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45"/>
  </p:notesMasterIdLst>
  <p:sldIdLst>
    <p:sldId id="302" r:id="rId2"/>
    <p:sldId id="260" r:id="rId3"/>
    <p:sldId id="262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95" r:id="rId17"/>
    <p:sldId id="274" r:id="rId18"/>
    <p:sldId id="275" r:id="rId19"/>
    <p:sldId id="276" r:id="rId20"/>
    <p:sldId id="277" r:id="rId21"/>
    <p:sldId id="278" r:id="rId22"/>
    <p:sldId id="279" r:id="rId23"/>
    <p:sldId id="296" r:id="rId24"/>
    <p:sldId id="280" r:id="rId25"/>
    <p:sldId id="281" r:id="rId26"/>
    <p:sldId id="282" r:id="rId27"/>
    <p:sldId id="283" r:id="rId28"/>
    <p:sldId id="284" r:id="rId29"/>
    <p:sldId id="294" r:id="rId30"/>
    <p:sldId id="298" r:id="rId31"/>
    <p:sldId id="285" r:id="rId32"/>
    <p:sldId id="297" r:id="rId33"/>
    <p:sldId id="286" r:id="rId34"/>
    <p:sldId id="287" r:id="rId35"/>
    <p:sldId id="299" r:id="rId36"/>
    <p:sldId id="300" r:id="rId37"/>
    <p:sldId id="288" r:id="rId38"/>
    <p:sldId id="289" r:id="rId39"/>
    <p:sldId id="290" r:id="rId40"/>
    <p:sldId id="301" r:id="rId41"/>
    <p:sldId id="291" r:id="rId42"/>
    <p:sldId id="292" r:id="rId43"/>
    <p:sldId id="293" r:id="rId4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B01"/>
    <a:srgbClr val="073763"/>
    <a:srgbClr val="595959"/>
    <a:srgbClr val="0B5394"/>
    <a:srgbClr val="051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6" autoAdjust="0"/>
    <p:restoredTop sz="94674" autoAdjust="0"/>
  </p:normalViewPr>
  <p:slideViewPr>
    <p:cSldViewPr>
      <p:cViewPr varScale="1">
        <p:scale>
          <a:sx n="145" d="100"/>
          <a:sy n="145" d="100"/>
        </p:scale>
        <p:origin x="432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03354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>
  <p:cSld name="1_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1001267"/>
            <a:ext cx="9144000" cy="41421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259257" y="1236191"/>
            <a:ext cx="4557717" cy="1257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3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259257" y="2491384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 txBox="1"/>
          <p:nvPr/>
        </p:nvSpPr>
        <p:spPr>
          <a:xfrm>
            <a:off x="5558084" y="3384445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ahoma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Graham Bloice</a:t>
            </a:r>
            <a:endParaRPr sz="2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1010363" y="-5"/>
            <a:ext cx="7286700" cy="9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lang="en-US" sz="4800" b="0" i="0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SharkFest</a:t>
            </a:r>
            <a:r>
              <a:rPr lang="en-US" sz="4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48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’18 ASIA</a:t>
            </a:r>
            <a:endParaRPr dirty="0"/>
          </a:p>
        </p:txBody>
      </p:sp>
      <p:sp>
        <p:nvSpPr>
          <p:cNvPr id="20" name="Shape 20"/>
          <p:cNvSpPr/>
          <p:nvPr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8asia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•  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NEC, Nanyang Technological University, Singapore  •  April 9-11</a:t>
            </a:r>
            <a:endParaRPr dirty="0"/>
          </a:p>
        </p:txBody>
      </p:sp>
      <p:sp>
        <p:nvSpPr>
          <p:cNvPr id="21" name="Shape 21"/>
          <p:cNvSpPr txBox="1"/>
          <p:nvPr/>
        </p:nvSpPr>
        <p:spPr>
          <a:xfrm>
            <a:off x="5558084" y="3848412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 dirty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Trihedral UK Limited</a:t>
            </a:r>
            <a:endParaRPr sz="18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" name="Shape 22"/>
          <p:cNvSpPr txBox="1"/>
          <p:nvPr/>
        </p:nvSpPr>
        <p:spPr>
          <a:xfrm>
            <a:off x="259257" y="3832503"/>
            <a:ext cx="184708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sz="14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" name="Shape 21">
            <a:extLst>
              <a:ext uri="{FF2B5EF4-FFF2-40B4-BE49-F238E27FC236}">
                <a16:creationId xmlns:a16="http://schemas.microsoft.com/office/drawing/2014/main" id="{555FC244-45BE-42D9-83C3-8D3EC77BEA05}"/>
              </a:ext>
            </a:extLst>
          </p:cNvPr>
          <p:cNvSpPr txBox="1"/>
          <p:nvPr userDrawn="1"/>
        </p:nvSpPr>
        <p:spPr>
          <a:xfrm>
            <a:off x="5558084" y="4158218"/>
            <a:ext cx="3393288" cy="446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B01"/>
              </a:buClr>
              <a:buSzPts val="1800"/>
              <a:buFont typeface="Tahoma"/>
              <a:buNone/>
            </a:pPr>
            <a:r>
              <a:rPr lang="en-US" sz="1800" b="0" i="0" u="none" strike="noStrike" cap="none" dirty="0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rPr>
              <a:t>Wireshark Core Developer</a:t>
            </a:r>
            <a:endParaRPr sz="1800" b="0" i="0" u="none" strike="noStrike" cap="none" dirty="0">
              <a:solidFill>
                <a:srgbClr val="D9D9D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7">
            <a:extLst>
              <a:ext uri="{FF2B5EF4-FFF2-40B4-BE49-F238E27FC236}">
                <a16:creationId xmlns:a16="http://schemas.microsoft.com/office/drawing/2014/main" id="{C999F1D5-48A6-41BD-A815-4EA2163BBBD4}"/>
              </a:ext>
            </a:extLst>
          </p:cNvPr>
          <p:cNvSpPr txBox="1">
            <a:spLocks/>
          </p:cNvSpPr>
          <p:nvPr userDrawn="1"/>
        </p:nvSpPr>
        <p:spPr>
          <a:xfrm>
            <a:off x="259257" y="3424946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ctr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April 2018</a:t>
            </a:r>
          </a:p>
        </p:txBody>
      </p:sp>
    </p:spTree>
    <p:extLst>
      <p:ext uri="{BB962C8B-B14F-4D97-AF65-F5344CB8AC3E}">
        <p14:creationId xmlns:p14="http://schemas.microsoft.com/office/powerpoint/2010/main" val="11937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15">
            <a:extLst>
              <a:ext uri="{FF2B5EF4-FFF2-40B4-BE49-F238E27FC236}">
                <a16:creationId xmlns:a16="http://schemas.microsoft.com/office/drawing/2014/main" id="{3A0C28F9-E2E0-4D6A-80E0-B829AA4C2E10}"/>
              </a:ext>
            </a:extLst>
          </p:cNvPr>
          <p:cNvSpPr/>
          <p:nvPr userDrawn="1"/>
        </p:nvSpPr>
        <p:spPr>
          <a:xfrm>
            <a:off x="0" y="1001267"/>
            <a:ext cx="9144000" cy="41421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Presenter affiliation">
            <a:extLst>
              <a:ext uri="{FF2B5EF4-FFF2-40B4-BE49-F238E27FC236}">
                <a16:creationId xmlns:a16="http://schemas.microsoft.com/office/drawing/2014/main" id="{CFE5F24E-FDD9-44C6-95C7-A14FD76AE5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58084" y="3997558"/>
            <a:ext cx="3394800" cy="446400"/>
          </a:xfrm>
          <a:prstGeom prst="rect">
            <a:avLst/>
          </a:prstGeom>
        </p:spPr>
        <p:txBody>
          <a:bodyPr anchor="ctr"/>
          <a:lstStyle>
            <a:lvl1pPr algn="ctr">
              <a:defRPr sz="1800">
                <a:solidFill>
                  <a:srgbClr val="FFCB0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Presenter Other affiliation</a:t>
            </a:r>
            <a:endParaRPr lang="en-GB" dirty="0"/>
          </a:p>
        </p:txBody>
      </p:sp>
      <p:sp>
        <p:nvSpPr>
          <p:cNvPr id="26" name="Presenter company">
            <a:extLst>
              <a:ext uri="{FF2B5EF4-FFF2-40B4-BE49-F238E27FC236}">
                <a16:creationId xmlns:a16="http://schemas.microsoft.com/office/drawing/2014/main" id="{3DA457DF-9E2D-49B5-9A8B-D1910D907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58084" y="3537036"/>
            <a:ext cx="3394800" cy="446400"/>
          </a:xfrm>
          <a:prstGeom prst="rect">
            <a:avLst/>
          </a:prstGeom>
        </p:spPr>
        <p:txBody>
          <a:bodyPr anchor="ctr"/>
          <a:lstStyle>
            <a:lvl1pPr algn="ctr">
              <a:defRPr sz="1800">
                <a:solidFill>
                  <a:srgbClr val="FFCB0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Presenter Company</a:t>
            </a:r>
            <a:endParaRPr lang="en-GB" dirty="0"/>
          </a:p>
        </p:txBody>
      </p:sp>
      <p:sp>
        <p:nvSpPr>
          <p:cNvPr id="28" name="Presentation date">
            <a:extLst>
              <a:ext uri="{FF2B5EF4-FFF2-40B4-BE49-F238E27FC236}">
                <a16:creationId xmlns:a16="http://schemas.microsoft.com/office/drawing/2014/main" id="{580BEFD2-DDA5-474E-A536-49C4CCF43D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9545" y="3846326"/>
            <a:ext cx="1846800" cy="309600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25" name="Presenter name">
            <a:extLst>
              <a:ext uri="{FF2B5EF4-FFF2-40B4-BE49-F238E27FC236}">
                <a16:creationId xmlns:a16="http://schemas.microsoft.com/office/drawing/2014/main" id="{87BC2D15-EDD1-4910-BDE6-7F974DC5507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58084" y="3075806"/>
            <a:ext cx="3394800" cy="446400"/>
          </a:xfrm>
          <a:prstGeom prst="rect">
            <a:avLst/>
          </a:prstGeom>
        </p:spPr>
        <p:txBody>
          <a:bodyPr anchor="ctr"/>
          <a:lstStyle>
            <a:lvl1pPr algn="ctr">
              <a:defRPr sz="2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14" name="Presentation subtitle">
            <a:extLst>
              <a:ext uri="{FF2B5EF4-FFF2-40B4-BE49-F238E27FC236}">
                <a16:creationId xmlns:a16="http://schemas.microsoft.com/office/drawing/2014/main" id="{4AEDEA2F-FC34-4A9C-9EE2-418FCBA238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9257" y="2508624"/>
            <a:ext cx="2621761" cy="96472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rgbClr val="FFCC0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  <a:endParaRPr lang="en-GB" dirty="0"/>
          </a:p>
        </p:txBody>
      </p:sp>
      <p:sp>
        <p:nvSpPr>
          <p:cNvPr id="13" name="Presentation title">
            <a:extLst>
              <a:ext uri="{FF2B5EF4-FFF2-40B4-BE49-F238E27FC236}">
                <a16:creationId xmlns:a16="http://schemas.microsoft.com/office/drawing/2014/main" id="{1A1D7C86-FCF3-4294-B6A5-97869FC22A8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9257" y="1236191"/>
            <a:ext cx="4557717" cy="125765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pic>
        <p:nvPicPr>
          <p:cNvPr id="15" name="Shape 13">
            <a:extLst>
              <a:ext uri="{FF2B5EF4-FFF2-40B4-BE49-F238E27FC236}">
                <a16:creationId xmlns:a16="http://schemas.microsoft.com/office/drawing/2014/main" id="{E9ED4273-012D-42E0-8EC4-466DF6ECD962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54267" y="58812"/>
            <a:ext cx="522425" cy="75102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20">
            <a:extLst>
              <a:ext uri="{FF2B5EF4-FFF2-40B4-BE49-F238E27FC236}">
                <a16:creationId xmlns:a16="http://schemas.microsoft.com/office/drawing/2014/main" id="{5859CCCA-69F0-44CE-8AA7-06FF669CDBC3}"/>
              </a:ext>
            </a:extLst>
          </p:cNvPr>
          <p:cNvSpPr/>
          <p:nvPr userDrawn="1"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8asia</a:t>
            </a:r>
            <a:r>
              <a:rPr lang="en-US" sz="1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•  </a:t>
            </a: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NEC, Nanyang Technological University, Singapore  •  April 9-11</a:t>
            </a:r>
            <a:endParaRPr dirty="0"/>
          </a:p>
        </p:txBody>
      </p:sp>
      <p:sp>
        <p:nvSpPr>
          <p:cNvPr id="32" name="Shape 19">
            <a:extLst>
              <a:ext uri="{FF2B5EF4-FFF2-40B4-BE49-F238E27FC236}">
                <a16:creationId xmlns:a16="http://schemas.microsoft.com/office/drawing/2014/main" id="{CF14DFF1-4875-42C2-A217-E2A20D927C5F}"/>
              </a:ext>
            </a:extLst>
          </p:cNvPr>
          <p:cNvSpPr txBox="1"/>
          <p:nvPr userDrawn="1"/>
        </p:nvSpPr>
        <p:spPr>
          <a:xfrm>
            <a:off x="1010363" y="-5"/>
            <a:ext cx="7286700" cy="9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lang="en-US" sz="4800" b="0" i="0" u="none" strike="noStrike" cap="none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SharkFest</a:t>
            </a:r>
            <a:r>
              <a:rPr lang="en-US" sz="4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48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’18 ASIA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927427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84B173-841E-43CF-9BE3-BF75A3FA4A1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592" y="0"/>
            <a:ext cx="7272808" cy="843558"/>
          </a:xfrm>
          <a:prstGeom prst="rect">
            <a:avLst/>
          </a:prstGeom>
        </p:spPr>
        <p:txBody>
          <a:bodyPr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title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1059581"/>
            <a:ext cx="8353425" cy="3744193"/>
          </a:xfrm>
          <a:prstGeom prst="rect">
            <a:avLst/>
          </a:prstGeom>
        </p:spPr>
        <p:txBody>
          <a:bodyPr>
            <a:normAutofit/>
          </a:bodyPr>
          <a:lstStyle>
            <a:lvl1pPr marL="179388" indent="-179388">
              <a:buFont typeface="Arial" panose="020B0604020202020204" pitchFamily="34" charset="0"/>
              <a:buChar char="•"/>
              <a:defRPr sz="2800">
                <a:latin typeface="+mn-lt"/>
              </a:defRPr>
            </a:lvl1pPr>
            <a:lvl2pPr marL="444500" indent="-179388">
              <a:buFont typeface="Arial" panose="020B0604020202020204" pitchFamily="34" charset="0"/>
              <a:buChar char="•"/>
              <a:defRPr sz="2000">
                <a:latin typeface="+mn-lt"/>
              </a:defRPr>
            </a:lvl2pPr>
            <a:lvl3pPr marL="803275" indent="-179388">
              <a:buFont typeface="Arial" panose="020B0604020202020204" pitchFamily="34" charset="0"/>
              <a:buChar char="•"/>
              <a:defRPr sz="1600">
                <a:latin typeface="+mn-lt"/>
              </a:defRPr>
            </a:lvl3pPr>
            <a:lvl4pPr marL="1076325" indent="-179388">
              <a:buFont typeface="Arial" panose="020B0604020202020204" pitchFamily="34" charset="0"/>
              <a:buChar char="•"/>
              <a:defRPr>
                <a:latin typeface="+mn-lt"/>
              </a:defRPr>
            </a:lvl4pPr>
            <a:lvl5pPr marL="1341438" indent="-179388">
              <a:buFont typeface="Arial" panose="020B0604020202020204" pitchFamily="34" charset="0"/>
              <a:buChar char="•"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63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ackground star 4">
            <a:extLst>
              <a:ext uri="{FF2B5EF4-FFF2-40B4-BE49-F238E27FC236}">
                <a16:creationId xmlns:a16="http://schemas.microsoft.com/office/drawing/2014/main" id="{27B621C5-C145-4DD4-96EF-DE57B6114A54}"/>
              </a:ext>
            </a:extLst>
          </p:cNvPr>
          <p:cNvSpPr/>
          <p:nvPr userDrawn="1"/>
        </p:nvSpPr>
        <p:spPr>
          <a:xfrm>
            <a:off x="8715480" y="2300782"/>
            <a:ext cx="428520" cy="777274"/>
          </a:xfrm>
          <a:custGeom>
            <a:avLst/>
            <a:gdLst>
              <a:gd name="connsiteX0" fmla="*/ 428520 w 428520"/>
              <a:gd name="connsiteY0" fmla="*/ 352145 h 777274"/>
              <a:gd name="connsiteX1" fmla="*/ 428520 w 428520"/>
              <a:gd name="connsiteY1" fmla="*/ 676911 h 777274"/>
              <a:gd name="connsiteX2" fmla="*/ 277007 w 428520"/>
              <a:gd name="connsiteY2" fmla="*/ 777274 h 777274"/>
              <a:gd name="connsiteX3" fmla="*/ 0 w 428520"/>
              <a:gd name="connsiteY3" fmla="*/ 0 h 777274"/>
              <a:gd name="connsiteX4" fmla="*/ 428520 w 428520"/>
              <a:gd name="connsiteY4" fmla="*/ 3 h 777274"/>
              <a:gd name="connsiteX5" fmla="*/ 428520 w 428520"/>
              <a:gd name="connsiteY5" fmla="*/ 283847 h 77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520" h="777274">
                <a:moveTo>
                  <a:pt x="428520" y="352145"/>
                </a:moveTo>
                <a:lnTo>
                  <a:pt x="428520" y="676911"/>
                </a:lnTo>
                <a:lnTo>
                  <a:pt x="277007" y="777274"/>
                </a:lnTo>
                <a:close/>
                <a:moveTo>
                  <a:pt x="0" y="0"/>
                </a:moveTo>
                <a:lnTo>
                  <a:pt x="428520" y="3"/>
                </a:lnTo>
                <a:lnTo>
                  <a:pt x="428520" y="283847"/>
                </a:lnTo>
                <a:close/>
              </a:path>
            </a:pathLst>
          </a:custGeom>
          <a:solidFill>
            <a:srgbClr val="FFCC01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ooter right text">
            <a:extLst>
              <a:ext uri="{FF2B5EF4-FFF2-40B4-BE49-F238E27FC236}">
                <a16:creationId xmlns:a16="http://schemas.microsoft.com/office/drawing/2014/main" id="{0756070A-1185-46CE-B6C5-D0AFBE1AD8B4}"/>
              </a:ext>
            </a:extLst>
          </p:cNvPr>
          <p:cNvSpPr/>
          <p:nvPr userDrawn="1"/>
        </p:nvSpPr>
        <p:spPr>
          <a:xfrm>
            <a:off x="8331199" y="4832782"/>
            <a:ext cx="452368" cy="30777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fld id="{702F0B4C-5929-4C09-8A99-925973717264}" type="slidenum">
              <a:rPr lang="en-GB" smtClean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rPr>
              <a:pPr algn="ctr"/>
              <a:t>‹#›</a:t>
            </a:fld>
            <a:endParaRPr lang="en-US" dirty="0">
              <a:solidFill>
                <a:schemeClr val="bg1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7" name="Footer left text">
            <a:extLst>
              <a:ext uri="{FF2B5EF4-FFF2-40B4-BE49-F238E27FC236}">
                <a16:creationId xmlns:a16="http://schemas.microsoft.com/office/drawing/2014/main" id="{C3526616-67C4-4B6E-A6D1-3CA52B7E62BD}"/>
              </a:ext>
            </a:extLst>
          </p:cNvPr>
          <p:cNvSpPr/>
          <p:nvPr userDrawn="1"/>
        </p:nvSpPr>
        <p:spPr>
          <a:xfrm>
            <a:off x="352257" y="4809667"/>
            <a:ext cx="2292302" cy="354006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0" i="0" u="none" strike="noStrike" cap="none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#sf18Asia </a:t>
            </a:r>
            <a:r>
              <a:rPr lang="bg-BG" sz="1400" b="0" i="0" u="none" strike="noStrike" cap="none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•</a:t>
            </a:r>
            <a:r>
              <a:rPr lang="de-DE" sz="1400" b="0" i="0" u="none" strike="noStrike" cap="none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 Sinapore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2" name="Shape 6">
            <a:extLst>
              <a:ext uri="{FF2B5EF4-FFF2-40B4-BE49-F238E27FC236}">
                <a16:creationId xmlns:a16="http://schemas.microsoft.com/office/drawing/2014/main" id="{33EA6834-1B65-476B-A706-7FD98A3BBDE7}"/>
              </a:ext>
            </a:extLst>
          </p:cNvPr>
          <p:cNvSpPr/>
          <p:nvPr userDrawn="1"/>
        </p:nvSpPr>
        <p:spPr>
          <a:xfrm>
            <a:off x="1" y="-20538"/>
            <a:ext cx="9152524" cy="1022914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Shape 7" descr="sf logo-white.png">
            <a:extLst>
              <a:ext uri="{FF2B5EF4-FFF2-40B4-BE49-F238E27FC236}">
                <a16:creationId xmlns:a16="http://schemas.microsoft.com/office/drawing/2014/main" id="{F8D2E6CA-2AFA-415C-B04D-219AE2DCCD9A}"/>
              </a:ext>
            </a:extLst>
          </p:cNvPr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146600" y="139198"/>
            <a:ext cx="719049" cy="713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13">
            <a:extLst>
              <a:ext uri="{FF2B5EF4-FFF2-40B4-BE49-F238E27FC236}">
                <a16:creationId xmlns:a16="http://schemas.microsoft.com/office/drawing/2014/main" id="{628936FF-F468-4371-95D2-66A519B61DC2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56600" y="120236"/>
            <a:ext cx="522425" cy="751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8">
            <a:extLst>
              <a:ext uri="{FF2B5EF4-FFF2-40B4-BE49-F238E27FC236}">
                <a16:creationId xmlns:a16="http://schemas.microsoft.com/office/drawing/2014/main" id="{65BF7016-0661-4370-BE72-32B98729AD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28525" y="11375"/>
            <a:ext cx="7465200" cy="9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  <a:defRPr sz="4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27" name="Shape 10">
            <a:extLst>
              <a:ext uri="{FF2B5EF4-FFF2-40B4-BE49-F238E27FC236}">
                <a16:creationId xmlns:a16="http://schemas.microsoft.com/office/drawing/2014/main" id="{C9E46E5D-D88D-48C0-97C3-4FFDB031E052}"/>
              </a:ext>
            </a:extLst>
          </p:cNvPr>
          <p:cNvSpPr/>
          <p:nvPr userDrawn="1"/>
        </p:nvSpPr>
        <p:spPr>
          <a:xfrm>
            <a:off x="1" y="4809667"/>
            <a:ext cx="9144000" cy="354000"/>
          </a:xfrm>
          <a:prstGeom prst="rect">
            <a:avLst/>
          </a:prstGeom>
          <a:solidFill>
            <a:srgbClr val="9FC5E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11">
            <a:extLst>
              <a:ext uri="{FF2B5EF4-FFF2-40B4-BE49-F238E27FC236}">
                <a16:creationId xmlns:a16="http://schemas.microsoft.com/office/drawing/2014/main" id="{1C837754-32FA-49DB-BE3A-1932E6023C14}"/>
              </a:ext>
            </a:extLst>
          </p:cNvPr>
          <p:cNvSpPr/>
          <p:nvPr userDrawn="1"/>
        </p:nvSpPr>
        <p:spPr>
          <a:xfrm>
            <a:off x="460925" y="4836075"/>
            <a:ext cx="82725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lang="en-US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#sf18asia  •  NEC, Nanyang Technological University, Singapore  •  April 9-11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endParaRPr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" name="Shape 9">
            <a:extLst>
              <a:ext uri="{FF2B5EF4-FFF2-40B4-BE49-F238E27FC236}">
                <a16:creationId xmlns:a16="http://schemas.microsoft.com/office/drawing/2014/main" id="{A160D584-12F5-4A48-9443-E0F56365A33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92953" y="1193801"/>
            <a:ext cx="8208453" cy="3398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227210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sgd.free.fr/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C00AF-A266-4314-BD5B-E6F11EDA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257" y="1236191"/>
            <a:ext cx="7121055" cy="1257658"/>
          </a:xfrm>
        </p:spPr>
        <p:txBody>
          <a:bodyPr/>
          <a:lstStyle/>
          <a:p>
            <a:r>
              <a:rPr lang="en-GB" dirty="0"/>
              <a:t>Writing a Wireshark Dissector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D7DA19-A44A-41EB-AE1C-CF494B0378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3 Ways to Eat Bytes</a:t>
            </a:r>
          </a:p>
        </p:txBody>
      </p:sp>
    </p:spTree>
    <p:extLst>
      <p:ext uri="{BB962C8B-B14F-4D97-AF65-F5344CB8AC3E}">
        <p14:creationId xmlns:p14="http://schemas.microsoft.com/office/powerpoint/2010/main" val="196785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Wireshark Generic Dissector (WSGD)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 Wireshark add-on created by </a:t>
            </a:r>
            <a:r>
              <a:rPr lang="en-GB" dirty="0"/>
              <a:t>Olivier </a:t>
            </a:r>
            <a:r>
              <a:rPr lang="en-GB" dirty="0" err="1"/>
              <a:t>Aveline</a:t>
            </a:r>
            <a:r>
              <a:rPr lang="en-GB" dirty="0"/>
              <a:t>, info at </a:t>
            </a:r>
            <a:r>
              <a:rPr lang="en-GB" dirty="0">
                <a:hlinkClick r:id="rId2"/>
              </a:rPr>
              <a:t>http://wsgd.free.fr/</a:t>
            </a:r>
            <a:endParaRPr lang="en-GB" dirty="0"/>
          </a:p>
          <a:p>
            <a:endParaRPr lang="en-US" dirty="0"/>
          </a:p>
          <a:p>
            <a:r>
              <a:rPr lang="en-US" dirty="0"/>
              <a:t>Allows dissection of a protocol based on a text description of the protocol elements</a:t>
            </a:r>
          </a:p>
          <a:p>
            <a:endParaRPr lang="en-US" dirty="0"/>
          </a:p>
          <a:p>
            <a:r>
              <a:rPr lang="en-US" dirty="0"/>
              <a:t>Available for Windows and Linux as a plug-in module</a:t>
            </a:r>
          </a:p>
          <a:p>
            <a:endParaRPr lang="en-US" dirty="0"/>
          </a:p>
          <a:p>
            <a:r>
              <a:rPr lang="en-US" dirty="0"/>
              <a:t>Has some limitations but relatively simple to use and doesn’t require a development environment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864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WSGD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Copy the appropriate version of the plugin into your Wireshark installation:</a:t>
            </a:r>
          </a:p>
          <a:p>
            <a:pPr lvl="1"/>
            <a:r>
              <a:rPr lang="en-GB" dirty="0"/>
              <a:t>Global plugins</a:t>
            </a:r>
          </a:p>
          <a:p>
            <a:pPr lvl="1"/>
            <a:r>
              <a:rPr lang="en-GB" dirty="0"/>
              <a:t>Personal plugins</a:t>
            </a:r>
          </a:p>
          <a:p>
            <a:endParaRPr lang="en-GB" dirty="0"/>
          </a:p>
          <a:p>
            <a:r>
              <a:rPr lang="en-GB" dirty="0"/>
              <a:t>Copy (or create) the definition files in the required location:</a:t>
            </a:r>
          </a:p>
          <a:p>
            <a:pPr lvl="1"/>
            <a:r>
              <a:rPr lang="en-GB" dirty="0"/>
              <a:t>As specified by the environment variable “WIRESHARK_GENERIC_DISSECTOR_DIR”</a:t>
            </a:r>
          </a:p>
          <a:p>
            <a:pPr lvl="1"/>
            <a:r>
              <a:rPr lang="en-GB" dirty="0"/>
              <a:t>Profiles directory</a:t>
            </a:r>
          </a:p>
          <a:p>
            <a:pPr lvl="1"/>
            <a:r>
              <a:rPr lang="en-GB" dirty="0"/>
              <a:t>User data directory</a:t>
            </a:r>
          </a:p>
          <a:p>
            <a:pPr lvl="1"/>
            <a:r>
              <a:rPr lang="en-GB" dirty="0"/>
              <a:t>Global plugin directory</a:t>
            </a:r>
          </a:p>
          <a:p>
            <a:pPr lvl="1"/>
            <a:r>
              <a:rPr lang="en-GB" dirty="0"/>
              <a:t>Wireshark main directory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879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 dirty="0"/>
              <a:t>WSGD Basics – Protocol Definition (SF18.WSGD)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Protocol identification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PROTONAME               </a:t>
            </a:r>
            <a:r>
              <a:rPr lang="en-US" sz="1200" dirty="0" err="1">
                <a:latin typeface="Lucida Console" panose="020B0609040504020204" pitchFamily="49" charset="0"/>
              </a:rPr>
              <a:t>SharkFest</a:t>
            </a:r>
            <a:r>
              <a:rPr lang="en-US" sz="1200" dirty="0">
                <a:latin typeface="Lucida Console" panose="020B0609040504020204" pitchFamily="49" charset="0"/>
              </a:rPr>
              <a:t> 18 Protocol (WSGD)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PROTOSHORTNAME          SF18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PROTOABBREV             sf18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Protocol parent, controls when dissector is called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PARENT_SUBFIELD         </a:t>
            </a:r>
            <a:r>
              <a:rPr lang="en-US" sz="1200" dirty="0" err="1">
                <a:latin typeface="Lucida Console" panose="020B0609040504020204" pitchFamily="49" charset="0"/>
              </a:rPr>
              <a:t>tcp.port</a:t>
            </a: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PARENT_SUBFIELD_VALUES  54321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Message header, protocol starts with a header</a:t>
            </a:r>
          </a:p>
          <a:p>
            <a:pPr marL="0" indent="0">
              <a:lnSpc>
                <a:spcPct val="80000"/>
              </a:lnSpc>
              <a:spcBef>
                <a:spcPts val="83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MSG_HEADER_TYPE         </a:t>
            </a:r>
            <a:r>
              <a:rPr lang="en-US" sz="1200" dirty="0" err="1">
                <a:latin typeface="Lucida Console" panose="020B0609040504020204" pitchFamily="49" charset="0"/>
              </a:rPr>
              <a:t>T_msg_header</a:t>
            </a: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83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Message type identifier, must be part of header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1200" dirty="0">
                <a:latin typeface="Lucida Console" panose="020B0609040504020204" pitchFamily="49" charset="0"/>
              </a:rPr>
              <a:t>MSG_ID_FIELD_NAME       Function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Message title field, shown in Info column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MSG_TITLE               </a:t>
            </a:r>
            <a:r>
              <a:rPr lang="en-US" sz="1200" dirty="0" err="1">
                <a:latin typeface="Lucida Console" panose="020B0609040504020204" pitchFamily="49" charset="0"/>
              </a:rPr>
              <a:t>InfoString</a:t>
            </a: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Message size field, from field in header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MSG_TOTAL_LENGTH        Length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Message body type: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MSG_MAIN_TYPE           </a:t>
            </a:r>
            <a:r>
              <a:rPr lang="en-US" sz="1200" dirty="0" err="1">
                <a:latin typeface="Lucida Console" panose="020B0609040504020204" pitchFamily="49" charset="0"/>
              </a:rPr>
              <a:t>T_msg_switch</a:t>
            </a:r>
            <a:r>
              <a:rPr lang="en-US" sz="1200" dirty="0">
                <a:latin typeface="Lucida Console" panose="020B0609040504020204" pitchFamily="49" charset="0"/>
              </a:rPr>
              <a:t>(Function)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endParaRPr lang="en-US" sz="12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# Field definitions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PROTO_TYPE_DEFINITIONS</a:t>
            </a:r>
          </a:p>
          <a:p>
            <a:pPr marL="0" indent="0">
              <a:lnSpc>
                <a:spcPct val="80000"/>
              </a:lnSpc>
              <a:spcBef>
                <a:spcPts val="167"/>
              </a:spcBef>
              <a:buNone/>
            </a:pPr>
            <a:r>
              <a:rPr lang="en-US" sz="1200" dirty="0">
                <a:latin typeface="Lucida Console" panose="020B0609040504020204" pitchFamily="49" charset="0"/>
              </a:rPr>
              <a:t>include  sf18.fdesc;</a:t>
            </a:r>
          </a:p>
        </p:txBody>
      </p:sp>
    </p:spTree>
    <p:extLst>
      <p:ext uri="{BB962C8B-B14F-4D97-AF65-F5344CB8AC3E}">
        <p14:creationId xmlns:p14="http://schemas.microsoft.com/office/powerpoint/2010/main" val="1208808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WSGD Basics – Field Definitions 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7" y="915566"/>
            <a:ext cx="8353425" cy="374419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# Message type enumeration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enum8 </a:t>
            </a:r>
            <a:r>
              <a:rPr lang="en-US" sz="700" dirty="0" err="1">
                <a:latin typeface="Lucida Console" pitchFamily="49" charset="0"/>
              </a:rPr>
              <a:t>T_Type_message</a:t>
            </a: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connect               20    # must be an integer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connect_ack</a:t>
            </a:r>
            <a:r>
              <a:rPr lang="en-US" sz="700" dirty="0">
                <a:latin typeface="Lucida Console" pitchFamily="49" charset="0"/>
              </a:rPr>
              <a:t>            -    # "-" indicates previous value + 1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request_data</a:t>
            </a:r>
            <a:r>
              <a:rPr lang="en-US" sz="700" dirty="0">
                <a:latin typeface="Lucida Console" pitchFamily="49" charset="0"/>
              </a:rPr>
              <a:t>          40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request_reply</a:t>
            </a:r>
            <a:r>
              <a:rPr lang="en-US" sz="700" dirty="0">
                <a:latin typeface="Lucida Console" pitchFamily="49" charset="0"/>
              </a:rPr>
              <a:t>          -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disconnect            60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disconnect_ack</a:t>
            </a:r>
            <a:r>
              <a:rPr lang="en-US" sz="700" dirty="0">
                <a:latin typeface="Lucida Console" pitchFamily="49" charset="0"/>
              </a:rPr>
              <a:t>         -	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# Header definition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struct </a:t>
            </a:r>
            <a:r>
              <a:rPr lang="en-US" sz="700" dirty="0" err="1">
                <a:latin typeface="Lucida Console" pitchFamily="49" charset="0"/>
              </a:rPr>
              <a:t>T_msg_header</a:t>
            </a: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byte_order</a:t>
            </a:r>
            <a:r>
              <a:rPr lang="en-US" sz="700" dirty="0">
                <a:latin typeface="Lucida Console" pitchFamily="49" charset="0"/>
              </a:rPr>
              <a:t>            </a:t>
            </a:r>
            <a:r>
              <a:rPr lang="en-US" sz="700" dirty="0" err="1">
                <a:latin typeface="Lucida Console" pitchFamily="49" charset="0"/>
              </a:rPr>
              <a:t>big_endian</a:t>
            </a:r>
            <a:r>
              <a:rPr lang="en-US" sz="700" dirty="0">
                <a:latin typeface="Lucida Console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T_Type_message</a:t>
            </a:r>
            <a:r>
              <a:rPr lang="en-US" sz="700" dirty="0">
                <a:latin typeface="Lucida Console" pitchFamily="49" charset="0"/>
              </a:rPr>
              <a:t>        Function;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uint16                Length;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hide </a:t>
            </a:r>
            <a:r>
              <a:rPr lang="en-US" sz="700" dirty="0" err="1">
                <a:latin typeface="Lucida Console" pitchFamily="49" charset="0"/>
              </a:rPr>
              <a:t>var</a:t>
            </a:r>
            <a:r>
              <a:rPr lang="en-US" sz="700" dirty="0">
                <a:latin typeface="Lucida Console" pitchFamily="49" charset="0"/>
              </a:rPr>
              <a:t> string       </a:t>
            </a:r>
            <a:r>
              <a:rPr lang="en-US" sz="700" dirty="0" err="1">
                <a:latin typeface="Lucida Console" pitchFamily="49" charset="0"/>
              </a:rPr>
              <a:t>InfoString</a:t>
            </a:r>
            <a:r>
              <a:rPr lang="en-US" sz="700" dirty="0">
                <a:latin typeface="Lucida Console" pitchFamily="49" charset="0"/>
              </a:rPr>
              <a:t> = print ("%s", Function);  # Note type conversion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byte_order</a:t>
            </a:r>
            <a:r>
              <a:rPr lang="en-US" sz="700" dirty="0">
                <a:latin typeface="Lucida Console" pitchFamily="49" charset="0"/>
              </a:rPr>
              <a:t>            </a:t>
            </a:r>
            <a:r>
              <a:rPr lang="en-US" sz="700" dirty="0" err="1">
                <a:latin typeface="Lucida Console" pitchFamily="49" charset="0"/>
              </a:rPr>
              <a:t>little_endian</a:t>
            </a:r>
            <a:r>
              <a:rPr lang="en-US" sz="700" dirty="0">
                <a:latin typeface="Lucida Console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75550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WSGD Basics – Field Definitions 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915567"/>
            <a:ext cx="8353425" cy="388820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# Messages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struct  </a:t>
            </a:r>
            <a:r>
              <a:rPr lang="en-US" sz="700" dirty="0" err="1">
                <a:latin typeface="Lucida Console" pitchFamily="49" charset="0"/>
              </a:rPr>
              <a:t>T_msg_connect</a:t>
            </a: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T_msg_header</a:t>
            </a:r>
            <a:r>
              <a:rPr lang="en-US" sz="700" dirty="0">
                <a:latin typeface="Lucida Console" pitchFamily="49" charset="0"/>
              </a:rPr>
              <a:t>    Header;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uint32          ID;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struct  </a:t>
            </a:r>
            <a:r>
              <a:rPr lang="en-US" sz="700" dirty="0" err="1">
                <a:latin typeface="Lucida Console" pitchFamily="49" charset="0"/>
              </a:rPr>
              <a:t>T_msg_connect_ack</a:t>
            </a: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T_msg_header</a:t>
            </a:r>
            <a:r>
              <a:rPr lang="en-US" sz="700" dirty="0">
                <a:latin typeface="Lucida Console" pitchFamily="49" charset="0"/>
              </a:rPr>
              <a:t>    Header;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uint32          ID;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struct  </a:t>
            </a:r>
            <a:r>
              <a:rPr lang="en-US" sz="700" dirty="0" err="1">
                <a:latin typeface="Lucida Console" pitchFamily="49" charset="0"/>
              </a:rPr>
              <a:t>T_msg_disconnect</a:t>
            </a: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T_msg_header</a:t>
            </a:r>
            <a:r>
              <a:rPr lang="en-US" sz="700" dirty="0">
                <a:latin typeface="Lucida Console" pitchFamily="49" charset="0"/>
              </a:rPr>
              <a:t>    Header;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uint32          ID;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struct  </a:t>
            </a:r>
            <a:r>
              <a:rPr lang="en-US" sz="700" dirty="0" err="1">
                <a:latin typeface="Lucida Console" pitchFamily="49" charset="0"/>
              </a:rPr>
              <a:t>T_msg_disconnect_ack</a:t>
            </a:r>
            <a:endParaRPr lang="en-US" sz="700" dirty="0">
              <a:latin typeface="Lucida Console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</a:t>
            </a:r>
            <a:r>
              <a:rPr lang="en-US" sz="700" dirty="0" err="1">
                <a:latin typeface="Lucida Console" pitchFamily="49" charset="0"/>
              </a:rPr>
              <a:t>T_msg_header</a:t>
            </a:r>
            <a:r>
              <a:rPr lang="en-US" sz="700" dirty="0">
                <a:latin typeface="Lucida Console" pitchFamily="49" charset="0"/>
              </a:rPr>
              <a:t>    Header;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  uint32          ID;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700" dirty="0"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09698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WSGD Basics – Field Definitions III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# Data value enumeration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enum8 </a:t>
            </a:r>
            <a:r>
              <a:rPr lang="en-US" sz="1200" dirty="0" err="1">
                <a:latin typeface="Lucida Console" pitchFamily="49" charset="0"/>
              </a:rPr>
              <a:t>T_Type_dataid</a:t>
            </a: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read_short</a:t>
            </a:r>
            <a:r>
              <a:rPr lang="en-US" sz="1200" dirty="0">
                <a:latin typeface="Lucida Console" pitchFamily="49" charset="0"/>
              </a:rPr>
              <a:t>  0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read_long</a:t>
            </a:r>
            <a:r>
              <a:rPr lang="en-US" sz="1200" dirty="0">
                <a:latin typeface="Lucida Console" pitchFamily="49" charset="0"/>
              </a:rPr>
              <a:t>   1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read_string</a:t>
            </a:r>
            <a:r>
              <a:rPr lang="en-US" sz="1200" dirty="0">
                <a:latin typeface="Lucida Console" pitchFamily="49" charset="0"/>
              </a:rPr>
              <a:t> 2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}</a:t>
            </a:r>
          </a:p>
          <a:p>
            <a:pPr marL="0" indent="0">
              <a:buNone/>
            </a:pP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struct </a:t>
            </a:r>
            <a:r>
              <a:rPr lang="en-US" sz="1200" dirty="0" err="1">
                <a:latin typeface="Lucida Console" pitchFamily="49" charset="0"/>
              </a:rPr>
              <a:t>T_msg_request_data</a:t>
            </a: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T_msg_header</a:t>
            </a:r>
            <a:r>
              <a:rPr lang="en-US" sz="1200" dirty="0">
                <a:latin typeface="Lucida Console" pitchFamily="49" charset="0"/>
              </a:rPr>
              <a:t>          Header;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T_Type_dataid</a:t>
            </a:r>
            <a:r>
              <a:rPr lang="en-US" sz="1200" dirty="0">
                <a:latin typeface="Lucida Console" pitchFamily="49" charset="0"/>
              </a:rPr>
              <a:t>         </a:t>
            </a:r>
            <a:r>
              <a:rPr lang="en-US" sz="1200" dirty="0" err="1">
                <a:latin typeface="Lucida Console" pitchFamily="49" charset="0"/>
              </a:rPr>
              <a:t>Data_ID</a:t>
            </a:r>
            <a:r>
              <a:rPr lang="en-US" sz="1200" dirty="0">
                <a:latin typeface="Lucida Console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}</a:t>
            </a:r>
          </a:p>
          <a:p>
            <a:pPr marL="0" indent="0">
              <a:buNone/>
            </a:pPr>
            <a:endParaRPr lang="en-US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21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WSGD Basics – Field Definitions IV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struct </a:t>
            </a:r>
            <a:r>
              <a:rPr lang="en-US" sz="1200" dirty="0" err="1">
                <a:latin typeface="Lucida Console" pitchFamily="49" charset="0"/>
              </a:rPr>
              <a:t>T_msg_request_reply</a:t>
            </a: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T_msg_header</a:t>
            </a:r>
            <a:r>
              <a:rPr lang="en-US" sz="1200" dirty="0">
                <a:latin typeface="Lucida Console" pitchFamily="49" charset="0"/>
              </a:rPr>
              <a:t>          Header;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T_Type_dataid</a:t>
            </a:r>
            <a:r>
              <a:rPr lang="en-US" sz="1200" dirty="0">
                <a:latin typeface="Lucida Console" pitchFamily="49" charset="0"/>
              </a:rPr>
              <a:t>         </a:t>
            </a:r>
            <a:r>
              <a:rPr lang="en-US" sz="1200" dirty="0" err="1">
                <a:latin typeface="Lucida Console" pitchFamily="49" charset="0"/>
              </a:rPr>
              <a:t>Data_ID</a:t>
            </a:r>
            <a:r>
              <a:rPr lang="en-US" sz="1200" dirty="0">
                <a:latin typeface="Lucida Console" pitchFamily="49" charset="0"/>
              </a:rPr>
              <a:t>;  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switch(</a:t>
            </a:r>
            <a:r>
              <a:rPr lang="en-US" sz="1200" dirty="0" err="1">
                <a:latin typeface="Lucida Console" pitchFamily="49" charset="0"/>
              </a:rPr>
              <a:t>Data_ID</a:t>
            </a:r>
            <a:r>
              <a:rPr lang="en-US" sz="1200" dirty="0">
                <a:latin typeface="Lucida Console" pitchFamily="49" charset="0"/>
              </a:rPr>
              <a:t>)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{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  case </a:t>
            </a:r>
            <a:r>
              <a:rPr lang="en-US" sz="1200" dirty="0" err="1">
                <a:latin typeface="Lucida Console" pitchFamily="49" charset="0"/>
              </a:rPr>
              <a:t>T_Type_dataid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read_short</a:t>
            </a:r>
            <a:r>
              <a:rPr lang="en-US" sz="1200" dirty="0">
                <a:latin typeface="Lucida Console" pitchFamily="49" charset="0"/>
              </a:rPr>
              <a:t>  : uint16 </a:t>
            </a:r>
            <a:r>
              <a:rPr lang="en-US" sz="1200" dirty="0" err="1">
                <a:latin typeface="Lucida Console" pitchFamily="49" charset="0"/>
              </a:rPr>
              <a:t>Data_Short</a:t>
            </a:r>
            <a:r>
              <a:rPr lang="en-US" sz="1200" dirty="0">
                <a:latin typeface="Lucida Console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  case </a:t>
            </a:r>
            <a:r>
              <a:rPr lang="en-US" sz="1200" dirty="0" err="1">
                <a:latin typeface="Lucida Console" pitchFamily="49" charset="0"/>
              </a:rPr>
              <a:t>T_Type_dataid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read_long</a:t>
            </a:r>
            <a:r>
              <a:rPr lang="en-US" sz="1200" dirty="0">
                <a:latin typeface="Lucida Console" pitchFamily="49" charset="0"/>
              </a:rPr>
              <a:t>   : uint32 </a:t>
            </a:r>
            <a:r>
              <a:rPr lang="en-US" sz="1200" dirty="0" err="1">
                <a:latin typeface="Lucida Console" pitchFamily="49" charset="0"/>
              </a:rPr>
              <a:t>Data_Long</a:t>
            </a:r>
            <a:r>
              <a:rPr lang="en-US" sz="1200" dirty="0">
                <a:latin typeface="Lucida Console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  case </a:t>
            </a:r>
            <a:r>
              <a:rPr lang="en-US" sz="1200" dirty="0" err="1">
                <a:latin typeface="Lucida Console" pitchFamily="49" charset="0"/>
              </a:rPr>
              <a:t>T_Type_dataid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read_string</a:t>
            </a:r>
            <a:r>
              <a:rPr lang="en-US" sz="1200" dirty="0">
                <a:latin typeface="Lucida Console" pitchFamily="49" charset="0"/>
              </a:rPr>
              <a:t> : string(15) </a:t>
            </a:r>
            <a:r>
              <a:rPr lang="en-US" sz="1200" dirty="0" err="1">
                <a:latin typeface="Lucida Console" pitchFamily="49" charset="0"/>
              </a:rPr>
              <a:t>Data_String</a:t>
            </a:r>
            <a:r>
              <a:rPr lang="en-US" sz="1200" dirty="0">
                <a:latin typeface="Lucida Console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}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}</a:t>
            </a:r>
          </a:p>
          <a:p>
            <a:pPr marL="0" indent="0">
              <a:buNone/>
            </a:pP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struct  </a:t>
            </a:r>
            <a:r>
              <a:rPr lang="en-US" sz="1200" dirty="0" err="1">
                <a:latin typeface="Lucida Console" pitchFamily="49" charset="0"/>
              </a:rPr>
              <a:t>T_msg_unknown</a:t>
            </a: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  <a:r>
              <a:rPr lang="en-US" sz="1200" dirty="0" err="1">
                <a:latin typeface="Lucida Console" pitchFamily="49" charset="0"/>
              </a:rPr>
              <a:t>T_msg_header</a:t>
            </a:r>
            <a:r>
              <a:rPr lang="en-US" sz="1200" dirty="0">
                <a:latin typeface="Lucida Console" pitchFamily="49" charset="0"/>
              </a:rPr>
              <a:t>          Header;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raw(*)                </a:t>
            </a:r>
            <a:r>
              <a:rPr lang="en-US" sz="1200" dirty="0" err="1">
                <a:latin typeface="Lucida Console" pitchFamily="49" charset="0"/>
              </a:rPr>
              <a:t>end_of_msg</a:t>
            </a:r>
            <a:r>
              <a:rPr lang="en-US" sz="1200" dirty="0">
                <a:latin typeface="Lucida Console" pitchFamily="49" charset="0"/>
              </a:rPr>
              <a:t>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48728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WSGD Basics – Field Definitions IV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# Main switch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switch  </a:t>
            </a:r>
            <a:r>
              <a:rPr lang="en-US" sz="1200" dirty="0" err="1">
                <a:latin typeface="Lucida Console" pitchFamily="49" charset="0"/>
              </a:rPr>
              <a:t>T_msg_switch</a:t>
            </a:r>
            <a:r>
              <a:rPr lang="en-US" sz="1200" dirty="0">
                <a:latin typeface="Lucida Console" pitchFamily="49" charset="0"/>
              </a:rPr>
              <a:t>  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endParaRPr lang="en-US" sz="1200" dirty="0">
              <a:latin typeface="Lucida Console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case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r>
              <a:rPr lang="en-US" sz="1200" dirty="0">
                <a:latin typeface="Lucida Console" pitchFamily="49" charset="0"/>
              </a:rPr>
              <a:t>::connect        : </a:t>
            </a:r>
            <a:r>
              <a:rPr lang="en-US" sz="1200" dirty="0" err="1">
                <a:latin typeface="Lucida Console" pitchFamily="49" charset="0"/>
              </a:rPr>
              <a:t>T_msg_connect</a:t>
            </a:r>
            <a:r>
              <a:rPr lang="en-US" sz="1200" dirty="0">
                <a:latin typeface="Lucida Console" pitchFamily="49" charset="0"/>
              </a:rPr>
              <a:t>        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case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connect_ack</a:t>
            </a:r>
            <a:r>
              <a:rPr lang="en-US" sz="1200" dirty="0">
                <a:latin typeface="Lucida Console" pitchFamily="49" charset="0"/>
              </a:rPr>
              <a:t>    : </a:t>
            </a:r>
            <a:r>
              <a:rPr lang="en-US" sz="1200" dirty="0" err="1">
                <a:latin typeface="Lucida Console" pitchFamily="49" charset="0"/>
              </a:rPr>
              <a:t>T_msg_connect_ack</a:t>
            </a:r>
            <a:r>
              <a:rPr lang="en-US" sz="1200" dirty="0">
                <a:latin typeface="Lucida Console" pitchFamily="49" charset="0"/>
              </a:rPr>
              <a:t>    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case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request_data</a:t>
            </a:r>
            <a:r>
              <a:rPr lang="en-US" sz="1200" dirty="0">
                <a:latin typeface="Lucida Console" pitchFamily="49" charset="0"/>
              </a:rPr>
              <a:t>   : </a:t>
            </a:r>
            <a:r>
              <a:rPr lang="en-US" sz="1200" dirty="0" err="1">
                <a:latin typeface="Lucida Console" pitchFamily="49" charset="0"/>
              </a:rPr>
              <a:t>T_msg_request_data</a:t>
            </a:r>
            <a:r>
              <a:rPr lang="en-US" sz="1200" dirty="0">
                <a:latin typeface="Lucida Console" pitchFamily="49" charset="0"/>
              </a:rPr>
              <a:t>   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case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request_reply</a:t>
            </a:r>
            <a:r>
              <a:rPr lang="en-US" sz="1200" dirty="0">
                <a:latin typeface="Lucida Console" pitchFamily="49" charset="0"/>
              </a:rPr>
              <a:t>  : </a:t>
            </a:r>
            <a:r>
              <a:rPr lang="en-US" sz="1200" dirty="0" err="1">
                <a:latin typeface="Lucida Console" pitchFamily="49" charset="0"/>
              </a:rPr>
              <a:t>T_msg_request_reply</a:t>
            </a:r>
            <a:r>
              <a:rPr lang="en-US" sz="1200" dirty="0">
                <a:latin typeface="Lucida Console" pitchFamily="49" charset="0"/>
              </a:rPr>
              <a:t>  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case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r>
              <a:rPr lang="en-US" sz="1200" dirty="0">
                <a:latin typeface="Lucida Console" pitchFamily="49" charset="0"/>
              </a:rPr>
              <a:t>::disconnect     : </a:t>
            </a:r>
            <a:r>
              <a:rPr lang="en-US" sz="1200" dirty="0" err="1">
                <a:latin typeface="Lucida Console" pitchFamily="49" charset="0"/>
              </a:rPr>
              <a:t>T_msg_disconnect</a:t>
            </a:r>
            <a:r>
              <a:rPr lang="en-US" sz="1200" dirty="0">
                <a:latin typeface="Lucida Console" pitchFamily="49" charset="0"/>
              </a:rPr>
              <a:t>     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case  </a:t>
            </a:r>
            <a:r>
              <a:rPr lang="en-US" sz="1200" dirty="0" err="1">
                <a:latin typeface="Lucida Console" pitchFamily="49" charset="0"/>
              </a:rPr>
              <a:t>T_Type_message</a:t>
            </a:r>
            <a:r>
              <a:rPr lang="en-US" sz="1200" dirty="0">
                <a:latin typeface="Lucida Console" pitchFamily="49" charset="0"/>
              </a:rPr>
              <a:t>::</a:t>
            </a:r>
            <a:r>
              <a:rPr lang="en-US" sz="1200" dirty="0" err="1">
                <a:latin typeface="Lucida Console" pitchFamily="49" charset="0"/>
              </a:rPr>
              <a:t>disconnect_ack</a:t>
            </a:r>
            <a:r>
              <a:rPr lang="en-US" sz="1200" dirty="0">
                <a:latin typeface="Lucida Console" pitchFamily="49" charset="0"/>
              </a:rPr>
              <a:t> : </a:t>
            </a:r>
            <a:r>
              <a:rPr lang="en-US" sz="1200" dirty="0" err="1">
                <a:latin typeface="Lucida Console" pitchFamily="49" charset="0"/>
              </a:rPr>
              <a:t>T_msg_disconnect_ack</a:t>
            </a:r>
            <a:r>
              <a:rPr lang="en-US" sz="1200" dirty="0">
                <a:latin typeface="Lucida Console" pitchFamily="49" charset="0"/>
              </a:rPr>
              <a:t> 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  default : </a:t>
            </a:r>
            <a:r>
              <a:rPr lang="en-US" sz="1200" dirty="0" err="1">
                <a:latin typeface="Lucida Console" pitchFamily="49" charset="0"/>
              </a:rPr>
              <a:t>T_msg_unknown</a:t>
            </a:r>
            <a:r>
              <a:rPr lang="en-US" sz="1200" dirty="0">
                <a:latin typeface="Lucida Console" pitchFamily="49" charset="0"/>
              </a:rPr>
              <a:t> "";</a:t>
            </a:r>
          </a:p>
          <a:p>
            <a:pPr marL="0" indent="0">
              <a:buNone/>
            </a:pPr>
            <a:r>
              <a:rPr lang="en-US" sz="1200" dirty="0">
                <a:latin typeface="Lucida Console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83658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Scripting language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Protocol definition held in text file(s) using the script language syntax</a:t>
            </a:r>
          </a:p>
          <a:p>
            <a:r>
              <a:rPr lang="en-US"/>
              <a:t>Definitions are interpreted by the scripting language run-time</a:t>
            </a:r>
          </a:p>
          <a:p>
            <a:r>
              <a:rPr lang="en-US"/>
              <a:t>Scripting run-time exposes access to libwireshark infrastructure</a:t>
            </a:r>
          </a:p>
          <a:p>
            <a:r>
              <a:rPr lang="en-US"/>
              <a:t>Not all libwireshark infrastructure exposed</a:t>
            </a:r>
          </a:p>
          <a:p>
            <a:r>
              <a:rPr lang="en-US"/>
              <a:t>No development environment required</a:t>
            </a:r>
          </a:p>
          <a:p>
            <a:r>
              <a:rPr lang="en-US"/>
              <a:t>Faster than text dissectors, slower than 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727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Lua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Lua is built-in to Wireshark (on most platforms)</a:t>
            </a:r>
          </a:p>
          <a:p>
            <a:r>
              <a:rPr lang="en-US"/>
              <a:t>The lua support can be used to build dissectors, post-dissectors and taps</a:t>
            </a:r>
          </a:p>
          <a:p>
            <a:r>
              <a:rPr lang="en-US"/>
              <a:t>init.lua in the global configuration directory is run at Wireshark start-up</a:t>
            </a:r>
          </a:p>
          <a:p>
            <a:r>
              <a:rPr lang="en-US"/>
              <a:t>If disable_lua is not set to 0 runs init.lua from the personal configuration directory</a:t>
            </a:r>
          </a:p>
          <a:p>
            <a:r>
              <a:rPr lang="en-US"/>
              <a:t>Loads all lua scripts (*.lua) in the global and personal plugins directory</a:t>
            </a:r>
          </a:p>
          <a:p>
            <a:r>
              <a:rPr lang="en-US"/>
              <a:t>Runs any scripts passed on the command line with –X lua_script:xxx.lua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86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pPr marL="50800" indent="0">
              <a:buNone/>
            </a:pPr>
            <a:r>
              <a:rPr lang="de-DE" dirty="0"/>
              <a:t>Introduction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Software Developer with Trihedral UK Limited</a:t>
            </a:r>
          </a:p>
          <a:p>
            <a:pPr lvl="1"/>
            <a:r>
              <a:rPr lang="en-US" dirty="0"/>
              <a:t>Use C++ and scripting for SCADA toolkit </a:t>
            </a:r>
            <a:r>
              <a:rPr lang="en-US" dirty="0" err="1"/>
              <a:t>VTScada</a:t>
            </a:r>
            <a:r>
              <a:rPr lang="en-US" dirty="0"/>
              <a:t>™</a:t>
            </a:r>
          </a:p>
          <a:p>
            <a:pPr lvl="1"/>
            <a:r>
              <a:rPr lang="en-US" dirty="0"/>
              <a:t>Use Wireshark with industrial tele-control protocols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Wireshark Core Developer</a:t>
            </a:r>
          </a:p>
          <a:p>
            <a:pPr lvl="1"/>
            <a:r>
              <a:rPr lang="en-US" dirty="0"/>
              <a:t>First contributed to Wireshark in 1999</a:t>
            </a:r>
          </a:p>
          <a:p>
            <a:pPr lvl="1"/>
            <a:r>
              <a:rPr lang="en-US" dirty="0"/>
              <a:t>Maintain DNP3 dissector, Windows Build systems, </a:t>
            </a:r>
            <a:r>
              <a:rPr lang="en-US" dirty="0" err="1"/>
              <a:t>CMake</a:t>
            </a:r>
            <a:r>
              <a:rPr lang="en-US" dirty="0"/>
              <a:t> build</a:t>
            </a:r>
          </a:p>
          <a:p>
            <a:pPr lvl="1"/>
            <a:r>
              <a:rPr lang="en-US" dirty="0"/>
              <a:t>Frequent contributor to “Ask Wireshark”</a:t>
            </a:r>
          </a:p>
          <a:p>
            <a:pPr lvl="2"/>
            <a:r>
              <a:rPr lang="en-US" dirty="0"/>
              <a:t>Mostly fixing formatting and converting “answers” to comments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5269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Lua dissector Basics – Protocol definition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7" y="987574"/>
            <a:ext cx="8353425" cy="3744193"/>
          </a:xfrm>
        </p:spPr>
        <p:txBody>
          <a:bodyPr>
            <a:normAutofit fontScale="25000" lnSpcReduction="20000"/>
          </a:bodyPr>
          <a:lstStyle/>
          <a:p>
            <a:pPr marL="0" indent="0" fontAlgn="t">
              <a:buNone/>
            </a:pP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declare the protocol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sf18_proto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Proto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"sf18"</a:t>
            </a:r>
            <a:r>
              <a:rPr lang="en-GB" dirty="0">
                <a:latin typeface="Lucida Console" pitchFamily="49" charset="0"/>
              </a:rPr>
              <a:t>,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"SharkFest’18 Protocol (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lua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)"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declare the value strings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vs_funcs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{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20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"connect"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21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connect_ack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40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request_data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41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request_reply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60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"disconnect"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61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disconnect_ack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}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vs_dataid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{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0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"read short"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"read long"</a:t>
            </a:r>
            <a:r>
              <a:rPr lang="en-GB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2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"read string"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}</a:t>
            </a:r>
            <a:endParaRPr lang="en-GB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652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 dirty="0"/>
              <a:t>Lua dissector Basics – Field definition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1059582"/>
            <a:ext cx="8856984" cy="3744193"/>
          </a:xfrm>
        </p:spPr>
        <p:txBody>
          <a:bodyPr>
            <a:normAutofit fontScale="92500" lnSpcReduction="10000"/>
          </a:bodyPr>
          <a:lstStyle/>
          <a:p>
            <a:pPr marL="0" indent="0" fontAlgn="t">
              <a:buNone/>
            </a:pPr>
            <a:endParaRPr lang="en-GB" sz="1400" i="1" dirty="0">
              <a:solidFill>
                <a:srgbClr val="808080"/>
              </a:solidFill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-- declare the fields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f_func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ProtoField.uint8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"sf18.func"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"Function"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base.DEC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vs_funcs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f_len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ProtoField.uint16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"sf18.len"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"Length"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base.DEC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f_id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ProtoField.uint32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"sf18.id"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"ID"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base.DEC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f_dataid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ProtoField.uint8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"sf18.data.id"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"Data ID"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base.DEC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vs_dataid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f_data_short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ProtoField.int16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"sf18.data.short"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"Data Short"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base.DEC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f_data_long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ProtoField.int32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"sf18.data.long"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"Data Long"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base.DEC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f_data_string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ProtoField.</a:t>
            </a:r>
            <a:r>
              <a:rPr lang="en-GB" sz="1400" dirty="0" err="1">
                <a:solidFill>
                  <a:srgbClr val="B1B100"/>
                </a:solidFill>
                <a:latin typeface="Lucida Console" pitchFamily="49" charset="0"/>
              </a:rPr>
              <a:t>string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"sf18.data.string"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"Data String"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sf18_proto.fields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{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f_func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f_len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f_id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f_dataid</a:t>
            </a:r>
            <a:r>
              <a:rPr lang="en-GB" sz="1400" dirty="0">
                <a:latin typeface="Lucida Console" pitchFamily="49" charset="0"/>
              </a:rPr>
              <a:t>,</a:t>
            </a: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                  </a:t>
            </a:r>
            <a:r>
              <a:rPr lang="en-GB" sz="1400" dirty="0" err="1">
                <a:latin typeface="Lucida Console" pitchFamily="49" charset="0"/>
              </a:rPr>
              <a:t>f_data_short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f_data_long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f_data_string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}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endParaRPr lang="en-GB" sz="14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967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Lua dissector Basics – Dissector function 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55000" lnSpcReduction="20000"/>
          </a:bodyPr>
          <a:lstStyle/>
          <a:p>
            <a:pPr marL="0" indent="0" fontAlgn="t">
              <a:buNone/>
            </a:pP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function</a:t>
            </a:r>
            <a:r>
              <a:rPr lang="en-GB" sz="1400" dirty="0">
                <a:latin typeface="Lucida Console" pitchFamily="49" charset="0"/>
              </a:rPr>
              <a:t> sf18_proto.dissector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latin typeface="Lucida Console" pitchFamily="49" charset="0"/>
              </a:rPr>
              <a:t>buffer, </a:t>
            </a:r>
            <a:r>
              <a:rPr lang="en-GB" sz="1400" dirty="0" err="1">
                <a:latin typeface="Lucida Console" pitchFamily="49" charset="0"/>
              </a:rPr>
              <a:t>pinfo</a:t>
            </a:r>
            <a:r>
              <a:rPr lang="en-GB" sz="1400" dirty="0">
                <a:latin typeface="Lucida Console" pitchFamily="49" charset="0"/>
              </a:rPr>
              <a:t>, tree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-- Set the protocol column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 err="1">
                <a:latin typeface="Lucida Console" pitchFamily="49" charset="0"/>
              </a:rPr>
              <a:t>pinfo.cols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'protocol'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"sf18"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-- create the sf18 protocol tree item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t_sf18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tree:add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latin typeface="Lucida Console" pitchFamily="49" charset="0"/>
              </a:rPr>
              <a:t>sf18_proto, buffer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())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offset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0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-- Add the header tree item and populate it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t_hdr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t_sf18:add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latin typeface="Lucida Console" pitchFamily="49" charset="0"/>
              </a:rPr>
              <a:t>buffer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latin typeface="Lucida Console" pitchFamily="49" charset="0"/>
              </a:rPr>
              <a:t>offset, 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3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"Header"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func_code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buffer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latin typeface="Lucida Console" pitchFamily="49" charset="0"/>
              </a:rPr>
              <a:t>offset, 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r>
              <a:rPr lang="en-GB" sz="1400" dirty="0">
                <a:latin typeface="Lucida Console" pitchFamily="49" charset="0"/>
              </a:rPr>
              <a:t>:</a:t>
            </a:r>
            <a:r>
              <a:rPr lang="en-GB" sz="1400" dirty="0" err="1">
                <a:latin typeface="Lucida Console" pitchFamily="49" charset="0"/>
              </a:rPr>
              <a:t>uint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 err="1">
                <a:latin typeface="Lucida Console" pitchFamily="49" charset="0"/>
              </a:rPr>
              <a:t>t_hdr:add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 err="1">
                <a:latin typeface="Lucida Console" pitchFamily="49" charset="0"/>
              </a:rPr>
              <a:t>f_func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 err="1">
                <a:latin typeface="Lucida Console" pitchFamily="49" charset="0"/>
              </a:rPr>
              <a:t>func_code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</a:t>
            </a:r>
            <a:r>
              <a:rPr lang="en-GB" sz="1400" dirty="0" err="1">
                <a:latin typeface="Lucida Console" pitchFamily="49" charset="0"/>
              </a:rPr>
              <a:t>t_hdr:add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 err="1">
                <a:latin typeface="Lucida Console" pitchFamily="49" charset="0"/>
              </a:rPr>
              <a:t>f_len</a:t>
            </a:r>
            <a:r>
              <a:rPr lang="en-GB" sz="1400" dirty="0">
                <a:latin typeface="Lucida Console" pitchFamily="49" charset="0"/>
              </a:rPr>
              <a:t>, buffer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latin typeface="Lucida Console" pitchFamily="49" charset="0"/>
              </a:rPr>
              <a:t>offset + 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r>
              <a:rPr lang="en-GB" sz="1400" dirty="0">
                <a:latin typeface="Lucida Console" pitchFamily="49" charset="0"/>
              </a:rPr>
              <a:t>, 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2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))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   offset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offset + 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3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>
                <a:latin typeface="Lucida Console" pitchFamily="49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4004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Lua dissector Basics – Dissector function 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496" y="1059581"/>
            <a:ext cx="9108504" cy="3744193"/>
          </a:xfrm>
        </p:spPr>
        <p:txBody>
          <a:bodyPr>
            <a:normAutofit fontScale="92500" lnSpcReduction="20000"/>
          </a:bodyPr>
          <a:lstStyle/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-- Set the info column to the name of the function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pinfo.cols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'info'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vs_funcs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[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]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-- dissect common part for connect and disconnect functions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20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or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21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or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60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or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61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then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-- A connect or connect ack or disconnect or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disconnect_ack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t_sf18:add_le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f_id</a:t>
            </a:r>
            <a:r>
              <a:rPr lang="en-GB" sz="1200" dirty="0">
                <a:latin typeface="Lucida Console" pitchFamily="49" charset="0"/>
              </a:rPr>
              <a:t>, buffer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offset,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4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))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</a:p>
          <a:p>
            <a:pPr marL="0" indent="0" fontAlgn="t">
              <a:buNone/>
            </a:pP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-- A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request_data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 or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request_reply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 message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40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or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41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then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-- dissect common part of request functions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t_sf18:add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f_dataid</a:t>
            </a:r>
            <a:r>
              <a:rPr lang="en-GB" sz="1200" dirty="0">
                <a:latin typeface="Lucida Console" pitchFamily="49" charset="0"/>
              </a:rPr>
              <a:t>, buffer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offset, </a:t>
            </a:r>
            <a:r>
              <a:rPr lang="en-GB" sz="1200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66CC66"/>
                </a:solidFill>
                <a:latin typeface="Lucida Console" pitchFamily="49" charset="0"/>
              </a:rPr>
              <a:t>))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0062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Lua dissector Basics – Dissector function III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7" y="1059582"/>
            <a:ext cx="8353425" cy="3744193"/>
          </a:xfrm>
        </p:spPr>
        <p:txBody>
          <a:bodyPr>
            <a:normAutofit fontScale="25000" lnSpcReduction="20000"/>
          </a:bodyPr>
          <a:lstStyle/>
          <a:p>
            <a:pPr marL="0" indent="0" fontAlgn="t">
              <a:lnSpc>
                <a:spcPct val="70000"/>
              </a:lnSpc>
              <a:spcBef>
                <a:spcPts val="0"/>
              </a:spcBef>
              <a:buNone/>
            </a:pPr>
            <a:r>
              <a:rPr lang="en-GB" dirty="0">
                <a:latin typeface="Lucida Console" pitchFamily="49" charset="0"/>
              </a:rPr>
              <a:t>      </a:t>
            </a: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dissect </a:t>
            </a:r>
            <a:r>
              <a:rPr lang="en-GB" i="1" dirty="0" err="1">
                <a:solidFill>
                  <a:srgbClr val="808080"/>
                </a:solidFill>
                <a:latin typeface="Lucida Console" pitchFamily="49" charset="0"/>
              </a:rPr>
              <a:t>request_reply</a:t>
            </a: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 data body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func_code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41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then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A </a:t>
            </a:r>
            <a:r>
              <a:rPr lang="en-GB" i="1" dirty="0" err="1">
                <a:solidFill>
                  <a:srgbClr val="808080"/>
                </a:solidFill>
                <a:latin typeface="Lucida Console" pitchFamily="49" charset="0"/>
              </a:rPr>
              <a:t>request_reply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local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dataid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buffer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>
                <a:latin typeface="Lucida Console" pitchFamily="49" charset="0"/>
              </a:rPr>
              <a:t>offset,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r>
              <a:rPr lang="en-GB" dirty="0">
                <a:latin typeface="Lucida Console" pitchFamily="49" charset="0"/>
              </a:rPr>
              <a:t>:</a:t>
            </a:r>
            <a:r>
              <a:rPr lang="en-GB" dirty="0" err="1">
                <a:latin typeface="Lucida Console" pitchFamily="49" charset="0"/>
              </a:rPr>
              <a:t>uint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()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offset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offset +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dataid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0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then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  </a:t>
            </a: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a read short data item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  t_sf18:add_le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 err="1">
                <a:latin typeface="Lucida Console" pitchFamily="49" charset="0"/>
              </a:rPr>
              <a:t>f_data_short</a:t>
            </a:r>
            <a:r>
              <a:rPr lang="en-GB" dirty="0">
                <a:latin typeface="Lucida Console" pitchFamily="49" charset="0"/>
              </a:rPr>
              <a:t>, buffer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>
                <a:latin typeface="Lucida Console" pitchFamily="49" charset="0"/>
              </a:rPr>
              <a:t>offset,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2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))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dataid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1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then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  </a:t>
            </a: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a read long data item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  t_sf18:add_le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 err="1">
                <a:latin typeface="Lucida Console" pitchFamily="49" charset="0"/>
              </a:rPr>
              <a:t>f_data_long</a:t>
            </a:r>
            <a:r>
              <a:rPr lang="en-GB" dirty="0">
                <a:latin typeface="Lucida Console" pitchFamily="49" charset="0"/>
              </a:rPr>
              <a:t>, buffer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>
                <a:latin typeface="Lucida Console" pitchFamily="49" charset="0"/>
              </a:rPr>
              <a:t>offset,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4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))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dataid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==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2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then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  </a:t>
            </a:r>
            <a:r>
              <a:rPr lang="en-GB" i="1" dirty="0">
                <a:solidFill>
                  <a:srgbClr val="808080"/>
                </a:solidFill>
                <a:latin typeface="Lucida Console" pitchFamily="49" charset="0"/>
              </a:rPr>
              <a:t>-- a read string data item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  t_sf18:add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 err="1">
                <a:latin typeface="Lucida Console" pitchFamily="49" charset="0"/>
              </a:rPr>
              <a:t>f_data_string</a:t>
            </a:r>
            <a:r>
              <a:rPr lang="en-GB" dirty="0">
                <a:latin typeface="Lucida Console" pitchFamily="49" charset="0"/>
              </a:rPr>
              <a:t>, buffer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dirty="0">
                <a:latin typeface="Lucida Console" pitchFamily="49" charset="0"/>
              </a:rPr>
              <a:t>offset, </a:t>
            </a:r>
            <a:r>
              <a:rPr lang="en-GB" dirty="0">
                <a:solidFill>
                  <a:srgbClr val="CC66CC"/>
                </a:solidFill>
                <a:latin typeface="Lucida Console" pitchFamily="49" charset="0"/>
              </a:rPr>
              <a:t>15</a:t>
            </a:r>
            <a:r>
              <a:rPr lang="en-GB" dirty="0">
                <a:solidFill>
                  <a:srgbClr val="66CC66"/>
                </a:solidFill>
                <a:latin typeface="Lucida Console" pitchFamily="49" charset="0"/>
              </a:rPr>
              <a:t>))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lnSpc>
                <a:spcPct val="70000"/>
              </a:lnSpc>
              <a:buNone/>
            </a:pPr>
            <a:r>
              <a:rPr lang="en-GB" dirty="0">
                <a:solidFill>
                  <a:srgbClr val="B1B100"/>
                </a:solidFill>
                <a:latin typeface="Lucida Console" pitchFamily="49" charset="0"/>
              </a:rPr>
              <a:t>end</a:t>
            </a:r>
            <a:endParaRPr lang="en-GB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91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Lua dissector Basics – Dissector registration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-- load the </a:t>
            </a:r>
            <a:r>
              <a:rPr lang="en-GB" sz="1400" i="1" dirty="0" err="1">
                <a:solidFill>
                  <a:srgbClr val="808080"/>
                </a:solidFill>
                <a:latin typeface="Lucida Console" pitchFamily="49" charset="0"/>
              </a:rPr>
              <a:t>tcp</a:t>
            </a: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 port table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 err="1">
                <a:latin typeface="Lucida Console" pitchFamily="49" charset="0"/>
              </a:rPr>
              <a:t>tcp_table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=</a:t>
            </a:r>
            <a:r>
              <a:rPr lang="en-GB" sz="1400" dirty="0">
                <a:latin typeface="Lucida Console" pitchFamily="49" charset="0"/>
              </a:rPr>
              <a:t> </a:t>
            </a:r>
            <a:r>
              <a:rPr lang="en-GB" sz="1400" dirty="0" err="1">
                <a:latin typeface="Lucida Console" pitchFamily="49" charset="0"/>
              </a:rPr>
              <a:t>DissectorTable.get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1400" dirty="0" err="1">
                <a:solidFill>
                  <a:srgbClr val="FF0000"/>
                </a:solidFill>
                <a:latin typeface="Lucida Console" pitchFamily="49" charset="0"/>
              </a:rPr>
              <a:t>tcp.port</a:t>
            </a:r>
            <a:r>
              <a:rPr lang="en-GB" sz="14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</a:p>
          <a:p>
            <a:pPr marL="0" indent="0" fontAlgn="t">
              <a:buNone/>
            </a:pP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i="1" dirty="0">
                <a:solidFill>
                  <a:srgbClr val="808080"/>
                </a:solidFill>
                <a:latin typeface="Lucida Console" pitchFamily="49" charset="0"/>
              </a:rPr>
              <a:t>-- register the protocol to port 54321</a:t>
            </a:r>
            <a:endParaRPr lang="en-GB" sz="14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400" dirty="0" err="1">
                <a:latin typeface="Lucida Console" pitchFamily="49" charset="0"/>
              </a:rPr>
              <a:t>tcp_table:add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(</a:t>
            </a:r>
            <a:r>
              <a:rPr lang="en-GB" sz="1400" dirty="0">
                <a:solidFill>
                  <a:srgbClr val="CC66CC"/>
                </a:solidFill>
                <a:latin typeface="Lucida Console" pitchFamily="49" charset="0"/>
              </a:rPr>
              <a:t>54321</a:t>
            </a:r>
            <a:r>
              <a:rPr lang="en-GB" sz="1400" dirty="0">
                <a:latin typeface="Lucida Console" pitchFamily="49" charset="0"/>
              </a:rPr>
              <a:t>, sf18_proto</a:t>
            </a:r>
            <a:r>
              <a:rPr lang="en-GB" sz="1400" dirty="0">
                <a:solidFill>
                  <a:srgbClr val="66CC66"/>
                </a:solidFill>
                <a:latin typeface="Lucida Console" pitchFamily="49" charset="0"/>
              </a:rPr>
              <a:t>)</a:t>
            </a:r>
            <a:endParaRPr lang="en-GB" sz="14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993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Protocol definition, implied in dissector source</a:t>
            </a:r>
          </a:p>
          <a:p>
            <a:r>
              <a:rPr lang="en-US" dirty="0"/>
              <a:t>Dissector source file compiled into </a:t>
            </a:r>
            <a:r>
              <a:rPr lang="en-US" dirty="0" err="1"/>
              <a:t>libwireshark</a:t>
            </a:r>
            <a:r>
              <a:rPr lang="en-US" dirty="0"/>
              <a:t> or as a plugin</a:t>
            </a:r>
          </a:p>
          <a:p>
            <a:r>
              <a:rPr lang="en-US" dirty="0"/>
              <a:t>All </a:t>
            </a:r>
            <a:r>
              <a:rPr lang="en-US" dirty="0" err="1"/>
              <a:t>libwireshark</a:t>
            </a:r>
            <a:r>
              <a:rPr lang="en-US" dirty="0"/>
              <a:t> infrastructure available</a:t>
            </a:r>
          </a:p>
          <a:p>
            <a:r>
              <a:rPr lang="en-US" dirty="0"/>
              <a:t>High knowledge barrier to initial implementation</a:t>
            </a:r>
          </a:p>
          <a:p>
            <a:r>
              <a:rPr lang="en-US" dirty="0"/>
              <a:t>Full development environment required</a:t>
            </a:r>
          </a:p>
          <a:p>
            <a:r>
              <a:rPr lang="en-US" dirty="0"/>
              <a:t>Use existing dissectors as a guide</a:t>
            </a:r>
          </a:p>
          <a:p>
            <a:r>
              <a:rPr lang="en-US" dirty="0"/>
              <a:t>Developers Guide is essential reading, also </a:t>
            </a:r>
            <a:r>
              <a:rPr lang="en-US" dirty="0" err="1"/>
              <a:t>README.developer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12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Place source file in </a:t>
            </a:r>
            <a:r>
              <a:rPr lang="en-US" dirty="0" err="1"/>
              <a:t>epan</a:t>
            </a:r>
            <a:r>
              <a:rPr lang="en-US" dirty="0"/>
              <a:t>\dissectors</a:t>
            </a:r>
          </a:p>
          <a:p>
            <a:endParaRPr lang="en-US" dirty="0"/>
          </a:p>
          <a:p>
            <a:r>
              <a:rPr lang="en-US" dirty="0"/>
              <a:t>Add entry for source to </a:t>
            </a:r>
            <a:r>
              <a:rPr lang="en-US" dirty="0" err="1"/>
              <a:t>Makefile.common</a:t>
            </a:r>
            <a:r>
              <a:rPr lang="en-US" dirty="0"/>
              <a:t>, </a:t>
            </a:r>
            <a:r>
              <a:rPr lang="en-US" dirty="0" err="1"/>
              <a:t>epan</a:t>
            </a:r>
            <a:r>
              <a:rPr lang="en-US" dirty="0"/>
              <a:t>\CMakeLists.txt</a:t>
            </a:r>
          </a:p>
          <a:p>
            <a:endParaRPr lang="en-US" dirty="0"/>
          </a:p>
          <a:p>
            <a:r>
              <a:rPr lang="en-US" dirty="0"/>
              <a:t>Rebuild Wireshark in the normal way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630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preliminary declarations 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0000" lnSpcReduction="20000"/>
          </a:bodyPr>
          <a:lstStyle/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#include "</a:t>
            </a:r>
            <a:r>
              <a:rPr lang="en-GB" sz="1200" dirty="0" err="1">
                <a:solidFill>
                  <a:srgbClr val="339933"/>
                </a:solidFill>
                <a:latin typeface="Lucida Console" pitchFamily="49" charset="0"/>
              </a:rPr>
              <a:t>config.h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"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#include &lt;</a:t>
            </a:r>
            <a:r>
              <a:rPr lang="en-GB" sz="1200" dirty="0" err="1">
                <a:solidFill>
                  <a:srgbClr val="339933"/>
                </a:solidFill>
                <a:latin typeface="Lucida Console" pitchFamily="49" charset="0"/>
              </a:rPr>
              <a:t>glib.h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&gt;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#include &lt;</a:t>
            </a:r>
            <a:r>
              <a:rPr lang="en-GB" sz="1200" dirty="0" err="1">
                <a:solidFill>
                  <a:srgbClr val="339933"/>
                </a:solidFill>
                <a:latin typeface="Lucida Console" pitchFamily="49" charset="0"/>
              </a:rPr>
              <a:t>epan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/</a:t>
            </a:r>
            <a:r>
              <a:rPr lang="en-GB" sz="1200" dirty="0" err="1">
                <a:solidFill>
                  <a:srgbClr val="339933"/>
                </a:solidFill>
                <a:latin typeface="Lucida Console" pitchFamily="49" charset="0"/>
              </a:rPr>
              <a:t>packet.h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&gt;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SF18_PORT       54321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FUNC_CONNECT    20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FUNC_CONN_ACK   21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FUNC_REQ_DATA   40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FUNC_REQ_REPLY  41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FUNC_DISCONNECT 60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FUNC_DISC_ACK   61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A sample #define of the minimum length (in bytes) of the protocol data.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* If data is received with fewer than this many bytes it is rejected by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* the current dissector.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#define SF18_MIN_LENGTH 4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734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B316A8-46BA-42D4-B350-33A1461471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 dissector – preliminary declarations II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8D831-DE5A-4B4A-B639-2583CD9984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987574"/>
            <a:ext cx="8353425" cy="3744193"/>
          </a:xfrm>
        </p:spPr>
        <p:txBody>
          <a:bodyPr>
            <a:normAutofit fontScale="25000" lnSpcReduction="20000"/>
          </a:bodyPr>
          <a:lstStyle/>
          <a:p>
            <a:pPr marL="0" indent="0" fontAlgn="t">
              <a:buNone/>
            </a:pPr>
            <a:r>
              <a:rPr lang="en-GB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solidFill>
                  <a:srgbClr val="993333"/>
                </a:solidFill>
                <a:latin typeface="Lucida Console" pitchFamily="49" charset="0"/>
              </a:rPr>
              <a:t>const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value_string</a:t>
            </a:r>
            <a:r>
              <a:rPr lang="en-GB" dirty="0">
                <a:latin typeface="Lucida Console" pitchFamily="49" charset="0"/>
              </a:rPr>
              <a:t> sf18_func_vals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[]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FUNC_CONNECT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  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"connect"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FUNC_CONN_ACK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connect_ack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FUNC_REQ_DATA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request_data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FUNC_REQ_REPLY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request_reply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FUNC_DISCONNECT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"disconnect"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FUNC_DISC_ACK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 err="1">
                <a:solidFill>
                  <a:srgbClr val="FF0000"/>
                </a:solidFill>
                <a:latin typeface="Lucida Console" pitchFamily="49" charset="0"/>
              </a:rPr>
              <a:t>disconnect_ack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b="1" dirty="0">
                <a:latin typeface="Lucida Console" pitchFamily="49" charset="0"/>
              </a:rPr>
              <a:t>NULL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#define READ_SHORT       0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#define READ_LONG        1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#define READ_STRING      2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solidFill>
                  <a:srgbClr val="993333"/>
                </a:solidFill>
                <a:latin typeface="Lucida Console" pitchFamily="49" charset="0"/>
              </a:rPr>
              <a:t>const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 err="1">
                <a:latin typeface="Lucida Console" pitchFamily="49" charset="0"/>
              </a:rPr>
              <a:t>value_string</a:t>
            </a:r>
            <a:r>
              <a:rPr lang="en-GB" dirty="0">
                <a:latin typeface="Lucida Console" pitchFamily="49" charset="0"/>
              </a:rPr>
              <a:t> sf18_data_type_vals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[]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READ_SHORT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"read short"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READ_LONG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  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"read long"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READ_STRING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Lucida Console" pitchFamily="49" charset="0"/>
              </a:rPr>
              <a:t>"read string"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latin typeface="Lucida Console" pitchFamily="49" charset="0"/>
              </a:rPr>
              <a:t>  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b="1" dirty="0">
                <a:latin typeface="Lucida Console" pitchFamily="49" charset="0"/>
              </a:rPr>
              <a:t>NULL</a:t>
            </a:r>
            <a:r>
              <a:rPr lang="en-GB" dirty="0">
                <a:latin typeface="Lucida Console" pitchFamily="49" charset="0"/>
              </a:rPr>
              <a:t> </a:t>
            </a: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839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Topics to be Covered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1059581"/>
            <a:ext cx="8353425" cy="3744193"/>
          </a:xfrm>
        </p:spPr>
        <p:txBody>
          <a:bodyPr/>
          <a:lstStyle/>
          <a:p>
            <a:r>
              <a:rPr lang="en-US"/>
              <a:t>Wireshark internals brief overview</a:t>
            </a:r>
          </a:p>
          <a:p>
            <a:pPr lvl="1"/>
            <a:r>
              <a:rPr lang="en-US"/>
              <a:t>Where dissectors fit in</a:t>
            </a:r>
          </a:p>
          <a:p>
            <a:endParaRPr lang="en-US"/>
          </a:p>
          <a:p>
            <a:r>
              <a:rPr lang="en-US"/>
              <a:t>Dissectors</a:t>
            </a:r>
          </a:p>
          <a:p>
            <a:pPr lvl="1"/>
            <a:r>
              <a:rPr lang="en-US"/>
              <a:t>Brief overview</a:t>
            </a:r>
          </a:p>
          <a:p>
            <a:pPr lvl="1"/>
            <a:r>
              <a:rPr lang="en-US"/>
              <a:t>Paths to implementation</a:t>
            </a:r>
          </a:p>
          <a:p>
            <a:pPr lvl="1"/>
            <a:r>
              <a:rPr lang="en-US"/>
              <a:t>Complexity and performance tradeoffs</a:t>
            </a:r>
          </a:p>
          <a:p>
            <a:pPr lvl="1"/>
            <a:endParaRPr lang="en-US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9434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2F3B8B2-26F5-463E-AB1A-C1605396AC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 dissector – preliminary declarations III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1642B7-3DE4-4F42-A9CE-50A0F886AC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Initialize the protocol and registered fields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proto_sf18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hf_sf18_Func_Code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hf_sf18_Length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hf_sf18_ID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hf_sf18_Data_ID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hf_sf18_Data_Short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hf_sf18_Data_Long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r>
              <a:rPr lang="en-GB" sz="1200" dirty="0">
                <a:latin typeface="Lucida Console" pitchFamily="49" charset="0"/>
              </a:rPr>
              <a:t> hf_sf18_Data_String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Initialize the subtree pointers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gint</a:t>
            </a:r>
            <a:r>
              <a:rPr lang="en-GB" sz="1200" dirty="0">
                <a:latin typeface="Lucida Console" pitchFamily="49" charset="0"/>
              </a:rPr>
              <a:t> ett_sf18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gint</a:t>
            </a:r>
            <a:r>
              <a:rPr lang="en-GB" sz="1200" dirty="0">
                <a:latin typeface="Lucida Console" pitchFamily="49" charset="0"/>
              </a:rPr>
              <a:t> ett_sf18_hdr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>
              <a:buNone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243717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dissection function 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55000" lnSpcReduction="20000"/>
          </a:bodyPr>
          <a:lstStyle/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Code to actually dissect the packets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solidFill>
                  <a:srgbClr val="993333"/>
                </a:solidFill>
                <a:latin typeface="Lucida Console" pitchFamily="49" charset="0"/>
              </a:rPr>
              <a:t>int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dissect_sf18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tvbuff_t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packet_info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 err="1">
                <a:latin typeface="Lucida Console" pitchFamily="49" charset="0"/>
              </a:rPr>
              <a:t>pinfo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proto_tree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>
                <a:latin typeface="Lucida Console" pitchFamily="49" charset="0"/>
              </a:rPr>
              <a:t>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void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>
                <a:latin typeface="Lucida Console" pitchFamily="49" charset="0"/>
              </a:rPr>
              <a:t>data _U_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Set up structures needed to add the protocol subtree and manage it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proto_item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 err="1">
                <a:latin typeface="Lucida Console" pitchFamily="49" charset="0"/>
              </a:rPr>
              <a:t>ti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proto_tree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>
                <a:latin typeface="Lucida Console" pitchFamily="49" charset="0"/>
              </a:rPr>
              <a:t>sf18_tree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>
                <a:latin typeface="Lucida Console" pitchFamily="49" charset="0"/>
              </a:rPr>
              <a:t>sf18_hdr_tree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    /* Other misc. local variables.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guint</a:t>
            </a:r>
            <a:r>
              <a:rPr lang="en-GB" sz="1200" dirty="0">
                <a:latin typeface="Lucida Console" pitchFamily="49" charset="0"/>
              </a:rPr>
              <a:t> offset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guint8 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guint8 </a:t>
            </a:r>
            <a:r>
              <a:rPr lang="en-GB" sz="1200" dirty="0" err="1">
                <a:latin typeface="Lucida Console" pitchFamily="49" charset="0"/>
              </a:rPr>
              <a:t>data_id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Check that there's enough data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tvb_reported_length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&lt;</a:t>
            </a:r>
            <a:r>
              <a:rPr lang="en-GB" sz="1200" dirty="0">
                <a:latin typeface="Lucida Console" pitchFamily="49" charset="0"/>
              </a:rPr>
              <a:t> SF18_MIN_LENGTH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return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191157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dissection function 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0000" lnSpcReduction="20000"/>
          </a:bodyPr>
          <a:lstStyle/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Fetch some values from the packet header using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tvb_get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_*(). If these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 values are not valid/possible in your protocol then return 0 to give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 some other dissector a chance to dissect it.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tvb_get_guint8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try_val_to_str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sf18_func_vals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b="1" dirty="0">
                <a:latin typeface="Lucida Console" pitchFamily="49" charset="0"/>
              </a:rPr>
              <a:t>NULL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return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/*** COLUMN DATA ***/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Set the Protocol column to the constant string of sf18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col_set_str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pinfo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-&gt;</a:t>
            </a:r>
            <a:r>
              <a:rPr lang="en-GB" sz="1200" dirty="0" err="1">
                <a:latin typeface="Lucida Console" pitchFamily="49" charset="0"/>
              </a:rPr>
              <a:t>cinfo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COL_PROTOCOL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"sf18"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col_clear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pinfo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-&gt;</a:t>
            </a:r>
            <a:r>
              <a:rPr lang="en-GB" sz="1200" dirty="0" err="1">
                <a:latin typeface="Lucida Console" pitchFamily="49" charset="0"/>
              </a:rPr>
              <a:t>cinfo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COL_INFO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col_add_str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pinfo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-&gt;</a:t>
            </a:r>
            <a:r>
              <a:rPr lang="en-GB" sz="1200" dirty="0" err="1">
                <a:latin typeface="Lucida Console" pitchFamily="49" charset="0"/>
              </a:rPr>
              <a:t>cinfo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COL_INFO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    </a:t>
            </a:r>
            <a:r>
              <a:rPr lang="en-GB" sz="1200" dirty="0" err="1">
                <a:latin typeface="Lucida Console" pitchFamily="49" charset="0"/>
              </a:rPr>
              <a:t>val_to_str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sf18_func_vals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"Unknown function (%d)"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3441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dissection function III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504" y="1059581"/>
            <a:ext cx="9036496" cy="3744193"/>
          </a:xfrm>
        </p:spPr>
        <p:txBody>
          <a:bodyPr>
            <a:normAutofit fontScale="70000" lnSpcReduction="20000"/>
          </a:bodyPr>
          <a:lstStyle/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/*** PROTOCOL TREE ***/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create display subtree for the protocol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ti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proto_tree_add_item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proto_sf18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-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ENC_NA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sf18_tree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proto_item_add_subtree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ti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ett_sf18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create subtree for the header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sf18_hdr_tree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proto_tree_add_subtree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sf18_tree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0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3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ett_sf18_hdr, NULL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"Header"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Add an item to the subtree, see section 1.6 of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README.developer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 for more information.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proto_tree_add_item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sf18_hdr_tree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hf_sf18_Func_Code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ENC_LITTLE_ENDIAN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offset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Continue adding tree items to process the packet here...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proto_tree_add_item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sf18_hdr_tree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hf_sf18_Length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2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ENC_BIG_ENDIAN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offset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2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4752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dissection function IV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55000" lnSpcReduction="20000"/>
          </a:bodyPr>
          <a:lstStyle/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Now add items depending on the specific function code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switch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func_code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1200" dirty="0">
                <a:latin typeface="Lucida Console" pitchFamily="49" charset="0"/>
              </a:rPr>
              <a:t> FUNC_CONNECT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1200" dirty="0">
                <a:latin typeface="Lucida Console" pitchFamily="49" charset="0"/>
              </a:rPr>
              <a:t> FUNC_CONN_ACK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1200" dirty="0">
                <a:latin typeface="Lucida Console" pitchFamily="49" charset="0"/>
              </a:rPr>
              <a:t> FUNC_DISCONNECT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1200" dirty="0">
                <a:latin typeface="Lucida Console" pitchFamily="49" charset="0"/>
              </a:rPr>
              <a:t> FUNC_DISC_ACK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</a:t>
            </a:r>
            <a:r>
              <a:rPr lang="en-GB" sz="1200" dirty="0" err="1">
                <a:latin typeface="Lucida Console" pitchFamily="49" charset="0"/>
              </a:rPr>
              <a:t>proto_tree_add_item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sf18_tree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hf_sf18_ID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4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ENC_LITTLE_ENDIAN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offset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4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</a:t>
            </a:r>
            <a:r>
              <a:rPr lang="en-GB" sz="1200" b="1" dirty="0">
                <a:latin typeface="Lucida Console" pitchFamily="49" charset="0"/>
              </a:rPr>
              <a:t>break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</a:p>
          <a:p>
            <a:pPr marL="0" indent="0" fontAlgn="t">
              <a:buNone/>
            </a:pPr>
            <a:endParaRPr lang="en-GB" sz="1200" dirty="0">
              <a:solidFill>
                <a:srgbClr val="339933"/>
              </a:solidFill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        case</a:t>
            </a:r>
            <a:r>
              <a:rPr lang="en-GB" sz="1200" dirty="0">
                <a:latin typeface="Lucida Console" pitchFamily="49" charset="0"/>
              </a:rPr>
              <a:t> FUNC_REQ_DATA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1200" dirty="0">
                <a:latin typeface="Lucida Console" pitchFamily="49" charset="0"/>
              </a:rPr>
              <a:t> FUNC_REQ_REPLY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Dissect the common portion of the two functions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</a:t>
            </a:r>
            <a:r>
              <a:rPr lang="en-GB" sz="1200" dirty="0" err="1">
                <a:latin typeface="Lucida Console" pitchFamily="49" charset="0"/>
              </a:rPr>
              <a:t>data_id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tvb_get_guint8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</a:t>
            </a:r>
            <a:r>
              <a:rPr lang="en-GB" sz="1200" dirty="0" err="1">
                <a:latin typeface="Lucida Console" pitchFamily="49" charset="0"/>
              </a:rPr>
              <a:t>proto_tree_add_item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sf18_tree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hf_sf18_Data_ID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tvb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ENC_LITTLE_ENDIAN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    offset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00DD"/>
                </a:solidFill>
                <a:latin typeface="Lucida Console" pitchFamily="49" charset="0"/>
              </a:rPr>
              <a:t>1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479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dissection function V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8" y="915567"/>
            <a:ext cx="8748712" cy="3888208"/>
          </a:xfrm>
        </p:spPr>
        <p:txBody>
          <a:bodyPr>
            <a:noAutofit/>
          </a:bodyPr>
          <a:lstStyle/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if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600" dirty="0" err="1">
                <a:latin typeface="Lucida Console" pitchFamily="49" charset="0"/>
              </a:rPr>
              <a:t>func_code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==</a:t>
            </a:r>
            <a:r>
              <a:rPr lang="en-GB" sz="600" dirty="0">
                <a:latin typeface="Lucida Console" pitchFamily="49" charset="0"/>
              </a:rPr>
              <a:t> FUNC_REQ_REPLY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switch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600" dirty="0" err="1">
                <a:latin typeface="Lucida Console" pitchFamily="49" charset="0"/>
              </a:rPr>
              <a:t>data_id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600" dirty="0">
                <a:latin typeface="Lucida Console" pitchFamily="49" charset="0"/>
              </a:rPr>
              <a:t> READ_SHORT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dirty="0" err="1">
                <a:latin typeface="Lucida Console" pitchFamily="49" charset="0"/>
              </a:rPr>
              <a:t>proto_tree_add_item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600" dirty="0">
                <a:latin typeface="Lucida Console" pitchFamily="49" charset="0"/>
              </a:rPr>
              <a:t>sf18_tree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hf_sf18_Data_Short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 err="1">
                <a:latin typeface="Lucida Console" pitchFamily="49" charset="0"/>
              </a:rPr>
              <a:t>tvb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offset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00DD"/>
                </a:solidFill>
                <a:latin typeface="Lucida Console" pitchFamily="49" charset="0"/>
              </a:rPr>
              <a:t>2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ENC_LITTLE_ENDIAN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offset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00DD"/>
                </a:solidFill>
                <a:latin typeface="Lucida Console" pitchFamily="49" charset="0"/>
              </a:rPr>
              <a:t>2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b="1" dirty="0">
                <a:latin typeface="Lucida Console" pitchFamily="49" charset="0"/>
              </a:rPr>
              <a:t>break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600" dirty="0">
                <a:latin typeface="Lucida Console" pitchFamily="49" charset="0"/>
              </a:rPr>
              <a:t> READ_LONG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dirty="0" err="1">
                <a:latin typeface="Lucida Console" pitchFamily="49" charset="0"/>
              </a:rPr>
              <a:t>proto_tree_add_item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600" dirty="0">
                <a:latin typeface="Lucida Console" pitchFamily="49" charset="0"/>
              </a:rPr>
              <a:t>sf18_tree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hf_sf18_Data_Long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 err="1">
                <a:latin typeface="Lucida Console" pitchFamily="49" charset="0"/>
              </a:rPr>
              <a:t>tvb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offset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00DD"/>
                </a:solidFill>
                <a:latin typeface="Lucida Console" pitchFamily="49" charset="0"/>
              </a:rPr>
              <a:t>4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ENC_LITTLE_ENDIAN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offset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00DD"/>
                </a:solidFill>
                <a:latin typeface="Lucida Console" pitchFamily="49" charset="0"/>
              </a:rPr>
              <a:t>4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b="1" dirty="0">
                <a:latin typeface="Lucida Console" pitchFamily="49" charset="0"/>
              </a:rPr>
              <a:t>break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case</a:t>
            </a:r>
            <a:r>
              <a:rPr lang="en-GB" sz="600" dirty="0">
                <a:latin typeface="Lucida Console" pitchFamily="49" charset="0"/>
              </a:rPr>
              <a:t> READ_STRING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dirty="0" err="1">
                <a:latin typeface="Lucida Console" pitchFamily="49" charset="0"/>
              </a:rPr>
              <a:t>proto_tree_add_item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600" dirty="0">
                <a:latin typeface="Lucida Console" pitchFamily="49" charset="0"/>
              </a:rPr>
              <a:t>sf18_tree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hf_sf18_Data_String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 err="1">
                <a:latin typeface="Lucida Console" pitchFamily="49" charset="0"/>
              </a:rPr>
              <a:t>tvb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offset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00DD"/>
                </a:solidFill>
                <a:latin typeface="Lucida Console" pitchFamily="49" charset="0"/>
              </a:rPr>
              <a:t>15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ENC_LITTLE_ENDIAN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offset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+=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0000DD"/>
                </a:solidFill>
                <a:latin typeface="Lucida Console" pitchFamily="49" charset="0"/>
              </a:rPr>
              <a:t>15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b="1" dirty="0">
                <a:latin typeface="Lucida Console" pitchFamily="49" charset="0"/>
              </a:rPr>
              <a:t>break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default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        </a:t>
            </a:r>
            <a:r>
              <a:rPr lang="en-GB" sz="600" b="1" dirty="0">
                <a:latin typeface="Lucida Console" pitchFamily="49" charset="0"/>
              </a:rPr>
              <a:t>break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</a:t>
            </a:r>
            <a:r>
              <a:rPr lang="en-GB" sz="600" b="1" dirty="0">
                <a:latin typeface="Lucida Console" pitchFamily="49" charset="0"/>
              </a:rPr>
              <a:t>break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</a:t>
            </a:r>
            <a:r>
              <a:rPr lang="en-GB" sz="600" dirty="0">
                <a:solidFill>
                  <a:srgbClr val="B1B100"/>
                </a:solidFill>
                <a:latin typeface="Lucida Console" pitchFamily="49" charset="0"/>
              </a:rPr>
              <a:t>default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: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</a:t>
            </a:r>
            <a:r>
              <a:rPr lang="en-GB" sz="600" b="1" dirty="0">
                <a:latin typeface="Lucida Console" pitchFamily="49" charset="0"/>
              </a:rPr>
              <a:t>break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5843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dissection function VI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Return the amount of data this dissector was able to dissect (which may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 or may not be the entire packet as we return here).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B1B100"/>
                </a:solidFill>
                <a:latin typeface="Lucida Console" pitchFamily="49" charset="0"/>
              </a:rPr>
              <a:t>return</a:t>
            </a:r>
            <a:r>
              <a:rPr lang="en-GB" sz="1200" dirty="0">
                <a:latin typeface="Lucida Console" pitchFamily="49" charset="0"/>
              </a:rPr>
              <a:t> offset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1011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protocol registration 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287" y="987574"/>
            <a:ext cx="8353425" cy="3744193"/>
          </a:xfrm>
        </p:spPr>
        <p:txBody>
          <a:bodyPr>
            <a:noAutofit/>
          </a:bodyPr>
          <a:lstStyle/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solidFill>
                  <a:srgbClr val="993333"/>
                </a:solidFill>
                <a:latin typeface="Lucida Console" pitchFamily="49" charset="0"/>
              </a:rPr>
              <a:t>void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proto_register_sf18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700" dirty="0">
                <a:solidFill>
                  <a:srgbClr val="993333"/>
                </a:solidFill>
                <a:latin typeface="Lucida Console" pitchFamily="49" charset="0"/>
              </a:rPr>
              <a:t>void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</a:t>
            </a:r>
            <a:r>
              <a:rPr lang="en-GB" sz="700" i="1" dirty="0">
                <a:solidFill>
                  <a:srgbClr val="808080"/>
                </a:solidFill>
                <a:latin typeface="Lucida Console" pitchFamily="49" charset="0"/>
              </a:rPr>
              <a:t>/* Setup list of header fields  See Section 1.6.1 of </a:t>
            </a:r>
            <a:r>
              <a:rPr lang="en-GB" sz="700" i="1" dirty="0" err="1">
                <a:solidFill>
                  <a:srgbClr val="808080"/>
                </a:solidFill>
                <a:latin typeface="Lucida Console" pitchFamily="49" charset="0"/>
              </a:rPr>
              <a:t>README.developer</a:t>
            </a:r>
            <a:r>
              <a:rPr lang="en-GB" sz="700" i="1" dirty="0">
                <a:solidFill>
                  <a:srgbClr val="808080"/>
                </a:solidFill>
                <a:latin typeface="Lucida Console" pitchFamily="49" charset="0"/>
              </a:rPr>
              <a:t> for details. */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</a:t>
            </a:r>
            <a:r>
              <a:rPr lang="en-GB" sz="7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 err="1">
                <a:latin typeface="Lucida Console" pitchFamily="49" charset="0"/>
              </a:rPr>
              <a:t>hf_register_info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 err="1">
                <a:latin typeface="Lucida Console" pitchFamily="49" charset="0"/>
              </a:rPr>
              <a:t>hf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[]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700" dirty="0">
                <a:latin typeface="Lucida Console" pitchFamily="49" charset="0"/>
              </a:rPr>
              <a:t>hf_sf18_Func_Code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"Function"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"sf18.func"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  FT_UINT8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BASE_DEC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VALS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700" dirty="0">
                <a:latin typeface="Lucida Console" pitchFamily="49" charset="0"/>
              </a:rPr>
              <a:t>sf18_func_vals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  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"Message Function Code Identifier"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HFILL 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</a:t>
            </a: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700" dirty="0">
                <a:latin typeface="Lucida Console" pitchFamily="49" charset="0"/>
              </a:rPr>
              <a:t>hf_sf18_Length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"Length"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"sf18.len"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  FT_UINT16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BASE_DEC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b="1" dirty="0">
                <a:latin typeface="Lucida Console" pitchFamily="49" charset="0"/>
              </a:rPr>
              <a:t>NULL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  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"Message Length"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HFILL 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</a:t>
            </a: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700" dirty="0">
                <a:latin typeface="Lucida Console" pitchFamily="49" charset="0"/>
              </a:rPr>
              <a:t>hf_sf18_ID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"ID"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"sf18.id"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  FT_UINT32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BASE_DEC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b="1" dirty="0">
                <a:latin typeface="Lucida Console" pitchFamily="49" charset="0"/>
              </a:rPr>
              <a:t>NULL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</a:t>
            </a:r>
            <a:r>
              <a:rPr lang="en-GB" sz="7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      </a:t>
            </a:r>
            <a:r>
              <a:rPr lang="en-GB" sz="700" dirty="0">
                <a:solidFill>
                  <a:srgbClr val="FF0000"/>
                </a:solidFill>
                <a:latin typeface="Lucida Console" pitchFamily="49" charset="0"/>
              </a:rPr>
              <a:t>"Connection ID"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700" dirty="0">
                <a:latin typeface="Lucida Console" pitchFamily="49" charset="0"/>
              </a:rPr>
              <a:t> HFILL 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7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700" dirty="0">
                <a:latin typeface="Lucida Console" pitchFamily="49" charset="0"/>
              </a:rPr>
              <a:t>        </a:t>
            </a:r>
            <a:r>
              <a:rPr lang="en-GB" sz="7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7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7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64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protocol registration 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7544" y="843002"/>
            <a:ext cx="8353425" cy="3960996"/>
          </a:xfrm>
        </p:spPr>
        <p:txBody>
          <a:bodyPr>
            <a:noAutofit/>
          </a:bodyPr>
          <a:lstStyle/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600" dirty="0">
                <a:latin typeface="Lucida Console" pitchFamily="49" charset="0"/>
              </a:rPr>
              <a:t>hf_sf18_Data_ID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 err="1">
                <a:solidFill>
                  <a:srgbClr val="FF0000"/>
                </a:solidFill>
                <a:latin typeface="Lucida Console" pitchFamily="49" charset="0"/>
              </a:rPr>
              <a:t>Data_ID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"sf18.data.id"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FT_UINT8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BASE_DEC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VALS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600" dirty="0">
                <a:latin typeface="Lucida Console" pitchFamily="49" charset="0"/>
              </a:rPr>
              <a:t>sf18_data_type_vals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"Data Type Identifier"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HFILL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</a:t>
            </a: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600" dirty="0">
                <a:latin typeface="Lucida Console" pitchFamily="49" charset="0"/>
              </a:rPr>
              <a:t>hf_sf18_Data_Short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 err="1">
                <a:solidFill>
                  <a:srgbClr val="FF0000"/>
                </a:solidFill>
                <a:latin typeface="Lucida Console" pitchFamily="49" charset="0"/>
              </a:rPr>
              <a:t>data_short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"sf18.data.short"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FT_UINT16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BASE_DEC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b="1" dirty="0">
                <a:latin typeface="Lucida Console" pitchFamily="49" charset="0"/>
              </a:rPr>
              <a:t>NULL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"Data Short"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HFILL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</a:t>
            </a: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600" dirty="0">
                <a:latin typeface="Lucida Console" pitchFamily="49" charset="0"/>
              </a:rPr>
              <a:t>hf_sf18_Data_Long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 err="1">
                <a:solidFill>
                  <a:srgbClr val="FF0000"/>
                </a:solidFill>
                <a:latin typeface="Lucida Console" pitchFamily="49" charset="0"/>
              </a:rPr>
              <a:t>data_long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"sf18.data.long"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FT_UINT32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BASE_DEC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b="1" dirty="0">
                <a:latin typeface="Lucida Console" pitchFamily="49" charset="0"/>
              </a:rPr>
              <a:t>NULL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"Data Long"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HFILL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</a:t>
            </a: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600" dirty="0">
                <a:latin typeface="Lucida Console" pitchFamily="49" charset="0"/>
              </a:rPr>
              <a:t>hf_sf18_Data_String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 err="1">
                <a:solidFill>
                  <a:srgbClr val="FF0000"/>
                </a:solidFill>
                <a:latin typeface="Lucida Console" pitchFamily="49" charset="0"/>
              </a:rPr>
              <a:t>data_string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"sf18.data.string"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FT_STRING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BASE_NONE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b="1" dirty="0">
                <a:latin typeface="Lucida Console" pitchFamily="49" charset="0"/>
              </a:rPr>
              <a:t>NULL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</a:t>
            </a:r>
            <a:r>
              <a:rPr lang="en-GB" sz="600" dirty="0">
                <a:solidFill>
                  <a:srgbClr val="208080"/>
                </a:solidFill>
                <a:latin typeface="Lucida Console" pitchFamily="49" charset="0"/>
              </a:rPr>
              <a:t>0x0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      </a:t>
            </a:r>
            <a:r>
              <a:rPr lang="en-GB" sz="600" dirty="0">
                <a:solidFill>
                  <a:srgbClr val="FF0000"/>
                </a:solidFill>
                <a:latin typeface="Lucida Console" pitchFamily="49" charset="0"/>
              </a:rPr>
              <a:t>"Data String"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600" dirty="0">
                <a:latin typeface="Lucida Console" pitchFamily="49" charset="0"/>
              </a:rPr>
              <a:t> HFILL 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600" dirty="0">
              <a:latin typeface="Lucida Console" pitchFamily="49" charset="0"/>
            </a:endParaRPr>
          </a:p>
          <a:p>
            <a:pPr marL="0" indent="0" fontAlgn="t">
              <a:lnSpc>
                <a:spcPct val="100000"/>
              </a:lnSpc>
              <a:spcBef>
                <a:spcPts val="500"/>
              </a:spcBef>
              <a:buNone/>
            </a:pPr>
            <a:r>
              <a:rPr lang="en-GB" sz="600" dirty="0">
                <a:latin typeface="Lucida Console" pitchFamily="49" charset="0"/>
              </a:rPr>
              <a:t>    </a:t>
            </a:r>
            <a:r>
              <a:rPr lang="en-GB" sz="6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6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6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6971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protocol registration III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Setup protocol subtree array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static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gint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*</a:t>
            </a:r>
            <a:r>
              <a:rPr lang="en-GB" sz="1200" dirty="0" err="1">
                <a:latin typeface="Lucida Console" pitchFamily="49" charset="0"/>
              </a:rPr>
              <a:t>ett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[]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1200" dirty="0">
                <a:latin typeface="Lucida Console" pitchFamily="49" charset="0"/>
              </a:rPr>
              <a:t>ett_sf18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    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&amp;</a:t>
            </a:r>
            <a:r>
              <a:rPr lang="en-GB" sz="1200" dirty="0">
                <a:latin typeface="Lucida Console" pitchFamily="49" charset="0"/>
              </a:rPr>
              <a:t>ett_sf18_hdr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Register the protocol name and description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proto_sf18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proto_register_protocol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"SharkFest’18 Protocol (C)"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 “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sf18"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"sf18"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Required function calls to register the header fields and subtrees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proto_register_field_array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proto_sf18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hf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array_length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hf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proto_register_subtree_array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ett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array_length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 err="1">
                <a:latin typeface="Lucida Console" pitchFamily="49" charset="0"/>
              </a:rPr>
              <a:t>ett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246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Wireshark Internals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Wireshark provides a framework for loading, dissection and visualization of network traffic</a:t>
            </a:r>
          </a:p>
          <a:p>
            <a:r>
              <a:rPr lang="en-US"/>
              <a:t>Wireshark framework allows individual dissectors access to network data via libwiretap</a:t>
            </a:r>
          </a:p>
          <a:p>
            <a:r>
              <a:rPr lang="en-US"/>
              <a:t>Wireshark framework provides utility functions for dissectors when dissecting data</a:t>
            </a:r>
          </a:p>
          <a:p>
            <a:r>
              <a:rPr lang="en-US"/>
              <a:t>Wireshark framework allows dissectors to write out products of dissection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7468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C dissector – protocol registration IV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Simpler form of proto_reg_handoff_sf18 which can be used if there are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* no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prefs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-dependent registration function calls. 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void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proto_reg_handoff_sf18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993333"/>
                </a:solidFill>
                <a:latin typeface="Lucida Console" pitchFamily="49" charset="0"/>
              </a:rPr>
              <a:t>void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{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dissector_handle_t</a:t>
            </a:r>
            <a:r>
              <a:rPr lang="en-GB" sz="1200" dirty="0">
                <a:latin typeface="Lucida Console" pitchFamily="49" charset="0"/>
              </a:rPr>
              <a:t> sf18_handle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</a:t>
            </a: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/* Use </a:t>
            </a:r>
            <a:r>
              <a:rPr lang="en-GB" sz="1200" i="1" dirty="0" err="1">
                <a:solidFill>
                  <a:srgbClr val="808080"/>
                </a:solidFill>
                <a:latin typeface="Lucida Console" pitchFamily="49" charset="0"/>
              </a:rPr>
              <a:t>new_create_dissector_handle</a:t>
            </a: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() to indicate that dissect_sf18()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 returns the number of bytes it dissected (or 0 if it thinks the packet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 does not belong to sf18).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i="1" dirty="0">
                <a:solidFill>
                  <a:srgbClr val="808080"/>
                </a:solidFill>
                <a:latin typeface="Lucida Console" pitchFamily="49" charset="0"/>
              </a:rPr>
              <a:t>     */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sf18_handle 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=</a:t>
            </a:r>
            <a:r>
              <a:rPr lang="en-GB" sz="1200" dirty="0">
                <a:latin typeface="Lucida Console" pitchFamily="49" charset="0"/>
              </a:rPr>
              <a:t> </a:t>
            </a:r>
            <a:r>
              <a:rPr lang="en-GB" sz="1200" dirty="0" err="1">
                <a:latin typeface="Lucida Console" pitchFamily="49" charset="0"/>
              </a:rPr>
              <a:t>new_create_dissector_handle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latin typeface="Lucida Console" pitchFamily="49" charset="0"/>
              </a:rPr>
              <a:t>dissect_sf18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proto_sf18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latin typeface="Lucida Console" pitchFamily="49" charset="0"/>
              </a:rPr>
              <a:t>    </a:t>
            </a:r>
            <a:r>
              <a:rPr lang="en-GB" sz="1200" dirty="0" err="1">
                <a:latin typeface="Lucida Console" pitchFamily="49" charset="0"/>
              </a:rPr>
              <a:t>dissector_add_uint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(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1200" dirty="0" err="1">
                <a:solidFill>
                  <a:srgbClr val="FF0000"/>
                </a:solidFill>
                <a:latin typeface="Lucida Console" pitchFamily="49" charset="0"/>
              </a:rPr>
              <a:t>tcp.port</a:t>
            </a:r>
            <a:r>
              <a:rPr lang="en-GB" sz="1200" dirty="0">
                <a:solidFill>
                  <a:srgbClr val="FF0000"/>
                </a:solidFill>
                <a:latin typeface="Lucida Console" pitchFamily="49" charset="0"/>
              </a:rPr>
              <a:t>"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SF18_PORT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,</a:t>
            </a:r>
            <a:r>
              <a:rPr lang="en-GB" sz="1200" dirty="0">
                <a:latin typeface="Lucida Console" pitchFamily="49" charset="0"/>
              </a:rPr>
              <a:t> sf18_handle</a:t>
            </a: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)</a:t>
            </a:r>
            <a:r>
              <a:rPr lang="en-GB" sz="1200" dirty="0">
                <a:solidFill>
                  <a:srgbClr val="339933"/>
                </a:solidFill>
                <a:latin typeface="Lucida Console" pitchFamily="49" charset="0"/>
              </a:rPr>
              <a:t>;</a:t>
            </a:r>
            <a:endParaRPr lang="en-GB" sz="1200" dirty="0">
              <a:latin typeface="Lucida Console" pitchFamily="49" charset="0"/>
            </a:endParaRPr>
          </a:p>
          <a:p>
            <a:pPr marL="0" indent="0" fontAlgn="t">
              <a:buNone/>
            </a:pPr>
            <a:r>
              <a:rPr lang="en-GB" sz="1200" dirty="0">
                <a:solidFill>
                  <a:srgbClr val="009900"/>
                </a:solidFill>
                <a:latin typeface="Lucida Console" pitchFamily="49" charset="0"/>
              </a:rPr>
              <a:t>}</a:t>
            </a:r>
            <a:endParaRPr lang="en-GB" sz="1200" dirty="0"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99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Comparison of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For this simple “protocol”, Wireshark displays are almost identical</a:t>
            </a:r>
          </a:p>
          <a:p>
            <a:r>
              <a:rPr lang="en-US"/>
              <a:t>WSGD and Lua dissectors are quick and easy to develop; edit file and restart Wireshark</a:t>
            </a:r>
          </a:p>
          <a:p>
            <a:r>
              <a:rPr lang="en-US"/>
              <a:t>WSGD facilities are most limited option, Lua more advanced</a:t>
            </a:r>
          </a:p>
          <a:p>
            <a:r>
              <a:rPr lang="en-US"/>
              <a:t>C dissectors easy to distribute, build an installer package, easy to contribute back to Wireshark</a:t>
            </a:r>
          </a:p>
          <a:p>
            <a:r>
              <a:rPr lang="en-US"/>
              <a:t>WSGD 124 lines, Lua 89 lines, C 270 lines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2862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Comparison of dissector performance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No visible difference for a small capture file, 11 packets</a:t>
            </a:r>
          </a:p>
          <a:p>
            <a:r>
              <a:rPr lang="en-US"/>
              <a:t>Big capture file (~ 1M packets) load time results:</a:t>
            </a:r>
          </a:p>
          <a:p>
            <a:endParaRPr lang="en-US"/>
          </a:p>
          <a:p>
            <a:pPr lvl="1"/>
            <a:r>
              <a:rPr lang="en-US"/>
              <a:t>WSGD: 1:42.1 – 9.1 x slower than C</a:t>
            </a:r>
          </a:p>
          <a:p>
            <a:pPr lvl="1"/>
            <a:r>
              <a:rPr lang="en-US"/>
              <a:t>Lua: 0:27.0 – 2.4 slower than C</a:t>
            </a:r>
          </a:p>
          <a:p>
            <a:pPr lvl="1"/>
            <a:r>
              <a:rPr lang="en-US"/>
              <a:t>C: 0:11.2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727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Questions?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Other dissector options?</a:t>
            </a:r>
          </a:p>
          <a:p>
            <a:endParaRPr lang="en-US" dirty="0"/>
          </a:p>
          <a:p>
            <a:r>
              <a:rPr lang="en-US" dirty="0"/>
              <a:t>Future directions?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02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Dissectors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Dissectors “register” their interest in data from a lower level protocol dissector, e.g. </a:t>
            </a:r>
            <a:r>
              <a:rPr lang="en-US" sz="2400" dirty="0" err="1"/>
              <a:t>tcp</a:t>
            </a:r>
            <a:r>
              <a:rPr lang="en-US" sz="2400" dirty="0"/>
              <a:t> port 54321</a:t>
            </a:r>
          </a:p>
          <a:p>
            <a:r>
              <a:rPr lang="en-US" sz="2400" dirty="0"/>
              <a:t>The lower level dissector hands the payload body to the registered dissector</a:t>
            </a:r>
          </a:p>
          <a:p>
            <a:r>
              <a:rPr lang="en-US" sz="2400" dirty="0"/>
              <a:t>Dissectors “pick apart” a protocol into the individual elements of the protocol message</a:t>
            </a:r>
          </a:p>
          <a:p>
            <a:r>
              <a:rPr lang="en-US" sz="2400" dirty="0"/>
              <a:t>Each element of a protocol may have a type, e.g. integer, string, bit field, timestamp</a:t>
            </a:r>
          </a:p>
          <a:p>
            <a:r>
              <a:rPr lang="en-US" sz="2400" dirty="0"/>
              <a:t>Dissectors provide elements that may be used in display filters</a:t>
            </a:r>
          </a:p>
        </p:txBody>
      </p:sp>
    </p:spTree>
    <p:extLst>
      <p:ext uri="{BB962C8B-B14F-4D97-AF65-F5344CB8AC3E}">
        <p14:creationId xmlns:p14="http://schemas.microsoft.com/office/powerpoint/2010/main" val="3277560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Dissector output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Set the protocol column</a:t>
            </a:r>
          </a:p>
          <a:p>
            <a:endParaRPr lang="en-US" dirty="0"/>
          </a:p>
          <a:p>
            <a:r>
              <a:rPr lang="en-US" dirty="0"/>
              <a:t>Set the info column</a:t>
            </a:r>
          </a:p>
          <a:p>
            <a:endParaRPr lang="en-US" dirty="0"/>
          </a:p>
          <a:p>
            <a:r>
              <a:rPr lang="en-US" dirty="0"/>
              <a:t>Create tree entries as required</a:t>
            </a:r>
          </a:p>
          <a:p>
            <a:pPr lvl="1"/>
            <a:r>
              <a:rPr lang="en-US" dirty="0"/>
              <a:t>Create subtree entries for protocol components</a:t>
            </a:r>
          </a:p>
          <a:p>
            <a:pPr lvl="1"/>
            <a:r>
              <a:rPr lang="en-US" dirty="0"/>
              <a:t>Add values, text to tree entries</a:t>
            </a:r>
          </a:p>
          <a:p>
            <a:endParaRPr lang="en-US" dirty="0"/>
          </a:p>
          <a:p>
            <a:r>
              <a:rPr lang="en-US" dirty="0"/>
              <a:t>Call sub-dissectors as required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62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Dissector Construction Options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Text based</a:t>
            </a:r>
          </a:p>
          <a:p>
            <a:pPr lvl="1"/>
            <a:r>
              <a:rPr lang="en-US" dirty="0"/>
              <a:t>Built-in, with compilation – ASN.1, IDL </a:t>
            </a:r>
          </a:p>
          <a:p>
            <a:pPr lvl="1"/>
            <a:r>
              <a:rPr lang="en-US" dirty="0"/>
              <a:t>External, without compilation – Wireshark Generic Dissector (WSGD)*</a:t>
            </a:r>
          </a:p>
          <a:p>
            <a:endParaRPr lang="en-US" dirty="0"/>
          </a:p>
          <a:p>
            <a:r>
              <a:rPr lang="en-US" dirty="0"/>
              <a:t>Scripting language based</a:t>
            </a:r>
          </a:p>
          <a:p>
            <a:pPr lvl="1"/>
            <a:r>
              <a:rPr lang="en-US" dirty="0"/>
              <a:t>Built-in: Lua*</a:t>
            </a:r>
          </a:p>
          <a:p>
            <a:endParaRPr lang="en-US" dirty="0"/>
          </a:p>
          <a:p>
            <a:r>
              <a:rPr lang="en-US" dirty="0"/>
              <a:t>C based*</a:t>
            </a:r>
          </a:p>
          <a:p>
            <a:pPr lvl="1"/>
            <a:r>
              <a:rPr lang="en-US" dirty="0"/>
              <a:t>Traditional format, requires a development environment</a:t>
            </a:r>
          </a:p>
        </p:txBody>
      </p:sp>
    </p:spTree>
    <p:extLst>
      <p:ext uri="{BB962C8B-B14F-4D97-AF65-F5344CB8AC3E}">
        <p14:creationId xmlns:p14="http://schemas.microsoft.com/office/powerpoint/2010/main" val="1640944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00113" y="0"/>
            <a:ext cx="7272337" cy="842963"/>
          </a:xfrm>
        </p:spPr>
        <p:txBody>
          <a:bodyPr/>
          <a:lstStyle/>
          <a:p>
            <a:r>
              <a:rPr lang="en-US"/>
              <a:t>Demonstration protocol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800" dirty="0"/>
              <a:t>Made up for this presentation</a:t>
            </a:r>
          </a:p>
          <a:p>
            <a:r>
              <a:rPr lang="en-US" sz="1800" dirty="0"/>
              <a:t>Has a header with a byte indicating the message type, and a short (2 bytes in big-endian format) for the total message length (including the header)</a:t>
            </a:r>
          </a:p>
          <a:p>
            <a:r>
              <a:rPr lang="en-US" sz="1800" dirty="0"/>
              <a:t>Commands are:</a:t>
            </a:r>
          </a:p>
          <a:p>
            <a:endParaRPr lang="en-US" sz="1100" dirty="0"/>
          </a:p>
          <a:p>
            <a:pPr lvl="1"/>
            <a:r>
              <a:rPr lang="en-US" sz="1800" dirty="0"/>
              <a:t> connect (20) and </a:t>
            </a:r>
            <a:r>
              <a:rPr lang="en-US" sz="1800" dirty="0" err="1"/>
              <a:t>connect_ack</a:t>
            </a:r>
            <a:r>
              <a:rPr lang="en-US" sz="1800" dirty="0"/>
              <a:t> (21) that have a long (4 bytes in little-endian format) id</a:t>
            </a:r>
          </a:p>
          <a:p>
            <a:pPr lvl="1"/>
            <a:endParaRPr lang="en-US" sz="1100" dirty="0"/>
          </a:p>
          <a:p>
            <a:pPr lvl="1"/>
            <a:r>
              <a:rPr lang="en-US" sz="1800" dirty="0"/>
              <a:t>disconnect (60) and </a:t>
            </a:r>
            <a:r>
              <a:rPr lang="en-US" sz="1800" dirty="0" err="1"/>
              <a:t>disconnect_ack</a:t>
            </a:r>
            <a:r>
              <a:rPr lang="en-US" sz="1800" dirty="0"/>
              <a:t> (61) that have a long (4 bytes in little-endian format) id</a:t>
            </a:r>
          </a:p>
          <a:p>
            <a:pPr lvl="1"/>
            <a:endParaRPr lang="en-US" sz="1100" dirty="0"/>
          </a:p>
          <a:p>
            <a:pPr lvl="1"/>
            <a:r>
              <a:rPr lang="en-US" sz="1800" dirty="0" err="1"/>
              <a:t>request_data</a:t>
            </a:r>
            <a:r>
              <a:rPr lang="en-US" sz="1800" dirty="0"/>
              <a:t> and </a:t>
            </a:r>
            <a:r>
              <a:rPr lang="en-US" sz="1800" dirty="0" err="1"/>
              <a:t>request_reply</a:t>
            </a:r>
            <a:r>
              <a:rPr lang="en-US" sz="1800" dirty="0"/>
              <a:t> that have a byte indicating the data type and for the reply an actual data value;</a:t>
            </a:r>
          </a:p>
          <a:p>
            <a:pPr lvl="1"/>
            <a:endParaRPr lang="en-US" sz="1100" dirty="0"/>
          </a:p>
          <a:p>
            <a:pPr lvl="2"/>
            <a:r>
              <a:rPr lang="en-US" dirty="0"/>
              <a:t>Data type 0 – a little-endian short</a:t>
            </a:r>
          </a:p>
          <a:p>
            <a:pPr lvl="2"/>
            <a:r>
              <a:rPr lang="en-US" dirty="0"/>
              <a:t>Data type 1 – a little-endian long</a:t>
            </a:r>
          </a:p>
          <a:p>
            <a:pPr lvl="2"/>
            <a:r>
              <a:rPr lang="en-US" dirty="0"/>
              <a:t>Data type 2 – a 15 character string</a:t>
            </a:r>
          </a:p>
        </p:txBody>
      </p:sp>
    </p:spTree>
    <p:extLst>
      <p:ext uri="{BB962C8B-B14F-4D97-AF65-F5344CB8AC3E}">
        <p14:creationId xmlns:p14="http://schemas.microsoft.com/office/powerpoint/2010/main" val="3625725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Text based Dissectors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Protocol definition held in text file(s) in human readable form</a:t>
            </a:r>
          </a:p>
          <a:p>
            <a:endParaRPr lang="en-US" dirty="0"/>
          </a:p>
          <a:p>
            <a:r>
              <a:rPr lang="en-US" dirty="0"/>
              <a:t>Definitions are interpreted or compiled to produce a dissector</a:t>
            </a:r>
          </a:p>
          <a:p>
            <a:endParaRPr lang="en-US" dirty="0"/>
          </a:p>
          <a:p>
            <a:r>
              <a:rPr lang="en-US" dirty="0"/>
              <a:t>Low barrier to entry, although ASN.1 and IDL require a development environment to compile resulting dissector</a:t>
            </a:r>
          </a:p>
          <a:p>
            <a:endParaRPr lang="en-US" dirty="0"/>
          </a:p>
          <a:p>
            <a:r>
              <a:rPr lang="en-US" dirty="0"/>
              <a:t>Interpreted text files are slowest at dissecting packets</a:t>
            </a:r>
          </a:p>
          <a:p>
            <a:endParaRPr lang="en-US" dirty="0"/>
          </a:p>
          <a:p>
            <a:r>
              <a:rPr lang="en-US" dirty="0"/>
              <a:t>Least flexible option for access to </a:t>
            </a:r>
            <a:r>
              <a:rPr lang="en-US" dirty="0" err="1"/>
              <a:t>libwireshark</a:t>
            </a:r>
            <a:r>
              <a:rPr lang="en-US" dirty="0"/>
              <a:t> infrastructure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391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swald Title">
      <a:majorFont>
        <a:latin typeface="Oswald"/>
        <a:ea typeface=""/>
        <a:cs typeface=""/>
      </a:majorFont>
      <a:minorFont>
        <a:latin typeface="Oswa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</TotalTime>
  <Words>2036</Words>
  <Application>Microsoft Office PowerPoint</Application>
  <PresentationFormat>On-screen Show (16:9)</PresentationFormat>
  <Paragraphs>583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Calibri</vt:lpstr>
      <vt:lpstr>Lucida Console</vt:lpstr>
      <vt:lpstr>Oswald</vt:lpstr>
      <vt:lpstr>Tahoma</vt:lpstr>
      <vt:lpstr>Wingdings</vt:lpstr>
      <vt:lpstr>simple-light-2</vt:lpstr>
      <vt:lpstr>Writing a Wireshark Dissector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Trihedral UK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Bloice</dc:creator>
  <cp:lastModifiedBy>Graham Bloice</cp:lastModifiedBy>
  <cp:revision>73</cp:revision>
  <dcterms:created xsi:type="dcterms:W3CDTF">2016-06-08T18:26:11Z</dcterms:created>
  <dcterms:modified xsi:type="dcterms:W3CDTF">2018-04-19T09:53:28Z</dcterms:modified>
</cp:coreProperties>
</file>