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27"/>
  </p:notesMasterIdLst>
  <p:sldIdLst>
    <p:sldId id="256" r:id="rId2"/>
    <p:sldId id="258" r:id="rId3"/>
    <p:sldId id="259" r:id="rId4"/>
    <p:sldId id="260" r:id="rId5"/>
    <p:sldId id="337" r:id="rId6"/>
    <p:sldId id="261" r:id="rId7"/>
    <p:sldId id="363" r:id="rId8"/>
    <p:sldId id="364" r:id="rId9"/>
    <p:sldId id="262" r:id="rId10"/>
    <p:sldId id="372" r:id="rId11"/>
    <p:sldId id="263" r:id="rId12"/>
    <p:sldId id="373" r:id="rId13"/>
    <p:sldId id="264" r:id="rId14"/>
    <p:sldId id="369" r:id="rId15"/>
    <p:sldId id="365" r:id="rId16"/>
    <p:sldId id="265" r:id="rId17"/>
    <p:sldId id="342" r:id="rId18"/>
    <p:sldId id="338" r:id="rId19"/>
    <p:sldId id="339" r:id="rId20"/>
    <p:sldId id="340" r:id="rId21"/>
    <p:sldId id="341" r:id="rId22"/>
    <p:sldId id="343" r:id="rId23"/>
    <p:sldId id="344" r:id="rId24"/>
    <p:sldId id="355" r:id="rId25"/>
    <p:sldId id="267" r:id="rId26"/>
    <p:sldId id="268" r:id="rId27"/>
    <p:sldId id="271" r:id="rId28"/>
    <p:sldId id="269" r:id="rId29"/>
    <p:sldId id="270" r:id="rId30"/>
    <p:sldId id="272" r:id="rId31"/>
    <p:sldId id="273" r:id="rId32"/>
    <p:sldId id="366" r:id="rId33"/>
    <p:sldId id="367" r:id="rId34"/>
    <p:sldId id="356" r:id="rId35"/>
    <p:sldId id="274" r:id="rId36"/>
    <p:sldId id="275" r:id="rId37"/>
    <p:sldId id="357" r:id="rId38"/>
    <p:sldId id="368" r:id="rId39"/>
    <p:sldId id="277" r:id="rId40"/>
    <p:sldId id="375" r:id="rId41"/>
    <p:sldId id="393" r:id="rId42"/>
    <p:sldId id="278" r:id="rId43"/>
    <p:sldId id="279" r:id="rId44"/>
    <p:sldId id="280" r:id="rId45"/>
    <p:sldId id="281" r:id="rId46"/>
    <p:sldId id="282" r:id="rId47"/>
    <p:sldId id="283" r:id="rId48"/>
    <p:sldId id="284" r:id="rId49"/>
    <p:sldId id="285" r:id="rId50"/>
    <p:sldId id="286" r:id="rId51"/>
    <p:sldId id="287" r:id="rId52"/>
    <p:sldId id="288" r:id="rId53"/>
    <p:sldId id="289" r:id="rId54"/>
    <p:sldId id="290" r:id="rId55"/>
    <p:sldId id="292" r:id="rId56"/>
    <p:sldId id="370" r:id="rId57"/>
    <p:sldId id="335" r:id="rId58"/>
    <p:sldId id="371" r:id="rId59"/>
    <p:sldId id="376" r:id="rId60"/>
    <p:sldId id="388" r:id="rId61"/>
    <p:sldId id="389" r:id="rId62"/>
    <p:sldId id="291" r:id="rId63"/>
    <p:sldId id="293" r:id="rId64"/>
    <p:sldId id="294" r:id="rId65"/>
    <p:sldId id="387" r:id="rId66"/>
    <p:sldId id="295" r:id="rId67"/>
    <p:sldId id="296" r:id="rId68"/>
    <p:sldId id="358" r:id="rId69"/>
    <p:sldId id="362" r:id="rId70"/>
    <p:sldId id="377" r:id="rId71"/>
    <p:sldId id="297" r:id="rId72"/>
    <p:sldId id="359" r:id="rId73"/>
    <p:sldId id="360" r:id="rId74"/>
    <p:sldId id="380" r:id="rId75"/>
    <p:sldId id="298" r:id="rId76"/>
    <p:sldId id="394" r:id="rId77"/>
    <p:sldId id="379" r:id="rId78"/>
    <p:sldId id="390" r:id="rId79"/>
    <p:sldId id="303" r:id="rId80"/>
    <p:sldId id="304" r:id="rId81"/>
    <p:sldId id="307" r:id="rId82"/>
    <p:sldId id="345" r:id="rId83"/>
    <p:sldId id="308" r:id="rId84"/>
    <p:sldId id="395" r:id="rId85"/>
    <p:sldId id="309" r:id="rId86"/>
    <p:sldId id="312" r:id="rId87"/>
    <p:sldId id="346" r:id="rId88"/>
    <p:sldId id="311" r:id="rId89"/>
    <p:sldId id="310" r:id="rId90"/>
    <p:sldId id="313" r:id="rId91"/>
    <p:sldId id="314" r:id="rId92"/>
    <p:sldId id="315" r:id="rId93"/>
    <p:sldId id="316" r:id="rId94"/>
    <p:sldId id="317" r:id="rId95"/>
    <p:sldId id="318" r:id="rId96"/>
    <p:sldId id="396" r:id="rId97"/>
    <p:sldId id="347" r:id="rId98"/>
    <p:sldId id="348" r:id="rId99"/>
    <p:sldId id="349" r:id="rId100"/>
    <p:sldId id="319" r:id="rId101"/>
    <p:sldId id="320" r:id="rId102"/>
    <p:sldId id="321" r:id="rId103"/>
    <p:sldId id="322" r:id="rId104"/>
    <p:sldId id="323" r:id="rId105"/>
    <p:sldId id="350" r:id="rId106"/>
    <p:sldId id="351" r:id="rId107"/>
    <p:sldId id="324" r:id="rId108"/>
    <p:sldId id="325" r:id="rId109"/>
    <p:sldId id="326" r:id="rId110"/>
    <p:sldId id="327" r:id="rId111"/>
    <p:sldId id="328" r:id="rId112"/>
    <p:sldId id="352" r:id="rId113"/>
    <p:sldId id="329" r:id="rId114"/>
    <p:sldId id="330" r:id="rId115"/>
    <p:sldId id="353" r:id="rId116"/>
    <p:sldId id="331" r:id="rId117"/>
    <p:sldId id="332" r:id="rId118"/>
    <p:sldId id="381" r:id="rId119"/>
    <p:sldId id="382" r:id="rId120"/>
    <p:sldId id="383" r:id="rId121"/>
    <p:sldId id="384" r:id="rId122"/>
    <p:sldId id="385" r:id="rId123"/>
    <p:sldId id="386" r:id="rId124"/>
    <p:sldId id="391" r:id="rId125"/>
    <p:sldId id="392" r:id="rId1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83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theme" Target="theme/theme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5A7EE-7EF1-4F16-8EB7-0A4E3A1F27C8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4696B-847F-4F1F-AD8B-8321A0B74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42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516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1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1335023"/>
            <a:ext cx="12192000" cy="55228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345677" y="1648255"/>
            <a:ext cx="6076956" cy="1676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48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345677" y="3321845"/>
            <a:ext cx="3495681" cy="1286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None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2133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2133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9" name="Shape 19"/>
          <p:cNvSpPr txBox="1"/>
          <p:nvPr/>
        </p:nvSpPr>
        <p:spPr>
          <a:xfrm>
            <a:off x="1347151" y="-7"/>
            <a:ext cx="9715600" cy="12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ahoma"/>
              <a:buNone/>
            </a:pPr>
            <a:r>
              <a:rPr lang="en-US" sz="6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SharkFest </a:t>
            </a:r>
            <a:r>
              <a:rPr lang="en-US" sz="6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’18 ASIA</a:t>
            </a:r>
            <a:endParaRPr sz="2400"/>
          </a:p>
        </p:txBody>
      </p:sp>
      <p:sp>
        <p:nvSpPr>
          <p:cNvPr id="20" name="Shape 20"/>
          <p:cNvSpPr/>
          <p:nvPr/>
        </p:nvSpPr>
        <p:spPr>
          <a:xfrm>
            <a:off x="970870" y="6447632"/>
            <a:ext cx="10576695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US" sz="1867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8asia</a:t>
            </a:r>
            <a:r>
              <a:rPr lang="en-US" sz="1867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• 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NEC, Nanyang Technological University, Singapore  •  April 9-11</a:t>
            </a:r>
            <a:endParaRPr sz="2400" dirty="0"/>
          </a:p>
        </p:txBody>
      </p:sp>
      <p:sp>
        <p:nvSpPr>
          <p:cNvPr id="22" name="Shape 22"/>
          <p:cNvSpPr txBox="1"/>
          <p:nvPr/>
        </p:nvSpPr>
        <p:spPr>
          <a:xfrm>
            <a:off x="345676" y="5110005"/>
            <a:ext cx="2462784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sz="1867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097113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 layout">
  <p:cSld name="Default layou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238033" y="15167"/>
            <a:ext cx="9953600" cy="13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ahoma"/>
              <a:buNone/>
              <a:defRPr sz="5867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57270" y="1591735"/>
            <a:ext cx="10944605" cy="4531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541853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sz="3733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1219170" marR="0" lvl="1" indent="-507987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828754" marR="0" lvl="2" indent="-474121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2438339" marR="0" lvl="3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3047924" marR="0" lvl="4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3657509" marR="0" lvl="5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9269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 plus picture">
  <p:cSld name="Bullets plus pictur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194433" y="0"/>
            <a:ext cx="10082000" cy="13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ahoma"/>
              <a:buNone/>
              <a:defRPr sz="5867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8" name="Shape 28"/>
          <p:cNvSpPr>
            <a:spLocks noGrp="1"/>
          </p:cNvSpPr>
          <p:nvPr>
            <p:ph type="pic" idx="2"/>
          </p:nvPr>
        </p:nvSpPr>
        <p:spPr>
          <a:xfrm>
            <a:off x="8083297" y="1591735"/>
            <a:ext cx="3518579" cy="4531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sz="3733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657269" y="1591735"/>
            <a:ext cx="7316299" cy="4531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541853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sz="3733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1219170" marR="0" lvl="1" indent="-507987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828754" marR="0" lvl="2" indent="-474121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2438339" marR="0" lvl="3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3047924" marR="0" lvl="4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3657509" marR="0" lvl="5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025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only">
  <p:cSld name="Pictur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238033" y="15167"/>
            <a:ext cx="9953600" cy="13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ahoma"/>
              <a:buNone/>
              <a:defRPr sz="5867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pic" idx="2"/>
          </p:nvPr>
        </p:nvSpPr>
        <p:spPr>
          <a:xfrm>
            <a:off x="657271" y="1591736"/>
            <a:ext cx="10944604" cy="4531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sz="3733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5180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527382" y="1152130"/>
            <a:ext cx="11137900" cy="5253201"/>
          </a:xfrm>
          <a:prstGeom prst="rect">
            <a:avLst/>
          </a:prstGeom>
        </p:spPr>
        <p:txBody>
          <a:bodyPr/>
          <a:lstStyle>
            <a:lvl1pPr marL="239178" indent="-239178">
              <a:buFont typeface="Arial" panose="020B0604020202020204" pitchFamily="34" charset="0"/>
              <a:buChar char="•"/>
              <a:defRPr sz="3733">
                <a:latin typeface="+mn-lt"/>
              </a:defRPr>
            </a:lvl1pPr>
            <a:lvl2pPr marL="592652" indent="-239178">
              <a:buFont typeface="Arial" panose="020B0604020202020204" pitchFamily="34" charset="0"/>
              <a:buChar char="•"/>
              <a:defRPr sz="3200">
                <a:latin typeface="+mn-lt"/>
              </a:defRPr>
            </a:lvl2pPr>
            <a:lvl3pPr marL="1071007" indent="-239178">
              <a:buFont typeface="Arial" panose="020B0604020202020204" pitchFamily="34" charset="0"/>
              <a:buChar char="•"/>
              <a:defRPr sz="2400">
                <a:latin typeface="+mn-lt"/>
              </a:defRPr>
            </a:lvl3pPr>
            <a:lvl4pPr marL="1435064" indent="-239178">
              <a:buFont typeface="Arial" panose="020B0604020202020204" pitchFamily="34" charset="0"/>
              <a:buChar char="•"/>
              <a:defRPr sz="2133">
                <a:latin typeface="+mn-lt"/>
              </a:defRPr>
            </a:lvl4pPr>
            <a:lvl5pPr marL="1788539" indent="-239178">
              <a:buFont typeface="Arial" panose="020B0604020202020204" pitchFamily="34" charset="0"/>
              <a:buChar char="•"/>
              <a:defRPr sz="1867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288" y="146452"/>
            <a:ext cx="11966381" cy="79546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ctr">
              <a:defRPr lang="en-US" sz="5867" kern="12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437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60648"/>
            <a:ext cx="12192000" cy="960107"/>
          </a:xfrm>
          <a:prstGeom prst="rect">
            <a:avLst/>
          </a:prstGeom>
          <a:noFill/>
        </p:spPr>
        <p:txBody>
          <a:bodyPr/>
          <a:lstStyle>
            <a:lvl1pPr marL="67732" marR="0" indent="0" algn="ctr" rtl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ahoma"/>
              <a:buNone/>
              <a:defRPr lang="en-US" sz="5867" b="0" i="0" u="none" strike="noStrike" cap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lvl="0"/>
            <a:r>
              <a:rPr lang="en-US" dirty="0" smtClean="0"/>
              <a:t>CLICK TO ADD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527050" y="1316765"/>
            <a:ext cx="11137900" cy="4992556"/>
          </a:xfrm>
          <a:prstGeom prst="rect">
            <a:avLst/>
          </a:prstGeom>
        </p:spPr>
        <p:txBody>
          <a:bodyPr/>
          <a:lstStyle>
            <a:lvl1pPr marL="239178" indent="-239178">
              <a:buFont typeface="Arial" panose="020B0604020202020204" pitchFamily="34" charset="0"/>
              <a:buChar char="•"/>
              <a:defRPr sz="3733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592652" indent="-239178">
              <a:buFont typeface="Arial" panose="020B0604020202020204" pitchFamily="34" charset="0"/>
              <a:buChar char="•"/>
              <a:defRPr sz="2667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71007" indent="-239178">
              <a:buFont typeface="Arial" panose="020B0604020202020204" pitchFamily="34" charset="0"/>
              <a:buChar char="•"/>
              <a:defRPr sz="2133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435064" indent="-239178">
              <a:buFont typeface="Arial" panose="020B0604020202020204" pitchFamily="34" charset="0"/>
              <a:buChar char="•"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88539" indent="-239178">
              <a:buFont typeface="Arial" panose="020B0604020202020204" pitchFamily="34" charset="0"/>
              <a:buChar char="•"/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6949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60648"/>
            <a:ext cx="12192000" cy="960107"/>
          </a:xfrm>
          <a:prstGeom prst="rect">
            <a:avLst/>
          </a:prstGeom>
          <a:noFill/>
        </p:spPr>
        <p:txBody>
          <a:bodyPr/>
          <a:lstStyle>
            <a:lvl1pPr marL="67732" marR="0" indent="0" algn="ctr" rtl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ahoma"/>
              <a:buNone/>
              <a:defRPr lang="en-US" sz="5867" b="0" i="0" u="none" strike="noStrike" cap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lvl="0"/>
            <a:r>
              <a:rPr lang="en-US" dirty="0" smtClean="0"/>
              <a:t>CLICK TO ADD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527050" y="1316765"/>
            <a:ext cx="11137900" cy="4992556"/>
          </a:xfrm>
          <a:prstGeom prst="rect">
            <a:avLst/>
          </a:prstGeom>
        </p:spPr>
        <p:txBody>
          <a:bodyPr/>
          <a:lstStyle>
            <a:lvl1pPr marL="239178" indent="-239178">
              <a:buFont typeface="Arial" panose="020B0604020202020204" pitchFamily="34" charset="0"/>
              <a:buChar char="•"/>
              <a:defRPr sz="3733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592652" indent="-239178">
              <a:buFont typeface="Arial" panose="020B0604020202020204" pitchFamily="34" charset="0"/>
              <a:buChar char="•"/>
              <a:defRPr sz="2667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071007" indent="-239178">
              <a:buFont typeface="Arial" panose="020B0604020202020204" pitchFamily="34" charset="0"/>
              <a:buChar char="•"/>
              <a:defRPr sz="2133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435064" indent="-239178">
              <a:buFont typeface="Arial" panose="020B0604020202020204" pitchFamily="34" charset="0"/>
              <a:buChar char="•"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788539" indent="-239178">
              <a:buFont typeface="Arial" panose="020B0604020202020204" pitchFamily="34" charset="0"/>
              <a:buChar char="•"/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3319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1" y="0"/>
            <a:ext cx="12203365" cy="1328208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sf logo-whit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95467" y="185597"/>
            <a:ext cx="958732" cy="95076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1238033" y="15167"/>
            <a:ext cx="9953600" cy="13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ahoma"/>
              <a:buNone/>
              <a:defRPr sz="4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657271" y="1591735"/>
            <a:ext cx="10944604" cy="4531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1" y="6412889"/>
            <a:ext cx="12192000" cy="472000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14567" y="6448100"/>
            <a:ext cx="11030000" cy="4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US"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#sf18asia  •  NEC, Nanyang Technological University, Singapore  •  April 9-11</a:t>
            </a:r>
            <a:endParaRPr sz="240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sz="24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" name="Shape 12"/>
          <p:cNvSpPr/>
          <p:nvPr/>
        </p:nvSpPr>
        <p:spPr>
          <a:xfrm>
            <a:off x="11107983" y="6395768"/>
            <a:ext cx="603157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sz="1867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" name="Shape 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1275467" y="160315"/>
            <a:ext cx="696567" cy="1001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073844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Defining a Requirements Based Packet Capture Strategy</a:t>
            </a:r>
            <a:endParaRPr lang="en-US" dirty="0"/>
          </a:p>
        </p:txBody>
      </p:sp>
      <p:sp>
        <p:nvSpPr>
          <p:cNvPr id="3" name="Shape 18"/>
          <p:cNvSpPr txBox="1"/>
          <p:nvPr/>
        </p:nvSpPr>
        <p:spPr>
          <a:xfrm>
            <a:off x="7410779" y="4512594"/>
            <a:ext cx="4524384" cy="595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ahoma"/>
              <a:buNone/>
            </a:pPr>
            <a:r>
              <a:rPr lang="en-US" sz="3200" b="0" i="0" u="none" strike="noStrike" cap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John Pittle</a:t>
            </a:r>
            <a:endParaRPr sz="3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" name="Shape 21"/>
          <p:cNvSpPr txBox="1"/>
          <p:nvPr/>
        </p:nvSpPr>
        <p:spPr>
          <a:xfrm>
            <a:off x="7410779" y="5131217"/>
            <a:ext cx="4524384" cy="595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B01"/>
              </a:buClr>
              <a:buSzPts val="1800"/>
              <a:buFont typeface="Tahoma"/>
              <a:buNone/>
            </a:pPr>
            <a:r>
              <a:rPr lang="en-US" sz="2400" b="0" i="0" u="none" strike="noStrike" cap="none" dirty="0" smtClean="0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rPr>
              <a:t>Global Architect, Performance Management Services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B01"/>
              </a:buClr>
              <a:buSzPts val="1800"/>
              <a:buFont typeface="Tahoma"/>
              <a:buNone/>
            </a:pPr>
            <a:r>
              <a:rPr lang="en-US" sz="2400" dirty="0" smtClean="0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rPr>
              <a:t>Riverbed Technologies</a:t>
            </a:r>
            <a:endParaRPr sz="2400" b="0" i="0" u="none" strike="noStrike" cap="none" dirty="0">
              <a:solidFill>
                <a:srgbClr val="D9D9D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59643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Learn how to utilize your troubleshooting and analysis skills…</a:t>
            </a:r>
          </a:p>
          <a:p>
            <a:r>
              <a:rPr lang="en-US" dirty="0" smtClean="0"/>
              <a:t>… to identify risk to business when…</a:t>
            </a:r>
          </a:p>
          <a:p>
            <a:r>
              <a:rPr lang="en-US" dirty="0" smtClean="0"/>
              <a:t>…you don’t have the packets you need for visibility and troubleshooting</a:t>
            </a:r>
          </a:p>
          <a:p>
            <a:endParaRPr lang="en-US" dirty="0"/>
          </a:p>
          <a:p>
            <a:r>
              <a:rPr lang="en-US" dirty="0" smtClean="0"/>
              <a:t>Learn how to identify gaps and recommend future state requirements to management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38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380" y="68628"/>
            <a:ext cx="11966381" cy="795469"/>
          </a:xfrm>
        </p:spPr>
        <p:txBody>
          <a:bodyPr/>
          <a:lstStyle/>
          <a:p>
            <a:r>
              <a:rPr lang="en-US" sz="4400" dirty="0" smtClean="0"/>
              <a:t>Current State: Packet Capture Coverage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50" y="1264336"/>
            <a:ext cx="11713301" cy="432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87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Where are my gaps / risks today?</a:t>
            </a:r>
          </a:p>
          <a:p>
            <a:r>
              <a:rPr lang="en-US" dirty="0" smtClean="0"/>
              <a:t>What do I address first?</a:t>
            </a:r>
          </a:p>
          <a:p>
            <a:r>
              <a:rPr lang="en-US" dirty="0" smtClean="0"/>
              <a:t>…second?</a:t>
            </a:r>
          </a:p>
          <a:p>
            <a:r>
              <a:rPr lang="en-US" dirty="0" smtClean="0"/>
              <a:t>…third, and so on?</a:t>
            </a:r>
          </a:p>
          <a:p>
            <a:endParaRPr lang="en-US" dirty="0"/>
          </a:p>
          <a:p>
            <a:r>
              <a:rPr lang="en-US" dirty="0"/>
              <a:t>What would it take to reduce unplanned </a:t>
            </a:r>
            <a:r>
              <a:rPr lang="en-US" dirty="0" smtClean="0"/>
              <a:t>downtime </a:t>
            </a:r>
            <a:r>
              <a:rPr lang="en-US" dirty="0"/>
              <a:t>for this app by 120 minutes per year?</a:t>
            </a:r>
          </a:p>
          <a:p>
            <a:r>
              <a:rPr lang="en-US" dirty="0"/>
              <a:t>What would that be worth to the business?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State / Future State Roadmap</a:t>
            </a:r>
            <a:endParaRPr lang="en-US" b="0" i="0" u="none" strike="noStrike" baseline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62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1 – This Quarter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1" y="1604798"/>
            <a:ext cx="11590020" cy="430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66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 – Next Quarter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282415"/>
            <a:ext cx="11464291" cy="435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08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3 – two Quarters out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9" y="1362426"/>
            <a:ext cx="11544300" cy="427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17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Alternate Roadmap…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77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380" y="68628"/>
            <a:ext cx="11966381" cy="795469"/>
          </a:xfrm>
        </p:spPr>
        <p:txBody>
          <a:bodyPr/>
          <a:lstStyle/>
          <a:p>
            <a:r>
              <a:rPr lang="en-US" sz="4400" dirty="0" smtClean="0"/>
              <a:t>Current State: Packet Capture Coverage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50" y="1264336"/>
            <a:ext cx="11713301" cy="432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33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Alternate Phase 1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50" y="1508727"/>
            <a:ext cx="11590020" cy="432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9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/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70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What are some key shared services in your environment?</a:t>
            </a:r>
          </a:p>
          <a:p>
            <a:endParaRPr lang="en-US" dirty="0"/>
          </a:p>
          <a:p>
            <a:r>
              <a:rPr lang="en-US" dirty="0" smtClean="0"/>
              <a:t>Degradation in these services will impact multiple applications…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Key Infrastructure – Shared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43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b="0" i="0" u="none" strike="noStrike" baseline="0" dirty="0" smtClean="0"/>
              <a:t>Performance Management Landscape</a:t>
            </a:r>
          </a:p>
          <a:p>
            <a:r>
              <a:rPr lang="en-US" sz="4000" b="0" i="0" u="none" strike="noStrike" baseline="0" dirty="0" smtClean="0"/>
              <a:t>Packet Related Workflows &amp; Technologies</a:t>
            </a:r>
          </a:p>
          <a:p>
            <a:r>
              <a:rPr lang="en-US" sz="4000" b="0" i="0" u="none" strike="noStrike" baseline="0" dirty="0" smtClean="0"/>
              <a:t>Requirements &amp; Business Case Mechanics</a:t>
            </a:r>
          </a:p>
          <a:p>
            <a:r>
              <a:rPr lang="en-US" sz="4000" b="0" i="0" u="none" strike="noStrike" baseline="0" dirty="0" smtClean="0"/>
              <a:t>Gap &amp; Risk Heat Maps</a:t>
            </a:r>
          </a:p>
          <a:p>
            <a:r>
              <a:rPr lang="en-US" sz="4000" baseline="0" dirty="0" smtClean="0"/>
              <a:t>Recommendations and Wrap-up</a:t>
            </a:r>
            <a:endParaRPr lang="en-US" b="0" i="0" u="none" strike="noStrike" baseline="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Agenda</a:t>
            </a:r>
          </a:p>
        </p:txBody>
      </p:sp>
    </p:spTree>
    <p:extLst>
      <p:ext uri="{BB962C8B-B14F-4D97-AF65-F5344CB8AC3E}">
        <p14:creationId xmlns:p14="http://schemas.microsoft.com/office/powerpoint/2010/main" val="252166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10140" y="1217447"/>
            <a:ext cx="5285589" cy="5253201"/>
          </a:xfrm>
        </p:spPr>
        <p:txBody>
          <a:bodyPr>
            <a:normAutofit/>
          </a:bodyPr>
          <a:lstStyle/>
          <a:p>
            <a:r>
              <a:rPr lang="en-US" sz="4400" dirty="0"/>
              <a:t>DNS</a:t>
            </a:r>
          </a:p>
          <a:p>
            <a:r>
              <a:rPr lang="en-US" sz="4400" dirty="0"/>
              <a:t>NTP</a:t>
            </a:r>
          </a:p>
          <a:p>
            <a:r>
              <a:rPr lang="en-US" sz="4400" dirty="0"/>
              <a:t>Active Directory / LDAP</a:t>
            </a:r>
          </a:p>
          <a:p>
            <a:r>
              <a:rPr lang="en-US" sz="4400" dirty="0"/>
              <a:t>Single Sign-on</a:t>
            </a:r>
          </a:p>
          <a:p>
            <a:r>
              <a:rPr lang="en-US" sz="4400" dirty="0"/>
              <a:t>Email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Key Infrastructure – Shared Services</a:t>
            </a:r>
            <a:endParaRPr lang="en-US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5718313" y="1262962"/>
            <a:ext cx="5285589" cy="5253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9178" indent="-239178" algn="l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Char char="•"/>
              <a:defRPr sz="3733" kern="1200">
                <a:solidFill>
                  <a:srgbClr val="003399"/>
                </a:solidFill>
                <a:latin typeface="+mn-lt"/>
                <a:ea typeface="Tahoma" charset="0"/>
                <a:cs typeface="Tahoma" charset="0"/>
              </a:defRPr>
            </a:lvl1pPr>
            <a:lvl2pPr marL="592652" indent="-239178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3399"/>
                </a:solidFill>
                <a:latin typeface="+mn-lt"/>
                <a:ea typeface="Tahoma" charset="0"/>
                <a:cs typeface="Tahoma" charset="0"/>
              </a:defRPr>
            </a:lvl2pPr>
            <a:lvl3pPr marL="1071007" indent="-239178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3399"/>
                </a:solidFill>
                <a:latin typeface="+mn-lt"/>
                <a:ea typeface="Tahoma" charset="0"/>
                <a:cs typeface="Tahoma" charset="0"/>
              </a:defRPr>
            </a:lvl3pPr>
            <a:lvl4pPr marL="1435064" indent="-239178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133" kern="1200">
                <a:solidFill>
                  <a:srgbClr val="003399"/>
                </a:solidFill>
                <a:latin typeface="+mn-lt"/>
                <a:ea typeface="Tahoma" charset="0"/>
                <a:cs typeface="Tahoma" charset="0"/>
              </a:defRPr>
            </a:lvl4pPr>
            <a:lvl5pPr marL="1788539" indent="-239178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1867" kern="1200">
                <a:solidFill>
                  <a:srgbClr val="003399"/>
                </a:solidFill>
                <a:latin typeface="+mn-lt"/>
                <a:ea typeface="Tahoma" charset="0"/>
                <a:cs typeface="Tahoma" charset="0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 err="1" smtClean="0"/>
              <a:t>Sharepoint</a:t>
            </a:r>
            <a:r>
              <a:rPr lang="en-US" sz="4400" dirty="0" smtClean="0"/>
              <a:t> Servers</a:t>
            </a:r>
          </a:p>
          <a:p>
            <a:r>
              <a:rPr lang="en-US" sz="4400" dirty="0" smtClean="0"/>
              <a:t>VPN / Token Gateways</a:t>
            </a:r>
          </a:p>
          <a:p>
            <a:r>
              <a:rPr lang="en-US" sz="4400" dirty="0" smtClean="0"/>
              <a:t>NAS Storage</a:t>
            </a:r>
          </a:p>
          <a:p>
            <a:r>
              <a:rPr lang="en-US" sz="4400" dirty="0" smtClean="0"/>
              <a:t>VoIP and related infrastructure</a:t>
            </a:r>
          </a:p>
          <a:p>
            <a:r>
              <a:rPr lang="en-US" sz="4400" dirty="0" err="1" smtClean="0"/>
              <a:t>Etc</a:t>
            </a:r>
            <a:r>
              <a:rPr lang="en-US" sz="4400" dirty="0" smtClean="0"/>
              <a:t>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59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Current State – Critical Shared Services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840" y="1001349"/>
            <a:ext cx="9777261" cy="530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91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Map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5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/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05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Leverage host based captures everywhere</a:t>
            </a:r>
          </a:p>
          <a:p>
            <a:r>
              <a:rPr lang="en-US" sz="4400" dirty="0" smtClean="0"/>
              <a:t>Use passive appliances to get coverage for infrastructure shared services and all application edge traffic (EUE)</a:t>
            </a:r>
          </a:p>
          <a:p>
            <a:r>
              <a:rPr lang="en-US" sz="4400" dirty="0" smtClean="0"/>
              <a:t>Add supplemental analysis capabilities on top of Wireshark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8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Identify key apps where inter-tier packets are most beneficial and expand traffic feeds</a:t>
            </a:r>
          </a:p>
          <a:p>
            <a:r>
              <a:rPr lang="en-US" sz="4400" dirty="0" smtClean="0"/>
              <a:t>Keep Management informed of current state and your recommended roadmap to increase visibility</a:t>
            </a:r>
            <a:endParaRPr lang="en-US" sz="4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82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Packets are an essential component of your </a:t>
            </a:r>
            <a:r>
              <a:rPr lang="en-US" dirty="0"/>
              <a:t>o</a:t>
            </a:r>
            <a:r>
              <a:rPr lang="en-US" dirty="0" smtClean="0"/>
              <a:t>verall Performance Management capabilities</a:t>
            </a:r>
          </a:p>
          <a:p>
            <a:r>
              <a:rPr lang="en-US" dirty="0" smtClean="0"/>
              <a:t>Most companies have significant gaps in their packet capture and analysis workflows</a:t>
            </a:r>
          </a:p>
          <a:p>
            <a:r>
              <a:rPr lang="en-US" dirty="0" smtClean="0"/>
              <a:t>These gaps represent business risk and can be identified with a rationalized current state assessment tied to key apps and shared services</a:t>
            </a:r>
          </a:p>
          <a:p>
            <a:r>
              <a:rPr lang="en-US" dirty="0" smtClean="0"/>
              <a:t>Create a future state roadmap that shows the improvements and benefits of addressing gaps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5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Thank You for your Participation!</a:t>
            </a: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509" y="1412776"/>
            <a:ext cx="8623347" cy="480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2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Insurance company call center</a:t>
            </a:r>
          </a:p>
          <a:p>
            <a:r>
              <a:rPr lang="en-US" dirty="0" smtClean="0"/>
              <a:t>Reps have a variety of complaints:</a:t>
            </a:r>
          </a:p>
          <a:p>
            <a:pPr lvl="1"/>
            <a:r>
              <a:rPr lang="en-US" dirty="0" smtClean="0"/>
              <a:t>Dropped calls</a:t>
            </a:r>
          </a:p>
          <a:p>
            <a:pPr lvl="1"/>
            <a:r>
              <a:rPr lang="en-US" dirty="0" smtClean="0"/>
              <a:t>Screen pop not synchronized with call arrivals</a:t>
            </a:r>
          </a:p>
          <a:p>
            <a:pPr lvl="1"/>
            <a:r>
              <a:rPr lang="en-US" dirty="0" smtClean="0"/>
              <a:t>CRM app session drops</a:t>
            </a:r>
          </a:p>
          <a:p>
            <a:r>
              <a:rPr lang="en-US" dirty="0" smtClean="0"/>
              <a:t>Reviewed packets from call center PCs and found periods of packet loss and retransmissions</a:t>
            </a:r>
          </a:p>
          <a:p>
            <a:r>
              <a:rPr lang="en-US" dirty="0" smtClean="0"/>
              <a:t>Next screens show visualization of TCP RTO affects which eventually lead to TCP RST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38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RTO Visualization 1 of 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51" y="1152130"/>
            <a:ext cx="11441431" cy="50317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800523" y="2660915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/>
        </p:nvSpPr>
        <p:spPr>
          <a:xfrm>
            <a:off x="10800523" y="5061182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66519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881" y="548680"/>
            <a:ext cx="8740211" cy="565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3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TCP RTO Visualization </a:t>
            </a:r>
            <a:r>
              <a:rPr lang="en-US" dirty="0" smtClean="0"/>
              <a:t>2 </a:t>
            </a:r>
            <a:r>
              <a:rPr lang="en-US" dirty="0"/>
              <a:t>of 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50" y="1186364"/>
            <a:ext cx="11103609" cy="48806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405295" y="2609646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/>
        </p:nvSpPr>
        <p:spPr>
          <a:xfrm>
            <a:off x="10416480" y="4965171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17659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TCP RTO Visualization </a:t>
            </a:r>
            <a:r>
              <a:rPr lang="en-US" dirty="0" smtClean="0"/>
              <a:t>3 </a:t>
            </a:r>
            <a:r>
              <a:rPr lang="en-US" dirty="0"/>
              <a:t>of 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01" y="1298419"/>
            <a:ext cx="11254740" cy="49606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800523" y="2756926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/>
        </p:nvSpPr>
        <p:spPr>
          <a:xfrm>
            <a:off x="10800523" y="5061182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0918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TCP RTO Visualization </a:t>
            </a:r>
            <a:r>
              <a:rPr lang="en-US" dirty="0" smtClean="0"/>
              <a:t>4 </a:t>
            </a:r>
            <a:r>
              <a:rPr lang="en-US" dirty="0"/>
              <a:t>of 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61" y="1148191"/>
            <a:ext cx="11717020" cy="5245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834079" y="2756926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/>
        </p:nvSpPr>
        <p:spPr>
          <a:xfrm>
            <a:off x="10834079" y="5157192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06175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Customer tried to troubleshoot their issue for 8 weeks before calling our team for help</a:t>
            </a:r>
          </a:p>
          <a:p>
            <a:r>
              <a:rPr lang="en-US" dirty="0" smtClean="0"/>
              <a:t>Using simple pictures, we were able to explain to customer management they had a serious packet loss issue</a:t>
            </a:r>
          </a:p>
          <a:p>
            <a:r>
              <a:rPr lang="en-US" dirty="0" smtClean="0"/>
              <a:t>Additional pressure put on the MPLS carrier to share their CE router - egress packet drop rates</a:t>
            </a:r>
          </a:p>
          <a:p>
            <a:r>
              <a:rPr lang="en-US" dirty="0" smtClean="0"/>
              <a:t>Determined they had a misconfigured </a:t>
            </a:r>
            <a:r>
              <a:rPr lang="en-US" dirty="0" err="1" smtClean="0"/>
              <a:t>QoS</a:t>
            </a:r>
            <a:r>
              <a:rPr lang="en-US" dirty="0" smtClean="0"/>
              <a:t> policy that was rate-limiting the wrong traffic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91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Pre-Migration Assessment Example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437" y="836712"/>
            <a:ext cx="10390067" cy="56108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28035" y="3919047"/>
            <a:ext cx="768085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6384032" y="3429000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6960096" y="3429000"/>
            <a:ext cx="96011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7460221" y="3429000"/>
            <a:ext cx="1132056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/>
          <p:cNvSpPr/>
          <p:nvPr/>
        </p:nvSpPr>
        <p:spPr>
          <a:xfrm>
            <a:off x="1263339" y="3438993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/>
          <p:cNvSpPr/>
          <p:nvPr/>
        </p:nvSpPr>
        <p:spPr>
          <a:xfrm>
            <a:off x="1839403" y="3438993"/>
            <a:ext cx="96011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/>
          <p:cNvSpPr/>
          <p:nvPr/>
        </p:nvSpPr>
        <p:spPr>
          <a:xfrm>
            <a:off x="2339528" y="3438993"/>
            <a:ext cx="1132056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/>
          <p:cNvSpPr/>
          <p:nvPr/>
        </p:nvSpPr>
        <p:spPr>
          <a:xfrm>
            <a:off x="1149489" y="6273269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Rectangle 13"/>
          <p:cNvSpPr/>
          <p:nvPr/>
        </p:nvSpPr>
        <p:spPr>
          <a:xfrm>
            <a:off x="1725553" y="6273269"/>
            <a:ext cx="96011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" name="Rectangle 14"/>
          <p:cNvSpPr/>
          <p:nvPr/>
        </p:nvSpPr>
        <p:spPr>
          <a:xfrm>
            <a:off x="2225679" y="6273269"/>
            <a:ext cx="1132056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extBox 1"/>
          <p:cNvSpPr txBox="1"/>
          <p:nvPr/>
        </p:nvSpPr>
        <p:spPr>
          <a:xfrm>
            <a:off x="6828035" y="4619625"/>
            <a:ext cx="3782815" cy="1076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Latency Sensitive Conversations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225679" y="1536192"/>
            <a:ext cx="566028" cy="25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60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Impact of </a:t>
            </a:r>
            <a:r>
              <a:rPr lang="en-US" sz="4800" dirty="0"/>
              <a:t>4</a:t>
            </a:r>
            <a:r>
              <a:rPr lang="en-US" sz="4800" dirty="0" smtClean="0"/>
              <a:t>0ms Round Trip Latency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59" y="1220755"/>
            <a:ext cx="11273427" cy="485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679509" y="1796819"/>
            <a:ext cx="960107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1679509" y="2232522"/>
            <a:ext cx="960107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/>
          <p:cNvSpPr/>
          <p:nvPr/>
        </p:nvSpPr>
        <p:spPr>
          <a:xfrm>
            <a:off x="719403" y="1796819"/>
            <a:ext cx="38404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/>
          <p:cNvSpPr/>
          <p:nvPr/>
        </p:nvSpPr>
        <p:spPr>
          <a:xfrm>
            <a:off x="719403" y="2253186"/>
            <a:ext cx="38404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TextBox 11"/>
          <p:cNvSpPr txBox="1"/>
          <p:nvPr/>
        </p:nvSpPr>
        <p:spPr>
          <a:xfrm>
            <a:off x="2563551" y="5802941"/>
            <a:ext cx="7374782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Response time increases from 1 minute to 6 minutes</a:t>
            </a:r>
          </a:p>
        </p:txBody>
      </p:sp>
    </p:spTree>
    <p:extLst>
      <p:ext uri="{BB962C8B-B14F-4D97-AF65-F5344CB8AC3E}">
        <p14:creationId xmlns:p14="http://schemas.microsoft.com/office/powerpoint/2010/main" val="2671398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27382" y="1281434"/>
            <a:ext cx="11137900" cy="5253201"/>
          </a:xfrm>
        </p:spPr>
        <p:txBody>
          <a:bodyPr>
            <a:normAutofit/>
          </a:bodyPr>
          <a:lstStyle/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Packets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Management Landscape </a:t>
            </a:r>
            <a:endParaRPr lang="en-US" b="0" i="0" u="none" strike="noStrike" baseline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85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27382" y="1281434"/>
            <a:ext cx="11137900" cy="5253201"/>
          </a:xfrm>
        </p:spPr>
        <p:txBody>
          <a:bodyPr>
            <a:normAutofit fontScale="85000" lnSpcReduction="20000"/>
          </a:bodyPr>
          <a:lstStyle/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Packets</a:t>
            </a: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End</a:t>
            </a:r>
            <a:r>
              <a:rPr lang="en-US" b="0" i="0" u="none" strike="noStrike" dirty="0" smtClean="0">
                <a:latin typeface="Times New Roman" panose="02020603050405020304" pitchFamily="18" charset="0"/>
              </a:rPr>
              <a:t> User Experience </a:t>
            </a:r>
          </a:p>
          <a:p>
            <a:r>
              <a:rPr lang="en-US" dirty="0" smtClean="0">
                <a:latin typeface="Times New Roman" panose="02020603050405020304" pitchFamily="18" charset="0"/>
              </a:rPr>
              <a:t>User End Point Monitoring</a:t>
            </a:r>
            <a:endParaRPr lang="en-US" b="0" i="0" u="none" strike="noStrike" dirty="0" smtClean="0">
              <a:latin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</a:rPr>
              <a:t>Javascript</a:t>
            </a:r>
            <a:r>
              <a:rPr lang="en-US" dirty="0" smtClean="0">
                <a:latin typeface="Times New Roman" panose="02020603050405020304" pitchFamily="18" charset="0"/>
              </a:rPr>
              <a:t> Injection</a:t>
            </a:r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Application Metrics</a:t>
            </a: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Flow (</a:t>
            </a:r>
            <a:r>
              <a:rPr lang="en-US" b="0" i="0" u="none" strike="noStrike" baseline="0" dirty="0" err="1" smtClean="0">
                <a:latin typeface="Times New Roman" panose="02020603050405020304" pitchFamily="18" charset="0"/>
              </a:rPr>
              <a:t>NetFlow</a:t>
            </a: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, </a:t>
            </a:r>
            <a:r>
              <a:rPr lang="en-US" b="0" i="0" u="none" strike="noStrike" baseline="0" dirty="0" err="1" smtClean="0">
                <a:latin typeface="Times New Roman" panose="02020603050405020304" pitchFamily="18" charset="0"/>
              </a:rPr>
              <a:t>Jflow</a:t>
            </a: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,</a:t>
            </a:r>
            <a:r>
              <a:rPr lang="en-US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b="0" i="0" u="none" strike="noStrike" dirty="0" err="1" smtClean="0">
                <a:latin typeface="Times New Roman" panose="02020603050405020304" pitchFamily="18" charset="0"/>
              </a:rPr>
              <a:t>Sflow</a:t>
            </a:r>
            <a:r>
              <a:rPr lang="en-US" b="0" i="0" u="none" strike="noStrike" dirty="0" smtClean="0">
                <a:latin typeface="Times New Roman" panose="02020603050405020304" pitchFamily="18" charset="0"/>
              </a:rPr>
              <a:t>, NBAR, </a:t>
            </a:r>
            <a:r>
              <a:rPr lang="en-US" b="0" i="0" u="none" strike="noStrike" dirty="0" err="1" smtClean="0">
                <a:latin typeface="Times New Roman" panose="02020603050405020304" pitchFamily="18" charset="0"/>
              </a:rPr>
              <a:t>etc</a:t>
            </a:r>
            <a:r>
              <a:rPr lang="en-US" b="0" i="0" u="none" strike="noStrike" dirty="0" smtClean="0">
                <a:latin typeface="Times New Roman" panose="02020603050405020304" pitchFamily="18" charset="0"/>
              </a:rPr>
              <a:t>)</a:t>
            </a:r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SNMP </a:t>
            </a: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Application Logging </a:t>
            </a: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Host Metrics</a:t>
            </a: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Infrastructure Metrics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Management Landscape </a:t>
            </a:r>
            <a:endParaRPr lang="en-US" b="0" i="0" u="none" strike="noStrike" baseline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005" y="1470660"/>
            <a:ext cx="5911890" cy="132343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Capture, instrumentation, analytics, visibility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909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Introducing the Hybrid Enterprise Model</a:t>
            </a:r>
          </a:p>
          <a:p>
            <a:endParaRPr lang="en-US" dirty="0"/>
          </a:p>
          <a:p>
            <a:r>
              <a:rPr lang="en-US" dirty="0" smtClean="0"/>
              <a:t>We’ll use this as a generalized model to illustrate options for placement of instrumentation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Model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56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Enterprise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2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User Devices &amp; Locations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 rot="6617790">
            <a:off x="902466" y="1905940"/>
            <a:ext cx="1014984" cy="5114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1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SaaS Applications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 rot="549221">
            <a:off x="2173482" y="1476172"/>
            <a:ext cx="1014984" cy="5114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7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Hosting &amp; Services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 rot="8418012">
            <a:off x="7614161" y="1341258"/>
            <a:ext cx="1014984" cy="5114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54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Learn how to create a requirements-based packet capture strategy for your </a:t>
            </a:r>
            <a:r>
              <a:rPr lang="en-US" dirty="0" smtClean="0">
                <a:latin typeface="Calibri" panose="020F0502020204030204" pitchFamily="34" charset="0"/>
              </a:rPr>
              <a:t>organization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Explain how </a:t>
            </a:r>
            <a:r>
              <a:rPr lang="en-US" dirty="0">
                <a:latin typeface="Calibri" panose="020F0502020204030204" pitchFamily="34" charset="0"/>
              </a:rPr>
              <a:t>packets are </a:t>
            </a:r>
            <a:r>
              <a:rPr lang="en-US" dirty="0" smtClean="0">
                <a:latin typeface="Calibri" panose="020F0502020204030204" pitchFamily="34" charset="0"/>
              </a:rPr>
              <a:t>the </a:t>
            </a:r>
            <a:r>
              <a:rPr lang="en-US" dirty="0">
                <a:latin typeface="Calibri" panose="020F0502020204030204" pitchFamily="34" charset="0"/>
              </a:rPr>
              <a:t>cornerstone to your performance management </a:t>
            </a:r>
            <a:r>
              <a:rPr lang="en-US" dirty="0" smtClean="0">
                <a:latin typeface="Calibri" panose="020F0502020204030204" pitchFamily="34" charset="0"/>
              </a:rPr>
              <a:t>capabilities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Create </a:t>
            </a:r>
            <a:r>
              <a:rPr lang="en-US" dirty="0">
                <a:latin typeface="Calibri" panose="020F0502020204030204" pitchFamily="34" charset="0"/>
              </a:rPr>
              <a:t>a roadmap that you can use to communicate </a:t>
            </a:r>
            <a:r>
              <a:rPr lang="en-US" dirty="0" smtClean="0">
                <a:latin typeface="Calibri" panose="020F0502020204030204" pitchFamily="34" charset="0"/>
              </a:rPr>
              <a:t>current state risk and a path forward to improve performance </a:t>
            </a:r>
            <a:r>
              <a:rPr lang="en-US" dirty="0">
                <a:latin typeface="Calibri" panose="020F0502020204030204" pitchFamily="34" charset="0"/>
              </a:rPr>
              <a:t>management capabilities that </a:t>
            </a:r>
            <a:r>
              <a:rPr lang="en-US" dirty="0" smtClean="0">
                <a:latin typeface="Calibri" panose="020F0502020204030204" pitchFamily="34" charset="0"/>
              </a:rPr>
              <a:t>brings </a:t>
            </a:r>
            <a:r>
              <a:rPr lang="en-US" dirty="0">
                <a:latin typeface="Calibri" panose="020F0502020204030204" pitchFamily="34" charset="0"/>
              </a:rPr>
              <a:t>value to the business.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Abstract</a:t>
            </a:r>
          </a:p>
        </p:txBody>
      </p:sp>
    </p:spTree>
    <p:extLst>
      <p:ext uri="{BB962C8B-B14F-4D97-AF65-F5344CB8AC3E}">
        <p14:creationId xmlns:p14="http://schemas.microsoft.com/office/powerpoint/2010/main" val="51797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</a:t>
            </a:r>
            <a:r>
              <a:rPr lang="en-US" dirty="0" err="1" smtClean="0"/>
              <a:t>Prem</a:t>
            </a:r>
            <a:r>
              <a:rPr lang="en-US" dirty="0" smtClean="0"/>
              <a:t> Data Center(s)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 rot="19369327">
            <a:off x="6526025" y="5154307"/>
            <a:ext cx="1014984" cy="5114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2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Partners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 rot="5400000">
            <a:off x="10960866" y="2904883"/>
            <a:ext cx="1014984" cy="5114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MPLS Provider(s)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 rot="6898460">
            <a:off x="4541779" y="2932316"/>
            <a:ext cx="1014984" cy="5114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4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Transport(s)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 rot="8468699">
            <a:off x="5664986" y="5072013"/>
            <a:ext cx="1014984" cy="5114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9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How do we get performance visibility to all of this?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05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9016" y="146452"/>
            <a:ext cx="11966381" cy="795469"/>
          </a:xfrm>
        </p:spPr>
        <p:txBody>
          <a:bodyPr/>
          <a:lstStyle/>
          <a:p>
            <a:r>
              <a:rPr lang="en-US" sz="5400" dirty="0" smtClean="0"/>
              <a:t>User End Point Device Monitoring</a:t>
            </a:r>
            <a:endParaRPr lang="en-US" dirty="0"/>
          </a:p>
        </p:txBody>
      </p:sp>
      <p:sp>
        <p:nvSpPr>
          <p:cNvPr id="58" name="Oval 57"/>
          <p:cNvSpPr/>
          <p:nvPr/>
        </p:nvSpPr>
        <p:spPr>
          <a:xfrm>
            <a:off x="1097845" y="4402549"/>
            <a:ext cx="202332" cy="21726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9" name="Oval 58"/>
          <p:cNvSpPr/>
          <p:nvPr/>
        </p:nvSpPr>
        <p:spPr>
          <a:xfrm>
            <a:off x="1116983" y="2801507"/>
            <a:ext cx="202332" cy="21726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0" name="Oval 59"/>
          <p:cNvSpPr/>
          <p:nvPr/>
        </p:nvSpPr>
        <p:spPr>
          <a:xfrm>
            <a:off x="714247" y="5575861"/>
            <a:ext cx="202332" cy="21726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9052777" y="1398264"/>
            <a:ext cx="30460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EUE Performance</a:t>
            </a:r>
          </a:p>
          <a:p>
            <a:r>
              <a:rPr lang="en-US" sz="2400" dirty="0" smtClean="0"/>
              <a:t>Device </a:t>
            </a:r>
            <a:r>
              <a:rPr lang="en-US" sz="2400" dirty="0"/>
              <a:t>Health</a:t>
            </a:r>
          </a:p>
          <a:p>
            <a:r>
              <a:rPr lang="en-US" sz="2400" dirty="0"/>
              <a:t>Utilization </a:t>
            </a:r>
            <a:r>
              <a:rPr lang="en-US" sz="2400" dirty="0" smtClean="0"/>
              <a:t>Monitoring</a:t>
            </a:r>
          </a:p>
          <a:p>
            <a:r>
              <a:rPr lang="en-US" sz="2400" dirty="0" smtClean="0"/>
              <a:t>Change Validation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727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Browser EUE - </a:t>
            </a:r>
            <a:r>
              <a:rPr lang="en-US" sz="4800" dirty="0" err="1"/>
              <a:t>Javascript</a:t>
            </a:r>
            <a:r>
              <a:rPr lang="en-US" sz="4800" dirty="0"/>
              <a:t> </a:t>
            </a:r>
            <a:r>
              <a:rPr lang="en-US" sz="4800" dirty="0" smtClean="0"/>
              <a:t>Injection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95734" y="1796819"/>
            <a:ext cx="202332" cy="21726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5960815" y="2185778"/>
            <a:ext cx="202332" cy="21726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7536161" y="4101075"/>
            <a:ext cx="202332" cy="21726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416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9015" y="107540"/>
            <a:ext cx="11966381" cy="795469"/>
          </a:xfrm>
        </p:spPr>
        <p:txBody>
          <a:bodyPr/>
          <a:lstStyle/>
          <a:p>
            <a:r>
              <a:rPr lang="en-US" sz="5400" dirty="0" smtClean="0"/>
              <a:t>Internal Application Components</a:t>
            </a:r>
            <a:endParaRPr lang="en-US" dirty="0"/>
          </a:p>
        </p:txBody>
      </p:sp>
      <p:sp>
        <p:nvSpPr>
          <p:cNvPr id="49" name="Oval 48"/>
          <p:cNvSpPr/>
          <p:nvPr/>
        </p:nvSpPr>
        <p:spPr>
          <a:xfrm>
            <a:off x="6562290" y="2180862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5" name="Oval 54"/>
          <p:cNvSpPr/>
          <p:nvPr/>
        </p:nvSpPr>
        <p:spPr>
          <a:xfrm>
            <a:off x="7455651" y="4294547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6" name="Oval 55"/>
          <p:cNvSpPr/>
          <p:nvPr/>
        </p:nvSpPr>
        <p:spPr>
          <a:xfrm>
            <a:off x="9072331" y="3595783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7" name="Oval 56"/>
          <p:cNvSpPr/>
          <p:nvPr/>
        </p:nvSpPr>
        <p:spPr>
          <a:xfrm>
            <a:off x="8955699" y="5465786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9240111" y="1282590"/>
            <a:ext cx="26451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Java / .NET Profiling</a:t>
            </a:r>
          </a:p>
          <a:p>
            <a:r>
              <a:rPr lang="en-US" sz="2400" dirty="0"/>
              <a:t>JMX Monitoring</a:t>
            </a:r>
          </a:p>
          <a:p>
            <a:r>
              <a:rPr lang="en-US" sz="2400" dirty="0"/>
              <a:t>Application Logging</a:t>
            </a:r>
          </a:p>
          <a:p>
            <a:r>
              <a:rPr lang="en-US" sz="2400" dirty="0"/>
              <a:t>Vendor Agents</a:t>
            </a:r>
          </a:p>
        </p:txBody>
      </p:sp>
      <p:sp>
        <p:nvSpPr>
          <p:cNvPr id="58" name="Oval 57"/>
          <p:cNvSpPr/>
          <p:nvPr/>
        </p:nvSpPr>
        <p:spPr>
          <a:xfrm>
            <a:off x="6085690" y="2468894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9" name="Oval 58"/>
          <p:cNvSpPr/>
          <p:nvPr/>
        </p:nvSpPr>
        <p:spPr>
          <a:xfrm>
            <a:off x="6497898" y="2539666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188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Infrastructure Devices / Servers 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543606" y="3499773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2927649" y="3979826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6036883" y="3979826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Oval 6"/>
          <p:cNvSpPr/>
          <p:nvPr/>
        </p:nvSpPr>
        <p:spPr>
          <a:xfrm>
            <a:off x="8784299" y="4171847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Oval 7"/>
          <p:cNvSpPr/>
          <p:nvPr/>
        </p:nvSpPr>
        <p:spPr>
          <a:xfrm>
            <a:off x="7920203" y="3691794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2533295" y="4682798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0" name="Oval 9"/>
          <p:cNvSpPr/>
          <p:nvPr/>
        </p:nvSpPr>
        <p:spPr>
          <a:xfrm>
            <a:off x="6960097" y="4363869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Oval 10"/>
          <p:cNvSpPr/>
          <p:nvPr/>
        </p:nvSpPr>
        <p:spPr>
          <a:xfrm>
            <a:off x="7847239" y="4459879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8587122" y="3530134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3" name="Oval 12"/>
          <p:cNvSpPr/>
          <p:nvPr/>
        </p:nvSpPr>
        <p:spPr>
          <a:xfrm>
            <a:off x="8485955" y="5419986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4" name="Oval 13"/>
          <p:cNvSpPr/>
          <p:nvPr/>
        </p:nvSpPr>
        <p:spPr>
          <a:xfrm>
            <a:off x="9734095" y="4354754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5" name="Oval 14"/>
          <p:cNvSpPr/>
          <p:nvPr/>
        </p:nvSpPr>
        <p:spPr>
          <a:xfrm>
            <a:off x="6065471" y="2084851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6" name="Oval 15"/>
          <p:cNvSpPr/>
          <p:nvPr/>
        </p:nvSpPr>
        <p:spPr>
          <a:xfrm>
            <a:off x="6814935" y="2793002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Oval 16"/>
          <p:cNvSpPr/>
          <p:nvPr/>
        </p:nvSpPr>
        <p:spPr>
          <a:xfrm>
            <a:off x="6814937" y="1963602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39349" y="1352002"/>
            <a:ext cx="2215094" cy="1323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/>
              <a:t>SNMP</a:t>
            </a:r>
          </a:p>
          <a:p>
            <a:r>
              <a:rPr lang="en-US" sz="2667" dirty="0"/>
              <a:t>WMI</a:t>
            </a:r>
          </a:p>
          <a:p>
            <a:r>
              <a:rPr lang="en-US" sz="2667" dirty="0"/>
              <a:t>Vendor Agents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0600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Records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6065471" y="2084851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6" name="Oval 15"/>
          <p:cNvSpPr/>
          <p:nvPr/>
        </p:nvSpPr>
        <p:spPr>
          <a:xfrm>
            <a:off x="6814935" y="2793002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0" name="Oval 39"/>
          <p:cNvSpPr/>
          <p:nvPr/>
        </p:nvSpPr>
        <p:spPr>
          <a:xfrm>
            <a:off x="2735627" y="3691794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1" name="Oval 40"/>
          <p:cNvSpPr/>
          <p:nvPr/>
        </p:nvSpPr>
        <p:spPr>
          <a:xfrm>
            <a:off x="3023659" y="4171847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2" name="Oval 41"/>
          <p:cNvSpPr/>
          <p:nvPr/>
        </p:nvSpPr>
        <p:spPr>
          <a:xfrm>
            <a:off x="6036883" y="4267858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3" name="Oval 42"/>
          <p:cNvSpPr/>
          <p:nvPr/>
        </p:nvSpPr>
        <p:spPr>
          <a:xfrm>
            <a:off x="8947722" y="4192359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4" name="Oval 43"/>
          <p:cNvSpPr/>
          <p:nvPr/>
        </p:nvSpPr>
        <p:spPr>
          <a:xfrm>
            <a:off x="7824193" y="3979826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5" name="Oval 44"/>
          <p:cNvSpPr/>
          <p:nvPr/>
        </p:nvSpPr>
        <p:spPr>
          <a:xfrm>
            <a:off x="2547285" y="4682798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7" name="Oval 46"/>
          <p:cNvSpPr/>
          <p:nvPr/>
        </p:nvSpPr>
        <p:spPr>
          <a:xfrm>
            <a:off x="7847239" y="4747911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0" name="Oval 49"/>
          <p:cNvSpPr/>
          <p:nvPr/>
        </p:nvSpPr>
        <p:spPr>
          <a:xfrm>
            <a:off x="9638085" y="4459879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1" name="Oval 50"/>
          <p:cNvSpPr/>
          <p:nvPr/>
        </p:nvSpPr>
        <p:spPr>
          <a:xfrm>
            <a:off x="6065471" y="2084851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2" name="Oval 51"/>
          <p:cNvSpPr/>
          <p:nvPr/>
        </p:nvSpPr>
        <p:spPr>
          <a:xfrm>
            <a:off x="6814935" y="2793002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3" name="Oval 52"/>
          <p:cNvSpPr/>
          <p:nvPr/>
        </p:nvSpPr>
        <p:spPr>
          <a:xfrm>
            <a:off x="6814937" y="2155623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88475" y="1250677"/>
            <a:ext cx="2544286" cy="17340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 err="1"/>
              <a:t>Netflow</a:t>
            </a:r>
            <a:endParaRPr lang="en-US" sz="2667" dirty="0"/>
          </a:p>
          <a:p>
            <a:r>
              <a:rPr lang="en-US" sz="2667" dirty="0"/>
              <a:t>Enhanced Flow</a:t>
            </a:r>
          </a:p>
          <a:p>
            <a:r>
              <a:rPr lang="en-US" sz="2667" dirty="0"/>
              <a:t>S-Flow, J-Flow</a:t>
            </a:r>
          </a:p>
          <a:p>
            <a:r>
              <a:rPr lang="en-US" sz="2667" dirty="0" smtClean="0"/>
              <a:t>NBAR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1562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Which IT teams / disciplines are represented in the session today?</a:t>
            </a:r>
          </a:p>
          <a:p>
            <a:endParaRPr lang="en-US" dirty="0"/>
          </a:p>
          <a:p>
            <a:r>
              <a:rPr lang="en-US" dirty="0" smtClean="0"/>
              <a:t>What industries are represented?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 Profile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26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Capture / Collection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6612603" y="193243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9" name="Oval 18"/>
          <p:cNvSpPr/>
          <p:nvPr/>
        </p:nvSpPr>
        <p:spPr>
          <a:xfrm>
            <a:off x="5903979" y="2251634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0" name="Oval 19"/>
          <p:cNvSpPr/>
          <p:nvPr/>
        </p:nvSpPr>
        <p:spPr>
          <a:xfrm>
            <a:off x="6565886" y="277393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1" name="Oval 20"/>
          <p:cNvSpPr/>
          <p:nvPr/>
        </p:nvSpPr>
        <p:spPr>
          <a:xfrm>
            <a:off x="2351585" y="4177642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2" name="Oval 21"/>
          <p:cNvSpPr/>
          <p:nvPr/>
        </p:nvSpPr>
        <p:spPr>
          <a:xfrm>
            <a:off x="6375451" y="4185527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3" name="Oval 22"/>
          <p:cNvSpPr/>
          <p:nvPr/>
        </p:nvSpPr>
        <p:spPr>
          <a:xfrm>
            <a:off x="8800383" y="3691793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4" name="Oval 23"/>
          <p:cNvSpPr/>
          <p:nvPr/>
        </p:nvSpPr>
        <p:spPr>
          <a:xfrm>
            <a:off x="8145743" y="4732399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5" name="Oval 24"/>
          <p:cNvSpPr/>
          <p:nvPr/>
        </p:nvSpPr>
        <p:spPr>
          <a:xfrm>
            <a:off x="8818318" y="457815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6" name="Oval 25"/>
          <p:cNvSpPr/>
          <p:nvPr/>
        </p:nvSpPr>
        <p:spPr>
          <a:xfrm>
            <a:off x="7206279" y="440921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7" name="Oval 26"/>
          <p:cNvSpPr/>
          <p:nvPr/>
        </p:nvSpPr>
        <p:spPr>
          <a:xfrm>
            <a:off x="2118006" y="383467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8" name="Oval 27"/>
          <p:cNvSpPr/>
          <p:nvPr/>
        </p:nvSpPr>
        <p:spPr>
          <a:xfrm>
            <a:off x="1967542" y="4521963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9" name="Oval 28"/>
          <p:cNvSpPr/>
          <p:nvPr/>
        </p:nvSpPr>
        <p:spPr>
          <a:xfrm>
            <a:off x="8717151" y="552813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0" name="Oval 29"/>
          <p:cNvSpPr/>
          <p:nvPr/>
        </p:nvSpPr>
        <p:spPr>
          <a:xfrm>
            <a:off x="9195047" y="432091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1" name="Oval 30"/>
          <p:cNvSpPr/>
          <p:nvPr/>
        </p:nvSpPr>
        <p:spPr>
          <a:xfrm>
            <a:off x="8161522" y="3638763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2" name="Oval 31"/>
          <p:cNvSpPr/>
          <p:nvPr/>
        </p:nvSpPr>
        <p:spPr>
          <a:xfrm>
            <a:off x="5327915" y="2773937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3" name="Oval 32"/>
          <p:cNvSpPr/>
          <p:nvPr/>
        </p:nvSpPr>
        <p:spPr>
          <a:xfrm>
            <a:off x="815414" y="2882566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4" name="Oval 33"/>
          <p:cNvSpPr/>
          <p:nvPr/>
        </p:nvSpPr>
        <p:spPr>
          <a:xfrm>
            <a:off x="1177875" y="4001150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9083293" y="1263749"/>
            <a:ext cx="2764859" cy="17340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/>
              <a:t>Host Captures</a:t>
            </a:r>
          </a:p>
          <a:p>
            <a:r>
              <a:rPr lang="en-US" sz="2667" dirty="0"/>
              <a:t>SPAN/TAP</a:t>
            </a:r>
          </a:p>
          <a:p>
            <a:r>
              <a:rPr lang="en-US" sz="2667" dirty="0"/>
              <a:t>Passive Appliances</a:t>
            </a:r>
          </a:p>
          <a:p>
            <a:r>
              <a:rPr lang="en-US" sz="2667" dirty="0"/>
              <a:t>Traffic Aggregators</a:t>
            </a:r>
            <a:endParaRPr lang="en-US" sz="2400" dirty="0"/>
          </a:p>
        </p:txBody>
      </p:sp>
      <p:sp>
        <p:nvSpPr>
          <p:cNvPr id="35" name="Oval 34"/>
          <p:cNvSpPr/>
          <p:nvPr/>
        </p:nvSpPr>
        <p:spPr>
          <a:xfrm>
            <a:off x="4163341" y="4300983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7" name="Oval 36"/>
          <p:cNvSpPr/>
          <p:nvPr/>
        </p:nvSpPr>
        <p:spPr>
          <a:xfrm>
            <a:off x="2847162" y="496138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Oval 37"/>
          <p:cNvSpPr/>
          <p:nvPr/>
        </p:nvSpPr>
        <p:spPr>
          <a:xfrm>
            <a:off x="5723159" y="457815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703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End to End Visibility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543606" y="3499773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2927649" y="3979826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6036883" y="3979826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Oval 6"/>
          <p:cNvSpPr/>
          <p:nvPr/>
        </p:nvSpPr>
        <p:spPr>
          <a:xfrm>
            <a:off x="8784299" y="4171847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Oval 7"/>
          <p:cNvSpPr/>
          <p:nvPr/>
        </p:nvSpPr>
        <p:spPr>
          <a:xfrm>
            <a:off x="7920203" y="3691794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2533295" y="4682798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0" name="Oval 9"/>
          <p:cNvSpPr/>
          <p:nvPr/>
        </p:nvSpPr>
        <p:spPr>
          <a:xfrm>
            <a:off x="6960097" y="4363869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Oval 10"/>
          <p:cNvSpPr/>
          <p:nvPr/>
        </p:nvSpPr>
        <p:spPr>
          <a:xfrm>
            <a:off x="7847239" y="4459879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8587122" y="3530134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3" name="Oval 12"/>
          <p:cNvSpPr/>
          <p:nvPr/>
        </p:nvSpPr>
        <p:spPr>
          <a:xfrm>
            <a:off x="8485955" y="5419986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4" name="Oval 13"/>
          <p:cNvSpPr/>
          <p:nvPr/>
        </p:nvSpPr>
        <p:spPr>
          <a:xfrm>
            <a:off x="9734095" y="4354754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5" name="Oval 14"/>
          <p:cNvSpPr/>
          <p:nvPr/>
        </p:nvSpPr>
        <p:spPr>
          <a:xfrm>
            <a:off x="6065471" y="2084851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6" name="Oval 15"/>
          <p:cNvSpPr/>
          <p:nvPr/>
        </p:nvSpPr>
        <p:spPr>
          <a:xfrm>
            <a:off x="6814935" y="2793002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Oval 16"/>
          <p:cNvSpPr/>
          <p:nvPr/>
        </p:nvSpPr>
        <p:spPr>
          <a:xfrm>
            <a:off x="6814937" y="1963602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8" name="Oval 17"/>
          <p:cNvSpPr/>
          <p:nvPr/>
        </p:nvSpPr>
        <p:spPr>
          <a:xfrm>
            <a:off x="6612603" y="193243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9" name="Oval 18"/>
          <p:cNvSpPr/>
          <p:nvPr/>
        </p:nvSpPr>
        <p:spPr>
          <a:xfrm>
            <a:off x="5903979" y="2251634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0" name="Oval 19"/>
          <p:cNvSpPr/>
          <p:nvPr/>
        </p:nvSpPr>
        <p:spPr>
          <a:xfrm>
            <a:off x="6565886" y="277393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1" name="Oval 20"/>
          <p:cNvSpPr/>
          <p:nvPr/>
        </p:nvSpPr>
        <p:spPr>
          <a:xfrm>
            <a:off x="2351585" y="4177642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2" name="Oval 21"/>
          <p:cNvSpPr/>
          <p:nvPr/>
        </p:nvSpPr>
        <p:spPr>
          <a:xfrm>
            <a:off x="6375453" y="4151241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3" name="Oval 22"/>
          <p:cNvSpPr/>
          <p:nvPr/>
        </p:nvSpPr>
        <p:spPr>
          <a:xfrm>
            <a:off x="8800383" y="3691793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4" name="Oval 23"/>
          <p:cNvSpPr/>
          <p:nvPr/>
        </p:nvSpPr>
        <p:spPr>
          <a:xfrm>
            <a:off x="8145743" y="4732399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5" name="Oval 24"/>
          <p:cNvSpPr/>
          <p:nvPr/>
        </p:nvSpPr>
        <p:spPr>
          <a:xfrm>
            <a:off x="8818318" y="457815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6" name="Oval 25"/>
          <p:cNvSpPr/>
          <p:nvPr/>
        </p:nvSpPr>
        <p:spPr>
          <a:xfrm>
            <a:off x="7206279" y="440921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7" name="Oval 26"/>
          <p:cNvSpPr/>
          <p:nvPr/>
        </p:nvSpPr>
        <p:spPr>
          <a:xfrm>
            <a:off x="2118006" y="383467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8" name="Oval 27"/>
          <p:cNvSpPr/>
          <p:nvPr/>
        </p:nvSpPr>
        <p:spPr>
          <a:xfrm>
            <a:off x="2030470" y="456347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9" name="Oval 28"/>
          <p:cNvSpPr/>
          <p:nvPr/>
        </p:nvSpPr>
        <p:spPr>
          <a:xfrm>
            <a:off x="8717151" y="552813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0" name="Oval 29"/>
          <p:cNvSpPr/>
          <p:nvPr/>
        </p:nvSpPr>
        <p:spPr>
          <a:xfrm>
            <a:off x="9195047" y="432091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1" name="Oval 30"/>
          <p:cNvSpPr/>
          <p:nvPr/>
        </p:nvSpPr>
        <p:spPr>
          <a:xfrm>
            <a:off x="8161522" y="3638763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2" name="Oval 31"/>
          <p:cNvSpPr/>
          <p:nvPr/>
        </p:nvSpPr>
        <p:spPr>
          <a:xfrm>
            <a:off x="5327915" y="2773937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3" name="Oval 32"/>
          <p:cNvSpPr/>
          <p:nvPr/>
        </p:nvSpPr>
        <p:spPr>
          <a:xfrm>
            <a:off x="815414" y="2882566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4" name="Oval 33"/>
          <p:cNvSpPr/>
          <p:nvPr/>
        </p:nvSpPr>
        <p:spPr>
          <a:xfrm>
            <a:off x="1177875" y="4001150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0" name="Oval 39"/>
          <p:cNvSpPr/>
          <p:nvPr/>
        </p:nvSpPr>
        <p:spPr>
          <a:xfrm>
            <a:off x="11806353" y="1427809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1" name="Oval 40"/>
          <p:cNvSpPr/>
          <p:nvPr/>
        </p:nvSpPr>
        <p:spPr>
          <a:xfrm>
            <a:off x="3023659" y="4171847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2" name="Oval 41"/>
          <p:cNvSpPr/>
          <p:nvPr/>
        </p:nvSpPr>
        <p:spPr>
          <a:xfrm>
            <a:off x="6036883" y="4267858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3" name="Oval 42"/>
          <p:cNvSpPr/>
          <p:nvPr/>
        </p:nvSpPr>
        <p:spPr>
          <a:xfrm>
            <a:off x="8966010" y="4075837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4" name="Oval 43"/>
          <p:cNvSpPr/>
          <p:nvPr/>
        </p:nvSpPr>
        <p:spPr>
          <a:xfrm>
            <a:off x="7824193" y="3979826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5" name="Oval 44"/>
          <p:cNvSpPr/>
          <p:nvPr/>
        </p:nvSpPr>
        <p:spPr>
          <a:xfrm>
            <a:off x="2711877" y="4682798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7" name="Oval 46"/>
          <p:cNvSpPr/>
          <p:nvPr/>
        </p:nvSpPr>
        <p:spPr>
          <a:xfrm>
            <a:off x="7847239" y="4747911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0" name="Oval 49"/>
          <p:cNvSpPr/>
          <p:nvPr/>
        </p:nvSpPr>
        <p:spPr>
          <a:xfrm>
            <a:off x="9697613" y="4354754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1" name="Oval 50"/>
          <p:cNvSpPr/>
          <p:nvPr/>
        </p:nvSpPr>
        <p:spPr>
          <a:xfrm>
            <a:off x="6065471" y="2084851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2" name="Oval 51"/>
          <p:cNvSpPr/>
          <p:nvPr/>
        </p:nvSpPr>
        <p:spPr>
          <a:xfrm>
            <a:off x="6814935" y="2793002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3" name="Oval 52"/>
          <p:cNvSpPr/>
          <p:nvPr/>
        </p:nvSpPr>
        <p:spPr>
          <a:xfrm>
            <a:off x="6814937" y="2155623"/>
            <a:ext cx="202332" cy="2172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8" name="Oval 47"/>
          <p:cNvSpPr/>
          <p:nvPr/>
        </p:nvSpPr>
        <p:spPr>
          <a:xfrm>
            <a:off x="6085690" y="2468894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9" name="Oval 48"/>
          <p:cNvSpPr/>
          <p:nvPr/>
        </p:nvSpPr>
        <p:spPr>
          <a:xfrm>
            <a:off x="6562290" y="2180862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4" name="Oval 53"/>
          <p:cNvSpPr/>
          <p:nvPr/>
        </p:nvSpPr>
        <p:spPr>
          <a:xfrm>
            <a:off x="6497898" y="2421978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5" name="Oval 54"/>
          <p:cNvSpPr/>
          <p:nvPr/>
        </p:nvSpPr>
        <p:spPr>
          <a:xfrm>
            <a:off x="7455651" y="4294547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6" name="Oval 55"/>
          <p:cNvSpPr/>
          <p:nvPr/>
        </p:nvSpPr>
        <p:spPr>
          <a:xfrm>
            <a:off x="11810390" y="2211066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7" name="Oval 56"/>
          <p:cNvSpPr/>
          <p:nvPr/>
        </p:nvSpPr>
        <p:spPr>
          <a:xfrm>
            <a:off x="8955699" y="5465786"/>
            <a:ext cx="202332" cy="2172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1" name="Oval 60"/>
          <p:cNvSpPr/>
          <p:nvPr/>
        </p:nvSpPr>
        <p:spPr>
          <a:xfrm>
            <a:off x="6237871" y="2206338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2" name="Oval 61"/>
          <p:cNvSpPr/>
          <p:nvPr/>
        </p:nvSpPr>
        <p:spPr>
          <a:xfrm>
            <a:off x="6716006" y="2557191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8" name="Oval 57"/>
          <p:cNvSpPr/>
          <p:nvPr/>
        </p:nvSpPr>
        <p:spPr>
          <a:xfrm>
            <a:off x="1097845" y="4402549"/>
            <a:ext cx="202332" cy="21726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9" name="Oval 58"/>
          <p:cNvSpPr/>
          <p:nvPr/>
        </p:nvSpPr>
        <p:spPr>
          <a:xfrm>
            <a:off x="1116983" y="2801507"/>
            <a:ext cx="202332" cy="21726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0" name="Oval 59"/>
          <p:cNvSpPr/>
          <p:nvPr/>
        </p:nvSpPr>
        <p:spPr>
          <a:xfrm>
            <a:off x="714247" y="5575861"/>
            <a:ext cx="202332" cy="21726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3" name="Oval 62"/>
          <p:cNvSpPr/>
          <p:nvPr/>
        </p:nvSpPr>
        <p:spPr>
          <a:xfrm>
            <a:off x="3695734" y="1796819"/>
            <a:ext cx="202332" cy="21726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4" name="Oval 63"/>
          <p:cNvSpPr/>
          <p:nvPr/>
        </p:nvSpPr>
        <p:spPr>
          <a:xfrm>
            <a:off x="5893669" y="2443655"/>
            <a:ext cx="202332" cy="21726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5" name="Oval 64"/>
          <p:cNvSpPr/>
          <p:nvPr/>
        </p:nvSpPr>
        <p:spPr>
          <a:xfrm>
            <a:off x="7536161" y="4061102"/>
            <a:ext cx="202332" cy="21726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6" name="Oval 65"/>
          <p:cNvSpPr/>
          <p:nvPr/>
        </p:nvSpPr>
        <p:spPr>
          <a:xfrm>
            <a:off x="157054" y="1418282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7" name="Oval 66"/>
          <p:cNvSpPr/>
          <p:nvPr/>
        </p:nvSpPr>
        <p:spPr>
          <a:xfrm>
            <a:off x="137066" y="1816742"/>
            <a:ext cx="202332" cy="21726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8" name="Oval 67"/>
          <p:cNvSpPr/>
          <p:nvPr/>
        </p:nvSpPr>
        <p:spPr>
          <a:xfrm>
            <a:off x="157051" y="2214798"/>
            <a:ext cx="202332" cy="2172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9" name="Oval 68"/>
          <p:cNvSpPr/>
          <p:nvPr/>
        </p:nvSpPr>
        <p:spPr>
          <a:xfrm>
            <a:off x="11796359" y="1833929"/>
            <a:ext cx="202332" cy="21726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445085" y="1275377"/>
            <a:ext cx="1118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Packets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31695" y="1675462"/>
            <a:ext cx="2278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End Point Device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51682" y="2093429"/>
            <a:ext cx="1905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Infrastructure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0082571" y="1283357"/>
            <a:ext cx="776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Flow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0043874" y="1651067"/>
            <a:ext cx="1467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Javascript</a:t>
            </a:r>
            <a:r>
              <a:rPr lang="en-US" sz="2400" dirty="0"/>
              <a:t> 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0081214" y="2039032"/>
            <a:ext cx="1596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Application</a:t>
            </a:r>
          </a:p>
        </p:txBody>
      </p:sp>
      <p:sp>
        <p:nvSpPr>
          <p:cNvPr id="75" name="Oval 74"/>
          <p:cNvSpPr/>
          <p:nvPr/>
        </p:nvSpPr>
        <p:spPr>
          <a:xfrm>
            <a:off x="4163341" y="4300983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6" name="Oval 75"/>
          <p:cNvSpPr/>
          <p:nvPr/>
        </p:nvSpPr>
        <p:spPr>
          <a:xfrm>
            <a:off x="2847162" y="496138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7" name="Oval 76"/>
          <p:cNvSpPr/>
          <p:nvPr/>
        </p:nvSpPr>
        <p:spPr>
          <a:xfrm>
            <a:off x="5723159" y="457815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202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/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37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Visibility so Important?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0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Users are complaining!!</a:t>
            </a:r>
          </a:p>
          <a:p>
            <a:r>
              <a:rPr lang="en-US" dirty="0" smtClean="0"/>
              <a:t>App ABC is slow, what infrastructure does it use?</a:t>
            </a:r>
          </a:p>
          <a:p>
            <a:r>
              <a:rPr lang="en-US" dirty="0" smtClean="0"/>
              <a:t>Link utilization is 80%, who’s using the bandwidth?</a:t>
            </a:r>
          </a:p>
          <a:p>
            <a:r>
              <a:rPr lang="en-US" dirty="0" smtClean="0"/>
              <a:t>Server utilization is 85%, who’s generating the load?</a:t>
            </a:r>
          </a:p>
          <a:p>
            <a:r>
              <a:rPr lang="en-US" dirty="0" smtClean="0"/>
              <a:t>How long has it been going on?</a:t>
            </a:r>
          </a:p>
          <a:p>
            <a:r>
              <a:rPr lang="en-US" dirty="0" smtClean="0"/>
              <a:t>Management wants hourly status updates</a:t>
            </a:r>
          </a:p>
          <a:p>
            <a:r>
              <a:rPr lang="en-US" dirty="0" smtClean="0"/>
              <a:t>Who owns the fix?</a:t>
            </a:r>
          </a:p>
          <a:p>
            <a:r>
              <a:rPr lang="en-US" dirty="0"/>
              <a:t>M</a:t>
            </a:r>
            <a:r>
              <a:rPr lang="en-US" dirty="0" smtClean="0"/>
              <a:t>y area looks fine, it must be the Network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Heard in the War Room…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7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Users are complaining!!</a:t>
            </a:r>
          </a:p>
          <a:p>
            <a:r>
              <a:rPr lang="en-US" dirty="0" smtClean="0"/>
              <a:t>App ABC is slow, what infrastructure does it use?</a:t>
            </a:r>
          </a:p>
          <a:p>
            <a:r>
              <a:rPr lang="en-US" dirty="0" smtClean="0"/>
              <a:t>Link utilization is 80%, who’s using the bandwidth?</a:t>
            </a:r>
          </a:p>
          <a:p>
            <a:r>
              <a:rPr lang="en-US" dirty="0" smtClean="0"/>
              <a:t>Server utilization is 85%, who’s generating the load?</a:t>
            </a:r>
          </a:p>
          <a:p>
            <a:r>
              <a:rPr lang="en-US" dirty="0" smtClean="0"/>
              <a:t>How long has it been going on?</a:t>
            </a:r>
          </a:p>
          <a:p>
            <a:r>
              <a:rPr lang="en-US" dirty="0" smtClean="0"/>
              <a:t>Management wants hourly status updates</a:t>
            </a:r>
          </a:p>
          <a:p>
            <a:r>
              <a:rPr lang="en-US" dirty="0" smtClean="0"/>
              <a:t>Who owns the fix?</a:t>
            </a:r>
          </a:p>
          <a:p>
            <a:r>
              <a:rPr lang="en-US" dirty="0" smtClean="0"/>
              <a:t>My area looks fine, it must be the Network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Heard in the War Room…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808" y="1563624"/>
            <a:ext cx="2637501" cy="101566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6000" dirty="0" smtClean="0"/>
              <a:t>Chaos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7723944" y="1478280"/>
            <a:ext cx="3747620" cy="10156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6000" dirty="0" smtClean="0"/>
              <a:t>Confusion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522647" y="5042944"/>
            <a:ext cx="4372625" cy="1015663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6000" dirty="0" smtClean="0"/>
              <a:t>Trust Issues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8549952" y="4782312"/>
            <a:ext cx="2219648" cy="1015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6000" dirty="0" smtClean="0"/>
              <a:t>Panic</a:t>
            </a:r>
            <a:endParaRPr lang="en-US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295455" y="3057144"/>
            <a:ext cx="8003089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dirty="0" smtClean="0"/>
              <a:t>Unscheduled Overtime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59138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27382" y="1152130"/>
            <a:ext cx="11425269" cy="5253201"/>
          </a:xfrm>
        </p:spPr>
        <p:txBody>
          <a:bodyPr/>
          <a:lstStyle/>
          <a:p>
            <a:r>
              <a:rPr lang="en-US" sz="4400" dirty="0" smtClean="0"/>
              <a:t>Are we meeting our SLAs?</a:t>
            </a:r>
          </a:p>
          <a:p>
            <a:r>
              <a:rPr lang="en-US" sz="4400" dirty="0" smtClean="0"/>
              <a:t>Are customers happy?</a:t>
            </a:r>
          </a:p>
          <a:p>
            <a:r>
              <a:rPr lang="en-US" sz="4400" dirty="0" smtClean="0"/>
              <a:t>Is IT measurably contributing to company success?</a:t>
            </a:r>
          </a:p>
          <a:p>
            <a:r>
              <a:rPr lang="en-US" sz="4400" dirty="0" smtClean="0"/>
              <a:t>Are we investing in the right areas?  How do we know?</a:t>
            </a:r>
          </a:p>
          <a:p>
            <a:r>
              <a:rPr lang="en-US" sz="4400" dirty="0" smtClean="0"/>
              <a:t>What’s the impact if we ___________?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Heard in the CIO Staff Meeting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68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27382" y="1152130"/>
            <a:ext cx="11425269" cy="5253201"/>
          </a:xfrm>
        </p:spPr>
        <p:txBody>
          <a:bodyPr/>
          <a:lstStyle/>
          <a:p>
            <a:r>
              <a:rPr lang="en-US" sz="4400" dirty="0" smtClean="0"/>
              <a:t>Are we meeting our SLAs?</a:t>
            </a:r>
          </a:p>
          <a:p>
            <a:r>
              <a:rPr lang="en-US" sz="4400" dirty="0" smtClean="0"/>
              <a:t>Are customers happy?</a:t>
            </a:r>
          </a:p>
          <a:p>
            <a:r>
              <a:rPr lang="en-US" sz="4400" dirty="0" smtClean="0"/>
              <a:t>Is IT measurably contributing to company success?</a:t>
            </a:r>
          </a:p>
          <a:p>
            <a:r>
              <a:rPr lang="en-US" sz="4400" dirty="0" smtClean="0"/>
              <a:t>Are we investing in the right areas?  How do we know?</a:t>
            </a:r>
          </a:p>
          <a:p>
            <a:r>
              <a:rPr lang="en-US" sz="4400" dirty="0" smtClean="0"/>
              <a:t>What’s the impact if we ___________?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Heard in the CIO Staff Meeting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1017" y="1645920"/>
            <a:ext cx="9143688" cy="378565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6000" dirty="0" smtClean="0"/>
              <a:t>How do we make the right investments to support the business today and in the future?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57493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…at least part of it…</a:t>
            </a:r>
          </a:p>
          <a:p>
            <a:r>
              <a:rPr lang="en-US" sz="4400" dirty="0" smtClean="0"/>
              <a:t>Requirements based design of packet capture and analysis solutions…</a:t>
            </a:r>
          </a:p>
          <a:p>
            <a:r>
              <a:rPr lang="en-US" sz="4400" dirty="0" smtClean="0"/>
              <a:t>But why?..</a:t>
            </a:r>
          </a:p>
          <a:p>
            <a:r>
              <a:rPr lang="en-US" sz="4400" dirty="0" smtClean="0"/>
              <a:t>.. to help ensure you get the funding needed to adequately support the business</a:t>
            </a:r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Solution…</a:t>
            </a:r>
          </a:p>
        </p:txBody>
      </p:sp>
    </p:spTree>
    <p:extLst>
      <p:ext uri="{BB962C8B-B14F-4D97-AF65-F5344CB8AC3E}">
        <p14:creationId xmlns:p14="http://schemas.microsoft.com/office/powerpoint/2010/main" val="353422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Assess your current packet capture capabilities to identify gaps / risks</a:t>
            </a:r>
          </a:p>
          <a:p>
            <a:r>
              <a:rPr lang="en-US" dirty="0"/>
              <a:t>Translate </a:t>
            </a:r>
            <a:r>
              <a:rPr lang="en-US" dirty="0" smtClean="0"/>
              <a:t>those </a:t>
            </a:r>
            <a:r>
              <a:rPr lang="en-US" dirty="0"/>
              <a:t>gaps into business risk</a:t>
            </a:r>
          </a:p>
          <a:p>
            <a:r>
              <a:rPr lang="en-US" dirty="0"/>
              <a:t>Help management understand the risk and provide a roadmap to remediate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you can help…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20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7382" y="1124745"/>
            <a:ext cx="11137900" cy="5253201"/>
          </a:xfrm>
        </p:spPr>
        <p:txBody>
          <a:bodyPr/>
          <a:lstStyle/>
          <a:p>
            <a:r>
              <a:rPr lang="en-US" dirty="0"/>
              <a:t>Team </a:t>
            </a:r>
            <a:r>
              <a:rPr lang="en-US" dirty="0" smtClean="0"/>
              <a:t>Lead: App911 </a:t>
            </a:r>
            <a:r>
              <a:rPr lang="en-US" dirty="0"/>
              <a:t>Emergency </a:t>
            </a:r>
            <a:r>
              <a:rPr lang="en-US" dirty="0" smtClean="0"/>
              <a:t>Troubleshooting</a:t>
            </a:r>
            <a:endParaRPr lang="en-US" dirty="0"/>
          </a:p>
          <a:p>
            <a:r>
              <a:rPr lang="en-US" dirty="0"/>
              <a:t>Team </a:t>
            </a:r>
            <a:r>
              <a:rPr lang="en-US" dirty="0" smtClean="0"/>
              <a:t>Lead: Technology </a:t>
            </a:r>
            <a:r>
              <a:rPr lang="en-US" dirty="0"/>
              <a:t>Adoption </a:t>
            </a:r>
            <a:r>
              <a:rPr lang="en-US" dirty="0" smtClean="0"/>
              <a:t>Services</a:t>
            </a:r>
            <a:endParaRPr lang="en-US" dirty="0"/>
          </a:p>
          <a:p>
            <a:r>
              <a:rPr lang="en-US" dirty="0"/>
              <a:t>Consulting Practice Mentor</a:t>
            </a:r>
          </a:p>
          <a:p>
            <a:r>
              <a:rPr lang="en-US" dirty="0"/>
              <a:t>Best Practices Contributor</a:t>
            </a:r>
          </a:p>
          <a:p>
            <a:r>
              <a:rPr lang="en-US" dirty="0" smtClean="0"/>
              <a:t>Program Owner – Riverbed Performance Management Workshop Series</a:t>
            </a:r>
          </a:p>
          <a:p>
            <a:r>
              <a:rPr lang="en-US" dirty="0" smtClean="0"/>
              <a:t>Content Developer / Instructor for Riverbed Performance Management Foundations Course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Speaker Introduction</a:t>
            </a:r>
            <a:endParaRPr lang="en-US" b="0" i="0" u="none" strike="noStrike" baseline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15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Capture / Collection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6612603" y="193243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9" name="Oval 18"/>
          <p:cNvSpPr/>
          <p:nvPr/>
        </p:nvSpPr>
        <p:spPr>
          <a:xfrm>
            <a:off x="5903979" y="2251634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0" name="Oval 19"/>
          <p:cNvSpPr/>
          <p:nvPr/>
        </p:nvSpPr>
        <p:spPr>
          <a:xfrm>
            <a:off x="6565886" y="277393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1" name="Oval 20"/>
          <p:cNvSpPr/>
          <p:nvPr/>
        </p:nvSpPr>
        <p:spPr>
          <a:xfrm>
            <a:off x="2351585" y="4177642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2" name="Oval 21"/>
          <p:cNvSpPr/>
          <p:nvPr/>
        </p:nvSpPr>
        <p:spPr>
          <a:xfrm>
            <a:off x="6375451" y="4185527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3" name="Oval 22"/>
          <p:cNvSpPr/>
          <p:nvPr/>
        </p:nvSpPr>
        <p:spPr>
          <a:xfrm>
            <a:off x="8800383" y="3691793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4" name="Oval 23"/>
          <p:cNvSpPr/>
          <p:nvPr/>
        </p:nvSpPr>
        <p:spPr>
          <a:xfrm>
            <a:off x="8145743" y="4732399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5" name="Oval 24"/>
          <p:cNvSpPr/>
          <p:nvPr/>
        </p:nvSpPr>
        <p:spPr>
          <a:xfrm>
            <a:off x="8818318" y="457815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6" name="Oval 25"/>
          <p:cNvSpPr/>
          <p:nvPr/>
        </p:nvSpPr>
        <p:spPr>
          <a:xfrm>
            <a:off x="7206279" y="440921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7" name="Oval 26"/>
          <p:cNvSpPr/>
          <p:nvPr/>
        </p:nvSpPr>
        <p:spPr>
          <a:xfrm>
            <a:off x="2118006" y="383467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8" name="Oval 27"/>
          <p:cNvSpPr/>
          <p:nvPr/>
        </p:nvSpPr>
        <p:spPr>
          <a:xfrm>
            <a:off x="1967542" y="4521963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9" name="Oval 28"/>
          <p:cNvSpPr/>
          <p:nvPr/>
        </p:nvSpPr>
        <p:spPr>
          <a:xfrm>
            <a:off x="8717151" y="5528138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0" name="Oval 29"/>
          <p:cNvSpPr/>
          <p:nvPr/>
        </p:nvSpPr>
        <p:spPr>
          <a:xfrm>
            <a:off x="9195047" y="432091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1" name="Oval 30"/>
          <p:cNvSpPr/>
          <p:nvPr/>
        </p:nvSpPr>
        <p:spPr>
          <a:xfrm>
            <a:off x="8161522" y="3638763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2" name="Oval 31"/>
          <p:cNvSpPr/>
          <p:nvPr/>
        </p:nvSpPr>
        <p:spPr>
          <a:xfrm>
            <a:off x="5327915" y="2773937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3" name="Oval 32"/>
          <p:cNvSpPr/>
          <p:nvPr/>
        </p:nvSpPr>
        <p:spPr>
          <a:xfrm>
            <a:off x="815414" y="2882566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4" name="Oval 33"/>
          <p:cNvSpPr/>
          <p:nvPr/>
        </p:nvSpPr>
        <p:spPr>
          <a:xfrm>
            <a:off x="1177875" y="4001150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9083293" y="1263749"/>
            <a:ext cx="2764859" cy="17340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/>
              <a:t>Host Captures</a:t>
            </a:r>
          </a:p>
          <a:p>
            <a:r>
              <a:rPr lang="en-US" sz="2667" dirty="0"/>
              <a:t>SPAN/TAP</a:t>
            </a:r>
          </a:p>
          <a:p>
            <a:r>
              <a:rPr lang="en-US" sz="2667" dirty="0"/>
              <a:t>Passive Appliances</a:t>
            </a:r>
          </a:p>
          <a:p>
            <a:r>
              <a:rPr lang="en-US" sz="2667" dirty="0"/>
              <a:t>Traffic Aggregators</a:t>
            </a:r>
            <a:endParaRPr lang="en-US" sz="2400" dirty="0"/>
          </a:p>
        </p:txBody>
      </p:sp>
      <p:sp>
        <p:nvSpPr>
          <p:cNvPr id="35" name="Oval 34"/>
          <p:cNvSpPr/>
          <p:nvPr/>
        </p:nvSpPr>
        <p:spPr>
          <a:xfrm>
            <a:off x="4163341" y="4300983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7" name="Oval 36"/>
          <p:cNvSpPr/>
          <p:nvPr/>
        </p:nvSpPr>
        <p:spPr>
          <a:xfrm>
            <a:off x="2847162" y="496138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Oval 37"/>
          <p:cNvSpPr/>
          <p:nvPr/>
        </p:nvSpPr>
        <p:spPr>
          <a:xfrm>
            <a:off x="5723159" y="4578155"/>
            <a:ext cx="202332" cy="2172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458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0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800" b="0" i="0" u="none" strike="noStrike" baseline="0" dirty="0" smtClean="0"/>
              <a:t>Network Traffic Capture</a:t>
            </a:r>
          </a:p>
          <a:p>
            <a:r>
              <a:rPr lang="en-US" sz="4800" b="0" i="0" u="none" strike="noStrike" baseline="0" dirty="0" smtClean="0"/>
              <a:t>Performance Monitoring</a:t>
            </a:r>
          </a:p>
          <a:p>
            <a:r>
              <a:rPr lang="en-US" sz="4800" b="0" i="0" u="none" strike="noStrike" dirty="0" smtClean="0"/>
              <a:t>Triage and </a:t>
            </a:r>
            <a:r>
              <a:rPr lang="en-US" sz="4800" b="0" i="0" u="none" strike="noStrike" baseline="0" dirty="0" smtClean="0"/>
              <a:t>Troubleshooting</a:t>
            </a:r>
          </a:p>
          <a:p>
            <a:r>
              <a:rPr lang="en-US" sz="4800" b="0" i="0" u="none" strike="noStrike" baseline="0" dirty="0" smtClean="0"/>
              <a:t>Pre-Release</a:t>
            </a:r>
            <a:r>
              <a:rPr lang="en-US" sz="4800" b="0" i="0" u="none" strike="noStrike" dirty="0" smtClean="0"/>
              <a:t> </a:t>
            </a:r>
            <a:r>
              <a:rPr lang="en-US" sz="4800" b="0" i="0" u="none" strike="noStrike" baseline="0" dirty="0" smtClean="0"/>
              <a:t>Performance Analysis </a:t>
            </a:r>
          </a:p>
          <a:p>
            <a:r>
              <a:rPr lang="en-US" sz="4800" b="0" i="0" u="none" strike="noStrike" baseline="0" dirty="0" smtClean="0"/>
              <a:t>Planning </a:t>
            </a:r>
            <a:r>
              <a:rPr lang="en-US" sz="4800" b="0" i="0" u="none" strike="noStrike" baseline="0" smtClean="0"/>
              <a:t>Related Workflows</a:t>
            </a:r>
            <a:endParaRPr lang="en-US" b="0" i="0" u="none" strike="noStrike" baseline="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Packet Workflows &amp; Technologies </a:t>
            </a:r>
            <a:endParaRPr lang="en-US" sz="6600" b="0" i="0" u="none" strike="noStrike" baseline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91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88841" y="1152130"/>
            <a:ext cx="11628287" cy="5253201"/>
          </a:xfrm>
        </p:spPr>
        <p:txBody>
          <a:bodyPr/>
          <a:lstStyle/>
          <a:p>
            <a:r>
              <a:rPr lang="en-US" sz="4800" b="0" i="0" u="none" strike="noStrike" baseline="0" dirty="0" smtClean="0"/>
              <a:t>Host Based Captures </a:t>
            </a:r>
          </a:p>
          <a:p>
            <a:r>
              <a:rPr lang="en-US" sz="4800" b="0" i="0" u="none" strike="noStrike" baseline="0" dirty="0" smtClean="0"/>
              <a:t>Network Devices with Capture Capability</a:t>
            </a:r>
          </a:p>
          <a:p>
            <a:r>
              <a:rPr lang="en-US" sz="4800" b="0" i="0" u="none" strike="noStrike" baseline="0" dirty="0" smtClean="0"/>
              <a:t>Passive Appliances</a:t>
            </a:r>
          </a:p>
          <a:p>
            <a:r>
              <a:rPr lang="en-US" sz="4800" dirty="0" smtClean="0"/>
              <a:t>SPAN/TAP Design</a:t>
            </a:r>
          </a:p>
          <a:p>
            <a:r>
              <a:rPr lang="en-US" sz="4800" b="0" i="0" u="none" strike="noStrike" baseline="0" dirty="0" smtClean="0"/>
              <a:t>Packet</a:t>
            </a:r>
            <a:r>
              <a:rPr lang="en-US" sz="4800" b="0" i="0" u="none" strike="noStrike" dirty="0" smtClean="0"/>
              <a:t> Aggregation Design</a:t>
            </a:r>
            <a:endParaRPr lang="en-US" sz="4800" b="0" i="0" u="none" strike="noStrike" baseline="0" dirty="0" smtClean="0"/>
          </a:p>
          <a:p>
            <a:r>
              <a:rPr lang="en-US" sz="4800" b="0" i="0" u="none" strike="noStrike" baseline="0" dirty="0" smtClean="0"/>
              <a:t>Packet Aggregation Appliances </a:t>
            </a:r>
            <a:endParaRPr lang="en-US" b="0" i="0" u="none" strike="noStrike" baseline="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Packet Capture</a:t>
            </a:r>
          </a:p>
        </p:txBody>
      </p:sp>
    </p:spTree>
    <p:extLst>
      <p:ext uri="{BB962C8B-B14F-4D97-AF65-F5344CB8AC3E}">
        <p14:creationId xmlns:p14="http://schemas.microsoft.com/office/powerpoint/2010/main" val="77315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Host Based Capture Agents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44" y="1124745"/>
            <a:ext cx="12268200" cy="24257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97441" y="2308487"/>
            <a:ext cx="672075" cy="1211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/>
          <p:cNvSpPr/>
          <p:nvPr/>
        </p:nvSpPr>
        <p:spPr>
          <a:xfrm>
            <a:off x="5349088" y="2286865"/>
            <a:ext cx="382857" cy="1211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66554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 Multiple Host Agents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44" y="1124745"/>
            <a:ext cx="12268200" cy="2425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701" y="3811091"/>
            <a:ext cx="4495800" cy="23241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6384032" y="2372883"/>
            <a:ext cx="1632181" cy="14382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97441" y="2308487"/>
            <a:ext cx="672075" cy="1211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5349088" y="2286865"/>
            <a:ext cx="382857" cy="1211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Rectangle 1"/>
          <p:cNvSpPr/>
          <p:nvPr/>
        </p:nvSpPr>
        <p:spPr>
          <a:xfrm>
            <a:off x="3933799" y="4217072"/>
            <a:ext cx="1632181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4889983" y="5293176"/>
            <a:ext cx="1632181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/>
          <p:cNvSpPr/>
          <p:nvPr/>
        </p:nvSpPr>
        <p:spPr>
          <a:xfrm>
            <a:off x="4943872" y="5829267"/>
            <a:ext cx="1632181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0140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 before downloading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477" y="860684"/>
            <a:ext cx="9076995" cy="53085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75520" y="1432763"/>
            <a:ext cx="288032" cy="1708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Rectangle 3"/>
          <p:cNvSpPr/>
          <p:nvPr/>
        </p:nvSpPr>
        <p:spPr>
          <a:xfrm>
            <a:off x="3119669" y="880672"/>
            <a:ext cx="29763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4549669" y="1756179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4453424" y="1892829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4453424" y="2084851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/>
          <p:cNvSpPr/>
          <p:nvPr/>
        </p:nvSpPr>
        <p:spPr>
          <a:xfrm>
            <a:off x="4453424" y="2596240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/>
          <p:cNvSpPr/>
          <p:nvPr/>
        </p:nvSpPr>
        <p:spPr>
          <a:xfrm>
            <a:off x="4564949" y="2784944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/>
          <p:cNvSpPr/>
          <p:nvPr/>
        </p:nvSpPr>
        <p:spPr>
          <a:xfrm>
            <a:off x="4873067" y="2948947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/>
          <p:cNvSpPr/>
          <p:nvPr/>
        </p:nvSpPr>
        <p:spPr>
          <a:xfrm>
            <a:off x="5161099" y="3049789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Rectangle 13"/>
          <p:cNvSpPr/>
          <p:nvPr/>
        </p:nvSpPr>
        <p:spPr>
          <a:xfrm>
            <a:off x="5593147" y="3140968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" name="Rectangle 14"/>
          <p:cNvSpPr/>
          <p:nvPr/>
        </p:nvSpPr>
        <p:spPr>
          <a:xfrm>
            <a:off x="7171899" y="3144781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6" name="Rectangle 15"/>
          <p:cNvSpPr/>
          <p:nvPr/>
        </p:nvSpPr>
        <p:spPr>
          <a:xfrm>
            <a:off x="7670769" y="3086616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Rectangle 16"/>
          <p:cNvSpPr/>
          <p:nvPr/>
        </p:nvSpPr>
        <p:spPr>
          <a:xfrm>
            <a:off x="8175811" y="2954023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Rectangle 17"/>
          <p:cNvSpPr/>
          <p:nvPr/>
        </p:nvSpPr>
        <p:spPr>
          <a:xfrm>
            <a:off x="8470867" y="2790024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Rectangle 18"/>
          <p:cNvSpPr/>
          <p:nvPr/>
        </p:nvSpPr>
        <p:spPr>
          <a:xfrm>
            <a:off x="8652728" y="2620680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Rectangle 19"/>
          <p:cNvSpPr/>
          <p:nvPr/>
        </p:nvSpPr>
        <p:spPr>
          <a:xfrm>
            <a:off x="8496267" y="1953999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Rectangle 20"/>
          <p:cNvSpPr/>
          <p:nvPr/>
        </p:nvSpPr>
        <p:spPr>
          <a:xfrm>
            <a:off x="8304245" y="1756179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Rectangle 21"/>
          <p:cNvSpPr/>
          <p:nvPr/>
        </p:nvSpPr>
        <p:spPr>
          <a:xfrm>
            <a:off x="8044629" y="1626041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Rectangle 22"/>
          <p:cNvSpPr/>
          <p:nvPr/>
        </p:nvSpPr>
        <p:spPr>
          <a:xfrm>
            <a:off x="7670769" y="1508787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Rectangle 23"/>
          <p:cNvSpPr/>
          <p:nvPr/>
        </p:nvSpPr>
        <p:spPr>
          <a:xfrm>
            <a:off x="7248128" y="1435075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5" name="Rectangle 24"/>
          <p:cNvSpPr/>
          <p:nvPr/>
        </p:nvSpPr>
        <p:spPr>
          <a:xfrm>
            <a:off x="6768075" y="1384757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Rectangle 25"/>
          <p:cNvSpPr/>
          <p:nvPr/>
        </p:nvSpPr>
        <p:spPr>
          <a:xfrm>
            <a:off x="5735373" y="1422769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Rectangle 26"/>
          <p:cNvSpPr/>
          <p:nvPr/>
        </p:nvSpPr>
        <p:spPr>
          <a:xfrm>
            <a:off x="5317104" y="1470775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Rectangle 27"/>
          <p:cNvSpPr/>
          <p:nvPr/>
        </p:nvSpPr>
        <p:spPr>
          <a:xfrm>
            <a:off x="4895867" y="1588193"/>
            <a:ext cx="288032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93618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 before downloading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6755" y="932723"/>
            <a:ext cx="7391099" cy="535112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7152117" y="5541235"/>
            <a:ext cx="576064" cy="4781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152117" y="5541235"/>
            <a:ext cx="960107" cy="960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55573" y="1508787"/>
            <a:ext cx="288032" cy="15361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2831637" y="1508787"/>
            <a:ext cx="288032" cy="15361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3599723" y="956696"/>
            <a:ext cx="29763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68396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Navigate to most relevant traffic before download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467" y="864095"/>
            <a:ext cx="7764008" cy="5462981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6960096" y="5541235"/>
            <a:ext cx="480053" cy="4781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632171" y="5541235"/>
            <a:ext cx="480053" cy="4781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351584" y="1488800"/>
            <a:ext cx="192021" cy="15361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2987608" y="1488800"/>
            <a:ext cx="192021" cy="15361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/>
          <p:cNvSpPr/>
          <p:nvPr/>
        </p:nvSpPr>
        <p:spPr>
          <a:xfrm>
            <a:off x="3695733" y="880672"/>
            <a:ext cx="29763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503844" y="625044"/>
            <a:ext cx="1483764" cy="5202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330032" y="1660845"/>
            <a:ext cx="919618" cy="3566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72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27381" y="1152130"/>
            <a:ext cx="11521280" cy="5253201"/>
          </a:xfrm>
        </p:spPr>
        <p:txBody>
          <a:bodyPr>
            <a:normAutofit lnSpcReduction="10000"/>
          </a:bodyPr>
          <a:lstStyle/>
          <a:p>
            <a:r>
              <a:rPr lang="en-US" sz="4400" dirty="0" smtClean="0"/>
              <a:t>Always on…</a:t>
            </a:r>
          </a:p>
          <a:p>
            <a:r>
              <a:rPr lang="en-US" sz="4400" dirty="0" smtClean="0"/>
              <a:t>All packets, all the time, based on the traffic presented</a:t>
            </a:r>
          </a:p>
          <a:p>
            <a:r>
              <a:rPr lang="en-US" sz="4400" dirty="0" smtClean="0"/>
              <a:t>Capture packets into very large, indexed repository</a:t>
            </a:r>
          </a:p>
          <a:p>
            <a:r>
              <a:rPr lang="en-US" sz="4400" dirty="0" smtClean="0"/>
              <a:t>Packet Slicing and Filtering</a:t>
            </a:r>
          </a:p>
          <a:p>
            <a:r>
              <a:rPr lang="en-US" sz="4400" dirty="0" smtClean="0"/>
              <a:t>Preview and filter relevant conversations before downloading for analysis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Appliances - Capture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7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7382" y="1124745"/>
            <a:ext cx="11137900" cy="5253201"/>
          </a:xfrm>
        </p:spPr>
        <p:txBody>
          <a:bodyPr/>
          <a:lstStyle/>
          <a:p>
            <a:r>
              <a:rPr lang="en-US" dirty="0"/>
              <a:t>Team </a:t>
            </a:r>
            <a:r>
              <a:rPr lang="en-US" dirty="0" smtClean="0"/>
              <a:t>Lead: App911 </a:t>
            </a:r>
            <a:r>
              <a:rPr lang="en-US" dirty="0"/>
              <a:t>Emergency </a:t>
            </a:r>
            <a:r>
              <a:rPr lang="en-US" dirty="0" smtClean="0"/>
              <a:t>Troubleshooting</a:t>
            </a:r>
            <a:endParaRPr lang="en-US" dirty="0"/>
          </a:p>
          <a:p>
            <a:r>
              <a:rPr lang="en-US" dirty="0"/>
              <a:t>Team </a:t>
            </a:r>
            <a:r>
              <a:rPr lang="en-US" dirty="0" smtClean="0"/>
              <a:t>Lead: Technology </a:t>
            </a:r>
            <a:r>
              <a:rPr lang="en-US" dirty="0"/>
              <a:t>Adoption </a:t>
            </a:r>
            <a:r>
              <a:rPr lang="en-US" dirty="0" smtClean="0"/>
              <a:t>Services</a:t>
            </a:r>
            <a:endParaRPr lang="en-US" dirty="0"/>
          </a:p>
          <a:p>
            <a:r>
              <a:rPr lang="en-US" dirty="0"/>
              <a:t>Consulting Practice Mentor</a:t>
            </a:r>
          </a:p>
          <a:p>
            <a:r>
              <a:rPr lang="en-US" dirty="0"/>
              <a:t>Best Practices Contributor</a:t>
            </a:r>
          </a:p>
          <a:p>
            <a:r>
              <a:rPr lang="en-US" dirty="0" smtClean="0"/>
              <a:t>Program Owner – Riverbed Performance Management Workshop Series</a:t>
            </a:r>
          </a:p>
          <a:p>
            <a:r>
              <a:rPr lang="en-US" dirty="0" smtClean="0"/>
              <a:t>Content Developer for Riverbed Performance Management Foundations Course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Speaker Introduction</a:t>
            </a:r>
            <a:endParaRPr lang="en-US" b="0" i="0" u="none" strike="noStrike" baseline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6965" y="1536371"/>
            <a:ext cx="8217657" cy="37856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I Love solving complex performance problems with packets and performance tools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4084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Passive Appliance - Continuous Capture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49" y="1220755"/>
            <a:ext cx="11329259" cy="4730256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2853154" y="2514600"/>
            <a:ext cx="822734" cy="48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1161288" y="1792224"/>
            <a:ext cx="338328" cy="2560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185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27382" y="1183324"/>
            <a:ext cx="11137900" cy="5253201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Engineered</a:t>
            </a:r>
            <a:r>
              <a:rPr lang="en-US" dirty="0" smtClean="0"/>
              <a:t> traffic feeds for performance, security, and audit tools</a:t>
            </a:r>
          </a:p>
          <a:p>
            <a:r>
              <a:rPr lang="en-US" dirty="0" smtClean="0"/>
              <a:t>SPAN design challenges</a:t>
            </a:r>
          </a:p>
          <a:p>
            <a:pPr lvl="1"/>
            <a:r>
              <a:rPr lang="en-US" dirty="0" smtClean="0"/>
              <a:t>Device / traffic impacts</a:t>
            </a:r>
          </a:p>
          <a:p>
            <a:pPr lvl="1"/>
            <a:r>
              <a:rPr lang="en-US" dirty="0" smtClean="0"/>
              <a:t>Full duplex over half duplex</a:t>
            </a:r>
          </a:p>
          <a:p>
            <a:pPr lvl="1"/>
            <a:r>
              <a:rPr lang="en-US" dirty="0" smtClean="0"/>
              <a:t>Oversubscription</a:t>
            </a:r>
          </a:p>
          <a:p>
            <a:r>
              <a:rPr lang="en-US" dirty="0" smtClean="0"/>
              <a:t>TAP design challenges</a:t>
            </a:r>
          </a:p>
          <a:p>
            <a:pPr lvl="1"/>
            <a:r>
              <a:rPr lang="en-US" dirty="0" smtClean="0"/>
              <a:t>Full duplex over half duplex</a:t>
            </a:r>
          </a:p>
          <a:p>
            <a:pPr lvl="1"/>
            <a:r>
              <a:rPr lang="en-US" dirty="0" smtClean="0"/>
              <a:t>Managed vs. unmanaged TAPs</a:t>
            </a:r>
          </a:p>
          <a:p>
            <a:r>
              <a:rPr lang="en-US" dirty="0" smtClean="0"/>
              <a:t>Virtual TAPs for ESX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 </a:t>
            </a:r>
            <a:r>
              <a:rPr lang="en-US" dirty="0"/>
              <a:t>&amp;</a:t>
            </a:r>
            <a:r>
              <a:rPr lang="en-US" dirty="0" smtClean="0"/>
              <a:t> TAP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39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Essential in large environments</a:t>
            </a:r>
            <a:endParaRPr lang="en-US" dirty="0"/>
          </a:p>
          <a:p>
            <a:r>
              <a:rPr lang="en-US" dirty="0" smtClean="0"/>
              <a:t>Key Features:</a:t>
            </a:r>
          </a:p>
          <a:p>
            <a:r>
              <a:rPr lang="en-US" dirty="0" smtClean="0"/>
              <a:t>Filtering, </a:t>
            </a:r>
            <a:r>
              <a:rPr lang="en-US" dirty="0"/>
              <a:t>Aggregating, </a:t>
            </a:r>
            <a:r>
              <a:rPr lang="en-US" dirty="0" smtClean="0"/>
              <a:t>Splitting</a:t>
            </a:r>
          </a:p>
          <a:p>
            <a:r>
              <a:rPr lang="en-US" dirty="0" smtClean="0"/>
              <a:t>Header / Layer modifications</a:t>
            </a:r>
          </a:p>
          <a:p>
            <a:r>
              <a:rPr lang="en-US" dirty="0" smtClean="0"/>
              <a:t>Time Stamps </a:t>
            </a:r>
          </a:p>
          <a:p>
            <a:r>
              <a:rPr lang="en-US" dirty="0" smtClean="0"/>
              <a:t>Packet De-duplication </a:t>
            </a:r>
          </a:p>
          <a:p>
            <a:r>
              <a:rPr lang="en-US" dirty="0"/>
              <a:t>Flow generation</a:t>
            </a:r>
          </a:p>
          <a:p>
            <a:r>
              <a:rPr lang="en-US" dirty="0" smtClean="0"/>
              <a:t>Highly Scalable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Aggregators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37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/ Comments</a:t>
            </a:r>
          </a:p>
        </p:txBody>
      </p:sp>
    </p:spTree>
    <p:extLst>
      <p:ext uri="{BB962C8B-B14F-4D97-AF65-F5344CB8AC3E}">
        <p14:creationId xmlns:p14="http://schemas.microsoft.com/office/powerpoint/2010/main" val="415804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27382" y="1253726"/>
            <a:ext cx="11137900" cy="525320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Always on, always analyzing app and network performance </a:t>
            </a:r>
          </a:p>
          <a:p>
            <a:r>
              <a:rPr lang="en-US" dirty="0" smtClean="0"/>
              <a:t>All conversations, all the time, based on the traffic presented</a:t>
            </a:r>
          </a:p>
          <a:p>
            <a:r>
              <a:rPr lang="en-US" dirty="0" smtClean="0"/>
              <a:t>Transaction level monitoring (Web, SOAP, SQL, etc.)</a:t>
            </a:r>
          </a:p>
          <a:p>
            <a:r>
              <a:rPr lang="en-US" dirty="0" smtClean="0"/>
              <a:t>TCP Level monitoring (Request / Response, </a:t>
            </a:r>
            <a:r>
              <a:rPr lang="en-US" dirty="0" err="1" smtClean="0"/>
              <a:t>Retrans</a:t>
            </a:r>
            <a:r>
              <a:rPr lang="en-US" dirty="0" smtClean="0"/>
              <a:t>, Congestion, In-flight, Windowing)</a:t>
            </a:r>
          </a:p>
          <a:p>
            <a:r>
              <a:rPr lang="en-US" dirty="0" smtClean="0"/>
              <a:t>Proactive alerting</a:t>
            </a:r>
          </a:p>
          <a:p>
            <a:r>
              <a:rPr lang="en-US" dirty="0" smtClean="0"/>
              <a:t>Baselining and historical trends</a:t>
            </a:r>
          </a:p>
          <a:p>
            <a:r>
              <a:rPr lang="en-US" dirty="0" smtClean="0"/>
              <a:t>Quickly determine problem domain; download relevant packets </a:t>
            </a:r>
            <a:r>
              <a:rPr lang="en-US" b="1" i="1" u="sng" dirty="0" smtClean="0"/>
              <a:t>only when </a:t>
            </a:r>
            <a:r>
              <a:rPr lang="en-US" dirty="0" smtClean="0"/>
              <a:t>deeper dive is needed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Monitoring - Passive Appliances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21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500" dirty="0"/>
              <a:t>Filter and isolate transactions of interest</a:t>
            </a:r>
          </a:p>
          <a:p>
            <a:r>
              <a:rPr lang="en-US" sz="3500" dirty="0"/>
              <a:t>Utilize Automated Expert Analysis</a:t>
            </a:r>
          </a:p>
          <a:p>
            <a:r>
              <a:rPr lang="en-US" sz="3500" dirty="0"/>
              <a:t>Overlay traffic with key performance statistics for visual correlation</a:t>
            </a:r>
          </a:p>
          <a:p>
            <a:r>
              <a:rPr lang="en-US" sz="3500" dirty="0"/>
              <a:t>End to End Transaction views from multiple capture points</a:t>
            </a:r>
          </a:p>
          <a:p>
            <a:r>
              <a:rPr lang="en-US" sz="3500" dirty="0"/>
              <a:t>Analyze performance indicators including protocol effects</a:t>
            </a:r>
          </a:p>
          <a:p>
            <a:endParaRPr lang="en-US" dirty="0" smtClean="0">
              <a:latin typeface="Times New Roman" panose="02020603050405020304" pitchFamily="18" charset="0"/>
            </a:endParaRPr>
          </a:p>
          <a:p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Triage</a:t>
            </a:r>
            <a:r>
              <a:rPr lang="en-US" b="0" i="0" u="none" strike="noStrike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Troubleshooting</a:t>
            </a:r>
          </a:p>
        </p:txBody>
      </p:sp>
    </p:spTree>
    <p:extLst>
      <p:ext uri="{BB962C8B-B14F-4D97-AF65-F5344CB8AC3E}">
        <p14:creationId xmlns:p14="http://schemas.microsoft.com/office/powerpoint/2010/main" val="185659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Adventures from the Field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605" y="1481071"/>
            <a:ext cx="6781576" cy="466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51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DB instances in AWS East and AWS West</a:t>
            </a:r>
          </a:p>
          <a:p>
            <a:r>
              <a:rPr lang="en-US" dirty="0" smtClean="0"/>
              <a:t>Full mesh replication between AWS instances, and mirror instances in customer DC-1 / DC-2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55048" y="146452"/>
            <a:ext cx="11966381" cy="795469"/>
          </a:xfrm>
        </p:spPr>
        <p:txBody>
          <a:bodyPr/>
          <a:lstStyle/>
          <a:p>
            <a:r>
              <a:rPr lang="en-US" dirty="0" smtClean="0"/>
              <a:t>Cloud DB Replication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57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Issue: Replication delays between AWS East and DC-2</a:t>
            </a:r>
          </a:p>
          <a:p>
            <a:r>
              <a:rPr lang="en-US" dirty="0" smtClean="0"/>
              <a:t>The DBAs used the technical term ‘LAG’</a:t>
            </a:r>
          </a:p>
          <a:p>
            <a:r>
              <a:rPr lang="en-US" dirty="0" smtClean="0"/>
              <a:t>Impact:  Customer closes their data entry session; returns a few minutes later and is unable to see the latest updates (due to the LAG)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55048" y="146452"/>
            <a:ext cx="11966381" cy="795469"/>
          </a:xfrm>
        </p:spPr>
        <p:txBody>
          <a:bodyPr/>
          <a:lstStyle/>
          <a:p>
            <a:r>
              <a:rPr lang="en-US" dirty="0" smtClean="0"/>
              <a:t>Cloud DB Replication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57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 Landscape</a:t>
            </a:r>
            <a:endParaRPr lang="en-US" dirty="0"/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6467" y="2000365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4169" y="2000365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1034" y="3600161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6165" y="5244132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70042" y="1507777"/>
            <a:ext cx="1918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AWS-West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9292966" y="1477145"/>
            <a:ext cx="1825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AWS-East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181840" y="3076941"/>
            <a:ext cx="2314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Mid West-DC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049306" y="5929932"/>
            <a:ext cx="2614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North West-DC</a:t>
            </a:r>
            <a:endParaRPr lang="en-US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733472" y="2343265"/>
            <a:ext cx="68580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819089" y="2918298"/>
            <a:ext cx="3386691" cy="266873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793975" y="2686165"/>
            <a:ext cx="2988883" cy="1334368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2344366" y="2761529"/>
            <a:ext cx="3275265" cy="1259004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1926077" y="2844808"/>
            <a:ext cx="3582174" cy="2744332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230846" y="4373513"/>
            <a:ext cx="14869" cy="95817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42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We Love Packets!</a:t>
            </a:r>
          </a:p>
          <a:p>
            <a:endParaRPr lang="en-US" sz="4400" dirty="0" smtClean="0"/>
          </a:p>
          <a:p>
            <a:r>
              <a:rPr lang="en-US" sz="4400" dirty="0" smtClean="0"/>
              <a:t>Many performance / availability issues can only be solved with packets and expert analysis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</a:t>
            </a:r>
            <a:r>
              <a:rPr lang="en-US" b="0" i="0" u="none" strike="noStrike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Premise</a:t>
            </a:r>
          </a:p>
        </p:txBody>
      </p:sp>
    </p:spTree>
    <p:extLst>
      <p:ext uri="{BB962C8B-B14F-4D97-AF65-F5344CB8AC3E}">
        <p14:creationId xmlns:p14="http://schemas.microsoft.com/office/powerpoint/2010/main" val="405568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 Landscape</a:t>
            </a:r>
            <a:endParaRPr lang="en-US" dirty="0"/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6467" y="2000365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4169" y="2000365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1034" y="3600161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6165" y="5244132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70042" y="1507777"/>
            <a:ext cx="1918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AWS-West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9292966" y="1477145"/>
            <a:ext cx="1825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AWS-East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181840" y="3076941"/>
            <a:ext cx="2314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Mid West-DC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049306" y="5929932"/>
            <a:ext cx="2614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North West-DC</a:t>
            </a:r>
            <a:endParaRPr lang="en-US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733472" y="2343265"/>
            <a:ext cx="68580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819089" y="2918298"/>
            <a:ext cx="3386691" cy="266873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793975" y="2686165"/>
            <a:ext cx="2988883" cy="1334368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2344366" y="2761529"/>
            <a:ext cx="3275265" cy="1259004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1926077" y="2844808"/>
            <a:ext cx="3582174" cy="2744332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478" y="3773519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546" y="5218619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568" y="3711201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657" y="5218619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 flipV="1">
            <a:off x="6230846" y="4373513"/>
            <a:ext cx="14869" cy="95817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268" y="4699380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84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 Landscape</a:t>
            </a:r>
            <a:endParaRPr lang="en-US" dirty="0"/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6467" y="2000365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4169" y="2000365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1034" y="3600161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6165" y="5244132"/>
            <a:ext cx="871538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70042" y="1507777"/>
            <a:ext cx="1918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AWS-West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9292966" y="1477145"/>
            <a:ext cx="1825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AWS-East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181840" y="3076941"/>
            <a:ext cx="2314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Mid West-DC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049306" y="5929932"/>
            <a:ext cx="2614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North West-DC</a:t>
            </a:r>
            <a:endParaRPr lang="en-US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733472" y="2343265"/>
            <a:ext cx="68580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819089" y="2918298"/>
            <a:ext cx="3386691" cy="2668735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793975" y="2686165"/>
            <a:ext cx="2988883" cy="1334368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2344366" y="2761529"/>
            <a:ext cx="3275265" cy="1259004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1926077" y="2844808"/>
            <a:ext cx="3582174" cy="2744332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478" y="3773519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546" y="5218619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568" y="3711201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657" y="5218619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 flipV="1">
            <a:off x="6230846" y="4373513"/>
            <a:ext cx="14869" cy="95817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268" y="4699380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09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Views - Sample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04" y="1028734"/>
            <a:ext cx="10628281" cy="53344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07435" y="1028734"/>
            <a:ext cx="29763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/>
        </p:nvSpPr>
        <p:spPr>
          <a:xfrm>
            <a:off x="1080721" y="4009050"/>
            <a:ext cx="29763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6384032" y="1028734"/>
            <a:ext cx="29763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6768075" y="3697045"/>
            <a:ext cx="384043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6354115" y="3196312"/>
            <a:ext cx="19501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/>
          <p:cNvSpPr/>
          <p:nvPr/>
        </p:nvSpPr>
        <p:spPr>
          <a:xfrm>
            <a:off x="8880309" y="3164941"/>
            <a:ext cx="19501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/>
          <p:cNvSpPr/>
          <p:nvPr/>
        </p:nvSpPr>
        <p:spPr>
          <a:xfrm>
            <a:off x="1080721" y="3637427"/>
            <a:ext cx="19501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/>
          <p:cNvSpPr/>
          <p:nvPr/>
        </p:nvSpPr>
        <p:spPr>
          <a:xfrm>
            <a:off x="3533628" y="3624908"/>
            <a:ext cx="19501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/>
          <p:cNvSpPr/>
          <p:nvPr/>
        </p:nvSpPr>
        <p:spPr>
          <a:xfrm>
            <a:off x="1007435" y="6141272"/>
            <a:ext cx="19501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Rectangle 13"/>
          <p:cNvSpPr/>
          <p:nvPr/>
        </p:nvSpPr>
        <p:spPr>
          <a:xfrm>
            <a:off x="3533629" y="6109901"/>
            <a:ext cx="19501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5550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9729" y="1152130"/>
            <a:ext cx="4642124" cy="52532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Download a 1 minute packet sample</a:t>
            </a:r>
          </a:p>
          <a:p>
            <a:r>
              <a:rPr lang="en-US" dirty="0" smtClean="0"/>
              <a:t>Chosen from appliance based on low throughput period</a:t>
            </a:r>
          </a:p>
          <a:p>
            <a:r>
              <a:rPr lang="en-US" dirty="0" smtClean="0"/>
              <a:t>Automated Summary of Delays Analysis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Analysis Sample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117" y="904148"/>
            <a:ext cx="6793955" cy="555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287941" y="3793056"/>
            <a:ext cx="576064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/>
        </p:nvSpPr>
        <p:spPr>
          <a:xfrm>
            <a:off x="9072331" y="2564904"/>
            <a:ext cx="576064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9552384" y="3793056"/>
            <a:ext cx="576064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10512491" y="3781396"/>
            <a:ext cx="576064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5770997" y="948234"/>
            <a:ext cx="19501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12961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27384" y="1152130"/>
            <a:ext cx="5856649" cy="5253201"/>
          </a:xfrm>
        </p:spPr>
        <p:txBody>
          <a:bodyPr/>
          <a:lstStyle/>
          <a:p>
            <a:r>
              <a:rPr lang="en-US" sz="3200" dirty="0" smtClean="0"/>
              <a:t>Minor </a:t>
            </a:r>
            <a:r>
              <a:rPr lang="en-US" sz="3200" dirty="0"/>
              <a:t>packet loss detected as reported by the 7 3ACK indicators </a:t>
            </a:r>
          </a:p>
          <a:p>
            <a:endParaRPr lang="en-US" sz="3200" dirty="0"/>
          </a:p>
          <a:p>
            <a:r>
              <a:rPr lang="en-US" sz="3200" dirty="0"/>
              <a:t>Out of sequence packets are not necessarily expected, but </a:t>
            </a:r>
            <a:r>
              <a:rPr lang="en-US" sz="3200" dirty="0" smtClean="0"/>
              <a:t>hey, we </a:t>
            </a:r>
            <a:r>
              <a:rPr lang="en-US" sz="3200" dirty="0"/>
              <a:t>are using </a:t>
            </a:r>
            <a:r>
              <a:rPr lang="en-US" sz="3200" dirty="0" smtClean="0"/>
              <a:t>the Internet for transport - so </a:t>
            </a:r>
            <a:r>
              <a:rPr lang="en-US" sz="3200" dirty="0"/>
              <a:t>we should expect the unexpected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Statistics</a:t>
            </a:r>
            <a:endParaRPr lang="en-US" dirty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7344139" y="844578"/>
            <a:ext cx="4054484" cy="5648305"/>
            <a:chOff x="5331532" y="627534"/>
            <a:chExt cx="3200908" cy="445918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532" y="627534"/>
              <a:ext cx="3200908" cy="445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6766773" y="1017554"/>
              <a:ext cx="432048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273771" y="1017554"/>
              <a:ext cx="432048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263609" y="1779662"/>
              <a:ext cx="432048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956376" y="1779662"/>
              <a:ext cx="432048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940152" y="648073"/>
              <a:ext cx="144016" cy="1234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 flipV="1">
            <a:off x="6394155" y="5229222"/>
            <a:ext cx="949984" cy="29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398778" y="5381622"/>
            <a:ext cx="949984" cy="29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403401" y="5958893"/>
            <a:ext cx="949984" cy="29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8173731" y="870410"/>
            <a:ext cx="19501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98128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Zoom-In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168" y="2393004"/>
            <a:ext cx="9479280" cy="302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8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Statistics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" y="1913444"/>
            <a:ext cx="8387277" cy="297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636" y="2987351"/>
            <a:ext cx="4123667" cy="296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2175" y="5144804"/>
            <a:ext cx="3763279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Microbursts of 18-23Mbps</a:t>
            </a:r>
          </a:p>
        </p:txBody>
      </p:sp>
      <p:sp>
        <p:nvSpPr>
          <p:cNvPr id="7" name="Rectangle 6"/>
          <p:cNvSpPr/>
          <p:nvPr/>
        </p:nvSpPr>
        <p:spPr>
          <a:xfrm>
            <a:off x="2063552" y="2061699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6039963" y="2091679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10016373" y="3206999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extBox 1"/>
          <p:cNvSpPr txBox="1"/>
          <p:nvPr/>
        </p:nvSpPr>
        <p:spPr>
          <a:xfrm>
            <a:off x="887080" y="1220755"/>
            <a:ext cx="2151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Throughput</a:t>
            </a:r>
            <a:endParaRPr lang="en-US" sz="2133" dirty="0"/>
          </a:p>
        </p:txBody>
      </p:sp>
      <p:sp>
        <p:nvSpPr>
          <p:cNvPr id="10" name="TextBox 9"/>
          <p:cNvSpPr txBox="1"/>
          <p:nvPr/>
        </p:nvSpPr>
        <p:spPr>
          <a:xfrm>
            <a:off x="4996916" y="1220755"/>
            <a:ext cx="25083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Bytes in Flight</a:t>
            </a:r>
            <a:endParaRPr lang="en-US" sz="2133" dirty="0"/>
          </a:p>
        </p:txBody>
      </p:sp>
      <p:sp>
        <p:nvSpPr>
          <p:cNvPr id="11" name="TextBox 10"/>
          <p:cNvSpPr txBox="1"/>
          <p:nvPr/>
        </p:nvSpPr>
        <p:spPr>
          <a:xfrm>
            <a:off x="8478510" y="2371798"/>
            <a:ext cx="2961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Out of Sequence</a:t>
            </a:r>
            <a:endParaRPr lang="en-US" sz="2133" dirty="0"/>
          </a:p>
        </p:txBody>
      </p:sp>
      <p:sp>
        <p:nvSpPr>
          <p:cNvPr id="12" name="Rectangle 11"/>
          <p:cNvSpPr/>
          <p:nvPr/>
        </p:nvSpPr>
        <p:spPr>
          <a:xfrm>
            <a:off x="2960117" y="1912336"/>
            <a:ext cx="716940" cy="14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/>
          <p:cNvSpPr/>
          <p:nvPr/>
        </p:nvSpPr>
        <p:spPr>
          <a:xfrm>
            <a:off x="5784977" y="1908241"/>
            <a:ext cx="19501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Rectangle 13"/>
          <p:cNvSpPr/>
          <p:nvPr/>
        </p:nvSpPr>
        <p:spPr>
          <a:xfrm>
            <a:off x="10205538" y="3008172"/>
            <a:ext cx="1950131" cy="168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61589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Packet Transfers vs. Bytes in Flight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1028734"/>
            <a:ext cx="11718283" cy="5218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95467" y="1065309"/>
            <a:ext cx="1632181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1775520" y="1892829"/>
            <a:ext cx="1344149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11184566" y="4005064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11214546" y="5349214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3661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What looks like continuous transfer on the appliance summary view, is actually short duration bursts of transmissions</a:t>
            </a:r>
          </a:p>
          <a:p>
            <a:r>
              <a:rPr lang="en-US" dirty="0" smtClean="0"/>
              <a:t>In a 1 minute packet capture we can see dozens of start / stop packet exchange activity</a:t>
            </a:r>
          </a:p>
          <a:p>
            <a:r>
              <a:rPr lang="en-US" dirty="0" smtClean="0"/>
              <a:t>The top chart – “bytes in-flight” shows spikes and dips that correlate with the packet exchange activity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85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Let’s drill down into one of the bursts of packet activity next…</a:t>
            </a:r>
          </a:p>
          <a:p>
            <a:endParaRPr lang="en-US" dirty="0"/>
          </a:p>
          <a:p>
            <a:r>
              <a:rPr lang="en-US" dirty="0" smtClean="0"/>
              <a:t>…maybe we’ll get some additional insight…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40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Analysis is often delayed or deferred because we don’t have the packets or the context we need at the time we need them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Problem</a:t>
            </a:r>
          </a:p>
        </p:txBody>
      </p:sp>
    </p:spTree>
    <p:extLst>
      <p:ext uri="{BB962C8B-B14F-4D97-AF65-F5344CB8AC3E}">
        <p14:creationId xmlns:p14="http://schemas.microsoft.com/office/powerpoint/2010/main" val="388451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Burst Selected for Download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1028734"/>
            <a:ext cx="11718283" cy="5218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95467" y="1065309"/>
            <a:ext cx="1632181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1775520" y="1892829"/>
            <a:ext cx="1344149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11184566" y="4005064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11214546" y="5349214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891065" y="1303506"/>
            <a:ext cx="778212" cy="95897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9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Drill down: </a:t>
            </a:r>
            <a:r>
              <a:rPr lang="en-US" sz="5400" dirty="0"/>
              <a:t>399ms burst </a:t>
            </a:r>
            <a:r>
              <a:rPr lang="en-US" sz="5400" dirty="0" smtClean="0"/>
              <a:t>- </a:t>
            </a:r>
            <a:r>
              <a:rPr lang="en-US" sz="5400" dirty="0"/>
              <a:t>2.2 MB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79" y="1137882"/>
            <a:ext cx="11465784" cy="5147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51438" y="1164717"/>
            <a:ext cx="1632181" cy="9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/>
        </p:nvSpPr>
        <p:spPr>
          <a:xfrm>
            <a:off x="1967542" y="1988840"/>
            <a:ext cx="1344149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11250596" y="4101075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11204552" y="5425238"/>
            <a:ext cx="480053" cy="192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1103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Deep dive into a single 399ms packet burst</a:t>
            </a:r>
          </a:p>
          <a:p>
            <a:r>
              <a:rPr lang="en-US" dirty="0" smtClean="0"/>
              <a:t>Moved 2.2 MB of payload during this burst</a:t>
            </a:r>
          </a:p>
          <a:p>
            <a:r>
              <a:rPr lang="en-US" dirty="0" smtClean="0"/>
              <a:t>Top chart of bytes in flight looks a lot like TCP slow-start is playing a role</a:t>
            </a:r>
          </a:p>
          <a:p>
            <a:r>
              <a:rPr lang="en-US" dirty="0" smtClean="0"/>
              <a:t>Drill down into other bursts show the exact same TCP slow-start behavior</a:t>
            </a:r>
          </a:p>
          <a:p>
            <a:r>
              <a:rPr lang="en-US" dirty="0" smtClean="0"/>
              <a:t>Not good for throughput…</a:t>
            </a:r>
          </a:p>
          <a:p>
            <a:r>
              <a:rPr lang="en-US" dirty="0" smtClean="0"/>
              <a:t>Linux admin reviewed the picture and commented “hmm, looks like slow start on idle” is the default for these servers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62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047" y="146452"/>
            <a:ext cx="6991042" cy="619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70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Start on Idle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18" y="1994170"/>
            <a:ext cx="10702564" cy="286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5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/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11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Analysis of the problem and presenting to the customer took a matter of 30 minutes or so…</a:t>
            </a:r>
          </a:p>
          <a:p>
            <a:endParaRPr lang="en-US" dirty="0"/>
          </a:p>
          <a:p>
            <a:r>
              <a:rPr lang="en-US" dirty="0" smtClean="0"/>
              <a:t>Obtaining knowledge of the application architecture, IP addresses, expected flows, etc. took hours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08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Automated expert analysis can be a huge time saver when troubleshooting!</a:t>
            </a:r>
          </a:p>
          <a:p>
            <a:endParaRPr lang="en-US" dirty="0" smtClean="0"/>
          </a:p>
          <a:p>
            <a:r>
              <a:rPr lang="en-US" dirty="0" smtClean="0"/>
              <a:t>Diagnosed TCP Slow Start on Idle without looking at decodes</a:t>
            </a:r>
          </a:p>
          <a:p>
            <a:endParaRPr lang="en-US" dirty="0"/>
          </a:p>
          <a:p>
            <a:r>
              <a:rPr lang="en-US" dirty="0" smtClean="0"/>
              <a:t>Packets don’t Lie…., and the pictures you paint with packets tell the true story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69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Let’s continue our discussion on requirements…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5400" b="0" i="0" u="none" strike="noStrike" baseline="0" dirty="0" smtClean="0"/>
              <a:t>Dev</a:t>
            </a:r>
            <a:r>
              <a:rPr lang="en-US" sz="5400" b="0" i="0" u="none" strike="noStrike" dirty="0" smtClean="0"/>
              <a:t> Team Unit Testing </a:t>
            </a:r>
          </a:p>
          <a:p>
            <a:r>
              <a:rPr lang="en-US" sz="5400" baseline="0" dirty="0" smtClean="0"/>
              <a:t>Load</a:t>
            </a:r>
            <a:r>
              <a:rPr lang="en-US" sz="5400" dirty="0" smtClean="0"/>
              <a:t> Testing</a:t>
            </a:r>
            <a:endParaRPr lang="en-US" sz="5400" b="0" i="0" u="none" strike="noStrike" baseline="0" dirty="0" smtClean="0"/>
          </a:p>
          <a:p>
            <a:r>
              <a:rPr lang="en-US" sz="5400" b="0" i="0" u="none" strike="noStrike" baseline="0" dirty="0" smtClean="0"/>
              <a:t>Pre-Deployment</a:t>
            </a:r>
            <a:r>
              <a:rPr lang="en-US" sz="5400" b="0" i="0" u="none" strike="noStrike" dirty="0" smtClean="0"/>
              <a:t> </a:t>
            </a:r>
            <a:r>
              <a:rPr lang="en-US" sz="5400" dirty="0" smtClean="0"/>
              <a:t>Performance Assessment</a:t>
            </a:r>
            <a:endParaRPr lang="en-US" sz="5400" b="0" i="0" u="none" strike="noStrike" dirty="0" smtClean="0"/>
          </a:p>
          <a:p>
            <a:r>
              <a:rPr lang="en-US" sz="5400" baseline="0" dirty="0" smtClean="0"/>
              <a:t>New Technology Assessments</a:t>
            </a:r>
          </a:p>
          <a:p>
            <a:r>
              <a:rPr lang="en-US" sz="5400" b="0" i="0" u="none" strike="noStrike" dirty="0" smtClean="0"/>
              <a:t>3</a:t>
            </a:r>
            <a:r>
              <a:rPr lang="en-US" sz="5400" b="0" i="0" u="none" strike="noStrike" baseline="30000" dirty="0" smtClean="0"/>
              <a:t>rd</a:t>
            </a:r>
            <a:r>
              <a:rPr lang="en-US" sz="5400" b="0" i="0" u="none" strike="noStrike" dirty="0" smtClean="0"/>
              <a:t> Party Software Qualification</a:t>
            </a:r>
            <a:endParaRPr lang="en-US" b="0" i="0" u="none" strike="noStrike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Analysis Workflows</a:t>
            </a:r>
            <a:endParaRPr lang="en-US" b="0" i="0" u="none" strike="noStrike" baseline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11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Requirements based design of packet capture and analysis solutions can help ensure you get the funding needed to adequately support the business</a:t>
            </a:r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Solution</a:t>
            </a:r>
          </a:p>
        </p:txBody>
      </p:sp>
    </p:spTree>
    <p:extLst>
      <p:ext uri="{BB962C8B-B14F-4D97-AF65-F5344CB8AC3E}">
        <p14:creationId xmlns:p14="http://schemas.microsoft.com/office/powerpoint/2010/main" val="270057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5400" b="0" i="0" u="none" strike="noStrike" baseline="0" dirty="0" smtClean="0"/>
              <a:t>Capacity Planning </a:t>
            </a:r>
          </a:p>
          <a:p>
            <a:r>
              <a:rPr lang="en-US" sz="5400" b="0" i="0" u="none" strike="noStrike" baseline="0" dirty="0" smtClean="0"/>
              <a:t>Migration Planning</a:t>
            </a:r>
          </a:p>
          <a:p>
            <a:r>
              <a:rPr lang="en-US" sz="5400" b="0" i="0" u="none" strike="noStrike" baseline="0" dirty="0" smtClean="0"/>
              <a:t>Technology Assessments </a:t>
            </a:r>
          </a:p>
          <a:p>
            <a:r>
              <a:rPr lang="en-US" sz="5400" dirty="0"/>
              <a:t>Bandwidth Impact </a:t>
            </a:r>
            <a:r>
              <a:rPr lang="en-US" sz="5400" dirty="0" smtClean="0"/>
              <a:t>Assessment</a:t>
            </a:r>
          </a:p>
          <a:p>
            <a:r>
              <a:rPr lang="en-US" sz="5400" dirty="0"/>
              <a:t>End to End Modeling </a:t>
            </a:r>
          </a:p>
          <a:p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Assessments / Planning</a:t>
            </a:r>
            <a:endParaRPr lang="en-US" b="0" i="0" u="none" strike="noStrike" baseline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8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/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92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Talk Money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743" y="1634836"/>
            <a:ext cx="9522514" cy="422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7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400" dirty="0" smtClean="0"/>
              <a:t>Packets are an essential data source for Performance Management workflows</a:t>
            </a:r>
          </a:p>
          <a:p>
            <a:r>
              <a:rPr lang="en-US" sz="4400" dirty="0" smtClean="0"/>
              <a:t>Business leaders / budget owners seldom understand the importance</a:t>
            </a:r>
          </a:p>
          <a:p>
            <a:r>
              <a:rPr lang="en-US" sz="4400" dirty="0" smtClean="0"/>
              <a:t>They need your help to understand how visibility gaps are actually a risk to the business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Requirements / Business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31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Assess your current packet capture capabilities to identify gaps / risks</a:t>
            </a:r>
          </a:p>
          <a:p>
            <a:r>
              <a:rPr lang="en-US" dirty="0"/>
              <a:t>Translate </a:t>
            </a:r>
            <a:r>
              <a:rPr lang="en-US" dirty="0" smtClean="0"/>
              <a:t>those </a:t>
            </a:r>
            <a:r>
              <a:rPr lang="en-US" dirty="0"/>
              <a:t>gaps into business risk</a:t>
            </a:r>
          </a:p>
          <a:p>
            <a:r>
              <a:rPr lang="en-US" dirty="0"/>
              <a:t>Help management understand the risk and provide a roadmap to remediate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you can help…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65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Examples of Business Impact</a:t>
            </a:r>
            <a:endParaRPr lang="en-US" b="0" i="0" u="none" strike="noStrike" baseline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77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Lost Revenue</a:t>
            </a:r>
          </a:p>
          <a:p>
            <a:r>
              <a:rPr lang="en-US" dirty="0" smtClean="0"/>
              <a:t>Lost Productivity / Overtime Costs</a:t>
            </a:r>
          </a:p>
          <a:p>
            <a:r>
              <a:rPr lang="en-US" dirty="0" smtClean="0"/>
              <a:t>Penalties / Fines</a:t>
            </a:r>
          </a:p>
          <a:p>
            <a:r>
              <a:rPr lang="en-US" dirty="0" smtClean="0"/>
              <a:t>Missed Market Opportunities</a:t>
            </a:r>
          </a:p>
          <a:p>
            <a:r>
              <a:rPr lang="en-US" dirty="0" smtClean="0"/>
              <a:t>Customer Satisfaction / Customer Churn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96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DB Replication Delays impact customer data visibility</a:t>
            </a: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Claims Management Down</a:t>
            </a: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Load Testing brings down production data center</a:t>
            </a: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Call Center Disruption</a:t>
            </a:r>
          </a:p>
          <a:p>
            <a:r>
              <a:rPr lang="en-US" b="0" i="0" u="none" strike="noStrike" baseline="0" dirty="0" err="1" smtClean="0">
                <a:latin typeface="Times New Roman" panose="02020603050405020304" pitchFamily="18" charset="0"/>
              </a:rPr>
              <a:t>eCommerce</a:t>
            </a: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 web page crash during checkout</a:t>
            </a: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2 hour outage of global </a:t>
            </a:r>
            <a:r>
              <a:rPr lang="en-US" b="0" i="0" u="none" strike="noStrike" baseline="0" dirty="0" err="1" smtClean="0">
                <a:latin typeface="Times New Roman" panose="02020603050405020304" pitchFamily="18" charset="0"/>
              </a:rPr>
              <a:t>eCommerce</a:t>
            </a: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 website</a:t>
            </a: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Finance website crashes after super bowl commercial</a:t>
            </a:r>
          </a:p>
          <a:p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Global DNS Failover Troubleshooting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from the Field</a:t>
            </a:r>
            <a:endParaRPr lang="en-US" b="0" i="0" u="none" strike="noStrike" baseline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78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Poor app performance overall, can’t meet SLAs</a:t>
            </a:r>
          </a:p>
          <a:p>
            <a:r>
              <a:rPr lang="en-US" dirty="0" smtClean="0"/>
              <a:t>App / Service is non-responsive</a:t>
            </a:r>
          </a:p>
          <a:p>
            <a:r>
              <a:rPr lang="en-US" dirty="0" smtClean="0"/>
              <a:t>Dependent system is down</a:t>
            </a:r>
          </a:p>
          <a:p>
            <a:r>
              <a:rPr lang="en-US" dirty="0" smtClean="0"/>
              <a:t>Can’t complete key transactions</a:t>
            </a:r>
          </a:p>
          <a:p>
            <a:r>
              <a:rPr lang="en-US" dirty="0" smtClean="0"/>
              <a:t>Incomplete visibility</a:t>
            </a:r>
          </a:p>
          <a:p>
            <a:r>
              <a:rPr lang="en-US" dirty="0" smtClean="0"/>
              <a:t>Poorly performing infrastructure services are impacting everything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Types of Service Delivery Risks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0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7382" y="1299907"/>
            <a:ext cx="11137900" cy="5253201"/>
          </a:xfrm>
        </p:spPr>
        <p:txBody>
          <a:bodyPr/>
          <a:lstStyle/>
          <a:p>
            <a:r>
              <a:rPr lang="en-US" sz="4000" b="0" i="0" u="none" strike="noStrike" baseline="0" dirty="0" smtClean="0">
                <a:latin typeface="Times New Roman" panose="02020603050405020304" pitchFamily="18" charset="0"/>
              </a:rPr>
              <a:t>Tie your </a:t>
            </a:r>
            <a:r>
              <a:rPr lang="en-US" sz="4000" b="0" i="0" u="sng" strike="noStrike" baseline="0" dirty="0" smtClean="0">
                <a:latin typeface="Times New Roman" panose="02020603050405020304" pitchFamily="18" charset="0"/>
              </a:rPr>
              <a:t>requirements</a:t>
            </a:r>
            <a:r>
              <a:rPr lang="en-US" sz="4000" b="0" i="0" u="none" strike="noStrike" baseline="0" dirty="0" smtClean="0">
                <a:latin typeface="Times New Roman" panose="02020603050405020304" pitchFamily="18" charset="0"/>
              </a:rPr>
              <a:t> for packet based capabilities to key apps and key infrastructure services</a:t>
            </a:r>
          </a:p>
          <a:p>
            <a:r>
              <a:rPr lang="en-US" sz="4000" b="0" i="0" u="none" strike="noStrike" baseline="0" dirty="0" smtClean="0">
                <a:latin typeface="Times New Roman" panose="02020603050405020304" pitchFamily="18" charset="0"/>
              </a:rPr>
              <a:t>Characterize the business risk</a:t>
            </a:r>
            <a:r>
              <a:rPr lang="en-US" sz="4000" b="0" i="0" u="none" strike="noStrike" dirty="0" smtClean="0">
                <a:latin typeface="Times New Roman" panose="02020603050405020304" pitchFamily="18" charset="0"/>
              </a:rPr>
              <a:t> to </a:t>
            </a:r>
            <a:r>
              <a:rPr lang="en-US" sz="4000" b="0" i="0" u="none" strike="noStrike" baseline="0" dirty="0" smtClean="0">
                <a:latin typeface="Times New Roman" panose="02020603050405020304" pitchFamily="18" charset="0"/>
              </a:rPr>
              <a:t>your key apps &amp; infrastructure</a:t>
            </a:r>
          </a:p>
          <a:p>
            <a:r>
              <a:rPr lang="en-US" sz="4000" b="0" i="0" u="none" strike="noStrike" baseline="0" dirty="0" smtClean="0">
                <a:latin typeface="Times New Roman" panose="02020603050405020304" pitchFamily="18" charset="0"/>
              </a:rPr>
              <a:t>Capture your</a:t>
            </a:r>
            <a:r>
              <a:rPr lang="en-US" sz="40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4000" b="0" i="0" u="none" strike="noStrike" baseline="0" dirty="0" smtClean="0">
                <a:latin typeface="Times New Roman" panose="02020603050405020304" pitchFamily="18" charset="0"/>
              </a:rPr>
              <a:t>current state </a:t>
            </a:r>
            <a:r>
              <a:rPr lang="en-US" sz="4000" b="0" i="0" u="none" strike="noStrike" dirty="0" smtClean="0">
                <a:latin typeface="Times New Roman" panose="02020603050405020304" pitchFamily="18" charset="0"/>
              </a:rPr>
              <a:t>capabilities</a:t>
            </a:r>
            <a:endParaRPr lang="en-US" sz="4000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en-US" sz="4000" b="0" i="0" u="none" strike="noStrike" baseline="0" dirty="0" smtClean="0">
                <a:latin typeface="Times New Roman" panose="02020603050405020304" pitchFamily="18" charset="0"/>
              </a:rPr>
              <a:t>Identify </a:t>
            </a:r>
            <a:r>
              <a:rPr lang="en-US" sz="4000" dirty="0" smtClean="0">
                <a:latin typeface="Times New Roman" panose="02020603050405020304" pitchFamily="18" charset="0"/>
              </a:rPr>
              <a:t>gaps </a:t>
            </a:r>
          </a:p>
          <a:p>
            <a:r>
              <a:rPr lang="en-US" sz="4000" b="0" i="0" u="none" strike="noStrike" baseline="0" dirty="0" smtClean="0">
                <a:latin typeface="Times New Roman" panose="02020603050405020304" pitchFamily="18" charset="0"/>
              </a:rPr>
              <a:t>Identify</a:t>
            </a:r>
            <a:r>
              <a:rPr lang="en-US" sz="4000" b="0" i="0" u="none" strike="noStrike" dirty="0" smtClean="0">
                <a:latin typeface="Times New Roman" panose="02020603050405020304" pitchFamily="18" charset="0"/>
              </a:rPr>
              <a:t> risk to the business</a:t>
            </a:r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Case Guidance</a:t>
            </a:r>
          </a:p>
        </p:txBody>
      </p:sp>
    </p:spTree>
    <p:extLst>
      <p:ext uri="{BB962C8B-B14F-4D97-AF65-F5344CB8AC3E}">
        <p14:creationId xmlns:p14="http://schemas.microsoft.com/office/powerpoint/2010/main" val="73784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Engage and Participate </a:t>
            </a:r>
          </a:p>
          <a:p>
            <a:endParaRPr lang="en-US" dirty="0"/>
          </a:p>
          <a:p>
            <a:r>
              <a:rPr lang="en-US" dirty="0" smtClean="0"/>
              <a:t>Share your experience</a:t>
            </a:r>
          </a:p>
          <a:p>
            <a:endParaRPr lang="en-US" dirty="0"/>
          </a:p>
          <a:p>
            <a:r>
              <a:rPr lang="en-US" dirty="0" smtClean="0"/>
              <a:t>Learn from your Peers</a:t>
            </a:r>
          </a:p>
          <a:p>
            <a:endParaRPr lang="en-US" dirty="0"/>
          </a:p>
          <a:p>
            <a:r>
              <a:rPr lang="en-US" dirty="0" smtClean="0"/>
              <a:t>Learn how to improve your Craft and your Value to your Organization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Ask for This Session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60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400" dirty="0" smtClean="0"/>
              <a:t>What are the most important apps to the business</a:t>
            </a:r>
          </a:p>
          <a:p>
            <a:r>
              <a:rPr lang="en-US" sz="4400" dirty="0" smtClean="0"/>
              <a:t>Characterize scope, scale, user community</a:t>
            </a:r>
          </a:p>
          <a:p>
            <a:r>
              <a:rPr lang="en-US" sz="4400" dirty="0" smtClean="0"/>
              <a:t>Translate into business disruption when these apps are down or performing poorly</a:t>
            </a:r>
          </a:p>
          <a:p>
            <a:r>
              <a:rPr lang="en-US" sz="4400" dirty="0" smtClean="0"/>
              <a:t>Simple spreadsheet to capture key attributes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</a:t>
            </a:r>
            <a:r>
              <a:rPr lang="en-US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b="0" i="0" u="none" strike="noStrike" baseline="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Apps</a:t>
            </a:r>
          </a:p>
        </p:txBody>
      </p:sp>
    </p:spTree>
    <p:extLst>
      <p:ext uri="{BB962C8B-B14F-4D97-AF65-F5344CB8AC3E}">
        <p14:creationId xmlns:p14="http://schemas.microsoft.com/office/powerpoint/2010/main" val="373407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App Attributes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31" y="1604798"/>
            <a:ext cx="11797031" cy="286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81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Attributes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1578855"/>
            <a:ext cx="12085320" cy="252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0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6000" dirty="0" smtClean="0"/>
              <a:t>Service Delivery Managers</a:t>
            </a:r>
          </a:p>
          <a:p>
            <a:r>
              <a:rPr lang="en-US" sz="6000" dirty="0" smtClean="0"/>
              <a:t>IT Business Office</a:t>
            </a:r>
          </a:p>
          <a:p>
            <a:r>
              <a:rPr lang="en-US" sz="6000" dirty="0" smtClean="0"/>
              <a:t>BU Owners</a:t>
            </a:r>
          </a:p>
          <a:p>
            <a:r>
              <a:rPr lang="en-US" sz="6000" dirty="0" smtClean="0"/>
              <a:t>Operations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has these details?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5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For each Key App - what is the most essential traffic to capture?</a:t>
            </a:r>
          </a:p>
          <a:p>
            <a:r>
              <a:rPr lang="en-US" dirty="0" smtClean="0"/>
              <a:t>What metrics / capability would this give you?</a:t>
            </a:r>
          </a:p>
          <a:p>
            <a:r>
              <a:rPr lang="en-US" dirty="0" smtClean="0"/>
              <a:t>If you had “full coverage”, how would you describe it?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8980" y="207168"/>
            <a:ext cx="11966381" cy="795469"/>
          </a:xfrm>
        </p:spPr>
        <p:txBody>
          <a:bodyPr/>
          <a:lstStyle/>
          <a:p>
            <a:r>
              <a:rPr lang="en-US" sz="4000" dirty="0" smtClean="0"/>
              <a:t>Current </a:t>
            </a:r>
            <a:r>
              <a:rPr lang="en-US" sz="4000" smtClean="0"/>
              <a:t>State:</a:t>
            </a:r>
            <a:br>
              <a:rPr lang="en-US" sz="4000" smtClean="0"/>
            </a:br>
            <a:r>
              <a:rPr lang="en-US" sz="4000" smtClean="0"/>
              <a:t>  </a:t>
            </a:r>
            <a:r>
              <a:rPr lang="en-US" sz="4000" dirty="0" smtClean="0"/>
              <a:t>Capture / Visibility Capabilities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99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Simple Excel Spreadsheets with conditional formatting</a:t>
            </a:r>
          </a:p>
          <a:p>
            <a:r>
              <a:rPr lang="en-US" dirty="0" smtClean="0"/>
              <a:t>Visualize where we have coverage vs. where we need coverage</a:t>
            </a:r>
          </a:p>
          <a:p>
            <a:r>
              <a:rPr lang="en-US" dirty="0" smtClean="0"/>
              <a:t>Use color scheme to indicate risk</a:t>
            </a:r>
          </a:p>
          <a:p>
            <a:r>
              <a:rPr lang="en-US" dirty="0" smtClean="0"/>
              <a:t>Iterations of the heat map can be used to communicate a plan &amp; cost estimates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use a Heat Map!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60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Deployment</a:t>
            </a:r>
            <a:endParaRPr lang="en-US" dirty="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0" y="1596968"/>
            <a:ext cx="11905323" cy="4808363"/>
          </a:xfrm>
          <a:prstGeom prst="rect">
            <a:avLst/>
          </a:prstGeom>
        </p:spPr>
      </p:pic>
      <p:pic>
        <p:nvPicPr>
          <p:cNvPr id="4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351" y="4001149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383" y="4110256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477" y="3452582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075" y="4229749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477" y="4761419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383" y="4147275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477" y="3489601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075" y="4266768"/>
            <a:ext cx="46017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351" y="4001297"/>
            <a:ext cx="692069" cy="68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477" y="4761567"/>
            <a:ext cx="692069" cy="68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383" y="4147423"/>
            <a:ext cx="692069" cy="68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477" y="3489749"/>
            <a:ext cx="692069" cy="68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jpittle\AppData\Local\Microsoft\Windows\Temporary Internet Files\Content.IE5\93GC4V83\Magnifying_glass_01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075" y="4266916"/>
            <a:ext cx="692069" cy="68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31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380" y="68628"/>
            <a:ext cx="11966381" cy="795469"/>
          </a:xfrm>
        </p:spPr>
        <p:txBody>
          <a:bodyPr/>
          <a:lstStyle/>
          <a:p>
            <a:r>
              <a:rPr lang="en-US" sz="4400" dirty="0" smtClean="0"/>
              <a:t>Current State: Packet Capture Coverage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50" y="1264336"/>
            <a:ext cx="11713301" cy="43293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813" y="2517810"/>
            <a:ext cx="1066800" cy="1971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622" y="2520914"/>
            <a:ext cx="1066800" cy="19716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445" y="2524018"/>
            <a:ext cx="953282" cy="1971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606" y="2527122"/>
            <a:ext cx="971944" cy="19716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098" y="2530226"/>
            <a:ext cx="945504" cy="19716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2602" y="2533330"/>
            <a:ext cx="104659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98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380" y="68628"/>
            <a:ext cx="11966381" cy="795469"/>
          </a:xfrm>
        </p:spPr>
        <p:txBody>
          <a:bodyPr/>
          <a:lstStyle/>
          <a:p>
            <a:r>
              <a:rPr lang="en-US" sz="4400" dirty="0" smtClean="0"/>
              <a:t>Current State: Packet Capture Coverage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50" y="1264336"/>
            <a:ext cx="11713301" cy="4329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622" y="2520914"/>
            <a:ext cx="1066800" cy="19716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445" y="2524018"/>
            <a:ext cx="953282" cy="1971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606" y="2527122"/>
            <a:ext cx="971944" cy="19716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098" y="2530226"/>
            <a:ext cx="945504" cy="19716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2602" y="2533330"/>
            <a:ext cx="104659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2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380" y="68628"/>
            <a:ext cx="11966381" cy="795469"/>
          </a:xfrm>
        </p:spPr>
        <p:txBody>
          <a:bodyPr/>
          <a:lstStyle/>
          <a:p>
            <a:r>
              <a:rPr lang="en-US" sz="4400" dirty="0" smtClean="0"/>
              <a:t>Current State: Packet Capture Coverage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50" y="1264336"/>
            <a:ext cx="11713301" cy="43293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445" y="2524018"/>
            <a:ext cx="953282" cy="1971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606" y="2527122"/>
            <a:ext cx="971944" cy="19716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098" y="2530226"/>
            <a:ext cx="945504" cy="19716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2602" y="2533330"/>
            <a:ext cx="104659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2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Mirielle's Magical SFEST'17 EUR PPT TEMPLATE</Template>
  <TotalTime>386</TotalTime>
  <Words>2449</Words>
  <Application>Microsoft Office PowerPoint</Application>
  <PresentationFormat>Widescreen</PresentationFormat>
  <Paragraphs>441</Paragraphs>
  <Slides>125</Slides>
  <Notes>2</Notes>
  <HiddenSlides>10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125</vt:i4>
      </vt:variant>
    </vt:vector>
  </HeadingPairs>
  <TitlesOfParts>
    <vt:vector size="131" baseType="lpstr">
      <vt:lpstr>Arial</vt:lpstr>
      <vt:lpstr>Calibri</vt:lpstr>
      <vt:lpstr>Oswald</vt:lpstr>
      <vt:lpstr>Tahoma</vt:lpstr>
      <vt:lpstr>Times New Roman</vt:lpstr>
      <vt:lpstr>1_Custom Design</vt:lpstr>
      <vt:lpstr>Defining a Requirements Based Packet Capture Strategy</vt:lpstr>
      <vt:lpstr>Abstract</vt:lpstr>
      <vt:lpstr>Audience Profile</vt:lpstr>
      <vt:lpstr>Speaker Introduction</vt:lpstr>
      <vt:lpstr>Speaker Introduction</vt:lpstr>
      <vt:lpstr>Session Premise</vt:lpstr>
      <vt:lpstr>The Problem</vt:lpstr>
      <vt:lpstr>The Solution</vt:lpstr>
      <vt:lpstr>My Ask for This Session</vt:lpstr>
      <vt:lpstr>Your Agenda</vt:lpstr>
      <vt:lpstr>My Agenda</vt:lpstr>
      <vt:lpstr>PowerPoint Presentation</vt:lpstr>
      <vt:lpstr>Performance Management Landscape </vt:lpstr>
      <vt:lpstr>Performance Management Landscape </vt:lpstr>
      <vt:lpstr>Deployment Model </vt:lpstr>
      <vt:lpstr>Hybrid Enterprise</vt:lpstr>
      <vt:lpstr>End User Devices &amp; Locations</vt:lpstr>
      <vt:lpstr>SaaS Applications</vt:lpstr>
      <vt:lpstr>Cloud Hosting &amp; Services</vt:lpstr>
      <vt:lpstr>On-Prem Data Center(s)</vt:lpstr>
      <vt:lpstr>Business Partners</vt:lpstr>
      <vt:lpstr>MPLS Provider(s)</vt:lpstr>
      <vt:lpstr>Internet Transport(s)</vt:lpstr>
      <vt:lpstr>Complex!</vt:lpstr>
      <vt:lpstr>User End Point Device Monitoring</vt:lpstr>
      <vt:lpstr>Browser EUE - Javascript Injection</vt:lpstr>
      <vt:lpstr>Internal Application Components</vt:lpstr>
      <vt:lpstr>Infrastructure Devices / Servers </vt:lpstr>
      <vt:lpstr>Flow Records</vt:lpstr>
      <vt:lpstr>Packet Capture / Collection</vt:lpstr>
      <vt:lpstr>Full End to End Visibility</vt:lpstr>
      <vt:lpstr>Questions / Comments</vt:lpstr>
      <vt:lpstr>Why is Visibility so Important?</vt:lpstr>
      <vt:lpstr>Heard in the War Room…</vt:lpstr>
      <vt:lpstr>Heard in the War Room…</vt:lpstr>
      <vt:lpstr>Heard in the CIO Staff Meeting </vt:lpstr>
      <vt:lpstr>Heard in the CIO Staff Meeting </vt:lpstr>
      <vt:lpstr>The Solution…</vt:lpstr>
      <vt:lpstr>How you can help…</vt:lpstr>
      <vt:lpstr>Packet Capture / Collection</vt:lpstr>
      <vt:lpstr>Requirements</vt:lpstr>
      <vt:lpstr>Packet Workflows &amp; Technologies </vt:lpstr>
      <vt:lpstr>Packet Capture</vt:lpstr>
      <vt:lpstr>Host Based Capture Agents</vt:lpstr>
      <vt:lpstr>Manage Multiple Host Agents</vt:lpstr>
      <vt:lpstr>Preview before downloading</vt:lpstr>
      <vt:lpstr>Preview before downloading</vt:lpstr>
      <vt:lpstr>Navigate to most relevant traffic before download</vt:lpstr>
      <vt:lpstr>Passive Appliances - Capture</vt:lpstr>
      <vt:lpstr>Passive Appliance - Continuous Capture</vt:lpstr>
      <vt:lpstr>SPAN &amp; TAP</vt:lpstr>
      <vt:lpstr>Packet Aggregators</vt:lpstr>
      <vt:lpstr>Questions / Comments</vt:lpstr>
      <vt:lpstr>Monitoring - Passive Appliances</vt:lpstr>
      <vt:lpstr>Triage &amp; Troubleshooting</vt:lpstr>
      <vt:lpstr>PowerPoint Presentation</vt:lpstr>
      <vt:lpstr>Cloud DB Replication</vt:lpstr>
      <vt:lpstr>Cloud DB Replication</vt:lpstr>
      <vt:lpstr>Replication Landscape</vt:lpstr>
      <vt:lpstr>Replication Landscape</vt:lpstr>
      <vt:lpstr>Replication Landscape</vt:lpstr>
      <vt:lpstr>Real Time Views - Sample</vt:lpstr>
      <vt:lpstr>Expert Analysis Sample</vt:lpstr>
      <vt:lpstr>Summary Statistics</vt:lpstr>
      <vt:lpstr>Zoom-In</vt:lpstr>
      <vt:lpstr>Relevant Statistics</vt:lpstr>
      <vt:lpstr>Packet Transfers vs. Bytes in Flight</vt:lpstr>
      <vt:lpstr>Discussion</vt:lpstr>
      <vt:lpstr>Discussion</vt:lpstr>
      <vt:lpstr>Burst Selected for Download</vt:lpstr>
      <vt:lpstr>Drill down: 399ms burst - 2.2 MB</vt:lpstr>
      <vt:lpstr>Discussion</vt:lpstr>
      <vt:lpstr>PowerPoint Presentation</vt:lpstr>
      <vt:lpstr>Slow Start on Idle</vt:lpstr>
      <vt:lpstr>Questions / Comments</vt:lpstr>
      <vt:lpstr>Key Point</vt:lpstr>
      <vt:lpstr>Review</vt:lpstr>
      <vt:lpstr>PowerPoint Presentation</vt:lpstr>
      <vt:lpstr>Performance Analysis Workflows</vt:lpstr>
      <vt:lpstr>Impact Assessments / Planning</vt:lpstr>
      <vt:lpstr>Questions / Discussion</vt:lpstr>
      <vt:lpstr>Time to Talk Money</vt:lpstr>
      <vt:lpstr>Requirements / Business Case</vt:lpstr>
      <vt:lpstr>How you can help…</vt:lpstr>
      <vt:lpstr>Examples of Business Impact</vt:lpstr>
      <vt:lpstr>Business Impact</vt:lpstr>
      <vt:lpstr>Examples from the Field</vt:lpstr>
      <vt:lpstr>Types of Service Delivery Risks</vt:lpstr>
      <vt:lpstr>Business Case Guidance</vt:lpstr>
      <vt:lpstr>Identify Your Key Apps</vt:lpstr>
      <vt:lpstr>Key App Attributes</vt:lpstr>
      <vt:lpstr>Additional Attributes</vt:lpstr>
      <vt:lpstr>Who has these details?</vt:lpstr>
      <vt:lpstr>Current State:   Capture / Visibility Capabilities</vt:lpstr>
      <vt:lpstr>Let’s use a Heat Map!</vt:lpstr>
      <vt:lpstr>Application Deployment</vt:lpstr>
      <vt:lpstr>Current State: Packet Capture Coverage</vt:lpstr>
      <vt:lpstr>Current State: Packet Capture Coverage</vt:lpstr>
      <vt:lpstr>Current State: Packet Capture Coverage</vt:lpstr>
      <vt:lpstr>Current State: Packet Capture Coverage</vt:lpstr>
      <vt:lpstr>Current State / Future State Roadmap</vt:lpstr>
      <vt:lpstr>Phase 1 – This Quarter</vt:lpstr>
      <vt:lpstr>Phase 2 – Next Quarter</vt:lpstr>
      <vt:lpstr>Phase 3 – two Quarters out</vt:lpstr>
      <vt:lpstr>An Alternate Roadmap…</vt:lpstr>
      <vt:lpstr>Current State: Packet Capture Coverage</vt:lpstr>
      <vt:lpstr>Alternate Phase 1</vt:lpstr>
      <vt:lpstr>Comments / Discussion</vt:lpstr>
      <vt:lpstr>Key Infrastructure – Shared Services</vt:lpstr>
      <vt:lpstr>Key Infrastructure – Shared Services</vt:lpstr>
      <vt:lpstr>Current State – Critical Shared Services</vt:lpstr>
      <vt:lpstr>Heat Map Demo</vt:lpstr>
      <vt:lpstr>Questions / Comments</vt:lpstr>
      <vt:lpstr>General Recommendations</vt:lpstr>
      <vt:lpstr>General Recommendations</vt:lpstr>
      <vt:lpstr>Wrap-Up</vt:lpstr>
      <vt:lpstr>Thank You for your Participation!</vt:lpstr>
      <vt:lpstr>Background</vt:lpstr>
      <vt:lpstr>TCP RTO Visualization 1 of 4</vt:lpstr>
      <vt:lpstr>TCP RTO Visualization 2 of 4</vt:lpstr>
      <vt:lpstr>TCP RTO Visualization 3 of 4</vt:lpstr>
      <vt:lpstr>TCP RTO Visualization 4 of 4</vt:lpstr>
      <vt:lpstr>Recap</vt:lpstr>
      <vt:lpstr>Pre-Migration Assessment Example</vt:lpstr>
      <vt:lpstr>Impact of 40ms Round Trip Latency</vt:lpstr>
    </vt:vector>
  </TitlesOfParts>
  <Company>Riverbed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Pittle</dc:creator>
  <cp:lastModifiedBy>John Pittle</cp:lastModifiedBy>
  <cp:revision>91</cp:revision>
  <dcterms:created xsi:type="dcterms:W3CDTF">2017-11-06T17:14:20Z</dcterms:created>
  <dcterms:modified xsi:type="dcterms:W3CDTF">2018-04-11T01:38:59Z</dcterms:modified>
</cp:coreProperties>
</file>