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3"/>
  </p:notesMasterIdLst>
  <p:sldIdLst>
    <p:sldId id="256" r:id="rId2"/>
    <p:sldId id="260" r:id="rId3"/>
    <p:sldId id="266" r:id="rId4"/>
    <p:sldId id="267" r:id="rId5"/>
    <p:sldId id="268" r:id="rId6"/>
    <p:sldId id="265" r:id="rId7"/>
    <p:sldId id="263" r:id="rId8"/>
    <p:sldId id="264" r:id="rId9"/>
    <p:sldId id="262" r:id="rId10"/>
    <p:sldId id="261" r:id="rId11"/>
    <p:sldId id="259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74"/>
  </p:normalViewPr>
  <p:slideViewPr>
    <p:cSldViewPr snapToGrid="0" snapToObjects="1">
      <p:cViewPr>
        <p:scale>
          <a:sx n="125" d="100"/>
          <a:sy n="125" d="100"/>
        </p:scale>
        <p:origin x="45" y="1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919229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7273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3202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5888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485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0496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7951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4208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0898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8680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2301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533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pe 12" descr="netherlands1.png"/>
          <p:cNvPicPr preferRelativeResize="0"/>
          <p:nvPr/>
        </p:nvPicPr>
        <p:blipFill rotWithShape="1">
          <a:blip r:embed="rId2">
            <a:alphaModFix amt="36000"/>
          </a:blip>
          <a:srcRect/>
          <a:stretch/>
        </p:blipFill>
        <p:spPr>
          <a:xfrm>
            <a:off x="2807750" y="1058324"/>
            <a:ext cx="3409049" cy="386849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395287" y="1419225"/>
            <a:ext cx="8353425" cy="6484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Font typeface="Oswald"/>
              <a:buNone/>
              <a:defRPr sz="4000" b="0" i="0" u="none" strike="noStrike" cap="none">
                <a:solidFill>
                  <a:srgbClr val="0B53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Oswald"/>
              <a:buNone/>
              <a:defRPr sz="2000" b="0" i="0" u="none" strike="noStrike" cap="none">
                <a:solidFill>
                  <a:srgbClr val="59595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body" idx="2"/>
          </p:nvPr>
        </p:nvSpPr>
        <p:spPr>
          <a:xfrm>
            <a:off x="395287" y="4011910"/>
            <a:ext cx="8353425" cy="360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Font typeface="Oswald"/>
              <a:buNone/>
              <a:defRPr sz="2400" b="0" i="0" u="none" strike="noStrike" cap="none">
                <a:solidFill>
                  <a:srgbClr val="0B53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/>
          <p:nvPr/>
        </p:nvSpPr>
        <p:spPr>
          <a:xfrm>
            <a:off x="8525" y="4821089"/>
            <a:ext cx="9027970" cy="32240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395287" y="2139701"/>
            <a:ext cx="3744912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Oswald"/>
              <a:buNone/>
              <a:defRPr sz="1800" b="0" i="0" u="none" strike="noStrike" cap="none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body" idx="4"/>
          </p:nvPr>
        </p:nvSpPr>
        <p:spPr>
          <a:xfrm>
            <a:off x="395287" y="4371975"/>
            <a:ext cx="8353500" cy="4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Oswald"/>
              <a:buNone/>
              <a:defRPr sz="1800" b="0" i="0" u="none" strike="noStrike" cap="none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0" y="-975"/>
            <a:ext cx="9144000" cy="963899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Oswald"/>
              <a:buNone/>
            </a:pPr>
            <a:r>
              <a:rPr lang="de-DE" sz="5500" b="0" i="0" u="none" strike="noStrike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    </a:t>
            </a:r>
            <a:r>
              <a:rPr lang="de-DE" sz="5500" b="0" i="0" u="none" strike="noStrike" cap="none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SharkFest</a:t>
            </a:r>
            <a:r>
              <a:rPr lang="de-DE" sz="5500" b="0" i="0" u="none" strike="noStrike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‘16 Europe </a:t>
            </a:r>
          </a:p>
        </p:txBody>
      </p:sp>
      <p:sp>
        <p:nvSpPr>
          <p:cNvPr id="19" name="Shape 19"/>
          <p:cNvSpPr txBox="1"/>
          <p:nvPr/>
        </p:nvSpPr>
        <p:spPr>
          <a:xfrm>
            <a:off x="429425" y="4371975"/>
            <a:ext cx="1855200" cy="4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de-DE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#sf16eu</a:t>
            </a:r>
          </a:p>
          <a:p>
            <a:pPr lvl="0">
              <a:spcBef>
                <a:spcPts val="0"/>
              </a:spcBef>
              <a:buNone/>
            </a:pPr>
            <a:endParaRPr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Pag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9388" marR="0" lvl="0" indent="-15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44500" marR="0" lvl="1" indent="-63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803275" marR="0" lvl="2" indent="-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L="1076325" marR="0" lvl="3" indent="-984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L="1341438" marR="0" lvl="4" indent="-10953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/>
        </p:nvSpPr>
        <p:spPr>
          <a:xfrm>
            <a:off x="311700" y="4776725"/>
            <a:ext cx="8520599" cy="28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</a:t>
            </a:r>
            <a:r>
              <a:rPr lang="de-DE" sz="1500" b="0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SharkFest</a:t>
            </a: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’16 Europe • </a:t>
            </a:r>
            <a:r>
              <a:rPr lang="de-DE" sz="1500" b="0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Arnhem</a:t>
            </a: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, </a:t>
            </a:r>
            <a:r>
              <a:rPr lang="de-DE" sz="1500" b="0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Netherlands</a:t>
            </a: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• </a:t>
            </a:r>
            <a:r>
              <a:rPr lang="de-DE" sz="1500" b="0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October</a:t>
            </a: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17-19, 2016 • #sf</a:t>
            </a:r>
            <a:r>
              <a:rPr lang="de-DE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16eu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endParaRPr sz="2400" b="0" i="0" u="none" strike="noStrike" cap="none" dirty="0">
              <a:solidFill>
                <a:srgbClr val="0B53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 Normal" charset="0"/>
              <a:ea typeface="Tahoma Normal" charset="0"/>
              <a:cs typeface="Tahoma Normal" charset="0"/>
              <a:sym typeface="Oswald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pic>
        <p:nvPicPr>
          <p:cNvPr id="7" name="Shape 7" descr="netherlands1.png"/>
          <p:cNvPicPr preferRelativeResize="0"/>
          <p:nvPr/>
        </p:nvPicPr>
        <p:blipFill rotWithShape="1">
          <a:blip r:embed="rId4">
            <a:alphaModFix amt="36000"/>
          </a:blip>
          <a:srcRect/>
          <a:stretch/>
        </p:blipFill>
        <p:spPr>
          <a:xfrm>
            <a:off x="2807750" y="1058324"/>
            <a:ext cx="3409049" cy="386849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Shape 8"/>
          <p:cNvGrpSpPr/>
          <p:nvPr/>
        </p:nvGrpSpPr>
        <p:grpSpPr>
          <a:xfrm>
            <a:off x="8525" y="-8525"/>
            <a:ext cx="9144000" cy="614099"/>
            <a:chOff x="8525" y="-8525"/>
            <a:chExt cx="9144000" cy="614099"/>
          </a:xfrm>
        </p:grpSpPr>
        <p:sp>
          <p:nvSpPr>
            <p:cNvPr id="9" name="Shape 9"/>
            <p:cNvSpPr/>
            <p:nvPr/>
          </p:nvSpPr>
          <p:spPr>
            <a:xfrm>
              <a:off x="8525" y="-8525"/>
              <a:ext cx="9144000" cy="614099"/>
            </a:xfrm>
            <a:prstGeom prst="rect">
              <a:avLst/>
            </a:prstGeom>
            <a:solidFill>
              <a:srgbClr val="4A86E8"/>
            </a:solidFill>
            <a:ln w="19050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Oswald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Shape 10" descr="sflogo white.png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47145" y="60486"/>
              <a:ext cx="476074" cy="4760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hansang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.box.com/v/Sharkfest2016" TargetMode="External"/><Relationship Id="rId4" Type="http://schemas.openxmlformats.org/officeDocument/2006/relationships/hyperlink" Target="http://bit.ly/HSBBoo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25000"/>
              <a:buFont typeface="Oswald"/>
              <a:buNone/>
            </a:pPr>
            <a:r>
              <a:rPr lang="de-DE" sz="4000" u="none" strike="noStrike" cap="none" dirty="0" smtClean="0">
                <a:solidFill>
                  <a:srgbClr val="0B5394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In the Packet Trenches – Searching is not learning...</a:t>
            </a:r>
            <a:endParaRPr lang="de-DE" sz="4000" u="none" strike="noStrike" cap="none" dirty="0">
              <a:solidFill>
                <a:srgbClr val="0B5394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Hansang Bae</a:t>
            </a:r>
            <a:endParaRPr lang="de-DE" sz="2400" u="none" strike="noStrike" cap="none" dirty="0">
              <a:solidFill>
                <a:srgbClr val="0B5394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body" idx="3"/>
          </p:nvPr>
        </p:nvSpPr>
        <p:spPr>
          <a:xfrm>
            <a:off x="425338" y="2848039"/>
            <a:ext cx="3744912" cy="576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October 18th, 2016</a:t>
            </a:r>
            <a:endParaRPr lang="de-DE" sz="1800" u="none" strike="noStrike" cap="none" dirty="0">
              <a:solidFill>
                <a:srgbClr val="595959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4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Oswald"/>
              <a:buNone/>
            </a:pPr>
            <a:r>
              <a:rPr lang="de-DE" sz="1800" u="none" strike="noStrike" cap="none" dirty="0" smtClean="0">
                <a:solidFill>
                  <a:srgbClr val="000000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CTO, Riverbed</a:t>
            </a:r>
            <a:endParaRPr lang="de-DE" sz="18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ESX NFS Host to NAS is Slow</a:t>
            </a:r>
            <a:endParaRPr lang="de-DE" sz="3000" u="none" strike="noStrike" cap="none" dirty="0">
              <a:solidFill>
                <a:schemeClr val="lt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179388"/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http</a:t>
            </a:r>
            <a:r>
              <a:rPr lang="de-DE" dirty="0">
                <a:latin typeface="Tahoma Normal" charset="0"/>
                <a:ea typeface="Tahoma Normal" charset="0"/>
                <a:cs typeface="Tahoma Normal" charset="0"/>
              </a:rPr>
              <a:t>://www.intel.com/content/www/us/en/embedded/products/networking/gbe-controllers-interrupt-moderation-appl-note.html</a:t>
            </a:r>
            <a:endParaRPr lang="de-DE" sz="2800" u="none" strike="noStrike" cap="none" dirty="0" smtClean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  <a:p>
            <a:pPr marL="0" indent="0"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		</a:t>
            </a:r>
            <a:endParaRPr lang="de-DE" sz="28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20736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swald"/>
              <a:buNone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THANK YOU!</a:t>
            </a:r>
            <a:endParaRPr sz="3000" u="none" strike="noStrike" cap="none" dirty="0">
              <a:solidFill>
                <a:schemeClr val="lt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en-US" dirty="0" smtClean="0">
                <a:latin typeface="Tahoma Normal" charset="0"/>
                <a:ea typeface="Tahoma Normal" charset="0"/>
                <a:cs typeface="Tahoma Normal" charset="0"/>
              </a:rPr>
              <a:t>Don’t forget to do the feedback</a:t>
            </a:r>
          </a:p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en-US" sz="2800" u="none" strike="noStrike" cap="none" dirty="0" smtClean="0">
                <a:solidFill>
                  <a:srgbClr val="000000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Ask Questions</a:t>
            </a:r>
            <a:endParaRPr sz="28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Misc</a:t>
            </a:r>
            <a:endParaRPr lang="de-DE" sz="3000" u="none" strike="noStrike" cap="none" dirty="0">
              <a:solidFill>
                <a:schemeClr val="lt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www.youtube.com/hansangb</a:t>
            </a:r>
            <a:endParaRPr lang="en-US" dirty="0"/>
          </a:p>
          <a:p>
            <a:pPr marL="0" indent="0">
              <a:buNone/>
            </a:pPr>
            <a:r>
              <a:rPr lang="de-DE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</a:t>
            </a:r>
            <a:r>
              <a:rPr lang="de-DE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://</a:t>
            </a:r>
            <a:r>
              <a:rPr lang="de-DE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bit.ly/HSBBook</a:t>
            </a:r>
            <a:r>
              <a:rPr lang="de-DE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app.box.com/v/Sharkfest2016</a:t>
            </a: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sz="1600" u="none" strike="noStrike" cap="none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swald"/>
              </a:rPr>
              <a:t>(trace files and my Wireshark profiles are in the Sharkfest2016 link above)</a:t>
            </a:r>
            <a:endParaRPr lang="de-DE" sz="160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Oswald"/>
            </a:endParaRPr>
          </a:p>
          <a:p>
            <a:pPr marL="0" indent="0">
              <a:buNone/>
            </a:pPr>
            <a:endParaRPr lang="de-DE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/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This only works if you practice.</a:t>
            </a:r>
            <a:endParaRPr lang="de-DE" dirty="0">
              <a:latin typeface="Tahoma Normal" charset="0"/>
              <a:ea typeface="Tahoma Normal" charset="0"/>
              <a:cs typeface="Tahoma Normal" charset="0"/>
            </a:endParaRPr>
          </a:p>
          <a:p>
            <a:pPr marL="0" indent="0">
              <a:buNone/>
            </a:pPr>
            <a:endParaRPr lang="de-DE" sz="2800" u="none" strike="noStrike" cap="none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Oswa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		</a:t>
            </a:r>
            <a:endParaRPr lang="de-DE" sz="20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336941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de-DE" sz="3200" dirty="0">
                <a:solidFill>
                  <a:schemeClr val="bg1"/>
                </a:solidFill>
                <a:latin typeface="Tahoma Normal" charset="0"/>
                <a:ea typeface="Tahoma Normal" charset="0"/>
                <a:cs typeface="Tahoma Normal" charset="0"/>
              </a:rPr>
              <a:t>Searching is not learning</a:t>
            </a:r>
            <a:endParaRPr lang="de-DE" sz="3000" u="none" strike="noStrike" cap="none" dirty="0">
              <a:solidFill>
                <a:schemeClr val="bg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buNone/>
            </a:pPr>
            <a:endParaRPr lang="de-DE" sz="2800" u="none" strike="noStrike" cap="none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Oswa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		</a:t>
            </a:r>
            <a:endParaRPr lang="de-DE" sz="20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pic>
        <p:nvPicPr>
          <p:cNvPr id="4" name="Picture 2" descr="C:\Users\hbae\Pictures\BusDirec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19150"/>
            <a:ext cx="5421527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34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de-DE" sz="3200" dirty="0">
                <a:solidFill>
                  <a:schemeClr val="bg1"/>
                </a:solidFill>
                <a:latin typeface="Tahoma Normal" charset="0"/>
                <a:ea typeface="Tahoma Normal" charset="0"/>
                <a:cs typeface="Tahoma Normal" charset="0"/>
              </a:rPr>
              <a:t>Searching is not learning</a:t>
            </a:r>
            <a:endParaRPr lang="de-DE" sz="3000" u="none" strike="noStrike" cap="none" dirty="0">
              <a:solidFill>
                <a:schemeClr val="bg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buNone/>
            </a:pPr>
            <a:endParaRPr lang="de-DE" sz="2800" u="none" strike="noStrike" cap="none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Oswa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		</a:t>
            </a:r>
            <a:endParaRPr lang="de-DE" sz="20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3870" y="1084303"/>
            <a:ext cx="4572000" cy="31208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SUNDAY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MONDAY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TUESDAY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WEDNESDAY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THURSDAY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FRIDAY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SATURDAY</a:t>
            </a:r>
          </a:p>
        </p:txBody>
      </p:sp>
    </p:spTree>
    <p:extLst>
      <p:ext uri="{BB962C8B-B14F-4D97-AF65-F5344CB8AC3E}">
        <p14:creationId xmlns:p14="http://schemas.microsoft.com/office/powerpoint/2010/main" val="14486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de-DE" sz="3200" dirty="0">
                <a:solidFill>
                  <a:schemeClr val="bg1"/>
                </a:solidFill>
                <a:latin typeface="Tahoma Normal" charset="0"/>
                <a:ea typeface="Tahoma Normal" charset="0"/>
                <a:cs typeface="Tahoma Normal" charset="0"/>
              </a:rPr>
              <a:t>Searching is not learning</a:t>
            </a:r>
            <a:endParaRPr lang="de-DE" sz="3000" u="none" strike="noStrike" cap="none" dirty="0">
              <a:solidFill>
                <a:schemeClr val="bg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buNone/>
            </a:pPr>
            <a:endParaRPr lang="de-DE" sz="2800" u="none" strike="noStrike" cap="none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Oswa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		</a:t>
            </a:r>
            <a:endParaRPr lang="de-DE" sz="20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3870" y="1084303"/>
            <a:ext cx="4572000" cy="31208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SUNDAY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MONDAY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TUESDAY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WEDNESDAY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THURSDAY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FRIDAY</a:t>
            </a: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buClr>
                <a:srgbClr val="E9681D"/>
              </a:buClr>
            </a:pPr>
            <a:r>
              <a:rPr lang="en-US" sz="2400" b="1" kern="1200" dirty="0">
                <a:solidFill>
                  <a:prstClr val="black"/>
                </a:solidFill>
                <a:latin typeface="Arial Narrow"/>
                <a:ea typeface="ＭＳ Ｐゴシック" pitchFamily="-108" charset="-128"/>
              </a:rPr>
              <a:t>SATURDAY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41" y="1256661"/>
            <a:ext cx="4057650" cy="302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53554" y="1183041"/>
            <a:ext cx="4670738" cy="35245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8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de-DE" sz="3200" dirty="0">
                <a:solidFill>
                  <a:schemeClr val="bg1"/>
                </a:solidFill>
                <a:latin typeface="Tahoma Normal" charset="0"/>
                <a:ea typeface="Tahoma Normal" charset="0"/>
                <a:cs typeface="Tahoma Normal" charset="0"/>
              </a:rPr>
              <a:t>Searching is not learning</a:t>
            </a:r>
            <a:endParaRPr lang="de-DE" sz="3000" u="none" strike="noStrike" cap="none" dirty="0">
              <a:solidFill>
                <a:schemeClr val="bg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sz="2800" u="none" strike="noStrike" cap="none" dirty="0" smtClean="0">
                <a:solidFill>
                  <a:srgbClr val="000000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Slow Start</a:t>
            </a:r>
          </a:p>
          <a:p>
            <a:pPr lvl="1" indent="-179388">
              <a:spcBef>
                <a:spcPts val="0"/>
              </a:spcBef>
            </a:pPr>
            <a:r>
              <a:rPr lang="de-DE" sz="2000" dirty="0" smtClean="0">
                <a:latin typeface="Tahoma Normal" charset="0"/>
                <a:ea typeface="Tahoma Normal" charset="0"/>
                <a:cs typeface="Tahoma Normal" charset="0"/>
              </a:rPr>
              <a:t>Direction matters</a:t>
            </a:r>
          </a:p>
          <a:p>
            <a:pPr marL="265112" lvl="1" indent="0">
              <a:spcBef>
                <a:spcPts val="0"/>
              </a:spcBef>
              <a:buNone/>
            </a:pPr>
            <a:endParaRPr lang="de-DE" sz="2000" u="none" strike="noStrike" cap="none" dirty="0" smtClean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Application not working – IPSec is involved</a:t>
            </a:r>
          </a:p>
          <a:p>
            <a:pPr lvl="1" indent="-179388">
              <a:spcBef>
                <a:spcPts val="0"/>
              </a:spcBef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What do you look for?		</a:t>
            </a:r>
            <a:endParaRPr lang="de-DE" sz="20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424876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Queries by email</a:t>
            </a:r>
            <a:endParaRPr lang="de-DE" sz="3000" u="none" strike="noStrike" cap="none" dirty="0">
              <a:solidFill>
                <a:schemeClr val="lt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sz="2800" u="none" strike="noStrike" cap="none" dirty="0" smtClean="0">
                <a:solidFill>
                  <a:srgbClr val="000000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Slow Start</a:t>
            </a:r>
          </a:p>
          <a:p>
            <a:pPr lvl="1" indent="-179388">
              <a:spcBef>
                <a:spcPts val="0"/>
              </a:spcBef>
            </a:pPr>
            <a:r>
              <a:rPr lang="de-DE" sz="2000" dirty="0" smtClean="0">
                <a:latin typeface="Tahoma Normal" charset="0"/>
                <a:ea typeface="Tahoma Normal" charset="0"/>
                <a:cs typeface="Tahoma Normal" charset="0"/>
              </a:rPr>
              <a:t>Direction matters</a:t>
            </a:r>
          </a:p>
          <a:p>
            <a:pPr marL="265112" lvl="1" indent="0">
              <a:spcBef>
                <a:spcPts val="0"/>
              </a:spcBef>
              <a:buNone/>
            </a:pPr>
            <a:endParaRPr lang="de-DE" sz="2000" u="none" strike="noStrike" cap="none" dirty="0" smtClean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Application not working – IPSec is involved</a:t>
            </a:r>
          </a:p>
          <a:p>
            <a:pPr lvl="1" indent="-179388">
              <a:spcBef>
                <a:spcPts val="0"/>
              </a:spcBef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What do you look for?	</a:t>
            </a:r>
          </a:p>
          <a:p>
            <a:pPr lvl="1" indent="-179388">
              <a:spcBef>
                <a:spcPts val="0"/>
              </a:spcBef>
            </a:pPr>
            <a:endParaRPr lang="de-DE" dirty="0">
              <a:latin typeface="Tahoma Normal" charset="0"/>
              <a:ea typeface="Tahoma Normal" charset="0"/>
              <a:cs typeface="Tahoma Normal" charset="0"/>
            </a:endParaRPr>
          </a:p>
          <a:p>
            <a:pPr lvl="1" indent="-179388">
              <a:spcBef>
                <a:spcPts val="0"/>
              </a:spcBef>
            </a:pPr>
            <a:r>
              <a:rPr lang="de-DE" dirty="0">
                <a:latin typeface="Tahoma Normal" charset="0"/>
                <a:ea typeface="Tahoma Normal" charset="0"/>
                <a:cs typeface="Tahoma Normal" charset="0"/>
              </a:rPr>
              <a:t>i</a:t>
            </a: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p icmp rate-limit unreachable [df]  [</a:t>
            </a:r>
            <a:r>
              <a:rPr lang="de-DE" dirty="0">
                <a:latin typeface="Tahoma Normal" charset="0"/>
                <a:ea typeface="Tahoma Normal" charset="0"/>
                <a:cs typeface="Tahoma Normal" charset="0"/>
              </a:rPr>
              <a:t>ms]	</a:t>
            </a:r>
            <a:endParaRPr lang="de-DE" dirty="0" smtClean="0">
              <a:latin typeface="Tahoma Normal" charset="0"/>
              <a:ea typeface="Tahoma Normal" charset="0"/>
              <a:cs typeface="Tahoma Normal" charset="0"/>
            </a:endParaRPr>
          </a:p>
          <a:p>
            <a:pPr lvl="1" indent="-179388">
              <a:spcBef>
                <a:spcPts val="0"/>
              </a:spcBef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ip </a:t>
            </a:r>
            <a:r>
              <a:rPr lang="de-DE" dirty="0">
                <a:latin typeface="Tahoma Normal" charset="0"/>
                <a:ea typeface="Tahoma Normal" charset="0"/>
                <a:cs typeface="Tahoma Normal" charset="0"/>
              </a:rPr>
              <a:t>icmp rate-limit unreachable </a:t>
            </a: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df 50</a:t>
            </a:r>
            <a:endParaRPr lang="de-DE" sz="20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1694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Queries by email</a:t>
            </a:r>
            <a:endParaRPr lang="de-DE" sz="3000" u="none" strike="noStrike" cap="none" dirty="0">
              <a:solidFill>
                <a:schemeClr val="lt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sz="2800" u="none" strike="noStrike" cap="none" dirty="0" smtClean="0">
                <a:solidFill>
                  <a:srgbClr val="000000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Slow Start</a:t>
            </a:r>
          </a:p>
          <a:p>
            <a:pPr lvl="1" indent="-179388">
              <a:spcBef>
                <a:spcPts val="0"/>
              </a:spcBef>
            </a:pPr>
            <a:r>
              <a:rPr lang="de-DE" sz="2000" dirty="0" smtClean="0">
                <a:latin typeface="Tahoma Normal" charset="0"/>
                <a:ea typeface="Tahoma Normal" charset="0"/>
                <a:cs typeface="Tahoma Normal" charset="0"/>
              </a:rPr>
              <a:t>Direction matters</a:t>
            </a:r>
          </a:p>
          <a:p>
            <a:pPr marL="265112" lvl="1" indent="0">
              <a:spcBef>
                <a:spcPts val="0"/>
              </a:spcBef>
              <a:buNone/>
            </a:pPr>
            <a:endParaRPr lang="de-DE" sz="2000" u="none" strike="noStrike" cap="none" dirty="0" smtClean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Application not working – IPSec is involved</a:t>
            </a:r>
          </a:p>
          <a:p>
            <a:pPr lvl="1" indent="-179388">
              <a:spcBef>
                <a:spcPts val="0"/>
              </a:spcBef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What do you look for?	</a:t>
            </a:r>
          </a:p>
          <a:p>
            <a:pPr lvl="1" indent="-179388">
              <a:spcBef>
                <a:spcPts val="0"/>
              </a:spcBef>
            </a:pPr>
            <a:endParaRPr lang="de-DE" dirty="0">
              <a:latin typeface="Tahoma Normal" charset="0"/>
              <a:ea typeface="Tahoma Normal" charset="0"/>
              <a:cs typeface="Tahoma Normal" charset="0"/>
            </a:endParaRPr>
          </a:p>
          <a:p>
            <a:pPr lvl="1" indent="-179388">
              <a:spcBef>
                <a:spcPts val="0"/>
              </a:spcBef>
            </a:pPr>
            <a:r>
              <a:rPr lang="de-DE" dirty="0">
                <a:latin typeface="Tahoma Normal" charset="0"/>
                <a:ea typeface="Tahoma Normal" charset="0"/>
                <a:cs typeface="Tahoma Normal" charset="0"/>
              </a:rPr>
              <a:t>i</a:t>
            </a: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p icmp rate-limit unreachable [df]  [</a:t>
            </a:r>
            <a:r>
              <a:rPr lang="de-DE" dirty="0">
                <a:latin typeface="Tahoma Normal" charset="0"/>
                <a:ea typeface="Tahoma Normal" charset="0"/>
                <a:cs typeface="Tahoma Normal" charset="0"/>
              </a:rPr>
              <a:t>ms]	</a:t>
            </a:r>
            <a:endParaRPr lang="de-DE" dirty="0" smtClean="0">
              <a:latin typeface="Tahoma Normal" charset="0"/>
              <a:ea typeface="Tahoma Normal" charset="0"/>
              <a:cs typeface="Tahoma Normal" charset="0"/>
            </a:endParaRPr>
          </a:p>
          <a:p>
            <a:pPr lvl="1" indent="-179388">
              <a:spcBef>
                <a:spcPts val="0"/>
              </a:spcBef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ip </a:t>
            </a:r>
            <a:r>
              <a:rPr lang="de-DE" dirty="0">
                <a:latin typeface="Tahoma Normal" charset="0"/>
                <a:ea typeface="Tahoma Normal" charset="0"/>
                <a:cs typeface="Tahoma Normal" charset="0"/>
              </a:rPr>
              <a:t>icmp rate-limit unreachable </a:t>
            </a: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df 50</a:t>
            </a:r>
            <a:endParaRPr lang="de-DE" sz="20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473" y="121919"/>
            <a:ext cx="6621283" cy="5021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97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ESX NFS Host to NAS is Slow</a:t>
            </a:r>
            <a:endParaRPr lang="de-DE" sz="3000" u="none" strike="noStrike" cap="none" dirty="0">
              <a:solidFill>
                <a:schemeClr val="lt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sz="2800" u="none" strike="noStrike" cap="none" dirty="0" smtClean="0">
                <a:solidFill>
                  <a:srgbClr val="000000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Not all packet losses are the same</a:t>
            </a:r>
          </a:p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Fast and RTO Retransmissions</a:t>
            </a:r>
          </a:p>
          <a:p>
            <a:pPr marL="179388" marR="0" lvl="0" indent="-1793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BOLO: direction matters when you‘re looking at retransmissions</a:t>
            </a:r>
          </a:p>
          <a:p>
            <a:pPr marL="0" indent="0"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		</a:t>
            </a:r>
            <a:endParaRPr lang="de-DE" sz="28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143357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161</Words>
  <Application>Microsoft Office PowerPoint</Application>
  <PresentationFormat>On-screen Show (16:9)</PresentationFormat>
  <Paragraphs>71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Arial Narrow</vt:lpstr>
      <vt:lpstr>Oswald</vt:lpstr>
      <vt:lpstr>Tahoma</vt:lpstr>
      <vt:lpstr>Tahoma Normal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Jasper</dc:creator>
  <cp:lastModifiedBy>hsb b</cp:lastModifiedBy>
  <cp:revision>14</cp:revision>
  <dcterms:modified xsi:type="dcterms:W3CDTF">2016-10-19T08:44:58Z</dcterms:modified>
</cp:coreProperties>
</file>