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13"/>
  </p:notesMasterIdLst>
  <p:sldIdLst>
    <p:sldId id="256" r:id="rId2"/>
    <p:sldId id="260" r:id="rId3"/>
    <p:sldId id="266" r:id="rId4"/>
    <p:sldId id="267" r:id="rId5"/>
    <p:sldId id="268" r:id="rId6"/>
    <p:sldId id="265" r:id="rId7"/>
    <p:sldId id="263" r:id="rId8"/>
    <p:sldId id="264" r:id="rId9"/>
    <p:sldId id="262" r:id="rId10"/>
    <p:sldId id="261" r:id="rId11"/>
    <p:sldId id="259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674"/>
  </p:normalViewPr>
  <p:slideViewPr>
    <p:cSldViewPr snapToGrid="0" snapToObjects="1">
      <p:cViewPr>
        <p:scale>
          <a:sx n="125" d="100"/>
          <a:sy n="125" d="100"/>
        </p:scale>
        <p:origin x="45" y="1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8919229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72736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332020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5888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4851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40496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7951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642080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08985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286806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723018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35336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Shape 12" descr="netherlands1.png"/>
          <p:cNvPicPr preferRelativeResize="0"/>
          <p:nvPr/>
        </p:nvPicPr>
        <p:blipFill rotWithShape="1">
          <a:blip r:embed="rId2">
            <a:alphaModFix amt="36000"/>
          </a:blip>
          <a:srcRect/>
          <a:stretch/>
        </p:blipFill>
        <p:spPr>
          <a:xfrm>
            <a:off x="2807750" y="1058324"/>
            <a:ext cx="3409049" cy="386849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395287" y="1419225"/>
            <a:ext cx="8353425" cy="64846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Font typeface="Oswald"/>
              <a:buNone/>
              <a:defRPr sz="4000" b="0" i="0" u="none" strike="noStrike" cap="none">
                <a:solidFill>
                  <a:srgbClr val="0B53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Oswald"/>
              <a:buNone/>
              <a:defRPr sz="2000" b="0" i="0" u="none" strike="noStrike" cap="none">
                <a:solidFill>
                  <a:srgbClr val="595959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4" name="Shape 14"/>
          <p:cNvSpPr txBox="1">
            <a:spLocks noGrp="1"/>
          </p:cNvSpPr>
          <p:nvPr>
            <p:ph type="body" idx="2"/>
          </p:nvPr>
        </p:nvSpPr>
        <p:spPr>
          <a:xfrm>
            <a:off x="395287" y="4011910"/>
            <a:ext cx="8353425" cy="3600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Font typeface="Oswald"/>
              <a:buNone/>
              <a:defRPr sz="2400" b="0" i="0" u="none" strike="noStrike" cap="none">
                <a:solidFill>
                  <a:srgbClr val="0B53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defRPr>
            </a:lvl1pPr>
            <a:lvl2pPr marL="45720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5" name="Shape 15"/>
          <p:cNvSpPr/>
          <p:nvPr/>
        </p:nvSpPr>
        <p:spPr>
          <a:xfrm>
            <a:off x="8525" y="4821089"/>
            <a:ext cx="9027970" cy="322409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body" idx="3"/>
          </p:nvPr>
        </p:nvSpPr>
        <p:spPr>
          <a:xfrm>
            <a:off x="395287" y="2139701"/>
            <a:ext cx="3744912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Oswald"/>
              <a:buNone/>
              <a:defRPr sz="1800" b="0" i="0" u="none" strike="noStrike" cap="none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7" name="Shape 17"/>
          <p:cNvSpPr txBox="1">
            <a:spLocks noGrp="1"/>
          </p:cNvSpPr>
          <p:nvPr>
            <p:ph type="body" idx="4"/>
          </p:nvPr>
        </p:nvSpPr>
        <p:spPr>
          <a:xfrm>
            <a:off x="395287" y="4371975"/>
            <a:ext cx="8353500" cy="44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Oswald"/>
              <a:buNone/>
              <a:defRPr sz="1800" b="0" i="0" u="none" strike="noStrike" cap="none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8" name="Shape 18"/>
          <p:cNvSpPr/>
          <p:nvPr/>
        </p:nvSpPr>
        <p:spPr>
          <a:xfrm>
            <a:off x="0" y="-975"/>
            <a:ext cx="9144000" cy="963899"/>
          </a:xfrm>
          <a:prstGeom prst="rect">
            <a:avLst/>
          </a:prstGeom>
          <a:solidFill>
            <a:srgbClr val="4A86E8"/>
          </a:solidFill>
          <a:ln w="19050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Oswald"/>
              <a:buNone/>
            </a:pPr>
            <a:r>
              <a:rPr lang="de-DE" sz="5500" b="0" i="0" u="none" strike="noStrike" cap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rPr>
              <a:t>     </a:t>
            </a:r>
            <a:r>
              <a:rPr lang="de-DE" sz="5500" b="0" i="0" u="none" strike="noStrike" cap="none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rPr>
              <a:t>SharkFest</a:t>
            </a:r>
            <a:r>
              <a:rPr lang="de-DE" sz="5500" b="0" i="0" u="none" strike="noStrike" cap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rPr>
              <a:t> ‘16 Europe </a:t>
            </a:r>
          </a:p>
        </p:txBody>
      </p:sp>
      <p:sp>
        <p:nvSpPr>
          <p:cNvPr id="19" name="Shape 19"/>
          <p:cNvSpPr txBox="1"/>
          <p:nvPr/>
        </p:nvSpPr>
        <p:spPr>
          <a:xfrm>
            <a:off x="429425" y="4371975"/>
            <a:ext cx="1855200" cy="44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de-DE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rPr>
              <a:t>#sf16eu</a:t>
            </a:r>
          </a:p>
          <a:p>
            <a:pPr lvl="0">
              <a:spcBef>
                <a:spcPts val="0"/>
              </a:spcBef>
              <a:buNone/>
            </a:pPr>
            <a:endParaRPr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 Pag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6275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Oswald"/>
              <a:buNone/>
              <a:defRPr sz="3000" b="0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395287" y="771525"/>
            <a:ext cx="8353425" cy="4032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9388" marR="0" lvl="0" indent="-158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defRPr>
            </a:lvl1pPr>
            <a:lvl2pPr marL="444500" marR="0" lvl="1" indent="-63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803275" marR="0" lvl="2" indent="-793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L="1076325" marR="0" lvl="3" indent="-9842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L="1341438" marR="0" lvl="4" indent="-10953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/>
        </p:nvSpPr>
        <p:spPr>
          <a:xfrm>
            <a:off x="311700" y="4776725"/>
            <a:ext cx="8520599" cy="28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de-DE" sz="1500" b="0" i="0" u="none" strike="noStrike" cap="non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rPr>
              <a:t> </a:t>
            </a:r>
            <a:r>
              <a:rPr lang="de-DE" sz="1500" b="0" i="0" u="none" strike="noStrike" cap="none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rPr>
              <a:t>SharkFest</a:t>
            </a:r>
            <a:r>
              <a:rPr lang="de-DE" sz="1500" b="0" i="0" u="none" strike="noStrike" cap="non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rPr>
              <a:t> ’16 Europe • </a:t>
            </a:r>
            <a:r>
              <a:rPr lang="de-DE" sz="1500" b="0" i="0" u="none" strike="noStrike" cap="none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rPr>
              <a:t>Arnhem</a:t>
            </a:r>
            <a:r>
              <a:rPr lang="de-DE" sz="1500" b="0" i="0" u="none" strike="noStrike" cap="non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rPr>
              <a:t>, </a:t>
            </a:r>
            <a:r>
              <a:rPr lang="de-DE" sz="1500" b="0" i="0" u="none" strike="noStrike" cap="none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rPr>
              <a:t>Netherlands</a:t>
            </a:r>
            <a:r>
              <a:rPr lang="de-DE" sz="1500" b="0" i="0" u="none" strike="noStrike" cap="non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rPr>
              <a:t> • </a:t>
            </a:r>
            <a:r>
              <a:rPr lang="de-DE" sz="1500" b="0" i="0" u="none" strike="noStrike" cap="none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rPr>
              <a:t>October</a:t>
            </a:r>
            <a:r>
              <a:rPr lang="de-DE" sz="1500" b="0" i="0" u="none" strike="noStrike" cap="non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rPr>
              <a:t> 17-19, 2016 • #sf</a:t>
            </a:r>
            <a:r>
              <a:rPr lang="de-DE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rPr>
              <a:t>16eu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2400" b="0" i="0" u="none" strike="noStrike" cap="none" dirty="0">
              <a:solidFill>
                <a:srgbClr val="0B53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 Normal" charset="0"/>
              <a:ea typeface="Tahoma Normal" charset="0"/>
              <a:cs typeface="Tahoma Normal" charset="0"/>
              <a:sym typeface="Oswald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 Normal" charset="0"/>
              <a:ea typeface="Tahoma Normal" charset="0"/>
              <a:cs typeface="Tahoma Normal" charset="0"/>
              <a:sym typeface="Oswald"/>
            </a:endParaRPr>
          </a:p>
        </p:txBody>
      </p:sp>
      <p:pic>
        <p:nvPicPr>
          <p:cNvPr id="7" name="Shape 7" descr="netherlands1.png"/>
          <p:cNvPicPr preferRelativeResize="0"/>
          <p:nvPr/>
        </p:nvPicPr>
        <p:blipFill rotWithShape="1">
          <a:blip r:embed="rId4">
            <a:alphaModFix amt="36000"/>
          </a:blip>
          <a:srcRect/>
          <a:stretch/>
        </p:blipFill>
        <p:spPr>
          <a:xfrm>
            <a:off x="2807750" y="1058324"/>
            <a:ext cx="3409049" cy="386849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" name="Shape 8"/>
          <p:cNvGrpSpPr/>
          <p:nvPr/>
        </p:nvGrpSpPr>
        <p:grpSpPr>
          <a:xfrm>
            <a:off x="8525" y="-8525"/>
            <a:ext cx="9144000" cy="614099"/>
            <a:chOff x="8525" y="-8525"/>
            <a:chExt cx="9144000" cy="614099"/>
          </a:xfrm>
        </p:grpSpPr>
        <p:sp>
          <p:nvSpPr>
            <p:cNvPr id="9" name="Shape 9"/>
            <p:cNvSpPr/>
            <p:nvPr/>
          </p:nvSpPr>
          <p:spPr>
            <a:xfrm>
              <a:off x="8525" y="-8525"/>
              <a:ext cx="9144000" cy="614099"/>
            </a:xfrm>
            <a:prstGeom prst="rect">
              <a:avLst/>
            </a:prstGeom>
            <a:solidFill>
              <a:srgbClr val="4A86E8"/>
            </a:solidFill>
            <a:ln w="19050" cap="flat" cmpd="sng">
              <a:solidFill>
                <a:srgbClr val="4A86E8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Font typeface="Oswald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0" name="Shape 10" descr="sflogo white.png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47145" y="60486"/>
              <a:ext cx="476074" cy="476074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hansangb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pp.box.com/v/Sharkfest2016" TargetMode="External"/><Relationship Id="rId4" Type="http://schemas.openxmlformats.org/officeDocument/2006/relationships/hyperlink" Target="http://bit.ly/HSBBook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ct val="25000"/>
              <a:buFont typeface="Oswald"/>
              <a:buNone/>
            </a:pPr>
            <a:r>
              <a:rPr lang="de-DE" sz="4000" u="none" strike="noStrike" cap="none" dirty="0" smtClean="0">
                <a:solidFill>
                  <a:srgbClr val="0B5394"/>
                </a:solidFill>
                <a:latin typeface="Tahoma Normal" charset="0"/>
                <a:ea typeface="Tahoma Normal" charset="0"/>
                <a:cs typeface="Tahoma Normal" charset="0"/>
                <a:sym typeface="Oswald"/>
              </a:rPr>
              <a:t>In the Packet Trenches – Searching is not learning...</a:t>
            </a:r>
            <a:endParaRPr lang="de-DE" sz="4000" u="none" strike="noStrike" cap="none" dirty="0">
              <a:solidFill>
                <a:srgbClr val="0B5394"/>
              </a:solidFill>
              <a:latin typeface="Tahoma Normal" charset="0"/>
              <a:ea typeface="Tahoma Normal" charset="0"/>
              <a:cs typeface="Tahoma Normal" charset="0"/>
              <a:sym typeface="Oswald"/>
            </a:endParaRPr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ct val="25000"/>
              <a:buFont typeface="Oswald"/>
              <a:buNone/>
            </a:pPr>
            <a:r>
              <a:rPr lang="de-DE" dirty="0" smtClean="0">
                <a:latin typeface="Tahoma Normal" charset="0"/>
                <a:ea typeface="Tahoma Normal" charset="0"/>
                <a:cs typeface="Tahoma Normal" charset="0"/>
              </a:rPr>
              <a:t>Hansang Bae</a:t>
            </a:r>
            <a:endParaRPr lang="de-DE" sz="2400" u="none" strike="noStrike" cap="none" dirty="0">
              <a:solidFill>
                <a:srgbClr val="0B5394"/>
              </a:solidFill>
              <a:latin typeface="Tahoma Normal" charset="0"/>
              <a:ea typeface="Tahoma Normal" charset="0"/>
              <a:cs typeface="Tahoma Normal" charset="0"/>
              <a:sym typeface="Oswald"/>
            </a:endParaRPr>
          </a:p>
        </p:txBody>
      </p:sp>
      <p:sp>
        <p:nvSpPr>
          <p:cNvPr id="31" name="Shape 31"/>
          <p:cNvSpPr txBox="1">
            <a:spLocks noGrp="1"/>
          </p:cNvSpPr>
          <p:nvPr>
            <p:ph type="body" idx="3"/>
          </p:nvPr>
        </p:nvSpPr>
        <p:spPr>
          <a:xfrm>
            <a:off x="425338" y="2848039"/>
            <a:ext cx="3744912" cy="5762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25000"/>
              <a:buFont typeface="Oswald"/>
              <a:buNone/>
            </a:pPr>
            <a:r>
              <a:rPr lang="de-DE" dirty="0" smtClean="0">
                <a:latin typeface="Tahoma Normal" charset="0"/>
                <a:ea typeface="Tahoma Normal" charset="0"/>
                <a:cs typeface="Tahoma Normal" charset="0"/>
              </a:rPr>
              <a:t>October 18th, 2016</a:t>
            </a:r>
            <a:endParaRPr lang="de-DE" sz="1800" u="none" strike="noStrike" cap="none" dirty="0">
              <a:solidFill>
                <a:srgbClr val="595959"/>
              </a:solidFill>
              <a:latin typeface="Tahoma Normal" charset="0"/>
              <a:ea typeface="Tahoma Normal" charset="0"/>
              <a:cs typeface="Tahoma Normal" charset="0"/>
              <a:sym typeface="Oswald"/>
            </a:endParaRPr>
          </a:p>
        </p:txBody>
      </p:sp>
      <p:sp>
        <p:nvSpPr>
          <p:cNvPr id="32" name="Shape 32"/>
          <p:cNvSpPr txBox="1">
            <a:spLocks noGrp="1"/>
          </p:cNvSpPr>
          <p:nvPr>
            <p:ph type="body" idx="4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Oswald"/>
              <a:buNone/>
            </a:pPr>
            <a:r>
              <a:rPr lang="de-DE" sz="1800" u="none" strike="noStrike" cap="none" dirty="0" smtClean="0">
                <a:solidFill>
                  <a:srgbClr val="000000"/>
                </a:solidFill>
                <a:latin typeface="Tahoma Normal" charset="0"/>
                <a:ea typeface="Tahoma Normal" charset="0"/>
                <a:cs typeface="Tahoma Normal" charset="0"/>
                <a:sym typeface="Oswald"/>
              </a:rPr>
              <a:t>CTO, Riverbed</a:t>
            </a:r>
            <a:endParaRPr lang="de-DE" sz="1800" u="none" strike="noStrike" cap="none" dirty="0">
              <a:solidFill>
                <a:srgbClr val="000000"/>
              </a:solidFill>
              <a:latin typeface="Tahoma Normal" charset="0"/>
              <a:ea typeface="Tahoma Normal" charset="0"/>
              <a:cs typeface="Tahoma Normal" charset="0"/>
              <a:sym typeface="Oswa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6275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Oswald"/>
              <a:buNone/>
            </a:pPr>
            <a:r>
              <a:rPr lang="de-DE" dirty="0" smtClean="0">
                <a:latin typeface="Tahoma Normal" charset="0"/>
                <a:ea typeface="Tahoma Normal" charset="0"/>
                <a:cs typeface="Tahoma Normal" charset="0"/>
              </a:rPr>
              <a:t>ESX NFS Host to NAS is Slow</a:t>
            </a:r>
            <a:endParaRPr lang="de-DE" sz="3000" u="none" strike="noStrike" cap="none" dirty="0">
              <a:solidFill>
                <a:schemeClr val="lt1"/>
              </a:solidFill>
              <a:latin typeface="Tahoma Normal" charset="0"/>
              <a:ea typeface="Tahoma Normal" charset="0"/>
              <a:cs typeface="Tahoma Normal" charset="0"/>
              <a:sym typeface="Oswald"/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395287" y="771525"/>
            <a:ext cx="8353425" cy="4032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179388"/>
            <a:r>
              <a:rPr lang="de-DE" dirty="0" smtClean="0">
                <a:latin typeface="Tahoma Normal" charset="0"/>
                <a:ea typeface="Tahoma Normal" charset="0"/>
                <a:cs typeface="Tahoma Normal" charset="0"/>
              </a:rPr>
              <a:t>http</a:t>
            </a:r>
            <a:r>
              <a:rPr lang="de-DE" dirty="0">
                <a:latin typeface="Tahoma Normal" charset="0"/>
                <a:ea typeface="Tahoma Normal" charset="0"/>
                <a:cs typeface="Tahoma Normal" charset="0"/>
              </a:rPr>
              <a:t>://www.intel.com/content/www/us/en/embedded/products/networking/gbe-controllers-interrupt-moderation-appl-note.html</a:t>
            </a:r>
            <a:endParaRPr lang="de-DE" sz="2800" u="none" strike="noStrike" cap="none" dirty="0" smtClean="0">
              <a:solidFill>
                <a:srgbClr val="000000"/>
              </a:solidFill>
              <a:latin typeface="Tahoma Normal" charset="0"/>
              <a:ea typeface="Tahoma Normal" charset="0"/>
              <a:cs typeface="Tahoma Normal" charset="0"/>
              <a:sym typeface="Oswald"/>
            </a:endParaRPr>
          </a:p>
          <a:p>
            <a:pPr marL="0" indent="0">
              <a:buNone/>
            </a:pPr>
            <a:r>
              <a:rPr lang="de-DE" dirty="0" smtClean="0">
                <a:latin typeface="Tahoma Normal" charset="0"/>
                <a:ea typeface="Tahoma Normal" charset="0"/>
                <a:cs typeface="Tahoma Normal" charset="0"/>
              </a:rPr>
              <a:t>		</a:t>
            </a:r>
            <a:endParaRPr lang="de-DE" sz="2800" u="none" strike="noStrike" cap="none" dirty="0">
              <a:solidFill>
                <a:srgbClr val="000000"/>
              </a:solidFill>
              <a:latin typeface="Tahoma Normal" charset="0"/>
              <a:ea typeface="Tahoma Normal" charset="0"/>
              <a:cs typeface="Tahoma Normal" charset="0"/>
              <a:sym typeface="Oswald"/>
            </a:endParaRPr>
          </a:p>
        </p:txBody>
      </p:sp>
    </p:spTree>
    <p:extLst>
      <p:ext uri="{BB962C8B-B14F-4D97-AF65-F5344CB8AC3E}">
        <p14:creationId xmlns:p14="http://schemas.microsoft.com/office/powerpoint/2010/main" val="207361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6275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Oswald"/>
              <a:buNone/>
            </a:pPr>
            <a:r>
              <a:rPr lang="en-US" sz="3000" u="none" strike="noStrike" cap="none" dirty="0" smtClean="0">
                <a:solidFill>
                  <a:schemeClr val="lt1"/>
                </a:solidFill>
                <a:latin typeface="Tahoma Normal" charset="0"/>
                <a:ea typeface="Tahoma Normal" charset="0"/>
                <a:cs typeface="Tahoma Normal" charset="0"/>
                <a:sym typeface="Oswald"/>
              </a:rPr>
              <a:t>THANK YOU!</a:t>
            </a:r>
            <a:endParaRPr sz="3000" u="none" strike="noStrike" cap="none" dirty="0">
              <a:solidFill>
                <a:schemeClr val="lt1"/>
              </a:solidFill>
              <a:latin typeface="Tahoma Normal" charset="0"/>
              <a:ea typeface="Tahoma Normal" charset="0"/>
              <a:cs typeface="Tahoma Normal" charset="0"/>
              <a:sym typeface="Oswald"/>
            </a:endParaRPr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395287" y="771525"/>
            <a:ext cx="8353425" cy="4032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79388" marR="0" lvl="0" indent="-1793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lang="en-US" dirty="0" smtClean="0">
                <a:latin typeface="Tahoma Normal" charset="0"/>
                <a:ea typeface="Tahoma Normal" charset="0"/>
                <a:cs typeface="Tahoma Normal" charset="0"/>
              </a:rPr>
              <a:t>Don’t forget to do the feedback</a:t>
            </a:r>
          </a:p>
          <a:p>
            <a:pPr marL="179388" marR="0" lvl="0" indent="-1793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lang="en-US" sz="2800" u="none" strike="noStrike" cap="none" dirty="0" smtClean="0">
                <a:solidFill>
                  <a:srgbClr val="000000"/>
                </a:solidFill>
                <a:latin typeface="Tahoma Normal" charset="0"/>
                <a:ea typeface="Tahoma Normal" charset="0"/>
                <a:cs typeface="Tahoma Normal" charset="0"/>
                <a:sym typeface="Oswald"/>
              </a:rPr>
              <a:t>Ask Questions</a:t>
            </a:r>
            <a:endParaRPr sz="2800" u="none" strike="noStrike" cap="none" dirty="0">
              <a:solidFill>
                <a:srgbClr val="000000"/>
              </a:solidFill>
              <a:latin typeface="Tahoma Normal" charset="0"/>
              <a:ea typeface="Tahoma Normal" charset="0"/>
              <a:cs typeface="Tahoma Normal" charset="0"/>
              <a:sym typeface="Oswa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6275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Oswald"/>
              <a:buNone/>
            </a:pPr>
            <a:r>
              <a:rPr lang="de-DE" dirty="0" smtClean="0">
                <a:latin typeface="Tahoma Normal" charset="0"/>
                <a:ea typeface="Tahoma Normal" charset="0"/>
                <a:cs typeface="Tahoma Normal" charset="0"/>
              </a:rPr>
              <a:t>Misc</a:t>
            </a:r>
            <a:endParaRPr lang="de-DE" sz="3000" u="none" strike="noStrike" cap="none" dirty="0">
              <a:solidFill>
                <a:schemeClr val="lt1"/>
              </a:solidFill>
              <a:latin typeface="Tahoma Normal" charset="0"/>
              <a:ea typeface="Tahoma Normal" charset="0"/>
              <a:cs typeface="Tahoma Normal" charset="0"/>
              <a:sym typeface="Oswald"/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395287" y="771525"/>
            <a:ext cx="8353425" cy="4032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www.youtube.com/hansangb</a:t>
            </a:r>
            <a:endParaRPr lang="en-US" dirty="0"/>
          </a:p>
          <a:p>
            <a:pPr marL="0" indent="0">
              <a:buNone/>
            </a:pPr>
            <a:r>
              <a:rPr lang="de-DE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http</a:t>
            </a:r>
            <a:r>
              <a:rPr lang="de-DE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://</a:t>
            </a:r>
            <a:r>
              <a:rPr lang="de-DE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bit.ly/HSBBook</a:t>
            </a:r>
            <a:r>
              <a:rPr lang="de-DE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</a:p>
          <a:p>
            <a:pPr marL="0" indent="0">
              <a:buNone/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https://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app.box.com/v/Sharkfest2016</a:t>
            </a:r>
            <a:endParaRPr lang="de-DE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de-DE" sz="1600" u="none" strike="noStrike" cap="none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Oswald"/>
              </a:rPr>
              <a:t>(trace files and my Wireshark profiles are in the Sharkfest2016 link above)</a:t>
            </a:r>
            <a:endParaRPr lang="de-DE" sz="1600" u="none" strike="noStrike" cap="none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Oswald"/>
            </a:endParaRPr>
          </a:p>
          <a:p>
            <a:pPr marL="0" indent="0">
              <a:buNone/>
            </a:pPr>
            <a:endParaRPr lang="de-DE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/>
            <a:r>
              <a:rPr lang="de-DE" dirty="0" smtClean="0">
                <a:latin typeface="Tahoma Normal" charset="0"/>
                <a:ea typeface="Tahoma Normal" charset="0"/>
                <a:cs typeface="Tahoma Normal" charset="0"/>
              </a:rPr>
              <a:t>This only works if you practice.</a:t>
            </a:r>
            <a:endParaRPr lang="de-DE" dirty="0">
              <a:latin typeface="Tahoma Normal" charset="0"/>
              <a:ea typeface="Tahoma Normal" charset="0"/>
              <a:cs typeface="Tahoma Normal" charset="0"/>
            </a:endParaRPr>
          </a:p>
          <a:p>
            <a:pPr marL="0" indent="0">
              <a:buNone/>
            </a:pPr>
            <a:endParaRPr lang="de-DE" sz="2800" u="none" strike="noStrike" cap="none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Oswal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e-DE" dirty="0" smtClean="0">
                <a:latin typeface="Tahoma Normal" charset="0"/>
                <a:ea typeface="Tahoma Normal" charset="0"/>
                <a:cs typeface="Tahoma Normal" charset="0"/>
              </a:rPr>
              <a:t>		</a:t>
            </a:r>
            <a:endParaRPr lang="de-DE" sz="2000" u="none" strike="noStrike" cap="none" dirty="0">
              <a:solidFill>
                <a:srgbClr val="000000"/>
              </a:solidFill>
              <a:latin typeface="Tahoma Normal" charset="0"/>
              <a:ea typeface="Tahoma Normal" charset="0"/>
              <a:cs typeface="Tahoma Normal" charset="0"/>
              <a:sym typeface="Oswald"/>
            </a:endParaRPr>
          </a:p>
        </p:txBody>
      </p:sp>
    </p:spTree>
    <p:extLst>
      <p:ext uri="{BB962C8B-B14F-4D97-AF65-F5344CB8AC3E}">
        <p14:creationId xmlns:p14="http://schemas.microsoft.com/office/powerpoint/2010/main" val="336941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6275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de-DE" sz="3200" dirty="0">
                <a:solidFill>
                  <a:schemeClr val="bg1"/>
                </a:solidFill>
                <a:latin typeface="Tahoma Normal" charset="0"/>
                <a:ea typeface="Tahoma Normal" charset="0"/>
                <a:cs typeface="Tahoma Normal" charset="0"/>
              </a:rPr>
              <a:t>Searching is not learning</a:t>
            </a:r>
            <a:endParaRPr lang="de-DE" sz="3000" u="none" strike="noStrike" cap="none" dirty="0">
              <a:solidFill>
                <a:schemeClr val="bg1"/>
              </a:solidFill>
              <a:latin typeface="Tahoma Normal" charset="0"/>
              <a:ea typeface="Tahoma Normal" charset="0"/>
              <a:cs typeface="Tahoma Normal" charset="0"/>
              <a:sym typeface="Oswald"/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395287" y="771525"/>
            <a:ext cx="8353425" cy="4032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indent="0">
              <a:buNone/>
            </a:pPr>
            <a:endParaRPr lang="de-DE" sz="2800" u="none" strike="noStrike" cap="none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Oswal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e-DE" dirty="0" smtClean="0">
                <a:latin typeface="Tahoma Normal" charset="0"/>
                <a:ea typeface="Tahoma Normal" charset="0"/>
                <a:cs typeface="Tahoma Normal" charset="0"/>
              </a:rPr>
              <a:t>		</a:t>
            </a:r>
            <a:endParaRPr lang="de-DE" sz="2000" u="none" strike="noStrike" cap="none" dirty="0">
              <a:solidFill>
                <a:srgbClr val="000000"/>
              </a:solidFill>
              <a:latin typeface="Tahoma Normal" charset="0"/>
              <a:ea typeface="Tahoma Normal" charset="0"/>
              <a:cs typeface="Tahoma Normal" charset="0"/>
              <a:sym typeface="Oswald"/>
            </a:endParaRPr>
          </a:p>
        </p:txBody>
      </p:sp>
      <p:pic>
        <p:nvPicPr>
          <p:cNvPr id="4" name="Picture 2" descr="C:\Users\hbae\Pictures\BusDirec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819150"/>
            <a:ext cx="5421527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734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6275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de-DE" sz="3200" dirty="0">
                <a:solidFill>
                  <a:schemeClr val="bg1"/>
                </a:solidFill>
                <a:latin typeface="Tahoma Normal" charset="0"/>
                <a:ea typeface="Tahoma Normal" charset="0"/>
                <a:cs typeface="Tahoma Normal" charset="0"/>
              </a:rPr>
              <a:t>Searching is not learning</a:t>
            </a:r>
            <a:endParaRPr lang="de-DE" sz="3000" u="none" strike="noStrike" cap="none" dirty="0">
              <a:solidFill>
                <a:schemeClr val="bg1"/>
              </a:solidFill>
              <a:latin typeface="Tahoma Normal" charset="0"/>
              <a:ea typeface="Tahoma Normal" charset="0"/>
              <a:cs typeface="Tahoma Normal" charset="0"/>
              <a:sym typeface="Oswald"/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395287" y="771525"/>
            <a:ext cx="8353425" cy="4032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indent="0">
              <a:buNone/>
            </a:pPr>
            <a:endParaRPr lang="de-DE" sz="2800" u="none" strike="noStrike" cap="none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Oswal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e-DE" dirty="0" smtClean="0">
                <a:latin typeface="Tahoma Normal" charset="0"/>
                <a:ea typeface="Tahoma Normal" charset="0"/>
                <a:cs typeface="Tahoma Normal" charset="0"/>
              </a:rPr>
              <a:t>		</a:t>
            </a:r>
            <a:endParaRPr lang="de-DE" sz="2000" u="none" strike="noStrike" cap="none" dirty="0">
              <a:solidFill>
                <a:srgbClr val="000000"/>
              </a:solidFill>
              <a:latin typeface="Tahoma Normal" charset="0"/>
              <a:ea typeface="Tahoma Normal" charset="0"/>
              <a:cs typeface="Tahoma Normal" charset="0"/>
              <a:sym typeface="Oswald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3870" y="1084303"/>
            <a:ext cx="4572000" cy="312085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457200" fontAlgn="base">
              <a:spcBef>
                <a:spcPct val="20000"/>
              </a:spcBef>
              <a:spcAft>
                <a:spcPct val="0"/>
              </a:spcAft>
              <a:buClr>
                <a:srgbClr val="E9681D"/>
              </a:buClr>
            </a:pPr>
            <a:r>
              <a:rPr lang="en-US" sz="2400" b="1" kern="1200" dirty="0">
                <a:solidFill>
                  <a:prstClr val="black"/>
                </a:solidFill>
                <a:latin typeface="Arial Narrow"/>
                <a:ea typeface="ＭＳ Ｐゴシック" pitchFamily="-108" charset="-128"/>
              </a:rPr>
              <a:t>SUNDAY</a:t>
            </a:r>
          </a:p>
          <a:p>
            <a:pPr lvl="0" defTabSz="457200" fontAlgn="base">
              <a:spcBef>
                <a:spcPct val="20000"/>
              </a:spcBef>
              <a:spcAft>
                <a:spcPct val="0"/>
              </a:spcAft>
              <a:buClr>
                <a:srgbClr val="E9681D"/>
              </a:buClr>
            </a:pPr>
            <a:r>
              <a:rPr lang="en-US" sz="2400" b="1" kern="1200" dirty="0">
                <a:solidFill>
                  <a:prstClr val="black"/>
                </a:solidFill>
                <a:latin typeface="Arial Narrow"/>
                <a:ea typeface="ＭＳ Ｐゴシック" pitchFamily="-108" charset="-128"/>
              </a:rPr>
              <a:t>MONDAY</a:t>
            </a:r>
          </a:p>
          <a:p>
            <a:pPr lvl="0" defTabSz="457200" fontAlgn="base">
              <a:spcBef>
                <a:spcPct val="20000"/>
              </a:spcBef>
              <a:spcAft>
                <a:spcPct val="0"/>
              </a:spcAft>
              <a:buClr>
                <a:srgbClr val="E9681D"/>
              </a:buClr>
            </a:pPr>
            <a:r>
              <a:rPr lang="en-US" sz="2400" b="1" kern="1200" dirty="0">
                <a:solidFill>
                  <a:prstClr val="black"/>
                </a:solidFill>
                <a:latin typeface="Arial Narrow"/>
                <a:ea typeface="ＭＳ Ｐゴシック" pitchFamily="-108" charset="-128"/>
              </a:rPr>
              <a:t>TUESDAY</a:t>
            </a:r>
          </a:p>
          <a:p>
            <a:pPr lvl="0" defTabSz="457200" fontAlgn="base">
              <a:spcBef>
                <a:spcPct val="20000"/>
              </a:spcBef>
              <a:spcAft>
                <a:spcPct val="0"/>
              </a:spcAft>
              <a:buClr>
                <a:srgbClr val="E9681D"/>
              </a:buClr>
            </a:pPr>
            <a:r>
              <a:rPr lang="en-US" sz="2400" b="1" kern="1200" dirty="0">
                <a:solidFill>
                  <a:prstClr val="black"/>
                </a:solidFill>
                <a:latin typeface="Arial Narrow"/>
                <a:ea typeface="ＭＳ Ｐゴシック" pitchFamily="-108" charset="-128"/>
              </a:rPr>
              <a:t>WEDNESDAY</a:t>
            </a:r>
          </a:p>
          <a:p>
            <a:pPr lvl="0" defTabSz="457200" fontAlgn="base">
              <a:spcBef>
                <a:spcPct val="20000"/>
              </a:spcBef>
              <a:spcAft>
                <a:spcPct val="0"/>
              </a:spcAft>
              <a:buClr>
                <a:srgbClr val="E9681D"/>
              </a:buClr>
            </a:pPr>
            <a:r>
              <a:rPr lang="en-US" sz="2400" b="1" kern="1200" dirty="0">
                <a:solidFill>
                  <a:prstClr val="black"/>
                </a:solidFill>
                <a:latin typeface="Arial Narrow"/>
                <a:ea typeface="ＭＳ Ｐゴシック" pitchFamily="-108" charset="-128"/>
              </a:rPr>
              <a:t>THURSDAY</a:t>
            </a:r>
          </a:p>
          <a:p>
            <a:pPr lvl="0" defTabSz="457200" fontAlgn="base">
              <a:spcBef>
                <a:spcPct val="20000"/>
              </a:spcBef>
              <a:spcAft>
                <a:spcPct val="0"/>
              </a:spcAft>
              <a:buClr>
                <a:srgbClr val="E9681D"/>
              </a:buClr>
            </a:pPr>
            <a:r>
              <a:rPr lang="en-US" sz="2400" b="1" kern="1200" dirty="0">
                <a:solidFill>
                  <a:prstClr val="black"/>
                </a:solidFill>
                <a:latin typeface="Arial Narrow"/>
                <a:ea typeface="ＭＳ Ｐゴシック" pitchFamily="-108" charset="-128"/>
              </a:rPr>
              <a:t>FRIDAY</a:t>
            </a:r>
          </a:p>
          <a:p>
            <a:pPr lvl="0" defTabSz="457200" fontAlgn="base">
              <a:spcBef>
                <a:spcPct val="20000"/>
              </a:spcBef>
              <a:spcAft>
                <a:spcPct val="0"/>
              </a:spcAft>
              <a:buClr>
                <a:srgbClr val="E9681D"/>
              </a:buClr>
            </a:pPr>
            <a:r>
              <a:rPr lang="en-US" sz="2400" b="1" kern="1200" dirty="0">
                <a:solidFill>
                  <a:prstClr val="black"/>
                </a:solidFill>
                <a:latin typeface="Arial Narrow"/>
                <a:ea typeface="ＭＳ Ｐゴシック" pitchFamily="-108" charset="-128"/>
              </a:rPr>
              <a:t>SATURDAY</a:t>
            </a:r>
          </a:p>
        </p:txBody>
      </p:sp>
    </p:spTree>
    <p:extLst>
      <p:ext uri="{BB962C8B-B14F-4D97-AF65-F5344CB8AC3E}">
        <p14:creationId xmlns:p14="http://schemas.microsoft.com/office/powerpoint/2010/main" val="144862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6275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de-DE" sz="3200" dirty="0">
                <a:solidFill>
                  <a:schemeClr val="bg1"/>
                </a:solidFill>
                <a:latin typeface="Tahoma Normal" charset="0"/>
                <a:ea typeface="Tahoma Normal" charset="0"/>
                <a:cs typeface="Tahoma Normal" charset="0"/>
              </a:rPr>
              <a:t>Searching is not learning</a:t>
            </a:r>
            <a:endParaRPr lang="de-DE" sz="3000" u="none" strike="noStrike" cap="none" dirty="0">
              <a:solidFill>
                <a:schemeClr val="bg1"/>
              </a:solidFill>
              <a:latin typeface="Tahoma Normal" charset="0"/>
              <a:ea typeface="Tahoma Normal" charset="0"/>
              <a:cs typeface="Tahoma Normal" charset="0"/>
              <a:sym typeface="Oswald"/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395287" y="771525"/>
            <a:ext cx="8353425" cy="4032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indent="0">
              <a:buNone/>
            </a:pPr>
            <a:endParaRPr lang="de-DE" sz="2800" u="none" strike="noStrike" cap="none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Oswal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de-DE" dirty="0" smtClean="0">
                <a:latin typeface="Tahoma Normal" charset="0"/>
                <a:ea typeface="Tahoma Normal" charset="0"/>
                <a:cs typeface="Tahoma Normal" charset="0"/>
              </a:rPr>
              <a:t>		</a:t>
            </a:r>
            <a:endParaRPr lang="de-DE" sz="2000" u="none" strike="noStrike" cap="none" dirty="0">
              <a:solidFill>
                <a:srgbClr val="000000"/>
              </a:solidFill>
              <a:latin typeface="Tahoma Normal" charset="0"/>
              <a:ea typeface="Tahoma Normal" charset="0"/>
              <a:cs typeface="Tahoma Normal" charset="0"/>
              <a:sym typeface="Oswald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3870" y="1084303"/>
            <a:ext cx="4572000" cy="312085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457200" fontAlgn="base">
              <a:spcBef>
                <a:spcPct val="20000"/>
              </a:spcBef>
              <a:spcAft>
                <a:spcPct val="0"/>
              </a:spcAft>
              <a:buClr>
                <a:srgbClr val="E9681D"/>
              </a:buClr>
            </a:pPr>
            <a:r>
              <a:rPr lang="en-US" sz="2400" b="1" kern="1200" dirty="0">
                <a:solidFill>
                  <a:prstClr val="black"/>
                </a:solidFill>
                <a:latin typeface="Arial Narrow"/>
                <a:ea typeface="ＭＳ Ｐゴシック" pitchFamily="-108" charset="-128"/>
              </a:rPr>
              <a:t>SUNDAY</a:t>
            </a:r>
          </a:p>
          <a:p>
            <a:pPr lvl="0" defTabSz="457200" fontAlgn="base">
              <a:spcBef>
                <a:spcPct val="20000"/>
              </a:spcBef>
              <a:spcAft>
                <a:spcPct val="0"/>
              </a:spcAft>
              <a:buClr>
                <a:srgbClr val="E9681D"/>
              </a:buClr>
            </a:pPr>
            <a:r>
              <a:rPr lang="en-US" sz="2400" b="1" kern="1200" dirty="0">
                <a:solidFill>
                  <a:prstClr val="black"/>
                </a:solidFill>
                <a:latin typeface="Arial Narrow"/>
                <a:ea typeface="ＭＳ Ｐゴシック" pitchFamily="-108" charset="-128"/>
              </a:rPr>
              <a:t>MONDAY</a:t>
            </a:r>
          </a:p>
          <a:p>
            <a:pPr lvl="0" defTabSz="457200" fontAlgn="base">
              <a:spcBef>
                <a:spcPct val="20000"/>
              </a:spcBef>
              <a:spcAft>
                <a:spcPct val="0"/>
              </a:spcAft>
              <a:buClr>
                <a:srgbClr val="E9681D"/>
              </a:buClr>
            </a:pPr>
            <a:r>
              <a:rPr lang="en-US" sz="2400" b="1" kern="1200" dirty="0">
                <a:solidFill>
                  <a:prstClr val="black"/>
                </a:solidFill>
                <a:latin typeface="Arial Narrow"/>
                <a:ea typeface="ＭＳ Ｐゴシック" pitchFamily="-108" charset="-128"/>
              </a:rPr>
              <a:t>TUESDAY</a:t>
            </a:r>
          </a:p>
          <a:p>
            <a:pPr lvl="0" defTabSz="457200" fontAlgn="base">
              <a:spcBef>
                <a:spcPct val="20000"/>
              </a:spcBef>
              <a:spcAft>
                <a:spcPct val="0"/>
              </a:spcAft>
              <a:buClr>
                <a:srgbClr val="E9681D"/>
              </a:buClr>
            </a:pPr>
            <a:r>
              <a:rPr lang="en-US" sz="2400" b="1" kern="1200" dirty="0">
                <a:solidFill>
                  <a:prstClr val="black"/>
                </a:solidFill>
                <a:latin typeface="Arial Narrow"/>
                <a:ea typeface="ＭＳ Ｐゴシック" pitchFamily="-108" charset="-128"/>
              </a:rPr>
              <a:t>WEDNESDAY</a:t>
            </a:r>
          </a:p>
          <a:p>
            <a:pPr lvl="0" defTabSz="457200" fontAlgn="base">
              <a:spcBef>
                <a:spcPct val="20000"/>
              </a:spcBef>
              <a:spcAft>
                <a:spcPct val="0"/>
              </a:spcAft>
              <a:buClr>
                <a:srgbClr val="E9681D"/>
              </a:buClr>
            </a:pPr>
            <a:r>
              <a:rPr lang="en-US" sz="2400" b="1" kern="1200" dirty="0">
                <a:solidFill>
                  <a:prstClr val="black"/>
                </a:solidFill>
                <a:latin typeface="Arial Narrow"/>
                <a:ea typeface="ＭＳ Ｐゴシック" pitchFamily="-108" charset="-128"/>
              </a:rPr>
              <a:t>THURSDAY</a:t>
            </a:r>
          </a:p>
          <a:p>
            <a:pPr lvl="0" defTabSz="457200" fontAlgn="base">
              <a:spcBef>
                <a:spcPct val="20000"/>
              </a:spcBef>
              <a:spcAft>
                <a:spcPct val="0"/>
              </a:spcAft>
              <a:buClr>
                <a:srgbClr val="E9681D"/>
              </a:buClr>
            </a:pPr>
            <a:r>
              <a:rPr lang="en-US" sz="2400" b="1" kern="1200" dirty="0">
                <a:solidFill>
                  <a:prstClr val="black"/>
                </a:solidFill>
                <a:latin typeface="Arial Narrow"/>
                <a:ea typeface="ＭＳ Ｐゴシック" pitchFamily="-108" charset="-128"/>
              </a:rPr>
              <a:t>FRIDAY</a:t>
            </a:r>
          </a:p>
          <a:p>
            <a:pPr lvl="0" defTabSz="457200" fontAlgn="base">
              <a:spcBef>
                <a:spcPct val="20000"/>
              </a:spcBef>
              <a:spcAft>
                <a:spcPct val="0"/>
              </a:spcAft>
              <a:buClr>
                <a:srgbClr val="E9681D"/>
              </a:buClr>
            </a:pPr>
            <a:r>
              <a:rPr lang="en-US" sz="2400" b="1" kern="1200" dirty="0">
                <a:solidFill>
                  <a:prstClr val="black"/>
                </a:solidFill>
                <a:latin typeface="Arial Narrow"/>
                <a:ea typeface="ＭＳ Ｐゴシック" pitchFamily="-108" charset="-128"/>
              </a:rPr>
              <a:t>SATURDAY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41" y="1256661"/>
            <a:ext cx="4057650" cy="3027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953554" y="1183041"/>
            <a:ext cx="4670738" cy="35245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482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6275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de-DE" sz="3200" dirty="0">
                <a:solidFill>
                  <a:schemeClr val="bg1"/>
                </a:solidFill>
                <a:latin typeface="Tahoma Normal" charset="0"/>
                <a:ea typeface="Tahoma Normal" charset="0"/>
                <a:cs typeface="Tahoma Normal" charset="0"/>
              </a:rPr>
              <a:t>Searching is not learning</a:t>
            </a:r>
            <a:endParaRPr lang="de-DE" sz="3000" u="none" strike="noStrike" cap="none" dirty="0">
              <a:solidFill>
                <a:schemeClr val="bg1"/>
              </a:solidFill>
              <a:latin typeface="Tahoma Normal" charset="0"/>
              <a:ea typeface="Tahoma Normal" charset="0"/>
              <a:cs typeface="Tahoma Normal" charset="0"/>
              <a:sym typeface="Oswald"/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395287" y="771525"/>
            <a:ext cx="8353425" cy="4032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79388" marR="0" lvl="0" indent="-1793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de-DE" sz="2800" u="none" strike="noStrike" cap="none" dirty="0" smtClean="0">
                <a:solidFill>
                  <a:srgbClr val="000000"/>
                </a:solidFill>
                <a:latin typeface="Tahoma Normal" charset="0"/>
                <a:ea typeface="Tahoma Normal" charset="0"/>
                <a:cs typeface="Tahoma Normal" charset="0"/>
                <a:sym typeface="Oswald"/>
              </a:rPr>
              <a:t>Slow Start</a:t>
            </a:r>
          </a:p>
          <a:p>
            <a:pPr lvl="1" indent="-179388">
              <a:spcBef>
                <a:spcPts val="0"/>
              </a:spcBef>
            </a:pPr>
            <a:r>
              <a:rPr lang="de-DE" sz="2000" dirty="0" smtClean="0">
                <a:latin typeface="Tahoma Normal" charset="0"/>
                <a:ea typeface="Tahoma Normal" charset="0"/>
                <a:cs typeface="Tahoma Normal" charset="0"/>
              </a:rPr>
              <a:t>Direction matters</a:t>
            </a:r>
          </a:p>
          <a:p>
            <a:pPr marL="265112" lvl="1" indent="0">
              <a:spcBef>
                <a:spcPts val="0"/>
              </a:spcBef>
              <a:buNone/>
            </a:pPr>
            <a:endParaRPr lang="de-DE" sz="2000" u="none" strike="noStrike" cap="none" dirty="0" smtClean="0">
              <a:solidFill>
                <a:srgbClr val="000000"/>
              </a:solidFill>
              <a:latin typeface="Tahoma Normal" charset="0"/>
              <a:ea typeface="Tahoma Normal" charset="0"/>
              <a:cs typeface="Tahoma Normal" charset="0"/>
              <a:sym typeface="Oswald"/>
            </a:endParaRPr>
          </a:p>
          <a:p>
            <a:pPr marL="179388" marR="0" lvl="0" indent="-1793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de-DE" dirty="0" smtClean="0">
                <a:latin typeface="Tahoma Normal" charset="0"/>
                <a:ea typeface="Tahoma Normal" charset="0"/>
                <a:cs typeface="Tahoma Normal" charset="0"/>
              </a:rPr>
              <a:t>Application not working – IPSec is involved</a:t>
            </a:r>
          </a:p>
          <a:p>
            <a:pPr lvl="1" indent="-179388">
              <a:spcBef>
                <a:spcPts val="0"/>
              </a:spcBef>
            </a:pPr>
            <a:r>
              <a:rPr lang="de-DE" dirty="0" smtClean="0">
                <a:latin typeface="Tahoma Normal" charset="0"/>
                <a:ea typeface="Tahoma Normal" charset="0"/>
                <a:cs typeface="Tahoma Normal" charset="0"/>
              </a:rPr>
              <a:t>What do you look for?		</a:t>
            </a:r>
            <a:endParaRPr lang="de-DE" sz="2000" u="none" strike="noStrike" cap="none" dirty="0">
              <a:solidFill>
                <a:srgbClr val="000000"/>
              </a:solidFill>
              <a:latin typeface="Tahoma Normal" charset="0"/>
              <a:ea typeface="Tahoma Normal" charset="0"/>
              <a:cs typeface="Tahoma Normal" charset="0"/>
              <a:sym typeface="Oswald"/>
            </a:endParaRPr>
          </a:p>
        </p:txBody>
      </p:sp>
    </p:spTree>
    <p:extLst>
      <p:ext uri="{BB962C8B-B14F-4D97-AF65-F5344CB8AC3E}">
        <p14:creationId xmlns:p14="http://schemas.microsoft.com/office/powerpoint/2010/main" val="424876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6275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Oswald"/>
              <a:buNone/>
            </a:pPr>
            <a:r>
              <a:rPr lang="de-DE" dirty="0" smtClean="0">
                <a:latin typeface="Tahoma Normal" charset="0"/>
                <a:ea typeface="Tahoma Normal" charset="0"/>
                <a:cs typeface="Tahoma Normal" charset="0"/>
              </a:rPr>
              <a:t>Queries by email</a:t>
            </a:r>
            <a:endParaRPr lang="de-DE" sz="3000" u="none" strike="noStrike" cap="none" dirty="0">
              <a:solidFill>
                <a:schemeClr val="lt1"/>
              </a:solidFill>
              <a:latin typeface="Tahoma Normal" charset="0"/>
              <a:ea typeface="Tahoma Normal" charset="0"/>
              <a:cs typeface="Tahoma Normal" charset="0"/>
              <a:sym typeface="Oswald"/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395287" y="771525"/>
            <a:ext cx="8353425" cy="4032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79388" marR="0" lvl="0" indent="-1793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de-DE" sz="2800" u="none" strike="noStrike" cap="none" dirty="0" smtClean="0">
                <a:solidFill>
                  <a:srgbClr val="000000"/>
                </a:solidFill>
                <a:latin typeface="Tahoma Normal" charset="0"/>
                <a:ea typeface="Tahoma Normal" charset="0"/>
                <a:cs typeface="Tahoma Normal" charset="0"/>
                <a:sym typeface="Oswald"/>
              </a:rPr>
              <a:t>Slow Start</a:t>
            </a:r>
          </a:p>
          <a:p>
            <a:pPr lvl="1" indent="-179388">
              <a:spcBef>
                <a:spcPts val="0"/>
              </a:spcBef>
            </a:pPr>
            <a:r>
              <a:rPr lang="de-DE" sz="2000" dirty="0" smtClean="0">
                <a:latin typeface="Tahoma Normal" charset="0"/>
                <a:ea typeface="Tahoma Normal" charset="0"/>
                <a:cs typeface="Tahoma Normal" charset="0"/>
              </a:rPr>
              <a:t>Direction matters</a:t>
            </a:r>
          </a:p>
          <a:p>
            <a:pPr marL="265112" lvl="1" indent="0">
              <a:spcBef>
                <a:spcPts val="0"/>
              </a:spcBef>
              <a:buNone/>
            </a:pPr>
            <a:endParaRPr lang="de-DE" sz="2000" u="none" strike="noStrike" cap="none" dirty="0" smtClean="0">
              <a:solidFill>
                <a:srgbClr val="000000"/>
              </a:solidFill>
              <a:latin typeface="Tahoma Normal" charset="0"/>
              <a:ea typeface="Tahoma Normal" charset="0"/>
              <a:cs typeface="Tahoma Normal" charset="0"/>
              <a:sym typeface="Oswald"/>
            </a:endParaRPr>
          </a:p>
          <a:p>
            <a:pPr marL="179388" marR="0" lvl="0" indent="-1793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de-DE" dirty="0" smtClean="0">
                <a:latin typeface="Tahoma Normal" charset="0"/>
                <a:ea typeface="Tahoma Normal" charset="0"/>
                <a:cs typeface="Tahoma Normal" charset="0"/>
              </a:rPr>
              <a:t>Application not working – IPSec is involved</a:t>
            </a:r>
          </a:p>
          <a:p>
            <a:pPr lvl="1" indent="-179388">
              <a:spcBef>
                <a:spcPts val="0"/>
              </a:spcBef>
            </a:pPr>
            <a:r>
              <a:rPr lang="de-DE" dirty="0" smtClean="0">
                <a:latin typeface="Tahoma Normal" charset="0"/>
                <a:ea typeface="Tahoma Normal" charset="0"/>
                <a:cs typeface="Tahoma Normal" charset="0"/>
              </a:rPr>
              <a:t>What do you look for?	</a:t>
            </a:r>
          </a:p>
          <a:p>
            <a:pPr lvl="1" indent="-179388">
              <a:spcBef>
                <a:spcPts val="0"/>
              </a:spcBef>
            </a:pPr>
            <a:endParaRPr lang="de-DE" dirty="0">
              <a:latin typeface="Tahoma Normal" charset="0"/>
              <a:ea typeface="Tahoma Normal" charset="0"/>
              <a:cs typeface="Tahoma Normal" charset="0"/>
            </a:endParaRPr>
          </a:p>
          <a:p>
            <a:pPr lvl="1" indent="-179388">
              <a:spcBef>
                <a:spcPts val="0"/>
              </a:spcBef>
            </a:pPr>
            <a:r>
              <a:rPr lang="de-DE" dirty="0">
                <a:latin typeface="Tahoma Normal" charset="0"/>
                <a:ea typeface="Tahoma Normal" charset="0"/>
                <a:cs typeface="Tahoma Normal" charset="0"/>
              </a:rPr>
              <a:t>i</a:t>
            </a:r>
            <a:r>
              <a:rPr lang="de-DE" dirty="0" smtClean="0">
                <a:latin typeface="Tahoma Normal" charset="0"/>
                <a:ea typeface="Tahoma Normal" charset="0"/>
                <a:cs typeface="Tahoma Normal" charset="0"/>
              </a:rPr>
              <a:t>p icmp rate-limit unreachable [df]  [</a:t>
            </a:r>
            <a:r>
              <a:rPr lang="de-DE" dirty="0">
                <a:latin typeface="Tahoma Normal" charset="0"/>
                <a:ea typeface="Tahoma Normal" charset="0"/>
                <a:cs typeface="Tahoma Normal" charset="0"/>
              </a:rPr>
              <a:t>ms]	</a:t>
            </a:r>
            <a:endParaRPr lang="de-DE" dirty="0" smtClean="0">
              <a:latin typeface="Tahoma Normal" charset="0"/>
              <a:ea typeface="Tahoma Normal" charset="0"/>
              <a:cs typeface="Tahoma Normal" charset="0"/>
            </a:endParaRPr>
          </a:p>
          <a:p>
            <a:pPr lvl="1" indent="-179388">
              <a:spcBef>
                <a:spcPts val="0"/>
              </a:spcBef>
            </a:pPr>
            <a:r>
              <a:rPr lang="de-DE" dirty="0" smtClean="0">
                <a:latin typeface="Tahoma Normal" charset="0"/>
                <a:ea typeface="Tahoma Normal" charset="0"/>
                <a:cs typeface="Tahoma Normal" charset="0"/>
              </a:rPr>
              <a:t>ip </a:t>
            </a:r>
            <a:r>
              <a:rPr lang="de-DE" dirty="0">
                <a:latin typeface="Tahoma Normal" charset="0"/>
                <a:ea typeface="Tahoma Normal" charset="0"/>
                <a:cs typeface="Tahoma Normal" charset="0"/>
              </a:rPr>
              <a:t>icmp rate-limit unreachable </a:t>
            </a:r>
            <a:r>
              <a:rPr lang="de-DE" dirty="0" smtClean="0">
                <a:latin typeface="Tahoma Normal" charset="0"/>
                <a:ea typeface="Tahoma Normal" charset="0"/>
                <a:cs typeface="Tahoma Normal" charset="0"/>
              </a:rPr>
              <a:t>df 50</a:t>
            </a:r>
            <a:endParaRPr lang="de-DE" sz="2000" u="none" strike="noStrike" cap="none" dirty="0">
              <a:solidFill>
                <a:srgbClr val="000000"/>
              </a:solidFill>
              <a:latin typeface="Tahoma Normal" charset="0"/>
              <a:ea typeface="Tahoma Normal" charset="0"/>
              <a:cs typeface="Tahoma Normal" charset="0"/>
              <a:sym typeface="Oswald"/>
            </a:endParaRPr>
          </a:p>
        </p:txBody>
      </p:sp>
    </p:spTree>
    <p:extLst>
      <p:ext uri="{BB962C8B-B14F-4D97-AF65-F5344CB8AC3E}">
        <p14:creationId xmlns:p14="http://schemas.microsoft.com/office/powerpoint/2010/main" val="16946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6275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Oswald"/>
              <a:buNone/>
            </a:pPr>
            <a:r>
              <a:rPr lang="de-DE" dirty="0" smtClean="0">
                <a:latin typeface="Tahoma Normal" charset="0"/>
                <a:ea typeface="Tahoma Normal" charset="0"/>
                <a:cs typeface="Tahoma Normal" charset="0"/>
              </a:rPr>
              <a:t>Queries by email</a:t>
            </a:r>
            <a:endParaRPr lang="de-DE" sz="3000" u="none" strike="noStrike" cap="none" dirty="0">
              <a:solidFill>
                <a:schemeClr val="lt1"/>
              </a:solidFill>
              <a:latin typeface="Tahoma Normal" charset="0"/>
              <a:ea typeface="Tahoma Normal" charset="0"/>
              <a:cs typeface="Tahoma Normal" charset="0"/>
              <a:sym typeface="Oswald"/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395287" y="771525"/>
            <a:ext cx="8353425" cy="4032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79388" marR="0" lvl="0" indent="-1793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de-DE" sz="2800" u="none" strike="noStrike" cap="none" dirty="0" smtClean="0">
                <a:solidFill>
                  <a:srgbClr val="000000"/>
                </a:solidFill>
                <a:latin typeface="Tahoma Normal" charset="0"/>
                <a:ea typeface="Tahoma Normal" charset="0"/>
                <a:cs typeface="Tahoma Normal" charset="0"/>
                <a:sym typeface="Oswald"/>
              </a:rPr>
              <a:t>Slow Start</a:t>
            </a:r>
          </a:p>
          <a:p>
            <a:pPr lvl="1" indent="-179388">
              <a:spcBef>
                <a:spcPts val="0"/>
              </a:spcBef>
            </a:pPr>
            <a:r>
              <a:rPr lang="de-DE" sz="2000" dirty="0" smtClean="0">
                <a:latin typeface="Tahoma Normal" charset="0"/>
                <a:ea typeface="Tahoma Normal" charset="0"/>
                <a:cs typeface="Tahoma Normal" charset="0"/>
              </a:rPr>
              <a:t>Direction matters</a:t>
            </a:r>
          </a:p>
          <a:p>
            <a:pPr marL="265112" lvl="1" indent="0">
              <a:spcBef>
                <a:spcPts val="0"/>
              </a:spcBef>
              <a:buNone/>
            </a:pPr>
            <a:endParaRPr lang="de-DE" sz="2000" u="none" strike="noStrike" cap="none" dirty="0" smtClean="0">
              <a:solidFill>
                <a:srgbClr val="000000"/>
              </a:solidFill>
              <a:latin typeface="Tahoma Normal" charset="0"/>
              <a:ea typeface="Tahoma Normal" charset="0"/>
              <a:cs typeface="Tahoma Normal" charset="0"/>
              <a:sym typeface="Oswald"/>
            </a:endParaRPr>
          </a:p>
          <a:p>
            <a:pPr marL="179388" marR="0" lvl="0" indent="-1793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de-DE" dirty="0" smtClean="0">
                <a:latin typeface="Tahoma Normal" charset="0"/>
                <a:ea typeface="Tahoma Normal" charset="0"/>
                <a:cs typeface="Tahoma Normal" charset="0"/>
              </a:rPr>
              <a:t>Application not working – IPSec is involved</a:t>
            </a:r>
          </a:p>
          <a:p>
            <a:pPr lvl="1" indent="-179388">
              <a:spcBef>
                <a:spcPts val="0"/>
              </a:spcBef>
            </a:pPr>
            <a:r>
              <a:rPr lang="de-DE" dirty="0" smtClean="0">
                <a:latin typeface="Tahoma Normal" charset="0"/>
                <a:ea typeface="Tahoma Normal" charset="0"/>
                <a:cs typeface="Tahoma Normal" charset="0"/>
              </a:rPr>
              <a:t>What do you look for?	</a:t>
            </a:r>
          </a:p>
          <a:p>
            <a:pPr lvl="1" indent="-179388">
              <a:spcBef>
                <a:spcPts val="0"/>
              </a:spcBef>
            </a:pPr>
            <a:endParaRPr lang="de-DE" dirty="0">
              <a:latin typeface="Tahoma Normal" charset="0"/>
              <a:ea typeface="Tahoma Normal" charset="0"/>
              <a:cs typeface="Tahoma Normal" charset="0"/>
            </a:endParaRPr>
          </a:p>
          <a:p>
            <a:pPr lvl="1" indent="-179388">
              <a:spcBef>
                <a:spcPts val="0"/>
              </a:spcBef>
            </a:pPr>
            <a:r>
              <a:rPr lang="de-DE" dirty="0">
                <a:latin typeface="Tahoma Normal" charset="0"/>
                <a:ea typeface="Tahoma Normal" charset="0"/>
                <a:cs typeface="Tahoma Normal" charset="0"/>
              </a:rPr>
              <a:t>i</a:t>
            </a:r>
            <a:r>
              <a:rPr lang="de-DE" dirty="0" smtClean="0">
                <a:latin typeface="Tahoma Normal" charset="0"/>
                <a:ea typeface="Tahoma Normal" charset="0"/>
                <a:cs typeface="Tahoma Normal" charset="0"/>
              </a:rPr>
              <a:t>p icmp rate-limit unreachable [df]  [</a:t>
            </a:r>
            <a:r>
              <a:rPr lang="de-DE" dirty="0">
                <a:latin typeface="Tahoma Normal" charset="0"/>
                <a:ea typeface="Tahoma Normal" charset="0"/>
                <a:cs typeface="Tahoma Normal" charset="0"/>
              </a:rPr>
              <a:t>ms]	</a:t>
            </a:r>
            <a:endParaRPr lang="de-DE" dirty="0" smtClean="0">
              <a:latin typeface="Tahoma Normal" charset="0"/>
              <a:ea typeface="Tahoma Normal" charset="0"/>
              <a:cs typeface="Tahoma Normal" charset="0"/>
            </a:endParaRPr>
          </a:p>
          <a:p>
            <a:pPr lvl="1" indent="-179388">
              <a:spcBef>
                <a:spcPts val="0"/>
              </a:spcBef>
            </a:pPr>
            <a:r>
              <a:rPr lang="de-DE" dirty="0" smtClean="0">
                <a:latin typeface="Tahoma Normal" charset="0"/>
                <a:ea typeface="Tahoma Normal" charset="0"/>
                <a:cs typeface="Tahoma Normal" charset="0"/>
              </a:rPr>
              <a:t>ip </a:t>
            </a:r>
            <a:r>
              <a:rPr lang="de-DE" dirty="0">
                <a:latin typeface="Tahoma Normal" charset="0"/>
                <a:ea typeface="Tahoma Normal" charset="0"/>
                <a:cs typeface="Tahoma Normal" charset="0"/>
              </a:rPr>
              <a:t>icmp rate-limit unreachable </a:t>
            </a:r>
            <a:r>
              <a:rPr lang="de-DE" dirty="0" smtClean="0">
                <a:latin typeface="Tahoma Normal" charset="0"/>
                <a:ea typeface="Tahoma Normal" charset="0"/>
                <a:cs typeface="Tahoma Normal" charset="0"/>
              </a:rPr>
              <a:t>df 50</a:t>
            </a:r>
            <a:endParaRPr lang="de-DE" sz="2000" u="none" strike="noStrike" cap="none" dirty="0">
              <a:solidFill>
                <a:srgbClr val="000000"/>
              </a:solidFill>
              <a:latin typeface="Tahoma Normal" charset="0"/>
              <a:ea typeface="Tahoma Normal" charset="0"/>
              <a:cs typeface="Tahoma Normal" charset="0"/>
              <a:sym typeface="Oswald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473" y="121919"/>
            <a:ext cx="6621283" cy="5021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597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6275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Oswald"/>
              <a:buNone/>
            </a:pPr>
            <a:r>
              <a:rPr lang="de-DE" dirty="0" smtClean="0">
                <a:latin typeface="Tahoma Normal" charset="0"/>
                <a:ea typeface="Tahoma Normal" charset="0"/>
                <a:cs typeface="Tahoma Normal" charset="0"/>
              </a:rPr>
              <a:t>ESX NFS Host to NAS is Slow</a:t>
            </a:r>
            <a:endParaRPr lang="de-DE" sz="3000" u="none" strike="noStrike" cap="none" dirty="0">
              <a:solidFill>
                <a:schemeClr val="lt1"/>
              </a:solidFill>
              <a:latin typeface="Tahoma Normal" charset="0"/>
              <a:ea typeface="Tahoma Normal" charset="0"/>
              <a:cs typeface="Tahoma Normal" charset="0"/>
              <a:sym typeface="Oswald"/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395287" y="771525"/>
            <a:ext cx="8353425" cy="4032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79388" marR="0" lvl="0" indent="-1793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de-DE" sz="2800" u="none" strike="noStrike" cap="none" dirty="0" smtClean="0">
                <a:solidFill>
                  <a:srgbClr val="000000"/>
                </a:solidFill>
                <a:latin typeface="Tahoma Normal" charset="0"/>
                <a:ea typeface="Tahoma Normal" charset="0"/>
                <a:cs typeface="Tahoma Normal" charset="0"/>
                <a:sym typeface="Oswald"/>
              </a:rPr>
              <a:t>Not all packet losses are the same</a:t>
            </a:r>
          </a:p>
          <a:p>
            <a:pPr marL="179388" marR="0" lvl="0" indent="-1793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de-DE" dirty="0" smtClean="0">
                <a:latin typeface="Tahoma Normal" charset="0"/>
                <a:ea typeface="Tahoma Normal" charset="0"/>
                <a:cs typeface="Tahoma Normal" charset="0"/>
              </a:rPr>
              <a:t>Fast and RTO Retransmissions</a:t>
            </a:r>
          </a:p>
          <a:p>
            <a:pPr marL="179388" marR="0" lvl="0" indent="-1793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de-DE" dirty="0" smtClean="0">
                <a:latin typeface="Tahoma Normal" charset="0"/>
                <a:ea typeface="Tahoma Normal" charset="0"/>
                <a:cs typeface="Tahoma Normal" charset="0"/>
              </a:rPr>
              <a:t>BOLO: direction matters when you‘re looking at retransmissions</a:t>
            </a:r>
          </a:p>
          <a:p>
            <a:pPr marL="0" indent="0">
              <a:buNone/>
            </a:pPr>
            <a:r>
              <a:rPr lang="de-DE" dirty="0" smtClean="0">
                <a:latin typeface="Tahoma Normal" charset="0"/>
                <a:ea typeface="Tahoma Normal" charset="0"/>
                <a:cs typeface="Tahoma Normal" charset="0"/>
              </a:rPr>
              <a:t>		</a:t>
            </a:r>
            <a:endParaRPr lang="de-DE" sz="2800" u="none" strike="noStrike" cap="none" dirty="0">
              <a:solidFill>
                <a:srgbClr val="000000"/>
              </a:solidFill>
              <a:latin typeface="Tahoma Normal" charset="0"/>
              <a:ea typeface="Tahoma Normal" charset="0"/>
              <a:cs typeface="Tahoma Normal" charset="0"/>
              <a:sym typeface="Oswald"/>
            </a:endParaRPr>
          </a:p>
        </p:txBody>
      </p:sp>
    </p:spTree>
    <p:extLst>
      <p:ext uri="{BB962C8B-B14F-4D97-AF65-F5344CB8AC3E}">
        <p14:creationId xmlns:p14="http://schemas.microsoft.com/office/powerpoint/2010/main" val="143357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161</Words>
  <Application>Microsoft Office PowerPoint</Application>
  <PresentationFormat>On-screen Show (16:9)</PresentationFormat>
  <Paragraphs>71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ＭＳ Ｐゴシック</vt:lpstr>
      <vt:lpstr>Arial</vt:lpstr>
      <vt:lpstr>Arial Narrow</vt:lpstr>
      <vt:lpstr>Oswald</vt:lpstr>
      <vt:lpstr>Tahoma</vt:lpstr>
      <vt:lpstr>Tahoma Normal</vt:lpstr>
      <vt:lpstr>simple-light-2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Jasper</dc:creator>
  <cp:lastModifiedBy>hsb b</cp:lastModifiedBy>
  <cp:revision>14</cp:revision>
  <dcterms:modified xsi:type="dcterms:W3CDTF">2016-10-19T08:44:58Z</dcterms:modified>
</cp:coreProperties>
</file>