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37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4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624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919229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7273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373633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2465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9734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42039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4461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48868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0219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938932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1633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572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25098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08273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45589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73666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583201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86468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96916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8683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33842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19170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012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23642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16308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192757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30203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8887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68390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0704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8325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24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74235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8600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6515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9236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2" descr="netherlands1.png"/>
          <p:cNvPicPr preferRelativeResize="0"/>
          <p:nvPr/>
        </p:nvPicPr>
        <p:blipFill rotWithShape="1">
          <a:blip r:embed="rId2">
            <a:alphaModFix amt="36000"/>
          </a:blip>
          <a:srcRect/>
          <a:stretch/>
        </p:blipFill>
        <p:spPr>
          <a:xfrm>
            <a:off x="2807750" y="1058324"/>
            <a:ext cx="3409049" cy="386849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395287" y="1419225"/>
            <a:ext cx="8353425" cy="6484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Font typeface="Oswald"/>
              <a:buNone/>
              <a:defRPr sz="4000" b="0" i="0" u="none" strike="noStrike" cap="none">
                <a:solidFill>
                  <a:srgbClr val="0B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Oswald"/>
              <a:buNone/>
              <a:defRPr sz="2000" b="0" i="0" u="none" strike="noStrike" cap="none">
                <a:solidFill>
                  <a:srgbClr val="595959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 txBox="1">
            <a:spLocks noGrp="1"/>
          </p:cNvSpPr>
          <p:nvPr>
            <p:ph type="body" idx="2"/>
          </p:nvPr>
        </p:nvSpPr>
        <p:spPr>
          <a:xfrm>
            <a:off x="395287" y="4011910"/>
            <a:ext cx="8353425" cy="360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Font typeface="Oswald"/>
              <a:buNone/>
              <a:defRPr sz="2400" b="0" i="0" u="none" strike="noStrike" cap="none">
                <a:solidFill>
                  <a:srgbClr val="0B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5" name="Shape 15"/>
          <p:cNvSpPr/>
          <p:nvPr/>
        </p:nvSpPr>
        <p:spPr>
          <a:xfrm>
            <a:off x="8525" y="4821089"/>
            <a:ext cx="9027970" cy="32240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395287" y="2139701"/>
            <a:ext cx="374491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Oswald"/>
              <a:buNone/>
              <a:defRPr sz="1800" b="0" i="0" u="none" strike="noStrike" cap="none">
                <a:solidFill>
                  <a:srgbClr val="59595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body" idx="4"/>
          </p:nvPr>
        </p:nvSpPr>
        <p:spPr>
          <a:xfrm>
            <a:off x="395287" y="4371975"/>
            <a:ext cx="83535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swald"/>
              <a:buNone/>
              <a:defRPr sz="1800" b="0" i="0" u="none" strike="noStrike" cap="none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Shape 18"/>
          <p:cNvSpPr/>
          <p:nvPr/>
        </p:nvSpPr>
        <p:spPr>
          <a:xfrm>
            <a:off x="0" y="-975"/>
            <a:ext cx="9144000" cy="963899"/>
          </a:xfrm>
          <a:prstGeom prst="rect">
            <a:avLst/>
          </a:prstGeom>
          <a:solidFill>
            <a:srgbClr val="4A86E8"/>
          </a:solidFill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Oswald"/>
              <a:buNone/>
            </a:pPr>
            <a:r>
              <a:rPr lang="de-DE" sz="5500" b="0" i="0" u="none" strike="noStrike" cap="none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    </a:t>
            </a:r>
            <a:r>
              <a:rPr lang="de-DE" sz="5500" b="0" i="0" u="none" strike="noStrike" cap="none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SharkFest</a:t>
            </a:r>
            <a:r>
              <a:rPr lang="de-DE" sz="5500" b="0" i="0" u="none" strike="noStrike" cap="none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‘16 Europe </a:t>
            </a:r>
          </a:p>
        </p:txBody>
      </p:sp>
      <p:sp>
        <p:nvSpPr>
          <p:cNvPr id="19" name="Shape 19"/>
          <p:cNvSpPr txBox="1"/>
          <p:nvPr/>
        </p:nvSpPr>
        <p:spPr>
          <a:xfrm>
            <a:off x="429425" y="4371975"/>
            <a:ext cx="18552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de-D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#sf16eu</a:t>
            </a:r>
          </a:p>
          <a:p>
            <a:pPr lvl="0">
              <a:spcBef>
                <a:spcPts val="0"/>
              </a:spcBef>
              <a:buNone/>
            </a:pPr>
            <a:endParaRPr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Pag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Oswald"/>
              <a:buNone/>
              <a:defRPr sz="3000" b="0" i="0" u="none" strike="noStrike" cap="none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9388" marR="0" lvl="0" indent="-15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44500" marR="0" lvl="1" indent="-63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L="803275" marR="0" lvl="2" indent="-793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L="1076325" marR="0" lvl="3" indent="-984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L="1341438" marR="0" lvl="4" indent="-10953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/>
        </p:nvSpPr>
        <p:spPr>
          <a:xfrm>
            <a:off x="311700" y="4776725"/>
            <a:ext cx="8520599" cy="28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</a:t>
            </a:r>
            <a:r>
              <a:rPr lang="de-DE" sz="1500" b="0" i="0" u="none" strike="noStrike" cap="none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SharkFest</a:t>
            </a: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’16 Europe • </a:t>
            </a:r>
            <a:r>
              <a:rPr lang="de-DE" sz="1500" b="0" i="0" u="none" strike="noStrike" cap="none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Arnhem</a:t>
            </a: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, </a:t>
            </a:r>
            <a:r>
              <a:rPr lang="de-DE" sz="1500" b="0" i="0" u="none" strike="noStrike" cap="none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Netherlands</a:t>
            </a: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• </a:t>
            </a:r>
            <a:r>
              <a:rPr lang="de-DE" sz="1500" b="0" i="0" u="none" strike="noStrike" cap="none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October</a:t>
            </a: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17-19, 2016 • #sf</a:t>
            </a:r>
            <a:r>
              <a:rPr lang="de-DE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16eu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dirty="0">
              <a:solidFill>
                <a:srgbClr val="0B539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 Normal" charset="0"/>
              <a:ea typeface="Tahoma Normal" charset="0"/>
              <a:cs typeface="Tahoma Normal" charset="0"/>
              <a:sym typeface="Oswa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pic>
        <p:nvPicPr>
          <p:cNvPr id="7" name="Shape 7" descr="netherlands1.png"/>
          <p:cNvPicPr preferRelativeResize="0"/>
          <p:nvPr/>
        </p:nvPicPr>
        <p:blipFill rotWithShape="1">
          <a:blip r:embed="rId4">
            <a:alphaModFix amt="36000"/>
          </a:blip>
          <a:srcRect/>
          <a:stretch/>
        </p:blipFill>
        <p:spPr>
          <a:xfrm>
            <a:off x="2807750" y="1058324"/>
            <a:ext cx="3409049" cy="38684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Shape 8"/>
          <p:cNvGrpSpPr/>
          <p:nvPr/>
        </p:nvGrpSpPr>
        <p:grpSpPr>
          <a:xfrm>
            <a:off x="8525" y="-8525"/>
            <a:ext cx="9144000" cy="614099"/>
            <a:chOff x="8525" y="-8525"/>
            <a:chExt cx="9144000" cy="614099"/>
          </a:xfrm>
        </p:grpSpPr>
        <p:sp>
          <p:nvSpPr>
            <p:cNvPr id="9" name="Shape 9"/>
            <p:cNvSpPr/>
            <p:nvPr/>
          </p:nvSpPr>
          <p:spPr>
            <a:xfrm>
              <a:off x="8525" y="-8525"/>
              <a:ext cx="9144000" cy="614099"/>
            </a:xfrm>
            <a:prstGeom prst="rect">
              <a:avLst/>
            </a:prstGeom>
            <a:solidFill>
              <a:srgbClr val="4A86E8"/>
            </a:solidFill>
            <a:ln w="19050" cap="flat" cmpd="sng">
              <a:solidFill>
                <a:srgbClr val="4A86E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Oswald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0" name="Shape 10" descr="sflogo white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47145" y="60486"/>
              <a:ext cx="476074" cy="4760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google.com/p/pyreshark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de-DE" dirty="0"/>
              <a:t>Writing a Wireshark Dissector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de-DE" dirty="0"/>
              <a:t>Graham Bloice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3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Oswald"/>
              <a:buNone/>
            </a:pPr>
            <a:r>
              <a:rPr lang="de-DE" dirty="0">
                <a:latin typeface="Tahoma Normal" charset="0"/>
                <a:ea typeface="Tahoma Normal" charset="0"/>
                <a:cs typeface="Tahoma Normal" charset="0"/>
              </a:rPr>
              <a:t>19 October 2016</a:t>
            </a:r>
            <a:endParaRPr lang="de-DE" sz="1800" u="none" strike="noStrike" cap="none" dirty="0">
              <a:solidFill>
                <a:srgbClr val="595959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body" idx="4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de-DE" dirty="0"/>
              <a:t>Wireshark Core Developer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Wireshark Generic Dissector (WSGD)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dirty="0">
                <a:effectLst/>
              </a:rPr>
              <a:t>A Wireshark add-on created by </a:t>
            </a:r>
            <a:r>
              <a:rPr lang="en-GB" dirty="0">
                <a:effectLst/>
              </a:rPr>
              <a:t>Olivier </a:t>
            </a:r>
            <a:r>
              <a:rPr lang="en-GB" dirty="0" err="1">
                <a:effectLst/>
              </a:rPr>
              <a:t>Aveline</a:t>
            </a:r>
            <a:r>
              <a:rPr lang="en-GB" dirty="0">
                <a:effectLst/>
              </a:rPr>
              <a:t>, info at http://wsgd.free.fr/</a:t>
            </a:r>
          </a:p>
          <a:p>
            <a:r>
              <a:rPr lang="en-US" dirty="0">
                <a:effectLst/>
              </a:rPr>
              <a:t>Allows dissection of a protocol based on a text description of the protocol elements</a:t>
            </a:r>
          </a:p>
          <a:p>
            <a:r>
              <a:rPr lang="en-US" dirty="0">
                <a:effectLst/>
              </a:rPr>
              <a:t>Available for Windows and Linux as a plug-in module</a:t>
            </a:r>
          </a:p>
          <a:p>
            <a:r>
              <a:rPr lang="en-US" dirty="0">
                <a:effectLst/>
              </a:rPr>
              <a:t>Has some limitations but relatively simple to use and doesn’t require a development environment</a:t>
            </a:r>
          </a:p>
        </p:txBody>
      </p:sp>
    </p:spTree>
    <p:extLst>
      <p:ext uri="{BB962C8B-B14F-4D97-AF65-F5344CB8AC3E}">
        <p14:creationId xmlns:p14="http://schemas.microsoft.com/office/powerpoint/2010/main" val="3841858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WSGD Dissectors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GB" sz="2000" dirty="0">
                <a:effectLst/>
              </a:rPr>
              <a:t>Copy the appropriate version of the plugin into your Wireshark installation:</a:t>
            </a:r>
          </a:p>
          <a:p>
            <a:pPr lvl="1"/>
            <a:r>
              <a:rPr lang="en-GB" dirty="0"/>
              <a:t>Global plugins</a:t>
            </a:r>
          </a:p>
          <a:p>
            <a:pPr lvl="1"/>
            <a:r>
              <a:rPr lang="en-GB" dirty="0"/>
              <a:t>Personal plugins</a:t>
            </a:r>
          </a:p>
          <a:p>
            <a:r>
              <a:rPr lang="en-GB" sz="2000" dirty="0">
                <a:effectLst/>
              </a:rPr>
              <a:t>Copy (or create) the definition files in the required location:</a:t>
            </a:r>
          </a:p>
          <a:p>
            <a:pPr lvl="1"/>
            <a:r>
              <a:rPr lang="en-GB" dirty="0"/>
              <a:t>As specified by the environment variable </a:t>
            </a:r>
            <a:r>
              <a:rPr lang="en-GB" sz="1800" dirty="0"/>
              <a:t>“WIRESHARK_GENERIC_DISSECTOR_DIR”</a:t>
            </a:r>
            <a:endParaRPr lang="en-GB" dirty="0"/>
          </a:p>
          <a:p>
            <a:pPr lvl="1"/>
            <a:r>
              <a:rPr lang="en-GB" dirty="0"/>
              <a:t>Profiles directory</a:t>
            </a:r>
          </a:p>
          <a:p>
            <a:pPr lvl="1"/>
            <a:r>
              <a:rPr lang="en-GB" dirty="0"/>
              <a:t>User data directory</a:t>
            </a:r>
          </a:p>
          <a:p>
            <a:pPr lvl="1"/>
            <a:r>
              <a:rPr lang="en-GB" dirty="0"/>
              <a:t>Global plugin directory</a:t>
            </a:r>
          </a:p>
          <a:p>
            <a:pPr lvl="1"/>
            <a:r>
              <a:rPr lang="en-GB" dirty="0"/>
              <a:t>Wireshark main directory</a:t>
            </a:r>
          </a:p>
        </p:txBody>
      </p:sp>
    </p:spTree>
    <p:extLst>
      <p:ext uri="{BB962C8B-B14F-4D97-AF65-F5344CB8AC3E}">
        <p14:creationId xmlns:p14="http://schemas.microsoft.com/office/powerpoint/2010/main" val="4202887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WSGD Basics – Protocol Definition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# Protocol identification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PROTONAME               </a:t>
            </a:r>
            <a:r>
              <a:rPr lang="en-US" sz="1000" dirty="0" err="1">
                <a:effectLst/>
                <a:latin typeface="Lucida Console" panose="020B0609040504020204" pitchFamily="49" charset="0"/>
              </a:rPr>
              <a:t>SharkFest</a:t>
            </a:r>
            <a:r>
              <a:rPr lang="en-US" sz="1000" dirty="0">
                <a:effectLst/>
                <a:latin typeface="Lucida Console" panose="020B0609040504020204" pitchFamily="49" charset="0"/>
              </a:rPr>
              <a:t> 16 Protocol (WSGD)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PROTOSHORTNAME          SF16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PROTOABBREV             sf16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# Protocol parent, controls when dissector is called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PARENT_SUBFIELD         </a:t>
            </a:r>
            <a:r>
              <a:rPr lang="en-US" sz="1000" dirty="0" err="1">
                <a:effectLst/>
                <a:latin typeface="Lucida Console" panose="020B0609040504020204" pitchFamily="49" charset="0"/>
              </a:rPr>
              <a:t>tcp.port</a:t>
            </a: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PARENT_SUBFIELD_VALUES  54321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# Message header, protocol starts with a header</a:t>
            </a:r>
          </a:p>
          <a:p>
            <a:pPr marL="0" indent="0">
              <a:lnSpc>
                <a:spcPct val="80000"/>
              </a:lnSpc>
              <a:spcBef>
                <a:spcPts val="83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MSG_HEADER_TYPE         </a:t>
            </a:r>
            <a:r>
              <a:rPr lang="en-US" sz="1000" dirty="0" err="1">
                <a:effectLst/>
                <a:latin typeface="Lucida Console" panose="020B0609040504020204" pitchFamily="49" charset="0"/>
              </a:rPr>
              <a:t>T_msg_header</a:t>
            </a: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83"/>
              </a:spcBef>
              <a:buNone/>
            </a:pP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# Message type identifier, must be part of header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MSG_ID_FIELD_NAME       Function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# Message title field, shown in Info column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MSG_TITLE               </a:t>
            </a:r>
            <a:r>
              <a:rPr lang="en-US" sz="1000" dirty="0" err="1">
                <a:effectLst/>
                <a:latin typeface="Lucida Console" panose="020B0609040504020204" pitchFamily="49" charset="0"/>
              </a:rPr>
              <a:t>InfoString</a:t>
            </a: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# Message size field, from field in header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MSG_TOTAL_LENGTH        Length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# Message body type: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MSG_MAIN_TYPE           </a:t>
            </a:r>
            <a:r>
              <a:rPr lang="en-US" sz="1000" dirty="0" err="1">
                <a:effectLst/>
                <a:latin typeface="Lucida Console" panose="020B0609040504020204" pitchFamily="49" charset="0"/>
              </a:rPr>
              <a:t>T_msg_switch</a:t>
            </a:r>
            <a:r>
              <a:rPr lang="en-US" sz="1000" dirty="0">
                <a:effectLst/>
                <a:latin typeface="Lucida Console" panose="020B0609040504020204" pitchFamily="49" charset="0"/>
              </a:rPr>
              <a:t>(Function)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000" dirty="0">
              <a:effectLst/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# Field definitions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PROTO_TYPE_DEFINITIONS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000" dirty="0">
                <a:effectLst/>
                <a:latin typeface="Lucida Console" panose="020B0609040504020204" pitchFamily="49" charset="0"/>
              </a:rPr>
              <a:t>include  sf16.fdesc;</a:t>
            </a:r>
          </a:p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de-DE" sz="1000" u="none" strike="noStrike" cap="none" dirty="0">
              <a:solidFill>
                <a:srgbClr val="000000"/>
              </a:solidFill>
              <a:effectLst/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59953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WSGD Basics – Field Definitions 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# Message type enumeration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enum8 </a:t>
            </a:r>
            <a:r>
              <a:rPr lang="en-US" sz="1200" dirty="0" err="1">
                <a:effectLst/>
                <a:latin typeface="Lucida Console" pitchFamily="49" charset="0"/>
              </a:rPr>
              <a:t>T_Type_message</a:t>
            </a:r>
            <a:endParaRPr lang="en-US" sz="12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connect               20    # must be an integer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</a:t>
            </a:r>
            <a:r>
              <a:rPr lang="en-US" sz="1200" dirty="0" err="1">
                <a:effectLst/>
                <a:latin typeface="Lucida Console" pitchFamily="49" charset="0"/>
              </a:rPr>
              <a:t>connect_ack</a:t>
            </a:r>
            <a:r>
              <a:rPr lang="en-US" sz="1200" dirty="0">
                <a:effectLst/>
                <a:latin typeface="Lucida Console" pitchFamily="49" charset="0"/>
              </a:rPr>
              <a:t>            -    # "-" indicates previous value + 1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</a:t>
            </a:r>
            <a:r>
              <a:rPr lang="en-US" sz="1200" dirty="0" err="1">
                <a:effectLst/>
                <a:latin typeface="Lucida Console" pitchFamily="49" charset="0"/>
              </a:rPr>
              <a:t>request_data</a:t>
            </a:r>
            <a:r>
              <a:rPr lang="en-US" sz="1200" dirty="0">
                <a:effectLst/>
                <a:latin typeface="Lucida Console" pitchFamily="49" charset="0"/>
              </a:rPr>
              <a:t>          40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</a:t>
            </a:r>
            <a:r>
              <a:rPr lang="en-US" sz="1200" dirty="0" err="1">
                <a:effectLst/>
                <a:latin typeface="Lucida Console" pitchFamily="49" charset="0"/>
              </a:rPr>
              <a:t>request_reply</a:t>
            </a:r>
            <a:r>
              <a:rPr lang="en-US" sz="1200" dirty="0">
                <a:effectLst/>
                <a:latin typeface="Lucida Console" pitchFamily="49" charset="0"/>
              </a:rPr>
              <a:t>          -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disconnect            60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</a:t>
            </a:r>
            <a:r>
              <a:rPr lang="en-US" sz="1200" dirty="0" err="1">
                <a:effectLst/>
                <a:latin typeface="Lucida Console" pitchFamily="49" charset="0"/>
              </a:rPr>
              <a:t>disconnect_ack</a:t>
            </a:r>
            <a:r>
              <a:rPr lang="en-US" sz="1200" dirty="0">
                <a:effectLst/>
                <a:latin typeface="Lucida Console" pitchFamily="49" charset="0"/>
              </a:rPr>
              <a:t>         -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# Header definition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err="1">
                <a:effectLst/>
                <a:latin typeface="Lucida Console" pitchFamily="49" charset="0"/>
              </a:rPr>
              <a:t>struct</a:t>
            </a:r>
            <a:r>
              <a:rPr lang="en-US" sz="1200" dirty="0">
                <a:effectLst/>
                <a:latin typeface="Lucida Console" pitchFamily="49" charset="0"/>
              </a:rPr>
              <a:t> </a:t>
            </a:r>
            <a:r>
              <a:rPr lang="en-US" sz="1200" dirty="0" err="1">
                <a:effectLst/>
                <a:latin typeface="Lucida Console" pitchFamily="49" charset="0"/>
              </a:rPr>
              <a:t>T_msg_header</a:t>
            </a:r>
            <a:endParaRPr lang="en-US" sz="12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</a:t>
            </a:r>
            <a:r>
              <a:rPr lang="en-US" sz="1200" dirty="0" err="1">
                <a:effectLst/>
                <a:latin typeface="Lucida Console" pitchFamily="49" charset="0"/>
              </a:rPr>
              <a:t>byte_order</a:t>
            </a:r>
            <a:r>
              <a:rPr lang="en-US" sz="1200" dirty="0">
                <a:effectLst/>
                <a:latin typeface="Lucida Console" pitchFamily="49" charset="0"/>
              </a:rPr>
              <a:t>            </a:t>
            </a:r>
            <a:r>
              <a:rPr lang="en-US" sz="1200" dirty="0" err="1">
                <a:effectLst/>
                <a:latin typeface="Lucida Console" pitchFamily="49" charset="0"/>
              </a:rPr>
              <a:t>big_endian</a:t>
            </a:r>
            <a:r>
              <a:rPr lang="en-US" sz="1200" dirty="0">
                <a:effectLst/>
                <a:latin typeface="Lucida Console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</a:t>
            </a:r>
            <a:r>
              <a:rPr lang="en-US" sz="1200" dirty="0" err="1">
                <a:effectLst/>
                <a:latin typeface="Lucida Console" pitchFamily="49" charset="0"/>
              </a:rPr>
              <a:t>T_Type_message</a:t>
            </a:r>
            <a:r>
              <a:rPr lang="en-US" sz="1200" dirty="0">
                <a:effectLst/>
                <a:latin typeface="Lucida Console" pitchFamily="49" charset="0"/>
              </a:rPr>
              <a:t>        Function;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uint16                Length;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hide </a:t>
            </a:r>
            <a:r>
              <a:rPr lang="en-US" sz="1200" dirty="0" err="1">
                <a:effectLst/>
                <a:latin typeface="Lucida Console" pitchFamily="49" charset="0"/>
              </a:rPr>
              <a:t>var</a:t>
            </a:r>
            <a:r>
              <a:rPr lang="en-US" sz="1200" dirty="0">
                <a:effectLst/>
                <a:latin typeface="Lucida Console" pitchFamily="49" charset="0"/>
              </a:rPr>
              <a:t> string       </a:t>
            </a:r>
            <a:r>
              <a:rPr lang="en-US" sz="1200" dirty="0" err="1">
                <a:effectLst/>
                <a:latin typeface="Lucida Console" pitchFamily="49" charset="0"/>
              </a:rPr>
              <a:t>InfoString</a:t>
            </a:r>
            <a:r>
              <a:rPr lang="en-US" sz="1200" dirty="0">
                <a:effectLst/>
                <a:latin typeface="Lucida Console" pitchFamily="49" charset="0"/>
              </a:rPr>
              <a:t> = print ("%s", Function);  # Note type conversion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  </a:t>
            </a:r>
            <a:r>
              <a:rPr lang="en-US" sz="1200" dirty="0" err="1">
                <a:effectLst/>
                <a:latin typeface="Lucida Console" pitchFamily="49" charset="0"/>
              </a:rPr>
              <a:t>byte_order</a:t>
            </a:r>
            <a:r>
              <a:rPr lang="en-US" sz="1200" dirty="0">
                <a:effectLst/>
                <a:latin typeface="Lucida Console" pitchFamily="49" charset="0"/>
              </a:rPr>
              <a:t>            </a:t>
            </a:r>
            <a:r>
              <a:rPr lang="en-US" sz="1200" dirty="0" err="1">
                <a:effectLst/>
                <a:latin typeface="Lucida Console" pitchFamily="49" charset="0"/>
              </a:rPr>
              <a:t>little_endian</a:t>
            </a:r>
            <a:r>
              <a:rPr lang="en-US" sz="1200" dirty="0">
                <a:effectLst/>
                <a:latin typeface="Lucida Console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effectLst/>
                <a:latin typeface="Lucida Console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02090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WSGD Basics – Field Definitions II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# Messages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err="1">
                <a:effectLst/>
                <a:latin typeface="Lucida Console" pitchFamily="49" charset="0"/>
              </a:rPr>
              <a:t>struct</a:t>
            </a:r>
            <a:r>
              <a:rPr lang="en-US" sz="1100" dirty="0">
                <a:effectLst/>
                <a:latin typeface="Lucida Console" pitchFamily="49" charset="0"/>
              </a:rPr>
              <a:t>  </a:t>
            </a:r>
            <a:r>
              <a:rPr lang="en-US" sz="1100" dirty="0" err="1">
                <a:effectLst/>
                <a:latin typeface="Lucida Console" pitchFamily="49" charset="0"/>
              </a:rPr>
              <a:t>T_msg_connect</a:t>
            </a:r>
            <a:endParaRPr lang="en-US" sz="11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  </a:t>
            </a:r>
            <a:r>
              <a:rPr lang="en-US" sz="1100" dirty="0" err="1">
                <a:effectLst/>
                <a:latin typeface="Lucida Console" pitchFamily="49" charset="0"/>
              </a:rPr>
              <a:t>T_msg_header</a:t>
            </a:r>
            <a:r>
              <a:rPr lang="en-US" sz="1100" dirty="0">
                <a:effectLst/>
                <a:latin typeface="Lucida Console" pitchFamily="49" charset="0"/>
              </a:rPr>
              <a:t>    Header;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  uint32          ID;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11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err="1">
                <a:effectLst/>
                <a:latin typeface="Lucida Console" pitchFamily="49" charset="0"/>
              </a:rPr>
              <a:t>struct</a:t>
            </a:r>
            <a:r>
              <a:rPr lang="en-US" sz="1100" dirty="0">
                <a:effectLst/>
                <a:latin typeface="Lucida Console" pitchFamily="49" charset="0"/>
              </a:rPr>
              <a:t>  </a:t>
            </a:r>
            <a:r>
              <a:rPr lang="en-US" sz="1100" dirty="0" err="1">
                <a:effectLst/>
                <a:latin typeface="Lucida Console" pitchFamily="49" charset="0"/>
              </a:rPr>
              <a:t>T_msg_connect_ack</a:t>
            </a:r>
            <a:endParaRPr lang="en-US" sz="11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  </a:t>
            </a:r>
            <a:r>
              <a:rPr lang="en-US" sz="1100" dirty="0" err="1">
                <a:effectLst/>
                <a:latin typeface="Lucida Console" pitchFamily="49" charset="0"/>
              </a:rPr>
              <a:t>T_msg_header</a:t>
            </a:r>
            <a:r>
              <a:rPr lang="en-US" sz="1100" dirty="0">
                <a:effectLst/>
                <a:latin typeface="Lucida Console" pitchFamily="49" charset="0"/>
              </a:rPr>
              <a:t>    Header;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  uint32          ID;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11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err="1">
                <a:effectLst/>
                <a:latin typeface="Lucida Console" pitchFamily="49" charset="0"/>
              </a:rPr>
              <a:t>struct</a:t>
            </a:r>
            <a:r>
              <a:rPr lang="en-US" sz="1100" dirty="0">
                <a:effectLst/>
                <a:latin typeface="Lucida Console" pitchFamily="49" charset="0"/>
              </a:rPr>
              <a:t>  </a:t>
            </a:r>
            <a:r>
              <a:rPr lang="en-US" sz="1100" dirty="0" err="1">
                <a:effectLst/>
                <a:latin typeface="Lucida Console" pitchFamily="49" charset="0"/>
              </a:rPr>
              <a:t>T_msg_disconnect</a:t>
            </a:r>
            <a:endParaRPr lang="en-US" sz="11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  </a:t>
            </a:r>
            <a:r>
              <a:rPr lang="en-US" sz="1100" dirty="0" err="1">
                <a:effectLst/>
                <a:latin typeface="Lucida Console" pitchFamily="49" charset="0"/>
              </a:rPr>
              <a:t>T_msg_header</a:t>
            </a:r>
            <a:r>
              <a:rPr lang="en-US" sz="1100" dirty="0">
                <a:effectLst/>
                <a:latin typeface="Lucida Console" pitchFamily="49" charset="0"/>
              </a:rPr>
              <a:t>    Header;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  uint32          ID;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11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err="1">
                <a:effectLst/>
                <a:latin typeface="Lucida Console" pitchFamily="49" charset="0"/>
              </a:rPr>
              <a:t>struct</a:t>
            </a:r>
            <a:r>
              <a:rPr lang="en-US" sz="1100" dirty="0">
                <a:effectLst/>
                <a:latin typeface="Lucida Console" pitchFamily="49" charset="0"/>
              </a:rPr>
              <a:t>  </a:t>
            </a:r>
            <a:r>
              <a:rPr lang="en-US" sz="1100" dirty="0" err="1">
                <a:effectLst/>
                <a:latin typeface="Lucida Console" pitchFamily="49" charset="0"/>
              </a:rPr>
              <a:t>T_msg_disconnect_ack</a:t>
            </a:r>
            <a:endParaRPr lang="en-US" sz="110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  </a:t>
            </a:r>
            <a:r>
              <a:rPr lang="en-US" sz="1100" dirty="0" err="1">
                <a:effectLst/>
                <a:latin typeface="Lucida Console" pitchFamily="49" charset="0"/>
              </a:rPr>
              <a:t>T_msg_header</a:t>
            </a:r>
            <a:r>
              <a:rPr lang="en-US" sz="1100" dirty="0">
                <a:effectLst/>
                <a:latin typeface="Lucida Console" pitchFamily="49" charset="0"/>
              </a:rPr>
              <a:t>    Header;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  uint32          ID;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latin typeface="Lucida Console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404652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WSGD Basics – Field Definitions III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# Data value enumeration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enum8 </a:t>
            </a:r>
            <a:r>
              <a:rPr lang="en-US" sz="850" dirty="0" err="1">
                <a:effectLst/>
                <a:latin typeface="Lucida Console" pitchFamily="49" charset="0"/>
              </a:rPr>
              <a:t>T_Type_dataid</a:t>
            </a:r>
            <a:endParaRPr lang="en-US" sz="85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</a:t>
            </a:r>
            <a:r>
              <a:rPr lang="en-US" sz="850" dirty="0" err="1">
                <a:effectLst/>
                <a:latin typeface="Lucida Console" pitchFamily="49" charset="0"/>
              </a:rPr>
              <a:t>read_short</a:t>
            </a:r>
            <a:r>
              <a:rPr lang="en-US" sz="850" dirty="0">
                <a:effectLst/>
                <a:latin typeface="Lucida Console" pitchFamily="49" charset="0"/>
              </a:rPr>
              <a:t> 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</a:t>
            </a:r>
            <a:r>
              <a:rPr lang="en-US" sz="850" dirty="0" err="1">
                <a:effectLst/>
                <a:latin typeface="Lucida Console" pitchFamily="49" charset="0"/>
              </a:rPr>
              <a:t>read_long</a:t>
            </a:r>
            <a:r>
              <a:rPr lang="en-US" sz="850" dirty="0">
                <a:effectLst/>
                <a:latin typeface="Lucida Console" pitchFamily="49" charset="0"/>
              </a:rPr>
              <a:t>  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</a:t>
            </a:r>
            <a:r>
              <a:rPr lang="en-US" sz="850" dirty="0" err="1">
                <a:effectLst/>
                <a:latin typeface="Lucida Console" pitchFamily="49" charset="0"/>
              </a:rPr>
              <a:t>read_string</a:t>
            </a:r>
            <a:r>
              <a:rPr lang="en-US" sz="850" dirty="0">
                <a:effectLst/>
                <a:latin typeface="Lucida Console" pitchFamily="49" charset="0"/>
              </a:rPr>
              <a:t>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85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 err="1">
                <a:effectLst/>
                <a:latin typeface="Lucida Console" pitchFamily="49" charset="0"/>
              </a:rPr>
              <a:t>struct</a:t>
            </a:r>
            <a:r>
              <a:rPr lang="en-US" sz="850" dirty="0">
                <a:effectLst/>
                <a:latin typeface="Lucida Console" pitchFamily="49" charset="0"/>
              </a:rPr>
              <a:t> </a:t>
            </a:r>
            <a:r>
              <a:rPr lang="en-US" sz="850" dirty="0" err="1">
                <a:effectLst/>
                <a:latin typeface="Lucida Console" pitchFamily="49" charset="0"/>
              </a:rPr>
              <a:t>T_msg_request_data</a:t>
            </a:r>
            <a:endParaRPr lang="en-US" sz="85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</a:t>
            </a:r>
            <a:r>
              <a:rPr lang="en-US" sz="850" dirty="0" err="1">
                <a:effectLst/>
                <a:latin typeface="Lucida Console" pitchFamily="49" charset="0"/>
              </a:rPr>
              <a:t>T_msg_header</a:t>
            </a:r>
            <a:r>
              <a:rPr lang="en-US" sz="850" dirty="0">
                <a:effectLst/>
                <a:latin typeface="Lucida Console" pitchFamily="49" charset="0"/>
              </a:rPr>
              <a:t>          Header;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</a:t>
            </a:r>
            <a:r>
              <a:rPr lang="en-US" sz="850" dirty="0" err="1">
                <a:effectLst/>
                <a:latin typeface="Lucida Console" pitchFamily="49" charset="0"/>
              </a:rPr>
              <a:t>T_Type_dataid</a:t>
            </a:r>
            <a:r>
              <a:rPr lang="en-US" sz="850" dirty="0">
                <a:effectLst/>
                <a:latin typeface="Lucida Console" pitchFamily="49" charset="0"/>
              </a:rPr>
              <a:t>         </a:t>
            </a:r>
            <a:r>
              <a:rPr lang="en-US" sz="850" dirty="0" err="1">
                <a:effectLst/>
                <a:latin typeface="Lucida Console" pitchFamily="49" charset="0"/>
              </a:rPr>
              <a:t>Data_ID</a:t>
            </a:r>
            <a:r>
              <a:rPr lang="en-US" sz="850" dirty="0">
                <a:effectLst/>
                <a:latin typeface="Lucida Console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85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 err="1">
                <a:effectLst/>
                <a:latin typeface="Lucida Console" pitchFamily="49" charset="0"/>
              </a:rPr>
              <a:t>struct</a:t>
            </a:r>
            <a:r>
              <a:rPr lang="en-US" sz="850" dirty="0">
                <a:effectLst/>
                <a:latin typeface="Lucida Console" pitchFamily="49" charset="0"/>
              </a:rPr>
              <a:t> </a:t>
            </a:r>
            <a:r>
              <a:rPr lang="en-US" sz="850" dirty="0" err="1">
                <a:effectLst/>
                <a:latin typeface="Lucida Console" pitchFamily="49" charset="0"/>
              </a:rPr>
              <a:t>T_msg_request_reply</a:t>
            </a:r>
            <a:endParaRPr lang="en-US" sz="85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</a:t>
            </a:r>
            <a:r>
              <a:rPr lang="en-US" sz="850" dirty="0" err="1">
                <a:effectLst/>
                <a:latin typeface="Lucida Console" pitchFamily="49" charset="0"/>
              </a:rPr>
              <a:t>T_msg_header</a:t>
            </a:r>
            <a:r>
              <a:rPr lang="en-US" sz="850" dirty="0">
                <a:effectLst/>
                <a:latin typeface="Lucida Console" pitchFamily="49" charset="0"/>
              </a:rPr>
              <a:t>          Header;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</a:t>
            </a:r>
            <a:r>
              <a:rPr lang="en-US" sz="850" dirty="0" err="1">
                <a:effectLst/>
                <a:latin typeface="Lucida Console" pitchFamily="49" charset="0"/>
              </a:rPr>
              <a:t>T_Type_dataid</a:t>
            </a:r>
            <a:r>
              <a:rPr lang="en-US" sz="850" dirty="0">
                <a:effectLst/>
                <a:latin typeface="Lucida Console" pitchFamily="49" charset="0"/>
              </a:rPr>
              <a:t>         </a:t>
            </a:r>
            <a:r>
              <a:rPr lang="en-US" sz="850" dirty="0" err="1">
                <a:effectLst/>
                <a:latin typeface="Lucida Console" pitchFamily="49" charset="0"/>
              </a:rPr>
              <a:t>Data_ID</a:t>
            </a:r>
            <a:r>
              <a:rPr lang="en-US" sz="850" dirty="0">
                <a:effectLst/>
                <a:latin typeface="Lucida Console" pitchFamily="49" charset="0"/>
              </a:rPr>
              <a:t>;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switch(</a:t>
            </a:r>
            <a:r>
              <a:rPr lang="en-US" sz="850" dirty="0" err="1">
                <a:effectLst/>
                <a:latin typeface="Lucida Console" pitchFamily="49" charset="0"/>
              </a:rPr>
              <a:t>Data_ID</a:t>
            </a:r>
            <a:r>
              <a:rPr lang="en-US" sz="850" dirty="0">
                <a:effectLst/>
                <a:latin typeface="Lucida Console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  case </a:t>
            </a:r>
            <a:r>
              <a:rPr lang="en-US" sz="850" dirty="0" err="1">
                <a:effectLst/>
                <a:latin typeface="Lucida Console" pitchFamily="49" charset="0"/>
              </a:rPr>
              <a:t>T_Type_dataid</a:t>
            </a:r>
            <a:r>
              <a:rPr lang="en-US" sz="850" dirty="0">
                <a:effectLst/>
                <a:latin typeface="Lucida Console" pitchFamily="49" charset="0"/>
              </a:rPr>
              <a:t>::</a:t>
            </a:r>
            <a:r>
              <a:rPr lang="en-US" sz="850" dirty="0" err="1">
                <a:effectLst/>
                <a:latin typeface="Lucida Console" pitchFamily="49" charset="0"/>
              </a:rPr>
              <a:t>read_short</a:t>
            </a:r>
            <a:r>
              <a:rPr lang="en-US" sz="850" dirty="0">
                <a:effectLst/>
                <a:latin typeface="Lucida Console" pitchFamily="49" charset="0"/>
              </a:rPr>
              <a:t>  : uint16 </a:t>
            </a:r>
            <a:r>
              <a:rPr lang="en-US" sz="850" dirty="0" err="1">
                <a:effectLst/>
                <a:latin typeface="Lucida Console" pitchFamily="49" charset="0"/>
              </a:rPr>
              <a:t>Data_Short</a:t>
            </a:r>
            <a:r>
              <a:rPr lang="en-US" sz="850" dirty="0">
                <a:effectLst/>
                <a:latin typeface="Lucida Console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  case </a:t>
            </a:r>
            <a:r>
              <a:rPr lang="en-US" sz="850" dirty="0" err="1">
                <a:effectLst/>
                <a:latin typeface="Lucida Console" pitchFamily="49" charset="0"/>
              </a:rPr>
              <a:t>T_Type_dataid</a:t>
            </a:r>
            <a:r>
              <a:rPr lang="en-US" sz="850" dirty="0">
                <a:effectLst/>
                <a:latin typeface="Lucida Console" pitchFamily="49" charset="0"/>
              </a:rPr>
              <a:t>::</a:t>
            </a:r>
            <a:r>
              <a:rPr lang="en-US" sz="850" dirty="0" err="1">
                <a:effectLst/>
                <a:latin typeface="Lucida Console" pitchFamily="49" charset="0"/>
              </a:rPr>
              <a:t>read_long</a:t>
            </a:r>
            <a:r>
              <a:rPr lang="en-US" sz="850" dirty="0">
                <a:effectLst/>
                <a:latin typeface="Lucida Console" pitchFamily="49" charset="0"/>
              </a:rPr>
              <a:t>   : uint32 </a:t>
            </a:r>
            <a:r>
              <a:rPr lang="en-US" sz="850" dirty="0" err="1">
                <a:effectLst/>
                <a:latin typeface="Lucida Console" pitchFamily="49" charset="0"/>
              </a:rPr>
              <a:t>Data_Long</a:t>
            </a:r>
            <a:r>
              <a:rPr lang="en-US" sz="850" dirty="0">
                <a:effectLst/>
                <a:latin typeface="Lucida Console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  case </a:t>
            </a:r>
            <a:r>
              <a:rPr lang="en-US" sz="850" dirty="0" err="1">
                <a:effectLst/>
                <a:latin typeface="Lucida Console" pitchFamily="49" charset="0"/>
              </a:rPr>
              <a:t>T_Type_dataid</a:t>
            </a:r>
            <a:r>
              <a:rPr lang="en-US" sz="850" dirty="0">
                <a:effectLst/>
                <a:latin typeface="Lucida Console" pitchFamily="49" charset="0"/>
              </a:rPr>
              <a:t>::</a:t>
            </a:r>
            <a:r>
              <a:rPr lang="en-US" sz="850" dirty="0" err="1">
                <a:effectLst/>
                <a:latin typeface="Lucida Console" pitchFamily="49" charset="0"/>
              </a:rPr>
              <a:t>read_string</a:t>
            </a:r>
            <a:r>
              <a:rPr lang="en-US" sz="850" dirty="0">
                <a:effectLst/>
                <a:latin typeface="Lucida Console" pitchFamily="49" charset="0"/>
              </a:rPr>
              <a:t> : string(15) </a:t>
            </a:r>
            <a:r>
              <a:rPr lang="en-US" sz="850" dirty="0" err="1">
                <a:effectLst/>
                <a:latin typeface="Lucida Console" pitchFamily="49" charset="0"/>
              </a:rPr>
              <a:t>Data_String</a:t>
            </a:r>
            <a:r>
              <a:rPr lang="en-US" sz="850" dirty="0">
                <a:effectLst/>
                <a:latin typeface="Lucida Console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85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 err="1">
                <a:effectLst/>
                <a:latin typeface="Lucida Console" pitchFamily="49" charset="0"/>
              </a:rPr>
              <a:t>struct</a:t>
            </a:r>
            <a:r>
              <a:rPr lang="en-US" sz="850" dirty="0">
                <a:effectLst/>
                <a:latin typeface="Lucida Console" pitchFamily="49" charset="0"/>
              </a:rPr>
              <a:t>  </a:t>
            </a:r>
            <a:r>
              <a:rPr lang="en-US" sz="850" dirty="0" err="1">
                <a:effectLst/>
                <a:latin typeface="Lucida Console" pitchFamily="49" charset="0"/>
              </a:rPr>
              <a:t>T_msg_unknown</a:t>
            </a:r>
            <a:endParaRPr lang="en-US" sz="850" dirty="0">
              <a:effectLst/>
              <a:latin typeface="Lucida Console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</a:t>
            </a:r>
            <a:r>
              <a:rPr lang="en-US" sz="850" dirty="0" err="1">
                <a:effectLst/>
                <a:latin typeface="Lucida Console" pitchFamily="49" charset="0"/>
              </a:rPr>
              <a:t>T_msg_header</a:t>
            </a:r>
            <a:r>
              <a:rPr lang="en-US" sz="850" dirty="0">
                <a:effectLst/>
                <a:latin typeface="Lucida Console" pitchFamily="49" charset="0"/>
              </a:rPr>
              <a:t>          Header;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  raw(*)                </a:t>
            </a:r>
            <a:r>
              <a:rPr lang="en-US" sz="850" dirty="0" err="1">
                <a:effectLst/>
                <a:latin typeface="Lucida Console" pitchFamily="49" charset="0"/>
              </a:rPr>
              <a:t>end_of_msg</a:t>
            </a:r>
            <a:r>
              <a:rPr lang="en-US" sz="850" dirty="0">
                <a:effectLst/>
                <a:latin typeface="Lucida Console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50" dirty="0">
                <a:effectLst/>
                <a:latin typeface="Lucida Console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897624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WSGD Basics – Field Definitions IV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# Main switch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switch  </a:t>
            </a:r>
            <a:r>
              <a:rPr lang="en-US" sz="1400" dirty="0" err="1">
                <a:effectLst/>
                <a:latin typeface="Lucida Console" pitchFamily="49" charset="0"/>
              </a:rPr>
              <a:t>T_msg_switch</a:t>
            </a:r>
            <a:r>
              <a:rPr lang="en-US" sz="1400" dirty="0">
                <a:effectLst/>
                <a:latin typeface="Lucida Console" pitchFamily="49" charset="0"/>
              </a:rPr>
              <a:t>    </a:t>
            </a:r>
            <a:r>
              <a:rPr lang="en-US" sz="1400" dirty="0" err="1">
                <a:effectLst/>
                <a:latin typeface="Lucida Console" pitchFamily="49" charset="0"/>
              </a:rPr>
              <a:t>T_Type_message</a:t>
            </a:r>
            <a:endParaRPr lang="en-US" sz="1400" dirty="0">
              <a:effectLst/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{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  case  </a:t>
            </a:r>
            <a:r>
              <a:rPr lang="en-US" sz="1400" dirty="0" err="1">
                <a:effectLst/>
                <a:latin typeface="Lucida Console" pitchFamily="49" charset="0"/>
              </a:rPr>
              <a:t>T_Type_message</a:t>
            </a:r>
            <a:r>
              <a:rPr lang="en-US" sz="1400" dirty="0">
                <a:effectLst/>
                <a:latin typeface="Lucida Console" pitchFamily="49" charset="0"/>
              </a:rPr>
              <a:t>::connect        : </a:t>
            </a:r>
            <a:r>
              <a:rPr lang="en-US" sz="1400" dirty="0" err="1">
                <a:effectLst/>
                <a:latin typeface="Lucida Console" pitchFamily="49" charset="0"/>
              </a:rPr>
              <a:t>T_msg_connect</a:t>
            </a:r>
            <a:r>
              <a:rPr lang="en-US" sz="1400" dirty="0">
                <a:effectLst/>
                <a:latin typeface="Lucida Console" pitchFamily="49" charset="0"/>
              </a:rPr>
              <a:t>         "";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  case  </a:t>
            </a:r>
            <a:r>
              <a:rPr lang="en-US" sz="1400" dirty="0" err="1">
                <a:effectLst/>
                <a:latin typeface="Lucida Console" pitchFamily="49" charset="0"/>
              </a:rPr>
              <a:t>T_Type_message</a:t>
            </a:r>
            <a:r>
              <a:rPr lang="en-US" sz="1400" dirty="0">
                <a:effectLst/>
                <a:latin typeface="Lucida Console" pitchFamily="49" charset="0"/>
              </a:rPr>
              <a:t>::</a:t>
            </a:r>
            <a:r>
              <a:rPr lang="en-US" sz="1400" dirty="0" err="1">
                <a:effectLst/>
                <a:latin typeface="Lucida Console" pitchFamily="49" charset="0"/>
              </a:rPr>
              <a:t>connect_ack</a:t>
            </a:r>
            <a:r>
              <a:rPr lang="en-US" sz="1400" dirty="0">
                <a:effectLst/>
                <a:latin typeface="Lucida Console" pitchFamily="49" charset="0"/>
              </a:rPr>
              <a:t>    : </a:t>
            </a:r>
            <a:r>
              <a:rPr lang="en-US" sz="1400" dirty="0" err="1">
                <a:effectLst/>
                <a:latin typeface="Lucida Console" pitchFamily="49" charset="0"/>
              </a:rPr>
              <a:t>T_msg_connect_ack</a:t>
            </a:r>
            <a:r>
              <a:rPr lang="en-US" sz="1400" dirty="0">
                <a:effectLst/>
                <a:latin typeface="Lucida Console" pitchFamily="49" charset="0"/>
              </a:rPr>
              <a:t>     "";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  case  </a:t>
            </a:r>
            <a:r>
              <a:rPr lang="en-US" sz="1400" dirty="0" err="1">
                <a:effectLst/>
                <a:latin typeface="Lucida Console" pitchFamily="49" charset="0"/>
              </a:rPr>
              <a:t>T_Type_message</a:t>
            </a:r>
            <a:r>
              <a:rPr lang="en-US" sz="1400" dirty="0">
                <a:effectLst/>
                <a:latin typeface="Lucida Console" pitchFamily="49" charset="0"/>
              </a:rPr>
              <a:t>::</a:t>
            </a:r>
            <a:r>
              <a:rPr lang="en-US" sz="1400" dirty="0" err="1">
                <a:effectLst/>
                <a:latin typeface="Lucida Console" pitchFamily="49" charset="0"/>
              </a:rPr>
              <a:t>request_data</a:t>
            </a:r>
            <a:r>
              <a:rPr lang="en-US" sz="1400" dirty="0">
                <a:effectLst/>
                <a:latin typeface="Lucida Console" pitchFamily="49" charset="0"/>
              </a:rPr>
              <a:t>   : </a:t>
            </a:r>
            <a:r>
              <a:rPr lang="en-US" sz="1400" dirty="0" err="1">
                <a:effectLst/>
                <a:latin typeface="Lucida Console" pitchFamily="49" charset="0"/>
              </a:rPr>
              <a:t>T_msg_request_data</a:t>
            </a:r>
            <a:r>
              <a:rPr lang="en-US" sz="1400" dirty="0">
                <a:effectLst/>
                <a:latin typeface="Lucida Console" pitchFamily="49" charset="0"/>
              </a:rPr>
              <a:t>    "";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  case  </a:t>
            </a:r>
            <a:r>
              <a:rPr lang="en-US" sz="1400" dirty="0" err="1">
                <a:effectLst/>
                <a:latin typeface="Lucida Console" pitchFamily="49" charset="0"/>
              </a:rPr>
              <a:t>T_Type_message</a:t>
            </a:r>
            <a:r>
              <a:rPr lang="en-US" sz="1400" dirty="0">
                <a:effectLst/>
                <a:latin typeface="Lucida Console" pitchFamily="49" charset="0"/>
              </a:rPr>
              <a:t>::</a:t>
            </a:r>
            <a:r>
              <a:rPr lang="en-US" sz="1400" dirty="0" err="1">
                <a:effectLst/>
                <a:latin typeface="Lucida Console" pitchFamily="49" charset="0"/>
              </a:rPr>
              <a:t>request_reply</a:t>
            </a:r>
            <a:r>
              <a:rPr lang="en-US" sz="1400" dirty="0">
                <a:effectLst/>
                <a:latin typeface="Lucida Console" pitchFamily="49" charset="0"/>
              </a:rPr>
              <a:t>  : </a:t>
            </a:r>
            <a:r>
              <a:rPr lang="en-US" sz="1400" dirty="0" err="1">
                <a:effectLst/>
                <a:latin typeface="Lucida Console" pitchFamily="49" charset="0"/>
              </a:rPr>
              <a:t>T_msg_request_reply</a:t>
            </a:r>
            <a:r>
              <a:rPr lang="en-US" sz="1400" dirty="0">
                <a:effectLst/>
                <a:latin typeface="Lucida Console" pitchFamily="49" charset="0"/>
              </a:rPr>
              <a:t>   "";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  case  </a:t>
            </a:r>
            <a:r>
              <a:rPr lang="en-US" sz="1400" dirty="0" err="1">
                <a:effectLst/>
                <a:latin typeface="Lucida Console" pitchFamily="49" charset="0"/>
              </a:rPr>
              <a:t>T_Type_message</a:t>
            </a:r>
            <a:r>
              <a:rPr lang="en-US" sz="1400" dirty="0">
                <a:effectLst/>
                <a:latin typeface="Lucida Console" pitchFamily="49" charset="0"/>
              </a:rPr>
              <a:t>::disconnect     : </a:t>
            </a:r>
            <a:r>
              <a:rPr lang="en-US" sz="1400" dirty="0" err="1">
                <a:effectLst/>
                <a:latin typeface="Lucida Console" pitchFamily="49" charset="0"/>
              </a:rPr>
              <a:t>T_msg_disconnect</a:t>
            </a:r>
            <a:r>
              <a:rPr lang="en-US" sz="1400" dirty="0">
                <a:effectLst/>
                <a:latin typeface="Lucida Console" pitchFamily="49" charset="0"/>
              </a:rPr>
              <a:t>      "";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  case  </a:t>
            </a:r>
            <a:r>
              <a:rPr lang="en-US" sz="1400" dirty="0" err="1">
                <a:effectLst/>
                <a:latin typeface="Lucida Console" pitchFamily="49" charset="0"/>
              </a:rPr>
              <a:t>T_Type_message</a:t>
            </a:r>
            <a:r>
              <a:rPr lang="en-US" sz="1400" dirty="0">
                <a:effectLst/>
                <a:latin typeface="Lucida Console" pitchFamily="49" charset="0"/>
              </a:rPr>
              <a:t>::</a:t>
            </a:r>
            <a:r>
              <a:rPr lang="en-US" sz="1400" dirty="0" err="1">
                <a:effectLst/>
                <a:latin typeface="Lucida Console" pitchFamily="49" charset="0"/>
              </a:rPr>
              <a:t>disconnect_ack</a:t>
            </a:r>
            <a:r>
              <a:rPr lang="en-US" sz="1400" dirty="0">
                <a:effectLst/>
                <a:latin typeface="Lucida Console" pitchFamily="49" charset="0"/>
              </a:rPr>
              <a:t> : </a:t>
            </a:r>
            <a:r>
              <a:rPr lang="en-US" sz="1400" dirty="0" err="1">
                <a:effectLst/>
                <a:latin typeface="Lucida Console" pitchFamily="49" charset="0"/>
              </a:rPr>
              <a:t>T_msg_disconnect_ack</a:t>
            </a:r>
            <a:r>
              <a:rPr lang="en-US" sz="1400" dirty="0">
                <a:effectLst/>
                <a:latin typeface="Lucida Console" pitchFamily="49" charset="0"/>
              </a:rPr>
              <a:t>  "";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  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  default : </a:t>
            </a:r>
            <a:r>
              <a:rPr lang="en-US" sz="1400" dirty="0" err="1">
                <a:effectLst/>
                <a:latin typeface="Lucida Console" pitchFamily="49" charset="0"/>
              </a:rPr>
              <a:t>T_msg_unknown</a:t>
            </a:r>
            <a:r>
              <a:rPr lang="en-US" sz="1400" dirty="0">
                <a:effectLst/>
                <a:latin typeface="Lucida Console" pitchFamily="49" charset="0"/>
              </a:rPr>
              <a:t> "";</a:t>
            </a:r>
          </a:p>
          <a:p>
            <a:pPr marL="0" indent="0">
              <a:buNone/>
            </a:pPr>
            <a:r>
              <a:rPr lang="en-US" sz="1400" dirty="0">
                <a:effectLst/>
                <a:latin typeface="Lucida Console" pitchFamily="49" charset="0"/>
              </a:rPr>
              <a:t>}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endParaRPr lang="de-DE" sz="1400" u="none" strike="noStrike" cap="none" dirty="0">
              <a:solidFill>
                <a:srgbClr val="000000"/>
              </a:solidFill>
              <a:effectLst/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530715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Scripting language based dissectors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627535"/>
            <a:ext cx="8353425" cy="41762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indent="-180000"/>
            <a:r>
              <a:rPr lang="en-US" dirty="0">
                <a:effectLst/>
              </a:rPr>
              <a:t>Protocol definition held in text file(s) using the script language syntax</a:t>
            </a:r>
          </a:p>
          <a:p>
            <a:pPr indent="-180000"/>
            <a:r>
              <a:rPr lang="en-US" dirty="0">
                <a:effectLst/>
              </a:rPr>
              <a:t>Definitions are interpreted by the scripting language run-time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Scripting run-time exposes access to </a:t>
            </a:r>
            <a:r>
              <a:rPr lang="en-US" dirty="0" err="1">
                <a:effectLst/>
              </a:rPr>
              <a:t>libwireshark</a:t>
            </a:r>
            <a:r>
              <a:rPr lang="en-US" dirty="0">
                <a:effectLst/>
              </a:rPr>
              <a:t> infrastructure</a:t>
            </a:r>
          </a:p>
          <a:p>
            <a:pPr indent="-180000"/>
            <a:r>
              <a:rPr lang="en-US" dirty="0">
                <a:effectLst/>
              </a:rPr>
              <a:t>Not all </a:t>
            </a:r>
            <a:r>
              <a:rPr lang="en-US" dirty="0" err="1">
                <a:effectLst/>
              </a:rPr>
              <a:t>libwireshark</a:t>
            </a:r>
            <a:r>
              <a:rPr lang="en-US" dirty="0">
                <a:effectLst/>
              </a:rPr>
              <a:t> infrastructure exposed</a:t>
            </a:r>
          </a:p>
          <a:p>
            <a:pPr indent="-180000"/>
            <a:r>
              <a:rPr lang="en-US" dirty="0">
                <a:effectLst/>
              </a:rPr>
              <a:t>No development environment required</a:t>
            </a:r>
          </a:p>
          <a:p>
            <a:pPr indent="-180000"/>
            <a:r>
              <a:rPr lang="en-US" dirty="0">
                <a:effectLst/>
              </a:rPr>
              <a:t>Faster than text dissectors, slower than C</a:t>
            </a:r>
          </a:p>
        </p:txBody>
      </p:sp>
    </p:spTree>
    <p:extLst>
      <p:ext uri="{BB962C8B-B14F-4D97-AF65-F5344CB8AC3E}">
        <p14:creationId xmlns:p14="http://schemas.microsoft.com/office/powerpoint/2010/main" val="26578403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 err="1"/>
              <a:t>Lua</a:t>
            </a:r>
            <a:r>
              <a:rPr lang="en-US" dirty="0"/>
              <a:t> dissectors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indent="-180000">
              <a:spcBef>
                <a:spcPts val="0"/>
              </a:spcBef>
            </a:pPr>
            <a:r>
              <a:rPr lang="en-US" sz="2200" dirty="0" err="1">
                <a:effectLst/>
              </a:rPr>
              <a:t>Lua</a:t>
            </a:r>
            <a:r>
              <a:rPr lang="en-US" sz="2200" dirty="0">
                <a:effectLst/>
              </a:rPr>
              <a:t> is built-in to Wireshark (on most platforms)</a:t>
            </a:r>
          </a:p>
          <a:p>
            <a:pPr indent="-180000">
              <a:spcBef>
                <a:spcPts val="0"/>
              </a:spcBef>
            </a:pPr>
            <a:r>
              <a:rPr lang="en-US" sz="2200" dirty="0">
                <a:effectLst/>
              </a:rPr>
              <a:t>The </a:t>
            </a:r>
            <a:r>
              <a:rPr lang="en-US" sz="2200" dirty="0" err="1">
                <a:effectLst/>
              </a:rPr>
              <a:t>lua</a:t>
            </a:r>
            <a:r>
              <a:rPr lang="en-US" sz="2200" dirty="0">
                <a:effectLst/>
              </a:rPr>
              <a:t> support can be used to build dissectors, post-dissectors and taps</a:t>
            </a:r>
          </a:p>
          <a:p>
            <a:pPr indent="-180000">
              <a:spcBef>
                <a:spcPts val="0"/>
              </a:spcBef>
            </a:pPr>
            <a:r>
              <a:rPr lang="en-US" sz="2200" dirty="0" err="1">
                <a:effectLst/>
              </a:rPr>
              <a:t>init.lua</a:t>
            </a:r>
            <a:r>
              <a:rPr lang="en-US" sz="2200" dirty="0">
                <a:effectLst/>
              </a:rPr>
              <a:t> in the global configuration directory is run at Wireshark start-up</a:t>
            </a:r>
          </a:p>
          <a:p>
            <a:pPr indent="-180000">
              <a:spcBef>
                <a:spcPts val="0"/>
              </a:spcBef>
            </a:pPr>
            <a:r>
              <a:rPr lang="en-US" sz="2200" dirty="0">
                <a:effectLst/>
              </a:rPr>
              <a:t>If </a:t>
            </a:r>
            <a:r>
              <a:rPr lang="en-US" sz="2200" dirty="0" err="1">
                <a:effectLst/>
              </a:rPr>
              <a:t>disable_lua</a:t>
            </a:r>
            <a:r>
              <a:rPr lang="en-US" sz="2200" dirty="0">
                <a:effectLst/>
              </a:rPr>
              <a:t> is not set to 0 runs </a:t>
            </a:r>
            <a:r>
              <a:rPr lang="en-US" sz="2200" dirty="0" err="1">
                <a:effectLst/>
              </a:rPr>
              <a:t>init.lua</a:t>
            </a:r>
            <a:r>
              <a:rPr lang="en-US" sz="2200" dirty="0">
                <a:effectLst/>
              </a:rPr>
              <a:t> from the personal configuration directory</a:t>
            </a:r>
          </a:p>
          <a:p>
            <a:pPr indent="-180000">
              <a:spcBef>
                <a:spcPts val="0"/>
              </a:spcBef>
            </a:pPr>
            <a:r>
              <a:rPr lang="en-US" sz="2200" dirty="0">
                <a:effectLst/>
              </a:rPr>
              <a:t>Loads all </a:t>
            </a:r>
            <a:r>
              <a:rPr lang="en-US" sz="2200" dirty="0" err="1">
                <a:effectLst/>
              </a:rPr>
              <a:t>lua</a:t>
            </a:r>
            <a:r>
              <a:rPr lang="en-US" sz="2200" dirty="0">
                <a:effectLst/>
              </a:rPr>
              <a:t> scripts (*.</a:t>
            </a:r>
            <a:r>
              <a:rPr lang="en-US" sz="2200" dirty="0" err="1">
                <a:effectLst/>
              </a:rPr>
              <a:t>lua</a:t>
            </a:r>
            <a:r>
              <a:rPr lang="en-US" sz="2200" dirty="0">
                <a:effectLst/>
              </a:rPr>
              <a:t>) in the global and personal plugins directory</a:t>
            </a:r>
          </a:p>
          <a:p>
            <a:pPr indent="-180000">
              <a:spcBef>
                <a:spcPts val="0"/>
              </a:spcBef>
            </a:pPr>
            <a:r>
              <a:rPr lang="en-US" sz="2200" dirty="0">
                <a:effectLst/>
              </a:rPr>
              <a:t>Runs any scripts passed on the command line with –X </a:t>
            </a:r>
            <a:r>
              <a:rPr lang="en-US" sz="2200" dirty="0" err="1">
                <a:effectLst/>
              </a:rPr>
              <a:t>lua_script:xxx.lua</a:t>
            </a:r>
            <a:endParaRPr lang="en-US" sz="2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81505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sz="2800" dirty="0" err="1"/>
              <a:t>Lua</a:t>
            </a:r>
            <a:r>
              <a:rPr lang="en-US" sz="2800" dirty="0"/>
              <a:t> dissector Basics – Protocol definition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14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declare the protocol</a:t>
            </a:r>
            <a:endParaRPr lang="en-GB" sz="14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sf16_proto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Proto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"sf16"</a:t>
            </a:r>
            <a:r>
              <a:rPr lang="en-GB" sz="1400" dirty="0">
                <a:effectLst/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"SharkFest'16 Protocol (</a:t>
            </a:r>
            <a:r>
              <a:rPr lang="en-GB" sz="14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lua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)"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4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declare the value strings</a:t>
            </a:r>
            <a:endParaRPr lang="en-GB" sz="14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 err="1">
                <a:effectLst/>
                <a:latin typeface="Lucida Console" pitchFamily="49" charset="0"/>
              </a:rPr>
              <a:t>vs_funcs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{</a:t>
            </a:r>
            <a:endParaRPr lang="en-GB" sz="14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CC66CC"/>
                </a:solidFill>
                <a:effectLst/>
                <a:latin typeface="Lucida Console" pitchFamily="49" charset="0"/>
              </a:rPr>
              <a:t>20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"connect"</a:t>
            </a:r>
            <a:r>
              <a:rPr lang="en-GB" sz="1400" dirty="0">
                <a:effectLst/>
                <a:latin typeface="Lucida Console" pitchFamily="49" charset="0"/>
              </a:rPr>
              <a:t>,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CC66CC"/>
                </a:solidFill>
                <a:effectLst/>
                <a:latin typeface="Lucida Console" pitchFamily="49" charset="0"/>
              </a:rPr>
              <a:t>21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4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connect_ack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400" dirty="0">
                <a:effectLst/>
                <a:latin typeface="Lucida Console" pitchFamily="49" charset="0"/>
              </a:rPr>
              <a:t>,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CC66CC"/>
                </a:solidFill>
                <a:effectLst/>
                <a:latin typeface="Lucida Console" pitchFamily="49" charset="0"/>
              </a:rPr>
              <a:t>40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4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request_data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400" dirty="0">
                <a:effectLst/>
                <a:latin typeface="Lucida Console" pitchFamily="49" charset="0"/>
              </a:rPr>
              <a:t>,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CC66CC"/>
                </a:solidFill>
                <a:effectLst/>
                <a:latin typeface="Lucida Console" pitchFamily="49" charset="0"/>
              </a:rPr>
              <a:t>41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4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request_reply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400" dirty="0">
                <a:effectLst/>
                <a:latin typeface="Lucida Console" pitchFamily="49" charset="0"/>
              </a:rPr>
              <a:t>,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CC66CC"/>
                </a:solidFill>
                <a:effectLst/>
                <a:latin typeface="Lucida Console" pitchFamily="49" charset="0"/>
              </a:rPr>
              <a:t>60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"disconnect"</a:t>
            </a:r>
            <a:r>
              <a:rPr lang="en-GB" sz="1400" dirty="0">
                <a:effectLst/>
                <a:latin typeface="Lucida Console" pitchFamily="49" charset="0"/>
              </a:rPr>
              <a:t>,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CC66CC"/>
                </a:solidFill>
                <a:effectLst/>
                <a:latin typeface="Lucida Console" pitchFamily="49" charset="0"/>
              </a:rPr>
              <a:t>61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4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disconnect_ack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endParaRPr lang="en-GB" sz="14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}</a:t>
            </a:r>
            <a:endParaRPr lang="en-GB" sz="14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 err="1">
                <a:effectLst/>
                <a:latin typeface="Lucida Console" pitchFamily="49" charset="0"/>
              </a:rPr>
              <a:t>vs_dataid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{</a:t>
            </a:r>
            <a:endParaRPr lang="en-GB" sz="14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CC66CC"/>
                </a:solidFill>
                <a:effectLst/>
                <a:latin typeface="Lucida Console" pitchFamily="49" charset="0"/>
              </a:rPr>
              <a:t>0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"read short"</a:t>
            </a:r>
            <a:r>
              <a:rPr lang="en-GB" sz="1400" dirty="0">
                <a:effectLst/>
                <a:latin typeface="Lucida Console" pitchFamily="49" charset="0"/>
              </a:rPr>
              <a:t>,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CC66CC"/>
                </a:solidFill>
                <a:effectLst/>
                <a:latin typeface="Lucida Console" pitchFamily="49" charset="0"/>
              </a:rPr>
              <a:t>1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"read long"</a:t>
            </a:r>
            <a:r>
              <a:rPr lang="en-GB" sz="1400" dirty="0">
                <a:effectLst/>
                <a:latin typeface="Lucida Console" pitchFamily="49" charset="0"/>
              </a:rPr>
              <a:t>,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effectLst/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CC66CC"/>
                </a:solidFill>
                <a:effectLst/>
                <a:latin typeface="Lucida Console" pitchFamily="49" charset="0"/>
              </a:rPr>
              <a:t>2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400" dirty="0">
                <a:effectLst/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effectLst/>
                <a:latin typeface="Lucida Console" pitchFamily="49" charset="0"/>
              </a:rPr>
              <a:t>"read string"</a:t>
            </a:r>
            <a:endParaRPr lang="en-GB" sz="14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400" dirty="0">
                <a:solidFill>
                  <a:srgbClr val="66CC66"/>
                </a:solidFill>
                <a:effectLst/>
                <a:latin typeface="Lucida Console" pitchFamily="49" charset="0"/>
              </a:rPr>
              <a:t>}</a:t>
            </a:r>
            <a:endParaRPr lang="en-GB" sz="1400" dirty="0">
              <a:effectLst/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50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de-DE" dirty="0"/>
              <a:t>Introduction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dirty="0">
                <a:effectLst/>
              </a:rPr>
              <a:t>Software Developer with Trihedral UK Limited</a:t>
            </a:r>
          </a:p>
          <a:p>
            <a:pPr lvl="1"/>
            <a:r>
              <a:rPr lang="en-US" dirty="0"/>
              <a:t>Use C++ and scripting for SCADA toolkit </a:t>
            </a:r>
            <a:r>
              <a:rPr lang="en-US" dirty="0" err="1"/>
              <a:t>VTScada</a:t>
            </a:r>
            <a:r>
              <a:rPr lang="en-US" dirty="0"/>
              <a:t>™</a:t>
            </a:r>
          </a:p>
          <a:p>
            <a:pPr lvl="1"/>
            <a:r>
              <a:rPr lang="en-US" dirty="0"/>
              <a:t>Use Wireshark with industrial tele-control protocols</a:t>
            </a:r>
          </a:p>
          <a:p>
            <a:pPr lvl="1"/>
            <a:endParaRPr lang="en-US" dirty="0"/>
          </a:p>
          <a:p>
            <a:r>
              <a:rPr lang="en-US" dirty="0">
                <a:effectLst/>
              </a:rPr>
              <a:t>Wireshark Core Developer</a:t>
            </a:r>
          </a:p>
          <a:p>
            <a:pPr lvl="1"/>
            <a:r>
              <a:rPr lang="en-US" dirty="0"/>
              <a:t>First contributed to Wireshark in 1999</a:t>
            </a:r>
          </a:p>
          <a:p>
            <a:pPr lvl="1"/>
            <a:r>
              <a:rPr lang="en-US" dirty="0"/>
              <a:t>Maintain DNP3 dissector, Windows Build systems, </a:t>
            </a:r>
            <a:r>
              <a:rPr lang="en-US" dirty="0" err="1"/>
              <a:t>CMake</a:t>
            </a:r>
            <a:r>
              <a:rPr lang="en-US" dirty="0"/>
              <a:t> build</a:t>
            </a:r>
          </a:p>
          <a:p>
            <a:pPr lvl="1"/>
            <a:r>
              <a:rPr lang="en-US" dirty="0"/>
              <a:t>Frequent contributor to “Ask Wireshark”</a:t>
            </a:r>
          </a:p>
          <a:p>
            <a:pPr lvl="2"/>
            <a:r>
              <a:rPr lang="en-US" dirty="0"/>
              <a:t>Mostly fixing formatting and converting “answers” to comments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785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sz="2800" dirty="0" err="1"/>
              <a:t>Lua</a:t>
            </a:r>
            <a:r>
              <a:rPr lang="en-US" sz="2800" dirty="0"/>
              <a:t> dissector Basics – Field definition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buNone/>
            </a:pPr>
            <a:endParaRPr lang="en-GB" sz="1200" i="1" dirty="0">
              <a:solidFill>
                <a:srgbClr val="808080"/>
              </a:solidFill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declare the fields</a:t>
            </a:r>
            <a:endParaRPr lang="en-GB" sz="12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 err="1">
                <a:effectLst/>
                <a:latin typeface="Lucida Console" pitchFamily="49" charset="0"/>
              </a:rPr>
              <a:t>f_func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200" dirty="0">
                <a:effectLst/>
                <a:latin typeface="Lucida Console" pitchFamily="49" charset="0"/>
              </a:rPr>
              <a:t> ProtoField.uint8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"sf16.func"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"Function"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base.DEC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vs_funcs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2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 err="1">
                <a:effectLst/>
                <a:latin typeface="Lucida Console" pitchFamily="49" charset="0"/>
              </a:rPr>
              <a:t>f_len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200" dirty="0">
                <a:effectLst/>
                <a:latin typeface="Lucida Console" pitchFamily="49" charset="0"/>
              </a:rPr>
              <a:t> ProtoField.uint16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"sf16.len"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"Length"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base.DEC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2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 err="1">
                <a:effectLst/>
                <a:latin typeface="Lucida Console" pitchFamily="49" charset="0"/>
              </a:rPr>
              <a:t>f_id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200" dirty="0">
                <a:effectLst/>
                <a:latin typeface="Lucida Console" pitchFamily="49" charset="0"/>
              </a:rPr>
              <a:t> ProtoField.uint32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"sf16.id"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"ID"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base.DEC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2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 err="1">
                <a:effectLst/>
                <a:latin typeface="Lucida Console" pitchFamily="49" charset="0"/>
              </a:rPr>
              <a:t>f_dataid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200" dirty="0">
                <a:effectLst/>
                <a:latin typeface="Lucida Console" pitchFamily="49" charset="0"/>
              </a:rPr>
              <a:t> ProtoField.uint8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"sf16.data.id"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"Data ID"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base.DEC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vs_dataid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2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 err="1">
                <a:effectLst/>
                <a:latin typeface="Lucida Console" pitchFamily="49" charset="0"/>
              </a:rPr>
              <a:t>f_data_short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200" dirty="0">
                <a:effectLst/>
                <a:latin typeface="Lucida Console" pitchFamily="49" charset="0"/>
              </a:rPr>
              <a:t> ProtoField.int16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"sf16.data.short"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"Data Short"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base.DEC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2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 err="1">
                <a:effectLst/>
                <a:latin typeface="Lucida Console" pitchFamily="49" charset="0"/>
              </a:rPr>
              <a:t>f_data_long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200" dirty="0">
                <a:effectLst/>
                <a:latin typeface="Lucida Console" pitchFamily="49" charset="0"/>
              </a:rPr>
              <a:t> ProtoField.int32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"sf16.data.long"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"Data Long"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base.DEC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2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 err="1">
                <a:effectLst/>
                <a:latin typeface="Lucida Console" pitchFamily="49" charset="0"/>
              </a:rPr>
              <a:t>f_data_string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 err="1">
                <a:effectLst/>
                <a:latin typeface="Lucida Console" pitchFamily="49" charset="0"/>
              </a:rPr>
              <a:t>ProtoField.</a:t>
            </a:r>
            <a:r>
              <a:rPr lang="en-GB" sz="1200" dirty="0" err="1">
                <a:solidFill>
                  <a:srgbClr val="B1B100"/>
                </a:solidFill>
                <a:effectLst/>
                <a:latin typeface="Lucida Console" pitchFamily="49" charset="0"/>
              </a:rPr>
              <a:t>string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"sf16.data.string"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>
                <a:solidFill>
                  <a:srgbClr val="FF0000"/>
                </a:solidFill>
                <a:effectLst/>
                <a:latin typeface="Lucida Console" pitchFamily="49" charset="0"/>
              </a:rPr>
              <a:t>"Data String"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2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effectLst/>
                <a:latin typeface="Lucida Console" pitchFamily="49" charset="0"/>
              </a:rPr>
              <a:t>sf16_proto.fields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{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 err="1">
                <a:effectLst/>
                <a:latin typeface="Lucida Console" pitchFamily="49" charset="0"/>
              </a:rPr>
              <a:t>f_func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f_len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f_id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f_dataid</a:t>
            </a:r>
            <a:r>
              <a:rPr lang="en-GB" sz="1200" dirty="0">
                <a:effectLst/>
                <a:latin typeface="Lucida Console" pitchFamily="49" charset="0"/>
              </a:rPr>
              <a:t>,</a:t>
            </a:r>
          </a:p>
          <a:p>
            <a:pPr marL="0" indent="0" fontAlgn="t">
              <a:buNone/>
            </a:pPr>
            <a:r>
              <a:rPr lang="en-GB" sz="1200" dirty="0">
                <a:effectLst/>
                <a:latin typeface="Lucida Console" pitchFamily="49" charset="0"/>
              </a:rPr>
              <a:t>                      </a:t>
            </a:r>
            <a:r>
              <a:rPr lang="en-GB" sz="1200" dirty="0" err="1">
                <a:effectLst/>
                <a:latin typeface="Lucida Console" pitchFamily="49" charset="0"/>
              </a:rPr>
              <a:t>f_data_short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f_data_long</a:t>
            </a:r>
            <a:r>
              <a:rPr lang="en-GB" sz="1200" dirty="0">
                <a:effectLst/>
                <a:latin typeface="Lucida Console" pitchFamily="49" charset="0"/>
              </a:rPr>
              <a:t>, </a:t>
            </a:r>
            <a:r>
              <a:rPr lang="en-GB" sz="1200" dirty="0" err="1">
                <a:effectLst/>
                <a:latin typeface="Lucida Console" pitchFamily="49" charset="0"/>
              </a:rPr>
              <a:t>f_data_string</a:t>
            </a:r>
            <a:r>
              <a:rPr lang="en-GB" sz="1200" dirty="0">
                <a:effectLst/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effectLst/>
                <a:latin typeface="Lucida Console" pitchFamily="49" charset="0"/>
              </a:rPr>
              <a:t>}</a:t>
            </a:r>
            <a:endParaRPr lang="en-GB" sz="12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endParaRPr lang="en-GB" sz="1200" dirty="0">
              <a:effectLst/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6680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sz="2800" dirty="0" err="1"/>
              <a:t>Lua</a:t>
            </a:r>
            <a:r>
              <a:rPr lang="en-US" sz="2800" dirty="0"/>
              <a:t> dissector Basics – Dissector function 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627535"/>
            <a:ext cx="8353425" cy="41762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function</a:t>
            </a:r>
            <a:r>
              <a:rPr lang="en-GB" sz="1100" dirty="0">
                <a:effectLst/>
                <a:latin typeface="Lucida Console" pitchFamily="49" charset="0"/>
              </a:rPr>
              <a:t> sf16_proto.dissector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effectLst/>
                <a:latin typeface="Lucida Console" pitchFamily="49" charset="0"/>
              </a:rPr>
              <a:t>buffer, </a:t>
            </a:r>
            <a:r>
              <a:rPr lang="en-GB" sz="1100" dirty="0" err="1">
                <a:effectLst/>
                <a:latin typeface="Lucida Console" pitchFamily="49" charset="0"/>
              </a:rPr>
              <a:t>pinfo</a:t>
            </a:r>
            <a:r>
              <a:rPr lang="en-GB" sz="1100" dirty="0">
                <a:effectLst/>
                <a:latin typeface="Lucida Console" pitchFamily="49" charset="0"/>
              </a:rPr>
              <a:t>, tree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Set the protocol column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 err="1">
                <a:effectLst/>
                <a:latin typeface="Lucida Console" pitchFamily="49" charset="0"/>
              </a:rPr>
              <a:t>pinfo.cols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'protocol'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"sf16"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create the sf16 protocol tree item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100" dirty="0">
                <a:effectLst/>
                <a:latin typeface="Lucida Console" pitchFamily="49" charset="0"/>
              </a:rPr>
              <a:t> t_sf16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tree:add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effectLst/>
                <a:latin typeface="Lucida Console" pitchFamily="49" charset="0"/>
              </a:rPr>
              <a:t>sf16_proto, buffer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())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100" dirty="0">
                <a:effectLst/>
                <a:latin typeface="Lucida Console" pitchFamily="49" charset="0"/>
              </a:rPr>
              <a:t> offset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0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Add the header tree item and populate it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t_hdr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100" dirty="0">
                <a:effectLst/>
                <a:latin typeface="Lucida Console" pitchFamily="49" charset="0"/>
              </a:rPr>
              <a:t> t_sf16:add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effectLst/>
                <a:latin typeface="Lucida Console" pitchFamily="49" charset="0"/>
              </a:rPr>
              <a:t>buffer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effectLst/>
                <a:latin typeface="Lucida Console" pitchFamily="49" charset="0"/>
              </a:rPr>
              <a:t>offset,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3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r>
              <a:rPr lang="en-GB" sz="1100" dirty="0">
                <a:effectLst/>
                <a:latin typeface="Lucida Console" pitchFamily="49" charset="0"/>
              </a:rPr>
              <a:t>, 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"Header"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 err="1">
                <a:effectLst/>
                <a:latin typeface="Lucida Console" pitchFamily="49" charset="0"/>
              </a:rPr>
              <a:t>t_hdr:add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 err="1">
                <a:effectLst/>
                <a:latin typeface="Lucida Console" pitchFamily="49" charset="0"/>
              </a:rPr>
              <a:t>f_func</a:t>
            </a:r>
            <a:r>
              <a:rPr lang="en-GB" sz="1100" dirty="0">
                <a:effectLst/>
                <a:latin typeface="Lucida Console" pitchFamily="49" charset="0"/>
              </a:rPr>
              <a:t>, buffer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effectLst/>
                <a:latin typeface="Lucida Console" pitchFamily="49" charset="0"/>
              </a:rPr>
              <a:t>offset,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1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))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 err="1">
                <a:effectLst/>
                <a:latin typeface="Lucida Console" pitchFamily="49" charset="0"/>
              </a:rPr>
              <a:t>t_hdr:add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 err="1">
                <a:effectLst/>
                <a:latin typeface="Lucida Console" pitchFamily="49" charset="0"/>
              </a:rPr>
              <a:t>f_len</a:t>
            </a:r>
            <a:r>
              <a:rPr lang="en-GB" sz="1100" dirty="0">
                <a:effectLst/>
                <a:latin typeface="Lucida Console" pitchFamily="49" charset="0"/>
              </a:rPr>
              <a:t>, buffer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effectLst/>
                <a:latin typeface="Lucida Console" pitchFamily="49" charset="0"/>
              </a:rPr>
              <a:t>offset +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1</a:t>
            </a:r>
            <a:r>
              <a:rPr lang="en-GB" sz="1100" dirty="0">
                <a:effectLst/>
                <a:latin typeface="Lucida Console" pitchFamily="49" charset="0"/>
              </a:rPr>
              <a:t>,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2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))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func_code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100" dirty="0">
                <a:effectLst/>
                <a:latin typeface="Lucida Console" pitchFamily="49" charset="0"/>
              </a:rPr>
              <a:t> buffer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effectLst/>
                <a:latin typeface="Lucida Console" pitchFamily="49" charset="0"/>
              </a:rPr>
              <a:t>offset,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1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r>
              <a:rPr lang="en-GB" sz="1100" dirty="0">
                <a:effectLst/>
                <a:latin typeface="Lucida Console" pitchFamily="49" charset="0"/>
              </a:rPr>
              <a:t>:</a:t>
            </a:r>
            <a:r>
              <a:rPr lang="en-GB" sz="1100" dirty="0" err="1">
                <a:effectLst/>
                <a:latin typeface="Lucida Console" pitchFamily="49" charset="0"/>
              </a:rPr>
              <a:t>uint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()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offset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100" dirty="0">
                <a:effectLst/>
                <a:latin typeface="Lucida Console" pitchFamily="49" charset="0"/>
              </a:rPr>
              <a:t> offset +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3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Set the info column to the name of the function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 err="1">
                <a:effectLst/>
                <a:latin typeface="Lucida Console" pitchFamily="49" charset="0"/>
              </a:rPr>
              <a:t>pinfo.cols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'info'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vs_funcs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[</a:t>
            </a:r>
            <a:r>
              <a:rPr lang="en-GB" sz="1100" dirty="0" err="1">
                <a:effectLst/>
                <a:latin typeface="Lucida Console" pitchFamily="49" charset="0"/>
              </a:rPr>
              <a:t>func_code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]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dissect common part for connect and disconnect functions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if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func_code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20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or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func_code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21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or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func_code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60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or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func_code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61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then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</a:t>
            </a:r>
            <a:r>
              <a:rPr lang="en-GB" sz="11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A connect or connect </a:t>
            </a:r>
            <a:r>
              <a:rPr lang="en-GB" sz="11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ack</a:t>
            </a:r>
            <a:r>
              <a:rPr lang="en-GB" sz="11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 or disconnect or </a:t>
            </a:r>
            <a:r>
              <a:rPr lang="en-GB" sz="11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disconnect_ack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t_sf16:add_le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 err="1">
                <a:effectLst/>
                <a:latin typeface="Lucida Console" pitchFamily="49" charset="0"/>
              </a:rPr>
              <a:t>f_id</a:t>
            </a:r>
            <a:r>
              <a:rPr lang="en-GB" sz="1100" dirty="0">
                <a:effectLst/>
                <a:latin typeface="Lucida Console" pitchFamily="49" charset="0"/>
              </a:rPr>
              <a:t>, buffer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effectLst/>
                <a:latin typeface="Lucida Console" pitchFamily="49" charset="0"/>
              </a:rPr>
              <a:t>offset, </a:t>
            </a:r>
            <a:r>
              <a:rPr lang="en-GB" sz="1100" dirty="0">
                <a:solidFill>
                  <a:srgbClr val="CC66CC"/>
                </a:solidFill>
                <a:effectLst/>
                <a:latin typeface="Lucida Console" pitchFamily="49" charset="0"/>
              </a:rPr>
              <a:t>4</a:t>
            </a:r>
            <a:r>
              <a:rPr lang="en-GB" sz="1100" dirty="0">
                <a:solidFill>
                  <a:srgbClr val="66CC66"/>
                </a:solidFill>
                <a:effectLst/>
                <a:latin typeface="Lucida Console" pitchFamily="49" charset="0"/>
              </a:rPr>
              <a:t>))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>
                <a:solidFill>
                  <a:srgbClr val="B1B100"/>
                </a:solidFill>
                <a:effectLst/>
                <a:latin typeface="Lucida Console" pitchFamily="49" charset="0"/>
              </a:rPr>
              <a:t>end</a:t>
            </a:r>
            <a:endParaRPr lang="en-GB" sz="1100" dirty="0">
              <a:effectLst/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131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sz="2800" dirty="0" err="1"/>
              <a:t>Lua</a:t>
            </a:r>
            <a:r>
              <a:rPr lang="en-US" sz="2800" dirty="0"/>
              <a:t> dissector Basics – Dissector function II</a:t>
            </a:r>
            <a:endParaRPr lang="en-GB" sz="2800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A </a:t>
            </a:r>
            <a:r>
              <a:rPr lang="en-GB" sz="10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request_data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 or </a:t>
            </a:r>
            <a:r>
              <a:rPr lang="en-GB" sz="10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request_reply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 message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if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 err="1">
                <a:effectLst/>
                <a:latin typeface="Lucida Console" pitchFamily="49" charset="0"/>
              </a:rPr>
              <a:t>func_code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40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or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 err="1">
                <a:effectLst/>
                <a:latin typeface="Lucida Console" pitchFamily="49" charset="0"/>
              </a:rPr>
              <a:t>func_code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41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then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dissect common part of request functions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t_sf16:add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000" dirty="0" err="1">
                <a:effectLst/>
                <a:latin typeface="Lucida Console" pitchFamily="49" charset="0"/>
              </a:rPr>
              <a:t>f_dataid</a:t>
            </a:r>
            <a:r>
              <a:rPr lang="en-GB" sz="1000" dirty="0">
                <a:effectLst/>
                <a:latin typeface="Lucida Console" pitchFamily="49" charset="0"/>
              </a:rPr>
              <a:t>, buffer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000" dirty="0">
                <a:effectLst/>
                <a:latin typeface="Lucida Console" pitchFamily="49" charset="0"/>
              </a:rPr>
              <a:t>offset,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1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))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dissect </a:t>
            </a:r>
            <a:r>
              <a:rPr lang="en-GB" sz="10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request_reply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 data body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if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 err="1">
                <a:effectLst/>
                <a:latin typeface="Lucida Console" pitchFamily="49" charset="0"/>
              </a:rPr>
              <a:t>func_code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41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then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A </a:t>
            </a:r>
            <a:r>
              <a:rPr lang="en-GB" sz="10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request_reply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local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 err="1">
                <a:effectLst/>
                <a:latin typeface="Lucida Console" pitchFamily="49" charset="0"/>
              </a:rPr>
              <a:t>dataid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000" dirty="0">
                <a:effectLst/>
                <a:latin typeface="Lucida Console" pitchFamily="49" charset="0"/>
              </a:rPr>
              <a:t> buffer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000" dirty="0">
                <a:effectLst/>
                <a:latin typeface="Lucida Console" pitchFamily="49" charset="0"/>
              </a:rPr>
              <a:t>offset,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1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r>
              <a:rPr lang="en-GB" sz="1000" dirty="0">
                <a:effectLst/>
                <a:latin typeface="Lucida Console" pitchFamily="49" charset="0"/>
              </a:rPr>
              <a:t>:</a:t>
            </a:r>
            <a:r>
              <a:rPr lang="en-GB" sz="1000" dirty="0" err="1">
                <a:effectLst/>
                <a:latin typeface="Lucida Console" pitchFamily="49" charset="0"/>
              </a:rPr>
              <a:t>uint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()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offset 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1000" dirty="0">
                <a:effectLst/>
                <a:latin typeface="Lucida Console" pitchFamily="49" charset="0"/>
              </a:rPr>
              <a:t> offset +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1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if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 err="1">
                <a:effectLst/>
                <a:latin typeface="Lucida Console" pitchFamily="49" charset="0"/>
              </a:rPr>
              <a:t>dataid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0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then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  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a read short data item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  t_sf16:add_le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000" dirty="0" err="1">
                <a:effectLst/>
                <a:latin typeface="Lucida Console" pitchFamily="49" charset="0"/>
              </a:rPr>
              <a:t>f_data_short</a:t>
            </a:r>
            <a:r>
              <a:rPr lang="en-GB" sz="1000" dirty="0">
                <a:effectLst/>
                <a:latin typeface="Lucida Console" pitchFamily="49" charset="0"/>
              </a:rPr>
              <a:t>, buffer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000" dirty="0">
                <a:effectLst/>
                <a:latin typeface="Lucida Console" pitchFamily="49" charset="0"/>
              </a:rPr>
              <a:t>offset,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2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))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end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if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 err="1">
                <a:effectLst/>
                <a:latin typeface="Lucida Console" pitchFamily="49" charset="0"/>
              </a:rPr>
              <a:t>dataid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1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then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  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a read long data item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  t_sf16:add_le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000" dirty="0" err="1">
                <a:effectLst/>
                <a:latin typeface="Lucida Console" pitchFamily="49" charset="0"/>
              </a:rPr>
              <a:t>f_data_long</a:t>
            </a:r>
            <a:r>
              <a:rPr lang="en-GB" sz="1000" dirty="0">
                <a:effectLst/>
                <a:latin typeface="Lucida Console" pitchFamily="49" charset="0"/>
              </a:rPr>
              <a:t>, buffer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000" dirty="0">
                <a:effectLst/>
                <a:latin typeface="Lucida Console" pitchFamily="49" charset="0"/>
              </a:rPr>
              <a:t>offset,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4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))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end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if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 err="1">
                <a:effectLst/>
                <a:latin typeface="Lucida Console" pitchFamily="49" charset="0"/>
              </a:rPr>
              <a:t>dataid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==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2</a:t>
            </a:r>
            <a:r>
              <a:rPr lang="en-GB" sz="1000" dirty="0">
                <a:effectLst/>
                <a:latin typeface="Lucida Console" pitchFamily="49" charset="0"/>
              </a:rPr>
              <a:t> 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then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  </a:t>
            </a:r>
            <a:r>
              <a:rPr lang="en-GB" sz="10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a read string data item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  t_sf16:add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000" dirty="0" err="1">
                <a:effectLst/>
                <a:latin typeface="Lucida Console" pitchFamily="49" charset="0"/>
              </a:rPr>
              <a:t>f_data_string</a:t>
            </a:r>
            <a:r>
              <a:rPr lang="en-GB" sz="1000" dirty="0">
                <a:effectLst/>
                <a:latin typeface="Lucida Console" pitchFamily="49" charset="0"/>
              </a:rPr>
              <a:t>, buffer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1000" dirty="0">
                <a:effectLst/>
                <a:latin typeface="Lucida Console" pitchFamily="49" charset="0"/>
              </a:rPr>
              <a:t>offset, </a:t>
            </a:r>
            <a:r>
              <a:rPr lang="en-GB" sz="1000" dirty="0">
                <a:solidFill>
                  <a:srgbClr val="CC66CC"/>
                </a:solidFill>
                <a:effectLst/>
                <a:latin typeface="Lucida Console" pitchFamily="49" charset="0"/>
              </a:rPr>
              <a:t>15</a:t>
            </a:r>
            <a:r>
              <a:rPr lang="en-GB" sz="1000" dirty="0">
                <a:solidFill>
                  <a:srgbClr val="66CC66"/>
                </a:solidFill>
                <a:effectLst/>
                <a:latin typeface="Lucida Console" pitchFamily="49" charset="0"/>
              </a:rPr>
              <a:t>))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end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end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effectLst/>
                <a:latin typeface="Lucida Console" pitchFamily="49" charset="0"/>
              </a:rPr>
              <a:t>    </a:t>
            </a: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end</a:t>
            </a:r>
            <a:endParaRPr lang="en-GB" sz="10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00" dirty="0">
                <a:solidFill>
                  <a:srgbClr val="B1B100"/>
                </a:solidFill>
                <a:effectLst/>
                <a:latin typeface="Lucida Console" pitchFamily="49" charset="0"/>
              </a:rPr>
              <a:t>end</a:t>
            </a:r>
            <a:endParaRPr lang="en-GB" sz="1000" dirty="0">
              <a:effectLst/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524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sz="2800" dirty="0" err="1"/>
              <a:t>Lua</a:t>
            </a:r>
            <a:r>
              <a:rPr lang="en-US" sz="2800" dirty="0"/>
              <a:t> dissector Basics – Dissector registration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buNone/>
            </a:pPr>
            <a:r>
              <a:rPr lang="en-GB" sz="24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load the </a:t>
            </a:r>
            <a:r>
              <a:rPr lang="en-GB" sz="24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tcp</a:t>
            </a:r>
            <a:r>
              <a:rPr lang="en-GB" sz="24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 port table</a:t>
            </a:r>
            <a:endParaRPr lang="en-GB" sz="24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2400" dirty="0" err="1">
                <a:effectLst/>
                <a:latin typeface="Lucida Console" pitchFamily="49" charset="0"/>
              </a:rPr>
              <a:t>tcp_table</a:t>
            </a:r>
            <a:r>
              <a:rPr lang="en-GB" sz="2400" dirty="0">
                <a:effectLst/>
                <a:latin typeface="Lucida Console" pitchFamily="49" charset="0"/>
              </a:rPr>
              <a:t> </a:t>
            </a:r>
            <a:r>
              <a:rPr lang="en-GB" sz="2400" dirty="0">
                <a:solidFill>
                  <a:srgbClr val="66CC66"/>
                </a:solidFill>
                <a:effectLst/>
                <a:latin typeface="Lucida Console" pitchFamily="49" charset="0"/>
              </a:rPr>
              <a:t>=</a:t>
            </a:r>
            <a:r>
              <a:rPr lang="en-GB" sz="2400" dirty="0">
                <a:effectLst/>
                <a:latin typeface="Lucida Console" pitchFamily="49" charset="0"/>
              </a:rPr>
              <a:t> </a:t>
            </a:r>
            <a:r>
              <a:rPr lang="en-GB" sz="2400" dirty="0" err="1">
                <a:effectLst/>
                <a:latin typeface="Lucida Console" pitchFamily="49" charset="0"/>
              </a:rPr>
              <a:t>DissectorTable.get</a:t>
            </a:r>
            <a:r>
              <a:rPr lang="en-GB" sz="24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2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24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tcp.port</a:t>
            </a:r>
            <a:r>
              <a:rPr lang="en-GB" sz="24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24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</a:p>
          <a:p>
            <a:pPr marL="0" indent="0" fontAlgn="t">
              <a:buNone/>
            </a:pPr>
            <a:endParaRPr lang="en-GB" sz="24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24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-- register the protocol to port 54321</a:t>
            </a:r>
            <a:endParaRPr lang="en-GB" sz="2400" dirty="0">
              <a:effectLst/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2400" dirty="0" err="1">
                <a:effectLst/>
                <a:latin typeface="Lucida Console" pitchFamily="49" charset="0"/>
              </a:rPr>
              <a:t>tcp_table:add</a:t>
            </a:r>
            <a:r>
              <a:rPr lang="en-GB" sz="2400" dirty="0">
                <a:solidFill>
                  <a:srgbClr val="66CC66"/>
                </a:solidFill>
                <a:effectLst/>
                <a:latin typeface="Lucida Console" pitchFamily="49" charset="0"/>
              </a:rPr>
              <a:t>(</a:t>
            </a:r>
            <a:r>
              <a:rPr lang="en-GB" sz="2400" dirty="0">
                <a:solidFill>
                  <a:srgbClr val="CC66CC"/>
                </a:solidFill>
                <a:effectLst/>
                <a:latin typeface="Lucida Console" pitchFamily="49" charset="0"/>
              </a:rPr>
              <a:t>54321</a:t>
            </a:r>
            <a:r>
              <a:rPr lang="en-GB" sz="2400" dirty="0">
                <a:effectLst/>
                <a:latin typeface="Lucida Console" pitchFamily="49" charset="0"/>
              </a:rPr>
              <a:t>, sf16_proto</a:t>
            </a:r>
            <a:r>
              <a:rPr lang="en-GB" sz="2400" dirty="0">
                <a:solidFill>
                  <a:srgbClr val="66CC66"/>
                </a:solidFill>
                <a:effectLst/>
                <a:latin typeface="Lucida Console" pitchFamily="49" charset="0"/>
              </a:rPr>
              <a:t>)</a:t>
            </a:r>
            <a:endParaRPr lang="en-GB" sz="2400" dirty="0">
              <a:effectLst/>
              <a:latin typeface="Lucida Console" pitchFamily="49" charset="0"/>
            </a:endParaRPr>
          </a:p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de-DE" sz="2400" u="none" strike="noStrike" cap="none" dirty="0">
              <a:solidFill>
                <a:srgbClr val="000000"/>
              </a:solidFill>
              <a:effectLst/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2510453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 based dissectors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Protocol definition, implied in dissector source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Dissector source file compiled into </a:t>
            </a:r>
            <a:r>
              <a:rPr lang="en-US" dirty="0" err="1">
                <a:effectLst/>
              </a:rPr>
              <a:t>libwireshark</a:t>
            </a:r>
            <a:r>
              <a:rPr lang="en-US" dirty="0">
                <a:effectLst/>
              </a:rPr>
              <a:t> or as a plugin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All </a:t>
            </a:r>
            <a:r>
              <a:rPr lang="en-US" dirty="0" err="1">
                <a:effectLst/>
              </a:rPr>
              <a:t>libwireshark</a:t>
            </a:r>
            <a:r>
              <a:rPr lang="en-US" dirty="0">
                <a:effectLst/>
              </a:rPr>
              <a:t> infrastructure available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Full development environment required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High knowledge barrier to initial implementation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Use existing dissectors as a guide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Developers Guide is essential reading, also </a:t>
            </a:r>
            <a:r>
              <a:rPr lang="en-US" dirty="0" err="1">
                <a:effectLst/>
              </a:rPr>
              <a:t>README.developer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6020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 dissector installation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dirty="0">
                <a:effectLst/>
              </a:rPr>
              <a:t>Place source file in </a:t>
            </a:r>
            <a:r>
              <a:rPr lang="en-US" dirty="0" err="1">
                <a:effectLst/>
              </a:rPr>
              <a:t>epan</a:t>
            </a:r>
            <a:r>
              <a:rPr lang="en-US" dirty="0">
                <a:effectLst/>
              </a:rPr>
              <a:t>\dissectors</a:t>
            </a:r>
          </a:p>
          <a:p>
            <a:r>
              <a:rPr lang="en-US" dirty="0">
                <a:effectLst/>
              </a:rPr>
              <a:t>Add entry for source to Makefile.am, </a:t>
            </a:r>
            <a:r>
              <a:rPr lang="en-US" dirty="0" err="1">
                <a:effectLst/>
              </a:rPr>
              <a:t>epan</a:t>
            </a:r>
            <a:r>
              <a:rPr lang="en-US" dirty="0">
                <a:effectLst/>
              </a:rPr>
              <a:t>\CMakeLists.txt</a:t>
            </a:r>
          </a:p>
          <a:p>
            <a:r>
              <a:rPr lang="en-US" dirty="0">
                <a:effectLst/>
              </a:rPr>
              <a:t>Rebuild Wireshark in the normal way for your platform.</a:t>
            </a:r>
          </a:p>
        </p:txBody>
      </p:sp>
    </p:spTree>
    <p:extLst>
      <p:ext uri="{BB962C8B-B14F-4D97-AF65-F5344CB8AC3E}">
        <p14:creationId xmlns:p14="http://schemas.microsoft.com/office/powerpoint/2010/main" val="3377230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sz="2800" dirty="0"/>
              <a:t>C dissector – preliminary declarations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8" y="771525"/>
            <a:ext cx="4449086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#include "</a:t>
            </a:r>
            <a:r>
              <a:rPr lang="en-GB" sz="900" dirty="0" err="1">
                <a:solidFill>
                  <a:srgbClr val="339933"/>
                </a:solidFill>
                <a:effectLst/>
                <a:latin typeface="Lucida Console" pitchFamily="49" charset="0"/>
              </a:rPr>
              <a:t>config.h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"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#include &lt;</a:t>
            </a:r>
            <a:r>
              <a:rPr lang="en-GB" sz="900" dirty="0" err="1">
                <a:solidFill>
                  <a:srgbClr val="339933"/>
                </a:solidFill>
                <a:effectLst/>
                <a:latin typeface="Lucida Console" pitchFamily="49" charset="0"/>
              </a:rPr>
              <a:t>glib.h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&gt;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#include &lt;</a:t>
            </a:r>
            <a:r>
              <a:rPr lang="en-GB" sz="900" dirty="0" err="1">
                <a:solidFill>
                  <a:srgbClr val="339933"/>
                </a:solidFill>
                <a:effectLst/>
                <a:latin typeface="Lucida Console" pitchFamily="49" charset="0"/>
              </a:rPr>
              <a:t>epan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/</a:t>
            </a:r>
            <a:r>
              <a:rPr lang="en-GB" sz="900" dirty="0" err="1">
                <a:solidFill>
                  <a:srgbClr val="339933"/>
                </a:solidFill>
                <a:effectLst/>
                <a:latin typeface="Lucida Console" pitchFamily="49" charset="0"/>
              </a:rPr>
              <a:t>packet.h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&gt;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sf16_PORT       54321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FUNC_CONNECT    20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FUNC_CONN_ACK   21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FUNC_REQ_DATA   40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FUNC_REQ_REPLY  41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FUNC_DISCONNECT 60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FUNC_DISC_ACK   61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A sample #define of the minimum length (in bytes) of the protocol data.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* If data is received with fewer than this many bytes it is rejected by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* the current dissector. */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sf16_MIN_LENGTH 4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const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value_string</a:t>
            </a:r>
            <a:r>
              <a:rPr lang="en-GB" sz="900" dirty="0">
                <a:effectLst/>
                <a:latin typeface="Lucida Console" pitchFamily="49" charset="0"/>
              </a:rPr>
              <a:t> sf16_func_vals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[]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FUNC_CONNECT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"connect"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FUNC_CONN_ACK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   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connect_ack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FUNC_REQ_DATA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   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request_data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FUNC_REQ_REPLY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request_reply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FUNC_DISCONNECT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"disconnect"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FUNC_DISC_ACK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   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disconnect_ack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0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b="1" dirty="0">
                <a:effectLst/>
                <a:latin typeface="Lucida Console" pitchFamily="49" charset="0"/>
              </a:rPr>
              <a:t>NULL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</a:p>
        </p:txBody>
      </p:sp>
      <p:sp>
        <p:nvSpPr>
          <p:cNvPr id="4" name="Shape 38"/>
          <p:cNvSpPr txBox="1">
            <a:spLocks/>
          </p:cNvSpPr>
          <p:nvPr/>
        </p:nvSpPr>
        <p:spPr>
          <a:xfrm>
            <a:off x="4844374" y="771525"/>
            <a:ext cx="400779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79388" marR="0" lvl="0" indent="-15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44500" marR="0" lvl="1" indent="-63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L="803275" marR="0" lvl="2" indent="-793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L="1076325" marR="0" lvl="3" indent="-984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L="1341438" marR="0" lvl="4" indent="-10953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READ_SHORT       0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READ_LONG        1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#define READ_STRING      2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const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value_string</a:t>
            </a:r>
            <a:r>
              <a:rPr lang="en-GB" sz="900" dirty="0">
                <a:effectLst/>
                <a:latin typeface="Lucida Console" pitchFamily="49" charset="0"/>
              </a:rPr>
              <a:t> sf16_data_type_vals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[]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READ_SHORT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"read short"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READ_LONG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   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"read long"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READ_STRING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"read string"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effectLst/>
                <a:latin typeface="Lucida Console" pitchFamily="49" charset="0"/>
              </a:rPr>
              <a:t>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0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b="1" dirty="0">
                <a:effectLst/>
                <a:latin typeface="Lucida Console" pitchFamily="49" charset="0"/>
              </a:rPr>
              <a:t>NULL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fontAlgn="t">
              <a:spcBef>
                <a:spcPts val="0"/>
              </a:spcBef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Initialize the protocol and registered fields */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int</a:t>
            </a:r>
            <a:r>
              <a:rPr lang="en-GB" sz="900" dirty="0">
                <a:effectLst/>
                <a:latin typeface="Lucida Console" pitchFamily="49" charset="0"/>
              </a:rPr>
              <a:t> proto_sf16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int</a:t>
            </a:r>
            <a:r>
              <a:rPr lang="en-GB" sz="900" dirty="0">
                <a:effectLst/>
                <a:latin typeface="Lucida Console" pitchFamily="49" charset="0"/>
              </a:rPr>
              <a:t> hf_sf16_Func_Code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int</a:t>
            </a:r>
            <a:r>
              <a:rPr lang="en-GB" sz="900" dirty="0">
                <a:effectLst/>
                <a:latin typeface="Lucida Console" pitchFamily="49" charset="0"/>
              </a:rPr>
              <a:t> hf_sf16_Length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int</a:t>
            </a:r>
            <a:r>
              <a:rPr lang="en-GB" sz="900" dirty="0">
                <a:effectLst/>
                <a:latin typeface="Lucida Console" pitchFamily="49" charset="0"/>
              </a:rPr>
              <a:t> hf_sf16_ID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int</a:t>
            </a:r>
            <a:r>
              <a:rPr lang="en-GB" sz="900" dirty="0">
                <a:effectLst/>
                <a:latin typeface="Lucida Console" pitchFamily="49" charset="0"/>
              </a:rPr>
              <a:t> hf_sf16_Data_ID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int</a:t>
            </a:r>
            <a:r>
              <a:rPr lang="en-GB" sz="900" dirty="0">
                <a:effectLst/>
                <a:latin typeface="Lucida Console" pitchFamily="49" charset="0"/>
              </a:rPr>
              <a:t> hf_sf16_Data_Short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int</a:t>
            </a:r>
            <a:r>
              <a:rPr lang="en-GB" sz="900" dirty="0">
                <a:effectLst/>
                <a:latin typeface="Lucida Console" pitchFamily="49" charset="0"/>
              </a:rPr>
              <a:t> hf_sf16_Data_Long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int</a:t>
            </a:r>
            <a:r>
              <a:rPr lang="en-GB" sz="900" dirty="0">
                <a:effectLst/>
                <a:latin typeface="Lucida Console" pitchFamily="49" charset="0"/>
              </a:rPr>
              <a:t> hf_sf16_Data_String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fontAlgn="t">
              <a:spcBef>
                <a:spcPts val="0"/>
              </a:spcBef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Initialize the subtree pointers */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gint</a:t>
            </a:r>
            <a:r>
              <a:rPr lang="en-GB" sz="900" dirty="0">
                <a:effectLst/>
                <a:latin typeface="Lucida Console" pitchFamily="49" charset="0"/>
              </a:rPr>
              <a:t> ett_sf16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fontAlgn="t">
              <a:spcBef>
                <a:spcPts val="0"/>
              </a:spcBef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gint</a:t>
            </a:r>
            <a:r>
              <a:rPr lang="en-GB" sz="900" dirty="0">
                <a:effectLst/>
                <a:latin typeface="Lucida Console" pitchFamily="49" charset="0"/>
              </a:rPr>
              <a:t> ett_sf16_hdr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5386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 dissector – dissection function 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640302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Code to actually dissect the packets */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 err="1">
                <a:solidFill>
                  <a:srgbClr val="993333"/>
                </a:solidFill>
                <a:effectLst/>
                <a:latin typeface="Lucida Console" pitchFamily="49" charset="0"/>
              </a:rPr>
              <a:t>int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dissect_sf16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tvbuff_t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*</a:t>
            </a:r>
            <a:r>
              <a:rPr lang="en-GB" sz="850" dirty="0" err="1">
                <a:effectLst/>
                <a:latin typeface="Lucida Console" pitchFamily="49" charset="0"/>
              </a:rPr>
              <a:t>tvb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 err="1">
                <a:effectLst/>
                <a:latin typeface="Lucida Console" pitchFamily="49" charset="0"/>
              </a:rPr>
              <a:t>packet_info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*</a:t>
            </a:r>
            <a:r>
              <a:rPr lang="en-GB" sz="850" dirty="0" err="1">
                <a:effectLst/>
                <a:latin typeface="Lucida Console" pitchFamily="49" charset="0"/>
              </a:rPr>
              <a:t>pinfo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 err="1">
                <a:effectLst/>
                <a:latin typeface="Lucida Console" pitchFamily="49" charset="0"/>
              </a:rPr>
              <a:t>proto_tree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*</a:t>
            </a:r>
            <a:r>
              <a:rPr lang="en-GB" sz="850" dirty="0">
                <a:effectLst/>
                <a:latin typeface="Lucida Console" pitchFamily="49" charset="0"/>
              </a:rPr>
              <a:t>tree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void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*</a:t>
            </a:r>
            <a:r>
              <a:rPr lang="en-GB" sz="850" dirty="0">
                <a:effectLst/>
                <a:latin typeface="Lucida Console" pitchFamily="49" charset="0"/>
              </a:rPr>
              <a:t>data _U_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Set up structures needed to add the protocol subtree and manage it */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dirty="0" err="1">
                <a:effectLst/>
                <a:latin typeface="Lucida Console" pitchFamily="49" charset="0"/>
              </a:rPr>
              <a:t>proto_item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*</a:t>
            </a:r>
            <a:r>
              <a:rPr lang="en-GB" sz="850" dirty="0" err="1">
                <a:effectLst/>
                <a:latin typeface="Lucida Console" pitchFamily="49" charset="0"/>
              </a:rPr>
              <a:t>ti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dirty="0" err="1">
                <a:effectLst/>
                <a:latin typeface="Lucida Console" pitchFamily="49" charset="0"/>
              </a:rPr>
              <a:t>proto_tree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*</a:t>
            </a:r>
            <a:r>
              <a:rPr lang="en-GB" sz="850" dirty="0">
                <a:effectLst/>
                <a:latin typeface="Lucida Console" pitchFamily="49" charset="0"/>
              </a:rPr>
              <a:t>sf16_tree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*</a:t>
            </a:r>
            <a:r>
              <a:rPr lang="en-GB" sz="850" dirty="0">
                <a:effectLst/>
                <a:latin typeface="Lucida Console" pitchFamily="49" charset="0"/>
              </a:rPr>
              <a:t>sf16_hdr_tree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Other misc. local variables. */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dirty="0" err="1">
                <a:effectLst/>
                <a:latin typeface="Lucida Console" pitchFamily="49" charset="0"/>
              </a:rPr>
              <a:t>guint</a:t>
            </a:r>
            <a:r>
              <a:rPr lang="en-GB" sz="850" dirty="0">
                <a:effectLst/>
                <a:latin typeface="Lucida Console" pitchFamily="49" charset="0"/>
              </a:rPr>
              <a:t> offset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0000DD"/>
                </a:solidFill>
                <a:effectLst/>
                <a:latin typeface="Lucida Console" pitchFamily="49" charset="0"/>
              </a:rPr>
              <a:t>0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guint8 </a:t>
            </a:r>
            <a:r>
              <a:rPr lang="en-GB" sz="850" dirty="0" err="1">
                <a:effectLst/>
                <a:latin typeface="Lucida Console" pitchFamily="49" charset="0"/>
              </a:rPr>
              <a:t>func_code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guint8 </a:t>
            </a:r>
            <a:r>
              <a:rPr lang="en-GB" sz="850" dirty="0" err="1">
                <a:effectLst/>
                <a:latin typeface="Lucida Console" pitchFamily="49" charset="0"/>
              </a:rPr>
              <a:t>data_id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Check that there's enough data */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dirty="0">
                <a:solidFill>
                  <a:srgbClr val="B1B100"/>
                </a:solidFill>
                <a:effectLst/>
                <a:latin typeface="Lucida Console" pitchFamily="49" charset="0"/>
              </a:rPr>
              <a:t>if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tvb_reported_length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tvb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&lt;</a:t>
            </a:r>
            <a:r>
              <a:rPr lang="en-GB" sz="850" dirty="0">
                <a:effectLst/>
                <a:latin typeface="Lucida Console" pitchFamily="49" charset="0"/>
              </a:rPr>
              <a:t> sf16_MIN_LENGTH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    </a:t>
            </a:r>
            <a:r>
              <a:rPr lang="en-GB" sz="850" dirty="0">
                <a:solidFill>
                  <a:srgbClr val="B1B100"/>
                </a:solidFill>
                <a:effectLst/>
                <a:latin typeface="Lucida Console" pitchFamily="49" charset="0"/>
              </a:rPr>
              <a:t>return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0000DD"/>
                </a:solidFill>
                <a:effectLst/>
                <a:latin typeface="Lucida Console" pitchFamily="49" charset="0"/>
              </a:rPr>
              <a:t>0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Fetch some values from the packet header using </a:t>
            </a:r>
            <a:r>
              <a:rPr lang="en-GB" sz="85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tvb_get</a:t>
            </a: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_*(). If these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    * values are not valid/possible in your protocol then return 0 to give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    * some other dissector a chance to dissect it.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    */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dirty="0" err="1">
                <a:effectLst/>
                <a:latin typeface="Lucida Console" pitchFamily="49" charset="0"/>
              </a:rPr>
              <a:t>func_code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850" dirty="0">
                <a:effectLst/>
                <a:latin typeface="Lucida Console" pitchFamily="49" charset="0"/>
              </a:rPr>
              <a:t> tvb_get_guint8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tvb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offset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dirty="0">
                <a:solidFill>
                  <a:srgbClr val="B1B100"/>
                </a:solidFill>
                <a:effectLst/>
                <a:latin typeface="Lucida Console" pitchFamily="49" charset="0"/>
              </a:rPr>
              <a:t>if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try_val_to_str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func_code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sf16_func_vals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==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b="1" dirty="0">
                <a:effectLst/>
                <a:latin typeface="Lucida Console" pitchFamily="49" charset="0"/>
              </a:rPr>
              <a:t>NULL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    </a:t>
            </a:r>
            <a:r>
              <a:rPr lang="en-GB" sz="850" dirty="0">
                <a:solidFill>
                  <a:srgbClr val="B1B100"/>
                </a:solidFill>
                <a:effectLst/>
                <a:latin typeface="Lucida Console" pitchFamily="49" charset="0"/>
              </a:rPr>
              <a:t>return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0000DD"/>
                </a:solidFill>
                <a:effectLst/>
                <a:latin typeface="Lucida Console" pitchFamily="49" charset="0"/>
              </a:rPr>
              <a:t>0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/*** COLUMN DATA ***/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Set the Protocol column to the constant string of sf16 */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dirty="0" err="1">
                <a:effectLst/>
                <a:latin typeface="Lucida Console" pitchFamily="49" charset="0"/>
              </a:rPr>
              <a:t>col_set_str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pinfo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-&gt;</a:t>
            </a:r>
            <a:r>
              <a:rPr lang="en-GB" sz="850" dirty="0" err="1">
                <a:effectLst/>
                <a:latin typeface="Lucida Console" pitchFamily="49" charset="0"/>
              </a:rPr>
              <a:t>cinfo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COL_PROTOCOL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FF0000"/>
                </a:solidFill>
                <a:effectLst/>
                <a:latin typeface="Lucida Console" pitchFamily="49" charset="0"/>
              </a:rPr>
              <a:t>"sf16"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dirty="0" err="1">
                <a:effectLst/>
                <a:latin typeface="Lucida Console" pitchFamily="49" charset="0"/>
              </a:rPr>
              <a:t>col_clear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pinfo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-&gt;</a:t>
            </a:r>
            <a:r>
              <a:rPr lang="en-GB" sz="850" dirty="0" err="1">
                <a:effectLst/>
                <a:latin typeface="Lucida Console" pitchFamily="49" charset="0"/>
              </a:rPr>
              <a:t>cinfo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COL_INFO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</a:t>
            </a:r>
            <a:r>
              <a:rPr lang="en-GB" sz="850" dirty="0" err="1">
                <a:effectLst/>
                <a:latin typeface="Lucida Console" pitchFamily="49" charset="0"/>
              </a:rPr>
              <a:t>col_add_str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pinfo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-&gt;</a:t>
            </a:r>
            <a:r>
              <a:rPr lang="en-GB" sz="850" dirty="0" err="1">
                <a:effectLst/>
                <a:latin typeface="Lucida Console" pitchFamily="49" charset="0"/>
              </a:rPr>
              <a:t>cinfo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COL_INFO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50" dirty="0">
                <a:effectLst/>
                <a:latin typeface="Lucida Console" pitchFamily="49" charset="0"/>
              </a:rPr>
              <a:t>                </a:t>
            </a:r>
            <a:r>
              <a:rPr lang="en-GB" sz="850" dirty="0" err="1">
                <a:effectLst/>
                <a:latin typeface="Lucida Console" pitchFamily="49" charset="0"/>
              </a:rPr>
              <a:t>val_to_str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50" dirty="0" err="1">
                <a:effectLst/>
                <a:latin typeface="Lucida Console" pitchFamily="49" charset="0"/>
              </a:rPr>
              <a:t>func_code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sf16_func_vals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50" dirty="0">
                <a:effectLst/>
                <a:latin typeface="Lucida Console" pitchFamily="49" charset="0"/>
              </a:rPr>
              <a:t> </a:t>
            </a:r>
            <a:r>
              <a:rPr lang="en-GB" sz="850" dirty="0">
                <a:solidFill>
                  <a:srgbClr val="FF0000"/>
                </a:solidFill>
                <a:effectLst/>
                <a:latin typeface="Lucida Console" pitchFamily="49" charset="0"/>
              </a:rPr>
              <a:t>"Unknown function (%d)"</a:t>
            </a:r>
            <a:r>
              <a:rPr lang="en-GB" sz="850" dirty="0">
                <a:solidFill>
                  <a:srgbClr val="009900"/>
                </a:solidFill>
                <a:effectLst/>
                <a:latin typeface="Lucida Console" pitchFamily="49" charset="0"/>
              </a:rPr>
              <a:t>))</a:t>
            </a:r>
            <a:r>
              <a:rPr lang="en-GB" sz="8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50" dirty="0">
              <a:effectLst/>
              <a:latin typeface="Lucida Console" pitchFamily="49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endParaRPr lang="de-DE" sz="850" u="none" strike="noStrike" cap="none" dirty="0">
              <a:solidFill>
                <a:srgbClr val="000000"/>
              </a:solidFill>
              <a:effectLst/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8530515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 dissector – dissection function II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/*** PROTOCOL TREE ***/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create display subtree for the protocol */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dirty="0" err="1">
                <a:effectLst/>
                <a:latin typeface="Lucida Console" pitchFamily="49" charset="0"/>
              </a:rPr>
              <a:t>ti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 err="1">
                <a:effectLst/>
                <a:latin typeface="Lucida Console" pitchFamily="49" charset="0"/>
              </a:rPr>
              <a:t>proto_tree_add_item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50" dirty="0">
                <a:effectLst/>
                <a:latin typeface="Lucida Console" pitchFamily="49" charset="0"/>
              </a:rPr>
              <a:t>tree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proto_sf16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 err="1">
                <a:effectLst/>
                <a:latin typeface="Lucida Console" pitchFamily="49" charset="0"/>
              </a:rPr>
              <a:t>tvb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0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-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ENC_NA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sf16_tree 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 err="1">
                <a:effectLst/>
                <a:latin typeface="Lucida Console" pitchFamily="49" charset="0"/>
              </a:rPr>
              <a:t>proto_item_add_subtree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50" dirty="0" err="1">
                <a:effectLst/>
                <a:latin typeface="Lucida Console" pitchFamily="49" charset="0"/>
              </a:rPr>
              <a:t>ti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ett_sf16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create subtree for the header */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sf16_hdr_tree 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 err="1">
                <a:effectLst/>
                <a:latin typeface="Lucida Console" pitchFamily="49" charset="0"/>
              </a:rPr>
              <a:t>proto_tree_add_subtree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50" dirty="0">
                <a:effectLst/>
                <a:latin typeface="Lucida Console" pitchFamily="49" charset="0"/>
              </a:rPr>
              <a:t>sf16_tree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 err="1">
                <a:effectLst/>
                <a:latin typeface="Lucida Console" pitchFamily="49" charset="0"/>
              </a:rPr>
              <a:t>tvb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0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3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ett_sf16_hdr, NULL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FF0000"/>
                </a:solidFill>
                <a:effectLst/>
                <a:latin typeface="Lucida Console" pitchFamily="49" charset="0"/>
              </a:rPr>
              <a:t>"Header"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Add an item to the subtree, see section 1.6 of </a:t>
            </a:r>
            <a:r>
              <a:rPr lang="en-GB" sz="95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README.developer</a:t>
            </a:r>
            <a:r>
              <a:rPr lang="en-GB" sz="9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 for more information. */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dirty="0" err="1">
                <a:effectLst/>
                <a:latin typeface="Lucida Console" pitchFamily="49" charset="0"/>
              </a:rPr>
              <a:t>proto_tree_add_item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50" dirty="0">
                <a:effectLst/>
                <a:latin typeface="Lucida Console" pitchFamily="49" charset="0"/>
              </a:rPr>
              <a:t>sf16_hdr_tree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hf_sf16_Func_Code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 err="1">
                <a:effectLst/>
                <a:latin typeface="Lucida Console" pitchFamily="49" charset="0"/>
              </a:rPr>
              <a:t>tvb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offset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ENC_LITTLE_ENDIAN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offset 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+=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Continue adding tree items to process the packet here... */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dirty="0" err="1">
                <a:effectLst/>
                <a:latin typeface="Lucida Console" pitchFamily="49" charset="0"/>
              </a:rPr>
              <a:t>proto_tree_add_item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50" dirty="0">
                <a:effectLst/>
                <a:latin typeface="Lucida Console" pitchFamily="49" charset="0"/>
              </a:rPr>
              <a:t>sf16_hdr_tree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hf_sf16_Length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 err="1">
                <a:effectLst/>
                <a:latin typeface="Lucida Console" pitchFamily="49" charset="0"/>
              </a:rPr>
              <a:t>tvb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offset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2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ENC_BIG_ENDIAN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offset 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+=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2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Now add items depending on the specific function code */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dirty="0">
                <a:solidFill>
                  <a:srgbClr val="B1B100"/>
                </a:solidFill>
                <a:effectLst/>
                <a:latin typeface="Lucida Console" pitchFamily="49" charset="0"/>
              </a:rPr>
              <a:t>switch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50" dirty="0" err="1">
                <a:effectLst/>
                <a:latin typeface="Lucida Console" pitchFamily="49" charset="0"/>
              </a:rPr>
              <a:t>func_code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    </a:t>
            </a:r>
            <a:r>
              <a:rPr lang="en-GB" sz="950" dirty="0">
                <a:solidFill>
                  <a:srgbClr val="B1B100"/>
                </a:solidFill>
                <a:effectLst/>
                <a:latin typeface="Lucida Console" pitchFamily="49" charset="0"/>
              </a:rPr>
              <a:t>case</a:t>
            </a:r>
            <a:r>
              <a:rPr lang="en-GB" sz="950" dirty="0">
                <a:effectLst/>
                <a:latin typeface="Lucida Console" pitchFamily="49" charset="0"/>
              </a:rPr>
              <a:t> FUNC_CONNECT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    </a:t>
            </a:r>
            <a:r>
              <a:rPr lang="en-GB" sz="950" dirty="0">
                <a:solidFill>
                  <a:srgbClr val="B1B100"/>
                </a:solidFill>
                <a:effectLst/>
                <a:latin typeface="Lucida Console" pitchFamily="49" charset="0"/>
              </a:rPr>
              <a:t>case</a:t>
            </a:r>
            <a:r>
              <a:rPr lang="en-GB" sz="950" dirty="0">
                <a:effectLst/>
                <a:latin typeface="Lucida Console" pitchFamily="49" charset="0"/>
              </a:rPr>
              <a:t> FUNC_CONN_ACK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    </a:t>
            </a:r>
            <a:r>
              <a:rPr lang="en-GB" sz="950" dirty="0">
                <a:solidFill>
                  <a:srgbClr val="B1B100"/>
                </a:solidFill>
                <a:effectLst/>
                <a:latin typeface="Lucida Console" pitchFamily="49" charset="0"/>
              </a:rPr>
              <a:t>case</a:t>
            </a:r>
            <a:r>
              <a:rPr lang="en-GB" sz="950" dirty="0">
                <a:effectLst/>
                <a:latin typeface="Lucida Console" pitchFamily="49" charset="0"/>
              </a:rPr>
              <a:t> FUNC_DISCONNECT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    </a:t>
            </a:r>
            <a:r>
              <a:rPr lang="en-GB" sz="950" dirty="0">
                <a:solidFill>
                  <a:srgbClr val="B1B100"/>
                </a:solidFill>
                <a:effectLst/>
                <a:latin typeface="Lucida Console" pitchFamily="49" charset="0"/>
              </a:rPr>
              <a:t>case</a:t>
            </a:r>
            <a:r>
              <a:rPr lang="en-GB" sz="950" dirty="0">
                <a:effectLst/>
                <a:latin typeface="Lucida Console" pitchFamily="49" charset="0"/>
              </a:rPr>
              <a:t> FUNC_DISC_ACK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        </a:t>
            </a:r>
            <a:r>
              <a:rPr lang="en-GB" sz="950" dirty="0" err="1">
                <a:effectLst/>
                <a:latin typeface="Lucida Console" pitchFamily="49" charset="0"/>
              </a:rPr>
              <a:t>proto_tree_add_item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50" dirty="0">
                <a:effectLst/>
                <a:latin typeface="Lucida Console" pitchFamily="49" charset="0"/>
              </a:rPr>
              <a:t>sf16_tree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hf_sf16_ID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 err="1">
                <a:effectLst/>
                <a:latin typeface="Lucida Console" pitchFamily="49" charset="0"/>
              </a:rPr>
              <a:t>tvb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offset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4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50" dirty="0">
                <a:effectLst/>
                <a:latin typeface="Lucida Console" pitchFamily="49" charset="0"/>
              </a:rPr>
              <a:t> ENC_LITTLE_ENDIAN</a:t>
            </a:r>
            <a:r>
              <a:rPr lang="en-GB" sz="9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        offset 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+=</a:t>
            </a:r>
            <a:r>
              <a:rPr lang="en-GB" sz="950" dirty="0">
                <a:effectLst/>
                <a:latin typeface="Lucida Console" pitchFamily="49" charset="0"/>
              </a:rPr>
              <a:t> </a:t>
            </a:r>
            <a:r>
              <a:rPr lang="en-GB" sz="950" dirty="0">
                <a:solidFill>
                  <a:srgbClr val="0000DD"/>
                </a:solidFill>
                <a:effectLst/>
                <a:latin typeface="Lucida Console" pitchFamily="49" charset="0"/>
              </a:rPr>
              <a:t>4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50" dirty="0">
                <a:effectLst/>
                <a:latin typeface="Lucida Console" pitchFamily="49" charset="0"/>
              </a:rPr>
              <a:t>            </a:t>
            </a:r>
            <a:r>
              <a:rPr lang="en-GB" sz="950" b="1" dirty="0">
                <a:effectLst/>
                <a:latin typeface="Lucida Console" pitchFamily="49" charset="0"/>
              </a:rPr>
              <a:t>break</a:t>
            </a:r>
            <a:r>
              <a:rPr lang="en-GB" sz="9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50" dirty="0">
              <a:effectLst/>
              <a:latin typeface="Lucida Console" pitchFamily="49" charset="0"/>
            </a:endParaRPr>
          </a:p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de-DE" sz="950" u="none" strike="noStrike" cap="none" dirty="0">
              <a:solidFill>
                <a:srgbClr val="000000"/>
              </a:solidFill>
              <a:effectLst/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9284525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 dissector – dissection function III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627535"/>
            <a:ext cx="8353425" cy="41762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case</a:t>
            </a:r>
            <a:r>
              <a:rPr lang="en-GB" sz="800" dirty="0">
                <a:effectLst/>
                <a:latin typeface="Lucida Console" pitchFamily="49" charset="0"/>
              </a:rPr>
              <a:t> FUNC_REQ_DATA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</a:t>
            </a: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case</a:t>
            </a:r>
            <a:r>
              <a:rPr lang="en-GB" sz="800" dirty="0">
                <a:effectLst/>
                <a:latin typeface="Lucida Console" pitchFamily="49" charset="0"/>
              </a:rPr>
              <a:t> FUNC_REQ_REPLY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</a:t>
            </a:r>
            <a:r>
              <a:rPr lang="en-GB" sz="8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Dissect the common portion of the two functions */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</a:t>
            </a:r>
            <a:r>
              <a:rPr lang="en-GB" sz="800" dirty="0" err="1">
                <a:effectLst/>
                <a:latin typeface="Lucida Console" pitchFamily="49" charset="0"/>
              </a:rPr>
              <a:t>data_id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800" dirty="0">
                <a:effectLst/>
                <a:latin typeface="Lucida Console" pitchFamily="49" charset="0"/>
              </a:rPr>
              <a:t> tvb_get_guint8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00" dirty="0" err="1">
                <a:effectLst/>
                <a:latin typeface="Lucida Console" pitchFamily="49" charset="0"/>
              </a:rPr>
              <a:t>tvb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offset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</a:t>
            </a:r>
            <a:r>
              <a:rPr lang="en-GB" sz="800" dirty="0" err="1">
                <a:effectLst/>
                <a:latin typeface="Lucida Console" pitchFamily="49" charset="0"/>
              </a:rPr>
              <a:t>proto_tree_add_item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00" dirty="0">
                <a:effectLst/>
                <a:latin typeface="Lucida Console" pitchFamily="49" charset="0"/>
              </a:rPr>
              <a:t>sf16_tree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hf_sf16_Data_ID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 err="1">
                <a:effectLst/>
                <a:latin typeface="Lucida Console" pitchFamily="49" charset="0"/>
              </a:rPr>
              <a:t>tvb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offset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ENC_LITTLE_ENDIAN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offset 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+=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00DD"/>
                </a:solidFill>
                <a:effectLst/>
                <a:latin typeface="Lucida Console" pitchFamily="49" charset="0"/>
              </a:rPr>
              <a:t>1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</a:t>
            </a: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if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00" dirty="0" err="1">
                <a:effectLst/>
                <a:latin typeface="Lucida Console" pitchFamily="49" charset="0"/>
              </a:rPr>
              <a:t>func_code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==</a:t>
            </a:r>
            <a:r>
              <a:rPr lang="en-GB" sz="800" dirty="0">
                <a:effectLst/>
                <a:latin typeface="Lucida Console" pitchFamily="49" charset="0"/>
              </a:rPr>
              <a:t> FUNC_REQ_REPLY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</a:t>
            </a: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switch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00" dirty="0" err="1">
                <a:effectLst/>
                <a:latin typeface="Lucida Console" pitchFamily="49" charset="0"/>
              </a:rPr>
              <a:t>data_id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</a:t>
            </a: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case</a:t>
            </a:r>
            <a:r>
              <a:rPr lang="en-GB" sz="800" dirty="0">
                <a:effectLst/>
                <a:latin typeface="Lucida Console" pitchFamily="49" charset="0"/>
              </a:rPr>
              <a:t> READ_SHORT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</a:t>
            </a:r>
            <a:r>
              <a:rPr lang="en-GB" sz="800" dirty="0" err="1">
                <a:effectLst/>
                <a:latin typeface="Lucida Console" pitchFamily="49" charset="0"/>
              </a:rPr>
              <a:t>proto_tree_add_item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00" dirty="0">
                <a:effectLst/>
                <a:latin typeface="Lucida Console" pitchFamily="49" charset="0"/>
              </a:rPr>
              <a:t>sf16_tree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hf_sf16_Data_Short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 err="1">
                <a:effectLst/>
                <a:latin typeface="Lucida Console" pitchFamily="49" charset="0"/>
              </a:rPr>
              <a:t>tvb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offset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00DD"/>
                </a:solidFill>
                <a:effectLst/>
                <a:latin typeface="Lucida Console" pitchFamily="49" charset="0"/>
              </a:rPr>
              <a:t>2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ENC_LITTLE_ENDIAN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offset 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+=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00DD"/>
                </a:solidFill>
                <a:effectLst/>
                <a:latin typeface="Lucida Console" pitchFamily="49" charset="0"/>
              </a:rPr>
              <a:t>2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</a:t>
            </a:r>
            <a:r>
              <a:rPr lang="en-GB" sz="800" b="1" dirty="0">
                <a:effectLst/>
                <a:latin typeface="Lucida Console" pitchFamily="49" charset="0"/>
              </a:rPr>
              <a:t>break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</a:t>
            </a: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case</a:t>
            </a:r>
            <a:r>
              <a:rPr lang="en-GB" sz="800" dirty="0">
                <a:effectLst/>
                <a:latin typeface="Lucida Console" pitchFamily="49" charset="0"/>
              </a:rPr>
              <a:t> READ_LONG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</a:t>
            </a:r>
            <a:r>
              <a:rPr lang="en-GB" sz="800" dirty="0" err="1">
                <a:effectLst/>
                <a:latin typeface="Lucida Console" pitchFamily="49" charset="0"/>
              </a:rPr>
              <a:t>proto_tree_add_item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00" dirty="0">
                <a:effectLst/>
                <a:latin typeface="Lucida Console" pitchFamily="49" charset="0"/>
              </a:rPr>
              <a:t>sf16_tree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hf_sf16_Data_Long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 err="1">
                <a:effectLst/>
                <a:latin typeface="Lucida Console" pitchFamily="49" charset="0"/>
              </a:rPr>
              <a:t>tvb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offset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00DD"/>
                </a:solidFill>
                <a:effectLst/>
                <a:latin typeface="Lucida Console" pitchFamily="49" charset="0"/>
              </a:rPr>
              <a:t>4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ENC_LITTLE_ENDIAN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offset 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+=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00DD"/>
                </a:solidFill>
                <a:effectLst/>
                <a:latin typeface="Lucida Console" pitchFamily="49" charset="0"/>
              </a:rPr>
              <a:t>4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</a:t>
            </a:r>
            <a:r>
              <a:rPr lang="en-GB" sz="800" b="1" dirty="0">
                <a:effectLst/>
                <a:latin typeface="Lucida Console" pitchFamily="49" charset="0"/>
              </a:rPr>
              <a:t>break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</a:t>
            </a: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case</a:t>
            </a:r>
            <a:r>
              <a:rPr lang="en-GB" sz="800" dirty="0">
                <a:effectLst/>
                <a:latin typeface="Lucida Console" pitchFamily="49" charset="0"/>
              </a:rPr>
              <a:t> READ_STRING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</a:t>
            </a:r>
            <a:r>
              <a:rPr lang="en-GB" sz="800" dirty="0" err="1">
                <a:effectLst/>
                <a:latin typeface="Lucida Console" pitchFamily="49" charset="0"/>
              </a:rPr>
              <a:t>proto_tree_add_item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800" dirty="0">
                <a:effectLst/>
                <a:latin typeface="Lucida Console" pitchFamily="49" charset="0"/>
              </a:rPr>
              <a:t>sf16_tree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hf_sf16_Data_String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 err="1">
                <a:effectLst/>
                <a:latin typeface="Lucida Console" pitchFamily="49" charset="0"/>
              </a:rPr>
              <a:t>tvb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offset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00DD"/>
                </a:solidFill>
                <a:effectLst/>
                <a:latin typeface="Lucida Console" pitchFamily="49" charset="0"/>
              </a:rPr>
              <a:t>15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800" dirty="0">
                <a:effectLst/>
                <a:latin typeface="Lucida Console" pitchFamily="49" charset="0"/>
              </a:rPr>
              <a:t> ENC_LITTLE_ENDIAN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offset 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+=</a:t>
            </a:r>
            <a:r>
              <a:rPr lang="en-GB" sz="800" dirty="0">
                <a:effectLst/>
                <a:latin typeface="Lucida Console" pitchFamily="49" charset="0"/>
              </a:rPr>
              <a:t> </a:t>
            </a:r>
            <a:r>
              <a:rPr lang="en-GB" sz="800" dirty="0">
                <a:solidFill>
                  <a:srgbClr val="0000DD"/>
                </a:solidFill>
                <a:effectLst/>
                <a:latin typeface="Lucida Console" pitchFamily="49" charset="0"/>
              </a:rPr>
              <a:t>15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</a:t>
            </a:r>
            <a:r>
              <a:rPr lang="en-GB" sz="800" b="1" dirty="0">
                <a:effectLst/>
                <a:latin typeface="Lucida Console" pitchFamily="49" charset="0"/>
              </a:rPr>
              <a:t>break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</a:t>
            </a: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default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        </a:t>
            </a:r>
            <a:r>
              <a:rPr lang="en-GB" sz="800" b="1" dirty="0">
                <a:effectLst/>
                <a:latin typeface="Lucida Console" pitchFamily="49" charset="0"/>
              </a:rPr>
              <a:t>break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    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</a:t>
            </a:r>
            <a:r>
              <a:rPr lang="en-GB" sz="800" b="1" dirty="0">
                <a:effectLst/>
                <a:latin typeface="Lucida Console" pitchFamily="49" charset="0"/>
              </a:rPr>
              <a:t>break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</a:t>
            </a: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default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: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        </a:t>
            </a:r>
            <a:r>
              <a:rPr lang="en-GB" sz="800" b="1" dirty="0">
                <a:effectLst/>
                <a:latin typeface="Lucida Console" pitchFamily="49" charset="0"/>
              </a:rPr>
              <a:t>break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</a:t>
            </a: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</a:t>
            </a:r>
            <a:r>
              <a:rPr lang="en-GB" sz="8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Return the amount of data this dissector was able to dissect (which may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    * or may not be the entire packet as we return here). */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effectLst/>
                <a:latin typeface="Lucida Console" pitchFamily="49" charset="0"/>
              </a:rPr>
              <a:t>    </a:t>
            </a:r>
            <a:r>
              <a:rPr lang="en-GB" sz="800" dirty="0">
                <a:solidFill>
                  <a:srgbClr val="B1B100"/>
                </a:solidFill>
                <a:effectLst/>
                <a:latin typeface="Lucida Console" pitchFamily="49" charset="0"/>
              </a:rPr>
              <a:t>return</a:t>
            </a:r>
            <a:r>
              <a:rPr lang="en-GB" sz="800" dirty="0">
                <a:effectLst/>
                <a:latin typeface="Lucida Console" pitchFamily="49" charset="0"/>
              </a:rPr>
              <a:t> offset</a:t>
            </a:r>
            <a:r>
              <a:rPr lang="en-GB" sz="8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8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8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800" dirty="0">
              <a:effectLst/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48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Topics to be Covered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dirty="0">
                <a:effectLst/>
              </a:rPr>
              <a:t>Wireshark internals brief overview</a:t>
            </a:r>
          </a:p>
          <a:p>
            <a:pPr lvl="1"/>
            <a:r>
              <a:rPr lang="en-US" dirty="0"/>
              <a:t>Where dissectors fit in</a:t>
            </a:r>
          </a:p>
          <a:p>
            <a:pPr marL="380985" lvl="1" indent="0">
              <a:buNone/>
            </a:pPr>
            <a:endParaRPr lang="en-US" dirty="0"/>
          </a:p>
          <a:p>
            <a:r>
              <a:rPr lang="en-US" dirty="0">
                <a:effectLst/>
              </a:rPr>
              <a:t>Dissectors</a:t>
            </a:r>
          </a:p>
          <a:p>
            <a:pPr lvl="1"/>
            <a:r>
              <a:rPr lang="en-US" dirty="0"/>
              <a:t>Brief overview</a:t>
            </a:r>
          </a:p>
          <a:p>
            <a:pPr lvl="1"/>
            <a:r>
              <a:rPr lang="en-US" dirty="0"/>
              <a:t>Paths to implementation</a:t>
            </a:r>
          </a:p>
          <a:p>
            <a:pPr lvl="1"/>
            <a:r>
              <a:rPr lang="en-US" dirty="0"/>
              <a:t>Complexity and performance tradeoffs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 dissector – protocol registration 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solidFill>
                  <a:srgbClr val="993333"/>
                </a:solidFill>
                <a:effectLst/>
                <a:latin typeface="Lucida Console" pitchFamily="49" charset="0"/>
              </a:rPr>
              <a:t>void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proto_register_sf16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solidFill>
                  <a:srgbClr val="993333"/>
                </a:solidFill>
                <a:effectLst/>
                <a:latin typeface="Lucida Console" pitchFamily="49" charset="0"/>
              </a:rPr>
              <a:t>void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Setup list of header fields  See Section 1.6.1 of </a:t>
            </a:r>
            <a:r>
              <a:rPr lang="en-GB" sz="11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README.developer</a:t>
            </a:r>
            <a:r>
              <a:rPr lang="en-GB" sz="11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 for details. */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</a:t>
            </a:r>
            <a:r>
              <a:rPr lang="en-GB" sz="11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hf_register_info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 err="1">
                <a:effectLst/>
                <a:latin typeface="Lucida Console" pitchFamily="49" charset="0"/>
              </a:rPr>
              <a:t>hf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[]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&amp;</a:t>
            </a:r>
            <a:r>
              <a:rPr lang="en-GB" sz="1100" dirty="0">
                <a:effectLst/>
                <a:latin typeface="Lucida Console" pitchFamily="49" charset="0"/>
              </a:rPr>
              <a:t>hf_sf16_Func_Code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    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"Function"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"sf16.func"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      FT_UINT8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BASE_DEC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VALS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1100" dirty="0">
                <a:effectLst/>
                <a:latin typeface="Lucida Console" pitchFamily="49" charset="0"/>
              </a:rPr>
              <a:t>sf16_func_vals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208080"/>
                </a:solidFill>
                <a:effectLst/>
                <a:latin typeface="Lucida Console" pitchFamily="49" charset="0"/>
              </a:rPr>
              <a:t>0x0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      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"Message Function Code Identifier"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HFILL 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&amp;</a:t>
            </a:r>
            <a:r>
              <a:rPr lang="en-GB" sz="1100" dirty="0">
                <a:effectLst/>
                <a:latin typeface="Lucida Console" pitchFamily="49" charset="0"/>
              </a:rPr>
              <a:t>hf_sf16_Length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    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"Length"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"sf16.len"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      FT_UINT16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BASE_DEC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b="1" dirty="0">
                <a:effectLst/>
                <a:latin typeface="Lucida Console" pitchFamily="49" charset="0"/>
              </a:rPr>
              <a:t>NULL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208080"/>
                </a:solidFill>
                <a:effectLst/>
                <a:latin typeface="Lucida Console" pitchFamily="49" charset="0"/>
              </a:rPr>
              <a:t>0x0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      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"Message Length"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HFILL 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&amp;</a:t>
            </a:r>
            <a:r>
              <a:rPr lang="en-GB" sz="1100" dirty="0">
                <a:effectLst/>
                <a:latin typeface="Lucida Console" pitchFamily="49" charset="0"/>
              </a:rPr>
              <a:t>hf_sf16_ID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    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"ID"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"sf16.id"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      FT_UINT32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BASE_DEC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b="1" dirty="0">
                <a:effectLst/>
                <a:latin typeface="Lucida Console" pitchFamily="49" charset="0"/>
              </a:rPr>
              <a:t>NULL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</a:t>
            </a:r>
            <a:r>
              <a:rPr lang="en-GB" sz="1100" dirty="0">
                <a:solidFill>
                  <a:srgbClr val="208080"/>
                </a:solidFill>
                <a:effectLst/>
                <a:latin typeface="Lucida Console" pitchFamily="49" charset="0"/>
              </a:rPr>
              <a:t>0x0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      </a:t>
            </a:r>
            <a:r>
              <a:rPr lang="en-GB" sz="1100" dirty="0">
                <a:solidFill>
                  <a:srgbClr val="FF0000"/>
                </a:solidFill>
                <a:effectLst/>
                <a:latin typeface="Lucida Console" pitchFamily="49" charset="0"/>
              </a:rPr>
              <a:t>"Connection ID"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100" dirty="0">
                <a:effectLst/>
                <a:latin typeface="Lucida Console" pitchFamily="49" charset="0"/>
              </a:rPr>
              <a:t> HFILL 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11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100" dirty="0">
                <a:effectLst/>
                <a:latin typeface="Lucida Console" pitchFamily="49" charset="0"/>
              </a:rPr>
              <a:t>        </a:t>
            </a:r>
            <a:r>
              <a:rPr lang="en-GB" sz="11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11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100" dirty="0">
              <a:effectLst/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3593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 dissector – protocol registration II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&amp;</a:t>
            </a:r>
            <a:r>
              <a:rPr lang="en-GB" sz="1050" dirty="0">
                <a:effectLst/>
                <a:latin typeface="Lucida Console" pitchFamily="49" charset="0"/>
              </a:rPr>
              <a:t>hf_sf16_Data_ID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05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Data_ID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"sf16.data.id"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  FT_UINT8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BASE_DEC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VALS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1050" dirty="0">
                <a:effectLst/>
                <a:latin typeface="Lucida Console" pitchFamily="49" charset="0"/>
              </a:rPr>
              <a:t>sf16_data_type_vals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208080"/>
                </a:solidFill>
                <a:effectLst/>
                <a:latin typeface="Lucida Console" pitchFamily="49" charset="0"/>
              </a:rPr>
              <a:t>0x0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  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"Data Type Identifier"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HFILL 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&amp;</a:t>
            </a:r>
            <a:r>
              <a:rPr lang="en-GB" sz="1050" dirty="0">
                <a:effectLst/>
                <a:latin typeface="Lucida Console" pitchFamily="49" charset="0"/>
              </a:rPr>
              <a:t>hf_sf16_Data_Short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05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data_short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"sf16.data.short"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  FT_UINT16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BASE_DEC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b="1" dirty="0">
                <a:effectLst/>
                <a:latin typeface="Lucida Console" pitchFamily="49" charset="0"/>
              </a:rPr>
              <a:t>NULL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208080"/>
                </a:solidFill>
                <a:effectLst/>
                <a:latin typeface="Lucida Console" pitchFamily="49" charset="0"/>
              </a:rPr>
              <a:t>0x0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  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"Data Short"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HFILL 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&amp;</a:t>
            </a:r>
            <a:r>
              <a:rPr lang="en-GB" sz="1050" dirty="0">
                <a:effectLst/>
                <a:latin typeface="Lucida Console" pitchFamily="49" charset="0"/>
              </a:rPr>
              <a:t>hf_sf16_Data_Long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05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data_long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"sf16.data.long"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  FT_UINT32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BASE_DEC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b="1" dirty="0">
                <a:effectLst/>
                <a:latin typeface="Lucida Console" pitchFamily="49" charset="0"/>
              </a:rPr>
              <a:t>NULL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208080"/>
                </a:solidFill>
                <a:effectLst/>
                <a:latin typeface="Lucida Console" pitchFamily="49" charset="0"/>
              </a:rPr>
              <a:t>0x0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  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"Data Long"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HFILL 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&amp;</a:t>
            </a:r>
            <a:r>
              <a:rPr lang="en-GB" sz="1050" dirty="0">
                <a:effectLst/>
                <a:latin typeface="Lucida Console" pitchFamily="49" charset="0"/>
              </a:rPr>
              <a:t>hf_sf16_Data_String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05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data_string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"sf16.data.string"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  FT_STRING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BASE_NONE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b="1" dirty="0">
                <a:effectLst/>
                <a:latin typeface="Lucida Console" pitchFamily="49" charset="0"/>
              </a:rPr>
              <a:t>NULL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</a:t>
            </a:r>
            <a:r>
              <a:rPr lang="en-GB" sz="1050" dirty="0">
                <a:solidFill>
                  <a:srgbClr val="208080"/>
                </a:solidFill>
                <a:effectLst/>
                <a:latin typeface="Lucida Console" pitchFamily="49" charset="0"/>
              </a:rPr>
              <a:t>0x0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      </a:t>
            </a:r>
            <a:r>
              <a:rPr lang="en-GB" sz="1050" dirty="0">
                <a:solidFill>
                  <a:srgbClr val="FF0000"/>
                </a:solidFill>
                <a:effectLst/>
                <a:latin typeface="Lucida Console" pitchFamily="49" charset="0"/>
              </a:rPr>
              <a:t>"Data String"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1050" dirty="0">
                <a:effectLst/>
                <a:latin typeface="Lucida Console" pitchFamily="49" charset="0"/>
              </a:rPr>
              <a:t> HFILL 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105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1050" dirty="0">
                <a:effectLst/>
                <a:latin typeface="Lucida Console" pitchFamily="49" charset="0"/>
              </a:rPr>
              <a:t>    </a:t>
            </a:r>
            <a:r>
              <a:rPr lang="en-GB" sz="105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105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1050" dirty="0">
              <a:effectLst/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3308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 dissector – protocol registration III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 fontAlgn="t">
              <a:spcBef>
                <a:spcPts val="0"/>
              </a:spcBef>
              <a:buNone/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Setup protocol subtree array */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static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gint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*</a:t>
            </a:r>
            <a:r>
              <a:rPr lang="en-GB" sz="900" dirty="0" err="1">
                <a:effectLst/>
                <a:latin typeface="Lucida Console" pitchFamily="49" charset="0"/>
              </a:rPr>
              <a:t>ett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[]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    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&amp;</a:t>
            </a:r>
            <a:r>
              <a:rPr lang="en-GB" sz="900" dirty="0">
                <a:effectLst/>
                <a:latin typeface="Lucida Console" pitchFamily="49" charset="0"/>
              </a:rPr>
              <a:t>ett_sf16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    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&amp;</a:t>
            </a:r>
            <a:r>
              <a:rPr lang="en-GB" sz="900" dirty="0">
                <a:effectLst/>
                <a:latin typeface="Lucida Console" pitchFamily="49" charset="0"/>
              </a:rPr>
              <a:t>ett_sf16_hdr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Register the protocol name and description */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proto_sf16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proto_register_protocol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"SharkFest'16 Protocol (C)"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 “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sf16"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"sf16"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Required function calls to register the header fields and subtrees */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dirty="0" err="1">
                <a:effectLst/>
                <a:latin typeface="Lucida Console" pitchFamily="49" charset="0"/>
              </a:rPr>
              <a:t>proto_register_field_array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00" dirty="0">
                <a:effectLst/>
                <a:latin typeface="Lucida Console" pitchFamily="49" charset="0"/>
              </a:rPr>
              <a:t>proto_sf16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hf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array_length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00" dirty="0" err="1">
                <a:effectLst/>
                <a:latin typeface="Lucida Console" pitchFamily="49" charset="0"/>
              </a:rPr>
              <a:t>hf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))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dirty="0" err="1">
                <a:effectLst/>
                <a:latin typeface="Lucida Console" pitchFamily="49" charset="0"/>
              </a:rPr>
              <a:t>proto_register_subtree_array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00" dirty="0" err="1">
                <a:effectLst/>
                <a:latin typeface="Lucida Console" pitchFamily="49" charset="0"/>
              </a:rPr>
              <a:t>ett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array_length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00" dirty="0" err="1">
                <a:effectLst/>
                <a:latin typeface="Lucida Console" pitchFamily="49" charset="0"/>
              </a:rPr>
              <a:t>ett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))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Simpler form of proto_reg_handoff_sf16 which can be used if there are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* no </a:t>
            </a:r>
            <a:r>
              <a:rPr lang="en-GB" sz="9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prefs</a:t>
            </a: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-dependent registration function calls. */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void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proto_reg_handoff_sf16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00" dirty="0">
                <a:solidFill>
                  <a:srgbClr val="993333"/>
                </a:solidFill>
                <a:effectLst/>
                <a:latin typeface="Lucida Console" pitchFamily="49" charset="0"/>
              </a:rPr>
              <a:t>void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{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dirty="0" err="1">
                <a:effectLst/>
                <a:latin typeface="Lucida Console" pitchFamily="49" charset="0"/>
              </a:rPr>
              <a:t>dissector_handle_t</a:t>
            </a:r>
            <a:r>
              <a:rPr lang="en-GB" sz="900" dirty="0">
                <a:effectLst/>
                <a:latin typeface="Lucida Console" pitchFamily="49" charset="0"/>
              </a:rPr>
              <a:t> sf16_handle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/* Use </a:t>
            </a:r>
            <a:r>
              <a:rPr lang="en-GB" sz="900" i="1" dirty="0" err="1">
                <a:solidFill>
                  <a:srgbClr val="808080"/>
                </a:solidFill>
                <a:effectLst/>
                <a:latin typeface="Lucida Console" pitchFamily="49" charset="0"/>
              </a:rPr>
              <a:t>create_dissector_handle</a:t>
            </a: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() to indicate that dissect_sf16()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    * returns the number of bytes it dissected (or 0 if it thinks the packet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    * does not belong to sf16).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i="1" dirty="0">
                <a:solidFill>
                  <a:srgbClr val="808080"/>
                </a:solidFill>
                <a:effectLst/>
                <a:latin typeface="Lucida Console" pitchFamily="49" charset="0"/>
              </a:rPr>
              <a:t>     */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sf16_handle 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=</a:t>
            </a:r>
            <a:r>
              <a:rPr lang="en-GB" sz="900" dirty="0">
                <a:effectLst/>
                <a:latin typeface="Lucida Console" pitchFamily="49" charset="0"/>
              </a:rPr>
              <a:t> </a:t>
            </a:r>
            <a:r>
              <a:rPr lang="en-GB" sz="900" dirty="0" err="1">
                <a:effectLst/>
                <a:latin typeface="Lucida Console" pitchFamily="49" charset="0"/>
              </a:rPr>
              <a:t>create_dissector_handle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00" dirty="0">
                <a:effectLst/>
                <a:latin typeface="Lucida Console" pitchFamily="49" charset="0"/>
              </a:rPr>
              <a:t>dissect_sf16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proto_sf16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effectLst/>
                <a:latin typeface="Lucida Console" pitchFamily="49" charset="0"/>
              </a:rPr>
              <a:t>    </a:t>
            </a:r>
            <a:r>
              <a:rPr lang="en-GB" sz="900" dirty="0" err="1">
                <a:effectLst/>
                <a:latin typeface="Lucida Console" pitchFamily="49" charset="0"/>
              </a:rPr>
              <a:t>dissector_add_uint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(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 err="1">
                <a:solidFill>
                  <a:srgbClr val="FF0000"/>
                </a:solidFill>
                <a:effectLst/>
                <a:latin typeface="Lucida Console" pitchFamily="49" charset="0"/>
              </a:rPr>
              <a:t>tcp.port</a:t>
            </a:r>
            <a:r>
              <a:rPr lang="en-GB" sz="900" dirty="0">
                <a:solidFill>
                  <a:srgbClr val="FF0000"/>
                </a:solidFill>
                <a:effectLst/>
                <a:latin typeface="Lucida Console" pitchFamily="49" charset="0"/>
              </a:rPr>
              <a:t>"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sf16_PORT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,</a:t>
            </a:r>
            <a:r>
              <a:rPr lang="en-GB" sz="900" dirty="0">
                <a:effectLst/>
                <a:latin typeface="Lucida Console" pitchFamily="49" charset="0"/>
              </a:rPr>
              <a:t> sf16_handle</a:t>
            </a: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)</a:t>
            </a:r>
            <a:r>
              <a:rPr lang="en-GB" sz="900" dirty="0">
                <a:solidFill>
                  <a:srgbClr val="339933"/>
                </a:solidFill>
                <a:effectLst/>
                <a:latin typeface="Lucida Console" pitchFamily="49" charset="0"/>
              </a:rPr>
              <a:t>;</a:t>
            </a:r>
            <a:endParaRPr lang="en-GB" sz="900" dirty="0">
              <a:effectLst/>
              <a:latin typeface="Lucida Console" pitchFamily="49" charset="0"/>
            </a:endParaRPr>
          </a:p>
          <a:p>
            <a:pPr marL="0" indent="0" fontAlgn="t">
              <a:spcBef>
                <a:spcPts val="0"/>
              </a:spcBef>
              <a:buNone/>
            </a:pPr>
            <a:r>
              <a:rPr lang="en-GB" sz="900" dirty="0">
                <a:solidFill>
                  <a:srgbClr val="009900"/>
                </a:solidFill>
                <a:effectLst/>
                <a:latin typeface="Lucida Console" pitchFamily="49" charset="0"/>
              </a:rPr>
              <a:t>}</a:t>
            </a:r>
            <a:endParaRPr lang="en-GB" sz="900" dirty="0">
              <a:effectLst/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2279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Comparison of dissectors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For this simple “protocol”, Wireshark displays are almost identical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WSGD and </a:t>
            </a:r>
            <a:r>
              <a:rPr lang="en-US" dirty="0" err="1">
                <a:effectLst/>
              </a:rPr>
              <a:t>Lua</a:t>
            </a:r>
            <a:r>
              <a:rPr lang="en-US" dirty="0">
                <a:effectLst/>
              </a:rPr>
              <a:t> dissectors are quick and easy to develop; edit file and restart Wireshark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WSGD facilities are most limited option, </a:t>
            </a:r>
            <a:r>
              <a:rPr lang="en-US" dirty="0" err="1">
                <a:effectLst/>
              </a:rPr>
              <a:t>Lua</a:t>
            </a:r>
            <a:r>
              <a:rPr lang="en-US" dirty="0">
                <a:effectLst/>
              </a:rPr>
              <a:t> more advanced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C dissectors easy to distribute, build an installer package, easy to contribute back to Wireshark</a:t>
            </a:r>
          </a:p>
          <a:p>
            <a:pPr indent="-180000">
              <a:spcBef>
                <a:spcPts val="0"/>
              </a:spcBef>
            </a:pPr>
            <a:r>
              <a:rPr lang="en-US" dirty="0">
                <a:effectLst/>
              </a:rPr>
              <a:t>WSGD 124 lines, </a:t>
            </a:r>
            <a:r>
              <a:rPr lang="en-US" dirty="0" err="1">
                <a:effectLst/>
              </a:rPr>
              <a:t>Lua</a:t>
            </a:r>
            <a:r>
              <a:rPr lang="en-US" dirty="0">
                <a:effectLst/>
              </a:rPr>
              <a:t> 89 lines, C 270 lines</a:t>
            </a:r>
          </a:p>
        </p:txBody>
      </p:sp>
    </p:spTree>
    <p:extLst>
      <p:ext uri="{BB962C8B-B14F-4D97-AF65-F5344CB8AC3E}">
        <p14:creationId xmlns:p14="http://schemas.microsoft.com/office/powerpoint/2010/main" val="28405817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Comparison of dissector performance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dirty="0">
                <a:effectLst/>
              </a:rPr>
              <a:t>No visible difference for a small capture file, 11 packets</a:t>
            </a:r>
          </a:p>
          <a:p>
            <a:r>
              <a:rPr lang="en-US" dirty="0">
                <a:effectLst/>
              </a:rPr>
              <a:t>Big capture file (~1M packets) load time results:</a:t>
            </a:r>
          </a:p>
          <a:p>
            <a:endParaRPr lang="en-US" dirty="0">
              <a:effectLst/>
            </a:endParaRPr>
          </a:p>
          <a:p>
            <a:pPr lvl="1"/>
            <a:r>
              <a:rPr lang="en-US" sz="2400" dirty="0"/>
              <a:t>WSGD: 1:42.1 – 9.1 x slower than C</a:t>
            </a:r>
          </a:p>
          <a:p>
            <a:pPr lvl="1"/>
            <a:r>
              <a:rPr lang="en-US" sz="2400" dirty="0" err="1"/>
              <a:t>Lua</a:t>
            </a:r>
            <a:r>
              <a:rPr lang="en-US" sz="2400" dirty="0"/>
              <a:t>: 0:27.0 – 2.4 slower than C</a:t>
            </a:r>
          </a:p>
          <a:p>
            <a:pPr lvl="1"/>
            <a:r>
              <a:rPr lang="en-US" sz="2400" dirty="0"/>
              <a:t>C: 0:11.2</a:t>
            </a:r>
          </a:p>
        </p:txBody>
      </p:sp>
    </p:spTree>
    <p:extLst>
      <p:ext uri="{BB962C8B-B14F-4D97-AF65-F5344CB8AC3E}">
        <p14:creationId xmlns:p14="http://schemas.microsoft.com/office/powerpoint/2010/main" val="39499524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Questions?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dirty="0">
                <a:effectLst/>
              </a:rPr>
              <a:t>Other dissector options?</a:t>
            </a:r>
          </a:p>
          <a:p>
            <a:r>
              <a:rPr lang="en-US" dirty="0">
                <a:effectLst/>
              </a:rPr>
              <a:t>Future directions?</a:t>
            </a:r>
          </a:p>
        </p:txBody>
      </p:sp>
    </p:spTree>
    <p:extLst>
      <p:ext uri="{BB962C8B-B14F-4D97-AF65-F5344CB8AC3E}">
        <p14:creationId xmlns:p14="http://schemas.microsoft.com/office/powerpoint/2010/main" val="360188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Wireshark Internals</a:t>
            </a:r>
            <a:endParaRPr lang="de-DE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dirty="0">
                <a:effectLst/>
              </a:rPr>
              <a:t>Wireshark provides a framework for loading, dissection and visualization of network traffic</a:t>
            </a:r>
          </a:p>
          <a:p>
            <a:r>
              <a:rPr lang="en-US" dirty="0">
                <a:effectLst/>
              </a:rPr>
              <a:t>Wireshark framework allows individual dissectors access to network data via </a:t>
            </a:r>
            <a:r>
              <a:rPr lang="en-US" dirty="0" err="1">
                <a:effectLst/>
              </a:rPr>
              <a:t>libwiretap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Wireshark framework provides utility functions for dissectors when dissecting data</a:t>
            </a:r>
          </a:p>
          <a:p>
            <a:r>
              <a:rPr lang="en-US" dirty="0">
                <a:effectLst/>
              </a:rPr>
              <a:t>Wireshark framework allows dissectors to write out products of dissection</a:t>
            </a:r>
          </a:p>
        </p:txBody>
      </p:sp>
    </p:spTree>
    <p:extLst>
      <p:ext uri="{BB962C8B-B14F-4D97-AF65-F5344CB8AC3E}">
        <p14:creationId xmlns:p14="http://schemas.microsoft.com/office/powerpoint/2010/main" val="3678271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Dissectors overview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sz="2400" dirty="0">
                <a:effectLst/>
              </a:rPr>
              <a:t>Dissectors “register” their interest in data from a lower level protocol dissector, e.g. </a:t>
            </a:r>
            <a:r>
              <a:rPr lang="en-US" sz="2400" dirty="0" err="1">
                <a:effectLst/>
              </a:rPr>
              <a:t>tcp</a:t>
            </a:r>
            <a:r>
              <a:rPr lang="en-US" sz="2400" dirty="0">
                <a:effectLst/>
              </a:rPr>
              <a:t> port 54321</a:t>
            </a:r>
          </a:p>
          <a:p>
            <a:r>
              <a:rPr lang="en-US" sz="2400" dirty="0">
                <a:effectLst/>
              </a:rPr>
              <a:t>The lower level dissector hands the payload body to the registered dissector</a:t>
            </a:r>
          </a:p>
          <a:p>
            <a:r>
              <a:rPr lang="en-US" sz="2400" dirty="0">
                <a:effectLst/>
              </a:rPr>
              <a:t>Dissectors “pick apart” a protocol into the </a:t>
            </a:r>
            <a:r>
              <a:rPr lang="en-US" sz="2400">
                <a:effectLst/>
              </a:rPr>
              <a:t>individual elements </a:t>
            </a:r>
            <a:r>
              <a:rPr lang="en-US" sz="2400" dirty="0">
                <a:effectLst/>
              </a:rPr>
              <a:t>of the protocol message</a:t>
            </a:r>
          </a:p>
          <a:p>
            <a:r>
              <a:rPr lang="en-US" sz="2400" dirty="0">
                <a:effectLst/>
              </a:rPr>
              <a:t>Each element of a protocol may have a type, e.g. integer, string, bit field, timestamp</a:t>
            </a:r>
          </a:p>
          <a:p>
            <a:r>
              <a:rPr lang="en-US" sz="2400" dirty="0">
                <a:effectLst/>
              </a:rPr>
              <a:t>Dissectors provide elements that may be used in display filters</a:t>
            </a:r>
          </a:p>
        </p:txBody>
      </p:sp>
    </p:spTree>
    <p:extLst>
      <p:ext uri="{BB962C8B-B14F-4D97-AF65-F5344CB8AC3E}">
        <p14:creationId xmlns:p14="http://schemas.microsoft.com/office/powerpoint/2010/main" val="4006481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Dissector output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dirty="0">
                <a:effectLst/>
              </a:rPr>
              <a:t>Set the protocol column</a:t>
            </a:r>
          </a:p>
          <a:p>
            <a:r>
              <a:rPr lang="en-US" dirty="0">
                <a:effectLst/>
              </a:rPr>
              <a:t>Set the info column</a:t>
            </a:r>
          </a:p>
          <a:p>
            <a:r>
              <a:rPr lang="en-US" dirty="0">
                <a:effectLst/>
              </a:rPr>
              <a:t>Create tree entries as required</a:t>
            </a:r>
          </a:p>
          <a:p>
            <a:pPr lvl="1"/>
            <a:r>
              <a:rPr lang="en-US" dirty="0"/>
              <a:t>Create subtree entries for protocol components</a:t>
            </a:r>
          </a:p>
          <a:p>
            <a:pPr lvl="1"/>
            <a:r>
              <a:rPr lang="en-US" dirty="0"/>
              <a:t>Add values, text to tree entries</a:t>
            </a:r>
          </a:p>
          <a:p>
            <a:r>
              <a:rPr lang="en-US" dirty="0">
                <a:effectLst/>
              </a:rPr>
              <a:t>Call sub-dissectors as required</a:t>
            </a:r>
          </a:p>
        </p:txBody>
      </p:sp>
    </p:spTree>
    <p:extLst>
      <p:ext uri="{BB962C8B-B14F-4D97-AF65-F5344CB8AC3E}">
        <p14:creationId xmlns:p14="http://schemas.microsoft.com/office/powerpoint/2010/main" val="345991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Dissector Construction Options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dirty="0">
                <a:effectLst/>
              </a:rPr>
              <a:t>Text based</a:t>
            </a:r>
          </a:p>
          <a:p>
            <a:pPr lvl="1"/>
            <a:r>
              <a:rPr lang="en-US" dirty="0"/>
              <a:t>Built-in, with compilation – ASN.1, IDL </a:t>
            </a:r>
          </a:p>
          <a:p>
            <a:pPr lvl="1"/>
            <a:r>
              <a:rPr lang="en-US" dirty="0"/>
              <a:t>External, without compilation – Wireshark Generic Dissector (WSGD)*</a:t>
            </a:r>
          </a:p>
          <a:p>
            <a:r>
              <a:rPr lang="en-US" dirty="0">
                <a:effectLst/>
              </a:rPr>
              <a:t>Scripting language based</a:t>
            </a:r>
          </a:p>
          <a:p>
            <a:pPr lvl="1"/>
            <a:r>
              <a:rPr lang="en-US" dirty="0"/>
              <a:t>Built-in: </a:t>
            </a:r>
            <a:r>
              <a:rPr lang="en-US" dirty="0" err="1"/>
              <a:t>Lua</a:t>
            </a:r>
            <a:r>
              <a:rPr lang="en-US" dirty="0"/>
              <a:t>*</a:t>
            </a:r>
          </a:p>
          <a:p>
            <a:pPr lvl="1"/>
            <a:r>
              <a:rPr lang="en-US" dirty="0"/>
              <a:t>External: Python (</a:t>
            </a:r>
            <a:r>
              <a:rPr lang="en-US" dirty="0" err="1">
                <a:hlinkClick r:id="rId3"/>
              </a:rPr>
              <a:t>pyreshark</a:t>
            </a:r>
            <a:r>
              <a:rPr lang="en-US" dirty="0"/>
              <a:t>)</a:t>
            </a:r>
          </a:p>
          <a:p>
            <a:r>
              <a:rPr lang="en-US" dirty="0">
                <a:effectLst/>
              </a:rPr>
              <a:t>C based*</a:t>
            </a:r>
          </a:p>
          <a:p>
            <a:pPr lvl="1"/>
            <a:r>
              <a:rPr lang="en-US" dirty="0"/>
              <a:t>Traditional format, requires a development environment</a:t>
            </a:r>
          </a:p>
        </p:txBody>
      </p:sp>
    </p:spTree>
    <p:extLst>
      <p:ext uri="{BB962C8B-B14F-4D97-AF65-F5344CB8AC3E}">
        <p14:creationId xmlns:p14="http://schemas.microsoft.com/office/powerpoint/2010/main" val="3867675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Demonstration protocol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sz="1800" dirty="0">
                <a:effectLst/>
              </a:rPr>
              <a:t>Made up for this presentation</a:t>
            </a:r>
          </a:p>
          <a:p>
            <a:r>
              <a:rPr lang="en-US" sz="1800" dirty="0">
                <a:effectLst/>
              </a:rPr>
              <a:t>Has a header with a byte indicating the message type, and a short (2 bytes in big-endian format) for the total message length (including the header)</a:t>
            </a:r>
          </a:p>
          <a:p>
            <a:r>
              <a:rPr lang="en-US" sz="1800" dirty="0">
                <a:effectLst/>
              </a:rPr>
              <a:t>Commands are:</a:t>
            </a:r>
          </a:p>
          <a:p>
            <a:pPr lvl="1"/>
            <a:r>
              <a:rPr lang="en-US" sz="1800" dirty="0"/>
              <a:t> connect (20) and </a:t>
            </a:r>
            <a:r>
              <a:rPr lang="en-US" sz="1800" dirty="0" err="1"/>
              <a:t>connect_ack</a:t>
            </a:r>
            <a:r>
              <a:rPr lang="en-US" sz="1800" dirty="0"/>
              <a:t> (21) that have a long (4 bytes in little-endian format) id</a:t>
            </a:r>
          </a:p>
          <a:p>
            <a:pPr lvl="1"/>
            <a:r>
              <a:rPr lang="en-US" sz="1800" dirty="0"/>
              <a:t>disconnect (60) and </a:t>
            </a:r>
            <a:r>
              <a:rPr lang="en-US" sz="1800" dirty="0" err="1"/>
              <a:t>disconnect_ack</a:t>
            </a:r>
            <a:r>
              <a:rPr lang="en-US" sz="1800" dirty="0"/>
              <a:t> (61) that have a long (4 bytes in little-endian format) id</a:t>
            </a:r>
          </a:p>
          <a:p>
            <a:pPr lvl="1"/>
            <a:r>
              <a:rPr lang="en-US" sz="1800" dirty="0" err="1"/>
              <a:t>request_data</a:t>
            </a:r>
            <a:r>
              <a:rPr lang="en-US" sz="1800" dirty="0"/>
              <a:t> and </a:t>
            </a:r>
            <a:r>
              <a:rPr lang="en-US" sz="1800" dirty="0" err="1"/>
              <a:t>request_reply</a:t>
            </a:r>
            <a:r>
              <a:rPr lang="en-US" sz="1800" dirty="0"/>
              <a:t> that have a byte indicating the data type and for the reply an actual data value;</a:t>
            </a:r>
          </a:p>
          <a:p>
            <a:pPr lvl="2"/>
            <a:r>
              <a:rPr lang="en-US" sz="1400" dirty="0"/>
              <a:t>Data type 0 – a little-endian short</a:t>
            </a:r>
          </a:p>
          <a:p>
            <a:pPr lvl="2"/>
            <a:r>
              <a:rPr lang="en-US" sz="1400" dirty="0"/>
              <a:t>Data type 1 – a little-endian long</a:t>
            </a:r>
          </a:p>
          <a:p>
            <a:pPr lvl="2"/>
            <a:r>
              <a:rPr lang="en-US" sz="1400" dirty="0"/>
              <a:t>Data type 2 – a 15 character string</a:t>
            </a:r>
          </a:p>
        </p:txBody>
      </p:sp>
    </p:spTree>
    <p:extLst>
      <p:ext uri="{BB962C8B-B14F-4D97-AF65-F5344CB8AC3E}">
        <p14:creationId xmlns:p14="http://schemas.microsoft.com/office/powerpoint/2010/main" val="4202268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en-US" dirty="0"/>
              <a:t>Text based Dissectors</a:t>
            </a:r>
            <a:endParaRPr lang="en-GB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sz="2400" dirty="0">
                <a:effectLst/>
              </a:rPr>
              <a:t>Protocol definition held in text file(s) in human readable form</a:t>
            </a:r>
          </a:p>
          <a:p>
            <a:r>
              <a:rPr lang="en-US" sz="2400" dirty="0">
                <a:effectLst/>
              </a:rPr>
              <a:t>Definitions are interpreted or compiled to produce a dissector</a:t>
            </a:r>
          </a:p>
          <a:p>
            <a:r>
              <a:rPr lang="en-US" sz="2400" dirty="0">
                <a:effectLst/>
              </a:rPr>
              <a:t>Low barrier to entry, although ASN.1 and IDL requires a development environment to compile resulting dissector</a:t>
            </a:r>
          </a:p>
          <a:p>
            <a:r>
              <a:rPr lang="en-US" sz="2400" dirty="0">
                <a:effectLst/>
              </a:rPr>
              <a:t>Interpreted text files are least performant option</a:t>
            </a:r>
          </a:p>
          <a:p>
            <a:r>
              <a:rPr lang="en-US" sz="2400" dirty="0">
                <a:effectLst/>
              </a:rPr>
              <a:t>Least flexible option for access to </a:t>
            </a:r>
            <a:r>
              <a:rPr lang="en-US" sz="2400" dirty="0" err="1">
                <a:effectLst/>
              </a:rPr>
              <a:t>libwireshark</a:t>
            </a:r>
            <a:r>
              <a:rPr lang="en-US" sz="2400" dirty="0">
                <a:effectLst/>
              </a:rPr>
              <a:t>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68635905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1535</Words>
  <Application>Microsoft Office PowerPoint</Application>
  <PresentationFormat>On-screen Show (16:9)</PresentationFormat>
  <Paragraphs>557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Lucida Console</vt:lpstr>
      <vt:lpstr>Oswald</vt:lpstr>
      <vt:lpstr>Tahoma</vt:lpstr>
      <vt:lpstr>Tahoma Normal</vt:lpstr>
      <vt:lpstr>Wingdings</vt:lpstr>
      <vt:lpstr>simple-light-2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Jasper</dc:creator>
  <cp:lastModifiedBy>Graham Bloice</cp:lastModifiedBy>
  <cp:revision>17</cp:revision>
  <dcterms:modified xsi:type="dcterms:W3CDTF">2016-10-25T16:08:53Z</dcterms:modified>
</cp:coreProperties>
</file>