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4"/>
  </p:notesMasterIdLst>
  <p:sldIdLst>
    <p:sldId id="256" r:id="rId2"/>
    <p:sldId id="261" r:id="rId3"/>
    <p:sldId id="262" r:id="rId4"/>
    <p:sldId id="273" r:id="rId5"/>
    <p:sldId id="263" r:id="rId6"/>
    <p:sldId id="274" r:id="rId7"/>
    <p:sldId id="265" r:id="rId8"/>
    <p:sldId id="266" r:id="rId9"/>
    <p:sldId id="268" r:id="rId10"/>
    <p:sldId id="269" r:id="rId11"/>
    <p:sldId id="270" r:id="rId12"/>
    <p:sldId id="27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3"/>
    <p:restoredTop sz="94682"/>
  </p:normalViewPr>
  <p:slideViewPr>
    <p:cSldViewPr snapToGrid="0" snapToObjects="1">
      <p:cViewPr varScale="1">
        <p:scale>
          <a:sx n="155" d="100"/>
          <a:sy n="155" d="100"/>
        </p:scale>
        <p:origin x="192" y="2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91922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7273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pe 12" descr="netherlands1.png"/>
          <p:cNvPicPr preferRelativeResize="0"/>
          <p:nvPr/>
        </p:nvPicPr>
        <p:blipFill rotWithShape="1">
          <a:blip r:embed="rId2">
            <a:alphaModFix amt="36000"/>
          </a:blip>
          <a:srcRect/>
          <a:stretch/>
        </p:blipFill>
        <p:spPr>
          <a:xfrm>
            <a:off x="2807750" y="1058324"/>
            <a:ext cx="3409049" cy="386849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395287" y="1419225"/>
            <a:ext cx="8353425" cy="6484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Font typeface="Oswald"/>
              <a:buNone/>
              <a:defRPr sz="4000" b="0" i="0" u="none" strike="noStrike" cap="none">
                <a:solidFill>
                  <a:srgbClr val="0B53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Oswald"/>
              <a:buNone/>
              <a:defRPr sz="2000" b="0" i="0" u="none" strike="noStrike" cap="none">
                <a:solidFill>
                  <a:srgbClr val="59595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body" idx="2"/>
          </p:nvPr>
        </p:nvSpPr>
        <p:spPr>
          <a:xfrm>
            <a:off x="395287" y="4011910"/>
            <a:ext cx="8353425" cy="3600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Font typeface="Oswald"/>
              <a:buNone/>
              <a:defRPr sz="2400" b="0" i="0" u="none" strike="noStrike" cap="none">
                <a:solidFill>
                  <a:srgbClr val="0B53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/>
          <p:nvPr/>
        </p:nvSpPr>
        <p:spPr>
          <a:xfrm>
            <a:off x="8525" y="4821089"/>
            <a:ext cx="9027970" cy="32240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395287" y="2139701"/>
            <a:ext cx="3744912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Font typeface="Oswald"/>
              <a:buNone/>
              <a:defRPr sz="1800" b="0" i="0" u="none" strike="noStrike" cap="none">
                <a:solidFill>
                  <a:srgbClr val="5959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395287" y="4371975"/>
            <a:ext cx="8353500" cy="4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Oswald"/>
              <a:buNone/>
              <a:defRPr sz="1800" b="0" i="0" u="none" strike="noStrike" cap="none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0" y="-975"/>
            <a:ext cx="9144000" cy="963899"/>
          </a:xfrm>
          <a:prstGeom prst="rect">
            <a:avLst/>
          </a:prstGeom>
          <a:solidFill>
            <a:srgbClr val="4A86E8"/>
          </a:solidFill>
          <a:ln w="19050" cap="flat" cmpd="sng">
            <a:solidFill>
              <a:srgbClr val="4A86E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Oswald"/>
              <a:buNone/>
            </a:pPr>
            <a:r>
              <a:rPr lang="de-DE" sz="5500" b="0" i="0" u="none" strike="noStrike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    </a:t>
            </a:r>
            <a:r>
              <a:rPr lang="de-DE" sz="5500" b="0" i="0" u="none" strike="noStrike" cap="none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SharkFest</a:t>
            </a:r>
            <a:r>
              <a:rPr lang="de-DE" sz="5500" b="0" i="0" u="none" strike="noStrike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‘16 Europe </a:t>
            </a:r>
          </a:p>
        </p:txBody>
      </p:sp>
      <p:sp>
        <p:nvSpPr>
          <p:cNvPr id="19" name="Shape 19"/>
          <p:cNvSpPr txBox="1"/>
          <p:nvPr/>
        </p:nvSpPr>
        <p:spPr>
          <a:xfrm>
            <a:off x="429425" y="4371975"/>
            <a:ext cx="1855200" cy="44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de-DE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#sf16eu</a:t>
            </a:r>
          </a:p>
          <a:p>
            <a:pPr lvl="0">
              <a:spcBef>
                <a:spcPts val="0"/>
              </a:spcBef>
              <a:buNone/>
            </a:pP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Pag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6275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Oswald"/>
              <a:buNone/>
              <a:defRPr sz="3000" b="0" i="0" u="none" strike="noStrike" cap="none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395287" y="771525"/>
            <a:ext cx="8353425" cy="4032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79388" marR="0" lvl="0" indent="-1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defRPr>
            </a:lvl1pPr>
            <a:lvl2pPr marL="444500" marR="0" lvl="1" indent="-63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L="803275" marR="0" lvl="2" indent="-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L="1076325" marR="0" lvl="3" indent="-984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L="1341438" marR="0" lvl="4" indent="-10953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xfrm>
            <a:off x="4437983" y="4878958"/>
            <a:ext cx="259104" cy="20091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7711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/>
        </p:nvSpPr>
        <p:spPr>
          <a:xfrm>
            <a:off x="311700" y="4776725"/>
            <a:ext cx="8520599" cy="281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SharkFest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’16 Europe •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Arnhem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,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Netherlands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• </a:t>
            </a:r>
            <a:r>
              <a:rPr lang="de-DE" sz="1500" b="0" i="0" u="none" strike="noStrike" cap="non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October</a:t>
            </a:r>
            <a:r>
              <a:rPr lang="de-DE" sz="1500" b="0" i="0" u="none" strike="noStrike" cap="non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 17-19, 2016 • #sf</a:t>
            </a:r>
            <a:r>
              <a:rPr lang="de-DE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charset="0"/>
                <a:ea typeface="Tahoma" charset="0"/>
                <a:cs typeface="Tahoma" charset="0"/>
                <a:sym typeface="Oswald"/>
              </a:rPr>
              <a:t>16eu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2400" b="0" i="0" u="none" strike="noStrike" cap="none" dirty="0">
              <a:solidFill>
                <a:srgbClr val="0B539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 Normal" charset="0"/>
              <a:ea typeface="Tahoma Normal" charset="0"/>
              <a:cs typeface="Tahoma Normal" charset="0"/>
              <a:sym typeface="Oswald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pic>
        <p:nvPicPr>
          <p:cNvPr id="7" name="Shape 7" descr="netherlands1.png"/>
          <p:cNvPicPr preferRelativeResize="0"/>
          <p:nvPr/>
        </p:nvPicPr>
        <p:blipFill rotWithShape="1">
          <a:blip r:embed="rId5">
            <a:alphaModFix amt="36000"/>
          </a:blip>
          <a:srcRect/>
          <a:stretch/>
        </p:blipFill>
        <p:spPr>
          <a:xfrm>
            <a:off x="2807750" y="1058324"/>
            <a:ext cx="3409049" cy="386849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Shape 8"/>
          <p:cNvGrpSpPr/>
          <p:nvPr/>
        </p:nvGrpSpPr>
        <p:grpSpPr>
          <a:xfrm>
            <a:off x="8525" y="-8525"/>
            <a:ext cx="9144000" cy="614099"/>
            <a:chOff x="8525" y="-8525"/>
            <a:chExt cx="9144000" cy="614099"/>
          </a:xfrm>
        </p:grpSpPr>
        <p:sp>
          <p:nvSpPr>
            <p:cNvPr id="9" name="Shape 9"/>
            <p:cNvSpPr/>
            <p:nvPr/>
          </p:nvSpPr>
          <p:spPr>
            <a:xfrm>
              <a:off x="8525" y="-8525"/>
              <a:ext cx="9144000" cy="614099"/>
            </a:xfrm>
            <a:prstGeom prst="rect">
              <a:avLst/>
            </a:prstGeom>
            <a:solidFill>
              <a:srgbClr val="4A86E8"/>
            </a:solidFill>
            <a:ln w="19050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Font typeface="Oswald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Shape 10" descr="sflogo white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47145" y="60486"/>
              <a:ext cx="476074" cy="4760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ary@packetbomb.com" TargetMode="External"/><Relationship Id="rId3" Type="http://schemas.openxmlformats.org/officeDocument/2006/relationships/hyperlink" Target="http://packetbomb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Real World Case Studies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r>
              <a:rPr lang="de-DE" sz="3200" dirty="0" smtClean="0">
                <a:latin typeface="Tahoma Normal" charset="0"/>
                <a:ea typeface="Tahoma Normal" charset="0"/>
                <a:cs typeface="Tahoma Normal" charset="0"/>
              </a:rPr>
              <a:t>Packet A(</a:t>
            </a:r>
            <a:r>
              <a:rPr lang="de-DE" sz="3200" dirty="0" err="1" smtClean="0">
                <a:latin typeface="Tahoma Normal" charset="0"/>
                <a:ea typeface="Tahoma Normal" charset="0"/>
                <a:cs typeface="Tahoma Normal" charset="0"/>
              </a:rPr>
              <a:t>nalysis</a:t>
            </a:r>
            <a:r>
              <a:rPr lang="de-DE" sz="3200" dirty="0" smtClean="0">
                <a:latin typeface="Tahoma Normal" charset="0"/>
                <a:ea typeface="Tahoma Normal" charset="0"/>
                <a:cs typeface="Tahoma Normal" charset="0"/>
              </a:rPr>
              <a:t>)-Team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endParaRPr lang="de-DE" sz="4000" u="none" strike="noStrike" cap="none" dirty="0">
              <a:solidFill>
                <a:srgbClr val="0B5394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Kary Rogers</a:t>
            </a:r>
            <a:endParaRPr lang="de-DE" sz="2400" u="none" strike="noStrike" cap="none" dirty="0">
              <a:solidFill>
                <a:srgbClr val="0B5394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body" idx="3"/>
          </p:nvPr>
        </p:nvSpPr>
        <p:spPr>
          <a:xfrm>
            <a:off x="395287" y="2643573"/>
            <a:ext cx="3744912" cy="576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25000"/>
              <a:buFont typeface="Oswald"/>
              <a:buNone/>
            </a:pP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19 </a:t>
            </a:r>
            <a:r>
              <a:rPr lang="de-DE" dirty="0" err="1" smtClean="0">
                <a:latin typeface="Tahoma Normal" charset="0"/>
                <a:ea typeface="Tahoma Normal" charset="0"/>
                <a:cs typeface="Tahoma Normal" charset="0"/>
              </a:rPr>
              <a:t>October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 2016</a:t>
            </a:r>
            <a:endParaRPr lang="de-DE" sz="1800" u="none" strike="noStrike" cap="none" dirty="0">
              <a:solidFill>
                <a:srgbClr val="595959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4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Oswald"/>
              <a:buNone/>
            </a:pPr>
            <a:r>
              <a:rPr lang="de-DE" dirty="0" err="1" smtClean="0">
                <a:latin typeface="Tahoma Normal" charset="0"/>
                <a:ea typeface="Tahoma Normal" charset="0"/>
                <a:cs typeface="Tahoma Normal" charset="0"/>
              </a:rPr>
              <a:t>Director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, </a:t>
            </a:r>
            <a:r>
              <a:rPr lang="de-DE" dirty="0" err="1" smtClean="0">
                <a:latin typeface="Tahoma Normal" charset="0"/>
                <a:ea typeface="Tahoma Normal" charset="0"/>
                <a:cs typeface="Tahoma Normal" charset="0"/>
              </a:rPr>
              <a:t>Staff</a:t>
            </a:r>
            <a:r>
              <a:rPr lang="de-DE" dirty="0" smtClean="0">
                <a:latin typeface="Tahoma Normal" charset="0"/>
                <a:ea typeface="Tahoma Normal" charset="0"/>
                <a:cs typeface="Tahoma Normal" charset="0"/>
              </a:rPr>
              <a:t> Engineering - </a:t>
            </a:r>
            <a:r>
              <a:rPr lang="de-DE" dirty="0" err="1" smtClean="0">
                <a:latin typeface="Tahoma Normal" charset="0"/>
                <a:ea typeface="Tahoma Normal" charset="0"/>
                <a:cs typeface="Tahoma Normal" charset="0"/>
              </a:rPr>
              <a:t>Riverbed</a:t>
            </a:r>
            <a:endParaRPr lang="de-DE" sz="1800" u="none" strike="noStrike" cap="none" dirty="0">
              <a:solidFill>
                <a:srgbClr val="000000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121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533549" y="2551659"/>
            <a:ext cx="3871020" cy="40184"/>
          </a:xfrm>
          <a:prstGeom prst="rect">
            <a:avLst/>
          </a:prstGeom>
        </p:spPr>
      </p:pic>
      <p:pic>
        <p:nvPicPr>
          <p:cNvPr id="124" name="Picture 123"/>
          <p:cNvPicPr>
            <a:picLocks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16200000">
            <a:off x="4438054" y="2551658"/>
            <a:ext cx="3871020" cy="40184"/>
          </a:xfrm>
          <a:prstGeom prst="rect">
            <a:avLst/>
          </a:prstGeom>
        </p:spPr>
      </p:pic>
      <p:sp>
        <p:nvSpPr>
          <p:cNvPr id="126" name="Shape 126"/>
          <p:cNvSpPr/>
          <p:nvPr/>
        </p:nvSpPr>
        <p:spPr>
          <a:xfrm>
            <a:off x="2549426" y="776883"/>
            <a:ext cx="3744724" cy="52908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7" name="Shape 127"/>
          <p:cNvSpPr/>
          <p:nvPr/>
        </p:nvSpPr>
        <p:spPr>
          <a:xfrm>
            <a:off x="2549426" y="951012"/>
            <a:ext cx="3744724" cy="52908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8" name="Shape 128"/>
          <p:cNvSpPr/>
          <p:nvPr/>
        </p:nvSpPr>
        <p:spPr>
          <a:xfrm flipH="1">
            <a:off x="2549381" y="1627435"/>
            <a:ext cx="3743113" cy="41523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29" name="Shape 129"/>
          <p:cNvSpPr/>
          <p:nvPr/>
        </p:nvSpPr>
        <p:spPr>
          <a:xfrm>
            <a:off x="2550318" y="2299105"/>
            <a:ext cx="3744724" cy="52908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0" name="Shape 130"/>
          <p:cNvSpPr/>
          <p:nvPr/>
        </p:nvSpPr>
        <p:spPr>
          <a:xfrm flipH="1">
            <a:off x="2549381" y="3821354"/>
            <a:ext cx="3743113" cy="41523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1" name="Shape 131"/>
          <p:cNvSpPr/>
          <p:nvPr/>
        </p:nvSpPr>
        <p:spPr>
          <a:xfrm>
            <a:off x="6583264" y="3173720"/>
            <a:ext cx="514164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2400"/>
            </a:lvl1pPr>
          </a:lstStyle>
          <a:p>
            <a:r>
              <a:rPr sz="1200" dirty="0"/>
              <a:t>200ms</a:t>
            </a:r>
          </a:p>
        </p:txBody>
      </p:sp>
      <p:sp>
        <p:nvSpPr>
          <p:cNvPr id="132" name="Shape 132"/>
          <p:cNvSpPr/>
          <p:nvPr/>
        </p:nvSpPr>
        <p:spPr>
          <a:xfrm>
            <a:off x="2077148" y="170029"/>
            <a:ext cx="950180" cy="42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2400" dirty="0">
                <a:latin typeface="Tahoma" charset="0"/>
                <a:ea typeface="Tahoma" charset="0"/>
                <a:cs typeface="Tahoma" charset="0"/>
              </a:rPr>
              <a:t>Host A</a:t>
            </a:r>
          </a:p>
        </p:txBody>
      </p:sp>
      <p:sp>
        <p:nvSpPr>
          <p:cNvPr id="133" name="Shape 133"/>
          <p:cNvSpPr/>
          <p:nvPr/>
        </p:nvSpPr>
        <p:spPr>
          <a:xfrm>
            <a:off x="5981653" y="170029"/>
            <a:ext cx="946974" cy="42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2400" dirty="0">
                <a:latin typeface="Tahoma" charset="0"/>
                <a:ea typeface="Tahoma" charset="0"/>
                <a:cs typeface="Tahoma" charset="0"/>
              </a:rPr>
              <a:t>Host B</a:t>
            </a:r>
          </a:p>
        </p:txBody>
      </p:sp>
      <p:sp>
        <p:nvSpPr>
          <p:cNvPr id="134" name="Shape 134"/>
          <p:cNvSpPr/>
          <p:nvPr/>
        </p:nvSpPr>
        <p:spPr>
          <a:xfrm>
            <a:off x="3663907" y="177688"/>
            <a:ext cx="1549703" cy="423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2400" dirty="0">
                <a:latin typeface="Tahoma" charset="0"/>
                <a:ea typeface="Tahoma" charset="0"/>
                <a:cs typeface="Tahoma" charset="0"/>
              </a:rPr>
              <a:t>3420 bytes</a:t>
            </a:r>
          </a:p>
        </p:txBody>
      </p:sp>
      <p:sp>
        <p:nvSpPr>
          <p:cNvPr id="135" name="Shape 135"/>
          <p:cNvSpPr/>
          <p:nvPr/>
        </p:nvSpPr>
        <p:spPr>
          <a:xfrm flipV="1">
            <a:off x="2991865" y="381744"/>
            <a:ext cx="672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6" name="Shape 136"/>
          <p:cNvSpPr/>
          <p:nvPr/>
        </p:nvSpPr>
        <p:spPr>
          <a:xfrm flipV="1">
            <a:off x="5261610" y="389404"/>
            <a:ext cx="67204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  <p:sp>
        <p:nvSpPr>
          <p:cNvPr id="137" name="Shape 137"/>
          <p:cNvSpPr/>
          <p:nvPr/>
        </p:nvSpPr>
        <p:spPr>
          <a:xfrm>
            <a:off x="3841824" y="629070"/>
            <a:ext cx="770644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/>
          <a:p>
            <a:r>
              <a:rPr sz="1200" dirty="0"/>
              <a:t>1460 MSS</a:t>
            </a:r>
          </a:p>
        </p:txBody>
      </p:sp>
      <p:sp>
        <p:nvSpPr>
          <p:cNvPr id="138" name="Shape 138"/>
          <p:cNvSpPr/>
          <p:nvPr/>
        </p:nvSpPr>
        <p:spPr>
          <a:xfrm>
            <a:off x="1249024" y="629069"/>
            <a:ext cx="1152159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seq=0 len=1460</a:t>
            </a:r>
          </a:p>
        </p:txBody>
      </p:sp>
      <p:sp>
        <p:nvSpPr>
          <p:cNvPr id="139" name="Shape 139"/>
          <p:cNvSpPr/>
          <p:nvPr/>
        </p:nvSpPr>
        <p:spPr>
          <a:xfrm>
            <a:off x="1004213" y="831628"/>
            <a:ext cx="1407036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seq=1460 len=1460</a:t>
            </a:r>
          </a:p>
        </p:txBody>
      </p:sp>
      <p:sp>
        <p:nvSpPr>
          <p:cNvPr id="140" name="Shape 140"/>
          <p:cNvSpPr/>
          <p:nvPr/>
        </p:nvSpPr>
        <p:spPr>
          <a:xfrm>
            <a:off x="6453887" y="1493016"/>
            <a:ext cx="722554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ack=2920</a:t>
            </a:r>
          </a:p>
        </p:txBody>
      </p:sp>
      <p:sp>
        <p:nvSpPr>
          <p:cNvPr id="141" name="Shape 141"/>
          <p:cNvSpPr/>
          <p:nvPr/>
        </p:nvSpPr>
        <p:spPr>
          <a:xfrm>
            <a:off x="1082116" y="2179721"/>
            <a:ext cx="1322077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seq=2920 len=500</a:t>
            </a:r>
          </a:p>
        </p:txBody>
      </p:sp>
      <p:sp>
        <p:nvSpPr>
          <p:cNvPr id="142" name="Shape 142"/>
          <p:cNvSpPr/>
          <p:nvPr/>
        </p:nvSpPr>
        <p:spPr>
          <a:xfrm>
            <a:off x="6479069" y="3701970"/>
            <a:ext cx="722554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ack=3420</a:t>
            </a:r>
          </a:p>
        </p:txBody>
      </p:sp>
      <p:sp>
        <p:nvSpPr>
          <p:cNvPr id="143" name="Shape 143"/>
          <p:cNvSpPr/>
          <p:nvPr/>
        </p:nvSpPr>
        <p:spPr>
          <a:xfrm>
            <a:off x="6453886" y="1184942"/>
            <a:ext cx="133329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delayed ACK timer</a:t>
            </a:r>
          </a:p>
        </p:txBody>
      </p:sp>
      <p:sp>
        <p:nvSpPr>
          <p:cNvPr id="144" name="Shape 144"/>
          <p:cNvSpPr/>
          <p:nvPr/>
        </p:nvSpPr>
        <p:spPr>
          <a:xfrm>
            <a:off x="6509792" y="2707496"/>
            <a:ext cx="133329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 sz="1700"/>
            </a:lvl1pPr>
          </a:lstStyle>
          <a:p>
            <a:r>
              <a:rPr sz="1200" dirty="0"/>
              <a:t>delayed ACK timer</a:t>
            </a:r>
          </a:p>
        </p:txBody>
      </p:sp>
      <p:sp>
        <p:nvSpPr>
          <p:cNvPr id="145" name="Shape 145"/>
          <p:cNvSpPr/>
          <p:nvPr/>
        </p:nvSpPr>
        <p:spPr>
          <a:xfrm flipV="1">
            <a:off x="6439152" y="2826880"/>
            <a:ext cx="1" cy="932447"/>
          </a:xfrm>
          <a:prstGeom prst="line">
            <a:avLst/>
          </a:prstGeom>
          <a:ln w="25400">
            <a:solidFill>
              <a:srgbClr val="000000"/>
            </a:solidFill>
            <a:miter lim="400000"/>
            <a:headEnd type="triangle"/>
            <a:tailEnd type="triangle"/>
          </a:ln>
        </p:spPr>
        <p:txBody>
          <a:bodyPr lIns="26789" tIns="26789" rIns="26789" bIns="26789" anchor="ctr"/>
          <a:lstStyle/>
          <a:p>
            <a:pPr>
              <a:defRPr sz="2400"/>
            </a:pPr>
            <a:endParaRPr sz="1266"/>
          </a:p>
        </p:txBody>
      </p:sp>
    </p:spTree>
    <p:extLst>
      <p:ext uri="{BB962C8B-B14F-4D97-AF65-F5344CB8AC3E}">
        <p14:creationId xmlns:p14="http://schemas.microsoft.com/office/powerpoint/2010/main" val="188011583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 advAuto="0"/>
      <p:bldP spid="127" grpId="0" animBg="1" advAuto="0"/>
      <p:bldP spid="128" grpId="0" animBg="1" advAuto="0"/>
      <p:bldP spid="129" grpId="0" animBg="1" advAuto="0"/>
      <p:bldP spid="130" grpId="0" animBg="1" advAuto="0"/>
      <p:bldP spid="131" grpId="0" animBg="1" advAuto="0"/>
      <p:bldP spid="134" grpId="0" animBg="1" advAuto="0"/>
      <p:bldP spid="135" grpId="0" animBg="1" advAuto="0"/>
      <p:bldP spid="136" grpId="0" animBg="1" advAuto="0"/>
      <p:bldP spid="137" grpId="0" animBg="1" advAuto="0"/>
      <p:bldP spid="137" grpId="1" animBg="1" advAuto="0"/>
      <p:bldP spid="138" grpId="0" animBg="1" advAuto="0"/>
      <p:bldP spid="139" grpId="0" animBg="1" advAuto="0"/>
      <p:bldP spid="140" grpId="0" animBg="1" advAuto="0"/>
      <p:bldP spid="141" grpId="0" animBg="1" advAuto="0"/>
      <p:bldP spid="142" grpId="0" animBg="1" advAuto="0"/>
      <p:bldP spid="143" grpId="0" animBg="1" advAuto="0"/>
      <p:bldP spid="143" grpId="1" animBg="1" advAuto="0"/>
      <p:bldP spid="144" grpId="0" animBg="1" advAuto="0"/>
      <p:bldP spid="144" grpId="1" animBg="1" advAuto="0"/>
      <p:bldP spid="145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Tomcat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 Performance Take </a:t>
            </a:r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Away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Know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TCP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basics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e.g.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delayed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ACK</a:t>
            </a:r>
          </a:p>
          <a:p>
            <a:pPr marL="342900" indent="-342900"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Know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TCP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basics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e.g.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bytes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in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flight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Wireshark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setup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Not all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questions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can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answered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But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issues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can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still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solved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The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journey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holds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value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0" y="3507854"/>
            <a:ext cx="8942940" cy="95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3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Contact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de-DE" sz="2800" dirty="0" smtClean="0">
                <a:latin typeface="Tahoma" charset="0"/>
                <a:ea typeface="Tahoma" charset="0"/>
                <a:cs typeface="Tahoma" charset="0"/>
                <a:hlinkClick r:id="rId2"/>
              </a:rPr>
              <a:t>kary@packetbomb.com</a:t>
            </a: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2800" dirty="0" smtClean="0">
                <a:latin typeface="Tahoma" charset="0"/>
                <a:ea typeface="Tahoma" charset="0"/>
                <a:cs typeface="Tahoma" charset="0"/>
                <a:hlinkClick r:id="rId3"/>
              </a:rPr>
              <a:t>http://packetbomb.com</a:t>
            </a: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@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packetbomb</a:t>
            </a: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sz="2800" dirty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Fill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 out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survey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 in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app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!</a:t>
            </a:r>
          </a:p>
          <a:p>
            <a:pPr marL="285750" indent="-285750">
              <a:buFont typeface="Arial" charset="0"/>
              <a:buChar char="•"/>
            </a:pPr>
            <a:endParaRPr lang="de-DE" sz="2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Free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beer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800" dirty="0" err="1" smtClean="0">
                <a:latin typeface="Tahoma" charset="0"/>
                <a:ea typeface="Tahoma" charset="0"/>
                <a:cs typeface="Tahoma" charset="0"/>
              </a:rPr>
              <a:t>challenge</a:t>
            </a:r>
            <a:r>
              <a:rPr lang="de-DE" sz="2800" dirty="0" smtClean="0">
                <a:latin typeface="Tahoma" charset="0"/>
                <a:ea typeface="Tahoma" charset="0"/>
                <a:cs typeface="Tahoma" charset="0"/>
              </a:rPr>
              <a:t>!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98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lvl="0" algn="ctr">
              <a:buClr>
                <a:schemeClr val="lt1"/>
              </a:buClr>
              <a:buSzPct val="25000"/>
            </a:pPr>
            <a:r>
              <a:rPr lang="de-DE" sz="3000" dirty="0" smtClean="0">
                <a:solidFill>
                  <a:schemeClr val="lt1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Packet A(</a:t>
            </a:r>
            <a:r>
              <a:rPr lang="de-DE" sz="3000" dirty="0" err="1" smtClean="0">
                <a:solidFill>
                  <a:schemeClr val="lt1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nalysis</a:t>
            </a:r>
            <a:r>
              <a:rPr lang="de-DE" sz="3000" dirty="0" smtClean="0">
                <a:solidFill>
                  <a:schemeClr val="lt1"/>
                </a:solidFill>
                <a:latin typeface="Tahoma Normal" charset="0"/>
                <a:ea typeface="Tahoma Normal" charset="0"/>
                <a:cs typeface="Tahoma Normal" charset="0"/>
                <a:sym typeface="Oswald"/>
              </a:rPr>
              <a:t>)-Team</a:t>
            </a:r>
            <a:endParaRPr lang="de-DE" sz="3000" dirty="0">
              <a:solidFill>
                <a:schemeClr val="lt1"/>
              </a:solidFill>
              <a:latin typeface="Tahoma Normal" charset="0"/>
              <a:ea typeface="Tahoma Normal" charset="0"/>
              <a:cs typeface="Tahoma Normal" charset="0"/>
              <a:sym typeface="Oswald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Real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world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problems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from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real Internet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strangers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endParaRPr lang="de-DE" sz="2400" dirty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get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their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problem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solved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, I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get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a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case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study</a:t>
            </a:r>
            <a:endParaRPr lang="de-DE" sz="2400" dirty="0"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550" y="1919181"/>
            <a:ext cx="3929964" cy="288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9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smtClean="0">
                <a:solidFill>
                  <a:schemeClr val="bg1"/>
                </a:solidFill>
              </a:rPr>
              <a:t>Case Studies</a:t>
            </a:r>
            <a:endParaRPr lang="de-DE" sz="30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One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Way Performance Problem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Slow Web Page Load 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Tomcat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Performance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Issue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60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err="1" smtClean="0">
                <a:solidFill>
                  <a:schemeClr val="bg1"/>
                </a:solidFill>
              </a:rPr>
              <a:t>One</a:t>
            </a:r>
            <a:r>
              <a:rPr lang="de-DE" sz="3000" dirty="0" smtClean="0">
                <a:solidFill>
                  <a:schemeClr val="bg1"/>
                </a:solidFill>
              </a:rPr>
              <a:t> Way Performance </a:t>
            </a:r>
            <a:r>
              <a:rPr lang="de-DE" sz="3000" dirty="0" err="1" smtClean="0">
                <a:solidFill>
                  <a:schemeClr val="bg1"/>
                </a:solidFill>
              </a:rPr>
              <a:t>Issue</a:t>
            </a:r>
            <a:endParaRPr lang="de-DE" sz="30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Transatlantic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MPLS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~100ms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100Mbps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bandwidth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Wget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test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100Mbps in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one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direction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20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to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40Mbps in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other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Why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god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why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?</a:t>
            </a:r>
            <a:endParaRPr lang="de-DE" sz="2400" dirty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79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One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 Way Performance Take </a:t>
            </a:r>
            <a:r>
              <a:rPr lang="de-DE" sz="3000" dirty="0" err="1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</a:t>
            </a:r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way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/>
              <a:t>Wireshark</a:t>
            </a:r>
            <a:r>
              <a:rPr lang="de-DE" sz="2400" dirty="0" smtClean="0"/>
              <a:t> </a:t>
            </a:r>
            <a:r>
              <a:rPr lang="de-DE" sz="2400" dirty="0" err="1" smtClean="0"/>
              <a:t>setup</a:t>
            </a:r>
            <a:endParaRPr lang="de-DE" sz="2400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/>
              <a:t>iRTT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determine</a:t>
            </a:r>
            <a:r>
              <a:rPr lang="de-DE" sz="2400" dirty="0" smtClean="0"/>
              <a:t> </a:t>
            </a:r>
            <a:r>
              <a:rPr lang="de-DE" sz="2400" dirty="0" err="1" smtClean="0"/>
              <a:t>client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server</a:t>
            </a:r>
            <a:r>
              <a:rPr lang="de-DE" sz="2400" dirty="0" smtClean="0"/>
              <a:t> </a:t>
            </a:r>
            <a:r>
              <a:rPr lang="de-DE" sz="2400" dirty="0" err="1" smtClean="0"/>
              <a:t>side</a:t>
            </a:r>
            <a:endParaRPr lang="de-DE" sz="2400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/>
              <a:t>Tcptrace</a:t>
            </a:r>
            <a:r>
              <a:rPr lang="de-DE" sz="2400" dirty="0" smtClean="0"/>
              <a:t> </a:t>
            </a:r>
            <a:r>
              <a:rPr lang="de-DE" sz="2400" dirty="0" err="1" smtClean="0"/>
              <a:t>stream</a:t>
            </a:r>
            <a:r>
              <a:rPr lang="de-DE" sz="2400" dirty="0" smtClean="0"/>
              <a:t> </a:t>
            </a:r>
            <a:r>
              <a:rPr lang="de-DE" sz="2400" dirty="0" err="1" smtClean="0"/>
              <a:t>graph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friend</a:t>
            </a:r>
            <a:endParaRPr lang="de-DE" sz="2400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/>
              <a:t>Analyze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perspective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client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server</a:t>
            </a:r>
            <a:endParaRPr lang="de-DE" sz="2400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/>
              <a:t>Know</a:t>
            </a:r>
            <a:r>
              <a:rPr lang="de-DE" sz="2400" dirty="0" smtClean="0"/>
              <a:t> </a:t>
            </a: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should</a:t>
            </a:r>
            <a:r>
              <a:rPr lang="de-DE" sz="2400" dirty="0" smtClean="0"/>
              <a:t> </a:t>
            </a:r>
            <a:r>
              <a:rPr lang="de-DE" sz="2400" dirty="0" err="1" smtClean="0"/>
              <a:t>see</a:t>
            </a:r>
            <a:r>
              <a:rPr lang="de-DE" sz="2400" dirty="0" smtClean="0"/>
              <a:t> (fast </a:t>
            </a:r>
            <a:r>
              <a:rPr lang="de-DE" sz="2400" dirty="0" err="1" smtClean="0"/>
              <a:t>retransmission</a:t>
            </a:r>
            <a:r>
              <a:rPr lang="de-DE" sz="2400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/>
              <a:t>Play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config</a:t>
            </a:r>
            <a:r>
              <a:rPr lang="de-DE" sz="2400" dirty="0" smtClean="0"/>
              <a:t> </a:t>
            </a:r>
            <a:r>
              <a:rPr lang="de-DE" sz="2400" dirty="0" err="1" smtClean="0"/>
              <a:t>settings</a:t>
            </a:r>
            <a:r>
              <a:rPr lang="de-DE" sz="2400" dirty="0" smtClean="0"/>
              <a:t> e.g. relative </a:t>
            </a:r>
            <a:r>
              <a:rPr lang="de-DE" sz="2400" dirty="0" err="1" smtClean="0"/>
              <a:t>sequence</a:t>
            </a:r>
            <a:r>
              <a:rPr lang="de-DE" sz="2400" dirty="0" smtClean="0"/>
              <a:t> </a:t>
            </a:r>
            <a:r>
              <a:rPr lang="de-DE" sz="2400" dirty="0" err="1" smtClean="0"/>
              <a:t>numbers</a:t>
            </a:r>
            <a:endParaRPr lang="de-DE" sz="2400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0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smtClean="0">
                <a:solidFill>
                  <a:schemeClr val="bg1"/>
                </a:solidFill>
              </a:rPr>
              <a:t>Free Beer Challenge</a:t>
            </a:r>
            <a:endParaRPr lang="de-DE" sz="3000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Download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client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pcap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from</a:t>
            </a:r>
            <a:r>
              <a:rPr lang="de-DE" sz="2400" dirty="0">
                <a:latin typeface="Tahoma" charset="0"/>
                <a:ea typeface="Tahoma" charset="0"/>
                <a:cs typeface="Tahoma" charset="0"/>
              </a:rPr>
              <a:t>  </a:t>
            </a:r>
            <a:r>
              <a:rPr lang="de-DE" sz="1800" dirty="0" smtClean="0">
                <a:latin typeface="Tahoma" charset="0"/>
                <a:ea typeface="Tahoma" charset="0"/>
                <a:cs typeface="Tahoma" charset="0"/>
              </a:rPr>
              <a:t>http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://</a:t>
            </a:r>
            <a:r>
              <a:rPr lang="de-DE" sz="1800" dirty="0" err="1">
                <a:latin typeface="Tahoma" charset="0"/>
                <a:ea typeface="Tahoma" charset="0"/>
                <a:cs typeface="Tahoma" charset="0"/>
              </a:rPr>
              <a:t>packetbomb.com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/</a:t>
            </a:r>
            <a:r>
              <a:rPr lang="de-DE" sz="1800" dirty="0" err="1">
                <a:latin typeface="Tahoma" charset="0"/>
                <a:ea typeface="Tahoma" charset="0"/>
                <a:cs typeface="Tahoma" charset="0"/>
              </a:rPr>
              <a:t>troubleshooting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-a-</a:t>
            </a:r>
            <a:r>
              <a:rPr lang="de-DE" sz="1800" dirty="0" err="1">
                <a:latin typeface="Tahoma" charset="0"/>
                <a:ea typeface="Tahoma" charset="0"/>
                <a:cs typeface="Tahoma" charset="0"/>
              </a:rPr>
              <a:t>one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-</a:t>
            </a:r>
            <a:r>
              <a:rPr lang="de-DE" sz="1800" dirty="0" err="1">
                <a:latin typeface="Tahoma" charset="0"/>
                <a:ea typeface="Tahoma" charset="0"/>
                <a:cs typeface="Tahoma" charset="0"/>
              </a:rPr>
              <a:t>way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-performance-</a:t>
            </a:r>
            <a:r>
              <a:rPr lang="de-DE" sz="1800" dirty="0" err="1">
                <a:latin typeface="Tahoma" charset="0"/>
                <a:ea typeface="Tahoma" charset="0"/>
                <a:cs typeface="Tahoma" charset="0"/>
              </a:rPr>
              <a:t>issue</a:t>
            </a:r>
            <a:r>
              <a:rPr lang="de-DE" sz="1800" dirty="0">
                <a:latin typeface="Tahoma" charset="0"/>
                <a:ea typeface="Tahoma" charset="0"/>
                <a:cs typeface="Tahoma" charset="0"/>
              </a:rPr>
              <a:t>/</a:t>
            </a:r>
            <a:endParaRPr lang="de-DE" sz="1800" dirty="0" smtClean="0">
              <a:latin typeface="Tahoma" charset="0"/>
              <a:ea typeface="Tahoma" charset="0"/>
              <a:cs typeface="Tahoma" charset="0"/>
            </a:endParaRP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Tell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me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if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frame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24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is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a Fast Transmission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and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why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       (2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reasons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First 3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people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get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a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free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drink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Slow Web </a:t>
            </a:r>
            <a:r>
              <a:rPr lang="de-DE" sz="30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P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age </a:t>
            </a:r>
            <a:r>
              <a:rPr lang="de-DE" sz="30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L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oad </a:t>
            </a:r>
            <a:r>
              <a:rPr lang="de-DE" sz="3000" dirty="0" err="1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I</a:t>
            </a:r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ssue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Users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experiencing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very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slow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load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times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All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external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sites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Checked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DNS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Asked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for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simple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test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case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51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Slow Web </a:t>
            </a:r>
            <a:r>
              <a:rPr lang="de-DE" sz="30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P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age </a:t>
            </a:r>
            <a:r>
              <a:rPr lang="de-DE" sz="30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L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oad </a:t>
            </a:r>
            <a:r>
              <a:rPr lang="de-DE" sz="3000" dirty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T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ake </a:t>
            </a:r>
            <a:r>
              <a:rPr lang="de-DE" sz="3000" dirty="0" err="1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A</a:t>
            </a:r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way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Start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with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Stats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&gt; </a:t>
            </a:r>
            <a:r>
              <a:rPr lang="de-DE" sz="2400" dirty="0" err="1">
                <a:latin typeface="Tahoma" charset="0"/>
                <a:ea typeface="Tahoma" charset="0"/>
                <a:cs typeface="Tahoma" charset="0"/>
              </a:rPr>
              <a:t>C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onversations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Ask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user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for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simple,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specific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test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and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only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capture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that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Always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check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iRTT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TCP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pref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–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Allow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subdissectors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to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reassemble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streams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Add TCP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conversation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deltas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for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HTTP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analysis</a:t>
            </a:r>
            <a:endParaRPr lang="de-DE" sz="2400" dirty="0" smtClean="0">
              <a:latin typeface="Tahoma" charset="0"/>
              <a:ea typeface="Tahoma" charset="0"/>
              <a:cs typeface="Tahoma" charset="0"/>
            </a:endParaRP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Troubleshoot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up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the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stack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>
                <a:latin typeface="Tahoma" charset="0"/>
                <a:ea typeface="Tahoma" charset="0"/>
                <a:cs typeface="Tahoma" charset="0"/>
              </a:rPr>
              <a:t>(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don‘t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forget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about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layer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2)</a:t>
            </a:r>
          </a:p>
          <a:p>
            <a:pPr marL="342900" indent="-342900">
              <a:lnSpc>
                <a:spcPct val="150000"/>
              </a:lnSpc>
              <a:buFont typeface="Arial" charset="0"/>
              <a:buChar char="•"/>
            </a:pP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When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 in </a:t>
            </a:r>
            <a:r>
              <a:rPr lang="de-DE" sz="2400" dirty="0" err="1" smtClean="0">
                <a:latin typeface="Tahoma" charset="0"/>
                <a:ea typeface="Tahoma" charset="0"/>
                <a:cs typeface="Tahoma" charset="0"/>
              </a:rPr>
              <a:t>doubt</a:t>
            </a:r>
            <a:r>
              <a:rPr lang="de-DE" sz="2400" dirty="0" smtClean="0">
                <a:latin typeface="Tahoma" charset="0"/>
                <a:ea typeface="Tahoma" charset="0"/>
                <a:cs typeface="Tahoma" charset="0"/>
              </a:rPr>
              <a:t>, Google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334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0" y="-1"/>
            <a:ext cx="9144000" cy="5556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Tomcat</a:t>
            </a:r>
            <a:r>
              <a:rPr lang="de-DE" sz="3000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 Performance </a:t>
            </a:r>
            <a:r>
              <a:rPr lang="de-DE" sz="3000" dirty="0" err="1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Issue</a:t>
            </a:r>
            <a:endParaRPr lang="de-DE" sz="3000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95288" y="771525"/>
            <a:ext cx="8353425" cy="4032250"/>
          </a:xfrm>
          <a:prstGeom prst="rect">
            <a:avLst/>
          </a:prstGeom>
        </p:spPr>
        <p:txBody>
          <a:bodyPr/>
          <a:lstStyle/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Downloads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from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Tomcat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server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are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slow</a:t>
            </a:r>
            <a:endParaRPr lang="de-DE" sz="3000" dirty="0" smtClean="0">
              <a:latin typeface="Tahoma" charset="0"/>
              <a:ea typeface="Tahoma" charset="0"/>
              <a:cs typeface="Tahoma" charset="0"/>
            </a:endParaRP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Windows 2008R2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No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issue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with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IIS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or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Apache</a:t>
            </a:r>
          </a:p>
          <a:p>
            <a:pPr marL="457200" indent="-457200">
              <a:lnSpc>
                <a:spcPct val="150000"/>
              </a:lnSpc>
              <a:buFont typeface="Arial" charset="0"/>
              <a:buChar char="•"/>
            </a:pP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Should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we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help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</a:t>
            </a:r>
            <a:r>
              <a:rPr lang="de-DE" sz="3000" dirty="0" err="1" smtClean="0">
                <a:latin typeface="Tahoma" charset="0"/>
                <a:ea typeface="Tahoma" charset="0"/>
                <a:cs typeface="Tahoma" charset="0"/>
              </a:rPr>
              <a:t>or</a:t>
            </a:r>
            <a:r>
              <a:rPr lang="de-DE" sz="3000" dirty="0" smtClean="0">
                <a:latin typeface="Tahoma" charset="0"/>
                <a:ea typeface="Tahoma" charset="0"/>
                <a:cs typeface="Tahoma" charset="0"/>
              </a:rPr>
              <a:t> nah?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748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340</Words>
  <Application>Microsoft Macintosh PowerPoint</Application>
  <PresentationFormat>On-screen Show (16:9)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Oswald</vt:lpstr>
      <vt:lpstr>Tahoma</vt:lpstr>
      <vt:lpstr>Tahoma Normal</vt:lpstr>
      <vt:lpstr>simple-light-2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Jasper</dc:creator>
  <cp:lastModifiedBy>Kary Rogers</cp:lastModifiedBy>
  <cp:revision>18</cp:revision>
  <dcterms:modified xsi:type="dcterms:W3CDTF">2016-10-27T16:18:04Z</dcterms:modified>
</cp:coreProperties>
</file>