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3" r:id="rId1"/>
  </p:sldMasterIdLst>
  <p:notesMasterIdLst>
    <p:notesMasterId r:id="rId45"/>
  </p:notesMasterIdLst>
  <p:sldIdLst>
    <p:sldId id="256" r:id="rId2"/>
    <p:sldId id="260" r:id="rId3"/>
    <p:sldId id="262" r:id="rId4"/>
    <p:sldId id="258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95" r:id="rId17"/>
    <p:sldId id="274" r:id="rId18"/>
    <p:sldId id="275" r:id="rId19"/>
    <p:sldId id="276" r:id="rId20"/>
    <p:sldId id="277" r:id="rId21"/>
    <p:sldId id="278" r:id="rId22"/>
    <p:sldId id="279" r:id="rId23"/>
    <p:sldId id="296" r:id="rId24"/>
    <p:sldId id="280" r:id="rId25"/>
    <p:sldId id="281" r:id="rId26"/>
    <p:sldId id="282" r:id="rId27"/>
    <p:sldId id="283" r:id="rId28"/>
    <p:sldId id="284" r:id="rId29"/>
    <p:sldId id="294" r:id="rId30"/>
    <p:sldId id="298" r:id="rId31"/>
    <p:sldId id="285" r:id="rId32"/>
    <p:sldId id="297" r:id="rId33"/>
    <p:sldId id="286" r:id="rId34"/>
    <p:sldId id="287" r:id="rId35"/>
    <p:sldId id="299" r:id="rId36"/>
    <p:sldId id="300" r:id="rId37"/>
    <p:sldId id="288" r:id="rId38"/>
    <p:sldId id="289" r:id="rId39"/>
    <p:sldId id="290" r:id="rId40"/>
    <p:sldId id="301" r:id="rId41"/>
    <p:sldId id="291" r:id="rId42"/>
    <p:sldId id="292" r:id="rId43"/>
    <p:sldId id="293" r:id="rId44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B01"/>
    <a:srgbClr val="073763"/>
    <a:srgbClr val="595959"/>
    <a:srgbClr val="0B5394"/>
    <a:srgbClr val="05164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996" autoAdjust="0"/>
    <p:restoredTop sz="94674" autoAdjust="0"/>
  </p:normalViewPr>
  <p:slideViewPr>
    <p:cSldViewPr>
      <p:cViewPr varScale="1">
        <p:scale>
          <a:sx n="111" d="100"/>
          <a:sy n="111" d="100"/>
        </p:scale>
        <p:origin x="120" y="66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50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None/>
              <a:defRPr sz="1100" b="0" i="0" u="none" strike="noStrike" cap="none"/>
            </a:lvl1pPr>
            <a:lvl2pPr marL="457200" marR="0" lvl="1" indent="0" algn="l" rtl="0">
              <a:spcBef>
                <a:spcPts val="0"/>
              </a:spcBef>
              <a:buNone/>
              <a:defRPr sz="1100" b="0" i="0" u="none" strike="noStrike" cap="none"/>
            </a:lvl2pPr>
            <a:lvl3pPr marL="914400" marR="0" lvl="2" indent="0" algn="l" rtl="0">
              <a:spcBef>
                <a:spcPts val="0"/>
              </a:spcBef>
              <a:buNone/>
              <a:defRPr sz="1100" b="0" i="0" u="none" strike="noStrike" cap="none"/>
            </a:lvl3pPr>
            <a:lvl4pPr marL="1371600" marR="0" lvl="3" indent="0" algn="l" rtl="0">
              <a:spcBef>
                <a:spcPts val="0"/>
              </a:spcBef>
              <a:buNone/>
              <a:defRPr sz="1100" b="0" i="0" u="none" strike="noStrike" cap="none"/>
            </a:lvl4pPr>
            <a:lvl5pPr marL="1828800" marR="0" lvl="4" indent="0" algn="l" rtl="0">
              <a:spcBef>
                <a:spcPts val="0"/>
              </a:spcBef>
              <a:buNone/>
              <a:defRPr sz="1100" b="0" i="0" u="none" strike="noStrike" cap="none"/>
            </a:lvl5pPr>
            <a:lvl6pPr marL="2286000" marR="0" lvl="5" indent="0" algn="l" rtl="0">
              <a:spcBef>
                <a:spcPts val="0"/>
              </a:spcBef>
              <a:buNone/>
              <a:defRPr sz="1100" b="0" i="0" u="none" strike="noStrike" cap="none"/>
            </a:lvl6pPr>
            <a:lvl7pPr marL="2743200" marR="0" lvl="6" indent="0" algn="l" rtl="0">
              <a:spcBef>
                <a:spcPts val="0"/>
              </a:spcBef>
              <a:buNone/>
              <a:defRPr sz="1100" b="0" i="0" u="none" strike="noStrike" cap="none"/>
            </a:lvl7pPr>
            <a:lvl8pPr marL="3200400" marR="0" lvl="7" indent="0" algn="l" rtl="0">
              <a:spcBef>
                <a:spcPts val="0"/>
              </a:spcBef>
              <a:buNone/>
              <a:defRPr sz="1100" b="0" i="0" u="none" strike="noStrike" cap="none"/>
            </a:lvl8pPr>
            <a:lvl9pPr marL="3657600" marR="0" lvl="8" indent="0" algn="l" rtl="0">
              <a:spcBef>
                <a:spcPts val="0"/>
              </a:spcBef>
              <a:buNone/>
              <a:defRPr sz="1100" b="0" i="0" u="none" strike="noStrike" cap="none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666033542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2B303212-5C3B-46DD-B54E-5DA0435B9CA2}"/>
              </a:ext>
            </a:extLst>
          </p:cNvPr>
          <p:cNvSpPr/>
          <p:nvPr userDrawn="1"/>
        </p:nvSpPr>
        <p:spPr>
          <a:xfrm>
            <a:off x="0" y="843559"/>
            <a:ext cx="9144000" cy="4301756"/>
          </a:xfrm>
          <a:prstGeom prst="rect">
            <a:avLst/>
          </a:prstGeom>
          <a:solidFill>
            <a:srgbClr val="0033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5-Point Star 4">
            <a:extLst>
              <a:ext uri="{FF2B5EF4-FFF2-40B4-BE49-F238E27FC236}">
                <a16:creationId xmlns:a16="http://schemas.microsoft.com/office/drawing/2014/main" id="{665FFD13-CD77-4ACD-981C-E180D7492088}"/>
              </a:ext>
            </a:extLst>
          </p:cNvPr>
          <p:cNvSpPr/>
          <p:nvPr userDrawn="1"/>
        </p:nvSpPr>
        <p:spPr>
          <a:xfrm>
            <a:off x="2677066" y="3403600"/>
            <a:ext cx="1450434" cy="1257658"/>
          </a:xfrm>
          <a:prstGeom prst="star5">
            <a:avLst/>
          </a:prstGeom>
          <a:solidFill>
            <a:srgbClr val="FFCC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5-Point Star 9">
            <a:extLst>
              <a:ext uri="{FF2B5EF4-FFF2-40B4-BE49-F238E27FC236}">
                <a16:creationId xmlns:a16="http://schemas.microsoft.com/office/drawing/2014/main" id="{73973132-BDB8-4652-807B-CF71610FC8FF}"/>
              </a:ext>
            </a:extLst>
          </p:cNvPr>
          <p:cNvSpPr/>
          <p:nvPr userDrawn="1"/>
        </p:nvSpPr>
        <p:spPr>
          <a:xfrm>
            <a:off x="4282257" y="1820401"/>
            <a:ext cx="1450434" cy="1257658"/>
          </a:xfrm>
          <a:prstGeom prst="star5">
            <a:avLst/>
          </a:prstGeom>
          <a:solidFill>
            <a:srgbClr val="FFCC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5-Point Star 10">
            <a:extLst>
              <a:ext uri="{FF2B5EF4-FFF2-40B4-BE49-F238E27FC236}">
                <a16:creationId xmlns:a16="http://schemas.microsoft.com/office/drawing/2014/main" id="{40E9A801-0ACD-47A3-B231-2905F19DEFA6}"/>
              </a:ext>
            </a:extLst>
          </p:cNvPr>
          <p:cNvSpPr/>
          <p:nvPr userDrawn="1"/>
        </p:nvSpPr>
        <p:spPr>
          <a:xfrm>
            <a:off x="6499945" y="1236190"/>
            <a:ext cx="1450434" cy="1257658"/>
          </a:xfrm>
          <a:prstGeom prst="star5">
            <a:avLst/>
          </a:prstGeom>
          <a:solidFill>
            <a:srgbClr val="FFCC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reeform 13">
            <a:extLst>
              <a:ext uri="{FF2B5EF4-FFF2-40B4-BE49-F238E27FC236}">
                <a16:creationId xmlns:a16="http://schemas.microsoft.com/office/drawing/2014/main" id="{D781A938-BEB7-449C-BE24-C6B1090DCF77}"/>
              </a:ext>
            </a:extLst>
          </p:cNvPr>
          <p:cNvSpPr/>
          <p:nvPr userDrawn="1"/>
        </p:nvSpPr>
        <p:spPr>
          <a:xfrm>
            <a:off x="8715480" y="2300782"/>
            <a:ext cx="428520" cy="777274"/>
          </a:xfrm>
          <a:custGeom>
            <a:avLst/>
            <a:gdLst>
              <a:gd name="connsiteX0" fmla="*/ 428520 w 428520"/>
              <a:gd name="connsiteY0" fmla="*/ 352145 h 777274"/>
              <a:gd name="connsiteX1" fmla="*/ 428520 w 428520"/>
              <a:gd name="connsiteY1" fmla="*/ 676911 h 777274"/>
              <a:gd name="connsiteX2" fmla="*/ 277007 w 428520"/>
              <a:gd name="connsiteY2" fmla="*/ 777274 h 777274"/>
              <a:gd name="connsiteX3" fmla="*/ 0 w 428520"/>
              <a:gd name="connsiteY3" fmla="*/ 0 h 777274"/>
              <a:gd name="connsiteX4" fmla="*/ 428520 w 428520"/>
              <a:gd name="connsiteY4" fmla="*/ 3 h 777274"/>
              <a:gd name="connsiteX5" fmla="*/ 428520 w 428520"/>
              <a:gd name="connsiteY5" fmla="*/ 283847 h 777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8520" h="777274">
                <a:moveTo>
                  <a:pt x="428520" y="352145"/>
                </a:moveTo>
                <a:lnTo>
                  <a:pt x="428520" y="676911"/>
                </a:lnTo>
                <a:lnTo>
                  <a:pt x="277007" y="777274"/>
                </a:lnTo>
                <a:close/>
                <a:moveTo>
                  <a:pt x="0" y="0"/>
                </a:moveTo>
                <a:lnTo>
                  <a:pt x="428520" y="3"/>
                </a:lnTo>
                <a:lnTo>
                  <a:pt x="428520" y="283847"/>
                </a:lnTo>
                <a:close/>
              </a:path>
            </a:pathLst>
          </a:custGeom>
          <a:solidFill>
            <a:srgbClr val="FFCC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7D9271EA-EAAC-4C3E-9446-4021246C191F}"/>
              </a:ext>
            </a:extLst>
          </p:cNvPr>
          <p:cNvSpPr/>
          <p:nvPr userDrawn="1"/>
        </p:nvSpPr>
        <p:spPr>
          <a:xfrm>
            <a:off x="734684" y="4835723"/>
            <a:ext cx="767463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dirty="0">
                <a:solidFill>
                  <a:schemeClr val="bg1"/>
                </a:solidFill>
                <a:latin typeface="Tahoma" charset="0"/>
                <a:ea typeface="Tahoma" charset="0"/>
                <a:cs typeface="Tahoma" charset="0"/>
              </a:rPr>
              <a:t>#sf17eu  </a:t>
            </a:r>
            <a:r>
              <a:rPr lang="bg-BG" sz="1400" baseline="0" dirty="0">
                <a:solidFill>
                  <a:schemeClr val="bg1"/>
                </a:solidFill>
                <a:latin typeface="Tahoma" charset="0"/>
                <a:ea typeface="Tahoma" charset="0"/>
                <a:cs typeface="Tahoma" charset="0"/>
              </a:rPr>
              <a:t>•</a:t>
            </a:r>
            <a:r>
              <a:rPr lang="en-US" sz="1400" dirty="0">
                <a:solidFill>
                  <a:schemeClr val="bg1"/>
                </a:solidFill>
                <a:latin typeface="Tahoma" charset="0"/>
                <a:ea typeface="Tahoma" charset="0"/>
                <a:cs typeface="Tahoma" charset="0"/>
              </a:rPr>
              <a:t>  </a:t>
            </a:r>
            <a:r>
              <a:rPr lang="en-US" sz="1400" dirty="0" err="1">
                <a:solidFill>
                  <a:schemeClr val="bg1"/>
                </a:solidFill>
                <a:latin typeface="Tahoma" charset="0"/>
                <a:ea typeface="Tahoma" charset="0"/>
                <a:cs typeface="Tahoma" charset="0"/>
              </a:rPr>
              <a:t>Estoril</a:t>
            </a:r>
            <a:r>
              <a:rPr lang="en-US" sz="1400" dirty="0">
                <a:solidFill>
                  <a:schemeClr val="bg1"/>
                </a:solidFill>
                <a:latin typeface="Tahoma" charset="0"/>
                <a:ea typeface="Tahoma" charset="0"/>
                <a:cs typeface="Tahoma" charset="0"/>
              </a:rPr>
              <a:t>,</a:t>
            </a:r>
            <a:r>
              <a:rPr lang="en-US" sz="1400" baseline="0" dirty="0">
                <a:solidFill>
                  <a:schemeClr val="bg1"/>
                </a:solidFill>
                <a:latin typeface="Tahoma" charset="0"/>
                <a:ea typeface="Tahoma" charset="0"/>
                <a:cs typeface="Tahoma" charset="0"/>
              </a:rPr>
              <a:t> Portugal  </a:t>
            </a:r>
            <a:r>
              <a:rPr lang="bg-BG" sz="1400" baseline="0" dirty="0">
                <a:solidFill>
                  <a:schemeClr val="bg1"/>
                </a:solidFill>
                <a:latin typeface="Tahoma" charset="0"/>
                <a:ea typeface="Tahoma" charset="0"/>
                <a:cs typeface="Tahoma" charset="0"/>
              </a:rPr>
              <a:t>•</a:t>
            </a:r>
            <a:r>
              <a:rPr lang="en-US" sz="1400" baseline="0" dirty="0">
                <a:solidFill>
                  <a:schemeClr val="bg1"/>
                </a:solidFill>
                <a:latin typeface="Tahoma" charset="0"/>
                <a:ea typeface="Tahoma" charset="0"/>
                <a:cs typeface="Tahoma" charset="0"/>
              </a:rPr>
              <a:t>  </a:t>
            </a:r>
            <a:r>
              <a:rPr lang="en-US" sz="1400" dirty="0">
                <a:solidFill>
                  <a:schemeClr val="bg1"/>
                </a:solidFill>
                <a:latin typeface="Tahoma" charset="0"/>
                <a:ea typeface="Tahoma" charset="0"/>
                <a:cs typeface="Tahoma" charset="0"/>
              </a:rPr>
              <a:t>7-10 November 2017</a:t>
            </a:r>
          </a:p>
        </p:txBody>
      </p:sp>
      <p:sp>
        <p:nvSpPr>
          <p:cNvPr id="24" name="Shape 17">
            <a:extLst>
              <a:ext uri="{FF2B5EF4-FFF2-40B4-BE49-F238E27FC236}">
                <a16:creationId xmlns:a16="http://schemas.microsoft.com/office/drawing/2014/main" id="{35CC9CED-F353-405C-9197-96A63346AF1C}"/>
              </a:ext>
            </a:extLst>
          </p:cNvPr>
          <p:cNvSpPr txBox="1"/>
          <p:nvPr userDrawn="1"/>
        </p:nvSpPr>
        <p:spPr>
          <a:xfrm>
            <a:off x="1115617" y="-2180"/>
            <a:ext cx="7056784" cy="845739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de-DE" sz="4800" dirty="0">
                <a:solidFill>
                  <a:schemeClr val="lt1"/>
                </a:solidFill>
                <a:latin typeface="Tahoma" charset="0"/>
                <a:ea typeface="Tahoma" charset="0"/>
                <a:cs typeface="Tahoma" charset="0"/>
                <a:sym typeface="Oswald"/>
              </a:rPr>
              <a:t>SharkFest ’17 Europe</a:t>
            </a:r>
          </a:p>
        </p:txBody>
      </p:sp>
      <p:sp>
        <p:nvSpPr>
          <p:cNvPr id="27" name="Presenter affiliation">
            <a:extLst>
              <a:ext uri="{FF2B5EF4-FFF2-40B4-BE49-F238E27FC236}">
                <a16:creationId xmlns:a16="http://schemas.microsoft.com/office/drawing/2014/main" id="{CFE5F24E-FDD9-44C6-95C7-A14FD76AE5D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58084" y="3997558"/>
            <a:ext cx="3394800" cy="446400"/>
          </a:xfrm>
          <a:prstGeom prst="rect">
            <a:avLst/>
          </a:prstGeom>
        </p:spPr>
        <p:txBody>
          <a:bodyPr anchor="ctr"/>
          <a:lstStyle>
            <a:lvl1pPr algn="ctr">
              <a:defRPr sz="1800">
                <a:solidFill>
                  <a:srgbClr val="FFCB0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dirty="0"/>
              <a:t>Presenter Other affiliation</a:t>
            </a:r>
            <a:endParaRPr lang="en-GB" dirty="0"/>
          </a:p>
        </p:txBody>
      </p:sp>
      <p:sp>
        <p:nvSpPr>
          <p:cNvPr id="26" name="Presenter company">
            <a:extLst>
              <a:ext uri="{FF2B5EF4-FFF2-40B4-BE49-F238E27FC236}">
                <a16:creationId xmlns:a16="http://schemas.microsoft.com/office/drawing/2014/main" id="{3DA457DF-9E2D-49B5-9A8B-D1910D907FF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58084" y="3537036"/>
            <a:ext cx="3394800" cy="446400"/>
          </a:xfrm>
          <a:prstGeom prst="rect">
            <a:avLst/>
          </a:prstGeom>
        </p:spPr>
        <p:txBody>
          <a:bodyPr anchor="ctr"/>
          <a:lstStyle>
            <a:lvl1pPr algn="ctr">
              <a:defRPr sz="1800">
                <a:solidFill>
                  <a:srgbClr val="FFCB0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dirty="0"/>
              <a:t>Presenter Company</a:t>
            </a:r>
            <a:endParaRPr lang="en-GB" dirty="0"/>
          </a:p>
        </p:txBody>
      </p:sp>
      <p:sp>
        <p:nvSpPr>
          <p:cNvPr id="28" name="Presentation date">
            <a:extLst>
              <a:ext uri="{FF2B5EF4-FFF2-40B4-BE49-F238E27FC236}">
                <a16:creationId xmlns:a16="http://schemas.microsoft.com/office/drawing/2014/main" id="{580BEFD2-DDA5-474E-A536-49C4CCF43DA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59545" y="3846326"/>
            <a:ext cx="1846800" cy="309600"/>
          </a:xfrm>
          <a:prstGeom prst="rect">
            <a:avLst/>
          </a:prstGeom>
        </p:spPr>
        <p:txBody>
          <a:bodyPr anchor="ctr"/>
          <a:lstStyle>
            <a:lvl1pPr algn="ctr">
              <a:defRPr sz="140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dirty="0"/>
              <a:t>Presentation date</a:t>
            </a:r>
          </a:p>
        </p:txBody>
      </p:sp>
      <p:sp>
        <p:nvSpPr>
          <p:cNvPr id="25" name="Presenter name">
            <a:extLst>
              <a:ext uri="{FF2B5EF4-FFF2-40B4-BE49-F238E27FC236}">
                <a16:creationId xmlns:a16="http://schemas.microsoft.com/office/drawing/2014/main" id="{87BC2D15-EDD1-4910-BDE6-7F974DC5507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558084" y="3075806"/>
            <a:ext cx="3394800" cy="446400"/>
          </a:xfrm>
          <a:prstGeom prst="rect">
            <a:avLst/>
          </a:prstGeom>
        </p:spPr>
        <p:txBody>
          <a:bodyPr anchor="ctr"/>
          <a:lstStyle>
            <a:lvl1pPr algn="ctr">
              <a:defRPr sz="240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dirty="0"/>
              <a:t>Presenter Name</a:t>
            </a:r>
            <a:endParaRPr lang="en-GB" dirty="0"/>
          </a:p>
        </p:txBody>
      </p:sp>
      <p:sp>
        <p:nvSpPr>
          <p:cNvPr id="14" name="Presentation subtitle">
            <a:extLst>
              <a:ext uri="{FF2B5EF4-FFF2-40B4-BE49-F238E27FC236}">
                <a16:creationId xmlns:a16="http://schemas.microsoft.com/office/drawing/2014/main" id="{4AEDEA2F-FC34-4A9C-9EE2-418FCBA2387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59257" y="2508624"/>
            <a:ext cx="2621761" cy="964726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rgbClr val="FFCC0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subtitle</a:t>
            </a:r>
            <a:endParaRPr lang="en-GB" dirty="0"/>
          </a:p>
        </p:txBody>
      </p:sp>
      <p:sp>
        <p:nvSpPr>
          <p:cNvPr id="13" name="Presentation title">
            <a:extLst>
              <a:ext uri="{FF2B5EF4-FFF2-40B4-BE49-F238E27FC236}">
                <a16:creationId xmlns:a16="http://schemas.microsoft.com/office/drawing/2014/main" id="{1A1D7C86-FCF3-4294-B6A5-97869FC22A8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9257" y="1236191"/>
            <a:ext cx="4557717" cy="1257658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89274277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lid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A84B173-841E-43CF-9BE3-BF75A3FA4A1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99592" y="0"/>
            <a:ext cx="7272808" cy="843558"/>
          </a:xfrm>
          <a:prstGeom prst="rect">
            <a:avLst/>
          </a:prstGeom>
        </p:spPr>
        <p:txBody>
          <a:bodyPr anchor="ctr"/>
          <a:lstStyle>
            <a:lvl1pPr algn="ctr">
              <a:defRPr sz="2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title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395288" y="1059581"/>
            <a:ext cx="8353425" cy="3744193"/>
          </a:xfrm>
          <a:prstGeom prst="rect">
            <a:avLst/>
          </a:prstGeom>
        </p:spPr>
        <p:txBody>
          <a:bodyPr>
            <a:normAutofit/>
          </a:bodyPr>
          <a:lstStyle>
            <a:lvl1pPr marL="179388" indent="-179388">
              <a:buFont typeface="Arial" panose="020B0604020202020204" pitchFamily="34" charset="0"/>
              <a:buChar char="•"/>
              <a:defRPr sz="2800">
                <a:latin typeface="+mn-lt"/>
              </a:defRPr>
            </a:lvl1pPr>
            <a:lvl2pPr marL="444500" indent="-179388">
              <a:buFont typeface="Arial" panose="020B0604020202020204" pitchFamily="34" charset="0"/>
              <a:buChar char="•"/>
              <a:defRPr sz="2000">
                <a:latin typeface="+mn-lt"/>
              </a:defRPr>
            </a:lvl2pPr>
            <a:lvl3pPr marL="803275" indent="-179388">
              <a:buFont typeface="Arial" panose="020B0604020202020204" pitchFamily="34" charset="0"/>
              <a:buChar char="•"/>
              <a:defRPr sz="1600">
                <a:latin typeface="+mn-lt"/>
              </a:defRPr>
            </a:lvl3pPr>
            <a:lvl4pPr marL="1076325" indent="-179388">
              <a:buFont typeface="Arial" panose="020B0604020202020204" pitchFamily="34" charset="0"/>
              <a:buChar char="•"/>
              <a:defRPr>
                <a:latin typeface="+mn-lt"/>
              </a:defRPr>
            </a:lvl4pPr>
            <a:lvl5pPr marL="1341438" indent="-179388">
              <a:buFont typeface="Arial" panose="020B0604020202020204" pitchFamily="34" charset="0"/>
              <a:buChar char="•"/>
              <a:defRPr sz="1200"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9563811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Background star 4">
            <a:extLst>
              <a:ext uri="{FF2B5EF4-FFF2-40B4-BE49-F238E27FC236}">
                <a16:creationId xmlns:a16="http://schemas.microsoft.com/office/drawing/2014/main" id="{27B621C5-C145-4DD4-96EF-DE57B6114A54}"/>
              </a:ext>
            </a:extLst>
          </p:cNvPr>
          <p:cNvSpPr/>
          <p:nvPr userDrawn="1"/>
        </p:nvSpPr>
        <p:spPr>
          <a:xfrm>
            <a:off x="8715480" y="2300782"/>
            <a:ext cx="428520" cy="777274"/>
          </a:xfrm>
          <a:custGeom>
            <a:avLst/>
            <a:gdLst>
              <a:gd name="connsiteX0" fmla="*/ 428520 w 428520"/>
              <a:gd name="connsiteY0" fmla="*/ 352145 h 777274"/>
              <a:gd name="connsiteX1" fmla="*/ 428520 w 428520"/>
              <a:gd name="connsiteY1" fmla="*/ 676911 h 777274"/>
              <a:gd name="connsiteX2" fmla="*/ 277007 w 428520"/>
              <a:gd name="connsiteY2" fmla="*/ 777274 h 777274"/>
              <a:gd name="connsiteX3" fmla="*/ 0 w 428520"/>
              <a:gd name="connsiteY3" fmla="*/ 0 h 777274"/>
              <a:gd name="connsiteX4" fmla="*/ 428520 w 428520"/>
              <a:gd name="connsiteY4" fmla="*/ 3 h 777274"/>
              <a:gd name="connsiteX5" fmla="*/ 428520 w 428520"/>
              <a:gd name="connsiteY5" fmla="*/ 283847 h 777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8520" h="777274">
                <a:moveTo>
                  <a:pt x="428520" y="352145"/>
                </a:moveTo>
                <a:lnTo>
                  <a:pt x="428520" y="676911"/>
                </a:lnTo>
                <a:lnTo>
                  <a:pt x="277007" y="777274"/>
                </a:lnTo>
                <a:close/>
                <a:moveTo>
                  <a:pt x="0" y="0"/>
                </a:moveTo>
                <a:lnTo>
                  <a:pt x="428520" y="3"/>
                </a:lnTo>
                <a:lnTo>
                  <a:pt x="428520" y="283847"/>
                </a:lnTo>
                <a:close/>
              </a:path>
            </a:pathLst>
          </a:custGeom>
          <a:solidFill>
            <a:srgbClr val="FFCC01">
              <a:alpha val="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Background star 3">
            <a:extLst>
              <a:ext uri="{FF2B5EF4-FFF2-40B4-BE49-F238E27FC236}">
                <a16:creationId xmlns:a16="http://schemas.microsoft.com/office/drawing/2014/main" id="{B62714AD-2C3F-4F69-8094-38948BE36B24}"/>
              </a:ext>
            </a:extLst>
          </p:cNvPr>
          <p:cNvSpPr/>
          <p:nvPr userDrawn="1"/>
        </p:nvSpPr>
        <p:spPr>
          <a:xfrm>
            <a:off x="6499945" y="1236190"/>
            <a:ext cx="1450434" cy="1257658"/>
          </a:xfrm>
          <a:prstGeom prst="star5">
            <a:avLst/>
          </a:prstGeom>
          <a:solidFill>
            <a:srgbClr val="FFCC01">
              <a:alpha val="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Background star 2">
            <a:extLst>
              <a:ext uri="{FF2B5EF4-FFF2-40B4-BE49-F238E27FC236}">
                <a16:creationId xmlns:a16="http://schemas.microsoft.com/office/drawing/2014/main" id="{CAE216D2-A31A-4253-A7E3-A9092AB404A1}"/>
              </a:ext>
            </a:extLst>
          </p:cNvPr>
          <p:cNvSpPr/>
          <p:nvPr userDrawn="1"/>
        </p:nvSpPr>
        <p:spPr>
          <a:xfrm>
            <a:off x="4282257" y="1820401"/>
            <a:ext cx="1450434" cy="1257658"/>
          </a:xfrm>
          <a:prstGeom prst="star5">
            <a:avLst/>
          </a:prstGeom>
          <a:solidFill>
            <a:srgbClr val="FFCC01">
              <a:alpha val="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Background star 1">
            <a:extLst>
              <a:ext uri="{FF2B5EF4-FFF2-40B4-BE49-F238E27FC236}">
                <a16:creationId xmlns:a16="http://schemas.microsoft.com/office/drawing/2014/main" id="{EBBD07F0-C9E2-4F0B-8690-2B4D169674AF}"/>
              </a:ext>
            </a:extLst>
          </p:cNvPr>
          <p:cNvSpPr/>
          <p:nvPr userDrawn="1"/>
        </p:nvSpPr>
        <p:spPr>
          <a:xfrm>
            <a:off x="2677066" y="3403600"/>
            <a:ext cx="1450434" cy="1257658"/>
          </a:xfrm>
          <a:prstGeom prst="star5">
            <a:avLst/>
          </a:prstGeom>
          <a:solidFill>
            <a:srgbClr val="FFCC01">
              <a:alpha val="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Footer background">
            <a:extLst>
              <a:ext uri="{FF2B5EF4-FFF2-40B4-BE49-F238E27FC236}">
                <a16:creationId xmlns:a16="http://schemas.microsoft.com/office/drawing/2014/main" id="{D98C9A27-B288-4CAE-8ACD-F199026615DE}"/>
              </a:ext>
            </a:extLst>
          </p:cNvPr>
          <p:cNvSpPr/>
          <p:nvPr userDrawn="1"/>
        </p:nvSpPr>
        <p:spPr>
          <a:xfrm>
            <a:off x="1" y="4809667"/>
            <a:ext cx="9143999" cy="354006"/>
          </a:xfrm>
          <a:prstGeom prst="rect">
            <a:avLst/>
          </a:prstGeom>
          <a:solidFill>
            <a:srgbClr val="3E78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Footer star 4">
            <a:extLst>
              <a:ext uri="{FF2B5EF4-FFF2-40B4-BE49-F238E27FC236}">
                <a16:creationId xmlns:a16="http://schemas.microsoft.com/office/drawing/2014/main" id="{1FEDFF35-F707-448B-B62F-759BDE3D60AA}"/>
              </a:ext>
            </a:extLst>
          </p:cNvPr>
          <p:cNvSpPr/>
          <p:nvPr userDrawn="1"/>
        </p:nvSpPr>
        <p:spPr>
          <a:xfrm>
            <a:off x="8892622" y="4896670"/>
            <a:ext cx="180000" cy="180000"/>
          </a:xfrm>
          <a:prstGeom prst="star5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Footer star 3">
            <a:extLst>
              <a:ext uri="{FF2B5EF4-FFF2-40B4-BE49-F238E27FC236}">
                <a16:creationId xmlns:a16="http://schemas.microsoft.com/office/drawing/2014/main" id="{A208C630-4F50-49DA-B666-B0B9D4D04860}"/>
              </a:ext>
            </a:extLst>
          </p:cNvPr>
          <p:cNvSpPr/>
          <p:nvPr userDrawn="1"/>
        </p:nvSpPr>
        <p:spPr>
          <a:xfrm>
            <a:off x="8042143" y="4896670"/>
            <a:ext cx="180000" cy="180000"/>
          </a:xfrm>
          <a:prstGeom prst="star5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Footer star 2">
            <a:extLst>
              <a:ext uri="{FF2B5EF4-FFF2-40B4-BE49-F238E27FC236}">
                <a16:creationId xmlns:a16="http://schemas.microsoft.com/office/drawing/2014/main" id="{AE9369E6-A02E-47DA-A091-125279A8D563}"/>
              </a:ext>
            </a:extLst>
          </p:cNvPr>
          <p:cNvSpPr/>
          <p:nvPr userDrawn="1"/>
        </p:nvSpPr>
        <p:spPr>
          <a:xfrm>
            <a:off x="2728613" y="4896670"/>
            <a:ext cx="180000" cy="180000"/>
          </a:xfrm>
          <a:prstGeom prst="star5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Footer star 1">
            <a:extLst>
              <a:ext uri="{FF2B5EF4-FFF2-40B4-BE49-F238E27FC236}">
                <a16:creationId xmlns:a16="http://schemas.microsoft.com/office/drawing/2014/main" id="{E149BA20-2C88-4AE2-8ACD-683ACC61304F}"/>
              </a:ext>
            </a:extLst>
          </p:cNvPr>
          <p:cNvSpPr/>
          <p:nvPr userDrawn="1"/>
        </p:nvSpPr>
        <p:spPr>
          <a:xfrm>
            <a:off x="88204" y="4896670"/>
            <a:ext cx="180000" cy="180000"/>
          </a:xfrm>
          <a:prstGeom prst="star5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Footer right text">
            <a:extLst>
              <a:ext uri="{FF2B5EF4-FFF2-40B4-BE49-F238E27FC236}">
                <a16:creationId xmlns:a16="http://schemas.microsoft.com/office/drawing/2014/main" id="{0756070A-1185-46CE-B6C5-D0AFBE1AD8B4}"/>
              </a:ext>
            </a:extLst>
          </p:cNvPr>
          <p:cNvSpPr/>
          <p:nvPr userDrawn="1"/>
        </p:nvSpPr>
        <p:spPr>
          <a:xfrm>
            <a:off x="8331199" y="4832782"/>
            <a:ext cx="452368" cy="307777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fld id="{702F0B4C-5929-4C09-8A99-925973717264}" type="slidenum">
              <a:rPr lang="en-GB" smtClean="0">
                <a:solidFill>
                  <a:schemeClr val="bg1"/>
                </a:solidFill>
                <a:latin typeface="Tahoma" charset="0"/>
                <a:ea typeface="Tahoma" charset="0"/>
                <a:cs typeface="Tahoma" charset="0"/>
              </a:rPr>
              <a:pPr algn="ctr"/>
              <a:t>‹#›</a:t>
            </a:fld>
            <a:endParaRPr lang="en-US" dirty="0">
              <a:solidFill>
                <a:schemeClr val="bg1"/>
              </a:solidFill>
              <a:latin typeface="Tahoma" charset="0"/>
              <a:ea typeface="Tahoma" charset="0"/>
              <a:cs typeface="Tahoma" charset="0"/>
            </a:endParaRPr>
          </a:p>
        </p:txBody>
      </p:sp>
      <p:sp>
        <p:nvSpPr>
          <p:cNvPr id="12" name="Footer centre text">
            <a:extLst>
              <a:ext uri="{FF2B5EF4-FFF2-40B4-BE49-F238E27FC236}">
                <a16:creationId xmlns:a16="http://schemas.microsoft.com/office/drawing/2014/main" id="{74D3374B-7AF3-4878-9C71-9F4C5C3A7801}"/>
              </a:ext>
            </a:extLst>
          </p:cNvPr>
          <p:cNvSpPr txBox="1"/>
          <p:nvPr userDrawn="1"/>
        </p:nvSpPr>
        <p:spPr>
          <a:xfrm>
            <a:off x="2996815" y="4832782"/>
            <a:ext cx="4965425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Tahoma" charset="0"/>
                <a:ea typeface="Tahoma" charset="0"/>
                <a:cs typeface="Tahoma" charset="0"/>
              </a:rPr>
              <a:t>How to rule the world</a:t>
            </a:r>
            <a:r>
              <a:rPr lang="is-IS" dirty="0">
                <a:solidFill>
                  <a:schemeClr val="bg1"/>
                </a:solidFill>
                <a:latin typeface="Tahoma" charset="0"/>
                <a:ea typeface="Tahoma" charset="0"/>
                <a:cs typeface="Tahoma" charset="0"/>
              </a:rPr>
              <a:t>… by looking at packets!</a:t>
            </a:r>
            <a:endParaRPr lang="en-US" dirty="0">
              <a:solidFill>
                <a:schemeClr val="bg1"/>
              </a:solidFill>
              <a:latin typeface="Tahoma" charset="0"/>
              <a:ea typeface="Tahoma" charset="0"/>
              <a:cs typeface="Tahoma" charset="0"/>
            </a:endParaRPr>
          </a:p>
        </p:txBody>
      </p:sp>
      <p:sp>
        <p:nvSpPr>
          <p:cNvPr id="7" name="Footer left text">
            <a:extLst>
              <a:ext uri="{FF2B5EF4-FFF2-40B4-BE49-F238E27FC236}">
                <a16:creationId xmlns:a16="http://schemas.microsoft.com/office/drawing/2014/main" id="{C3526616-67C4-4B6E-A6D1-3CA52B7E62BD}"/>
              </a:ext>
            </a:extLst>
          </p:cNvPr>
          <p:cNvSpPr/>
          <p:nvPr userDrawn="1"/>
        </p:nvSpPr>
        <p:spPr>
          <a:xfrm>
            <a:off x="352257" y="4809667"/>
            <a:ext cx="2292302" cy="354006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400" b="0" i="0" u="none" strike="noStrike" cap="none" dirty="0">
                <a:solidFill>
                  <a:schemeClr val="bg1"/>
                </a:solidFill>
                <a:latin typeface="Tahoma"/>
                <a:ea typeface="Tahoma"/>
                <a:cs typeface="Tahoma"/>
                <a:sym typeface="Tahoma"/>
              </a:rPr>
              <a:t>#sf17eu </a:t>
            </a:r>
            <a:r>
              <a:rPr lang="bg-BG" sz="1400" b="0" i="0" u="none" strike="noStrike" cap="none" dirty="0">
                <a:solidFill>
                  <a:schemeClr val="bg1"/>
                </a:solidFill>
                <a:latin typeface="Tahoma"/>
                <a:ea typeface="Tahoma"/>
                <a:cs typeface="Tahoma"/>
                <a:sym typeface="Tahoma"/>
              </a:rPr>
              <a:t>•</a:t>
            </a:r>
            <a:r>
              <a:rPr lang="de-DE" sz="1400" b="0" i="0" u="none" strike="noStrike" cap="none" dirty="0">
                <a:solidFill>
                  <a:schemeClr val="bg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de-DE" sz="1400" b="0" i="0" u="none" strike="noStrike" cap="none" dirty="0" err="1">
                <a:solidFill>
                  <a:schemeClr val="bg1"/>
                </a:solidFill>
                <a:latin typeface="Tahoma"/>
                <a:ea typeface="Tahoma"/>
                <a:cs typeface="Tahoma"/>
                <a:sym typeface="Tahoma"/>
              </a:rPr>
              <a:t>Estoril</a:t>
            </a:r>
            <a:r>
              <a:rPr lang="de-DE" sz="1400" b="0" i="0" u="none" strike="noStrike" cap="none" dirty="0">
                <a:solidFill>
                  <a:schemeClr val="bg1"/>
                </a:solidFill>
                <a:latin typeface="Tahoma"/>
                <a:ea typeface="Tahoma"/>
                <a:cs typeface="Tahoma"/>
                <a:sym typeface="Tahoma"/>
              </a:rPr>
              <a:t>, Portugal</a:t>
            </a:r>
            <a:endParaRPr lang="en-GB" sz="1400" dirty="0">
              <a:solidFill>
                <a:schemeClr val="bg1"/>
              </a:solidFill>
            </a:endParaRPr>
          </a:p>
        </p:txBody>
      </p:sp>
      <p:sp>
        <p:nvSpPr>
          <p:cNvPr id="13" name="Header background">
            <a:extLst>
              <a:ext uri="{FF2B5EF4-FFF2-40B4-BE49-F238E27FC236}">
                <a16:creationId xmlns:a16="http://schemas.microsoft.com/office/drawing/2014/main" id="{3BA16E6B-568F-49EB-AC98-7EE7DDEBF7BB}"/>
              </a:ext>
            </a:extLst>
          </p:cNvPr>
          <p:cNvSpPr/>
          <p:nvPr userDrawn="1"/>
        </p:nvSpPr>
        <p:spPr>
          <a:xfrm>
            <a:off x="1" y="0"/>
            <a:ext cx="9152524" cy="852270"/>
          </a:xfrm>
          <a:prstGeom prst="rect">
            <a:avLst/>
          </a:prstGeom>
          <a:solidFill>
            <a:srgbClr val="4A86E8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Oswald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" name="Logo" descr="sf logo-white.png">
            <a:extLst>
              <a:ext uri="{FF2B5EF4-FFF2-40B4-BE49-F238E27FC236}">
                <a16:creationId xmlns:a16="http://schemas.microsoft.com/office/drawing/2014/main" id="{08493483-5EB0-459C-B7D5-A66AAEEFE94F}"/>
              </a:ext>
            </a:extLst>
          </p:cNvPr>
          <p:cNvPicPr preferRelativeResize="0"/>
          <p:nvPr userDrawn="1"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46600" y="69599"/>
            <a:ext cx="719049" cy="71307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22721047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4" r:id="rId1"/>
    <p:sldLayoutId id="2147483660" r:id="rId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://wsgd.free.fr/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44590A41-8AAA-436F-9F47-2E03857FF7B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GB" dirty="0"/>
              <a:t>Wireshark Core Developer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A727056C-D3F9-4CE9-87AF-5B98E1C0BE7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Trihedral UK Limited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01220ACD-BAE5-4AF8-A406-E384C38E532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/>
              <a:t>8 November 2017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7347C456-9F0A-459B-8501-F5B4EB18E7E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/>
              <a:t>Graham Bloice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6D2B33B7-6DD6-4BB6-A135-7ECFE01541C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/>
              <a:t>3 Ways to Eat Bytes</a:t>
            </a:r>
            <a:endParaRPr lang="en-GB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953C4BDF-3BB6-4E99-98E0-F638C02D03D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/>
              <a:t>Writing a Wireshark Dissector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649535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900113" y="0"/>
            <a:ext cx="7272337" cy="842963"/>
          </a:xfrm>
        </p:spPr>
        <p:txBody>
          <a:bodyPr/>
          <a:lstStyle/>
          <a:p>
            <a:r>
              <a:rPr lang="en-US"/>
              <a:t>Wireshark Generic Dissector (WSGD)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A Wireshark add-on created by </a:t>
            </a:r>
            <a:r>
              <a:rPr lang="en-GB" dirty="0"/>
              <a:t>Olivier </a:t>
            </a:r>
            <a:r>
              <a:rPr lang="en-GB" dirty="0" err="1"/>
              <a:t>Aveline</a:t>
            </a:r>
            <a:r>
              <a:rPr lang="en-GB" dirty="0"/>
              <a:t>, info at </a:t>
            </a:r>
            <a:r>
              <a:rPr lang="en-GB" dirty="0">
                <a:hlinkClick r:id="rId2"/>
              </a:rPr>
              <a:t>http://wsgd.free.fr/</a:t>
            </a:r>
            <a:endParaRPr lang="en-GB" dirty="0"/>
          </a:p>
          <a:p>
            <a:endParaRPr lang="en-US" dirty="0"/>
          </a:p>
          <a:p>
            <a:r>
              <a:rPr lang="en-US" dirty="0"/>
              <a:t>Allows dissection of a protocol based on a text description of the protocol elements</a:t>
            </a:r>
          </a:p>
          <a:p>
            <a:endParaRPr lang="en-US" dirty="0"/>
          </a:p>
          <a:p>
            <a:r>
              <a:rPr lang="en-US" dirty="0"/>
              <a:t>Available for Windows and Linux as a plug-in module</a:t>
            </a:r>
          </a:p>
          <a:p>
            <a:endParaRPr lang="en-US" dirty="0"/>
          </a:p>
          <a:p>
            <a:r>
              <a:rPr lang="en-US" dirty="0"/>
              <a:t>Has some limitations but relatively simple to use and doesn’t require a development environment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98645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900113" y="0"/>
            <a:ext cx="7272337" cy="842963"/>
          </a:xfrm>
        </p:spPr>
        <p:txBody>
          <a:bodyPr/>
          <a:lstStyle/>
          <a:p>
            <a:r>
              <a:rPr lang="en-US"/>
              <a:t>WSGD Dissectors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/>
          </a:bodyPr>
          <a:lstStyle/>
          <a:p>
            <a:r>
              <a:rPr lang="en-GB" dirty="0"/>
              <a:t>Copy the appropriate version of the plugin into your Wireshark installation:</a:t>
            </a:r>
          </a:p>
          <a:p>
            <a:pPr lvl="1"/>
            <a:r>
              <a:rPr lang="en-GB" dirty="0"/>
              <a:t>Global plugins</a:t>
            </a:r>
          </a:p>
          <a:p>
            <a:pPr lvl="1"/>
            <a:r>
              <a:rPr lang="en-GB" dirty="0"/>
              <a:t>Personal plugins</a:t>
            </a:r>
          </a:p>
          <a:p>
            <a:endParaRPr lang="en-GB" dirty="0"/>
          </a:p>
          <a:p>
            <a:r>
              <a:rPr lang="en-GB" dirty="0"/>
              <a:t>Copy (or create) the definition files in the required location:</a:t>
            </a:r>
          </a:p>
          <a:p>
            <a:pPr lvl="1"/>
            <a:r>
              <a:rPr lang="en-GB" dirty="0"/>
              <a:t>As specified by the environment variable “WIRESHARK_GENERIC_DISSECTOR_DIR”</a:t>
            </a:r>
          </a:p>
          <a:p>
            <a:pPr lvl="1"/>
            <a:r>
              <a:rPr lang="en-GB" dirty="0"/>
              <a:t>Profiles directory</a:t>
            </a:r>
          </a:p>
          <a:p>
            <a:pPr lvl="1"/>
            <a:r>
              <a:rPr lang="en-GB" dirty="0"/>
              <a:t>User data directory</a:t>
            </a:r>
          </a:p>
          <a:p>
            <a:pPr lvl="1"/>
            <a:r>
              <a:rPr lang="en-GB" dirty="0"/>
              <a:t>Global plugin directory</a:t>
            </a:r>
          </a:p>
          <a:p>
            <a:pPr lvl="1"/>
            <a:r>
              <a:rPr lang="en-GB" dirty="0"/>
              <a:t>Wireshark main directory</a:t>
            </a:r>
          </a:p>
          <a:p>
            <a:pPr lvl="1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088792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900113" y="0"/>
            <a:ext cx="7272337" cy="842963"/>
          </a:xfrm>
        </p:spPr>
        <p:txBody>
          <a:bodyPr/>
          <a:lstStyle/>
          <a:p>
            <a:r>
              <a:rPr lang="en-US"/>
              <a:t>WSGD Basics – Protocol Definition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lnSpc>
                <a:spcPct val="80000"/>
              </a:lnSpc>
              <a:spcBef>
                <a:spcPts val="167"/>
              </a:spcBef>
              <a:buNone/>
            </a:pPr>
            <a:r>
              <a:rPr lang="en-US" sz="1200" dirty="0">
                <a:latin typeface="Lucida Console" panose="020B0609040504020204" pitchFamily="49" charset="0"/>
              </a:rPr>
              <a:t># Protocol identification</a:t>
            </a:r>
          </a:p>
          <a:p>
            <a:pPr marL="0" indent="0">
              <a:lnSpc>
                <a:spcPct val="80000"/>
              </a:lnSpc>
              <a:spcBef>
                <a:spcPts val="167"/>
              </a:spcBef>
              <a:buNone/>
            </a:pPr>
            <a:r>
              <a:rPr lang="en-US" sz="1200" dirty="0">
                <a:latin typeface="Lucida Console" panose="020B0609040504020204" pitchFamily="49" charset="0"/>
              </a:rPr>
              <a:t>PROTONAME               </a:t>
            </a:r>
            <a:r>
              <a:rPr lang="en-US" sz="1200" dirty="0" err="1">
                <a:latin typeface="Lucida Console" panose="020B0609040504020204" pitchFamily="49" charset="0"/>
              </a:rPr>
              <a:t>SharkFest</a:t>
            </a:r>
            <a:r>
              <a:rPr lang="en-US" sz="1200" dirty="0">
                <a:latin typeface="Lucida Console" panose="020B0609040504020204" pitchFamily="49" charset="0"/>
              </a:rPr>
              <a:t> 17 Protocol (WSGD)</a:t>
            </a:r>
          </a:p>
          <a:p>
            <a:pPr marL="0" indent="0">
              <a:lnSpc>
                <a:spcPct val="80000"/>
              </a:lnSpc>
              <a:spcBef>
                <a:spcPts val="167"/>
              </a:spcBef>
              <a:buNone/>
            </a:pPr>
            <a:r>
              <a:rPr lang="en-US" sz="1200" dirty="0">
                <a:latin typeface="Lucida Console" panose="020B0609040504020204" pitchFamily="49" charset="0"/>
              </a:rPr>
              <a:t>PROTOSHORTNAME          SF17</a:t>
            </a:r>
          </a:p>
          <a:p>
            <a:pPr marL="0" indent="0">
              <a:lnSpc>
                <a:spcPct val="80000"/>
              </a:lnSpc>
              <a:spcBef>
                <a:spcPts val="167"/>
              </a:spcBef>
              <a:buNone/>
            </a:pPr>
            <a:r>
              <a:rPr lang="en-US" sz="1200" dirty="0">
                <a:latin typeface="Lucida Console" panose="020B0609040504020204" pitchFamily="49" charset="0"/>
              </a:rPr>
              <a:t>PROTOABBREV             sf17</a:t>
            </a:r>
          </a:p>
          <a:p>
            <a:pPr marL="0" indent="0">
              <a:lnSpc>
                <a:spcPct val="80000"/>
              </a:lnSpc>
              <a:spcBef>
                <a:spcPts val="167"/>
              </a:spcBef>
              <a:buNone/>
            </a:pPr>
            <a:endParaRPr lang="en-US" sz="1200" dirty="0">
              <a:latin typeface="Lucida Console" panose="020B0609040504020204" pitchFamily="49" charset="0"/>
            </a:endParaRPr>
          </a:p>
          <a:p>
            <a:pPr marL="0" indent="0">
              <a:lnSpc>
                <a:spcPct val="80000"/>
              </a:lnSpc>
              <a:spcBef>
                <a:spcPts val="167"/>
              </a:spcBef>
              <a:buNone/>
            </a:pPr>
            <a:r>
              <a:rPr lang="en-US" sz="1200" dirty="0">
                <a:latin typeface="Lucida Console" panose="020B0609040504020204" pitchFamily="49" charset="0"/>
              </a:rPr>
              <a:t># Protocol parent, controls when dissector is called</a:t>
            </a:r>
          </a:p>
          <a:p>
            <a:pPr marL="0" indent="0">
              <a:lnSpc>
                <a:spcPct val="80000"/>
              </a:lnSpc>
              <a:spcBef>
                <a:spcPts val="167"/>
              </a:spcBef>
              <a:buNone/>
            </a:pPr>
            <a:r>
              <a:rPr lang="en-US" sz="1200" dirty="0">
                <a:latin typeface="Lucida Console" panose="020B0609040504020204" pitchFamily="49" charset="0"/>
              </a:rPr>
              <a:t>PARENT_SUBFIELD         </a:t>
            </a:r>
            <a:r>
              <a:rPr lang="en-US" sz="1200" dirty="0" err="1">
                <a:latin typeface="Lucida Console" panose="020B0609040504020204" pitchFamily="49" charset="0"/>
              </a:rPr>
              <a:t>tcp.port</a:t>
            </a:r>
            <a:endParaRPr lang="en-US" sz="1200" dirty="0">
              <a:latin typeface="Lucida Console" panose="020B0609040504020204" pitchFamily="49" charset="0"/>
            </a:endParaRPr>
          </a:p>
          <a:p>
            <a:pPr marL="0" indent="0">
              <a:lnSpc>
                <a:spcPct val="80000"/>
              </a:lnSpc>
              <a:spcBef>
                <a:spcPts val="167"/>
              </a:spcBef>
              <a:buNone/>
            </a:pPr>
            <a:r>
              <a:rPr lang="en-US" sz="1200" dirty="0">
                <a:latin typeface="Lucida Console" panose="020B0609040504020204" pitchFamily="49" charset="0"/>
              </a:rPr>
              <a:t>PARENT_SUBFIELD_VALUES  54321</a:t>
            </a:r>
          </a:p>
          <a:p>
            <a:pPr marL="0" indent="0">
              <a:lnSpc>
                <a:spcPct val="80000"/>
              </a:lnSpc>
              <a:spcBef>
                <a:spcPts val="167"/>
              </a:spcBef>
              <a:buNone/>
            </a:pPr>
            <a:endParaRPr lang="en-US" sz="1200" dirty="0">
              <a:latin typeface="Lucida Console" panose="020B0609040504020204" pitchFamily="49" charset="0"/>
            </a:endParaRPr>
          </a:p>
          <a:p>
            <a:pPr marL="0" indent="0">
              <a:lnSpc>
                <a:spcPct val="80000"/>
              </a:lnSpc>
              <a:spcBef>
                <a:spcPts val="167"/>
              </a:spcBef>
              <a:buNone/>
            </a:pPr>
            <a:r>
              <a:rPr lang="en-US" sz="1200" dirty="0">
                <a:latin typeface="Lucida Console" panose="020B0609040504020204" pitchFamily="49" charset="0"/>
              </a:rPr>
              <a:t># Message header, protocol starts with a header</a:t>
            </a:r>
          </a:p>
          <a:p>
            <a:pPr marL="0" indent="0">
              <a:lnSpc>
                <a:spcPct val="80000"/>
              </a:lnSpc>
              <a:spcBef>
                <a:spcPts val="83"/>
              </a:spcBef>
              <a:buNone/>
            </a:pPr>
            <a:r>
              <a:rPr lang="en-US" sz="1200" dirty="0">
                <a:latin typeface="Lucida Console" panose="020B0609040504020204" pitchFamily="49" charset="0"/>
              </a:rPr>
              <a:t>MSG_HEADER_TYPE         </a:t>
            </a:r>
            <a:r>
              <a:rPr lang="en-US" sz="1200" dirty="0" err="1">
                <a:latin typeface="Lucida Console" panose="020B0609040504020204" pitchFamily="49" charset="0"/>
              </a:rPr>
              <a:t>T_msg_header</a:t>
            </a:r>
            <a:endParaRPr lang="en-US" sz="1200" dirty="0">
              <a:latin typeface="Lucida Console" panose="020B0609040504020204" pitchFamily="49" charset="0"/>
            </a:endParaRPr>
          </a:p>
          <a:p>
            <a:pPr marL="0" indent="0">
              <a:lnSpc>
                <a:spcPct val="80000"/>
              </a:lnSpc>
              <a:spcBef>
                <a:spcPts val="83"/>
              </a:spcBef>
              <a:buNone/>
            </a:pPr>
            <a:endParaRPr lang="en-US" sz="1200" dirty="0">
              <a:latin typeface="Lucida Console" panose="020B0609040504020204" pitchFamily="49" charset="0"/>
            </a:endParaRPr>
          </a:p>
          <a:p>
            <a:pPr marL="0" indent="0">
              <a:lnSpc>
                <a:spcPct val="80000"/>
              </a:lnSpc>
              <a:spcBef>
                <a:spcPts val="167"/>
              </a:spcBef>
              <a:buNone/>
            </a:pPr>
            <a:r>
              <a:rPr lang="en-US" sz="1200" dirty="0">
                <a:latin typeface="Lucida Console" panose="020B0609040504020204" pitchFamily="49" charset="0"/>
              </a:rPr>
              <a:t># Message type identifier, must be part of header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en-US" sz="1200" dirty="0">
                <a:latin typeface="Lucida Console" panose="020B0609040504020204" pitchFamily="49" charset="0"/>
              </a:rPr>
              <a:t>MSG_ID_FIELD_NAME       Function</a:t>
            </a:r>
          </a:p>
          <a:p>
            <a:pPr marL="0" indent="0">
              <a:lnSpc>
                <a:spcPct val="80000"/>
              </a:lnSpc>
              <a:spcBef>
                <a:spcPts val="167"/>
              </a:spcBef>
              <a:buNone/>
            </a:pPr>
            <a:endParaRPr lang="en-US" sz="1200" dirty="0">
              <a:latin typeface="Lucida Console" panose="020B0609040504020204" pitchFamily="49" charset="0"/>
            </a:endParaRPr>
          </a:p>
          <a:p>
            <a:pPr marL="0" indent="0">
              <a:lnSpc>
                <a:spcPct val="80000"/>
              </a:lnSpc>
              <a:spcBef>
                <a:spcPts val="167"/>
              </a:spcBef>
              <a:buNone/>
            </a:pPr>
            <a:r>
              <a:rPr lang="en-US" sz="1200" dirty="0">
                <a:latin typeface="Lucida Console" panose="020B0609040504020204" pitchFamily="49" charset="0"/>
              </a:rPr>
              <a:t># Message title field, shown in Info column</a:t>
            </a:r>
          </a:p>
          <a:p>
            <a:pPr marL="0" indent="0">
              <a:lnSpc>
                <a:spcPct val="80000"/>
              </a:lnSpc>
              <a:spcBef>
                <a:spcPts val="167"/>
              </a:spcBef>
              <a:buNone/>
            </a:pPr>
            <a:r>
              <a:rPr lang="en-US" sz="1200" dirty="0">
                <a:latin typeface="Lucida Console" panose="020B0609040504020204" pitchFamily="49" charset="0"/>
              </a:rPr>
              <a:t>MSG_TITLE               </a:t>
            </a:r>
            <a:r>
              <a:rPr lang="en-US" sz="1200" dirty="0" err="1">
                <a:latin typeface="Lucida Console" panose="020B0609040504020204" pitchFamily="49" charset="0"/>
              </a:rPr>
              <a:t>InfoString</a:t>
            </a:r>
            <a:endParaRPr lang="en-US" sz="1200" dirty="0">
              <a:latin typeface="Lucida Console" panose="020B0609040504020204" pitchFamily="49" charset="0"/>
            </a:endParaRPr>
          </a:p>
          <a:p>
            <a:pPr marL="0" indent="0">
              <a:lnSpc>
                <a:spcPct val="80000"/>
              </a:lnSpc>
              <a:spcBef>
                <a:spcPts val="167"/>
              </a:spcBef>
              <a:buNone/>
            </a:pPr>
            <a:endParaRPr lang="en-US" sz="1200" dirty="0">
              <a:latin typeface="Lucida Console" panose="020B0609040504020204" pitchFamily="49" charset="0"/>
            </a:endParaRPr>
          </a:p>
          <a:p>
            <a:pPr marL="0" indent="0">
              <a:lnSpc>
                <a:spcPct val="80000"/>
              </a:lnSpc>
              <a:spcBef>
                <a:spcPts val="167"/>
              </a:spcBef>
              <a:buNone/>
            </a:pPr>
            <a:r>
              <a:rPr lang="en-US" sz="1200" dirty="0">
                <a:latin typeface="Lucida Console" panose="020B0609040504020204" pitchFamily="49" charset="0"/>
              </a:rPr>
              <a:t># Message size field, from field in header</a:t>
            </a:r>
          </a:p>
          <a:p>
            <a:pPr marL="0" indent="0">
              <a:lnSpc>
                <a:spcPct val="80000"/>
              </a:lnSpc>
              <a:spcBef>
                <a:spcPts val="167"/>
              </a:spcBef>
              <a:buNone/>
            </a:pPr>
            <a:r>
              <a:rPr lang="en-US" sz="1200" dirty="0">
                <a:latin typeface="Lucida Console" panose="020B0609040504020204" pitchFamily="49" charset="0"/>
              </a:rPr>
              <a:t>MSG_TOTAL_LENGTH        Length</a:t>
            </a:r>
          </a:p>
          <a:p>
            <a:pPr marL="0" indent="0">
              <a:lnSpc>
                <a:spcPct val="80000"/>
              </a:lnSpc>
              <a:spcBef>
                <a:spcPts val="167"/>
              </a:spcBef>
              <a:buNone/>
            </a:pPr>
            <a:endParaRPr lang="en-US" sz="1200" dirty="0">
              <a:latin typeface="Lucida Console" panose="020B0609040504020204" pitchFamily="49" charset="0"/>
            </a:endParaRPr>
          </a:p>
          <a:p>
            <a:pPr marL="0" indent="0">
              <a:lnSpc>
                <a:spcPct val="80000"/>
              </a:lnSpc>
              <a:spcBef>
                <a:spcPts val="167"/>
              </a:spcBef>
              <a:buNone/>
            </a:pPr>
            <a:r>
              <a:rPr lang="en-US" sz="1200" dirty="0">
                <a:latin typeface="Lucida Console" panose="020B0609040504020204" pitchFamily="49" charset="0"/>
              </a:rPr>
              <a:t># Message body type:</a:t>
            </a:r>
          </a:p>
          <a:p>
            <a:pPr marL="0" indent="0">
              <a:lnSpc>
                <a:spcPct val="80000"/>
              </a:lnSpc>
              <a:spcBef>
                <a:spcPts val="167"/>
              </a:spcBef>
              <a:buNone/>
            </a:pPr>
            <a:r>
              <a:rPr lang="en-US" sz="1200" dirty="0">
                <a:latin typeface="Lucida Console" panose="020B0609040504020204" pitchFamily="49" charset="0"/>
              </a:rPr>
              <a:t>MSG_MAIN_TYPE           </a:t>
            </a:r>
            <a:r>
              <a:rPr lang="en-US" sz="1200" dirty="0" err="1">
                <a:latin typeface="Lucida Console" panose="020B0609040504020204" pitchFamily="49" charset="0"/>
              </a:rPr>
              <a:t>T_msg_switch</a:t>
            </a:r>
            <a:r>
              <a:rPr lang="en-US" sz="1200" dirty="0">
                <a:latin typeface="Lucida Console" panose="020B0609040504020204" pitchFamily="49" charset="0"/>
              </a:rPr>
              <a:t>(Function)</a:t>
            </a:r>
          </a:p>
          <a:p>
            <a:pPr marL="0" indent="0">
              <a:lnSpc>
                <a:spcPct val="80000"/>
              </a:lnSpc>
              <a:spcBef>
                <a:spcPts val="167"/>
              </a:spcBef>
              <a:buNone/>
            </a:pPr>
            <a:endParaRPr lang="en-US" sz="1200" dirty="0">
              <a:latin typeface="Lucida Console" panose="020B0609040504020204" pitchFamily="49" charset="0"/>
            </a:endParaRPr>
          </a:p>
          <a:p>
            <a:pPr marL="0" indent="0">
              <a:lnSpc>
                <a:spcPct val="80000"/>
              </a:lnSpc>
              <a:spcBef>
                <a:spcPts val="167"/>
              </a:spcBef>
              <a:buNone/>
            </a:pPr>
            <a:r>
              <a:rPr lang="en-US" sz="1200" dirty="0">
                <a:latin typeface="Lucida Console" panose="020B0609040504020204" pitchFamily="49" charset="0"/>
              </a:rPr>
              <a:t># Field definitions</a:t>
            </a:r>
          </a:p>
          <a:p>
            <a:pPr marL="0" indent="0">
              <a:lnSpc>
                <a:spcPct val="80000"/>
              </a:lnSpc>
              <a:spcBef>
                <a:spcPts val="167"/>
              </a:spcBef>
              <a:buNone/>
            </a:pPr>
            <a:r>
              <a:rPr lang="en-US" sz="1200" dirty="0">
                <a:latin typeface="Lucida Console" panose="020B0609040504020204" pitchFamily="49" charset="0"/>
              </a:rPr>
              <a:t>PROTO_TYPE_DEFINITIONS</a:t>
            </a:r>
          </a:p>
          <a:p>
            <a:pPr marL="0" indent="0">
              <a:lnSpc>
                <a:spcPct val="80000"/>
              </a:lnSpc>
              <a:spcBef>
                <a:spcPts val="167"/>
              </a:spcBef>
              <a:buNone/>
            </a:pPr>
            <a:r>
              <a:rPr lang="en-US" sz="1200" dirty="0">
                <a:latin typeface="Lucida Console" panose="020B0609040504020204" pitchFamily="49" charset="0"/>
              </a:rPr>
              <a:t>include  sf17.fdesc;</a:t>
            </a:r>
          </a:p>
        </p:txBody>
      </p:sp>
    </p:spTree>
    <p:extLst>
      <p:ext uri="{BB962C8B-B14F-4D97-AF65-F5344CB8AC3E}">
        <p14:creationId xmlns:p14="http://schemas.microsoft.com/office/powerpoint/2010/main" val="12088083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900113" y="0"/>
            <a:ext cx="7272337" cy="842963"/>
          </a:xfrm>
        </p:spPr>
        <p:txBody>
          <a:bodyPr/>
          <a:lstStyle/>
          <a:p>
            <a:r>
              <a:rPr lang="en-US"/>
              <a:t>WSGD Basics – Field Definitions I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1200" dirty="0">
                <a:latin typeface="Lucida Console" pitchFamily="49" charset="0"/>
              </a:rPr>
              <a:t># Message type enumeration</a:t>
            </a:r>
          </a:p>
          <a:p>
            <a:pPr marL="0" indent="0">
              <a:buNone/>
            </a:pPr>
            <a:r>
              <a:rPr lang="en-US" sz="1200" dirty="0">
                <a:latin typeface="Lucida Console" pitchFamily="49" charset="0"/>
              </a:rPr>
              <a:t>enum8 </a:t>
            </a:r>
            <a:r>
              <a:rPr lang="en-US" sz="1200" dirty="0" err="1">
                <a:latin typeface="Lucida Console" pitchFamily="49" charset="0"/>
              </a:rPr>
              <a:t>T_Type_message</a:t>
            </a:r>
            <a:endParaRPr lang="en-US" sz="1200" dirty="0">
              <a:latin typeface="Lucida Console" pitchFamily="49" charset="0"/>
            </a:endParaRPr>
          </a:p>
          <a:p>
            <a:pPr marL="0" indent="0">
              <a:buNone/>
            </a:pPr>
            <a:r>
              <a:rPr lang="en-US" sz="1200" dirty="0">
                <a:latin typeface="Lucida Console" pitchFamily="49" charset="0"/>
              </a:rPr>
              <a:t>{</a:t>
            </a:r>
          </a:p>
          <a:p>
            <a:pPr marL="0" indent="0">
              <a:buNone/>
            </a:pPr>
            <a:r>
              <a:rPr lang="en-US" sz="1200" dirty="0">
                <a:latin typeface="Lucida Console" pitchFamily="49" charset="0"/>
              </a:rPr>
              <a:t>  connect               20    # must be an integer</a:t>
            </a:r>
          </a:p>
          <a:p>
            <a:pPr marL="0" indent="0">
              <a:buNone/>
            </a:pPr>
            <a:r>
              <a:rPr lang="en-US" sz="1200" dirty="0">
                <a:latin typeface="Lucida Console" pitchFamily="49" charset="0"/>
              </a:rPr>
              <a:t>  </a:t>
            </a:r>
            <a:r>
              <a:rPr lang="en-US" sz="1200" dirty="0" err="1">
                <a:latin typeface="Lucida Console" pitchFamily="49" charset="0"/>
              </a:rPr>
              <a:t>connect_ack</a:t>
            </a:r>
            <a:r>
              <a:rPr lang="en-US" sz="1200" dirty="0">
                <a:latin typeface="Lucida Console" pitchFamily="49" charset="0"/>
              </a:rPr>
              <a:t>            -    # "-" indicates previous value + 1</a:t>
            </a:r>
          </a:p>
          <a:p>
            <a:pPr marL="0" indent="0">
              <a:buNone/>
            </a:pPr>
            <a:r>
              <a:rPr lang="en-US" sz="1200" dirty="0">
                <a:latin typeface="Lucida Console" pitchFamily="49" charset="0"/>
              </a:rPr>
              <a:t>  </a:t>
            </a:r>
            <a:r>
              <a:rPr lang="en-US" sz="1200" dirty="0" err="1">
                <a:latin typeface="Lucida Console" pitchFamily="49" charset="0"/>
              </a:rPr>
              <a:t>request_data</a:t>
            </a:r>
            <a:r>
              <a:rPr lang="en-US" sz="1200" dirty="0">
                <a:latin typeface="Lucida Console" pitchFamily="49" charset="0"/>
              </a:rPr>
              <a:t>          40</a:t>
            </a:r>
          </a:p>
          <a:p>
            <a:pPr marL="0" indent="0">
              <a:buNone/>
            </a:pPr>
            <a:r>
              <a:rPr lang="en-US" sz="1200" dirty="0">
                <a:latin typeface="Lucida Console" pitchFamily="49" charset="0"/>
              </a:rPr>
              <a:t>  </a:t>
            </a:r>
            <a:r>
              <a:rPr lang="en-US" sz="1200" dirty="0" err="1">
                <a:latin typeface="Lucida Console" pitchFamily="49" charset="0"/>
              </a:rPr>
              <a:t>request_reply</a:t>
            </a:r>
            <a:r>
              <a:rPr lang="en-US" sz="1200" dirty="0">
                <a:latin typeface="Lucida Console" pitchFamily="49" charset="0"/>
              </a:rPr>
              <a:t>          -</a:t>
            </a:r>
          </a:p>
          <a:p>
            <a:pPr marL="0" indent="0">
              <a:buNone/>
            </a:pPr>
            <a:r>
              <a:rPr lang="en-US" sz="1200" dirty="0">
                <a:latin typeface="Lucida Console" pitchFamily="49" charset="0"/>
              </a:rPr>
              <a:t>  disconnect            60</a:t>
            </a:r>
          </a:p>
          <a:p>
            <a:pPr marL="0" indent="0">
              <a:buNone/>
            </a:pPr>
            <a:r>
              <a:rPr lang="en-US" sz="1200" dirty="0">
                <a:latin typeface="Lucida Console" pitchFamily="49" charset="0"/>
              </a:rPr>
              <a:t>  </a:t>
            </a:r>
            <a:r>
              <a:rPr lang="en-US" sz="1200" dirty="0" err="1">
                <a:latin typeface="Lucida Console" pitchFamily="49" charset="0"/>
              </a:rPr>
              <a:t>disconnect_ack</a:t>
            </a:r>
            <a:r>
              <a:rPr lang="en-US" sz="1200" dirty="0">
                <a:latin typeface="Lucida Console" pitchFamily="49" charset="0"/>
              </a:rPr>
              <a:t>         -	</a:t>
            </a:r>
          </a:p>
          <a:p>
            <a:pPr marL="0" indent="0">
              <a:buNone/>
            </a:pPr>
            <a:r>
              <a:rPr lang="en-US" sz="1200" dirty="0">
                <a:latin typeface="Lucida Console" pitchFamily="49" charset="0"/>
              </a:rPr>
              <a:t>}</a:t>
            </a:r>
          </a:p>
          <a:p>
            <a:pPr marL="0" indent="0">
              <a:buNone/>
            </a:pPr>
            <a:endParaRPr lang="en-US" sz="1200" dirty="0">
              <a:latin typeface="Lucida Console" pitchFamily="49" charset="0"/>
            </a:endParaRPr>
          </a:p>
          <a:p>
            <a:pPr marL="0" indent="0">
              <a:buNone/>
            </a:pPr>
            <a:r>
              <a:rPr lang="en-US" sz="1200" dirty="0">
                <a:latin typeface="Lucida Console" pitchFamily="49" charset="0"/>
              </a:rPr>
              <a:t># Header definition</a:t>
            </a:r>
          </a:p>
          <a:p>
            <a:pPr marL="0" indent="0">
              <a:buNone/>
            </a:pPr>
            <a:r>
              <a:rPr lang="en-US" sz="1200" dirty="0">
                <a:latin typeface="Lucida Console" pitchFamily="49" charset="0"/>
              </a:rPr>
              <a:t>struct </a:t>
            </a:r>
            <a:r>
              <a:rPr lang="en-US" sz="1200" dirty="0" err="1">
                <a:latin typeface="Lucida Console" pitchFamily="49" charset="0"/>
              </a:rPr>
              <a:t>T_msg_header</a:t>
            </a:r>
            <a:endParaRPr lang="en-US" sz="1200" dirty="0">
              <a:latin typeface="Lucida Console" pitchFamily="49" charset="0"/>
            </a:endParaRPr>
          </a:p>
          <a:p>
            <a:pPr marL="0" indent="0">
              <a:buNone/>
            </a:pPr>
            <a:r>
              <a:rPr lang="en-US" sz="1200" dirty="0">
                <a:latin typeface="Lucida Console" pitchFamily="49" charset="0"/>
              </a:rPr>
              <a:t>{</a:t>
            </a:r>
          </a:p>
          <a:p>
            <a:pPr marL="0" indent="0">
              <a:buNone/>
            </a:pPr>
            <a:r>
              <a:rPr lang="en-US" sz="1200" dirty="0">
                <a:latin typeface="Lucida Console" pitchFamily="49" charset="0"/>
              </a:rPr>
              <a:t>  </a:t>
            </a:r>
            <a:r>
              <a:rPr lang="en-US" sz="1200" dirty="0" err="1">
                <a:latin typeface="Lucida Console" pitchFamily="49" charset="0"/>
              </a:rPr>
              <a:t>byte_order</a:t>
            </a:r>
            <a:r>
              <a:rPr lang="en-US" sz="1200" dirty="0">
                <a:latin typeface="Lucida Console" pitchFamily="49" charset="0"/>
              </a:rPr>
              <a:t>            </a:t>
            </a:r>
            <a:r>
              <a:rPr lang="en-US" sz="1200" dirty="0" err="1">
                <a:latin typeface="Lucida Console" pitchFamily="49" charset="0"/>
              </a:rPr>
              <a:t>big_endian</a:t>
            </a:r>
            <a:r>
              <a:rPr lang="en-US" sz="1200" dirty="0">
                <a:latin typeface="Lucida Console" pitchFamily="49" charset="0"/>
              </a:rPr>
              <a:t>;</a:t>
            </a:r>
          </a:p>
          <a:p>
            <a:pPr marL="0" indent="0">
              <a:buNone/>
            </a:pPr>
            <a:endParaRPr lang="en-US" sz="1200" dirty="0">
              <a:latin typeface="Lucida Console" pitchFamily="49" charset="0"/>
            </a:endParaRPr>
          </a:p>
          <a:p>
            <a:pPr marL="0" indent="0">
              <a:buNone/>
            </a:pPr>
            <a:r>
              <a:rPr lang="en-US" sz="1200" dirty="0">
                <a:latin typeface="Lucida Console" pitchFamily="49" charset="0"/>
              </a:rPr>
              <a:t>  </a:t>
            </a:r>
            <a:r>
              <a:rPr lang="en-US" sz="1200" dirty="0" err="1">
                <a:latin typeface="Lucida Console" pitchFamily="49" charset="0"/>
              </a:rPr>
              <a:t>T_Type_message</a:t>
            </a:r>
            <a:r>
              <a:rPr lang="en-US" sz="1200" dirty="0">
                <a:latin typeface="Lucida Console" pitchFamily="49" charset="0"/>
              </a:rPr>
              <a:t>        Function;</a:t>
            </a:r>
          </a:p>
          <a:p>
            <a:pPr marL="0" indent="0">
              <a:buNone/>
            </a:pPr>
            <a:r>
              <a:rPr lang="en-US" sz="1200" dirty="0">
                <a:latin typeface="Lucida Console" pitchFamily="49" charset="0"/>
              </a:rPr>
              <a:t>  uint16                Length;</a:t>
            </a:r>
          </a:p>
          <a:p>
            <a:pPr marL="0" indent="0">
              <a:buNone/>
            </a:pPr>
            <a:r>
              <a:rPr lang="en-US" sz="1200" dirty="0">
                <a:latin typeface="Lucida Console" pitchFamily="49" charset="0"/>
              </a:rPr>
              <a:t>  hide </a:t>
            </a:r>
            <a:r>
              <a:rPr lang="en-US" sz="1200" dirty="0" err="1">
                <a:latin typeface="Lucida Console" pitchFamily="49" charset="0"/>
              </a:rPr>
              <a:t>var</a:t>
            </a:r>
            <a:r>
              <a:rPr lang="en-US" sz="1200" dirty="0">
                <a:latin typeface="Lucida Console" pitchFamily="49" charset="0"/>
              </a:rPr>
              <a:t> string       </a:t>
            </a:r>
            <a:r>
              <a:rPr lang="en-US" sz="1200" dirty="0" err="1">
                <a:latin typeface="Lucida Console" pitchFamily="49" charset="0"/>
              </a:rPr>
              <a:t>InfoString</a:t>
            </a:r>
            <a:r>
              <a:rPr lang="en-US" sz="1200" dirty="0">
                <a:latin typeface="Lucida Console" pitchFamily="49" charset="0"/>
              </a:rPr>
              <a:t> = print ("%s", Function);  # Note type conversion</a:t>
            </a:r>
          </a:p>
          <a:p>
            <a:pPr marL="0" indent="0">
              <a:buNone/>
            </a:pPr>
            <a:endParaRPr lang="en-US" sz="1200" dirty="0">
              <a:latin typeface="Lucida Console" pitchFamily="49" charset="0"/>
            </a:endParaRPr>
          </a:p>
          <a:p>
            <a:pPr marL="0" indent="0">
              <a:buNone/>
            </a:pPr>
            <a:r>
              <a:rPr lang="en-US" sz="1200" dirty="0">
                <a:latin typeface="Lucida Console" pitchFamily="49" charset="0"/>
              </a:rPr>
              <a:t>  </a:t>
            </a:r>
            <a:r>
              <a:rPr lang="en-US" sz="1200" dirty="0" err="1">
                <a:latin typeface="Lucida Console" pitchFamily="49" charset="0"/>
              </a:rPr>
              <a:t>byte_order</a:t>
            </a:r>
            <a:r>
              <a:rPr lang="en-US" sz="1200" dirty="0">
                <a:latin typeface="Lucida Console" pitchFamily="49" charset="0"/>
              </a:rPr>
              <a:t>            </a:t>
            </a:r>
            <a:r>
              <a:rPr lang="en-US" sz="1200" dirty="0" err="1">
                <a:latin typeface="Lucida Console" pitchFamily="49" charset="0"/>
              </a:rPr>
              <a:t>little_endian</a:t>
            </a:r>
            <a:r>
              <a:rPr lang="en-US" sz="1200" dirty="0">
                <a:latin typeface="Lucida Console" pitchFamily="49" charset="0"/>
              </a:rPr>
              <a:t>;</a:t>
            </a:r>
          </a:p>
          <a:p>
            <a:pPr marL="0" indent="0">
              <a:buNone/>
            </a:pPr>
            <a:r>
              <a:rPr lang="en-US" sz="1200" dirty="0">
                <a:latin typeface="Lucida Console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31755503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900113" y="0"/>
            <a:ext cx="7272337" cy="842963"/>
          </a:xfrm>
        </p:spPr>
        <p:txBody>
          <a:bodyPr/>
          <a:lstStyle/>
          <a:p>
            <a:r>
              <a:rPr lang="en-US"/>
              <a:t>WSGD Basics – Field Definitions II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395288" y="915567"/>
            <a:ext cx="8353425" cy="388820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1100" dirty="0">
                <a:latin typeface="Lucida Console" pitchFamily="49" charset="0"/>
              </a:rPr>
              <a:t># Messages</a:t>
            </a:r>
          </a:p>
          <a:p>
            <a:pPr marL="0" indent="0">
              <a:buNone/>
            </a:pPr>
            <a:r>
              <a:rPr lang="en-US" sz="1100" dirty="0">
                <a:latin typeface="Lucida Console" pitchFamily="49" charset="0"/>
              </a:rPr>
              <a:t>struct  </a:t>
            </a:r>
            <a:r>
              <a:rPr lang="en-US" sz="1100" dirty="0" err="1">
                <a:latin typeface="Lucida Console" pitchFamily="49" charset="0"/>
              </a:rPr>
              <a:t>T_msg_connect</a:t>
            </a:r>
            <a:endParaRPr lang="en-US" sz="1100" dirty="0">
              <a:latin typeface="Lucida Console" pitchFamily="49" charset="0"/>
            </a:endParaRPr>
          </a:p>
          <a:p>
            <a:pPr marL="0" indent="0">
              <a:buNone/>
            </a:pPr>
            <a:r>
              <a:rPr lang="en-US" sz="1100" dirty="0">
                <a:latin typeface="Lucida Console" pitchFamily="49" charset="0"/>
              </a:rPr>
              <a:t>{</a:t>
            </a:r>
          </a:p>
          <a:p>
            <a:pPr marL="0" indent="0">
              <a:buNone/>
            </a:pPr>
            <a:r>
              <a:rPr lang="en-US" sz="1100" dirty="0">
                <a:latin typeface="Lucida Console" pitchFamily="49" charset="0"/>
              </a:rPr>
              <a:t>  </a:t>
            </a:r>
            <a:r>
              <a:rPr lang="en-US" sz="1100" dirty="0" err="1">
                <a:latin typeface="Lucida Console" pitchFamily="49" charset="0"/>
              </a:rPr>
              <a:t>T_msg_header</a:t>
            </a:r>
            <a:r>
              <a:rPr lang="en-US" sz="1100" dirty="0">
                <a:latin typeface="Lucida Console" pitchFamily="49" charset="0"/>
              </a:rPr>
              <a:t>    Header;</a:t>
            </a:r>
          </a:p>
          <a:p>
            <a:pPr marL="0" indent="0">
              <a:buNone/>
            </a:pPr>
            <a:r>
              <a:rPr lang="en-US" sz="1100" dirty="0">
                <a:latin typeface="Lucida Console" pitchFamily="49" charset="0"/>
              </a:rPr>
              <a:t>  uint32          ID;</a:t>
            </a:r>
          </a:p>
          <a:p>
            <a:pPr marL="0" indent="0">
              <a:buNone/>
            </a:pPr>
            <a:r>
              <a:rPr lang="en-US" sz="1100" dirty="0">
                <a:latin typeface="Lucida Console" pitchFamily="49" charset="0"/>
              </a:rPr>
              <a:t>}</a:t>
            </a:r>
          </a:p>
          <a:p>
            <a:pPr marL="0" indent="0">
              <a:buNone/>
            </a:pPr>
            <a:endParaRPr lang="en-US" sz="1100" dirty="0">
              <a:latin typeface="Lucida Console" pitchFamily="49" charset="0"/>
            </a:endParaRPr>
          </a:p>
          <a:p>
            <a:pPr marL="0" indent="0">
              <a:buNone/>
            </a:pPr>
            <a:r>
              <a:rPr lang="en-US" sz="1100" dirty="0">
                <a:latin typeface="Lucida Console" pitchFamily="49" charset="0"/>
              </a:rPr>
              <a:t>struct  </a:t>
            </a:r>
            <a:r>
              <a:rPr lang="en-US" sz="1100" dirty="0" err="1">
                <a:latin typeface="Lucida Console" pitchFamily="49" charset="0"/>
              </a:rPr>
              <a:t>T_msg_connect_ack</a:t>
            </a:r>
            <a:endParaRPr lang="en-US" sz="1100" dirty="0">
              <a:latin typeface="Lucida Console" pitchFamily="49" charset="0"/>
            </a:endParaRPr>
          </a:p>
          <a:p>
            <a:pPr marL="0" indent="0">
              <a:buNone/>
            </a:pPr>
            <a:r>
              <a:rPr lang="en-US" sz="1100" dirty="0">
                <a:latin typeface="Lucida Console" pitchFamily="49" charset="0"/>
              </a:rPr>
              <a:t>{</a:t>
            </a:r>
          </a:p>
          <a:p>
            <a:pPr marL="0" indent="0">
              <a:buNone/>
            </a:pPr>
            <a:r>
              <a:rPr lang="en-US" sz="1100" dirty="0">
                <a:latin typeface="Lucida Console" pitchFamily="49" charset="0"/>
              </a:rPr>
              <a:t>  </a:t>
            </a:r>
            <a:r>
              <a:rPr lang="en-US" sz="1100" dirty="0" err="1">
                <a:latin typeface="Lucida Console" pitchFamily="49" charset="0"/>
              </a:rPr>
              <a:t>T_msg_header</a:t>
            </a:r>
            <a:r>
              <a:rPr lang="en-US" sz="1100" dirty="0">
                <a:latin typeface="Lucida Console" pitchFamily="49" charset="0"/>
              </a:rPr>
              <a:t>    Header;</a:t>
            </a:r>
          </a:p>
          <a:p>
            <a:pPr marL="0" indent="0">
              <a:buNone/>
            </a:pPr>
            <a:r>
              <a:rPr lang="en-US" sz="1100" dirty="0">
                <a:latin typeface="Lucida Console" pitchFamily="49" charset="0"/>
              </a:rPr>
              <a:t>  uint32          ID;</a:t>
            </a:r>
          </a:p>
          <a:p>
            <a:pPr marL="0" indent="0">
              <a:buNone/>
            </a:pPr>
            <a:r>
              <a:rPr lang="en-US" sz="1100" dirty="0">
                <a:latin typeface="Lucida Console" pitchFamily="49" charset="0"/>
              </a:rPr>
              <a:t>}</a:t>
            </a:r>
          </a:p>
          <a:p>
            <a:pPr marL="0" indent="0">
              <a:buNone/>
            </a:pPr>
            <a:endParaRPr lang="en-US" sz="1100" dirty="0">
              <a:latin typeface="Lucida Console" pitchFamily="49" charset="0"/>
            </a:endParaRPr>
          </a:p>
          <a:p>
            <a:pPr marL="0" indent="0">
              <a:buNone/>
            </a:pPr>
            <a:r>
              <a:rPr lang="en-US" sz="1100" dirty="0">
                <a:latin typeface="Lucida Console" pitchFamily="49" charset="0"/>
              </a:rPr>
              <a:t>struct  </a:t>
            </a:r>
            <a:r>
              <a:rPr lang="en-US" sz="1100" dirty="0" err="1">
                <a:latin typeface="Lucida Console" pitchFamily="49" charset="0"/>
              </a:rPr>
              <a:t>T_msg_disconnect</a:t>
            </a:r>
            <a:endParaRPr lang="en-US" sz="1100" dirty="0">
              <a:latin typeface="Lucida Console" pitchFamily="49" charset="0"/>
            </a:endParaRPr>
          </a:p>
          <a:p>
            <a:pPr marL="0" indent="0">
              <a:buNone/>
            </a:pPr>
            <a:r>
              <a:rPr lang="en-US" sz="1100" dirty="0">
                <a:latin typeface="Lucida Console" pitchFamily="49" charset="0"/>
              </a:rPr>
              <a:t>{</a:t>
            </a:r>
          </a:p>
          <a:p>
            <a:pPr marL="0" indent="0">
              <a:buNone/>
            </a:pPr>
            <a:r>
              <a:rPr lang="en-US" sz="1100" dirty="0">
                <a:latin typeface="Lucida Console" pitchFamily="49" charset="0"/>
              </a:rPr>
              <a:t>  </a:t>
            </a:r>
            <a:r>
              <a:rPr lang="en-US" sz="1100" dirty="0" err="1">
                <a:latin typeface="Lucida Console" pitchFamily="49" charset="0"/>
              </a:rPr>
              <a:t>T_msg_header</a:t>
            </a:r>
            <a:r>
              <a:rPr lang="en-US" sz="1100" dirty="0">
                <a:latin typeface="Lucida Console" pitchFamily="49" charset="0"/>
              </a:rPr>
              <a:t>    Header;</a:t>
            </a:r>
          </a:p>
          <a:p>
            <a:pPr marL="0" indent="0">
              <a:buNone/>
            </a:pPr>
            <a:r>
              <a:rPr lang="en-US" sz="1100" dirty="0">
                <a:latin typeface="Lucida Console" pitchFamily="49" charset="0"/>
              </a:rPr>
              <a:t>  uint32          ID;</a:t>
            </a:r>
          </a:p>
          <a:p>
            <a:pPr marL="0" indent="0">
              <a:buNone/>
            </a:pPr>
            <a:r>
              <a:rPr lang="en-US" sz="1100" dirty="0">
                <a:latin typeface="Lucida Console" pitchFamily="49" charset="0"/>
              </a:rPr>
              <a:t>}</a:t>
            </a:r>
          </a:p>
          <a:p>
            <a:pPr marL="0" indent="0">
              <a:buNone/>
            </a:pPr>
            <a:endParaRPr lang="en-US" sz="1100" dirty="0">
              <a:latin typeface="Lucida Console" pitchFamily="49" charset="0"/>
            </a:endParaRPr>
          </a:p>
          <a:p>
            <a:pPr marL="0" indent="0">
              <a:buNone/>
            </a:pPr>
            <a:r>
              <a:rPr lang="en-US" sz="1100" dirty="0">
                <a:latin typeface="Lucida Console" pitchFamily="49" charset="0"/>
              </a:rPr>
              <a:t>struct  </a:t>
            </a:r>
            <a:r>
              <a:rPr lang="en-US" sz="1100" dirty="0" err="1">
                <a:latin typeface="Lucida Console" pitchFamily="49" charset="0"/>
              </a:rPr>
              <a:t>T_msg_disconnect_ack</a:t>
            </a:r>
            <a:endParaRPr lang="en-US" sz="1100" dirty="0">
              <a:latin typeface="Lucida Console" pitchFamily="49" charset="0"/>
            </a:endParaRPr>
          </a:p>
          <a:p>
            <a:pPr marL="0" indent="0">
              <a:buNone/>
            </a:pPr>
            <a:r>
              <a:rPr lang="en-US" sz="1100" dirty="0">
                <a:latin typeface="Lucida Console" pitchFamily="49" charset="0"/>
              </a:rPr>
              <a:t>{</a:t>
            </a:r>
          </a:p>
          <a:p>
            <a:pPr marL="0" indent="0">
              <a:buNone/>
            </a:pPr>
            <a:r>
              <a:rPr lang="en-US" sz="1100" dirty="0">
                <a:latin typeface="Lucida Console" pitchFamily="49" charset="0"/>
              </a:rPr>
              <a:t>  </a:t>
            </a:r>
            <a:r>
              <a:rPr lang="en-US" sz="1100" dirty="0" err="1">
                <a:latin typeface="Lucida Console" pitchFamily="49" charset="0"/>
              </a:rPr>
              <a:t>T_msg_header</a:t>
            </a:r>
            <a:r>
              <a:rPr lang="en-US" sz="1100" dirty="0">
                <a:latin typeface="Lucida Console" pitchFamily="49" charset="0"/>
              </a:rPr>
              <a:t>    Header;</a:t>
            </a:r>
          </a:p>
          <a:p>
            <a:pPr marL="0" indent="0">
              <a:buNone/>
            </a:pPr>
            <a:r>
              <a:rPr lang="en-US" sz="1100" dirty="0">
                <a:latin typeface="Lucida Console" pitchFamily="49" charset="0"/>
              </a:rPr>
              <a:t>  uint32          ID;</a:t>
            </a:r>
          </a:p>
          <a:p>
            <a:pPr marL="0" indent="0">
              <a:buNone/>
            </a:pPr>
            <a:r>
              <a:rPr lang="en-US" sz="1100" dirty="0">
                <a:latin typeface="Lucida Console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240969841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900113" y="0"/>
            <a:ext cx="7272337" cy="842963"/>
          </a:xfrm>
        </p:spPr>
        <p:txBody>
          <a:bodyPr/>
          <a:lstStyle/>
          <a:p>
            <a:r>
              <a:rPr lang="en-US"/>
              <a:t>WSGD Basics – Field Definitions III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1200" dirty="0">
                <a:latin typeface="Lucida Console" pitchFamily="49" charset="0"/>
              </a:rPr>
              <a:t># Data value enumeration</a:t>
            </a:r>
          </a:p>
          <a:p>
            <a:pPr marL="0" indent="0">
              <a:buNone/>
            </a:pPr>
            <a:r>
              <a:rPr lang="en-US" sz="1200" dirty="0">
                <a:latin typeface="Lucida Console" pitchFamily="49" charset="0"/>
              </a:rPr>
              <a:t>enum8 </a:t>
            </a:r>
            <a:r>
              <a:rPr lang="en-US" sz="1200" dirty="0" err="1">
                <a:latin typeface="Lucida Console" pitchFamily="49" charset="0"/>
              </a:rPr>
              <a:t>T_Type_dataid</a:t>
            </a:r>
            <a:endParaRPr lang="en-US" sz="1200" dirty="0">
              <a:latin typeface="Lucida Console" pitchFamily="49" charset="0"/>
            </a:endParaRPr>
          </a:p>
          <a:p>
            <a:pPr marL="0" indent="0">
              <a:buNone/>
            </a:pPr>
            <a:r>
              <a:rPr lang="en-US" sz="1200" dirty="0">
                <a:latin typeface="Lucida Console" pitchFamily="49" charset="0"/>
              </a:rPr>
              <a:t>{</a:t>
            </a:r>
          </a:p>
          <a:p>
            <a:pPr marL="0" indent="0">
              <a:buNone/>
            </a:pPr>
            <a:r>
              <a:rPr lang="en-US" sz="1200" dirty="0">
                <a:latin typeface="Lucida Console" pitchFamily="49" charset="0"/>
              </a:rPr>
              <a:t>  </a:t>
            </a:r>
            <a:r>
              <a:rPr lang="en-US" sz="1200" dirty="0" err="1">
                <a:latin typeface="Lucida Console" pitchFamily="49" charset="0"/>
              </a:rPr>
              <a:t>read_short</a:t>
            </a:r>
            <a:r>
              <a:rPr lang="en-US" sz="1200" dirty="0">
                <a:latin typeface="Lucida Console" pitchFamily="49" charset="0"/>
              </a:rPr>
              <a:t>  0</a:t>
            </a:r>
          </a:p>
          <a:p>
            <a:pPr marL="0" indent="0">
              <a:buNone/>
            </a:pPr>
            <a:r>
              <a:rPr lang="en-US" sz="1200" dirty="0">
                <a:latin typeface="Lucida Console" pitchFamily="49" charset="0"/>
              </a:rPr>
              <a:t>  </a:t>
            </a:r>
            <a:r>
              <a:rPr lang="en-US" sz="1200" dirty="0" err="1">
                <a:latin typeface="Lucida Console" pitchFamily="49" charset="0"/>
              </a:rPr>
              <a:t>read_long</a:t>
            </a:r>
            <a:r>
              <a:rPr lang="en-US" sz="1200" dirty="0">
                <a:latin typeface="Lucida Console" pitchFamily="49" charset="0"/>
              </a:rPr>
              <a:t>   1</a:t>
            </a:r>
          </a:p>
          <a:p>
            <a:pPr marL="0" indent="0">
              <a:buNone/>
            </a:pPr>
            <a:r>
              <a:rPr lang="en-US" sz="1200" dirty="0">
                <a:latin typeface="Lucida Console" pitchFamily="49" charset="0"/>
              </a:rPr>
              <a:t>  </a:t>
            </a:r>
            <a:r>
              <a:rPr lang="en-US" sz="1200" dirty="0" err="1">
                <a:latin typeface="Lucida Console" pitchFamily="49" charset="0"/>
              </a:rPr>
              <a:t>read_string</a:t>
            </a:r>
            <a:r>
              <a:rPr lang="en-US" sz="1200" dirty="0">
                <a:latin typeface="Lucida Console" pitchFamily="49" charset="0"/>
              </a:rPr>
              <a:t> 2</a:t>
            </a:r>
          </a:p>
          <a:p>
            <a:pPr marL="0" indent="0">
              <a:buNone/>
            </a:pPr>
            <a:r>
              <a:rPr lang="en-US" sz="1200" dirty="0">
                <a:latin typeface="Lucida Console" pitchFamily="49" charset="0"/>
              </a:rPr>
              <a:t>}</a:t>
            </a:r>
          </a:p>
          <a:p>
            <a:pPr marL="0" indent="0">
              <a:buNone/>
            </a:pPr>
            <a:endParaRPr lang="en-US" sz="1200" dirty="0">
              <a:latin typeface="Lucida Console" pitchFamily="49" charset="0"/>
            </a:endParaRPr>
          </a:p>
          <a:p>
            <a:pPr marL="0" indent="0">
              <a:buNone/>
            </a:pPr>
            <a:r>
              <a:rPr lang="en-US" sz="1200" dirty="0">
                <a:latin typeface="Lucida Console" pitchFamily="49" charset="0"/>
              </a:rPr>
              <a:t>struct </a:t>
            </a:r>
            <a:r>
              <a:rPr lang="en-US" sz="1200" dirty="0" err="1">
                <a:latin typeface="Lucida Console" pitchFamily="49" charset="0"/>
              </a:rPr>
              <a:t>T_msg_request_data</a:t>
            </a:r>
            <a:endParaRPr lang="en-US" sz="1200" dirty="0">
              <a:latin typeface="Lucida Console" pitchFamily="49" charset="0"/>
            </a:endParaRPr>
          </a:p>
          <a:p>
            <a:pPr marL="0" indent="0">
              <a:buNone/>
            </a:pPr>
            <a:r>
              <a:rPr lang="en-US" sz="1200" dirty="0">
                <a:latin typeface="Lucida Console" pitchFamily="49" charset="0"/>
              </a:rPr>
              <a:t>{</a:t>
            </a:r>
          </a:p>
          <a:p>
            <a:pPr marL="0" indent="0">
              <a:buNone/>
            </a:pPr>
            <a:r>
              <a:rPr lang="en-US" sz="1200" dirty="0">
                <a:latin typeface="Lucida Console" pitchFamily="49" charset="0"/>
              </a:rPr>
              <a:t>  </a:t>
            </a:r>
            <a:r>
              <a:rPr lang="en-US" sz="1200" dirty="0" err="1">
                <a:latin typeface="Lucida Console" pitchFamily="49" charset="0"/>
              </a:rPr>
              <a:t>T_msg_header</a:t>
            </a:r>
            <a:r>
              <a:rPr lang="en-US" sz="1200" dirty="0">
                <a:latin typeface="Lucida Console" pitchFamily="49" charset="0"/>
              </a:rPr>
              <a:t>          Header;</a:t>
            </a:r>
          </a:p>
          <a:p>
            <a:pPr marL="0" indent="0">
              <a:buNone/>
            </a:pPr>
            <a:r>
              <a:rPr lang="en-US" sz="1200" dirty="0">
                <a:latin typeface="Lucida Console" pitchFamily="49" charset="0"/>
              </a:rPr>
              <a:t>  </a:t>
            </a:r>
            <a:r>
              <a:rPr lang="en-US" sz="1200" dirty="0" err="1">
                <a:latin typeface="Lucida Console" pitchFamily="49" charset="0"/>
              </a:rPr>
              <a:t>T_Type_dataid</a:t>
            </a:r>
            <a:r>
              <a:rPr lang="en-US" sz="1200" dirty="0">
                <a:latin typeface="Lucida Console" pitchFamily="49" charset="0"/>
              </a:rPr>
              <a:t>         </a:t>
            </a:r>
            <a:r>
              <a:rPr lang="en-US" sz="1200" dirty="0" err="1">
                <a:latin typeface="Lucida Console" pitchFamily="49" charset="0"/>
              </a:rPr>
              <a:t>Data_ID</a:t>
            </a:r>
            <a:r>
              <a:rPr lang="en-US" sz="1200" dirty="0">
                <a:latin typeface="Lucida Console" pitchFamily="49" charset="0"/>
              </a:rPr>
              <a:t>;</a:t>
            </a:r>
          </a:p>
          <a:p>
            <a:pPr marL="0" indent="0">
              <a:buNone/>
            </a:pPr>
            <a:r>
              <a:rPr lang="en-US" sz="1200" dirty="0">
                <a:latin typeface="Lucida Console" pitchFamily="49" charset="0"/>
              </a:rPr>
              <a:t>}</a:t>
            </a:r>
          </a:p>
          <a:p>
            <a:pPr marL="0" indent="0">
              <a:buNone/>
            </a:pPr>
            <a:endParaRPr lang="en-US" sz="1200" dirty="0">
              <a:latin typeface="Lucida Console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052129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900113" y="0"/>
            <a:ext cx="7272337" cy="842963"/>
          </a:xfrm>
        </p:spPr>
        <p:txBody>
          <a:bodyPr/>
          <a:lstStyle/>
          <a:p>
            <a:r>
              <a:rPr lang="en-US"/>
              <a:t>WSGD Basics – Field Definitions IV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1200" dirty="0">
                <a:latin typeface="Lucida Console" pitchFamily="49" charset="0"/>
              </a:rPr>
              <a:t>struct </a:t>
            </a:r>
            <a:r>
              <a:rPr lang="en-US" sz="1200" dirty="0" err="1">
                <a:latin typeface="Lucida Console" pitchFamily="49" charset="0"/>
              </a:rPr>
              <a:t>T_msg_request_reply</a:t>
            </a:r>
            <a:endParaRPr lang="en-US" sz="1200" dirty="0">
              <a:latin typeface="Lucida Console" pitchFamily="49" charset="0"/>
            </a:endParaRPr>
          </a:p>
          <a:p>
            <a:pPr marL="0" indent="0">
              <a:buNone/>
            </a:pPr>
            <a:r>
              <a:rPr lang="en-US" sz="1200" dirty="0">
                <a:latin typeface="Lucida Console" pitchFamily="49" charset="0"/>
              </a:rPr>
              <a:t>{</a:t>
            </a:r>
          </a:p>
          <a:p>
            <a:pPr marL="0" indent="0">
              <a:buNone/>
            </a:pPr>
            <a:r>
              <a:rPr lang="en-US" sz="1200" dirty="0">
                <a:latin typeface="Lucida Console" pitchFamily="49" charset="0"/>
              </a:rPr>
              <a:t>  </a:t>
            </a:r>
            <a:r>
              <a:rPr lang="en-US" sz="1200" dirty="0" err="1">
                <a:latin typeface="Lucida Console" pitchFamily="49" charset="0"/>
              </a:rPr>
              <a:t>T_msg_header</a:t>
            </a:r>
            <a:r>
              <a:rPr lang="en-US" sz="1200" dirty="0">
                <a:latin typeface="Lucida Console" pitchFamily="49" charset="0"/>
              </a:rPr>
              <a:t>          Header;</a:t>
            </a:r>
          </a:p>
          <a:p>
            <a:pPr marL="0" indent="0">
              <a:buNone/>
            </a:pPr>
            <a:r>
              <a:rPr lang="en-US" sz="1200" dirty="0">
                <a:latin typeface="Lucida Console" pitchFamily="49" charset="0"/>
              </a:rPr>
              <a:t>  </a:t>
            </a:r>
            <a:r>
              <a:rPr lang="en-US" sz="1200" dirty="0" err="1">
                <a:latin typeface="Lucida Console" pitchFamily="49" charset="0"/>
              </a:rPr>
              <a:t>T_Type_dataid</a:t>
            </a:r>
            <a:r>
              <a:rPr lang="en-US" sz="1200" dirty="0">
                <a:latin typeface="Lucida Console" pitchFamily="49" charset="0"/>
              </a:rPr>
              <a:t>         </a:t>
            </a:r>
            <a:r>
              <a:rPr lang="en-US" sz="1200" dirty="0" err="1">
                <a:latin typeface="Lucida Console" pitchFamily="49" charset="0"/>
              </a:rPr>
              <a:t>Data_ID</a:t>
            </a:r>
            <a:r>
              <a:rPr lang="en-US" sz="1200" dirty="0">
                <a:latin typeface="Lucida Console" pitchFamily="49" charset="0"/>
              </a:rPr>
              <a:t>;  </a:t>
            </a:r>
          </a:p>
          <a:p>
            <a:pPr marL="0" indent="0">
              <a:buNone/>
            </a:pPr>
            <a:r>
              <a:rPr lang="en-US" sz="1200" dirty="0">
                <a:latin typeface="Lucida Console" pitchFamily="49" charset="0"/>
              </a:rPr>
              <a:t>  switch(</a:t>
            </a:r>
            <a:r>
              <a:rPr lang="en-US" sz="1200" dirty="0" err="1">
                <a:latin typeface="Lucida Console" pitchFamily="49" charset="0"/>
              </a:rPr>
              <a:t>Data_ID</a:t>
            </a:r>
            <a:r>
              <a:rPr lang="en-US" sz="1200" dirty="0">
                <a:latin typeface="Lucida Console" pitchFamily="49" charset="0"/>
              </a:rPr>
              <a:t>)</a:t>
            </a:r>
          </a:p>
          <a:p>
            <a:pPr marL="0" indent="0">
              <a:buNone/>
            </a:pPr>
            <a:r>
              <a:rPr lang="en-US" sz="1200" dirty="0">
                <a:latin typeface="Lucida Console" pitchFamily="49" charset="0"/>
              </a:rPr>
              <a:t>  {</a:t>
            </a:r>
          </a:p>
          <a:p>
            <a:pPr marL="0" indent="0">
              <a:buNone/>
            </a:pPr>
            <a:r>
              <a:rPr lang="en-US" sz="1200" dirty="0">
                <a:latin typeface="Lucida Console" pitchFamily="49" charset="0"/>
              </a:rPr>
              <a:t>    case </a:t>
            </a:r>
            <a:r>
              <a:rPr lang="en-US" sz="1200" dirty="0" err="1">
                <a:latin typeface="Lucida Console" pitchFamily="49" charset="0"/>
              </a:rPr>
              <a:t>T_Type_dataid</a:t>
            </a:r>
            <a:r>
              <a:rPr lang="en-US" sz="1200" dirty="0">
                <a:latin typeface="Lucida Console" pitchFamily="49" charset="0"/>
              </a:rPr>
              <a:t>::</a:t>
            </a:r>
            <a:r>
              <a:rPr lang="en-US" sz="1200" dirty="0" err="1">
                <a:latin typeface="Lucida Console" pitchFamily="49" charset="0"/>
              </a:rPr>
              <a:t>read_short</a:t>
            </a:r>
            <a:r>
              <a:rPr lang="en-US" sz="1200" dirty="0">
                <a:latin typeface="Lucida Console" pitchFamily="49" charset="0"/>
              </a:rPr>
              <a:t>  : uint16 </a:t>
            </a:r>
            <a:r>
              <a:rPr lang="en-US" sz="1200" dirty="0" err="1">
                <a:latin typeface="Lucida Console" pitchFamily="49" charset="0"/>
              </a:rPr>
              <a:t>Data_Short</a:t>
            </a:r>
            <a:r>
              <a:rPr lang="en-US" sz="1200" dirty="0">
                <a:latin typeface="Lucida Console" pitchFamily="49" charset="0"/>
              </a:rPr>
              <a:t>;</a:t>
            </a:r>
          </a:p>
          <a:p>
            <a:pPr marL="0" indent="0">
              <a:buNone/>
            </a:pPr>
            <a:r>
              <a:rPr lang="en-US" sz="1200" dirty="0">
                <a:latin typeface="Lucida Console" pitchFamily="49" charset="0"/>
              </a:rPr>
              <a:t>    case </a:t>
            </a:r>
            <a:r>
              <a:rPr lang="en-US" sz="1200" dirty="0" err="1">
                <a:latin typeface="Lucida Console" pitchFamily="49" charset="0"/>
              </a:rPr>
              <a:t>T_Type_dataid</a:t>
            </a:r>
            <a:r>
              <a:rPr lang="en-US" sz="1200" dirty="0">
                <a:latin typeface="Lucida Console" pitchFamily="49" charset="0"/>
              </a:rPr>
              <a:t>::</a:t>
            </a:r>
            <a:r>
              <a:rPr lang="en-US" sz="1200" dirty="0" err="1">
                <a:latin typeface="Lucida Console" pitchFamily="49" charset="0"/>
              </a:rPr>
              <a:t>read_long</a:t>
            </a:r>
            <a:r>
              <a:rPr lang="en-US" sz="1200" dirty="0">
                <a:latin typeface="Lucida Console" pitchFamily="49" charset="0"/>
              </a:rPr>
              <a:t>   : uint32 </a:t>
            </a:r>
            <a:r>
              <a:rPr lang="en-US" sz="1200" dirty="0" err="1">
                <a:latin typeface="Lucida Console" pitchFamily="49" charset="0"/>
              </a:rPr>
              <a:t>Data_Long</a:t>
            </a:r>
            <a:r>
              <a:rPr lang="en-US" sz="1200" dirty="0">
                <a:latin typeface="Lucida Console" pitchFamily="49" charset="0"/>
              </a:rPr>
              <a:t>;</a:t>
            </a:r>
          </a:p>
          <a:p>
            <a:pPr marL="0" indent="0">
              <a:buNone/>
            </a:pPr>
            <a:r>
              <a:rPr lang="en-US" sz="1200" dirty="0">
                <a:latin typeface="Lucida Console" pitchFamily="49" charset="0"/>
              </a:rPr>
              <a:t>    case </a:t>
            </a:r>
            <a:r>
              <a:rPr lang="en-US" sz="1200" dirty="0" err="1">
                <a:latin typeface="Lucida Console" pitchFamily="49" charset="0"/>
              </a:rPr>
              <a:t>T_Type_dataid</a:t>
            </a:r>
            <a:r>
              <a:rPr lang="en-US" sz="1200" dirty="0">
                <a:latin typeface="Lucida Console" pitchFamily="49" charset="0"/>
              </a:rPr>
              <a:t>::</a:t>
            </a:r>
            <a:r>
              <a:rPr lang="en-US" sz="1200" dirty="0" err="1">
                <a:latin typeface="Lucida Console" pitchFamily="49" charset="0"/>
              </a:rPr>
              <a:t>read_string</a:t>
            </a:r>
            <a:r>
              <a:rPr lang="en-US" sz="1200" dirty="0">
                <a:latin typeface="Lucida Console" pitchFamily="49" charset="0"/>
              </a:rPr>
              <a:t> : string(15) </a:t>
            </a:r>
            <a:r>
              <a:rPr lang="en-US" sz="1200" dirty="0" err="1">
                <a:latin typeface="Lucida Console" pitchFamily="49" charset="0"/>
              </a:rPr>
              <a:t>Data_String</a:t>
            </a:r>
            <a:r>
              <a:rPr lang="en-US" sz="1200" dirty="0">
                <a:latin typeface="Lucida Console" pitchFamily="49" charset="0"/>
              </a:rPr>
              <a:t>;</a:t>
            </a:r>
          </a:p>
          <a:p>
            <a:pPr marL="0" indent="0">
              <a:buNone/>
            </a:pPr>
            <a:r>
              <a:rPr lang="en-US" sz="1200" dirty="0">
                <a:latin typeface="Lucida Console" pitchFamily="49" charset="0"/>
              </a:rPr>
              <a:t>  }</a:t>
            </a:r>
          </a:p>
          <a:p>
            <a:pPr marL="0" indent="0">
              <a:buNone/>
            </a:pPr>
            <a:r>
              <a:rPr lang="en-US" sz="1200" dirty="0">
                <a:latin typeface="Lucida Console" pitchFamily="49" charset="0"/>
              </a:rPr>
              <a:t>}</a:t>
            </a:r>
          </a:p>
          <a:p>
            <a:pPr marL="0" indent="0">
              <a:buNone/>
            </a:pPr>
            <a:endParaRPr lang="en-US" sz="1200" dirty="0">
              <a:latin typeface="Lucida Console" pitchFamily="49" charset="0"/>
            </a:endParaRPr>
          </a:p>
          <a:p>
            <a:pPr marL="0" indent="0">
              <a:buNone/>
            </a:pPr>
            <a:r>
              <a:rPr lang="en-US" sz="1200" dirty="0">
                <a:latin typeface="Lucida Console" pitchFamily="49" charset="0"/>
              </a:rPr>
              <a:t>struct  </a:t>
            </a:r>
            <a:r>
              <a:rPr lang="en-US" sz="1200" dirty="0" err="1">
                <a:latin typeface="Lucida Console" pitchFamily="49" charset="0"/>
              </a:rPr>
              <a:t>T_msg_unknown</a:t>
            </a:r>
            <a:endParaRPr lang="en-US" sz="1200" dirty="0">
              <a:latin typeface="Lucida Console" pitchFamily="49" charset="0"/>
            </a:endParaRPr>
          </a:p>
          <a:p>
            <a:pPr marL="0" indent="0">
              <a:buNone/>
            </a:pPr>
            <a:r>
              <a:rPr lang="en-US" sz="1200" dirty="0">
                <a:latin typeface="Lucida Console" pitchFamily="49" charset="0"/>
              </a:rPr>
              <a:t>{</a:t>
            </a:r>
          </a:p>
          <a:p>
            <a:pPr marL="0" indent="0">
              <a:buNone/>
            </a:pPr>
            <a:r>
              <a:rPr lang="en-US" sz="1200" dirty="0">
                <a:latin typeface="Lucida Console" pitchFamily="49" charset="0"/>
              </a:rPr>
              <a:t>  </a:t>
            </a:r>
            <a:r>
              <a:rPr lang="en-US" sz="1200" dirty="0" err="1">
                <a:latin typeface="Lucida Console" pitchFamily="49" charset="0"/>
              </a:rPr>
              <a:t>T_msg_header</a:t>
            </a:r>
            <a:r>
              <a:rPr lang="en-US" sz="1200" dirty="0">
                <a:latin typeface="Lucida Console" pitchFamily="49" charset="0"/>
              </a:rPr>
              <a:t>          Header;</a:t>
            </a:r>
          </a:p>
          <a:p>
            <a:pPr marL="0" indent="0">
              <a:buNone/>
            </a:pPr>
            <a:r>
              <a:rPr lang="en-US" sz="1200" dirty="0">
                <a:latin typeface="Lucida Console" pitchFamily="49" charset="0"/>
              </a:rPr>
              <a:t>  raw(*)                </a:t>
            </a:r>
            <a:r>
              <a:rPr lang="en-US" sz="1200" dirty="0" err="1">
                <a:latin typeface="Lucida Console" pitchFamily="49" charset="0"/>
              </a:rPr>
              <a:t>end_of_msg</a:t>
            </a:r>
            <a:r>
              <a:rPr lang="en-US" sz="1200" dirty="0">
                <a:latin typeface="Lucida Console" pitchFamily="49" charset="0"/>
              </a:rPr>
              <a:t>;</a:t>
            </a:r>
          </a:p>
          <a:p>
            <a:pPr marL="0" indent="0">
              <a:buNone/>
            </a:pPr>
            <a:r>
              <a:rPr lang="en-US" sz="1200" dirty="0">
                <a:latin typeface="Lucida Console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42487289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900113" y="0"/>
            <a:ext cx="7272337" cy="842963"/>
          </a:xfrm>
        </p:spPr>
        <p:txBody>
          <a:bodyPr/>
          <a:lstStyle/>
          <a:p>
            <a:r>
              <a:rPr lang="en-US"/>
              <a:t>WSGD Basics – Field Definitions IV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1200" dirty="0">
                <a:latin typeface="Lucida Console" pitchFamily="49" charset="0"/>
              </a:rPr>
              <a:t># Main switch</a:t>
            </a:r>
          </a:p>
          <a:p>
            <a:pPr marL="0" indent="0">
              <a:buNone/>
            </a:pPr>
            <a:r>
              <a:rPr lang="en-US" sz="1200" dirty="0">
                <a:latin typeface="Lucida Console" pitchFamily="49" charset="0"/>
              </a:rPr>
              <a:t>switch  </a:t>
            </a:r>
            <a:r>
              <a:rPr lang="en-US" sz="1200" dirty="0" err="1">
                <a:latin typeface="Lucida Console" pitchFamily="49" charset="0"/>
              </a:rPr>
              <a:t>T_msg_switch</a:t>
            </a:r>
            <a:r>
              <a:rPr lang="en-US" sz="1200" dirty="0">
                <a:latin typeface="Lucida Console" pitchFamily="49" charset="0"/>
              </a:rPr>
              <a:t>    </a:t>
            </a:r>
            <a:r>
              <a:rPr lang="en-US" sz="1200" dirty="0" err="1">
                <a:latin typeface="Lucida Console" pitchFamily="49" charset="0"/>
              </a:rPr>
              <a:t>T_Type_message</a:t>
            </a:r>
            <a:endParaRPr lang="en-US" sz="1200" dirty="0">
              <a:latin typeface="Lucida Console" pitchFamily="49" charset="0"/>
            </a:endParaRPr>
          </a:p>
          <a:p>
            <a:pPr marL="0" indent="0">
              <a:buNone/>
            </a:pPr>
            <a:r>
              <a:rPr lang="en-US" sz="1200" dirty="0">
                <a:latin typeface="Lucida Console" pitchFamily="49" charset="0"/>
              </a:rPr>
              <a:t>{</a:t>
            </a:r>
          </a:p>
          <a:p>
            <a:pPr marL="0" indent="0">
              <a:buNone/>
            </a:pPr>
            <a:r>
              <a:rPr lang="en-US" sz="1200" dirty="0">
                <a:latin typeface="Lucida Console" pitchFamily="49" charset="0"/>
              </a:rPr>
              <a:t>  case  </a:t>
            </a:r>
            <a:r>
              <a:rPr lang="en-US" sz="1200" dirty="0" err="1">
                <a:latin typeface="Lucida Console" pitchFamily="49" charset="0"/>
              </a:rPr>
              <a:t>T_Type_message</a:t>
            </a:r>
            <a:r>
              <a:rPr lang="en-US" sz="1200" dirty="0">
                <a:latin typeface="Lucida Console" pitchFamily="49" charset="0"/>
              </a:rPr>
              <a:t>::connect        : </a:t>
            </a:r>
            <a:r>
              <a:rPr lang="en-US" sz="1200" dirty="0" err="1">
                <a:latin typeface="Lucida Console" pitchFamily="49" charset="0"/>
              </a:rPr>
              <a:t>T_msg_connect</a:t>
            </a:r>
            <a:r>
              <a:rPr lang="en-US" sz="1200" dirty="0">
                <a:latin typeface="Lucida Console" pitchFamily="49" charset="0"/>
              </a:rPr>
              <a:t>         "";</a:t>
            </a:r>
          </a:p>
          <a:p>
            <a:pPr marL="0" indent="0">
              <a:buNone/>
            </a:pPr>
            <a:r>
              <a:rPr lang="en-US" sz="1200" dirty="0">
                <a:latin typeface="Lucida Console" pitchFamily="49" charset="0"/>
              </a:rPr>
              <a:t>  case  </a:t>
            </a:r>
            <a:r>
              <a:rPr lang="en-US" sz="1200" dirty="0" err="1">
                <a:latin typeface="Lucida Console" pitchFamily="49" charset="0"/>
              </a:rPr>
              <a:t>T_Type_message</a:t>
            </a:r>
            <a:r>
              <a:rPr lang="en-US" sz="1200" dirty="0">
                <a:latin typeface="Lucida Console" pitchFamily="49" charset="0"/>
              </a:rPr>
              <a:t>::</a:t>
            </a:r>
            <a:r>
              <a:rPr lang="en-US" sz="1200" dirty="0" err="1">
                <a:latin typeface="Lucida Console" pitchFamily="49" charset="0"/>
              </a:rPr>
              <a:t>connect_ack</a:t>
            </a:r>
            <a:r>
              <a:rPr lang="en-US" sz="1200" dirty="0">
                <a:latin typeface="Lucida Console" pitchFamily="49" charset="0"/>
              </a:rPr>
              <a:t>    : </a:t>
            </a:r>
            <a:r>
              <a:rPr lang="en-US" sz="1200" dirty="0" err="1">
                <a:latin typeface="Lucida Console" pitchFamily="49" charset="0"/>
              </a:rPr>
              <a:t>T_msg_connect_ack</a:t>
            </a:r>
            <a:r>
              <a:rPr lang="en-US" sz="1200" dirty="0">
                <a:latin typeface="Lucida Console" pitchFamily="49" charset="0"/>
              </a:rPr>
              <a:t>     "";</a:t>
            </a:r>
          </a:p>
          <a:p>
            <a:pPr marL="0" indent="0">
              <a:buNone/>
            </a:pPr>
            <a:r>
              <a:rPr lang="en-US" sz="1200" dirty="0">
                <a:latin typeface="Lucida Console" pitchFamily="49" charset="0"/>
              </a:rPr>
              <a:t>  case  </a:t>
            </a:r>
            <a:r>
              <a:rPr lang="en-US" sz="1200" dirty="0" err="1">
                <a:latin typeface="Lucida Console" pitchFamily="49" charset="0"/>
              </a:rPr>
              <a:t>T_Type_message</a:t>
            </a:r>
            <a:r>
              <a:rPr lang="en-US" sz="1200" dirty="0">
                <a:latin typeface="Lucida Console" pitchFamily="49" charset="0"/>
              </a:rPr>
              <a:t>::</a:t>
            </a:r>
            <a:r>
              <a:rPr lang="en-US" sz="1200" dirty="0" err="1">
                <a:latin typeface="Lucida Console" pitchFamily="49" charset="0"/>
              </a:rPr>
              <a:t>request_data</a:t>
            </a:r>
            <a:r>
              <a:rPr lang="en-US" sz="1200" dirty="0">
                <a:latin typeface="Lucida Console" pitchFamily="49" charset="0"/>
              </a:rPr>
              <a:t>   : </a:t>
            </a:r>
            <a:r>
              <a:rPr lang="en-US" sz="1200" dirty="0" err="1">
                <a:latin typeface="Lucida Console" pitchFamily="49" charset="0"/>
              </a:rPr>
              <a:t>T_msg_request_data</a:t>
            </a:r>
            <a:r>
              <a:rPr lang="en-US" sz="1200" dirty="0">
                <a:latin typeface="Lucida Console" pitchFamily="49" charset="0"/>
              </a:rPr>
              <a:t>    "";</a:t>
            </a:r>
          </a:p>
          <a:p>
            <a:pPr marL="0" indent="0">
              <a:buNone/>
            </a:pPr>
            <a:r>
              <a:rPr lang="en-US" sz="1200" dirty="0">
                <a:latin typeface="Lucida Console" pitchFamily="49" charset="0"/>
              </a:rPr>
              <a:t>  case  </a:t>
            </a:r>
            <a:r>
              <a:rPr lang="en-US" sz="1200" dirty="0" err="1">
                <a:latin typeface="Lucida Console" pitchFamily="49" charset="0"/>
              </a:rPr>
              <a:t>T_Type_message</a:t>
            </a:r>
            <a:r>
              <a:rPr lang="en-US" sz="1200" dirty="0">
                <a:latin typeface="Lucida Console" pitchFamily="49" charset="0"/>
              </a:rPr>
              <a:t>::</a:t>
            </a:r>
            <a:r>
              <a:rPr lang="en-US" sz="1200" dirty="0" err="1">
                <a:latin typeface="Lucida Console" pitchFamily="49" charset="0"/>
              </a:rPr>
              <a:t>request_reply</a:t>
            </a:r>
            <a:r>
              <a:rPr lang="en-US" sz="1200" dirty="0">
                <a:latin typeface="Lucida Console" pitchFamily="49" charset="0"/>
              </a:rPr>
              <a:t>  : </a:t>
            </a:r>
            <a:r>
              <a:rPr lang="en-US" sz="1200" dirty="0" err="1">
                <a:latin typeface="Lucida Console" pitchFamily="49" charset="0"/>
              </a:rPr>
              <a:t>T_msg_request_reply</a:t>
            </a:r>
            <a:r>
              <a:rPr lang="en-US" sz="1200" dirty="0">
                <a:latin typeface="Lucida Console" pitchFamily="49" charset="0"/>
              </a:rPr>
              <a:t>   "";</a:t>
            </a:r>
          </a:p>
          <a:p>
            <a:pPr marL="0" indent="0">
              <a:buNone/>
            </a:pPr>
            <a:r>
              <a:rPr lang="en-US" sz="1200" dirty="0">
                <a:latin typeface="Lucida Console" pitchFamily="49" charset="0"/>
              </a:rPr>
              <a:t>  case  </a:t>
            </a:r>
            <a:r>
              <a:rPr lang="en-US" sz="1200" dirty="0" err="1">
                <a:latin typeface="Lucida Console" pitchFamily="49" charset="0"/>
              </a:rPr>
              <a:t>T_Type_message</a:t>
            </a:r>
            <a:r>
              <a:rPr lang="en-US" sz="1200" dirty="0">
                <a:latin typeface="Lucida Console" pitchFamily="49" charset="0"/>
              </a:rPr>
              <a:t>::disconnect     : </a:t>
            </a:r>
            <a:r>
              <a:rPr lang="en-US" sz="1200" dirty="0" err="1">
                <a:latin typeface="Lucida Console" pitchFamily="49" charset="0"/>
              </a:rPr>
              <a:t>T_msg_disconnect</a:t>
            </a:r>
            <a:r>
              <a:rPr lang="en-US" sz="1200" dirty="0">
                <a:latin typeface="Lucida Console" pitchFamily="49" charset="0"/>
              </a:rPr>
              <a:t>      "";</a:t>
            </a:r>
          </a:p>
          <a:p>
            <a:pPr marL="0" indent="0">
              <a:buNone/>
            </a:pPr>
            <a:r>
              <a:rPr lang="en-US" sz="1200" dirty="0">
                <a:latin typeface="Lucida Console" pitchFamily="49" charset="0"/>
              </a:rPr>
              <a:t>  case  </a:t>
            </a:r>
            <a:r>
              <a:rPr lang="en-US" sz="1200" dirty="0" err="1">
                <a:latin typeface="Lucida Console" pitchFamily="49" charset="0"/>
              </a:rPr>
              <a:t>T_Type_message</a:t>
            </a:r>
            <a:r>
              <a:rPr lang="en-US" sz="1200" dirty="0">
                <a:latin typeface="Lucida Console" pitchFamily="49" charset="0"/>
              </a:rPr>
              <a:t>::</a:t>
            </a:r>
            <a:r>
              <a:rPr lang="en-US" sz="1200" dirty="0" err="1">
                <a:latin typeface="Lucida Console" pitchFamily="49" charset="0"/>
              </a:rPr>
              <a:t>disconnect_ack</a:t>
            </a:r>
            <a:r>
              <a:rPr lang="en-US" sz="1200" dirty="0">
                <a:latin typeface="Lucida Console" pitchFamily="49" charset="0"/>
              </a:rPr>
              <a:t> : </a:t>
            </a:r>
            <a:r>
              <a:rPr lang="en-US" sz="1200" dirty="0" err="1">
                <a:latin typeface="Lucida Console" pitchFamily="49" charset="0"/>
              </a:rPr>
              <a:t>T_msg_disconnect_ack</a:t>
            </a:r>
            <a:r>
              <a:rPr lang="en-US" sz="1200" dirty="0">
                <a:latin typeface="Lucida Console" pitchFamily="49" charset="0"/>
              </a:rPr>
              <a:t>  "";</a:t>
            </a:r>
          </a:p>
          <a:p>
            <a:pPr marL="0" indent="0">
              <a:buNone/>
            </a:pPr>
            <a:r>
              <a:rPr lang="en-US" sz="1200" dirty="0">
                <a:latin typeface="Lucida Console" pitchFamily="49" charset="0"/>
              </a:rPr>
              <a:t>  </a:t>
            </a:r>
          </a:p>
          <a:p>
            <a:pPr marL="0" indent="0">
              <a:buNone/>
            </a:pPr>
            <a:r>
              <a:rPr lang="en-US" sz="1200" dirty="0">
                <a:latin typeface="Lucida Console" pitchFamily="49" charset="0"/>
              </a:rPr>
              <a:t>  default : </a:t>
            </a:r>
            <a:r>
              <a:rPr lang="en-US" sz="1200" dirty="0" err="1">
                <a:latin typeface="Lucida Console" pitchFamily="49" charset="0"/>
              </a:rPr>
              <a:t>T_msg_unknown</a:t>
            </a:r>
            <a:r>
              <a:rPr lang="en-US" sz="1200" dirty="0">
                <a:latin typeface="Lucida Console" pitchFamily="49" charset="0"/>
              </a:rPr>
              <a:t> "";</a:t>
            </a:r>
          </a:p>
          <a:p>
            <a:pPr marL="0" indent="0">
              <a:buNone/>
            </a:pPr>
            <a:r>
              <a:rPr lang="en-US" sz="1200" dirty="0">
                <a:latin typeface="Lucida Console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368365838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900113" y="0"/>
            <a:ext cx="7272337" cy="842963"/>
          </a:xfrm>
        </p:spPr>
        <p:txBody>
          <a:bodyPr/>
          <a:lstStyle/>
          <a:p>
            <a:r>
              <a:rPr lang="en-US"/>
              <a:t>Scripting language based dissectors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/>
              <a:t>Protocol definition held in text file(s) using the script language syntax</a:t>
            </a:r>
          </a:p>
          <a:p>
            <a:r>
              <a:rPr lang="en-US"/>
              <a:t>Definitions are interpreted by the scripting language run-time</a:t>
            </a:r>
          </a:p>
          <a:p>
            <a:r>
              <a:rPr lang="en-US"/>
              <a:t>Scripting run-time exposes access to libwireshark infrastructure</a:t>
            </a:r>
          </a:p>
          <a:p>
            <a:r>
              <a:rPr lang="en-US"/>
              <a:t>Not all libwireshark infrastructure exposed</a:t>
            </a:r>
          </a:p>
          <a:p>
            <a:r>
              <a:rPr lang="en-US"/>
              <a:t>No development environment required</a:t>
            </a:r>
          </a:p>
          <a:p>
            <a:r>
              <a:rPr lang="en-US"/>
              <a:t>Faster than text dissectors, slower than C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872713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900113" y="0"/>
            <a:ext cx="7272337" cy="842963"/>
          </a:xfrm>
        </p:spPr>
        <p:txBody>
          <a:bodyPr/>
          <a:lstStyle/>
          <a:p>
            <a:r>
              <a:rPr lang="en-US"/>
              <a:t>Lua dissectors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/>
              <a:t>Lua is built-in to Wireshark (on most platforms)</a:t>
            </a:r>
          </a:p>
          <a:p>
            <a:r>
              <a:rPr lang="en-US"/>
              <a:t>The lua support can be used to build dissectors, post-dissectors and taps</a:t>
            </a:r>
          </a:p>
          <a:p>
            <a:r>
              <a:rPr lang="en-US"/>
              <a:t>init.lua in the global configuration directory is run at Wireshark start-up</a:t>
            </a:r>
          </a:p>
          <a:p>
            <a:r>
              <a:rPr lang="en-US"/>
              <a:t>If disable_lua is not set to 0 runs init.lua from the personal configuration directory</a:t>
            </a:r>
          </a:p>
          <a:p>
            <a:r>
              <a:rPr lang="en-US"/>
              <a:t>Loads all lua scripts (*.lua) in the global and personal plugins directory</a:t>
            </a:r>
          </a:p>
          <a:p>
            <a:r>
              <a:rPr lang="en-US"/>
              <a:t>Runs any scripts passed on the command line with –X lua_script:xxx.lua</a:t>
            </a:r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58632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900113" y="0"/>
            <a:ext cx="7272337" cy="842963"/>
          </a:xfrm>
        </p:spPr>
        <p:txBody>
          <a:bodyPr/>
          <a:lstStyle/>
          <a:p>
            <a:r>
              <a:rPr lang="de-DE"/>
              <a:t>Introduction</a:t>
            </a:r>
            <a:endParaRPr lang="de-DE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Software Developer with Trihedral UK Limited</a:t>
            </a:r>
          </a:p>
          <a:p>
            <a:pPr lvl="1"/>
            <a:r>
              <a:rPr lang="en-US" dirty="0"/>
              <a:t>Use C++ and scripting for SCADA toolkit </a:t>
            </a:r>
            <a:r>
              <a:rPr lang="en-US" dirty="0" err="1"/>
              <a:t>VTScada</a:t>
            </a:r>
            <a:r>
              <a:rPr lang="en-US" dirty="0"/>
              <a:t>™</a:t>
            </a:r>
          </a:p>
          <a:p>
            <a:pPr lvl="1"/>
            <a:r>
              <a:rPr lang="en-US" dirty="0"/>
              <a:t>Use Wireshark with industrial tele-control protocols</a:t>
            </a:r>
          </a:p>
          <a:p>
            <a:pPr lvl="1"/>
            <a:endParaRPr lang="en-US" dirty="0"/>
          </a:p>
          <a:p>
            <a:endParaRPr lang="en-US" dirty="0"/>
          </a:p>
          <a:p>
            <a:r>
              <a:rPr lang="en-US" dirty="0"/>
              <a:t>Wireshark Core Developer</a:t>
            </a:r>
          </a:p>
          <a:p>
            <a:pPr lvl="1"/>
            <a:r>
              <a:rPr lang="en-US" dirty="0"/>
              <a:t>First contributed to Wireshark in 1999</a:t>
            </a:r>
          </a:p>
          <a:p>
            <a:pPr lvl="1"/>
            <a:r>
              <a:rPr lang="en-US" dirty="0"/>
              <a:t>Maintain DNP3 dissector, Windows Build systems, </a:t>
            </a:r>
            <a:r>
              <a:rPr lang="en-US" dirty="0" err="1"/>
              <a:t>CMake</a:t>
            </a:r>
            <a:r>
              <a:rPr lang="en-US" dirty="0"/>
              <a:t> build</a:t>
            </a:r>
          </a:p>
          <a:p>
            <a:pPr lvl="1"/>
            <a:r>
              <a:rPr lang="en-US" dirty="0"/>
              <a:t>Frequent contributor to “Ask Wireshark”</a:t>
            </a:r>
          </a:p>
          <a:p>
            <a:pPr lvl="2"/>
            <a:r>
              <a:rPr lang="en-US" dirty="0"/>
              <a:t>Mostly fixing formatting and converting “answers” to comments </a:t>
            </a:r>
            <a:r>
              <a:rPr lang="en-US" dirty="0">
                <a:sym typeface="Wingdings" pitchFamily="2" charset="2"/>
              </a:rPr>
              <a:t></a:t>
            </a:r>
            <a:endParaRPr lang="en-US" dirty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1526937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900113" y="0"/>
            <a:ext cx="7272337" cy="842963"/>
          </a:xfrm>
        </p:spPr>
        <p:txBody>
          <a:bodyPr/>
          <a:lstStyle/>
          <a:p>
            <a:r>
              <a:rPr lang="en-US"/>
              <a:t>Lua dissector Basics – Protocol definition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55000" lnSpcReduction="20000"/>
          </a:bodyPr>
          <a:lstStyle/>
          <a:p>
            <a:pPr marL="0" indent="0" fontAlgn="t">
              <a:buNone/>
            </a:pPr>
            <a:endParaRPr lang="en-GB" i="1" dirty="0">
              <a:solidFill>
                <a:srgbClr val="808080"/>
              </a:solidFill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i="1" dirty="0">
                <a:solidFill>
                  <a:srgbClr val="808080"/>
                </a:solidFill>
                <a:latin typeface="Lucida Console" pitchFamily="49" charset="0"/>
              </a:rPr>
              <a:t>-- declare the protocol</a:t>
            </a:r>
            <a:endParaRPr lang="en-GB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dirty="0">
                <a:latin typeface="Lucida Console" pitchFamily="49" charset="0"/>
              </a:rPr>
              <a:t>sf17_proto </a:t>
            </a:r>
            <a:r>
              <a:rPr lang="en-GB" dirty="0">
                <a:solidFill>
                  <a:srgbClr val="66CC66"/>
                </a:solidFill>
                <a:latin typeface="Lucida Console" pitchFamily="49" charset="0"/>
              </a:rPr>
              <a:t>=</a:t>
            </a:r>
            <a:r>
              <a:rPr lang="en-GB" dirty="0">
                <a:latin typeface="Lucida Console" pitchFamily="49" charset="0"/>
              </a:rPr>
              <a:t> Proto</a:t>
            </a:r>
            <a:r>
              <a:rPr lang="en-GB" dirty="0">
                <a:solidFill>
                  <a:srgbClr val="66CC66"/>
                </a:solidFill>
                <a:latin typeface="Lucida Console" pitchFamily="49" charset="0"/>
              </a:rPr>
              <a:t>(</a:t>
            </a:r>
            <a:r>
              <a:rPr lang="en-GB" dirty="0">
                <a:solidFill>
                  <a:srgbClr val="FF0000"/>
                </a:solidFill>
                <a:latin typeface="Lucida Console" pitchFamily="49" charset="0"/>
              </a:rPr>
              <a:t>"sf17"</a:t>
            </a:r>
            <a:r>
              <a:rPr lang="en-GB" dirty="0">
                <a:latin typeface="Lucida Console" pitchFamily="49" charset="0"/>
              </a:rPr>
              <a:t>, </a:t>
            </a:r>
            <a:r>
              <a:rPr lang="en-GB" dirty="0">
                <a:solidFill>
                  <a:srgbClr val="FF0000"/>
                </a:solidFill>
                <a:latin typeface="Lucida Console" pitchFamily="49" charset="0"/>
              </a:rPr>
              <a:t>"SharkFest’17 Protocol (</a:t>
            </a:r>
            <a:r>
              <a:rPr lang="en-GB" dirty="0" err="1">
                <a:solidFill>
                  <a:srgbClr val="FF0000"/>
                </a:solidFill>
                <a:latin typeface="Lucida Console" pitchFamily="49" charset="0"/>
              </a:rPr>
              <a:t>lua</a:t>
            </a:r>
            <a:r>
              <a:rPr lang="en-GB" dirty="0">
                <a:solidFill>
                  <a:srgbClr val="FF0000"/>
                </a:solidFill>
                <a:latin typeface="Lucida Console" pitchFamily="49" charset="0"/>
              </a:rPr>
              <a:t>)"</a:t>
            </a:r>
            <a:r>
              <a:rPr lang="en-GB" dirty="0">
                <a:solidFill>
                  <a:srgbClr val="66CC66"/>
                </a:solidFill>
                <a:latin typeface="Lucida Console" pitchFamily="49" charset="0"/>
              </a:rPr>
              <a:t>)</a:t>
            </a:r>
            <a:endParaRPr lang="en-GB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dirty="0">
                <a:latin typeface="Lucida Console" pitchFamily="49" charset="0"/>
              </a:rPr>
              <a:t> </a:t>
            </a:r>
          </a:p>
          <a:p>
            <a:pPr marL="0" indent="0" fontAlgn="t">
              <a:buNone/>
            </a:pPr>
            <a:r>
              <a:rPr lang="en-GB" i="1" dirty="0">
                <a:solidFill>
                  <a:srgbClr val="808080"/>
                </a:solidFill>
                <a:latin typeface="Lucida Console" pitchFamily="49" charset="0"/>
              </a:rPr>
              <a:t>-- declare the value strings</a:t>
            </a:r>
            <a:endParaRPr lang="en-GB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dirty="0">
                <a:solidFill>
                  <a:srgbClr val="B1B100"/>
                </a:solidFill>
                <a:latin typeface="Lucida Console" pitchFamily="49" charset="0"/>
              </a:rPr>
              <a:t>local</a:t>
            </a:r>
            <a:r>
              <a:rPr lang="en-GB" dirty="0">
                <a:latin typeface="Lucida Console" pitchFamily="49" charset="0"/>
              </a:rPr>
              <a:t> </a:t>
            </a:r>
            <a:r>
              <a:rPr lang="en-GB" dirty="0" err="1">
                <a:latin typeface="Lucida Console" pitchFamily="49" charset="0"/>
              </a:rPr>
              <a:t>vs_funcs</a:t>
            </a:r>
            <a:r>
              <a:rPr lang="en-GB" dirty="0">
                <a:latin typeface="Lucida Console" pitchFamily="49" charset="0"/>
              </a:rPr>
              <a:t> </a:t>
            </a:r>
            <a:r>
              <a:rPr lang="en-GB" dirty="0">
                <a:solidFill>
                  <a:srgbClr val="66CC66"/>
                </a:solidFill>
                <a:latin typeface="Lucida Console" pitchFamily="49" charset="0"/>
              </a:rPr>
              <a:t>=</a:t>
            </a:r>
            <a:r>
              <a:rPr lang="en-GB" dirty="0">
                <a:latin typeface="Lucida Console" pitchFamily="49" charset="0"/>
              </a:rPr>
              <a:t> </a:t>
            </a:r>
            <a:r>
              <a:rPr lang="en-GB" dirty="0">
                <a:solidFill>
                  <a:srgbClr val="66CC66"/>
                </a:solidFill>
                <a:latin typeface="Lucida Console" pitchFamily="49" charset="0"/>
              </a:rPr>
              <a:t>{</a:t>
            </a:r>
            <a:endParaRPr lang="en-GB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dirty="0">
                <a:latin typeface="Lucida Console" pitchFamily="49" charset="0"/>
              </a:rPr>
              <a:t>    </a:t>
            </a:r>
            <a:r>
              <a:rPr lang="en-GB" dirty="0">
                <a:solidFill>
                  <a:srgbClr val="66CC66"/>
                </a:solidFill>
                <a:latin typeface="Lucida Console" pitchFamily="49" charset="0"/>
              </a:rPr>
              <a:t>[</a:t>
            </a:r>
            <a:r>
              <a:rPr lang="en-GB" dirty="0">
                <a:solidFill>
                  <a:srgbClr val="CC66CC"/>
                </a:solidFill>
                <a:latin typeface="Lucida Console" pitchFamily="49" charset="0"/>
              </a:rPr>
              <a:t>20</a:t>
            </a:r>
            <a:r>
              <a:rPr lang="en-GB" dirty="0">
                <a:solidFill>
                  <a:srgbClr val="66CC66"/>
                </a:solidFill>
                <a:latin typeface="Lucida Console" pitchFamily="49" charset="0"/>
              </a:rPr>
              <a:t>]</a:t>
            </a:r>
            <a:r>
              <a:rPr lang="en-GB" dirty="0">
                <a:latin typeface="Lucida Console" pitchFamily="49" charset="0"/>
              </a:rPr>
              <a:t> </a:t>
            </a:r>
            <a:r>
              <a:rPr lang="en-GB" dirty="0">
                <a:solidFill>
                  <a:srgbClr val="66CC66"/>
                </a:solidFill>
                <a:latin typeface="Lucida Console" pitchFamily="49" charset="0"/>
              </a:rPr>
              <a:t>=</a:t>
            </a:r>
            <a:r>
              <a:rPr lang="en-GB" dirty="0">
                <a:latin typeface="Lucida Console" pitchFamily="49" charset="0"/>
              </a:rPr>
              <a:t> </a:t>
            </a:r>
            <a:r>
              <a:rPr lang="en-GB" dirty="0">
                <a:solidFill>
                  <a:srgbClr val="FF0000"/>
                </a:solidFill>
                <a:latin typeface="Lucida Console" pitchFamily="49" charset="0"/>
              </a:rPr>
              <a:t>"connect"</a:t>
            </a:r>
            <a:r>
              <a:rPr lang="en-GB" dirty="0">
                <a:latin typeface="Lucida Console" pitchFamily="49" charset="0"/>
              </a:rPr>
              <a:t>,</a:t>
            </a:r>
          </a:p>
          <a:p>
            <a:pPr marL="0" indent="0" fontAlgn="t">
              <a:buNone/>
            </a:pPr>
            <a:r>
              <a:rPr lang="en-GB" dirty="0">
                <a:latin typeface="Lucida Console" pitchFamily="49" charset="0"/>
              </a:rPr>
              <a:t>    </a:t>
            </a:r>
            <a:r>
              <a:rPr lang="en-GB" dirty="0">
                <a:solidFill>
                  <a:srgbClr val="66CC66"/>
                </a:solidFill>
                <a:latin typeface="Lucida Console" pitchFamily="49" charset="0"/>
              </a:rPr>
              <a:t>[</a:t>
            </a:r>
            <a:r>
              <a:rPr lang="en-GB" dirty="0">
                <a:solidFill>
                  <a:srgbClr val="CC66CC"/>
                </a:solidFill>
                <a:latin typeface="Lucida Console" pitchFamily="49" charset="0"/>
              </a:rPr>
              <a:t>21</a:t>
            </a:r>
            <a:r>
              <a:rPr lang="en-GB" dirty="0">
                <a:solidFill>
                  <a:srgbClr val="66CC66"/>
                </a:solidFill>
                <a:latin typeface="Lucida Console" pitchFamily="49" charset="0"/>
              </a:rPr>
              <a:t>]</a:t>
            </a:r>
            <a:r>
              <a:rPr lang="en-GB" dirty="0">
                <a:latin typeface="Lucida Console" pitchFamily="49" charset="0"/>
              </a:rPr>
              <a:t> </a:t>
            </a:r>
            <a:r>
              <a:rPr lang="en-GB" dirty="0">
                <a:solidFill>
                  <a:srgbClr val="66CC66"/>
                </a:solidFill>
                <a:latin typeface="Lucida Console" pitchFamily="49" charset="0"/>
              </a:rPr>
              <a:t>=</a:t>
            </a:r>
            <a:r>
              <a:rPr lang="en-GB" dirty="0">
                <a:latin typeface="Lucida Console" pitchFamily="49" charset="0"/>
              </a:rPr>
              <a:t> </a:t>
            </a:r>
            <a:r>
              <a:rPr lang="en-GB" dirty="0">
                <a:solidFill>
                  <a:srgbClr val="FF0000"/>
                </a:solidFill>
                <a:latin typeface="Lucida Console" pitchFamily="49" charset="0"/>
              </a:rPr>
              <a:t>"</a:t>
            </a:r>
            <a:r>
              <a:rPr lang="en-GB" dirty="0" err="1">
                <a:solidFill>
                  <a:srgbClr val="FF0000"/>
                </a:solidFill>
                <a:latin typeface="Lucida Console" pitchFamily="49" charset="0"/>
              </a:rPr>
              <a:t>connect_ack</a:t>
            </a:r>
            <a:r>
              <a:rPr lang="en-GB" dirty="0">
                <a:solidFill>
                  <a:srgbClr val="FF0000"/>
                </a:solidFill>
                <a:latin typeface="Lucida Console" pitchFamily="49" charset="0"/>
              </a:rPr>
              <a:t>"</a:t>
            </a:r>
            <a:r>
              <a:rPr lang="en-GB" dirty="0">
                <a:latin typeface="Lucida Console" pitchFamily="49" charset="0"/>
              </a:rPr>
              <a:t>,</a:t>
            </a:r>
          </a:p>
          <a:p>
            <a:pPr marL="0" indent="0" fontAlgn="t">
              <a:buNone/>
            </a:pPr>
            <a:r>
              <a:rPr lang="en-GB" dirty="0">
                <a:latin typeface="Lucida Console" pitchFamily="49" charset="0"/>
              </a:rPr>
              <a:t>    </a:t>
            </a:r>
            <a:r>
              <a:rPr lang="en-GB" dirty="0">
                <a:solidFill>
                  <a:srgbClr val="66CC66"/>
                </a:solidFill>
                <a:latin typeface="Lucida Console" pitchFamily="49" charset="0"/>
              </a:rPr>
              <a:t>[</a:t>
            </a:r>
            <a:r>
              <a:rPr lang="en-GB" dirty="0">
                <a:solidFill>
                  <a:srgbClr val="CC66CC"/>
                </a:solidFill>
                <a:latin typeface="Lucida Console" pitchFamily="49" charset="0"/>
              </a:rPr>
              <a:t>40</a:t>
            </a:r>
            <a:r>
              <a:rPr lang="en-GB" dirty="0">
                <a:solidFill>
                  <a:srgbClr val="66CC66"/>
                </a:solidFill>
                <a:latin typeface="Lucida Console" pitchFamily="49" charset="0"/>
              </a:rPr>
              <a:t>]</a:t>
            </a:r>
            <a:r>
              <a:rPr lang="en-GB" dirty="0">
                <a:latin typeface="Lucida Console" pitchFamily="49" charset="0"/>
              </a:rPr>
              <a:t> </a:t>
            </a:r>
            <a:r>
              <a:rPr lang="en-GB" dirty="0">
                <a:solidFill>
                  <a:srgbClr val="66CC66"/>
                </a:solidFill>
                <a:latin typeface="Lucida Console" pitchFamily="49" charset="0"/>
              </a:rPr>
              <a:t>=</a:t>
            </a:r>
            <a:r>
              <a:rPr lang="en-GB" dirty="0">
                <a:latin typeface="Lucida Console" pitchFamily="49" charset="0"/>
              </a:rPr>
              <a:t> </a:t>
            </a:r>
            <a:r>
              <a:rPr lang="en-GB" dirty="0">
                <a:solidFill>
                  <a:srgbClr val="FF0000"/>
                </a:solidFill>
                <a:latin typeface="Lucida Console" pitchFamily="49" charset="0"/>
              </a:rPr>
              <a:t>"</a:t>
            </a:r>
            <a:r>
              <a:rPr lang="en-GB" dirty="0" err="1">
                <a:solidFill>
                  <a:srgbClr val="FF0000"/>
                </a:solidFill>
                <a:latin typeface="Lucida Console" pitchFamily="49" charset="0"/>
              </a:rPr>
              <a:t>request_data</a:t>
            </a:r>
            <a:r>
              <a:rPr lang="en-GB" dirty="0">
                <a:solidFill>
                  <a:srgbClr val="FF0000"/>
                </a:solidFill>
                <a:latin typeface="Lucida Console" pitchFamily="49" charset="0"/>
              </a:rPr>
              <a:t>"</a:t>
            </a:r>
            <a:r>
              <a:rPr lang="en-GB" dirty="0">
                <a:latin typeface="Lucida Console" pitchFamily="49" charset="0"/>
              </a:rPr>
              <a:t>,</a:t>
            </a:r>
          </a:p>
          <a:p>
            <a:pPr marL="0" indent="0" fontAlgn="t">
              <a:buNone/>
            </a:pPr>
            <a:r>
              <a:rPr lang="en-GB" dirty="0">
                <a:latin typeface="Lucida Console" pitchFamily="49" charset="0"/>
              </a:rPr>
              <a:t>    </a:t>
            </a:r>
            <a:r>
              <a:rPr lang="en-GB" dirty="0">
                <a:solidFill>
                  <a:srgbClr val="66CC66"/>
                </a:solidFill>
                <a:latin typeface="Lucida Console" pitchFamily="49" charset="0"/>
              </a:rPr>
              <a:t>[</a:t>
            </a:r>
            <a:r>
              <a:rPr lang="en-GB" dirty="0">
                <a:solidFill>
                  <a:srgbClr val="CC66CC"/>
                </a:solidFill>
                <a:latin typeface="Lucida Console" pitchFamily="49" charset="0"/>
              </a:rPr>
              <a:t>41</a:t>
            </a:r>
            <a:r>
              <a:rPr lang="en-GB" dirty="0">
                <a:solidFill>
                  <a:srgbClr val="66CC66"/>
                </a:solidFill>
                <a:latin typeface="Lucida Console" pitchFamily="49" charset="0"/>
              </a:rPr>
              <a:t>]</a:t>
            </a:r>
            <a:r>
              <a:rPr lang="en-GB" dirty="0">
                <a:latin typeface="Lucida Console" pitchFamily="49" charset="0"/>
              </a:rPr>
              <a:t> </a:t>
            </a:r>
            <a:r>
              <a:rPr lang="en-GB" dirty="0">
                <a:solidFill>
                  <a:srgbClr val="66CC66"/>
                </a:solidFill>
                <a:latin typeface="Lucida Console" pitchFamily="49" charset="0"/>
              </a:rPr>
              <a:t>=</a:t>
            </a:r>
            <a:r>
              <a:rPr lang="en-GB" dirty="0">
                <a:latin typeface="Lucida Console" pitchFamily="49" charset="0"/>
              </a:rPr>
              <a:t> </a:t>
            </a:r>
            <a:r>
              <a:rPr lang="en-GB" dirty="0">
                <a:solidFill>
                  <a:srgbClr val="FF0000"/>
                </a:solidFill>
                <a:latin typeface="Lucida Console" pitchFamily="49" charset="0"/>
              </a:rPr>
              <a:t>"</a:t>
            </a:r>
            <a:r>
              <a:rPr lang="en-GB" dirty="0" err="1">
                <a:solidFill>
                  <a:srgbClr val="FF0000"/>
                </a:solidFill>
                <a:latin typeface="Lucida Console" pitchFamily="49" charset="0"/>
              </a:rPr>
              <a:t>request_reply</a:t>
            </a:r>
            <a:r>
              <a:rPr lang="en-GB" dirty="0">
                <a:solidFill>
                  <a:srgbClr val="FF0000"/>
                </a:solidFill>
                <a:latin typeface="Lucida Console" pitchFamily="49" charset="0"/>
              </a:rPr>
              <a:t>"</a:t>
            </a:r>
            <a:r>
              <a:rPr lang="en-GB" dirty="0">
                <a:latin typeface="Lucida Console" pitchFamily="49" charset="0"/>
              </a:rPr>
              <a:t>,</a:t>
            </a:r>
          </a:p>
          <a:p>
            <a:pPr marL="0" indent="0" fontAlgn="t">
              <a:buNone/>
            </a:pPr>
            <a:r>
              <a:rPr lang="en-GB" dirty="0">
                <a:latin typeface="Lucida Console" pitchFamily="49" charset="0"/>
              </a:rPr>
              <a:t>    </a:t>
            </a:r>
            <a:r>
              <a:rPr lang="en-GB" dirty="0">
                <a:solidFill>
                  <a:srgbClr val="66CC66"/>
                </a:solidFill>
                <a:latin typeface="Lucida Console" pitchFamily="49" charset="0"/>
              </a:rPr>
              <a:t>[</a:t>
            </a:r>
            <a:r>
              <a:rPr lang="en-GB" dirty="0">
                <a:solidFill>
                  <a:srgbClr val="CC66CC"/>
                </a:solidFill>
                <a:latin typeface="Lucida Console" pitchFamily="49" charset="0"/>
              </a:rPr>
              <a:t>60</a:t>
            </a:r>
            <a:r>
              <a:rPr lang="en-GB" dirty="0">
                <a:solidFill>
                  <a:srgbClr val="66CC66"/>
                </a:solidFill>
                <a:latin typeface="Lucida Console" pitchFamily="49" charset="0"/>
              </a:rPr>
              <a:t>]</a:t>
            </a:r>
            <a:r>
              <a:rPr lang="en-GB" dirty="0">
                <a:latin typeface="Lucida Console" pitchFamily="49" charset="0"/>
              </a:rPr>
              <a:t> </a:t>
            </a:r>
            <a:r>
              <a:rPr lang="en-GB" dirty="0">
                <a:solidFill>
                  <a:srgbClr val="66CC66"/>
                </a:solidFill>
                <a:latin typeface="Lucida Console" pitchFamily="49" charset="0"/>
              </a:rPr>
              <a:t>=</a:t>
            </a:r>
            <a:r>
              <a:rPr lang="en-GB" dirty="0">
                <a:latin typeface="Lucida Console" pitchFamily="49" charset="0"/>
              </a:rPr>
              <a:t> </a:t>
            </a:r>
            <a:r>
              <a:rPr lang="en-GB" dirty="0">
                <a:solidFill>
                  <a:srgbClr val="FF0000"/>
                </a:solidFill>
                <a:latin typeface="Lucida Console" pitchFamily="49" charset="0"/>
              </a:rPr>
              <a:t>"disconnect"</a:t>
            </a:r>
            <a:r>
              <a:rPr lang="en-GB" dirty="0">
                <a:latin typeface="Lucida Console" pitchFamily="49" charset="0"/>
              </a:rPr>
              <a:t>,</a:t>
            </a:r>
          </a:p>
          <a:p>
            <a:pPr marL="0" indent="0" fontAlgn="t">
              <a:buNone/>
            </a:pPr>
            <a:r>
              <a:rPr lang="en-GB" dirty="0">
                <a:latin typeface="Lucida Console" pitchFamily="49" charset="0"/>
              </a:rPr>
              <a:t>    </a:t>
            </a:r>
            <a:r>
              <a:rPr lang="en-GB" dirty="0">
                <a:solidFill>
                  <a:srgbClr val="66CC66"/>
                </a:solidFill>
                <a:latin typeface="Lucida Console" pitchFamily="49" charset="0"/>
              </a:rPr>
              <a:t>[</a:t>
            </a:r>
            <a:r>
              <a:rPr lang="en-GB" dirty="0">
                <a:solidFill>
                  <a:srgbClr val="CC66CC"/>
                </a:solidFill>
                <a:latin typeface="Lucida Console" pitchFamily="49" charset="0"/>
              </a:rPr>
              <a:t>61</a:t>
            </a:r>
            <a:r>
              <a:rPr lang="en-GB" dirty="0">
                <a:solidFill>
                  <a:srgbClr val="66CC66"/>
                </a:solidFill>
                <a:latin typeface="Lucida Console" pitchFamily="49" charset="0"/>
              </a:rPr>
              <a:t>]</a:t>
            </a:r>
            <a:r>
              <a:rPr lang="en-GB" dirty="0">
                <a:latin typeface="Lucida Console" pitchFamily="49" charset="0"/>
              </a:rPr>
              <a:t> </a:t>
            </a:r>
            <a:r>
              <a:rPr lang="en-GB" dirty="0">
                <a:solidFill>
                  <a:srgbClr val="66CC66"/>
                </a:solidFill>
                <a:latin typeface="Lucida Console" pitchFamily="49" charset="0"/>
              </a:rPr>
              <a:t>=</a:t>
            </a:r>
            <a:r>
              <a:rPr lang="en-GB" dirty="0">
                <a:latin typeface="Lucida Console" pitchFamily="49" charset="0"/>
              </a:rPr>
              <a:t> </a:t>
            </a:r>
            <a:r>
              <a:rPr lang="en-GB" dirty="0">
                <a:solidFill>
                  <a:srgbClr val="FF0000"/>
                </a:solidFill>
                <a:latin typeface="Lucida Console" pitchFamily="49" charset="0"/>
              </a:rPr>
              <a:t>"</a:t>
            </a:r>
            <a:r>
              <a:rPr lang="en-GB" dirty="0" err="1">
                <a:solidFill>
                  <a:srgbClr val="FF0000"/>
                </a:solidFill>
                <a:latin typeface="Lucida Console" pitchFamily="49" charset="0"/>
              </a:rPr>
              <a:t>disconnect_ack</a:t>
            </a:r>
            <a:r>
              <a:rPr lang="en-GB" dirty="0">
                <a:solidFill>
                  <a:srgbClr val="FF0000"/>
                </a:solidFill>
                <a:latin typeface="Lucida Console" pitchFamily="49" charset="0"/>
              </a:rPr>
              <a:t>"</a:t>
            </a:r>
            <a:endParaRPr lang="en-GB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dirty="0">
                <a:solidFill>
                  <a:srgbClr val="66CC66"/>
                </a:solidFill>
                <a:latin typeface="Lucida Console" pitchFamily="49" charset="0"/>
              </a:rPr>
              <a:t>}</a:t>
            </a:r>
            <a:endParaRPr lang="en-GB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dirty="0">
                <a:latin typeface="Lucida Console" pitchFamily="49" charset="0"/>
              </a:rPr>
              <a:t> </a:t>
            </a:r>
          </a:p>
          <a:p>
            <a:pPr marL="0" indent="0" fontAlgn="t">
              <a:buNone/>
            </a:pPr>
            <a:r>
              <a:rPr lang="en-GB" dirty="0">
                <a:solidFill>
                  <a:srgbClr val="B1B100"/>
                </a:solidFill>
                <a:latin typeface="Lucida Console" pitchFamily="49" charset="0"/>
              </a:rPr>
              <a:t>local</a:t>
            </a:r>
            <a:r>
              <a:rPr lang="en-GB" dirty="0">
                <a:latin typeface="Lucida Console" pitchFamily="49" charset="0"/>
              </a:rPr>
              <a:t> </a:t>
            </a:r>
            <a:r>
              <a:rPr lang="en-GB" dirty="0" err="1">
                <a:latin typeface="Lucida Console" pitchFamily="49" charset="0"/>
              </a:rPr>
              <a:t>vs_dataid</a:t>
            </a:r>
            <a:r>
              <a:rPr lang="en-GB" dirty="0">
                <a:latin typeface="Lucida Console" pitchFamily="49" charset="0"/>
              </a:rPr>
              <a:t> </a:t>
            </a:r>
            <a:r>
              <a:rPr lang="en-GB" dirty="0">
                <a:solidFill>
                  <a:srgbClr val="66CC66"/>
                </a:solidFill>
                <a:latin typeface="Lucida Console" pitchFamily="49" charset="0"/>
              </a:rPr>
              <a:t>=</a:t>
            </a:r>
            <a:r>
              <a:rPr lang="en-GB" dirty="0">
                <a:latin typeface="Lucida Console" pitchFamily="49" charset="0"/>
              </a:rPr>
              <a:t> </a:t>
            </a:r>
            <a:r>
              <a:rPr lang="en-GB" dirty="0">
                <a:solidFill>
                  <a:srgbClr val="66CC66"/>
                </a:solidFill>
                <a:latin typeface="Lucida Console" pitchFamily="49" charset="0"/>
              </a:rPr>
              <a:t>{</a:t>
            </a:r>
            <a:endParaRPr lang="en-GB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dirty="0">
                <a:latin typeface="Lucida Console" pitchFamily="49" charset="0"/>
              </a:rPr>
              <a:t>    </a:t>
            </a:r>
            <a:r>
              <a:rPr lang="en-GB" dirty="0">
                <a:solidFill>
                  <a:srgbClr val="66CC66"/>
                </a:solidFill>
                <a:latin typeface="Lucida Console" pitchFamily="49" charset="0"/>
              </a:rPr>
              <a:t>[</a:t>
            </a:r>
            <a:r>
              <a:rPr lang="en-GB" dirty="0">
                <a:solidFill>
                  <a:srgbClr val="CC66CC"/>
                </a:solidFill>
                <a:latin typeface="Lucida Console" pitchFamily="49" charset="0"/>
              </a:rPr>
              <a:t>0</a:t>
            </a:r>
            <a:r>
              <a:rPr lang="en-GB" dirty="0">
                <a:solidFill>
                  <a:srgbClr val="66CC66"/>
                </a:solidFill>
                <a:latin typeface="Lucida Console" pitchFamily="49" charset="0"/>
              </a:rPr>
              <a:t>]</a:t>
            </a:r>
            <a:r>
              <a:rPr lang="en-GB" dirty="0">
                <a:latin typeface="Lucida Console" pitchFamily="49" charset="0"/>
              </a:rPr>
              <a:t> </a:t>
            </a:r>
            <a:r>
              <a:rPr lang="en-GB" dirty="0">
                <a:solidFill>
                  <a:srgbClr val="66CC66"/>
                </a:solidFill>
                <a:latin typeface="Lucida Console" pitchFamily="49" charset="0"/>
              </a:rPr>
              <a:t>=</a:t>
            </a:r>
            <a:r>
              <a:rPr lang="en-GB" dirty="0">
                <a:latin typeface="Lucida Console" pitchFamily="49" charset="0"/>
              </a:rPr>
              <a:t> </a:t>
            </a:r>
            <a:r>
              <a:rPr lang="en-GB" dirty="0">
                <a:solidFill>
                  <a:srgbClr val="FF0000"/>
                </a:solidFill>
                <a:latin typeface="Lucida Console" pitchFamily="49" charset="0"/>
              </a:rPr>
              <a:t>"read short"</a:t>
            </a:r>
            <a:r>
              <a:rPr lang="en-GB" dirty="0">
                <a:latin typeface="Lucida Console" pitchFamily="49" charset="0"/>
              </a:rPr>
              <a:t>,</a:t>
            </a:r>
          </a:p>
          <a:p>
            <a:pPr marL="0" indent="0" fontAlgn="t">
              <a:buNone/>
            </a:pPr>
            <a:r>
              <a:rPr lang="en-GB" dirty="0">
                <a:latin typeface="Lucida Console" pitchFamily="49" charset="0"/>
              </a:rPr>
              <a:t>    </a:t>
            </a:r>
            <a:r>
              <a:rPr lang="en-GB" dirty="0">
                <a:solidFill>
                  <a:srgbClr val="66CC66"/>
                </a:solidFill>
                <a:latin typeface="Lucida Console" pitchFamily="49" charset="0"/>
              </a:rPr>
              <a:t>[</a:t>
            </a:r>
            <a:r>
              <a:rPr lang="en-GB" dirty="0">
                <a:solidFill>
                  <a:srgbClr val="CC66CC"/>
                </a:solidFill>
                <a:latin typeface="Lucida Console" pitchFamily="49" charset="0"/>
              </a:rPr>
              <a:t>1</a:t>
            </a:r>
            <a:r>
              <a:rPr lang="en-GB" dirty="0">
                <a:solidFill>
                  <a:srgbClr val="66CC66"/>
                </a:solidFill>
                <a:latin typeface="Lucida Console" pitchFamily="49" charset="0"/>
              </a:rPr>
              <a:t>]</a:t>
            </a:r>
            <a:r>
              <a:rPr lang="en-GB" dirty="0">
                <a:latin typeface="Lucida Console" pitchFamily="49" charset="0"/>
              </a:rPr>
              <a:t> </a:t>
            </a:r>
            <a:r>
              <a:rPr lang="en-GB" dirty="0">
                <a:solidFill>
                  <a:srgbClr val="66CC66"/>
                </a:solidFill>
                <a:latin typeface="Lucida Console" pitchFamily="49" charset="0"/>
              </a:rPr>
              <a:t>=</a:t>
            </a:r>
            <a:r>
              <a:rPr lang="en-GB" dirty="0">
                <a:latin typeface="Lucida Console" pitchFamily="49" charset="0"/>
              </a:rPr>
              <a:t> </a:t>
            </a:r>
            <a:r>
              <a:rPr lang="en-GB" dirty="0">
                <a:solidFill>
                  <a:srgbClr val="FF0000"/>
                </a:solidFill>
                <a:latin typeface="Lucida Console" pitchFamily="49" charset="0"/>
              </a:rPr>
              <a:t>"read long"</a:t>
            </a:r>
            <a:r>
              <a:rPr lang="en-GB" dirty="0">
                <a:latin typeface="Lucida Console" pitchFamily="49" charset="0"/>
              </a:rPr>
              <a:t>,</a:t>
            </a:r>
          </a:p>
          <a:p>
            <a:pPr marL="0" indent="0" fontAlgn="t">
              <a:buNone/>
            </a:pPr>
            <a:r>
              <a:rPr lang="en-GB" dirty="0">
                <a:latin typeface="Lucida Console" pitchFamily="49" charset="0"/>
              </a:rPr>
              <a:t>    </a:t>
            </a:r>
            <a:r>
              <a:rPr lang="en-GB" dirty="0">
                <a:solidFill>
                  <a:srgbClr val="66CC66"/>
                </a:solidFill>
                <a:latin typeface="Lucida Console" pitchFamily="49" charset="0"/>
              </a:rPr>
              <a:t>[</a:t>
            </a:r>
            <a:r>
              <a:rPr lang="en-GB" dirty="0">
                <a:solidFill>
                  <a:srgbClr val="CC66CC"/>
                </a:solidFill>
                <a:latin typeface="Lucida Console" pitchFamily="49" charset="0"/>
              </a:rPr>
              <a:t>2</a:t>
            </a:r>
            <a:r>
              <a:rPr lang="en-GB" dirty="0">
                <a:solidFill>
                  <a:srgbClr val="66CC66"/>
                </a:solidFill>
                <a:latin typeface="Lucida Console" pitchFamily="49" charset="0"/>
              </a:rPr>
              <a:t>]</a:t>
            </a:r>
            <a:r>
              <a:rPr lang="en-GB" dirty="0">
                <a:latin typeface="Lucida Console" pitchFamily="49" charset="0"/>
              </a:rPr>
              <a:t> </a:t>
            </a:r>
            <a:r>
              <a:rPr lang="en-GB" dirty="0">
                <a:solidFill>
                  <a:srgbClr val="66CC66"/>
                </a:solidFill>
                <a:latin typeface="Lucida Console" pitchFamily="49" charset="0"/>
              </a:rPr>
              <a:t>=</a:t>
            </a:r>
            <a:r>
              <a:rPr lang="en-GB" dirty="0">
                <a:latin typeface="Lucida Console" pitchFamily="49" charset="0"/>
              </a:rPr>
              <a:t> </a:t>
            </a:r>
            <a:r>
              <a:rPr lang="en-GB" dirty="0">
                <a:solidFill>
                  <a:srgbClr val="FF0000"/>
                </a:solidFill>
                <a:latin typeface="Lucida Console" pitchFamily="49" charset="0"/>
              </a:rPr>
              <a:t>"read string"</a:t>
            </a:r>
            <a:endParaRPr lang="en-GB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dirty="0">
                <a:solidFill>
                  <a:srgbClr val="66CC66"/>
                </a:solidFill>
                <a:latin typeface="Lucida Console" pitchFamily="49" charset="0"/>
              </a:rPr>
              <a:t>}</a:t>
            </a:r>
            <a:endParaRPr lang="en-GB" dirty="0">
              <a:latin typeface="Lucida Console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065232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900113" y="0"/>
            <a:ext cx="7272337" cy="842963"/>
          </a:xfrm>
        </p:spPr>
        <p:txBody>
          <a:bodyPr/>
          <a:lstStyle/>
          <a:p>
            <a:r>
              <a:rPr lang="en-US" dirty="0"/>
              <a:t>Lua dissector Basics – Field definition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251520" y="1059582"/>
            <a:ext cx="8856984" cy="3744193"/>
          </a:xfrm>
        </p:spPr>
        <p:txBody>
          <a:bodyPr>
            <a:normAutofit/>
          </a:bodyPr>
          <a:lstStyle/>
          <a:p>
            <a:pPr marL="0" indent="0" fontAlgn="t">
              <a:buNone/>
            </a:pPr>
            <a:endParaRPr lang="en-GB" sz="1400" i="1" dirty="0">
              <a:solidFill>
                <a:srgbClr val="808080"/>
              </a:solidFill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400" i="1" dirty="0">
                <a:solidFill>
                  <a:srgbClr val="808080"/>
                </a:solidFill>
                <a:latin typeface="Lucida Console" pitchFamily="49" charset="0"/>
              </a:rPr>
              <a:t>-- declare the fields</a:t>
            </a:r>
            <a:endParaRPr lang="en-GB" sz="14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400" dirty="0">
                <a:solidFill>
                  <a:srgbClr val="B1B100"/>
                </a:solidFill>
                <a:latin typeface="Lucida Console" pitchFamily="49" charset="0"/>
              </a:rPr>
              <a:t>local</a:t>
            </a:r>
            <a:r>
              <a:rPr lang="en-GB" sz="1400" dirty="0">
                <a:latin typeface="Lucida Console" pitchFamily="49" charset="0"/>
              </a:rPr>
              <a:t> </a:t>
            </a:r>
            <a:r>
              <a:rPr lang="en-GB" sz="1400" dirty="0" err="1">
                <a:latin typeface="Lucida Console" pitchFamily="49" charset="0"/>
              </a:rPr>
              <a:t>f_func</a:t>
            </a:r>
            <a:r>
              <a:rPr lang="en-GB" sz="1400" dirty="0">
                <a:latin typeface="Lucida Console" pitchFamily="49" charset="0"/>
              </a:rPr>
              <a:t> </a:t>
            </a:r>
            <a:r>
              <a:rPr lang="en-GB" sz="1400" dirty="0">
                <a:solidFill>
                  <a:srgbClr val="66CC66"/>
                </a:solidFill>
                <a:latin typeface="Lucida Console" pitchFamily="49" charset="0"/>
              </a:rPr>
              <a:t>=</a:t>
            </a:r>
            <a:r>
              <a:rPr lang="en-GB" sz="1400" dirty="0">
                <a:latin typeface="Lucida Console" pitchFamily="49" charset="0"/>
              </a:rPr>
              <a:t> ProtoField.uint8</a:t>
            </a:r>
            <a:r>
              <a:rPr lang="en-GB" sz="1400" dirty="0">
                <a:solidFill>
                  <a:srgbClr val="66CC66"/>
                </a:solidFill>
                <a:latin typeface="Lucida Console" pitchFamily="49" charset="0"/>
              </a:rPr>
              <a:t>(</a:t>
            </a:r>
            <a:r>
              <a:rPr lang="en-GB" sz="1400" dirty="0">
                <a:solidFill>
                  <a:srgbClr val="FF0000"/>
                </a:solidFill>
                <a:latin typeface="Lucida Console" pitchFamily="49" charset="0"/>
              </a:rPr>
              <a:t>"sf17.func"</a:t>
            </a:r>
            <a:r>
              <a:rPr lang="en-GB" sz="1400" dirty="0">
                <a:latin typeface="Lucida Console" pitchFamily="49" charset="0"/>
              </a:rPr>
              <a:t>, </a:t>
            </a:r>
            <a:r>
              <a:rPr lang="en-GB" sz="1400" dirty="0">
                <a:solidFill>
                  <a:srgbClr val="FF0000"/>
                </a:solidFill>
                <a:latin typeface="Lucida Console" pitchFamily="49" charset="0"/>
              </a:rPr>
              <a:t>"Function"</a:t>
            </a:r>
            <a:r>
              <a:rPr lang="en-GB" sz="1400" dirty="0">
                <a:latin typeface="Lucida Console" pitchFamily="49" charset="0"/>
              </a:rPr>
              <a:t>, </a:t>
            </a:r>
            <a:r>
              <a:rPr lang="en-GB" sz="1400" dirty="0" err="1">
                <a:latin typeface="Lucida Console" pitchFamily="49" charset="0"/>
              </a:rPr>
              <a:t>base.DEC</a:t>
            </a:r>
            <a:r>
              <a:rPr lang="en-GB" sz="1400" dirty="0">
                <a:latin typeface="Lucida Console" pitchFamily="49" charset="0"/>
              </a:rPr>
              <a:t>, </a:t>
            </a:r>
            <a:r>
              <a:rPr lang="en-GB" sz="1400" dirty="0" err="1">
                <a:latin typeface="Lucida Console" pitchFamily="49" charset="0"/>
              </a:rPr>
              <a:t>vs_funcs</a:t>
            </a:r>
            <a:r>
              <a:rPr lang="en-GB" sz="1400" dirty="0">
                <a:solidFill>
                  <a:srgbClr val="66CC66"/>
                </a:solidFill>
                <a:latin typeface="Lucida Console" pitchFamily="49" charset="0"/>
              </a:rPr>
              <a:t>)</a:t>
            </a:r>
            <a:endParaRPr lang="en-GB" sz="14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400" dirty="0">
                <a:solidFill>
                  <a:srgbClr val="B1B100"/>
                </a:solidFill>
                <a:latin typeface="Lucida Console" pitchFamily="49" charset="0"/>
              </a:rPr>
              <a:t>local</a:t>
            </a:r>
            <a:r>
              <a:rPr lang="en-GB" sz="1400" dirty="0">
                <a:latin typeface="Lucida Console" pitchFamily="49" charset="0"/>
              </a:rPr>
              <a:t> </a:t>
            </a:r>
            <a:r>
              <a:rPr lang="en-GB" sz="1400" dirty="0" err="1">
                <a:latin typeface="Lucida Console" pitchFamily="49" charset="0"/>
              </a:rPr>
              <a:t>f_len</a:t>
            </a:r>
            <a:r>
              <a:rPr lang="en-GB" sz="1400" dirty="0">
                <a:latin typeface="Lucida Console" pitchFamily="49" charset="0"/>
              </a:rPr>
              <a:t> </a:t>
            </a:r>
            <a:r>
              <a:rPr lang="en-GB" sz="1400" dirty="0">
                <a:solidFill>
                  <a:srgbClr val="66CC66"/>
                </a:solidFill>
                <a:latin typeface="Lucida Console" pitchFamily="49" charset="0"/>
              </a:rPr>
              <a:t>=</a:t>
            </a:r>
            <a:r>
              <a:rPr lang="en-GB" sz="1400" dirty="0">
                <a:latin typeface="Lucida Console" pitchFamily="49" charset="0"/>
              </a:rPr>
              <a:t> ProtoField.uint16</a:t>
            </a:r>
            <a:r>
              <a:rPr lang="en-GB" sz="1400" dirty="0">
                <a:solidFill>
                  <a:srgbClr val="66CC66"/>
                </a:solidFill>
                <a:latin typeface="Lucida Console" pitchFamily="49" charset="0"/>
              </a:rPr>
              <a:t>(</a:t>
            </a:r>
            <a:r>
              <a:rPr lang="en-GB" sz="1400" dirty="0">
                <a:solidFill>
                  <a:srgbClr val="FF0000"/>
                </a:solidFill>
                <a:latin typeface="Lucida Console" pitchFamily="49" charset="0"/>
              </a:rPr>
              <a:t>"sf17.len"</a:t>
            </a:r>
            <a:r>
              <a:rPr lang="en-GB" sz="1400" dirty="0">
                <a:latin typeface="Lucida Console" pitchFamily="49" charset="0"/>
              </a:rPr>
              <a:t>, </a:t>
            </a:r>
            <a:r>
              <a:rPr lang="en-GB" sz="1400" dirty="0">
                <a:solidFill>
                  <a:srgbClr val="FF0000"/>
                </a:solidFill>
                <a:latin typeface="Lucida Console" pitchFamily="49" charset="0"/>
              </a:rPr>
              <a:t>"Length"</a:t>
            </a:r>
            <a:r>
              <a:rPr lang="en-GB" sz="1400" dirty="0">
                <a:latin typeface="Lucida Console" pitchFamily="49" charset="0"/>
              </a:rPr>
              <a:t>, </a:t>
            </a:r>
            <a:r>
              <a:rPr lang="en-GB" sz="1400" dirty="0" err="1">
                <a:latin typeface="Lucida Console" pitchFamily="49" charset="0"/>
              </a:rPr>
              <a:t>base.DEC</a:t>
            </a:r>
            <a:r>
              <a:rPr lang="en-GB" sz="1400" dirty="0">
                <a:solidFill>
                  <a:srgbClr val="66CC66"/>
                </a:solidFill>
                <a:latin typeface="Lucida Console" pitchFamily="49" charset="0"/>
              </a:rPr>
              <a:t>)</a:t>
            </a:r>
            <a:endParaRPr lang="en-GB" sz="14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400" dirty="0">
                <a:solidFill>
                  <a:srgbClr val="B1B100"/>
                </a:solidFill>
                <a:latin typeface="Lucida Console" pitchFamily="49" charset="0"/>
              </a:rPr>
              <a:t>local</a:t>
            </a:r>
            <a:r>
              <a:rPr lang="en-GB" sz="1400" dirty="0">
                <a:latin typeface="Lucida Console" pitchFamily="49" charset="0"/>
              </a:rPr>
              <a:t> </a:t>
            </a:r>
            <a:r>
              <a:rPr lang="en-GB" sz="1400" dirty="0" err="1">
                <a:latin typeface="Lucida Console" pitchFamily="49" charset="0"/>
              </a:rPr>
              <a:t>f_id</a:t>
            </a:r>
            <a:r>
              <a:rPr lang="en-GB" sz="1400" dirty="0">
                <a:latin typeface="Lucida Console" pitchFamily="49" charset="0"/>
              </a:rPr>
              <a:t> </a:t>
            </a:r>
            <a:r>
              <a:rPr lang="en-GB" sz="1400" dirty="0">
                <a:solidFill>
                  <a:srgbClr val="66CC66"/>
                </a:solidFill>
                <a:latin typeface="Lucida Console" pitchFamily="49" charset="0"/>
              </a:rPr>
              <a:t>=</a:t>
            </a:r>
            <a:r>
              <a:rPr lang="en-GB" sz="1400" dirty="0">
                <a:latin typeface="Lucida Console" pitchFamily="49" charset="0"/>
              </a:rPr>
              <a:t> ProtoField.uint32</a:t>
            </a:r>
            <a:r>
              <a:rPr lang="en-GB" sz="1400" dirty="0">
                <a:solidFill>
                  <a:srgbClr val="66CC66"/>
                </a:solidFill>
                <a:latin typeface="Lucida Console" pitchFamily="49" charset="0"/>
              </a:rPr>
              <a:t>(</a:t>
            </a:r>
            <a:r>
              <a:rPr lang="en-GB" sz="1400" dirty="0">
                <a:solidFill>
                  <a:srgbClr val="FF0000"/>
                </a:solidFill>
                <a:latin typeface="Lucida Console" pitchFamily="49" charset="0"/>
              </a:rPr>
              <a:t>"sf17.id"</a:t>
            </a:r>
            <a:r>
              <a:rPr lang="en-GB" sz="1400" dirty="0">
                <a:latin typeface="Lucida Console" pitchFamily="49" charset="0"/>
              </a:rPr>
              <a:t>, </a:t>
            </a:r>
            <a:r>
              <a:rPr lang="en-GB" sz="1400" dirty="0">
                <a:solidFill>
                  <a:srgbClr val="FF0000"/>
                </a:solidFill>
                <a:latin typeface="Lucida Console" pitchFamily="49" charset="0"/>
              </a:rPr>
              <a:t>"ID"</a:t>
            </a:r>
            <a:r>
              <a:rPr lang="en-GB" sz="1400" dirty="0">
                <a:latin typeface="Lucida Console" pitchFamily="49" charset="0"/>
              </a:rPr>
              <a:t>, </a:t>
            </a:r>
            <a:r>
              <a:rPr lang="en-GB" sz="1400" dirty="0" err="1">
                <a:latin typeface="Lucida Console" pitchFamily="49" charset="0"/>
              </a:rPr>
              <a:t>base.DEC</a:t>
            </a:r>
            <a:r>
              <a:rPr lang="en-GB" sz="1400" dirty="0">
                <a:solidFill>
                  <a:srgbClr val="66CC66"/>
                </a:solidFill>
                <a:latin typeface="Lucida Console" pitchFamily="49" charset="0"/>
              </a:rPr>
              <a:t>)</a:t>
            </a:r>
            <a:endParaRPr lang="en-GB" sz="14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400" dirty="0">
                <a:solidFill>
                  <a:srgbClr val="B1B100"/>
                </a:solidFill>
                <a:latin typeface="Lucida Console" pitchFamily="49" charset="0"/>
              </a:rPr>
              <a:t>local</a:t>
            </a:r>
            <a:r>
              <a:rPr lang="en-GB" sz="1400" dirty="0">
                <a:latin typeface="Lucida Console" pitchFamily="49" charset="0"/>
              </a:rPr>
              <a:t> </a:t>
            </a:r>
            <a:r>
              <a:rPr lang="en-GB" sz="1400" dirty="0" err="1">
                <a:latin typeface="Lucida Console" pitchFamily="49" charset="0"/>
              </a:rPr>
              <a:t>f_dataid</a:t>
            </a:r>
            <a:r>
              <a:rPr lang="en-GB" sz="1400" dirty="0">
                <a:latin typeface="Lucida Console" pitchFamily="49" charset="0"/>
              </a:rPr>
              <a:t> </a:t>
            </a:r>
            <a:r>
              <a:rPr lang="en-GB" sz="1400" dirty="0">
                <a:solidFill>
                  <a:srgbClr val="66CC66"/>
                </a:solidFill>
                <a:latin typeface="Lucida Console" pitchFamily="49" charset="0"/>
              </a:rPr>
              <a:t>=</a:t>
            </a:r>
            <a:r>
              <a:rPr lang="en-GB" sz="1400" dirty="0">
                <a:latin typeface="Lucida Console" pitchFamily="49" charset="0"/>
              </a:rPr>
              <a:t> ProtoField.uint8</a:t>
            </a:r>
            <a:r>
              <a:rPr lang="en-GB" sz="1400" dirty="0">
                <a:solidFill>
                  <a:srgbClr val="66CC66"/>
                </a:solidFill>
                <a:latin typeface="Lucida Console" pitchFamily="49" charset="0"/>
              </a:rPr>
              <a:t>(</a:t>
            </a:r>
            <a:r>
              <a:rPr lang="en-GB" sz="1400" dirty="0">
                <a:solidFill>
                  <a:srgbClr val="FF0000"/>
                </a:solidFill>
                <a:latin typeface="Lucida Console" pitchFamily="49" charset="0"/>
              </a:rPr>
              <a:t>"sf17.data.id"</a:t>
            </a:r>
            <a:r>
              <a:rPr lang="en-GB" sz="1400" dirty="0">
                <a:latin typeface="Lucida Console" pitchFamily="49" charset="0"/>
              </a:rPr>
              <a:t>, </a:t>
            </a:r>
            <a:r>
              <a:rPr lang="en-GB" sz="1400" dirty="0">
                <a:solidFill>
                  <a:srgbClr val="FF0000"/>
                </a:solidFill>
                <a:latin typeface="Lucida Console" pitchFamily="49" charset="0"/>
              </a:rPr>
              <a:t>"Data ID"</a:t>
            </a:r>
            <a:r>
              <a:rPr lang="en-GB" sz="1400" dirty="0">
                <a:latin typeface="Lucida Console" pitchFamily="49" charset="0"/>
              </a:rPr>
              <a:t>, </a:t>
            </a:r>
            <a:r>
              <a:rPr lang="en-GB" sz="1400" dirty="0" err="1">
                <a:latin typeface="Lucida Console" pitchFamily="49" charset="0"/>
              </a:rPr>
              <a:t>base.DEC</a:t>
            </a:r>
            <a:r>
              <a:rPr lang="en-GB" sz="1400" dirty="0">
                <a:latin typeface="Lucida Console" pitchFamily="49" charset="0"/>
              </a:rPr>
              <a:t>, </a:t>
            </a:r>
            <a:r>
              <a:rPr lang="en-GB" sz="1400" dirty="0" err="1">
                <a:latin typeface="Lucida Console" pitchFamily="49" charset="0"/>
              </a:rPr>
              <a:t>vs_dataid</a:t>
            </a:r>
            <a:r>
              <a:rPr lang="en-GB" sz="1400" dirty="0">
                <a:solidFill>
                  <a:srgbClr val="66CC66"/>
                </a:solidFill>
                <a:latin typeface="Lucida Console" pitchFamily="49" charset="0"/>
              </a:rPr>
              <a:t>)</a:t>
            </a:r>
            <a:endParaRPr lang="en-GB" sz="14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400" dirty="0">
                <a:solidFill>
                  <a:srgbClr val="B1B100"/>
                </a:solidFill>
                <a:latin typeface="Lucida Console" pitchFamily="49" charset="0"/>
              </a:rPr>
              <a:t>local</a:t>
            </a:r>
            <a:r>
              <a:rPr lang="en-GB" sz="1400" dirty="0">
                <a:latin typeface="Lucida Console" pitchFamily="49" charset="0"/>
              </a:rPr>
              <a:t> </a:t>
            </a:r>
            <a:r>
              <a:rPr lang="en-GB" sz="1400" dirty="0" err="1">
                <a:latin typeface="Lucida Console" pitchFamily="49" charset="0"/>
              </a:rPr>
              <a:t>f_data_short</a:t>
            </a:r>
            <a:r>
              <a:rPr lang="en-GB" sz="1400" dirty="0">
                <a:latin typeface="Lucida Console" pitchFamily="49" charset="0"/>
              </a:rPr>
              <a:t> </a:t>
            </a:r>
            <a:r>
              <a:rPr lang="en-GB" sz="1400" dirty="0">
                <a:solidFill>
                  <a:srgbClr val="66CC66"/>
                </a:solidFill>
                <a:latin typeface="Lucida Console" pitchFamily="49" charset="0"/>
              </a:rPr>
              <a:t>=</a:t>
            </a:r>
            <a:r>
              <a:rPr lang="en-GB" sz="1400" dirty="0">
                <a:latin typeface="Lucida Console" pitchFamily="49" charset="0"/>
              </a:rPr>
              <a:t> ProtoField.int16</a:t>
            </a:r>
            <a:r>
              <a:rPr lang="en-GB" sz="1400" dirty="0">
                <a:solidFill>
                  <a:srgbClr val="66CC66"/>
                </a:solidFill>
                <a:latin typeface="Lucida Console" pitchFamily="49" charset="0"/>
              </a:rPr>
              <a:t>(</a:t>
            </a:r>
            <a:r>
              <a:rPr lang="en-GB" sz="1400" dirty="0">
                <a:solidFill>
                  <a:srgbClr val="FF0000"/>
                </a:solidFill>
                <a:latin typeface="Lucida Console" pitchFamily="49" charset="0"/>
              </a:rPr>
              <a:t>"sf17.data.short"</a:t>
            </a:r>
            <a:r>
              <a:rPr lang="en-GB" sz="1400" dirty="0">
                <a:latin typeface="Lucida Console" pitchFamily="49" charset="0"/>
              </a:rPr>
              <a:t>, </a:t>
            </a:r>
            <a:r>
              <a:rPr lang="en-GB" sz="1400" dirty="0">
                <a:solidFill>
                  <a:srgbClr val="FF0000"/>
                </a:solidFill>
                <a:latin typeface="Lucida Console" pitchFamily="49" charset="0"/>
              </a:rPr>
              <a:t>"Data Short"</a:t>
            </a:r>
            <a:r>
              <a:rPr lang="en-GB" sz="1400" dirty="0">
                <a:latin typeface="Lucida Console" pitchFamily="49" charset="0"/>
              </a:rPr>
              <a:t>, </a:t>
            </a:r>
            <a:r>
              <a:rPr lang="en-GB" sz="1400" dirty="0" err="1">
                <a:latin typeface="Lucida Console" pitchFamily="49" charset="0"/>
              </a:rPr>
              <a:t>base.DEC</a:t>
            </a:r>
            <a:r>
              <a:rPr lang="en-GB" sz="1400" dirty="0">
                <a:solidFill>
                  <a:srgbClr val="66CC66"/>
                </a:solidFill>
                <a:latin typeface="Lucida Console" pitchFamily="49" charset="0"/>
              </a:rPr>
              <a:t>)</a:t>
            </a:r>
            <a:endParaRPr lang="en-GB" sz="14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400" dirty="0">
                <a:solidFill>
                  <a:srgbClr val="B1B100"/>
                </a:solidFill>
                <a:latin typeface="Lucida Console" pitchFamily="49" charset="0"/>
              </a:rPr>
              <a:t>local</a:t>
            </a:r>
            <a:r>
              <a:rPr lang="en-GB" sz="1400" dirty="0">
                <a:latin typeface="Lucida Console" pitchFamily="49" charset="0"/>
              </a:rPr>
              <a:t> </a:t>
            </a:r>
            <a:r>
              <a:rPr lang="en-GB" sz="1400" dirty="0" err="1">
                <a:latin typeface="Lucida Console" pitchFamily="49" charset="0"/>
              </a:rPr>
              <a:t>f_data_long</a:t>
            </a:r>
            <a:r>
              <a:rPr lang="en-GB" sz="1400" dirty="0">
                <a:latin typeface="Lucida Console" pitchFamily="49" charset="0"/>
              </a:rPr>
              <a:t> </a:t>
            </a:r>
            <a:r>
              <a:rPr lang="en-GB" sz="1400" dirty="0">
                <a:solidFill>
                  <a:srgbClr val="66CC66"/>
                </a:solidFill>
                <a:latin typeface="Lucida Console" pitchFamily="49" charset="0"/>
              </a:rPr>
              <a:t>=</a:t>
            </a:r>
            <a:r>
              <a:rPr lang="en-GB" sz="1400" dirty="0">
                <a:latin typeface="Lucida Console" pitchFamily="49" charset="0"/>
              </a:rPr>
              <a:t> ProtoField.int32</a:t>
            </a:r>
            <a:r>
              <a:rPr lang="en-GB" sz="1400" dirty="0">
                <a:solidFill>
                  <a:srgbClr val="66CC66"/>
                </a:solidFill>
                <a:latin typeface="Lucida Console" pitchFamily="49" charset="0"/>
              </a:rPr>
              <a:t>(</a:t>
            </a:r>
            <a:r>
              <a:rPr lang="en-GB" sz="1400" dirty="0">
                <a:solidFill>
                  <a:srgbClr val="FF0000"/>
                </a:solidFill>
                <a:latin typeface="Lucida Console" pitchFamily="49" charset="0"/>
              </a:rPr>
              <a:t>"sf17.data.long"</a:t>
            </a:r>
            <a:r>
              <a:rPr lang="en-GB" sz="1400" dirty="0">
                <a:latin typeface="Lucida Console" pitchFamily="49" charset="0"/>
              </a:rPr>
              <a:t>, </a:t>
            </a:r>
            <a:r>
              <a:rPr lang="en-GB" sz="1400" dirty="0">
                <a:solidFill>
                  <a:srgbClr val="FF0000"/>
                </a:solidFill>
                <a:latin typeface="Lucida Console" pitchFamily="49" charset="0"/>
              </a:rPr>
              <a:t>"Data Long"</a:t>
            </a:r>
            <a:r>
              <a:rPr lang="en-GB" sz="1400" dirty="0">
                <a:latin typeface="Lucida Console" pitchFamily="49" charset="0"/>
              </a:rPr>
              <a:t>, </a:t>
            </a:r>
            <a:r>
              <a:rPr lang="en-GB" sz="1400" dirty="0" err="1">
                <a:latin typeface="Lucida Console" pitchFamily="49" charset="0"/>
              </a:rPr>
              <a:t>base.DEC</a:t>
            </a:r>
            <a:r>
              <a:rPr lang="en-GB" sz="1400" dirty="0">
                <a:solidFill>
                  <a:srgbClr val="66CC66"/>
                </a:solidFill>
                <a:latin typeface="Lucida Console" pitchFamily="49" charset="0"/>
              </a:rPr>
              <a:t>)</a:t>
            </a:r>
            <a:endParaRPr lang="en-GB" sz="14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400" dirty="0">
                <a:solidFill>
                  <a:srgbClr val="B1B100"/>
                </a:solidFill>
                <a:latin typeface="Lucida Console" pitchFamily="49" charset="0"/>
              </a:rPr>
              <a:t>local</a:t>
            </a:r>
            <a:r>
              <a:rPr lang="en-GB" sz="1400" dirty="0">
                <a:latin typeface="Lucida Console" pitchFamily="49" charset="0"/>
              </a:rPr>
              <a:t> </a:t>
            </a:r>
            <a:r>
              <a:rPr lang="en-GB" sz="1400" dirty="0" err="1">
                <a:latin typeface="Lucida Console" pitchFamily="49" charset="0"/>
              </a:rPr>
              <a:t>f_data_string</a:t>
            </a:r>
            <a:r>
              <a:rPr lang="en-GB" sz="1400" dirty="0">
                <a:latin typeface="Lucida Console" pitchFamily="49" charset="0"/>
              </a:rPr>
              <a:t> </a:t>
            </a:r>
            <a:r>
              <a:rPr lang="en-GB" sz="1400" dirty="0">
                <a:solidFill>
                  <a:srgbClr val="66CC66"/>
                </a:solidFill>
                <a:latin typeface="Lucida Console" pitchFamily="49" charset="0"/>
              </a:rPr>
              <a:t>=</a:t>
            </a:r>
            <a:r>
              <a:rPr lang="en-GB" sz="1400" dirty="0">
                <a:latin typeface="Lucida Console" pitchFamily="49" charset="0"/>
              </a:rPr>
              <a:t> </a:t>
            </a:r>
            <a:r>
              <a:rPr lang="en-GB" sz="1400" dirty="0" err="1">
                <a:latin typeface="Lucida Console" pitchFamily="49" charset="0"/>
              </a:rPr>
              <a:t>ProtoField.</a:t>
            </a:r>
            <a:r>
              <a:rPr lang="en-GB" sz="1400" dirty="0" err="1">
                <a:solidFill>
                  <a:srgbClr val="B1B100"/>
                </a:solidFill>
                <a:latin typeface="Lucida Console" pitchFamily="49" charset="0"/>
              </a:rPr>
              <a:t>string</a:t>
            </a:r>
            <a:r>
              <a:rPr lang="en-GB" sz="1400" dirty="0">
                <a:solidFill>
                  <a:srgbClr val="66CC66"/>
                </a:solidFill>
                <a:latin typeface="Lucida Console" pitchFamily="49" charset="0"/>
              </a:rPr>
              <a:t>(</a:t>
            </a:r>
            <a:r>
              <a:rPr lang="en-GB" sz="1400" dirty="0">
                <a:solidFill>
                  <a:srgbClr val="FF0000"/>
                </a:solidFill>
                <a:latin typeface="Lucida Console" pitchFamily="49" charset="0"/>
              </a:rPr>
              <a:t>"sf17.data.string"</a:t>
            </a:r>
            <a:r>
              <a:rPr lang="en-GB" sz="1400" dirty="0">
                <a:latin typeface="Lucida Console" pitchFamily="49" charset="0"/>
              </a:rPr>
              <a:t>, </a:t>
            </a:r>
            <a:r>
              <a:rPr lang="en-GB" sz="1400" dirty="0">
                <a:solidFill>
                  <a:srgbClr val="FF0000"/>
                </a:solidFill>
                <a:latin typeface="Lucida Console" pitchFamily="49" charset="0"/>
              </a:rPr>
              <a:t>"Data String"</a:t>
            </a:r>
            <a:r>
              <a:rPr lang="en-GB" sz="1400" dirty="0">
                <a:solidFill>
                  <a:srgbClr val="66CC66"/>
                </a:solidFill>
                <a:latin typeface="Lucida Console" pitchFamily="49" charset="0"/>
              </a:rPr>
              <a:t>)</a:t>
            </a:r>
            <a:endParaRPr lang="en-GB" sz="14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400" dirty="0">
                <a:latin typeface="Lucida Console" pitchFamily="49" charset="0"/>
              </a:rPr>
              <a:t> </a:t>
            </a:r>
          </a:p>
          <a:p>
            <a:pPr marL="0" indent="0" fontAlgn="t">
              <a:buNone/>
            </a:pPr>
            <a:r>
              <a:rPr lang="en-GB" sz="1400" dirty="0">
                <a:latin typeface="Lucida Console" pitchFamily="49" charset="0"/>
              </a:rPr>
              <a:t>sf17_proto.fields </a:t>
            </a:r>
            <a:r>
              <a:rPr lang="en-GB" sz="1400" dirty="0">
                <a:solidFill>
                  <a:srgbClr val="66CC66"/>
                </a:solidFill>
                <a:latin typeface="Lucida Console" pitchFamily="49" charset="0"/>
              </a:rPr>
              <a:t>=</a:t>
            </a:r>
            <a:r>
              <a:rPr lang="en-GB" sz="1400" dirty="0">
                <a:latin typeface="Lucida Console" pitchFamily="49" charset="0"/>
              </a:rPr>
              <a:t> </a:t>
            </a:r>
            <a:r>
              <a:rPr lang="en-GB" sz="1400" dirty="0">
                <a:solidFill>
                  <a:srgbClr val="66CC66"/>
                </a:solidFill>
                <a:latin typeface="Lucida Console" pitchFamily="49" charset="0"/>
              </a:rPr>
              <a:t>{</a:t>
            </a:r>
            <a:r>
              <a:rPr lang="en-GB" sz="1400" dirty="0">
                <a:latin typeface="Lucida Console" pitchFamily="49" charset="0"/>
              </a:rPr>
              <a:t> </a:t>
            </a:r>
            <a:r>
              <a:rPr lang="en-GB" sz="1400" dirty="0" err="1">
                <a:latin typeface="Lucida Console" pitchFamily="49" charset="0"/>
              </a:rPr>
              <a:t>f_func</a:t>
            </a:r>
            <a:r>
              <a:rPr lang="en-GB" sz="1400" dirty="0">
                <a:latin typeface="Lucida Console" pitchFamily="49" charset="0"/>
              </a:rPr>
              <a:t>, </a:t>
            </a:r>
            <a:r>
              <a:rPr lang="en-GB" sz="1400" dirty="0" err="1">
                <a:latin typeface="Lucida Console" pitchFamily="49" charset="0"/>
              </a:rPr>
              <a:t>f_len</a:t>
            </a:r>
            <a:r>
              <a:rPr lang="en-GB" sz="1400" dirty="0">
                <a:latin typeface="Lucida Console" pitchFamily="49" charset="0"/>
              </a:rPr>
              <a:t>, </a:t>
            </a:r>
            <a:r>
              <a:rPr lang="en-GB" sz="1400" dirty="0" err="1">
                <a:latin typeface="Lucida Console" pitchFamily="49" charset="0"/>
              </a:rPr>
              <a:t>f_id</a:t>
            </a:r>
            <a:r>
              <a:rPr lang="en-GB" sz="1400" dirty="0">
                <a:latin typeface="Lucida Console" pitchFamily="49" charset="0"/>
              </a:rPr>
              <a:t>, </a:t>
            </a:r>
            <a:r>
              <a:rPr lang="en-GB" sz="1400" dirty="0" err="1">
                <a:latin typeface="Lucida Console" pitchFamily="49" charset="0"/>
              </a:rPr>
              <a:t>f_dataid</a:t>
            </a:r>
            <a:r>
              <a:rPr lang="en-GB" sz="1400" dirty="0">
                <a:latin typeface="Lucida Console" pitchFamily="49" charset="0"/>
              </a:rPr>
              <a:t>,</a:t>
            </a:r>
          </a:p>
          <a:p>
            <a:pPr marL="0" indent="0" fontAlgn="t">
              <a:buNone/>
            </a:pPr>
            <a:r>
              <a:rPr lang="en-GB" sz="1400" dirty="0">
                <a:latin typeface="Lucida Console" pitchFamily="49" charset="0"/>
              </a:rPr>
              <a:t>                      </a:t>
            </a:r>
            <a:r>
              <a:rPr lang="en-GB" sz="1400" dirty="0" err="1">
                <a:latin typeface="Lucida Console" pitchFamily="49" charset="0"/>
              </a:rPr>
              <a:t>f_data_short</a:t>
            </a:r>
            <a:r>
              <a:rPr lang="en-GB" sz="1400" dirty="0">
                <a:latin typeface="Lucida Console" pitchFamily="49" charset="0"/>
              </a:rPr>
              <a:t>, </a:t>
            </a:r>
            <a:r>
              <a:rPr lang="en-GB" sz="1400" dirty="0" err="1">
                <a:latin typeface="Lucida Console" pitchFamily="49" charset="0"/>
              </a:rPr>
              <a:t>f_data_long</a:t>
            </a:r>
            <a:r>
              <a:rPr lang="en-GB" sz="1400" dirty="0">
                <a:latin typeface="Lucida Console" pitchFamily="49" charset="0"/>
              </a:rPr>
              <a:t>, </a:t>
            </a:r>
            <a:r>
              <a:rPr lang="en-GB" sz="1400" dirty="0" err="1">
                <a:latin typeface="Lucida Console" pitchFamily="49" charset="0"/>
              </a:rPr>
              <a:t>f_data_string</a:t>
            </a:r>
            <a:r>
              <a:rPr lang="en-GB" sz="1400" dirty="0">
                <a:latin typeface="Lucida Console" pitchFamily="49" charset="0"/>
              </a:rPr>
              <a:t> </a:t>
            </a:r>
            <a:r>
              <a:rPr lang="en-GB" sz="1400" dirty="0">
                <a:solidFill>
                  <a:srgbClr val="66CC66"/>
                </a:solidFill>
                <a:latin typeface="Lucida Console" pitchFamily="49" charset="0"/>
              </a:rPr>
              <a:t>}</a:t>
            </a:r>
            <a:endParaRPr lang="en-GB" sz="1400" dirty="0">
              <a:latin typeface="Lucida Console" pitchFamily="49" charset="0"/>
            </a:endParaRPr>
          </a:p>
          <a:p>
            <a:pPr marL="0" indent="0" fontAlgn="t">
              <a:buNone/>
            </a:pPr>
            <a:endParaRPr lang="en-GB" sz="1400" dirty="0">
              <a:latin typeface="Lucida Console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896747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900113" y="0"/>
            <a:ext cx="7272337" cy="842963"/>
          </a:xfrm>
        </p:spPr>
        <p:txBody>
          <a:bodyPr/>
          <a:lstStyle/>
          <a:p>
            <a:r>
              <a:rPr lang="en-US"/>
              <a:t>Lua dissector Basics – Dissector function I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 fontAlgn="t">
              <a:buNone/>
            </a:pPr>
            <a:r>
              <a:rPr lang="en-GB" sz="1400" dirty="0">
                <a:solidFill>
                  <a:srgbClr val="B1B100"/>
                </a:solidFill>
                <a:latin typeface="Lucida Console" pitchFamily="49" charset="0"/>
              </a:rPr>
              <a:t>function</a:t>
            </a:r>
            <a:r>
              <a:rPr lang="en-GB" sz="1400" dirty="0">
                <a:latin typeface="Lucida Console" pitchFamily="49" charset="0"/>
              </a:rPr>
              <a:t> sf17_proto.dissector</a:t>
            </a:r>
            <a:r>
              <a:rPr lang="en-GB" sz="1400" dirty="0">
                <a:solidFill>
                  <a:srgbClr val="66CC66"/>
                </a:solidFill>
                <a:latin typeface="Lucida Console" pitchFamily="49" charset="0"/>
              </a:rPr>
              <a:t>(</a:t>
            </a:r>
            <a:r>
              <a:rPr lang="en-GB" sz="1400" dirty="0">
                <a:latin typeface="Lucida Console" pitchFamily="49" charset="0"/>
              </a:rPr>
              <a:t>buffer, </a:t>
            </a:r>
            <a:r>
              <a:rPr lang="en-GB" sz="1400" dirty="0" err="1">
                <a:latin typeface="Lucida Console" pitchFamily="49" charset="0"/>
              </a:rPr>
              <a:t>pinfo</a:t>
            </a:r>
            <a:r>
              <a:rPr lang="en-GB" sz="1400" dirty="0">
                <a:latin typeface="Lucida Console" pitchFamily="49" charset="0"/>
              </a:rPr>
              <a:t>, tree</a:t>
            </a:r>
            <a:r>
              <a:rPr lang="en-GB" sz="1400" dirty="0">
                <a:solidFill>
                  <a:srgbClr val="66CC66"/>
                </a:solidFill>
                <a:latin typeface="Lucida Console" pitchFamily="49" charset="0"/>
              </a:rPr>
              <a:t>)</a:t>
            </a:r>
            <a:endParaRPr lang="en-GB" sz="14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400" dirty="0">
                <a:latin typeface="Lucida Console" pitchFamily="49" charset="0"/>
              </a:rPr>
              <a:t> </a:t>
            </a:r>
          </a:p>
          <a:p>
            <a:pPr marL="0" indent="0" fontAlgn="t">
              <a:buNone/>
            </a:pPr>
            <a:r>
              <a:rPr lang="en-GB" sz="1400" dirty="0">
                <a:latin typeface="Lucida Console" pitchFamily="49" charset="0"/>
              </a:rPr>
              <a:t>    </a:t>
            </a:r>
            <a:r>
              <a:rPr lang="en-GB" sz="1400" i="1" dirty="0">
                <a:solidFill>
                  <a:srgbClr val="808080"/>
                </a:solidFill>
                <a:latin typeface="Lucida Console" pitchFamily="49" charset="0"/>
              </a:rPr>
              <a:t>-- Set the protocol column</a:t>
            </a:r>
            <a:endParaRPr lang="en-GB" sz="14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400" dirty="0">
                <a:latin typeface="Lucida Console" pitchFamily="49" charset="0"/>
              </a:rPr>
              <a:t>    </a:t>
            </a:r>
            <a:r>
              <a:rPr lang="en-GB" sz="1400" dirty="0" err="1">
                <a:latin typeface="Lucida Console" pitchFamily="49" charset="0"/>
              </a:rPr>
              <a:t>pinfo.cols</a:t>
            </a:r>
            <a:r>
              <a:rPr lang="en-GB" sz="1400" dirty="0">
                <a:solidFill>
                  <a:srgbClr val="66CC66"/>
                </a:solidFill>
                <a:latin typeface="Lucida Console" pitchFamily="49" charset="0"/>
              </a:rPr>
              <a:t>[</a:t>
            </a:r>
            <a:r>
              <a:rPr lang="en-GB" sz="1400" dirty="0">
                <a:solidFill>
                  <a:srgbClr val="FF0000"/>
                </a:solidFill>
                <a:latin typeface="Lucida Console" pitchFamily="49" charset="0"/>
              </a:rPr>
              <a:t>'protocol'</a:t>
            </a:r>
            <a:r>
              <a:rPr lang="en-GB" sz="1400" dirty="0">
                <a:solidFill>
                  <a:srgbClr val="66CC66"/>
                </a:solidFill>
                <a:latin typeface="Lucida Console" pitchFamily="49" charset="0"/>
              </a:rPr>
              <a:t>]</a:t>
            </a:r>
            <a:r>
              <a:rPr lang="en-GB" sz="1400" dirty="0">
                <a:latin typeface="Lucida Console" pitchFamily="49" charset="0"/>
              </a:rPr>
              <a:t> </a:t>
            </a:r>
            <a:r>
              <a:rPr lang="en-GB" sz="1400" dirty="0">
                <a:solidFill>
                  <a:srgbClr val="66CC66"/>
                </a:solidFill>
                <a:latin typeface="Lucida Console" pitchFamily="49" charset="0"/>
              </a:rPr>
              <a:t>=</a:t>
            </a:r>
            <a:r>
              <a:rPr lang="en-GB" sz="1400" dirty="0">
                <a:latin typeface="Lucida Console" pitchFamily="49" charset="0"/>
              </a:rPr>
              <a:t> </a:t>
            </a:r>
            <a:r>
              <a:rPr lang="en-GB" sz="1400" dirty="0">
                <a:solidFill>
                  <a:srgbClr val="FF0000"/>
                </a:solidFill>
                <a:latin typeface="Lucida Console" pitchFamily="49" charset="0"/>
              </a:rPr>
              <a:t>"sf17"</a:t>
            </a:r>
            <a:endParaRPr lang="en-GB" sz="14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400" dirty="0">
                <a:latin typeface="Lucida Console" pitchFamily="49" charset="0"/>
              </a:rPr>
              <a:t> </a:t>
            </a:r>
          </a:p>
          <a:p>
            <a:pPr marL="0" indent="0" fontAlgn="t">
              <a:buNone/>
            </a:pPr>
            <a:r>
              <a:rPr lang="en-GB" sz="1400" dirty="0">
                <a:latin typeface="Lucida Console" pitchFamily="49" charset="0"/>
              </a:rPr>
              <a:t>    </a:t>
            </a:r>
            <a:r>
              <a:rPr lang="en-GB" sz="1400" i="1" dirty="0">
                <a:solidFill>
                  <a:srgbClr val="808080"/>
                </a:solidFill>
                <a:latin typeface="Lucida Console" pitchFamily="49" charset="0"/>
              </a:rPr>
              <a:t>-- create the sf17 protocol tree item</a:t>
            </a:r>
            <a:endParaRPr lang="en-GB" sz="14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400" dirty="0">
                <a:latin typeface="Lucida Console" pitchFamily="49" charset="0"/>
              </a:rPr>
              <a:t>    </a:t>
            </a:r>
            <a:r>
              <a:rPr lang="en-GB" sz="1400" dirty="0">
                <a:solidFill>
                  <a:srgbClr val="B1B100"/>
                </a:solidFill>
                <a:latin typeface="Lucida Console" pitchFamily="49" charset="0"/>
              </a:rPr>
              <a:t>local</a:t>
            </a:r>
            <a:r>
              <a:rPr lang="en-GB" sz="1400" dirty="0">
                <a:latin typeface="Lucida Console" pitchFamily="49" charset="0"/>
              </a:rPr>
              <a:t> t_sf17 </a:t>
            </a:r>
            <a:r>
              <a:rPr lang="en-GB" sz="1400" dirty="0">
                <a:solidFill>
                  <a:srgbClr val="66CC66"/>
                </a:solidFill>
                <a:latin typeface="Lucida Console" pitchFamily="49" charset="0"/>
              </a:rPr>
              <a:t>=</a:t>
            </a:r>
            <a:r>
              <a:rPr lang="en-GB" sz="1400" dirty="0">
                <a:latin typeface="Lucida Console" pitchFamily="49" charset="0"/>
              </a:rPr>
              <a:t> </a:t>
            </a:r>
            <a:r>
              <a:rPr lang="en-GB" sz="1400" dirty="0" err="1">
                <a:latin typeface="Lucida Console" pitchFamily="49" charset="0"/>
              </a:rPr>
              <a:t>tree:add</a:t>
            </a:r>
            <a:r>
              <a:rPr lang="en-GB" sz="1400" dirty="0">
                <a:solidFill>
                  <a:srgbClr val="66CC66"/>
                </a:solidFill>
                <a:latin typeface="Lucida Console" pitchFamily="49" charset="0"/>
              </a:rPr>
              <a:t>(</a:t>
            </a:r>
            <a:r>
              <a:rPr lang="en-GB" sz="1400" dirty="0">
                <a:latin typeface="Lucida Console" pitchFamily="49" charset="0"/>
              </a:rPr>
              <a:t>sf17_proto, buffer</a:t>
            </a:r>
            <a:r>
              <a:rPr lang="en-GB" sz="1400" dirty="0">
                <a:solidFill>
                  <a:srgbClr val="66CC66"/>
                </a:solidFill>
                <a:latin typeface="Lucida Console" pitchFamily="49" charset="0"/>
              </a:rPr>
              <a:t>())</a:t>
            </a:r>
            <a:endParaRPr lang="en-GB" sz="14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400" dirty="0">
                <a:latin typeface="Lucida Console" pitchFamily="49" charset="0"/>
              </a:rPr>
              <a:t>    </a:t>
            </a:r>
            <a:r>
              <a:rPr lang="en-GB" sz="1400" dirty="0">
                <a:solidFill>
                  <a:srgbClr val="B1B100"/>
                </a:solidFill>
                <a:latin typeface="Lucida Console" pitchFamily="49" charset="0"/>
              </a:rPr>
              <a:t>local</a:t>
            </a:r>
            <a:r>
              <a:rPr lang="en-GB" sz="1400" dirty="0">
                <a:latin typeface="Lucida Console" pitchFamily="49" charset="0"/>
              </a:rPr>
              <a:t> offset </a:t>
            </a:r>
            <a:r>
              <a:rPr lang="en-GB" sz="1400" dirty="0">
                <a:solidFill>
                  <a:srgbClr val="66CC66"/>
                </a:solidFill>
                <a:latin typeface="Lucida Console" pitchFamily="49" charset="0"/>
              </a:rPr>
              <a:t>=</a:t>
            </a:r>
            <a:r>
              <a:rPr lang="en-GB" sz="1400" dirty="0">
                <a:latin typeface="Lucida Console" pitchFamily="49" charset="0"/>
              </a:rPr>
              <a:t> </a:t>
            </a:r>
            <a:r>
              <a:rPr lang="en-GB" sz="1400" dirty="0">
                <a:solidFill>
                  <a:srgbClr val="CC66CC"/>
                </a:solidFill>
                <a:latin typeface="Lucida Console" pitchFamily="49" charset="0"/>
              </a:rPr>
              <a:t>0</a:t>
            </a:r>
            <a:endParaRPr lang="en-GB" sz="14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400" dirty="0">
                <a:latin typeface="Lucida Console" pitchFamily="49" charset="0"/>
              </a:rPr>
              <a:t> </a:t>
            </a:r>
          </a:p>
          <a:p>
            <a:pPr marL="0" indent="0" fontAlgn="t">
              <a:buNone/>
            </a:pPr>
            <a:r>
              <a:rPr lang="en-GB" sz="1400" dirty="0">
                <a:latin typeface="Lucida Console" pitchFamily="49" charset="0"/>
              </a:rPr>
              <a:t>    </a:t>
            </a:r>
            <a:r>
              <a:rPr lang="en-GB" sz="1400" i="1" dirty="0">
                <a:solidFill>
                  <a:srgbClr val="808080"/>
                </a:solidFill>
                <a:latin typeface="Lucida Console" pitchFamily="49" charset="0"/>
              </a:rPr>
              <a:t>-- Add the header tree item and populate it</a:t>
            </a:r>
            <a:endParaRPr lang="en-GB" sz="14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400" dirty="0">
                <a:latin typeface="Lucida Console" pitchFamily="49" charset="0"/>
              </a:rPr>
              <a:t>    </a:t>
            </a:r>
            <a:r>
              <a:rPr lang="en-GB" sz="1400" dirty="0">
                <a:solidFill>
                  <a:srgbClr val="B1B100"/>
                </a:solidFill>
                <a:latin typeface="Lucida Console" pitchFamily="49" charset="0"/>
              </a:rPr>
              <a:t>local</a:t>
            </a:r>
            <a:r>
              <a:rPr lang="en-GB" sz="1400" dirty="0">
                <a:latin typeface="Lucida Console" pitchFamily="49" charset="0"/>
              </a:rPr>
              <a:t> </a:t>
            </a:r>
            <a:r>
              <a:rPr lang="en-GB" sz="1400" dirty="0" err="1">
                <a:latin typeface="Lucida Console" pitchFamily="49" charset="0"/>
              </a:rPr>
              <a:t>t_hdr</a:t>
            </a:r>
            <a:r>
              <a:rPr lang="en-GB" sz="1400" dirty="0">
                <a:latin typeface="Lucida Console" pitchFamily="49" charset="0"/>
              </a:rPr>
              <a:t> </a:t>
            </a:r>
            <a:r>
              <a:rPr lang="en-GB" sz="1400" dirty="0">
                <a:solidFill>
                  <a:srgbClr val="66CC66"/>
                </a:solidFill>
                <a:latin typeface="Lucida Console" pitchFamily="49" charset="0"/>
              </a:rPr>
              <a:t>=</a:t>
            </a:r>
            <a:r>
              <a:rPr lang="en-GB" sz="1400" dirty="0">
                <a:latin typeface="Lucida Console" pitchFamily="49" charset="0"/>
              </a:rPr>
              <a:t> t_sf17:add</a:t>
            </a:r>
            <a:r>
              <a:rPr lang="en-GB" sz="1400" dirty="0">
                <a:solidFill>
                  <a:srgbClr val="66CC66"/>
                </a:solidFill>
                <a:latin typeface="Lucida Console" pitchFamily="49" charset="0"/>
              </a:rPr>
              <a:t>(</a:t>
            </a:r>
            <a:r>
              <a:rPr lang="en-GB" sz="1400" dirty="0">
                <a:latin typeface="Lucida Console" pitchFamily="49" charset="0"/>
              </a:rPr>
              <a:t>buffer</a:t>
            </a:r>
            <a:r>
              <a:rPr lang="en-GB" sz="1400" dirty="0">
                <a:solidFill>
                  <a:srgbClr val="66CC66"/>
                </a:solidFill>
                <a:latin typeface="Lucida Console" pitchFamily="49" charset="0"/>
              </a:rPr>
              <a:t>(</a:t>
            </a:r>
            <a:r>
              <a:rPr lang="en-GB" sz="1400" dirty="0">
                <a:latin typeface="Lucida Console" pitchFamily="49" charset="0"/>
              </a:rPr>
              <a:t>offset, </a:t>
            </a:r>
            <a:r>
              <a:rPr lang="en-GB" sz="1400" dirty="0">
                <a:solidFill>
                  <a:srgbClr val="CC66CC"/>
                </a:solidFill>
                <a:latin typeface="Lucida Console" pitchFamily="49" charset="0"/>
              </a:rPr>
              <a:t>3</a:t>
            </a:r>
            <a:r>
              <a:rPr lang="en-GB" sz="1400" dirty="0">
                <a:solidFill>
                  <a:srgbClr val="66CC66"/>
                </a:solidFill>
                <a:latin typeface="Lucida Console" pitchFamily="49" charset="0"/>
              </a:rPr>
              <a:t>)</a:t>
            </a:r>
            <a:r>
              <a:rPr lang="en-GB" sz="1400" dirty="0">
                <a:latin typeface="Lucida Console" pitchFamily="49" charset="0"/>
              </a:rPr>
              <a:t>, </a:t>
            </a:r>
            <a:r>
              <a:rPr lang="en-GB" sz="1400" dirty="0">
                <a:solidFill>
                  <a:srgbClr val="FF0000"/>
                </a:solidFill>
                <a:latin typeface="Lucida Console" pitchFamily="49" charset="0"/>
              </a:rPr>
              <a:t>"Header"</a:t>
            </a:r>
            <a:r>
              <a:rPr lang="en-GB" sz="1400" dirty="0">
                <a:solidFill>
                  <a:srgbClr val="66CC66"/>
                </a:solidFill>
                <a:latin typeface="Lucida Console" pitchFamily="49" charset="0"/>
              </a:rPr>
              <a:t>)</a:t>
            </a:r>
            <a:endParaRPr lang="en-GB" sz="14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400" dirty="0">
                <a:latin typeface="Lucida Console" pitchFamily="49" charset="0"/>
              </a:rPr>
              <a:t>    </a:t>
            </a:r>
            <a:r>
              <a:rPr lang="en-GB" sz="1400" dirty="0">
                <a:solidFill>
                  <a:srgbClr val="B1B100"/>
                </a:solidFill>
                <a:latin typeface="Lucida Console" pitchFamily="49" charset="0"/>
              </a:rPr>
              <a:t>local</a:t>
            </a:r>
            <a:r>
              <a:rPr lang="en-GB" sz="1400" dirty="0">
                <a:latin typeface="Lucida Console" pitchFamily="49" charset="0"/>
              </a:rPr>
              <a:t> </a:t>
            </a:r>
            <a:r>
              <a:rPr lang="en-GB" sz="1400" dirty="0" err="1">
                <a:latin typeface="Lucida Console" pitchFamily="49" charset="0"/>
              </a:rPr>
              <a:t>func_code</a:t>
            </a:r>
            <a:r>
              <a:rPr lang="en-GB" sz="1400" dirty="0">
                <a:latin typeface="Lucida Console" pitchFamily="49" charset="0"/>
              </a:rPr>
              <a:t> </a:t>
            </a:r>
            <a:r>
              <a:rPr lang="en-GB" sz="1400" dirty="0">
                <a:solidFill>
                  <a:srgbClr val="66CC66"/>
                </a:solidFill>
                <a:latin typeface="Lucida Console" pitchFamily="49" charset="0"/>
              </a:rPr>
              <a:t>=</a:t>
            </a:r>
            <a:r>
              <a:rPr lang="en-GB" sz="1400" dirty="0">
                <a:latin typeface="Lucida Console" pitchFamily="49" charset="0"/>
              </a:rPr>
              <a:t> buffer</a:t>
            </a:r>
            <a:r>
              <a:rPr lang="en-GB" sz="1400" dirty="0">
                <a:solidFill>
                  <a:srgbClr val="66CC66"/>
                </a:solidFill>
                <a:latin typeface="Lucida Console" pitchFamily="49" charset="0"/>
              </a:rPr>
              <a:t>(</a:t>
            </a:r>
            <a:r>
              <a:rPr lang="en-GB" sz="1400" dirty="0">
                <a:latin typeface="Lucida Console" pitchFamily="49" charset="0"/>
              </a:rPr>
              <a:t>offset, </a:t>
            </a:r>
            <a:r>
              <a:rPr lang="en-GB" sz="1400" dirty="0">
                <a:solidFill>
                  <a:srgbClr val="CC66CC"/>
                </a:solidFill>
                <a:latin typeface="Lucida Console" pitchFamily="49" charset="0"/>
              </a:rPr>
              <a:t>1</a:t>
            </a:r>
            <a:r>
              <a:rPr lang="en-GB" sz="1400" dirty="0">
                <a:solidFill>
                  <a:srgbClr val="66CC66"/>
                </a:solidFill>
                <a:latin typeface="Lucida Console" pitchFamily="49" charset="0"/>
              </a:rPr>
              <a:t>)</a:t>
            </a:r>
            <a:r>
              <a:rPr lang="en-GB" sz="1400" dirty="0">
                <a:latin typeface="Lucida Console" pitchFamily="49" charset="0"/>
              </a:rPr>
              <a:t>:</a:t>
            </a:r>
            <a:r>
              <a:rPr lang="en-GB" sz="1400" dirty="0" err="1">
                <a:latin typeface="Lucida Console" pitchFamily="49" charset="0"/>
              </a:rPr>
              <a:t>uint</a:t>
            </a:r>
            <a:r>
              <a:rPr lang="en-GB" sz="1400" dirty="0">
                <a:solidFill>
                  <a:srgbClr val="66CC66"/>
                </a:solidFill>
                <a:latin typeface="Lucida Console" pitchFamily="49" charset="0"/>
              </a:rPr>
              <a:t>()</a:t>
            </a:r>
            <a:endParaRPr lang="en-GB" sz="14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400" dirty="0">
                <a:latin typeface="Lucida Console" pitchFamily="49" charset="0"/>
              </a:rPr>
              <a:t>    </a:t>
            </a:r>
            <a:r>
              <a:rPr lang="en-GB" sz="1400" dirty="0" err="1">
                <a:latin typeface="Lucida Console" pitchFamily="49" charset="0"/>
              </a:rPr>
              <a:t>t_hdr:add</a:t>
            </a:r>
            <a:r>
              <a:rPr lang="en-GB" sz="1400" dirty="0">
                <a:solidFill>
                  <a:srgbClr val="66CC66"/>
                </a:solidFill>
                <a:latin typeface="Lucida Console" pitchFamily="49" charset="0"/>
              </a:rPr>
              <a:t>(</a:t>
            </a:r>
            <a:r>
              <a:rPr lang="en-GB" sz="1400" dirty="0" err="1">
                <a:latin typeface="Lucida Console" pitchFamily="49" charset="0"/>
              </a:rPr>
              <a:t>f_func</a:t>
            </a:r>
            <a:r>
              <a:rPr lang="en-GB" sz="1400" dirty="0">
                <a:latin typeface="Lucida Console" pitchFamily="49" charset="0"/>
              </a:rPr>
              <a:t>, </a:t>
            </a:r>
            <a:r>
              <a:rPr lang="en-GB" sz="1400" dirty="0" err="1">
                <a:latin typeface="Lucida Console" pitchFamily="49" charset="0"/>
              </a:rPr>
              <a:t>func_code</a:t>
            </a:r>
            <a:r>
              <a:rPr lang="en-GB" sz="1400" dirty="0">
                <a:solidFill>
                  <a:srgbClr val="66CC66"/>
                </a:solidFill>
                <a:latin typeface="Lucida Console" pitchFamily="49" charset="0"/>
              </a:rPr>
              <a:t>)</a:t>
            </a:r>
            <a:endParaRPr lang="en-GB" sz="14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400" dirty="0">
                <a:latin typeface="Lucida Console" pitchFamily="49" charset="0"/>
              </a:rPr>
              <a:t>    </a:t>
            </a:r>
            <a:r>
              <a:rPr lang="en-GB" sz="1400" dirty="0" err="1">
                <a:latin typeface="Lucida Console" pitchFamily="49" charset="0"/>
              </a:rPr>
              <a:t>t_hdr:add</a:t>
            </a:r>
            <a:r>
              <a:rPr lang="en-GB" sz="1400" dirty="0">
                <a:solidFill>
                  <a:srgbClr val="66CC66"/>
                </a:solidFill>
                <a:latin typeface="Lucida Console" pitchFamily="49" charset="0"/>
              </a:rPr>
              <a:t>(</a:t>
            </a:r>
            <a:r>
              <a:rPr lang="en-GB" sz="1400" dirty="0" err="1">
                <a:latin typeface="Lucida Console" pitchFamily="49" charset="0"/>
              </a:rPr>
              <a:t>f_len</a:t>
            </a:r>
            <a:r>
              <a:rPr lang="en-GB" sz="1400" dirty="0">
                <a:latin typeface="Lucida Console" pitchFamily="49" charset="0"/>
              </a:rPr>
              <a:t>, buffer</a:t>
            </a:r>
            <a:r>
              <a:rPr lang="en-GB" sz="1400" dirty="0">
                <a:solidFill>
                  <a:srgbClr val="66CC66"/>
                </a:solidFill>
                <a:latin typeface="Lucida Console" pitchFamily="49" charset="0"/>
              </a:rPr>
              <a:t>(</a:t>
            </a:r>
            <a:r>
              <a:rPr lang="en-GB" sz="1400" dirty="0">
                <a:latin typeface="Lucida Console" pitchFamily="49" charset="0"/>
              </a:rPr>
              <a:t>offset + </a:t>
            </a:r>
            <a:r>
              <a:rPr lang="en-GB" sz="1400" dirty="0">
                <a:solidFill>
                  <a:srgbClr val="CC66CC"/>
                </a:solidFill>
                <a:latin typeface="Lucida Console" pitchFamily="49" charset="0"/>
              </a:rPr>
              <a:t>1</a:t>
            </a:r>
            <a:r>
              <a:rPr lang="en-GB" sz="1400" dirty="0">
                <a:latin typeface="Lucida Console" pitchFamily="49" charset="0"/>
              </a:rPr>
              <a:t>, </a:t>
            </a:r>
            <a:r>
              <a:rPr lang="en-GB" sz="1400" dirty="0">
                <a:solidFill>
                  <a:srgbClr val="CC66CC"/>
                </a:solidFill>
                <a:latin typeface="Lucida Console" pitchFamily="49" charset="0"/>
              </a:rPr>
              <a:t>2</a:t>
            </a:r>
            <a:r>
              <a:rPr lang="en-GB" sz="1400" dirty="0">
                <a:solidFill>
                  <a:srgbClr val="66CC66"/>
                </a:solidFill>
                <a:latin typeface="Lucida Console" pitchFamily="49" charset="0"/>
              </a:rPr>
              <a:t>))</a:t>
            </a:r>
            <a:endParaRPr lang="en-GB" sz="14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400" dirty="0">
                <a:latin typeface="Lucida Console" pitchFamily="49" charset="0"/>
              </a:rPr>
              <a:t>    offset </a:t>
            </a:r>
            <a:r>
              <a:rPr lang="en-GB" sz="1400" dirty="0">
                <a:solidFill>
                  <a:srgbClr val="66CC66"/>
                </a:solidFill>
                <a:latin typeface="Lucida Console" pitchFamily="49" charset="0"/>
              </a:rPr>
              <a:t>=</a:t>
            </a:r>
            <a:r>
              <a:rPr lang="en-GB" sz="1400" dirty="0">
                <a:latin typeface="Lucida Console" pitchFamily="49" charset="0"/>
              </a:rPr>
              <a:t> offset + </a:t>
            </a:r>
            <a:r>
              <a:rPr lang="en-GB" sz="1400" dirty="0">
                <a:solidFill>
                  <a:srgbClr val="CC66CC"/>
                </a:solidFill>
                <a:latin typeface="Lucida Console" pitchFamily="49" charset="0"/>
              </a:rPr>
              <a:t>3</a:t>
            </a:r>
            <a:endParaRPr lang="en-GB" sz="14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400" dirty="0">
                <a:latin typeface="Lucida Console" pitchFamily="49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5400474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900113" y="0"/>
            <a:ext cx="7272337" cy="842963"/>
          </a:xfrm>
        </p:spPr>
        <p:txBody>
          <a:bodyPr/>
          <a:lstStyle/>
          <a:p>
            <a:r>
              <a:rPr lang="en-US"/>
              <a:t>Lua dissector Basics – Dissector function II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35496" y="1059581"/>
            <a:ext cx="9108504" cy="3744193"/>
          </a:xfrm>
        </p:spPr>
        <p:txBody>
          <a:bodyPr>
            <a:normAutofit/>
          </a:bodyPr>
          <a:lstStyle/>
          <a:p>
            <a:pPr marL="0" indent="0" fontAlgn="t">
              <a:buNone/>
            </a:pPr>
            <a:r>
              <a:rPr lang="en-GB" sz="1200" dirty="0">
                <a:latin typeface="Lucida Console" pitchFamily="49" charset="0"/>
              </a:rPr>
              <a:t>    </a:t>
            </a:r>
            <a:r>
              <a:rPr lang="en-GB" sz="1200" i="1" dirty="0">
                <a:solidFill>
                  <a:srgbClr val="808080"/>
                </a:solidFill>
                <a:latin typeface="Lucida Console" pitchFamily="49" charset="0"/>
              </a:rPr>
              <a:t>-- Set the info column to the name of the function</a:t>
            </a:r>
            <a:endParaRPr lang="en-GB" sz="12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200" dirty="0">
                <a:latin typeface="Lucida Console" pitchFamily="49" charset="0"/>
              </a:rPr>
              <a:t>    </a:t>
            </a:r>
            <a:r>
              <a:rPr lang="en-GB" sz="1200" dirty="0" err="1">
                <a:latin typeface="Lucida Console" pitchFamily="49" charset="0"/>
              </a:rPr>
              <a:t>pinfo.cols</a:t>
            </a:r>
            <a:r>
              <a:rPr lang="en-GB" sz="1200" dirty="0">
                <a:solidFill>
                  <a:srgbClr val="66CC66"/>
                </a:solidFill>
                <a:latin typeface="Lucida Console" pitchFamily="49" charset="0"/>
              </a:rPr>
              <a:t>[</a:t>
            </a:r>
            <a:r>
              <a:rPr lang="en-GB" sz="1200" dirty="0">
                <a:solidFill>
                  <a:srgbClr val="FF0000"/>
                </a:solidFill>
                <a:latin typeface="Lucida Console" pitchFamily="49" charset="0"/>
              </a:rPr>
              <a:t>'info'</a:t>
            </a:r>
            <a:r>
              <a:rPr lang="en-GB" sz="1200" dirty="0">
                <a:solidFill>
                  <a:srgbClr val="66CC66"/>
                </a:solidFill>
                <a:latin typeface="Lucida Console" pitchFamily="49" charset="0"/>
              </a:rPr>
              <a:t>]</a:t>
            </a:r>
            <a:r>
              <a:rPr lang="en-GB" sz="1200" dirty="0">
                <a:latin typeface="Lucida Console" pitchFamily="49" charset="0"/>
              </a:rPr>
              <a:t> </a:t>
            </a:r>
            <a:r>
              <a:rPr lang="en-GB" sz="1200" dirty="0">
                <a:solidFill>
                  <a:srgbClr val="66CC66"/>
                </a:solidFill>
                <a:latin typeface="Lucida Console" pitchFamily="49" charset="0"/>
              </a:rPr>
              <a:t>=</a:t>
            </a:r>
            <a:r>
              <a:rPr lang="en-GB" sz="1200" dirty="0">
                <a:latin typeface="Lucida Console" pitchFamily="49" charset="0"/>
              </a:rPr>
              <a:t> </a:t>
            </a:r>
            <a:r>
              <a:rPr lang="en-GB" sz="1200" dirty="0" err="1">
                <a:latin typeface="Lucida Console" pitchFamily="49" charset="0"/>
              </a:rPr>
              <a:t>vs_funcs</a:t>
            </a:r>
            <a:r>
              <a:rPr lang="en-GB" sz="1200" dirty="0">
                <a:solidFill>
                  <a:srgbClr val="66CC66"/>
                </a:solidFill>
                <a:latin typeface="Lucida Console" pitchFamily="49" charset="0"/>
              </a:rPr>
              <a:t>[</a:t>
            </a:r>
            <a:r>
              <a:rPr lang="en-GB" sz="1200" dirty="0" err="1">
                <a:latin typeface="Lucida Console" pitchFamily="49" charset="0"/>
              </a:rPr>
              <a:t>func_code</a:t>
            </a:r>
            <a:r>
              <a:rPr lang="en-GB" sz="1200" dirty="0">
                <a:solidFill>
                  <a:srgbClr val="66CC66"/>
                </a:solidFill>
                <a:latin typeface="Lucida Console" pitchFamily="49" charset="0"/>
              </a:rPr>
              <a:t>]</a:t>
            </a:r>
            <a:endParaRPr lang="en-GB" sz="12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200" dirty="0">
                <a:latin typeface="Lucida Console" pitchFamily="49" charset="0"/>
              </a:rPr>
              <a:t> </a:t>
            </a:r>
          </a:p>
          <a:p>
            <a:pPr marL="0" indent="0" fontAlgn="t">
              <a:buNone/>
            </a:pPr>
            <a:r>
              <a:rPr lang="en-GB" sz="1200" dirty="0">
                <a:latin typeface="Lucida Console" pitchFamily="49" charset="0"/>
              </a:rPr>
              <a:t>    </a:t>
            </a:r>
            <a:r>
              <a:rPr lang="en-GB" sz="1200" i="1" dirty="0">
                <a:solidFill>
                  <a:srgbClr val="808080"/>
                </a:solidFill>
                <a:latin typeface="Lucida Console" pitchFamily="49" charset="0"/>
              </a:rPr>
              <a:t>-- dissect common part for connect and disconnect functions</a:t>
            </a:r>
            <a:endParaRPr lang="en-GB" sz="12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200" dirty="0">
                <a:latin typeface="Lucida Console" pitchFamily="49" charset="0"/>
              </a:rPr>
              <a:t>    </a:t>
            </a:r>
            <a:r>
              <a:rPr lang="en-GB" sz="1200" dirty="0">
                <a:solidFill>
                  <a:srgbClr val="B1B100"/>
                </a:solidFill>
                <a:latin typeface="Lucida Console" pitchFamily="49" charset="0"/>
              </a:rPr>
              <a:t>if</a:t>
            </a:r>
            <a:r>
              <a:rPr lang="en-GB" sz="1200" dirty="0">
                <a:latin typeface="Lucida Console" pitchFamily="49" charset="0"/>
              </a:rPr>
              <a:t> </a:t>
            </a:r>
            <a:r>
              <a:rPr lang="en-GB" sz="1200" dirty="0" err="1">
                <a:latin typeface="Lucida Console" pitchFamily="49" charset="0"/>
              </a:rPr>
              <a:t>func_code</a:t>
            </a:r>
            <a:r>
              <a:rPr lang="en-GB" sz="1200" dirty="0">
                <a:latin typeface="Lucida Console" pitchFamily="49" charset="0"/>
              </a:rPr>
              <a:t> </a:t>
            </a:r>
            <a:r>
              <a:rPr lang="en-GB" sz="1200" dirty="0">
                <a:solidFill>
                  <a:srgbClr val="66CC66"/>
                </a:solidFill>
                <a:latin typeface="Lucida Console" pitchFamily="49" charset="0"/>
              </a:rPr>
              <a:t>==</a:t>
            </a:r>
            <a:r>
              <a:rPr lang="en-GB" sz="1200" dirty="0">
                <a:latin typeface="Lucida Console" pitchFamily="49" charset="0"/>
              </a:rPr>
              <a:t> </a:t>
            </a:r>
            <a:r>
              <a:rPr lang="en-GB" sz="1200" dirty="0">
                <a:solidFill>
                  <a:srgbClr val="CC66CC"/>
                </a:solidFill>
                <a:latin typeface="Lucida Console" pitchFamily="49" charset="0"/>
              </a:rPr>
              <a:t>20</a:t>
            </a:r>
            <a:r>
              <a:rPr lang="en-GB" sz="1200" dirty="0">
                <a:latin typeface="Lucida Console" pitchFamily="49" charset="0"/>
              </a:rPr>
              <a:t> </a:t>
            </a:r>
            <a:r>
              <a:rPr lang="en-GB" sz="1200" dirty="0">
                <a:solidFill>
                  <a:srgbClr val="B1B100"/>
                </a:solidFill>
                <a:latin typeface="Lucida Console" pitchFamily="49" charset="0"/>
              </a:rPr>
              <a:t>or</a:t>
            </a:r>
            <a:r>
              <a:rPr lang="en-GB" sz="1200" dirty="0">
                <a:latin typeface="Lucida Console" pitchFamily="49" charset="0"/>
              </a:rPr>
              <a:t> </a:t>
            </a:r>
            <a:r>
              <a:rPr lang="en-GB" sz="1200" dirty="0" err="1">
                <a:latin typeface="Lucida Console" pitchFamily="49" charset="0"/>
              </a:rPr>
              <a:t>func_code</a:t>
            </a:r>
            <a:r>
              <a:rPr lang="en-GB" sz="1200" dirty="0">
                <a:latin typeface="Lucida Console" pitchFamily="49" charset="0"/>
              </a:rPr>
              <a:t> </a:t>
            </a:r>
            <a:r>
              <a:rPr lang="en-GB" sz="1200" dirty="0">
                <a:solidFill>
                  <a:srgbClr val="66CC66"/>
                </a:solidFill>
                <a:latin typeface="Lucida Console" pitchFamily="49" charset="0"/>
              </a:rPr>
              <a:t>==</a:t>
            </a:r>
            <a:r>
              <a:rPr lang="en-GB" sz="1200" dirty="0">
                <a:latin typeface="Lucida Console" pitchFamily="49" charset="0"/>
              </a:rPr>
              <a:t> </a:t>
            </a:r>
            <a:r>
              <a:rPr lang="en-GB" sz="1200" dirty="0">
                <a:solidFill>
                  <a:srgbClr val="CC66CC"/>
                </a:solidFill>
                <a:latin typeface="Lucida Console" pitchFamily="49" charset="0"/>
              </a:rPr>
              <a:t>21</a:t>
            </a:r>
            <a:r>
              <a:rPr lang="en-GB" sz="1200" dirty="0">
                <a:latin typeface="Lucida Console" pitchFamily="49" charset="0"/>
              </a:rPr>
              <a:t> </a:t>
            </a:r>
            <a:r>
              <a:rPr lang="en-GB" sz="1200" dirty="0">
                <a:solidFill>
                  <a:srgbClr val="B1B100"/>
                </a:solidFill>
                <a:latin typeface="Lucida Console" pitchFamily="49" charset="0"/>
              </a:rPr>
              <a:t>or</a:t>
            </a:r>
            <a:r>
              <a:rPr lang="en-GB" sz="1200" dirty="0">
                <a:latin typeface="Lucida Console" pitchFamily="49" charset="0"/>
              </a:rPr>
              <a:t> </a:t>
            </a:r>
            <a:r>
              <a:rPr lang="en-GB" sz="1200" dirty="0" err="1">
                <a:latin typeface="Lucida Console" pitchFamily="49" charset="0"/>
              </a:rPr>
              <a:t>func_code</a:t>
            </a:r>
            <a:r>
              <a:rPr lang="en-GB" sz="1200" dirty="0">
                <a:latin typeface="Lucida Console" pitchFamily="49" charset="0"/>
              </a:rPr>
              <a:t> </a:t>
            </a:r>
            <a:r>
              <a:rPr lang="en-GB" sz="1200" dirty="0">
                <a:solidFill>
                  <a:srgbClr val="66CC66"/>
                </a:solidFill>
                <a:latin typeface="Lucida Console" pitchFamily="49" charset="0"/>
              </a:rPr>
              <a:t>==</a:t>
            </a:r>
            <a:r>
              <a:rPr lang="en-GB" sz="1200" dirty="0">
                <a:latin typeface="Lucida Console" pitchFamily="49" charset="0"/>
              </a:rPr>
              <a:t> </a:t>
            </a:r>
            <a:r>
              <a:rPr lang="en-GB" sz="1200" dirty="0">
                <a:solidFill>
                  <a:srgbClr val="CC66CC"/>
                </a:solidFill>
                <a:latin typeface="Lucida Console" pitchFamily="49" charset="0"/>
              </a:rPr>
              <a:t>60</a:t>
            </a:r>
            <a:r>
              <a:rPr lang="en-GB" sz="1200" dirty="0">
                <a:latin typeface="Lucida Console" pitchFamily="49" charset="0"/>
              </a:rPr>
              <a:t> </a:t>
            </a:r>
            <a:r>
              <a:rPr lang="en-GB" sz="1200" dirty="0">
                <a:solidFill>
                  <a:srgbClr val="B1B100"/>
                </a:solidFill>
                <a:latin typeface="Lucida Console" pitchFamily="49" charset="0"/>
              </a:rPr>
              <a:t>or</a:t>
            </a:r>
            <a:r>
              <a:rPr lang="en-GB" sz="1200" dirty="0">
                <a:latin typeface="Lucida Console" pitchFamily="49" charset="0"/>
              </a:rPr>
              <a:t> </a:t>
            </a:r>
            <a:r>
              <a:rPr lang="en-GB" sz="1200" dirty="0" err="1">
                <a:latin typeface="Lucida Console" pitchFamily="49" charset="0"/>
              </a:rPr>
              <a:t>func_code</a:t>
            </a:r>
            <a:r>
              <a:rPr lang="en-GB" sz="1200" dirty="0">
                <a:latin typeface="Lucida Console" pitchFamily="49" charset="0"/>
              </a:rPr>
              <a:t> </a:t>
            </a:r>
            <a:r>
              <a:rPr lang="en-GB" sz="1200" dirty="0">
                <a:solidFill>
                  <a:srgbClr val="66CC66"/>
                </a:solidFill>
                <a:latin typeface="Lucida Console" pitchFamily="49" charset="0"/>
              </a:rPr>
              <a:t>==</a:t>
            </a:r>
            <a:r>
              <a:rPr lang="en-GB" sz="1200" dirty="0">
                <a:latin typeface="Lucida Console" pitchFamily="49" charset="0"/>
              </a:rPr>
              <a:t> </a:t>
            </a:r>
            <a:r>
              <a:rPr lang="en-GB" sz="1200" dirty="0">
                <a:solidFill>
                  <a:srgbClr val="CC66CC"/>
                </a:solidFill>
                <a:latin typeface="Lucida Console" pitchFamily="49" charset="0"/>
              </a:rPr>
              <a:t>61</a:t>
            </a:r>
            <a:r>
              <a:rPr lang="en-GB" sz="1200" dirty="0">
                <a:latin typeface="Lucida Console" pitchFamily="49" charset="0"/>
              </a:rPr>
              <a:t> </a:t>
            </a:r>
            <a:r>
              <a:rPr lang="en-GB" sz="1200" dirty="0">
                <a:solidFill>
                  <a:srgbClr val="B1B100"/>
                </a:solidFill>
                <a:latin typeface="Lucida Console" pitchFamily="49" charset="0"/>
              </a:rPr>
              <a:t>then</a:t>
            </a:r>
            <a:endParaRPr lang="en-GB" sz="12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200" dirty="0">
                <a:latin typeface="Lucida Console" pitchFamily="49" charset="0"/>
              </a:rPr>
              <a:t>      </a:t>
            </a:r>
            <a:r>
              <a:rPr lang="en-GB" sz="1200" i="1" dirty="0">
                <a:solidFill>
                  <a:srgbClr val="808080"/>
                </a:solidFill>
                <a:latin typeface="Lucida Console" pitchFamily="49" charset="0"/>
              </a:rPr>
              <a:t>-- A connect or connect ack or disconnect or </a:t>
            </a:r>
            <a:r>
              <a:rPr lang="en-GB" sz="1200" i="1" dirty="0" err="1">
                <a:solidFill>
                  <a:srgbClr val="808080"/>
                </a:solidFill>
                <a:latin typeface="Lucida Console" pitchFamily="49" charset="0"/>
              </a:rPr>
              <a:t>disconnect_ack</a:t>
            </a:r>
            <a:endParaRPr lang="en-GB" sz="12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200" dirty="0">
                <a:latin typeface="Lucida Console" pitchFamily="49" charset="0"/>
              </a:rPr>
              <a:t>      t_sf17:add_le</a:t>
            </a:r>
            <a:r>
              <a:rPr lang="en-GB" sz="1200" dirty="0">
                <a:solidFill>
                  <a:srgbClr val="66CC66"/>
                </a:solidFill>
                <a:latin typeface="Lucida Console" pitchFamily="49" charset="0"/>
              </a:rPr>
              <a:t>(</a:t>
            </a:r>
            <a:r>
              <a:rPr lang="en-GB" sz="1200" dirty="0" err="1">
                <a:latin typeface="Lucida Console" pitchFamily="49" charset="0"/>
              </a:rPr>
              <a:t>f_id</a:t>
            </a:r>
            <a:r>
              <a:rPr lang="en-GB" sz="1200" dirty="0">
                <a:latin typeface="Lucida Console" pitchFamily="49" charset="0"/>
              </a:rPr>
              <a:t>, buffer</a:t>
            </a:r>
            <a:r>
              <a:rPr lang="en-GB" sz="1200" dirty="0">
                <a:solidFill>
                  <a:srgbClr val="66CC66"/>
                </a:solidFill>
                <a:latin typeface="Lucida Console" pitchFamily="49" charset="0"/>
              </a:rPr>
              <a:t>(</a:t>
            </a:r>
            <a:r>
              <a:rPr lang="en-GB" sz="1200" dirty="0">
                <a:latin typeface="Lucida Console" pitchFamily="49" charset="0"/>
              </a:rPr>
              <a:t>offset, </a:t>
            </a:r>
            <a:r>
              <a:rPr lang="en-GB" sz="1200" dirty="0">
                <a:solidFill>
                  <a:srgbClr val="CC66CC"/>
                </a:solidFill>
                <a:latin typeface="Lucida Console" pitchFamily="49" charset="0"/>
              </a:rPr>
              <a:t>4</a:t>
            </a:r>
            <a:r>
              <a:rPr lang="en-GB" sz="1200" dirty="0">
                <a:solidFill>
                  <a:srgbClr val="66CC66"/>
                </a:solidFill>
                <a:latin typeface="Lucida Console" pitchFamily="49" charset="0"/>
              </a:rPr>
              <a:t>))</a:t>
            </a:r>
            <a:endParaRPr lang="en-GB" sz="12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200" dirty="0">
                <a:latin typeface="Lucida Console" pitchFamily="49" charset="0"/>
              </a:rPr>
              <a:t>    </a:t>
            </a:r>
            <a:r>
              <a:rPr lang="en-GB" sz="1200" dirty="0">
                <a:solidFill>
                  <a:srgbClr val="B1B100"/>
                </a:solidFill>
                <a:latin typeface="Lucida Console" pitchFamily="49" charset="0"/>
              </a:rPr>
              <a:t>end</a:t>
            </a:r>
          </a:p>
          <a:p>
            <a:pPr marL="0" indent="0" fontAlgn="t">
              <a:buNone/>
            </a:pPr>
            <a:endParaRPr lang="en-GB" sz="12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200" dirty="0">
                <a:latin typeface="Lucida Console" pitchFamily="49" charset="0"/>
              </a:rPr>
              <a:t>    </a:t>
            </a:r>
            <a:r>
              <a:rPr lang="en-GB" sz="1200" i="1" dirty="0">
                <a:solidFill>
                  <a:srgbClr val="808080"/>
                </a:solidFill>
                <a:latin typeface="Lucida Console" pitchFamily="49" charset="0"/>
              </a:rPr>
              <a:t>-- A </a:t>
            </a:r>
            <a:r>
              <a:rPr lang="en-GB" sz="1200" i="1" dirty="0" err="1">
                <a:solidFill>
                  <a:srgbClr val="808080"/>
                </a:solidFill>
                <a:latin typeface="Lucida Console" pitchFamily="49" charset="0"/>
              </a:rPr>
              <a:t>request_data</a:t>
            </a:r>
            <a:r>
              <a:rPr lang="en-GB" sz="1200" i="1" dirty="0">
                <a:solidFill>
                  <a:srgbClr val="808080"/>
                </a:solidFill>
                <a:latin typeface="Lucida Console" pitchFamily="49" charset="0"/>
              </a:rPr>
              <a:t> or </a:t>
            </a:r>
            <a:r>
              <a:rPr lang="en-GB" sz="1200" i="1" dirty="0" err="1">
                <a:solidFill>
                  <a:srgbClr val="808080"/>
                </a:solidFill>
                <a:latin typeface="Lucida Console" pitchFamily="49" charset="0"/>
              </a:rPr>
              <a:t>request_reply</a:t>
            </a:r>
            <a:r>
              <a:rPr lang="en-GB" sz="1200" i="1" dirty="0">
                <a:solidFill>
                  <a:srgbClr val="808080"/>
                </a:solidFill>
                <a:latin typeface="Lucida Console" pitchFamily="49" charset="0"/>
              </a:rPr>
              <a:t> message</a:t>
            </a:r>
            <a:endParaRPr lang="en-GB" sz="12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200" dirty="0">
                <a:latin typeface="Lucida Console" pitchFamily="49" charset="0"/>
              </a:rPr>
              <a:t>    </a:t>
            </a:r>
            <a:r>
              <a:rPr lang="en-GB" sz="1200" dirty="0">
                <a:solidFill>
                  <a:srgbClr val="B1B100"/>
                </a:solidFill>
                <a:latin typeface="Lucida Console" pitchFamily="49" charset="0"/>
              </a:rPr>
              <a:t>if</a:t>
            </a:r>
            <a:r>
              <a:rPr lang="en-GB" sz="1200" dirty="0">
                <a:latin typeface="Lucida Console" pitchFamily="49" charset="0"/>
              </a:rPr>
              <a:t> </a:t>
            </a:r>
            <a:r>
              <a:rPr lang="en-GB" sz="1200" dirty="0" err="1">
                <a:latin typeface="Lucida Console" pitchFamily="49" charset="0"/>
              </a:rPr>
              <a:t>func_code</a:t>
            </a:r>
            <a:r>
              <a:rPr lang="en-GB" sz="1200" dirty="0">
                <a:latin typeface="Lucida Console" pitchFamily="49" charset="0"/>
              </a:rPr>
              <a:t> </a:t>
            </a:r>
            <a:r>
              <a:rPr lang="en-GB" sz="1200" dirty="0">
                <a:solidFill>
                  <a:srgbClr val="66CC66"/>
                </a:solidFill>
                <a:latin typeface="Lucida Console" pitchFamily="49" charset="0"/>
              </a:rPr>
              <a:t>==</a:t>
            </a:r>
            <a:r>
              <a:rPr lang="en-GB" sz="1200" dirty="0">
                <a:latin typeface="Lucida Console" pitchFamily="49" charset="0"/>
              </a:rPr>
              <a:t> </a:t>
            </a:r>
            <a:r>
              <a:rPr lang="en-GB" sz="1200" dirty="0">
                <a:solidFill>
                  <a:srgbClr val="CC66CC"/>
                </a:solidFill>
                <a:latin typeface="Lucida Console" pitchFamily="49" charset="0"/>
              </a:rPr>
              <a:t>40</a:t>
            </a:r>
            <a:r>
              <a:rPr lang="en-GB" sz="1200" dirty="0">
                <a:latin typeface="Lucida Console" pitchFamily="49" charset="0"/>
              </a:rPr>
              <a:t> </a:t>
            </a:r>
            <a:r>
              <a:rPr lang="en-GB" sz="1200" dirty="0">
                <a:solidFill>
                  <a:srgbClr val="B1B100"/>
                </a:solidFill>
                <a:latin typeface="Lucida Console" pitchFamily="49" charset="0"/>
              </a:rPr>
              <a:t>or</a:t>
            </a:r>
            <a:r>
              <a:rPr lang="en-GB" sz="1200" dirty="0">
                <a:latin typeface="Lucida Console" pitchFamily="49" charset="0"/>
              </a:rPr>
              <a:t> </a:t>
            </a:r>
            <a:r>
              <a:rPr lang="en-GB" sz="1200" dirty="0" err="1">
                <a:latin typeface="Lucida Console" pitchFamily="49" charset="0"/>
              </a:rPr>
              <a:t>func_code</a:t>
            </a:r>
            <a:r>
              <a:rPr lang="en-GB" sz="1200" dirty="0">
                <a:latin typeface="Lucida Console" pitchFamily="49" charset="0"/>
              </a:rPr>
              <a:t> </a:t>
            </a:r>
            <a:r>
              <a:rPr lang="en-GB" sz="1200" dirty="0">
                <a:solidFill>
                  <a:srgbClr val="66CC66"/>
                </a:solidFill>
                <a:latin typeface="Lucida Console" pitchFamily="49" charset="0"/>
              </a:rPr>
              <a:t>==</a:t>
            </a:r>
            <a:r>
              <a:rPr lang="en-GB" sz="1200" dirty="0">
                <a:latin typeface="Lucida Console" pitchFamily="49" charset="0"/>
              </a:rPr>
              <a:t> </a:t>
            </a:r>
            <a:r>
              <a:rPr lang="en-GB" sz="1200" dirty="0">
                <a:solidFill>
                  <a:srgbClr val="CC66CC"/>
                </a:solidFill>
                <a:latin typeface="Lucida Console" pitchFamily="49" charset="0"/>
              </a:rPr>
              <a:t>41</a:t>
            </a:r>
            <a:r>
              <a:rPr lang="en-GB" sz="1200" dirty="0">
                <a:latin typeface="Lucida Console" pitchFamily="49" charset="0"/>
              </a:rPr>
              <a:t> </a:t>
            </a:r>
            <a:r>
              <a:rPr lang="en-GB" sz="1200" dirty="0">
                <a:solidFill>
                  <a:srgbClr val="B1B100"/>
                </a:solidFill>
                <a:latin typeface="Lucida Console" pitchFamily="49" charset="0"/>
              </a:rPr>
              <a:t>then</a:t>
            </a:r>
            <a:endParaRPr lang="en-GB" sz="12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200" dirty="0">
                <a:latin typeface="Lucida Console" pitchFamily="49" charset="0"/>
              </a:rPr>
              <a:t>      </a:t>
            </a:r>
            <a:r>
              <a:rPr lang="en-GB" sz="1200" i="1" dirty="0">
                <a:solidFill>
                  <a:srgbClr val="808080"/>
                </a:solidFill>
                <a:latin typeface="Lucida Console" pitchFamily="49" charset="0"/>
              </a:rPr>
              <a:t>-- dissect common part of request functions</a:t>
            </a:r>
            <a:endParaRPr lang="en-GB" sz="12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200" dirty="0">
                <a:latin typeface="Lucida Console" pitchFamily="49" charset="0"/>
              </a:rPr>
              <a:t>      t_sf17:add</a:t>
            </a:r>
            <a:r>
              <a:rPr lang="en-GB" sz="1200" dirty="0">
                <a:solidFill>
                  <a:srgbClr val="66CC66"/>
                </a:solidFill>
                <a:latin typeface="Lucida Console" pitchFamily="49" charset="0"/>
              </a:rPr>
              <a:t>(</a:t>
            </a:r>
            <a:r>
              <a:rPr lang="en-GB" sz="1200" dirty="0" err="1">
                <a:latin typeface="Lucida Console" pitchFamily="49" charset="0"/>
              </a:rPr>
              <a:t>f_dataid</a:t>
            </a:r>
            <a:r>
              <a:rPr lang="en-GB" sz="1200" dirty="0">
                <a:latin typeface="Lucida Console" pitchFamily="49" charset="0"/>
              </a:rPr>
              <a:t>, buffer</a:t>
            </a:r>
            <a:r>
              <a:rPr lang="en-GB" sz="1200" dirty="0">
                <a:solidFill>
                  <a:srgbClr val="66CC66"/>
                </a:solidFill>
                <a:latin typeface="Lucida Console" pitchFamily="49" charset="0"/>
              </a:rPr>
              <a:t>(</a:t>
            </a:r>
            <a:r>
              <a:rPr lang="en-GB" sz="1200" dirty="0">
                <a:latin typeface="Lucida Console" pitchFamily="49" charset="0"/>
              </a:rPr>
              <a:t>offset, </a:t>
            </a:r>
            <a:r>
              <a:rPr lang="en-GB" sz="1200" dirty="0">
                <a:solidFill>
                  <a:srgbClr val="CC66CC"/>
                </a:solidFill>
                <a:latin typeface="Lucida Console" pitchFamily="49" charset="0"/>
              </a:rPr>
              <a:t>1</a:t>
            </a:r>
            <a:r>
              <a:rPr lang="en-GB" sz="1200" dirty="0">
                <a:solidFill>
                  <a:srgbClr val="66CC66"/>
                </a:solidFill>
                <a:latin typeface="Lucida Console" pitchFamily="49" charset="0"/>
              </a:rPr>
              <a:t>))</a:t>
            </a:r>
            <a:endParaRPr lang="en-GB" sz="12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200" dirty="0">
                <a:latin typeface="Lucida Console" pitchFamily="49" charset="0"/>
              </a:rPr>
              <a:t> </a:t>
            </a:r>
          </a:p>
          <a:p>
            <a:pPr marL="0" indent="0" fontAlgn="t">
              <a:buNone/>
            </a:pPr>
            <a:endParaRPr lang="en-GB" sz="1200" dirty="0">
              <a:latin typeface="Lucida Console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100626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900113" y="0"/>
            <a:ext cx="7272337" cy="842963"/>
          </a:xfrm>
        </p:spPr>
        <p:txBody>
          <a:bodyPr/>
          <a:lstStyle/>
          <a:p>
            <a:r>
              <a:rPr lang="en-US"/>
              <a:t>Lua dissector Basics – Dissector function III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47500" lnSpcReduction="20000"/>
          </a:bodyPr>
          <a:lstStyle/>
          <a:p>
            <a:pPr marL="0" indent="0" fontAlgn="t">
              <a:buNone/>
            </a:pPr>
            <a:r>
              <a:rPr lang="en-GB" dirty="0">
                <a:latin typeface="Lucida Console" pitchFamily="49" charset="0"/>
              </a:rPr>
              <a:t>      </a:t>
            </a:r>
            <a:r>
              <a:rPr lang="en-GB" i="1" dirty="0">
                <a:solidFill>
                  <a:srgbClr val="808080"/>
                </a:solidFill>
                <a:latin typeface="Lucida Console" pitchFamily="49" charset="0"/>
              </a:rPr>
              <a:t>-- dissect </a:t>
            </a:r>
            <a:r>
              <a:rPr lang="en-GB" i="1" dirty="0" err="1">
                <a:solidFill>
                  <a:srgbClr val="808080"/>
                </a:solidFill>
                <a:latin typeface="Lucida Console" pitchFamily="49" charset="0"/>
              </a:rPr>
              <a:t>request_reply</a:t>
            </a:r>
            <a:r>
              <a:rPr lang="en-GB" i="1" dirty="0">
                <a:solidFill>
                  <a:srgbClr val="808080"/>
                </a:solidFill>
                <a:latin typeface="Lucida Console" pitchFamily="49" charset="0"/>
              </a:rPr>
              <a:t> data body</a:t>
            </a:r>
            <a:endParaRPr lang="en-GB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dirty="0">
                <a:latin typeface="Lucida Console" pitchFamily="49" charset="0"/>
              </a:rPr>
              <a:t>      </a:t>
            </a:r>
            <a:r>
              <a:rPr lang="en-GB" dirty="0">
                <a:solidFill>
                  <a:srgbClr val="B1B100"/>
                </a:solidFill>
                <a:latin typeface="Lucida Console" pitchFamily="49" charset="0"/>
              </a:rPr>
              <a:t>if</a:t>
            </a:r>
            <a:r>
              <a:rPr lang="en-GB" dirty="0">
                <a:latin typeface="Lucida Console" pitchFamily="49" charset="0"/>
              </a:rPr>
              <a:t> </a:t>
            </a:r>
            <a:r>
              <a:rPr lang="en-GB" dirty="0" err="1">
                <a:latin typeface="Lucida Console" pitchFamily="49" charset="0"/>
              </a:rPr>
              <a:t>func_code</a:t>
            </a:r>
            <a:r>
              <a:rPr lang="en-GB" dirty="0">
                <a:latin typeface="Lucida Console" pitchFamily="49" charset="0"/>
              </a:rPr>
              <a:t> </a:t>
            </a:r>
            <a:r>
              <a:rPr lang="en-GB" dirty="0">
                <a:solidFill>
                  <a:srgbClr val="66CC66"/>
                </a:solidFill>
                <a:latin typeface="Lucida Console" pitchFamily="49" charset="0"/>
              </a:rPr>
              <a:t>==</a:t>
            </a:r>
            <a:r>
              <a:rPr lang="en-GB" dirty="0">
                <a:latin typeface="Lucida Console" pitchFamily="49" charset="0"/>
              </a:rPr>
              <a:t> </a:t>
            </a:r>
            <a:r>
              <a:rPr lang="en-GB" dirty="0">
                <a:solidFill>
                  <a:srgbClr val="CC66CC"/>
                </a:solidFill>
                <a:latin typeface="Lucida Console" pitchFamily="49" charset="0"/>
              </a:rPr>
              <a:t>41</a:t>
            </a:r>
            <a:r>
              <a:rPr lang="en-GB" dirty="0">
                <a:latin typeface="Lucida Console" pitchFamily="49" charset="0"/>
              </a:rPr>
              <a:t> </a:t>
            </a:r>
            <a:r>
              <a:rPr lang="en-GB" dirty="0">
                <a:solidFill>
                  <a:srgbClr val="B1B100"/>
                </a:solidFill>
                <a:latin typeface="Lucida Console" pitchFamily="49" charset="0"/>
              </a:rPr>
              <a:t>then</a:t>
            </a:r>
            <a:endParaRPr lang="en-GB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dirty="0">
                <a:latin typeface="Lucida Console" pitchFamily="49" charset="0"/>
              </a:rPr>
              <a:t>        </a:t>
            </a:r>
            <a:r>
              <a:rPr lang="en-GB" i="1" dirty="0">
                <a:solidFill>
                  <a:srgbClr val="808080"/>
                </a:solidFill>
                <a:latin typeface="Lucida Console" pitchFamily="49" charset="0"/>
              </a:rPr>
              <a:t>-- A </a:t>
            </a:r>
            <a:r>
              <a:rPr lang="en-GB" i="1" dirty="0" err="1">
                <a:solidFill>
                  <a:srgbClr val="808080"/>
                </a:solidFill>
                <a:latin typeface="Lucida Console" pitchFamily="49" charset="0"/>
              </a:rPr>
              <a:t>request_reply</a:t>
            </a:r>
            <a:endParaRPr lang="en-GB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dirty="0">
                <a:latin typeface="Lucida Console" pitchFamily="49" charset="0"/>
              </a:rPr>
              <a:t>        </a:t>
            </a:r>
            <a:r>
              <a:rPr lang="en-GB" dirty="0">
                <a:solidFill>
                  <a:srgbClr val="B1B100"/>
                </a:solidFill>
                <a:latin typeface="Lucida Console" pitchFamily="49" charset="0"/>
              </a:rPr>
              <a:t>local</a:t>
            </a:r>
            <a:r>
              <a:rPr lang="en-GB" dirty="0">
                <a:latin typeface="Lucida Console" pitchFamily="49" charset="0"/>
              </a:rPr>
              <a:t> </a:t>
            </a:r>
            <a:r>
              <a:rPr lang="en-GB" dirty="0" err="1">
                <a:latin typeface="Lucida Console" pitchFamily="49" charset="0"/>
              </a:rPr>
              <a:t>dataid</a:t>
            </a:r>
            <a:r>
              <a:rPr lang="en-GB" dirty="0">
                <a:latin typeface="Lucida Console" pitchFamily="49" charset="0"/>
              </a:rPr>
              <a:t> </a:t>
            </a:r>
            <a:r>
              <a:rPr lang="en-GB" dirty="0">
                <a:solidFill>
                  <a:srgbClr val="66CC66"/>
                </a:solidFill>
                <a:latin typeface="Lucida Console" pitchFamily="49" charset="0"/>
              </a:rPr>
              <a:t>=</a:t>
            </a:r>
            <a:r>
              <a:rPr lang="en-GB" dirty="0">
                <a:latin typeface="Lucida Console" pitchFamily="49" charset="0"/>
              </a:rPr>
              <a:t> buffer</a:t>
            </a:r>
            <a:r>
              <a:rPr lang="en-GB" dirty="0">
                <a:solidFill>
                  <a:srgbClr val="66CC66"/>
                </a:solidFill>
                <a:latin typeface="Lucida Console" pitchFamily="49" charset="0"/>
              </a:rPr>
              <a:t>(</a:t>
            </a:r>
            <a:r>
              <a:rPr lang="en-GB" dirty="0">
                <a:latin typeface="Lucida Console" pitchFamily="49" charset="0"/>
              </a:rPr>
              <a:t>offset, </a:t>
            </a:r>
            <a:r>
              <a:rPr lang="en-GB" dirty="0">
                <a:solidFill>
                  <a:srgbClr val="CC66CC"/>
                </a:solidFill>
                <a:latin typeface="Lucida Console" pitchFamily="49" charset="0"/>
              </a:rPr>
              <a:t>1</a:t>
            </a:r>
            <a:r>
              <a:rPr lang="en-GB" dirty="0">
                <a:solidFill>
                  <a:srgbClr val="66CC66"/>
                </a:solidFill>
                <a:latin typeface="Lucida Console" pitchFamily="49" charset="0"/>
              </a:rPr>
              <a:t>)</a:t>
            </a:r>
            <a:r>
              <a:rPr lang="en-GB" dirty="0">
                <a:latin typeface="Lucida Console" pitchFamily="49" charset="0"/>
              </a:rPr>
              <a:t>:</a:t>
            </a:r>
            <a:r>
              <a:rPr lang="en-GB" dirty="0" err="1">
                <a:latin typeface="Lucida Console" pitchFamily="49" charset="0"/>
              </a:rPr>
              <a:t>uint</a:t>
            </a:r>
            <a:r>
              <a:rPr lang="en-GB" dirty="0">
                <a:solidFill>
                  <a:srgbClr val="66CC66"/>
                </a:solidFill>
                <a:latin typeface="Lucida Console" pitchFamily="49" charset="0"/>
              </a:rPr>
              <a:t>()</a:t>
            </a:r>
            <a:endParaRPr lang="en-GB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dirty="0">
                <a:latin typeface="Lucida Console" pitchFamily="49" charset="0"/>
              </a:rPr>
              <a:t>        offset </a:t>
            </a:r>
            <a:r>
              <a:rPr lang="en-GB" dirty="0">
                <a:solidFill>
                  <a:srgbClr val="66CC66"/>
                </a:solidFill>
                <a:latin typeface="Lucida Console" pitchFamily="49" charset="0"/>
              </a:rPr>
              <a:t>=</a:t>
            </a:r>
            <a:r>
              <a:rPr lang="en-GB" dirty="0">
                <a:latin typeface="Lucida Console" pitchFamily="49" charset="0"/>
              </a:rPr>
              <a:t> offset + </a:t>
            </a:r>
            <a:r>
              <a:rPr lang="en-GB" dirty="0">
                <a:solidFill>
                  <a:srgbClr val="CC66CC"/>
                </a:solidFill>
                <a:latin typeface="Lucida Console" pitchFamily="49" charset="0"/>
              </a:rPr>
              <a:t>1</a:t>
            </a:r>
            <a:endParaRPr lang="en-GB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dirty="0">
                <a:latin typeface="Lucida Console" pitchFamily="49" charset="0"/>
              </a:rPr>
              <a:t>        </a:t>
            </a:r>
            <a:r>
              <a:rPr lang="en-GB" dirty="0">
                <a:solidFill>
                  <a:srgbClr val="B1B100"/>
                </a:solidFill>
                <a:latin typeface="Lucida Console" pitchFamily="49" charset="0"/>
              </a:rPr>
              <a:t>if</a:t>
            </a:r>
            <a:r>
              <a:rPr lang="en-GB" dirty="0">
                <a:latin typeface="Lucida Console" pitchFamily="49" charset="0"/>
              </a:rPr>
              <a:t> </a:t>
            </a:r>
            <a:r>
              <a:rPr lang="en-GB" dirty="0" err="1">
                <a:latin typeface="Lucida Console" pitchFamily="49" charset="0"/>
              </a:rPr>
              <a:t>dataid</a:t>
            </a:r>
            <a:r>
              <a:rPr lang="en-GB" dirty="0">
                <a:latin typeface="Lucida Console" pitchFamily="49" charset="0"/>
              </a:rPr>
              <a:t> </a:t>
            </a:r>
            <a:r>
              <a:rPr lang="en-GB" dirty="0">
                <a:solidFill>
                  <a:srgbClr val="66CC66"/>
                </a:solidFill>
                <a:latin typeface="Lucida Console" pitchFamily="49" charset="0"/>
              </a:rPr>
              <a:t>==</a:t>
            </a:r>
            <a:r>
              <a:rPr lang="en-GB" dirty="0">
                <a:latin typeface="Lucida Console" pitchFamily="49" charset="0"/>
              </a:rPr>
              <a:t> </a:t>
            </a:r>
            <a:r>
              <a:rPr lang="en-GB" dirty="0">
                <a:solidFill>
                  <a:srgbClr val="CC66CC"/>
                </a:solidFill>
                <a:latin typeface="Lucida Console" pitchFamily="49" charset="0"/>
              </a:rPr>
              <a:t>0</a:t>
            </a:r>
            <a:r>
              <a:rPr lang="en-GB" dirty="0">
                <a:latin typeface="Lucida Console" pitchFamily="49" charset="0"/>
              </a:rPr>
              <a:t> </a:t>
            </a:r>
            <a:r>
              <a:rPr lang="en-GB" dirty="0">
                <a:solidFill>
                  <a:srgbClr val="B1B100"/>
                </a:solidFill>
                <a:latin typeface="Lucida Console" pitchFamily="49" charset="0"/>
              </a:rPr>
              <a:t>then</a:t>
            </a:r>
            <a:endParaRPr lang="en-GB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dirty="0">
                <a:latin typeface="Lucida Console" pitchFamily="49" charset="0"/>
              </a:rPr>
              <a:t>          </a:t>
            </a:r>
            <a:r>
              <a:rPr lang="en-GB" i="1" dirty="0">
                <a:solidFill>
                  <a:srgbClr val="808080"/>
                </a:solidFill>
                <a:latin typeface="Lucida Console" pitchFamily="49" charset="0"/>
              </a:rPr>
              <a:t>-- a read short data item</a:t>
            </a:r>
            <a:endParaRPr lang="en-GB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dirty="0">
                <a:latin typeface="Lucida Console" pitchFamily="49" charset="0"/>
              </a:rPr>
              <a:t>          t_sf17:add_le</a:t>
            </a:r>
            <a:r>
              <a:rPr lang="en-GB" dirty="0">
                <a:solidFill>
                  <a:srgbClr val="66CC66"/>
                </a:solidFill>
                <a:latin typeface="Lucida Console" pitchFamily="49" charset="0"/>
              </a:rPr>
              <a:t>(</a:t>
            </a:r>
            <a:r>
              <a:rPr lang="en-GB" dirty="0" err="1">
                <a:latin typeface="Lucida Console" pitchFamily="49" charset="0"/>
              </a:rPr>
              <a:t>f_data_short</a:t>
            </a:r>
            <a:r>
              <a:rPr lang="en-GB" dirty="0">
                <a:latin typeface="Lucida Console" pitchFamily="49" charset="0"/>
              </a:rPr>
              <a:t>, buffer</a:t>
            </a:r>
            <a:r>
              <a:rPr lang="en-GB" dirty="0">
                <a:solidFill>
                  <a:srgbClr val="66CC66"/>
                </a:solidFill>
                <a:latin typeface="Lucida Console" pitchFamily="49" charset="0"/>
              </a:rPr>
              <a:t>(</a:t>
            </a:r>
            <a:r>
              <a:rPr lang="en-GB" dirty="0">
                <a:latin typeface="Lucida Console" pitchFamily="49" charset="0"/>
              </a:rPr>
              <a:t>offset, </a:t>
            </a:r>
            <a:r>
              <a:rPr lang="en-GB" dirty="0">
                <a:solidFill>
                  <a:srgbClr val="CC66CC"/>
                </a:solidFill>
                <a:latin typeface="Lucida Console" pitchFamily="49" charset="0"/>
              </a:rPr>
              <a:t>2</a:t>
            </a:r>
            <a:r>
              <a:rPr lang="en-GB" dirty="0">
                <a:solidFill>
                  <a:srgbClr val="66CC66"/>
                </a:solidFill>
                <a:latin typeface="Lucida Console" pitchFamily="49" charset="0"/>
              </a:rPr>
              <a:t>))</a:t>
            </a:r>
            <a:endParaRPr lang="en-GB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dirty="0">
                <a:latin typeface="Lucida Console" pitchFamily="49" charset="0"/>
              </a:rPr>
              <a:t>        </a:t>
            </a:r>
            <a:r>
              <a:rPr lang="en-GB" dirty="0">
                <a:solidFill>
                  <a:srgbClr val="B1B100"/>
                </a:solidFill>
                <a:latin typeface="Lucida Console" pitchFamily="49" charset="0"/>
              </a:rPr>
              <a:t>end</a:t>
            </a:r>
            <a:endParaRPr lang="en-GB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dirty="0">
                <a:latin typeface="Lucida Console" pitchFamily="49" charset="0"/>
              </a:rPr>
              <a:t>        </a:t>
            </a:r>
            <a:r>
              <a:rPr lang="en-GB" dirty="0">
                <a:solidFill>
                  <a:srgbClr val="B1B100"/>
                </a:solidFill>
                <a:latin typeface="Lucida Console" pitchFamily="49" charset="0"/>
              </a:rPr>
              <a:t>if</a:t>
            </a:r>
            <a:r>
              <a:rPr lang="en-GB" dirty="0">
                <a:latin typeface="Lucida Console" pitchFamily="49" charset="0"/>
              </a:rPr>
              <a:t> </a:t>
            </a:r>
            <a:r>
              <a:rPr lang="en-GB" dirty="0" err="1">
                <a:latin typeface="Lucida Console" pitchFamily="49" charset="0"/>
              </a:rPr>
              <a:t>dataid</a:t>
            </a:r>
            <a:r>
              <a:rPr lang="en-GB" dirty="0">
                <a:latin typeface="Lucida Console" pitchFamily="49" charset="0"/>
              </a:rPr>
              <a:t> </a:t>
            </a:r>
            <a:r>
              <a:rPr lang="en-GB" dirty="0">
                <a:solidFill>
                  <a:srgbClr val="66CC66"/>
                </a:solidFill>
                <a:latin typeface="Lucida Console" pitchFamily="49" charset="0"/>
              </a:rPr>
              <a:t>==</a:t>
            </a:r>
            <a:r>
              <a:rPr lang="en-GB" dirty="0">
                <a:latin typeface="Lucida Console" pitchFamily="49" charset="0"/>
              </a:rPr>
              <a:t> </a:t>
            </a:r>
            <a:r>
              <a:rPr lang="en-GB" dirty="0">
                <a:solidFill>
                  <a:srgbClr val="CC66CC"/>
                </a:solidFill>
                <a:latin typeface="Lucida Console" pitchFamily="49" charset="0"/>
              </a:rPr>
              <a:t>1</a:t>
            </a:r>
            <a:r>
              <a:rPr lang="en-GB" dirty="0">
                <a:latin typeface="Lucida Console" pitchFamily="49" charset="0"/>
              </a:rPr>
              <a:t> </a:t>
            </a:r>
            <a:r>
              <a:rPr lang="en-GB" dirty="0">
                <a:solidFill>
                  <a:srgbClr val="B1B100"/>
                </a:solidFill>
                <a:latin typeface="Lucida Console" pitchFamily="49" charset="0"/>
              </a:rPr>
              <a:t>then</a:t>
            </a:r>
            <a:endParaRPr lang="en-GB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dirty="0">
                <a:latin typeface="Lucida Console" pitchFamily="49" charset="0"/>
              </a:rPr>
              <a:t>          </a:t>
            </a:r>
            <a:r>
              <a:rPr lang="en-GB" i="1" dirty="0">
                <a:solidFill>
                  <a:srgbClr val="808080"/>
                </a:solidFill>
                <a:latin typeface="Lucida Console" pitchFamily="49" charset="0"/>
              </a:rPr>
              <a:t>-- a read long data item</a:t>
            </a:r>
            <a:endParaRPr lang="en-GB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dirty="0">
                <a:latin typeface="Lucida Console" pitchFamily="49" charset="0"/>
              </a:rPr>
              <a:t>          t_sf17:add_le</a:t>
            </a:r>
            <a:r>
              <a:rPr lang="en-GB" dirty="0">
                <a:solidFill>
                  <a:srgbClr val="66CC66"/>
                </a:solidFill>
                <a:latin typeface="Lucida Console" pitchFamily="49" charset="0"/>
              </a:rPr>
              <a:t>(</a:t>
            </a:r>
            <a:r>
              <a:rPr lang="en-GB" dirty="0" err="1">
                <a:latin typeface="Lucida Console" pitchFamily="49" charset="0"/>
              </a:rPr>
              <a:t>f_data_long</a:t>
            </a:r>
            <a:r>
              <a:rPr lang="en-GB" dirty="0">
                <a:latin typeface="Lucida Console" pitchFamily="49" charset="0"/>
              </a:rPr>
              <a:t>, buffer</a:t>
            </a:r>
            <a:r>
              <a:rPr lang="en-GB" dirty="0">
                <a:solidFill>
                  <a:srgbClr val="66CC66"/>
                </a:solidFill>
                <a:latin typeface="Lucida Console" pitchFamily="49" charset="0"/>
              </a:rPr>
              <a:t>(</a:t>
            </a:r>
            <a:r>
              <a:rPr lang="en-GB" dirty="0">
                <a:latin typeface="Lucida Console" pitchFamily="49" charset="0"/>
              </a:rPr>
              <a:t>offset, </a:t>
            </a:r>
            <a:r>
              <a:rPr lang="en-GB" dirty="0">
                <a:solidFill>
                  <a:srgbClr val="CC66CC"/>
                </a:solidFill>
                <a:latin typeface="Lucida Console" pitchFamily="49" charset="0"/>
              </a:rPr>
              <a:t>4</a:t>
            </a:r>
            <a:r>
              <a:rPr lang="en-GB" dirty="0">
                <a:solidFill>
                  <a:srgbClr val="66CC66"/>
                </a:solidFill>
                <a:latin typeface="Lucida Console" pitchFamily="49" charset="0"/>
              </a:rPr>
              <a:t>))</a:t>
            </a:r>
            <a:endParaRPr lang="en-GB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dirty="0">
                <a:latin typeface="Lucida Console" pitchFamily="49" charset="0"/>
              </a:rPr>
              <a:t>        </a:t>
            </a:r>
            <a:r>
              <a:rPr lang="en-GB" dirty="0">
                <a:solidFill>
                  <a:srgbClr val="B1B100"/>
                </a:solidFill>
                <a:latin typeface="Lucida Console" pitchFamily="49" charset="0"/>
              </a:rPr>
              <a:t>end</a:t>
            </a:r>
            <a:endParaRPr lang="en-GB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dirty="0">
                <a:latin typeface="Lucida Console" pitchFamily="49" charset="0"/>
              </a:rPr>
              <a:t>        </a:t>
            </a:r>
            <a:r>
              <a:rPr lang="en-GB" dirty="0">
                <a:solidFill>
                  <a:srgbClr val="B1B100"/>
                </a:solidFill>
                <a:latin typeface="Lucida Console" pitchFamily="49" charset="0"/>
              </a:rPr>
              <a:t>if</a:t>
            </a:r>
            <a:r>
              <a:rPr lang="en-GB" dirty="0">
                <a:latin typeface="Lucida Console" pitchFamily="49" charset="0"/>
              </a:rPr>
              <a:t> </a:t>
            </a:r>
            <a:r>
              <a:rPr lang="en-GB" dirty="0" err="1">
                <a:latin typeface="Lucida Console" pitchFamily="49" charset="0"/>
              </a:rPr>
              <a:t>dataid</a:t>
            </a:r>
            <a:r>
              <a:rPr lang="en-GB" dirty="0">
                <a:latin typeface="Lucida Console" pitchFamily="49" charset="0"/>
              </a:rPr>
              <a:t> </a:t>
            </a:r>
            <a:r>
              <a:rPr lang="en-GB" dirty="0">
                <a:solidFill>
                  <a:srgbClr val="66CC66"/>
                </a:solidFill>
                <a:latin typeface="Lucida Console" pitchFamily="49" charset="0"/>
              </a:rPr>
              <a:t>==</a:t>
            </a:r>
            <a:r>
              <a:rPr lang="en-GB" dirty="0">
                <a:latin typeface="Lucida Console" pitchFamily="49" charset="0"/>
              </a:rPr>
              <a:t> </a:t>
            </a:r>
            <a:r>
              <a:rPr lang="en-GB" dirty="0">
                <a:solidFill>
                  <a:srgbClr val="CC66CC"/>
                </a:solidFill>
                <a:latin typeface="Lucida Console" pitchFamily="49" charset="0"/>
              </a:rPr>
              <a:t>2</a:t>
            </a:r>
            <a:r>
              <a:rPr lang="en-GB" dirty="0">
                <a:latin typeface="Lucida Console" pitchFamily="49" charset="0"/>
              </a:rPr>
              <a:t> </a:t>
            </a:r>
            <a:r>
              <a:rPr lang="en-GB" dirty="0">
                <a:solidFill>
                  <a:srgbClr val="B1B100"/>
                </a:solidFill>
                <a:latin typeface="Lucida Console" pitchFamily="49" charset="0"/>
              </a:rPr>
              <a:t>then</a:t>
            </a:r>
            <a:endParaRPr lang="en-GB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dirty="0">
                <a:latin typeface="Lucida Console" pitchFamily="49" charset="0"/>
              </a:rPr>
              <a:t>          </a:t>
            </a:r>
            <a:r>
              <a:rPr lang="en-GB" i="1" dirty="0">
                <a:solidFill>
                  <a:srgbClr val="808080"/>
                </a:solidFill>
                <a:latin typeface="Lucida Console" pitchFamily="49" charset="0"/>
              </a:rPr>
              <a:t>-- a read string data item</a:t>
            </a:r>
            <a:endParaRPr lang="en-GB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dirty="0">
                <a:latin typeface="Lucida Console" pitchFamily="49" charset="0"/>
              </a:rPr>
              <a:t>          t_sf17:add</a:t>
            </a:r>
            <a:r>
              <a:rPr lang="en-GB" dirty="0">
                <a:solidFill>
                  <a:srgbClr val="66CC66"/>
                </a:solidFill>
                <a:latin typeface="Lucida Console" pitchFamily="49" charset="0"/>
              </a:rPr>
              <a:t>(</a:t>
            </a:r>
            <a:r>
              <a:rPr lang="en-GB" dirty="0" err="1">
                <a:latin typeface="Lucida Console" pitchFamily="49" charset="0"/>
              </a:rPr>
              <a:t>f_data_string</a:t>
            </a:r>
            <a:r>
              <a:rPr lang="en-GB" dirty="0">
                <a:latin typeface="Lucida Console" pitchFamily="49" charset="0"/>
              </a:rPr>
              <a:t>, buffer</a:t>
            </a:r>
            <a:r>
              <a:rPr lang="en-GB" dirty="0">
                <a:solidFill>
                  <a:srgbClr val="66CC66"/>
                </a:solidFill>
                <a:latin typeface="Lucida Console" pitchFamily="49" charset="0"/>
              </a:rPr>
              <a:t>(</a:t>
            </a:r>
            <a:r>
              <a:rPr lang="en-GB" dirty="0">
                <a:latin typeface="Lucida Console" pitchFamily="49" charset="0"/>
              </a:rPr>
              <a:t>offset, </a:t>
            </a:r>
            <a:r>
              <a:rPr lang="en-GB" dirty="0">
                <a:solidFill>
                  <a:srgbClr val="CC66CC"/>
                </a:solidFill>
                <a:latin typeface="Lucida Console" pitchFamily="49" charset="0"/>
              </a:rPr>
              <a:t>15</a:t>
            </a:r>
            <a:r>
              <a:rPr lang="en-GB" dirty="0">
                <a:solidFill>
                  <a:srgbClr val="66CC66"/>
                </a:solidFill>
                <a:latin typeface="Lucida Console" pitchFamily="49" charset="0"/>
              </a:rPr>
              <a:t>))</a:t>
            </a:r>
            <a:endParaRPr lang="en-GB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dirty="0">
                <a:latin typeface="Lucida Console" pitchFamily="49" charset="0"/>
              </a:rPr>
              <a:t>        </a:t>
            </a:r>
            <a:r>
              <a:rPr lang="en-GB" dirty="0">
                <a:solidFill>
                  <a:srgbClr val="B1B100"/>
                </a:solidFill>
                <a:latin typeface="Lucida Console" pitchFamily="49" charset="0"/>
              </a:rPr>
              <a:t>end</a:t>
            </a:r>
            <a:endParaRPr lang="en-GB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dirty="0">
                <a:latin typeface="Lucida Console" pitchFamily="49" charset="0"/>
              </a:rPr>
              <a:t>      </a:t>
            </a:r>
            <a:r>
              <a:rPr lang="en-GB" dirty="0">
                <a:solidFill>
                  <a:srgbClr val="B1B100"/>
                </a:solidFill>
                <a:latin typeface="Lucida Console" pitchFamily="49" charset="0"/>
              </a:rPr>
              <a:t>end</a:t>
            </a:r>
            <a:endParaRPr lang="en-GB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dirty="0">
                <a:latin typeface="Lucida Console" pitchFamily="49" charset="0"/>
              </a:rPr>
              <a:t>    </a:t>
            </a:r>
            <a:r>
              <a:rPr lang="en-GB" dirty="0">
                <a:solidFill>
                  <a:srgbClr val="B1B100"/>
                </a:solidFill>
                <a:latin typeface="Lucida Console" pitchFamily="49" charset="0"/>
              </a:rPr>
              <a:t>end</a:t>
            </a:r>
            <a:endParaRPr lang="en-GB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dirty="0">
                <a:solidFill>
                  <a:srgbClr val="B1B100"/>
                </a:solidFill>
                <a:latin typeface="Lucida Console" pitchFamily="49" charset="0"/>
              </a:rPr>
              <a:t>end</a:t>
            </a:r>
            <a:endParaRPr lang="en-GB" dirty="0">
              <a:latin typeface="Lucida Console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59174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900113" y="0"/>
            <a:ext cx="7272337" cy="842963"/>
          </a:xfrm>
        </p:spPr>
        <p:txBody>
          <a:bodyPr/>
          <a:lstStyle/>
          <a:p>
            <a:r>
              <a:rPr lang="en-US"/>
              <a:t>Lua dissector Basics – Dissector registration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 fontAlgn="t">
              <a:buNone/>
            </a:pPr>
            <a:r>
              <a:rPr lang="en-GB" sz="1400" i="1" dirty="0">
                <a:solidFill>
                  <a:srgbClr val="808080"/>
                </a:solidFill>
                <a:latin typeface="Lucida Console" pitchFamily="49" charset="0"/>
              </a:rPr>
              <a:t>-- load the </a:t>
            </a:r>
            <a:r>
              <a:rPr lang="en-GB" sz="1400" i="1" dirty="0" err="1">
                <a:solidFill>
                  <a:srgbClr val="808080"/>
                </a:solidFill>
                <a:latin typeface="Lucida Console" pitchFamily="49" charset="0"/>
              </a:rPr>
              <a:t>tcp</a:t>
            </a:r>
            <a:r>
              <a:rPr lang="en-GB" sz="1400" i="1" dirty="0">
                <a:solidFill>
                  <a:srgbClr val="808080"/>
                </a:solidFill>
                <a:latin typeface="Lucida Console" pitchFamily="49" charset="0"/>
              </a:rPr>
              <a:t> port table</a:t>
            </a:r>
            <a:endParaRPr lang="en-GB" sz="14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400" dirty="0" err="1">
                <a:latin typeface="Lucida Console" pitchFamily="49" charset="0"/>
              </a:rPr>
              <a:t>tcp_table</a:t>
            </a:r>
            <a:r>
              <a:rPr lang="en-GB" sz="1400" dirty="0">
                <a:latin typeface="Lucida Console" pitchFamily="49" charset="0"/>
              </a:rPr>
              <a:t> </a:t>
            </a:r>
            <a:r>
              <a:rPr lang="en-GB" sz="1400" dirty="0">
                <a:solidFill>
                  <a:srgbClr val="66CC66"/>
                </a:solidFill>
                <a:latin typeface="Lucida Console" pitchFamily="49" charset="0"/>
              </a:rPr>
              <a:t>=</a:t>
            </a:r>
            <a:r>
              <a:rPr lang="en-GB" sz="1400" dirty="0">
                <a:latin typeface="Lucida Console" pitchFamily="49" charset="0"/>
              </a:rPr>
              <a:t> </a:t>
            </a:r>
            <a:r>
              <a:rPr lang="en-GB" sz="1400" dirty="0" err="1">
                <a:latin typeface="Lucida Console" pitchFamily="49" charset="0"/>
              </a:rPr>
              <a:t>DissectorTable.get</a:t>
            </a:r>
            <a:r>
              <a:rPr lang="en-GB" sz="1400" dirty="0">
                <a:solidFill>
                  <a:srgbClr val="66CC66"/>
                </a:solidFill>
                <a:latin typeface="Lucida Console" pitchFamily="49" charset="0"/>
              </a:rPr>
              <a:t>(</a:t>
            </a:r>
            <a:r>
              <a:rPr lang="en-GB" sz="1400" dirty="0">
                <a:solidFill>
                  <a:srgbClr val="FF0000"/>
                </a:solidFill>
                <a:latin typeface="Lucida Console" pitchFamily="49" charset="0"/>
              </a:rPr>
              <a:t>"</a:t>
            </a:r>
            <a:r>
              <a:rPr lang="en-GB" sz="1400" dirty="0" err="1">
                <a:solidFill>
                  <a:srgbClr val="FF0000"/>
                </a:solidFill>
                <a:latin typeface="Lucida Console" pitchFamily="49" charset="0"/>
              </a:rPr>
              <a:t>tcp.port</a:t>
            </a:r>
            <a:r>
              <a:rPr lang="en-GB" sz="1400" dirty="0">
                <a:solidFill>
                  <a:srgbClr val="FF0000"/>
                </a:solidFill>
                <a:latin typeface="Lucida Console" pitchFamily="49" charset="0"/>
              </a:rPr>
              <a:t>"</a:t>
            </a:r>
            <a:r>
              <a:rPr lang="en-GB" sz="1400" dirty="0">
                <a:solidFill>
                  <a:srgbClr val="66CC66"/>
                </a:solidFill>
                <a:latin typeface="Lucida Console" pitchFamily="49" charset="0"/>
              </a:rPr>
              <a:t>)</a:t>
            </a:r>
          </a:p>
          <a:p>
            <a:pPr marL="0" indent="0" fontAlgn="t">
              <a:buNone/>
            </a:pPr>
            <a:endParaRPr lang="en-GB" sz="14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400" i="1" dirty="0">
                <a:solidFill>
                  <a:srgbClr val="808080"/>
                </a:solidFill>
                <a:latin typeface="Lucida Console" pitchFamily="49" charset="0"/>
              </a:rPr>
              <a:t>-- register the protocol to port 54321</a:t>
            </a:r>
            <a:endParaRPr lang="en-GB" sz="14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400" dirty="0" err="1">
                <a:latin typeface="Lucida Console" pitchFamily="49" charset="0"/>
              </a:rPr>
              <a:t>tcp_table:add</a:t>
            </a:r>
            <a:r>
              <a:rPr lang="en-GB" sz="1400" dirty="0">
                <a:solidFill>
                  <a:srgbClr val="66CC66"/>
                </a:solidFill>
                <a:latin typeface="Lucida Console" pitchFamily="49" charset="0"/>
              </a:rPr>
              <a:t>(</a:t>
            </a:r>
            <a:r>
              <a:rPr lang="en-GB" sz="1400" dirty="0">
                <a:solidFill>
                  <a:srgbClr val="CC66CC"/>
                </a:solidFill>
                <a:latin typeface="Lucida Console" pitchFamily="49" charset="0"/>
              </a:rPr>
              <a:t>54321</a:t>
            </a:r>
            <a:r>
              <a:rPr lang="en-GB" sz="1400" dirty="0">
                <a:latin typeface="Lucida Console" pitchFamily="49" charset="0"/>
              </a:rPr>
              <a:t>, sf17_proto</a:t>
            </a:r>
            <a:r>
              <a:rPr lang="en-GB" sz="1400" dirty="0">
                <a:solidFill>
                  <a:srgbClr val="66CC66"/>
                </a:solidFill>
                <a:latin typeface="Lucida Console" pitchFamily="49" charset="0"/>
              </a:rPr>
              <a:t>)</a:t>
            </a:r>
            <a:endParaRPr lang="en-GB" sz="1400" dirty="0">
              <a:latin typeface="Lucida Console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299367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900113" y="0"/>
            <a:ext cx="7272337" cy="842963"/>
          </a:xfrm>
        </p:spPr>
        <p:txBody>
          <a:bodyPr/>
          <a:lstStyle/>
          <a:p>
            <a:r>
              <a:rPr lang="en-US"/>
              <a:t>C based dissectors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Protocol definition, implied in dissector source</a:t>
            </a:r>
          </a:p>
          <a:p>
            <a:r>
              <a:rPr lang="en-US" dirty="0"/>
              <a:t>Dissector source file compiled into </a:t>
            </a:r>
            <a:r>
              <a:rPr lang="en-US" dirty="0" err="1"/>
              <a:t>libwireshark</a:t>
            </a:r>
            <a:r>
              <a:rPr lang="en-US" dirty="0"/>
              <a:t> or as a plugin</a:t>
            </a:r>
          </a:p>
          <a:p>
            <a:r>
              <a:rPr lang="en-US" dirty="0"/>
              <a:t>All </a:t>
            </a:r>
            <a:r>
              <a:rPr lang="en-US" dirty="0" err="1"/>
              <a:t>libwireshark</a:t>
            </a:r>
            <a:r>
              <a:rPr lang="en-US" dirty="0"/>
              <a:t> infrastructure available</a:t>
            </a:r>
          </a:p>
          <a:p>
            <a:r>
              <a:rPr lang="en-US" dirty="0"/>
              <a:t>High knowledge barrier to initial implementation</a:t>
            </a:r>
          </a:p>
          <a:p>
            <a:r>
              <a:rPr lang="en-US" dirty="0"/>
              <a:t>Full development environment required</a:t>
            </a:r>
          </a:p>
          <a:p>
            <a:r>
              <a:rPr lang="en-US" dirty="0"/>
              <a:t>Use existing dissectors as a guide</a:t>
            </a:r>
          </a:p>
          <a:p>
            <a:r>
              <a:rPr lang="en-US" dirty="0"/>
              <a:t>Developers Guide is essential reading, also </a:t>
            </a:r>
            <a:r>
              <a:rPr lang="en-US" dirty="0" err="1"/>
              <a:t>README.developer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041202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Place source file in </a:t>
            </a:r>
            <a:r>
              <a:rPr lang="en-US" dirty="0" err="1"/>
              <a:t>epan</a:t>
            </a:r>
            <a:r>
              <a:rPr lang="en-US" dirty="0"/>
              <a:t>\dissectors</a:t>
            </a:r>
          </a:p>
          <a:p>
            <a:endParaRPr lang="en-US" dirty="0"/>
          </a:p>
          <a:p>
            <a:r>
              <a:rPr lang="en-US" dirty="0"/>
              <a:t>Add entry for source to </a:t>
            </a:r>
            <a:r>
              <a:rPr lang="en-US" dirty="0" err="1"/>
              <a:t>Makefile.common</a:t>
            </a:r>
            <a:r>
              <a:rPr lang="en-US" dirty="0"/>
              <a:t>, </a:t>
            </a:r>
            <a:r>
              <a:rPr lang="en-US" dirty="0" err="1"/>
              <a:t>epan</a:t>
            </a:r>
            <a:r>
              <a:rPr lang="en-US" dirty="0"/>
              <a:t>\CMakeLists.txt</a:t>
            </a:r>
          </a:p>
          <a:p>
            <a:endParaRPr lang="en-US" dirty="0"/>
          </a:p>
          <a:p>
            <a:r>
              <a:rPr lang="en-US" dirty="0"/>
              <a:t>Rebuild Wireshark in the normal way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900113" y="0"/>
            <a:ext cx="7272337" cy="842963"/>
          </a:xfrm>
        </p:spPr>
        <p:txBody>
          <a:bodyPr/>
          <a:lstStyle/>
          <a:p>
            <a:r>
              <a:rPr lang="en-US"/>
              <a:t>C dissector installation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7863011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900113" y="0"/>
            <a:ext cx="7272337" cy="842963"/>
          </a:xfrm>
        </p:spPr>
        <p:txBody>
          <a:bodyPr/>
          <a:lstStyle/>
          <a:p>
            <a:r>
              <a:rPr lang="en-US"/>
              <a:t>C dissector – preliminary declarations I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 fontAlgn="t">
              <a:buNone/>
            </a:pP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#include "</a:t>
            </a:r>
            <a:r>
              <a:rPr lang="en-GB" sz="1200" dirty="0" err="1">
                <a:solidFill>
                  <a:srgbClr val="339933"/>
                </a:solidFill>
                <a:latin typeface="Lucida Console" pitchFamily="49" charset="0"/>
              </a:rPr>
              <a:t>config.h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"</a:t>
            </a:r>
            <a:endParaRPr lang="en-GB" sz="12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#include &lt;</a:t>
            </a:r>
            <a:r>
              <a:rPr lang="en-GB" sz="1200" dirty="0" err="1">
                <a:solidFill>
                  <a:srgbClr val="339933"/>
                </a:solidFill>
                <a:latin typeface="Lucida Console" pitchFamily="49" charset="0"/>
              </a:rPr>
              <a:t>glib.h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&gt;</a:t>
            </a:r>
            <a:endParaRPr lang="en-GB" sz="12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#include &lt;</a:t>
            </a:r>
            <a:r>
              <a:rPr lang="en-GB" sz="1200" dirty="0" err="1">
                <a:solidFill>
                  <a:srgbClr val="339933"/>
                </a:solidFill>
                <a:latin typeface="Lucida Console" pitchFamily="49" charset="0"/>
              </a:rPr>
              <a:t>epan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/</a:t>
            </a:r>
            <a:r>
              <a:rPr lang="en-GB" sz="1200" dirty="0" err="1">
                <a:solidFill>
                  <a:srgbClr val="339933"/>
                </a:solidFill>
                <a:latin typeface="Lucida Console" pitchFamily="49" charset="0"/>
              </a:rPr>
              <a:t>packet.h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&gt;</a:t>
            </a:r>
            <a:endParaRPr lang="en-GB" sz="12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200" dirty="0">
                <a:latin typeface="Lucida Console" pitchFamily="49" charset="0"/>
              </a:rPr>
              <a:t> </a:t>
            </a:r>
          </a:p>
          <a:p>
            <a:pPr marL="0" indent="0" fontAlgn="t">
              <a:buNone/>
            </a:pP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#define SF17_PORT       54321</a:t>
            </a:r>
            <a:endParaRPr lang="en-GB" sz="12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#define FUNC_CONNECT    20</a:t>
            </a:r>
            <a:endParaRPr lang="en-GB" sz="12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#define FUNC_CONN_ACK   21</a:t>
            </a:r>
            <a:endParaRPr lang="en-GB" sz="12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#define FUNC_REQ_DATA   40</a:t>
            </a:r>
            <a:endParaRPr lang="en-GB" sz="12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#define FUNC_REQ_REPLY  41</a:t>
            </a:r>
            <a:endParaRPr lang="en-GB" sz="12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#define FUNC_DISCONNECT 60</a:t>
            </a:r>
            <a:endParaRPr lang="en-GB" sz="12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#define FUNC_DISC_ACK   61</a:t>
            </a:r>
            <a:endParaRPr lang="en-GB" sz="12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200" dirty="0">
                <a:latin typeface="Lucida Console" pitchFamily="49" charset="0"/>
              </a:rPr>
              <a:t> </a:t>
            </a:r>
          </a:p>
          <a:p>
            <a:pPr marL="0" indent="0" fontAlgn="t">
              <a:buNone/>
            </a:pPr>
            <a:r>
              <a:rPr lang="en-GB" sz="1200" i="1" dirty="0">
                <a:solidFill>
                  <a:srgbClr val="808080"/>
                </a:solidFill>
                <a:latin typeface="Lucida Console" pitchFamily="49" charset="0"/>
              </a:rPr>
              <a:t>/* A sample #define of the minimum length (in bytes) of the protocol data.</a:t>
            </a:r>
            <a:endParaRPr lang="en-GB" sz="12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200" i="1" dirty="0">
                <a:solidFill>
                  <a:srgbClr val="808080"/>
                </a:solidFill>
                <a:latin typeface="Lucida Console" pitchFamily="49" charset="0"/>
              </a:rPr>
              <a:t> * If data is received with fewer than this many bytes it is rejected by</a:t>
            </a:r>
            <a:endParaRPr lang="en-GB" sz="12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200" i="1" dirty="0">
                <a:solidFill>
                  <a:srgbClr val="808080"/>
                </a:solidFill>
                <a:latin typeface="Lucida Console" pitchFamily="49" charset="0"/>
              </a:rPr>
              <a:t> * the current dissector. */</a:t>
            </a:r>
            <a:endParaRPr lang="en-GB" sz="12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#define SF17_MIN_LENGTH 4</a:t>
            </a:r>
            <a:endParaRPr lang="en-GB" sz="1200" dirty="0">
              <a:latin typeface="Lucida Console" pitchFamily="49" charset="0"/>
            </a:endParaRPr>
          </a:p>
          <a:p>
            <a:pPr marL="0" indent="0" fontAlgn="t">
              <a:buNone/>
            </a:pPr>
            <a:endParaRPr lang="en-GB" sz="1200" dirty="0">
              <a:latin typeface="Lucida Console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87342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8B316A8-46BA-42D4-B350-33A1461471F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C dissector – preliminary declarations II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58D831-DE5A-4B4A-B639-2583CD99849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47500" lnSpcReduction="20000"/>
          </a:bodyPr>
          <a:lstStyle/>
          <a:p>
            <a:pPr marL="0" indent="0" fontAlgn="t">
              <a:buNone/>
            </a:pPr>
            <a:r>
              <a:rPr lang="en-GB" dirty="0">
                <a:solidFill>
                  <a:srgbClr val="993333"/>
                </a:solidFill>
                <a:latin typeface="Lucida Console" pitchFamily="49" charset="0"/>
              </a:rPr>
              <a:t>static</a:t>
            </a:r>
            <a:r>
              <a:rPr lang="en-GB" dirty="0">
                <a:latin typeface="Lucida Console" pitchFamily="49" charset="0"/>
              </a:rPr>
              <a:t> </a:t>
            </a:r>
            <a:r>
              <a:rPr lang="en-GB" dirty="0" err="1">
                <a:solidFill>
                  <a:srgbClr val="993333"/>
                </a:solidFill>
                <a:latin typeface="Lucida Console" pitchFamily="49" charset="0"/>
              </a:rPr>
              <a:t>const</a:t>
            </a:r>
            <a:r>
              <a:rPr lang="en-GB" dirty="0">
                <a:latin typeface="Lucida Console" pitchFamily="49" charset="0"/>
              </a:rPr>
              <a:t> </a:t>
            </a:r>
            <a:r>
              <a:rPr lang="en-GB" dirty="0" err="1">
                <a:latin typeface="Lucida Console" pitchFamily="49" charset="0"/>
              </a:rPr>
              <a:t>value_string</a:t>
            </a:r>
            <a:r>
              <a:rPr lang="en-GB" dirty="0">
                <a:latin typeface="Lucida Console" pitchFamily="49" charset="0"/>
              </a:rPr>
              <a:t> sf17_func_vals</a:t>
            </a:r>
            <a:r>
              <a:rPr lang="en-GB" dirty="0">
                <a:solidFill>
                  <a:srgbClr val="009900"/>
                </a:solidFill>
                <a:latin typeface="Lucida Console" pitchFamily="49" charset="0"/>
              </a:rPr>
              <a:t>[]</a:t>
            </a:r>
            <a:r>
              <a:rPr lang="en-GB" dirty="0">
                <a:latin typeface="Lucida Console" pitchFamily="49" charset="0"/>
              </a:rPr>
              <a:t> </a:t>
            </a:r>
            <a:r>
              <a:rPr lang="en-GB" dirty="0">
                <a:solidFill>
                  <a:srgbClr val="339933"/>
                </a:solidFill>
                <a:latin typeface="Lucida Console" pitchFamily="49" charset="0"/>
              </a:rPr>
              <a:t>=</a:t>
            </a:r>
            <a:r>
              <a:rPr lang="en-GB" dirty="0">
                <a:latin typeface="Lucida Console" pitchFamily="49" charset="0"/>
              </a:rPr>
              <a:t> </a:t>
            </a:r>
            <a:r>
              <a:rPr lang="en-GB" dirty="0">
                <a:solidFill>
                  <a:srgbClr val="009900"/>
                </a:solidFill>
                <a:latin typeface="Lucida Console" pitchFamily="49" charset="0"/>
              </a:rPr>
              <a:t>{</a:t>
            </a:r>
            <a:endParaRPr lang="en-GB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dirty="0">
                <a:latin typeface="Lucida Console" pitchFamily="49" charset="0"/>
              </a:rPr>
              <a:t>  </a:t>
            </a:r>
            <a:r>
              <a:rPr lang="en-GB" dirty="0">
                <a:solidFill>
                  <a:srgbClr val="009900"/>
                </a:solidFill>
                <a:latin typeface="Lucida Console" pitchFamily="49" charset="0"/>
              </a:rPr>
              <a:t>{</a:t>
            </a:r>
            <a:r>
              <a:rPr lang="en-GB" dirty="0">
                <a:latin typeface="Lucida Console" pitchFamily="49" charset="0"/>
              </a:rPr>
              <a:t> FUNC_CONNECT</a:t>
            </a:r>
            <a:r>
              <a:rPr lang="en-GB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dirty="0">
                <a:latin typeface="Lucida Console" pitchFamily="49" charset="0"/>
              </a:rPr>
              <a:t>    </a:t>
            </a:r>
            <a:r>
              <a:rPr lang="en-GB" dirty="0">
                <a:solidFill>
                  <a:srgbClr val="FF0000"/>
                </a:solidFill>
                <a:latin typeface="Lucida Console" pitchFamily="49" charset="0"/>
              </a:rPr>
              <a:t>"connect"</a:t>
            </a:r>
            <a:r>
              <a:rPr lang="en-GB" dirty="0">
                <a:latin typeface="Lucida Console" pitchFamily="49" charset="0"/>
              </a:rPr>
              <a:t> </a:t>
            </a:r>
            <a:r>
              <a:rPr lang="en-GB" dirty="0">
                <a:solidFill>
                  <a:srgbClr val="009900"/>
                </a:solidFill>
                <a:latin typeface="Lucida Console" pitchFamily="49" charset="0"/>
              </a:rPr>
              <a:t>}</a:t>
            </a:r>
            <a:r>
              <a:rPr lang="en-GB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endParaRPr lang="en-GB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dirty="0">
                <a:latin typeface="Lucida Console" pitchFamily="49" charset="0"/>
              </a:rPr>
              <a:t>  </a:t>
            </a:r>
            <a:r>
              <a:rPr lang="en-GB" dirty="0">
                <a:solidFill>
                  <a:srgbClr val="009900"/>
                </a:solidFill>
                <a:latin typeface="Lucida Console" pitchFamily="49" charset="0"/>
              </a:rPr>
              <a:t>{</a:t>
            </a:r>
            <a:r>
              <a:rPr lang="en-GB" dirty="0">
                <a:latin typeface="Lucida Console" pitchFamily="49" charset="0"/>
              </a:rPr>
              <a:t> FUNC_CONN_ACK</a:t>
            </a:r>
            <a:r>
              <a:rPr lang="en-GB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dirty="0">
                <a:latin typeface="Lucida Console" pitchFamily="49" charset="0"/>
              </a:rPr>
              <a:t>   </a:t>
            </a:r>
            <a:r>
              <a:rPr lang="en-GB" dirty="0">
                <a:solidFill>
                  <a:srgbClr val="FF0000"/>
                </a:solidFill>
                <a:latin typeface="Lucida Console" pitchFamily="49" charset="0"/>
              </a:rPr>
              <a:t>"</a:t>
            </a:r>
            <a:r>
              <a:rPr lang="en-GB" dirty="0" err="1">
                <a:solidFill>
                  <a:srgbClr val="FF0000"/>
                </a:solidFill>
                <a:latin typeface="Lucida Console" pitchFamily="49" charset="0"/>
              </a:rPr>
              <a:t>connect_ack</a:t>
            </a:r>
            <a:r>
              <a:rPr lang="en-GB" dirty="0">
                <a:solidFill>
                  <a:srgbClr val="FF0000"/>
                </a:solidFill>
                <a:latin typeface="Lucida Console" pitchFamily="49" charset="0"/>
              </a:rPr>
              <a:t>"</a:t>
            </a:r>
            <a:r>
              <a:rPr lang="en-GB" dirty="0">
                <a:latin typeface="Lucida Console" pitchFamily="49" charset="0"/>
              </a:rPr>
              <a:t> </a:t>
            </a:r>
            <a:r>
              <a:rPr lang="en-GB" dirty="0">
                <a:solidFill>
                  <a:srgbClr val="009900"/>
                </a:solidFill>
                <a:latin typeface="Lucida Console" pitchFamily="49" charset="0"/>
              </a:rPr>
              <a:t>}</a:t>
            </a:r>
            <a:r>
              <a:rPr lang="en-GB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endParaRPr lang="en-GB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dirty="0">
                <a:latin typeface="Lucida Console" pitchFamily="49" charset="0"/>
              </a:rPr>
              <a:t>  </a:t>
            </a:r>
            <a:r>
              <a:rPr lang="en-GB" dirty="0">
                <a:solidFill>
                  <a:srgbClr val="009900"/>
                </a:solidFill>
                <a:latin typeface="Lucida Console" pitchFamily="49" charset="0"/>
              </a:rPr>
              <a:t>{</a:t>
            </a:r>
            <a:r>
              <a:rPr lang="en-GB" dirty="0">
                <a:latin typeface="Lucida Console" pitchFamily="49" charset="0"/>
              </a:rPr>
              <a:t> FUNC_REQ_DATA</a:t>
            </a:r>
            <a:r>
              <a:rPr lang="en-GB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dirty="0">
                <a:latin typeface="Lucida Console" pitchFamily="49" charset="0"/>
              </a:rPr>
              <a:t>   </a:t>
            </a:r>
            <a:r>
              <a:rPr lang="en-GB" dirty="0">
                <a:solidFill>
                  <a:srgbClr val="FF0000"/>
                </a:solidFill>
                <a:latin typeface="Lucida Console" pitchFamily="49" charset="0"/>
              </a:rPr>
              <a:t>"</a:t>
            </a:r>
            <a:r>
              <a:rPr lang="en-GB" dirty="0" err="1">
                <a:solidFill>
                  <a:srgbClr val="FF0000"/>
                </a:solidFill>
                <a:latin typeface="Lucida Console" pitchFamily="49" charset="0"/>
              </a:rPr>
              <a:t>request_data</a:t>
            </a:r>
            <a:r>
              <a:rPr lang="en-GB" dirty="0">
                <a:solidFill>
                  <a:srgbClr val="FF0000"/>
                </a:solidFill>
                <a:latin typeface="Lucida Console" pitchFamily="49" charset="0"/>
              </a:rPr>
              <a:t>"</a:t>
            </a:r>
            <a:r>
              <a:rPr lang="en-GB" dirty="0">
                <a:latin typeface="Lucida Console" pitchFamily="49" charset="0"/>
              </a:rPr>
              <a:t> </a:t>
            </a:r>
            <a:r>
              <a:rPr lang="en-GB" dirty="0">
                <a:solidFill>
                  <a:srgbClr val="009900"/>
                </a:solidFill>
                <a:latin typeface="Lucida Console" pitchFamily="49" charset="0"/>
              </a:rPr>
              <a:t>}</a:t>
            </a:r>
            <a:r>
              <a:rPr lang="en-GB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endParaRPr lang="en-GB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dirty="0">
                <a:latin typeface="Lucida Console" pitchFamily="49" charset="0"/>
              </a:rPr>
              <a:t>  </a:t>
            </a:r>
            <a:r>
              <a:rPr lang="en-GB" dirty="0">
                <a:solidFill>
                  <a:srgbClr val="009900"/>
                </a:solidFill>
                <a:latin typeface="Lucida Console" pitchFamily="49" charset="0"/>
              </a:rPr>
              <a:t>{</a:t>
            </a:r>
            <a:r>
              <a:rPr lang="en-GB" dirty="0">
                <a:latin typeface="Lucida Console" pitchFamily="49" charset="0"/>
              </a:rPr>
              <a:t> FUNC_REQ_REPLY</a:t>
            </a:r>
            <a:r>
              <a:rPr lang="en-GB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dirty="0">
                <a:latin typeface="Lucida Console" pitchFamily="49" charset="0"/>
              </a:rPr>
              <a:t>  </a:t>
            </a:r>
            <a:r>
              <a:rPr lang="en-GB" dirty="0">
                <a:solidFill>
                  <a:srgbClr val="FF0000"/>
                </a:solidFill>
                <a:latin typeface="Lucida Console" pitchFamily="49" charset="0"/>
              </a:rPr>
              <a:t>"</a:t>
            </a:r>
            <a:r>
              <a:rPr lang="en-GB" dirty="0" err="1">
                <a:solidFill>
                  <a:srgbClr val="FF0000"/>
                </a:solidFill>
                <a:latin typeface="Lucida Console" pitchFamily="49" charset="0"/>
              </a:rPr>
              <a:t>request_reply</a:t>
            </a:r>
            <a:r>
              <a:rPr lang="en-GB" dirty="0">
                <a:solidFill>
                  <a:srgbClr val="FF0000"/>
                </a:solidFill>
                <a:latin typeface="Lucida Console" pitchFamily="49" charset="0"/>
              </a:rPr>
              <a:t>"</a:t>
            </a:r>
            <a:r>
              <a:rPr lang="en-GB" dirty="0">
                <a:latin typeface="Lucida Console" pitchFamily="49" charset="0"/>
              </a:rPr>
              <a:t> </a:t>
            </a:r>
            <a:r>
              <a:rPr lang="en-GB" dirty="0">
                <a:solidFill>
                  <a:srgbClr val="009900"/>
                </a:solidFill>
                <a:latin typeface="Lucida Console" pitchFamily="49" charset="0"/>
              </a:rPr>
              <a:t>}</a:t>
            </a:r>
            <a:r>
              <a:rPr lang="en-GB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endParaRPr lang="en-GB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dirty="0">
                <a:latin typeface="Lucida Console" pitchFamily="49" charset="0"/>
              </a:rPr>
              <a:t>  </a:t>
            </a:r>
            <a:r>
              <a:rPr lang="en-GB" dirty="0">
                <a:solidFill>
                  <a:srgbClr val="009900"/>
                </a:solidFill>
                <a:latin typeface="Lucida Console" pitchFamily="49" charset="0"/>
              </a:rPr>
              <a:t>{</a:t>
            </a:r>
            <a:r>
              <a:rPr lang="en-GB" dirty="0">
                <a:latin typeface="Lucida Console" pitchFamily="49" charset="0"/>
              </a:rPr>
              <a:t> FUNC_DISCONNECT</a:t>
            </a:r>
            <a:r>
              <a:rPr lang="en-GB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dirty="0">
                <a:latin typeface="Lucida Console" pitchFamily="49" charset="0"/>
              </a:rPr>
              <a:t> </a:t>
            </a:r>
            <a:r>
              <a:rPr lang="en-GB" dirty="0">
                <a:solidFill>
                  <a:srgbClr val="FF0000"/>
                </a:solidFill>
                <a:latin typeface="Lucida Console" pitchFamily="49" charset="0"/>
              </a:rPr>
              <a:t>"disconnect"</a:t>
            </a:r>
            <a:r>
              <a:rPr lang="en-GB" dirty="0">
                <a:latin typeface="Lucida Console" pitchFamily="49" charset="0"/>
              </a:rPr>
              <a:t> </a:t>
            </a:r>
            <a:r>
              <a:rPr lang="en-GB" dirty="0">
                <a:solidFill>
                  <a:srgbClr val="009900"/>
                </a:solidFill>
                <a:latin typeface="Lucida Console" pitchFamily="49" charset="0"/>
              </a:rPr>
              <a:t>}</a:t>
            </a:r>
            <a:r>
              <a:rPr lang="en-GB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endParaRPr lang="en-GB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dirty="0">
                <a:latin typeface="Lucida Console" pitchFamily="49" charset="0"/>
              </a:rPr>
              <a:t>  </a:t>
            </a:r>
            <a:r>
              <a:rPr lang="en-GB" dirty="0">
                <a:solidFill>
                  <a:srgbClr val="009900"/>
                </a:solidFill>
                <a:latin typeface="Lucida Console" pitchFamily="49" charset="0"/>
              </a:rPr>
              <a:t>{</a:t>
            </a:r>
            <a:r>
              <a:rPr lang="en-GB" dirty="0">
                <a:latin typeface="Lucida Console" pitchFamily="49" charset="0"/>
              </a:rPr>
              <a:t> FUNC_DISC_ACK</a:t>
            </a:r>
            <a:r>
              <a:rPr lang="en-GB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dirty="0">
                <a:latin typeface="Lucida Console" pitchFamily="49" charset="0"/>
              </a:rPr>
              <a:t>   </a:t>
            </a:r>
            <a:r>
              <a:rPr lang="en-GB" dirty="0">
                <a:solidFill>
                  <a:srgbClr val="FF0000"/>
                </a:solidFill>
                <a:latin typeface="Lucida Console" pitchFamily="49" charset="0"/>
              </a:rPr>
              <a:t>"</a:t>
            </a:r>
            <a:r>
              <a:rPr lang="en-GB" dirty="0" err="1">
                <a:solidFill>
                  <a:srgbClr val="FF0000"/>
                </a:solidFill>
                <a:latin typeface="Lucida Console" pitchFamily="49" charset="0"/>
              </a:rPr>
              <a:t>disconnect_ack</a:t>
            </a:r>
            <a:r>
              <a:rPr lang="en-GB" dirty="0">
                <a:solidFill>
                  <a:srgbClr val="FF0000"/>
                </a:solidFill>
                <a:latin typeface="Lucida Console" pitchFamily="49" charset="0"/>
              </a:rPr>
              <a:t>"</a:t>
            </a:r>
            <a:r>
              <a:rPr lang="en-GB" dirty="0">
                <a:latin typeface="Lucida Console" pitchFamily="49" charset="0"/>
              </a:rPr>
              <a:t> </a:t>
            </a:r>
            <a:r>
              <a:rPr lang="en-GB" dirty="0">
                <a:solidFill>
                  <a:srgbClr val="009900"/>
                </a:solidFill>
                <a:latin typeface="Lucida Console" pitchFamily="49" charset="0"/>
              </a:rPr>
              <a:t>}</a:t>
            </a:r>
            <a:r>
              <a:rPr lang="en-GB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endParaRPr lang="en-GB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dirty="0">
                <a:latin typeface="Lucida Console" pitchFamily="49" charset="0"/>
              </a:rPr>
              <a:t>  </a:t>
            </a:r>
            <a:r>
              <a:rPr lang="en-GB" dirty="0">
                <a:solidFill>
                  <a:srgbClr val="009900"/>
                </a:solidFill>
                <a:latin typeface="Lucida Console" pitchFamily="49" charset="0"/>
              </a:rPr>
              <a:t>{</a:t>
            </a:r>
            <a:r>
              <a:rPr lang="en-GB" dirty="0">
                <a:latin typeface="Lucida Console" pitchFamily="49" charset="0"/>
              </a:rPr>
              <a:t> </a:t>
            </a:r>
            <a:r>
              <a:rPr lang="en-GB" dirty="0">
                <a:solidFill>
                  <a:srgbClr val="0000DD"/>
                </a:solidFill>
                <a:latin typeface="Lucida Console" pitchFamily="49" charset="0"/>
              </a:rPr>
              <a:t>0</a:t>
            </a:r>
            <a:r>
              <a:rPr lang="en-GB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dirty="0">
                <a:latin typeface="Lucida Console" pitchFamily="49" charset="0"/>
              </a:rPr>
              <a:t> </a:t>
            </a:r>
            <a:r>
              <a:rPr lang="en-GB" b="1" dirty="0">
                <a:latin typeface="Lucida Console" pitchFamily="49" charset="0"/>
              </a:rPr>
              <a:t>NULL</a:t>
            </a:r>
            <a:r>
              <a:rPr lang="en-GB" dirty="0">
                <a:latin typeface="Lucida Console" pitchFamily="49" charset="0"/>
              </a:rPr>
              <a:t> </a:t>
            </a:r>
            <a:r>
              <a:rPr lang="en-GB" dirty="0">
                <a:solidFill>
                  <a:srgbClr val="009900"/>
                </a:solidFill>
                <a:latin typeface="Lucida Console" pitchFamily="49" charset="0"/>
              </a:rPr>
              <a:t>}</a:t>
            </a:r>
            <a:endParaRPr lang="en-GB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dirty="0">
                <a:solidFill>
                  <a:srgbClr val="009900"/>
                </a:solidFill>
                <a:latin typeface="Lucida Console" pitchFamily="49" charset="0"/>
              </a:rPr>
              <a:t>}</a:t>
            </a:r>
            <a:r>
              <a:rPr lang="en-GB" dirty="0">
                <a:solidFill>
                  <a:srgbClr val="339933"/>
                </a:solidFill>
                <a:latin typeface="Lucida Console" pitchFamily="49" charset="0"/>
              </a:rPr>
              <a:t>;</a:t>
            </a:r>
          </a:p>
          <a:p>
            <a:pPr marL="0" indent="0" fontAlgn="t">
              <a:buNone/>
            </a:pPr>
            <a:r>
              <a:rPr lang="en-GB" dirty="0">
                <a:latin typeface="Lucida Console" pitchFamily="49" charset="0"/>
              </a:rPr>
              <a:t> </a:t>
            </a:r>
          </a:p>
          <a:p>
            <a:pPr marL="0" indent="0" fontAlgn="t">
              <a:buNone/>
            </a:pPr>
            <a:r>
              <a:rPr lang="en-GB" dirty="0">
                <a:solidFill>
                  <a:srgbClr val="339933"/>
                </a:solidFill>
                <a:latin typeface="Lucida Console" pitchFamily="49" charset="0"/>
              </a:rPr>
              <a:t>#define READ_SHORT       0</a:t>
            </a:r>
            <a:endParaRPr lang="en-GB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dirty="0">
                <a:solidFill>
                  <a:srgbClr val="339933"/>
                </a:solidFill>
                <a:latin typeface="Lucida Console" pitchFamily="49" charset="0"/>
              </a:rPr>
              <a:t>#define READ_LONG        1</a:t>
            </a:r>
            <a:endParaRPr lang="en-GB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dirty="0">
                <a:solidFill>
                  <a:srgbClr val="339933"/>
                </a:solidFill>
                <a:latin typeface="Lucida Console" pitchFamily="49" charset="0"/>
              </a:rPr>
              <a:t>#define READ_STRING      2</a:t>
            </a:r>
            <a:endParaRPr lang="en-GB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dirty="0">
                <a:latin typeface="Lucida Console" pitchFamily="49" charset="0"/>
              </a:rPr>
              <a:t> </a:t>
            </a:r>
          </a:p>
          <a:p>
            <a:pPr marL="0" indent="0" fontAlgn="t">
              <a:buNone/>
            </a:pPr>
            <a:r>
              <a:rPr lang="en-GB" dirty="0">
                <a:solidFill>
                  <a:srgbClr val="993333"/>
                </a:solidFill>
                <a:latin typeface="Lucida Console" pitchFamily="49" charset="0"/>
              </a:rPr>
              <a:t>static</a:t>
            </a:r>
            <a:r>
              <a:rPr lang="en-GB" dirty="0">
                <a:latin typeface="Lucida Console" pitchFamily="49" charset="0"/>
              </a:rPr>
              <a:t> </a:t>
            </a:r>
            <a:r>
              <a:rPr lang="en-GB" dirty="0" err="1">
                <a:solidFill>
                  <a:srgbClr val="993333"/>
                </a:solidFill>
                <a:latin typeface="Lucida Console" pitchFamily="49" charset="0"/>
              </a:rPr>
              <a:t>const</a:t>
            </a:r>
            <a:r>
              <a:rPr lang="en-GB" dirty="0">
                <a:latin typeface="Lucida Console" pitchFamily="49" charset="0"/>
              </a:rPr>
              <a:t> </a:t>
            </a:r>
            <a:r>
              <a:rPr lang="en-GB" dirty="0" err="1">
                <a:latin typeface="Lucida Console" pitchFamily="49" charset="0"/>
              </a:rPr>
              <a:t>value_string</a:t>
            </a:r>
            <a:r>
              <a:rPr lang="en-GB" dirty="0">
                <a:latin typeface="Lucida Console" pitchFamily="49" charset="0"/>
              </a:rPr>
              <a:t> sf17_data_type_vals</a:t>
            </a:r>
            <a:r>
              <a:rPr lang="en-GB" dirty="0">
                <a:solidFill>
                  <a:srgbClr val="009900"/>
                </a:solidFill>
                <a:latin typeface="Lucida Console" pitchFamily="49" charset="0"/>
              </a:rPr>
              <a:t>[]</a:t>
            </a:r>
            <a:r>
              <a:rPr lang="en-GB" dirty="0">
                <a:latin typeface="Lucida Console" pitchFamily="49" charset="0"/>
              </a:rPr>
              <a:t> </a:t>
            </a:r>
            <a:r>
              <a:rPr lang="en-GB" dirty="0">
                <a:solidFill>
                  <a:srgbClr val="339933"/>
                </a:solidFill>
                <a:latin typeface="Lucida Console" pitchFamily="49" charset="0"/>
              </a:rPr>
              <a:t>=</a:t>
            </a:r>
            <a:r>
              <a:rPr lang="en-GB" dirty="0">
                <a:latin typeface="Lucida Console" pitchFamily="49" charset="0"/>
              </a:rPr>
              <a:t> </a:t>
            </a:r>
            <a:r>
              <a:rPr lang="en-GB" dirty="0">
                <a:solidFill>
                  <a:srgbClr val="009900"/>
                </a:solidFill>
                <a:latin typeface="Lucida Console" pitchFamily="49" charset="0"/>
              </a:rPr>
              <a:t>{</a:t>
            </a:r>
            <a:endParaRPr lang="en-GB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dirty="0">
                <a:latin typeface="Lucida Console" pitchFamily="49" charset="0"/>
              </a:rPr>
              <a:t>  </a:t>
            </a:r>
            <a:r>
              <a:rPr lang="en-GB" dirty="0">
                <a:solidFill>
                  <a:srgbClr val="009900"/>
                </a:solidFill>
                <a:latin typeface="Lucida Console" pitchFamily="49" charset="0"/>
              </a:rPr>
              <a:t>{</a:t>
            </a:r>
            <a:r>
              <a:rPr lang="en-GB" dirty="0">
                <a:latin typeface="Lucida Console" pitchFamily="49" charset="0"/>
              </a:rPr>
              <a:t> READ_SHORT</a:t>
            </a:r>
            <a:r>
              <a:rPr lang="en-GB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dirty="0">
                <a:latin typeface="Lucida Console" pitchFamily="49" charset="0"/>
              </a:rPr>
              <a:t>  </a:t>
            </a:r>
            <a:r>
              <a:rPr lang="en-GB" dirty="0">
                <a:solidFill>
                  <a:srgbClr val="FF0000"/>
                </a:solidFill>
                <a:latin typeface="Lucida Console" pitchFamily="49" charset="0"/>
              </a:rPr>
              <a:t>"read short"</a:t>
            </a:r>
            <a:r>
              <a:rPr lang="en-GB" dirty="0">
                <a:latin typeface="Lucida Console" pitchFamily="49" charset="0"/>
              </a:rPr>
              <a:t> </a:t>
            </a:r>
            <a:r>
              <a:rPr lang="en-GB" dirty="0">
                <a:solidFill>
                  <a:srgbClr val="009900"/>
                </a:solidFill>
                <a:latin typeface="Lucida Console" pitchFamily="49" charset="0"/>
              </a:rPr>
              <a:t>}</a:t>
            </a:r>
            <a:r>
              <a:rPr lang="en-GB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endParaRPr lang="en-GB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dirty="0">
                <a:latin typeface="Lucida Console" pitchFamily="49" charset="0"/>
              </a:rPr>
              <a:t>  </a:t>
            </a:r>
            <a:r>
              <a:rPr lang="en-GB" dirty="0">
                <a:solidFill>
                  <a:srgbClr val="009900"/>
                </a:solidFill>
                <a:latin typeface="Lucida Console" pitchFamily="49" charset="0"/>
              </a:rPr>
              <a:t>{</a:t>
            </a:r>
            <a:r>
              <a:rPr lang="en-GB" dirty="0">
                <a:latin typeface="Lucida Console" pitchFamily="49" charset="0"/>
              </a:rPr>
              <a:t> READ_LONG</a:t>
            </a:r>
            <a:r>
              <a:rPr lang="en-GB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dirty="0">
                <a:latin typeface="Lucida Console" pitchFamily="49" charset="0"/>
              </a:rPr>
              <a:t>   </a:t>
            </a:r>
            <a:r>
              <a:rPr lang="en-GB" dirty="0">
                <a:solidFill>
                  <a:srgbClr val="FF0000"/>
                </a:solidFill>
                <a:latin typeface="Lucida Console" pitchFamily="49" charset="0"/>
              </a:rPr>
              <a:t>"read long"</a:t>
            </a:r>
            <a:r>
              <a:rPr lang="en-GB" dirty="0">
                <a:latin typeface="Lucida Console" pitchFamily="49" charset="0"/>
              </a:rPr>
              <a:t> </a:t>
            </a:r>
            <a:r>
              <a:rPr lang="en-GB" dirty="0">
                <a:solidFill>
                  <a:srgbClr val="009900"/>
                </a:solidFill>
                <a:latin typeface="Lucida Console" pitchFamily="49" charset="0"/>
              </a:rPr>
              <a:t>}</a:t>
            </a:r>
            <a:r>
              <a:rPr lang="en-GB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endParaRPr lang="en-GB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dirty="0">
                <a:latin typeface="Lucida Console" pitchFamily="49" charset="0"/>
              </a:rPr>
              <a:t>  </a:t>
            </a:r>
            <a:r>
              <a:rPr lang="en-GB" dirty="0">
                <a:solidFill>
                  <a:srgbClr val="009900"/>
                </a:solidFill>
                <a:latin typeface="Lucida Console" pitchFamily="49" charset="0"/>
              </a:rPr>
              <a:t>{</a:t>
            </a:r>
            <a:r>
              <a:rPr lang="en-GB" dirty="0">
                <a:latin typeface="Lucida Console" pitchFamily="49" charset="0"/>
              </a:rPr>
              <a:t> READ_STRING</a:t>
            </a:r>
            <a:r>
              <a:rPr lang="en-GB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dirty="0">
                <a:latin typeface="Lucida Console" pitchFamily="49" charset="0"/>
              </a:rPr>
              <a:t> </a:t>
            </a:r>
            <a:r>
              <a:rPr lang="en-GB" dirty="0">
                <a:solidFill>
                  <a:srgbClr val="FF0000"/>
                </a:solidFill>
                <a:latin typeface="Lucida Console" pitchFamily="49" charset="0"/>
              </a:rPr>
              <a:t>"read string"</a:t>
            </a:r>
            <a:r>
              <a:rPr lang="en-GB" dirty="0">
                <a:latin typeface="Lucida Console" pitchFamily="49" charset="0"/>
              </a:rPr>
              <a:t> </a:t>
            </a:r>
            <a:r>
              <a:rPr lang="en-GB" dirty="0">
                <a:solidFill>
                  <a:srgbClr val="009900"/>
                </a:solidFill>
                <a:latin typeface="Lucida Console" pitchFamily="49" charset="0"/>
              </a:rPr>
              <a:t>}</a:t>
            </a:r>
            <a:r>
              <a:rPr lang="en-GB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endParaRPr lang="en-GB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dirty="0">
                <a:latin typeface="Lucida Console" pitchFamily="49" charset="0"/>
              </a:rPr>
              <a:t>  </a:t>
            </a:r>
            <a:r>
              <a:rPr lang="en-GB" dirty="0">
                <a:solidFill>
                  <a:srgbClr val="009900"/>
                </a:solidFill>
                <a:latin typeface="Lucida Console" pitchFamily="49" charset="0"/>
              </a:rPr>
              <a:t>{</a:t>
            </a:r>
            <a:r>
              <a:rPr lang="en-GB" dirty="0">
                <a:latin typeface="Lucida Console" pitchFamily="49" charset="0"/>
              </a:rPr>
              <a:t> </a:t>
            </a:r>
            <a:r>
              <a:rPr lang="en-GB" dirty="0">
                <a:solidFill>
                  <a:srgbClr val="0000DD"/>
                </a:solidFill>
                <a:latin typeface="Lucida Console" pitchFamily="49" charset="0"/>
              </a:rPr>
              <a:t>0</a:t>
            </a:r>
            <a:r>
              <a:rPr lang="en-GB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dirty="0">
                <a:latin typeface="Lucida Console" pitchFamily="49" charset="0"/>
              </a:rPr>
              <a:t> </a:t>
            </a:r>
            <a:r>
              <a:rPr lang="en-GB" b="1" dirty="0">
                <a:latin typeface="Lucida Console" pitchFamily="49" charset="0"/>
              </a:rPr>
              <a:t>NULL</a:t>
            </a:r>
            <a:r>
              <a:rPr lang="en-GB" dirty="0">
                <a:latin typeface="Lucida Console" pitchFamily="49" charset="0"/>
              </a:rPr>
              <a:t> </a:t>
            </a:r>
            <a:r>
              <a:rPr lang="en-GB" dirty="0">
                <a:solidFill>
                  <a:srgbClr val="009900"/>
                </a:solidFill>
                <a:latin typeface="Lucida Console" pitchFamily="49" charset="0"/>
              </a:rPr>
              <a:t>}</a:t>
            </a:r>
            <a:endParaRPr lang="en-GB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dirty="0">
                <a:solidFill>
                  <a:srgbClr val="009900"/>
                </a:solidFill>
                <a:latin typeface="Lucida Console" pitchFamily="49" charset="0"/>
              </a:rPr>
              <a:t>}</a:t>
            </a:r>
            <a:r>
              <a:rPr lang="en-GB" dirty="0">
                <a:solidFill>
                  <a:srgbClr val="339933"/>
                </a:solidFill>
                <a:latin typeface="Lucida Console" pitchFamily="49" charset="0"/>
              </a:rPr>
              <a:t>;</a:t>
            </a:r>
            <a:endParaRPr lang="en-GB" dirty="0">
              <a:latin typeface="Lucida Console" pitchFamily="49" charset="0"/>
            </a:endParaRPr>
          </a:p>
          <a:p>
            <a:pPr marL="0" indent="0" fontAlgn="t">
              <a:buNone/>
            </a:pPr>
            <a:endParaRPr lang="en-GB" dirty="0">
              <a:latin typeface="Lucida Console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08398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900113" y="0"/>
            <a:ext cx="7272337" cy="842963"/>
          </a:xfrm>
        </p:spPr>
        <p:txBody>
          <a:bodyPr/>
          <a:lstStyle/>
          <a:p>
            <a:r>
              <a:rPr lang="en-US"/>
              <a:t>Topics to be Covered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395288" y="1059581"/>
            <a:ext cx="8353425" cy="3744193"/>
          </a:xfrm>
        </p:spPr>
        <p:txBody>
          <a:bodyPr/>
          <a:lstStyle/>
          <a:p>
            <a:r>
              <a:rPr lang="en-US"/>
              <a:t>Wireshark internals brief overview</a:t>
            </a:r>
          </a:p>
          <a:p>
            <a:pPr lvl="1"/>
            <a:r>
              <a:rPr lang="en-US"/>
              <a:t>Where dissectors fit in</a:t>
            </a:r>
          </a:p>
          <a:p>
            <a:endParaRPr lang="en-US"/>
          </a:p>
          <a:p>
            <a:r>
              <a:rPr lang="en-US"/>
              <a:t>Dissectors</a:t>
            </a:r>
          </a:p>
          <a:p>
            <a:pPr lvl="1"/>
            <a:r>
              <a:rPr lang="en-US"/>
              <a:t>Brief overview</a:t>
            </a:r>
          </a:p>
          <a:p>
            <a:pPr lvl="1"/>
            <a:r>
              <a:rPr lang="en-US"/>
              <a:t>Paths to implementation</a:t>
            </a:r>
          </a:p>
          <a:p>
            <a:pPr lvl="1"/>
            <a:r>
              <a:rPr lang="en-US"/>
              <a:t>Complexity and performance tradeoffs</a:t>
            </a:r>
          </a:p>
          <a:p>
            <a:pPr lvl="1"/>
            <a:endParaRPr lang="en-US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494342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A2F3B8B2-26F5-463E-AB1A-C1605396ACE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C dissector – preliminary declarations III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A1642B7-3DE4-4F42-A9CE-50A0F886ACE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 fontAlgn="t">
              <a:buNone/>
            </a:pPr>
            <a:r>
              <a:rPr lang="en-GB" sz="1200" dirty="0">
                <a:latin typeface="Lucida Console" pitchFamily="49" charset="0"/>
              </a:rPr>
              <a:t> </a:t>
            </a:r>
          </a:p>
          <a:p>
            <a:pPr marL="0" indent="0" fontAlgn="t">
              <a:buNone/>
            </a:pPr>
            <a:r>
              <a:rPr lang="en-GB" sz="1200" i="1" dirty="0">
                <a:solidFill>
                  <a:srgbClr val="808080"/>
                </a:solidFill>
                <a:latin typeface="Lucida Console" pitchFamily="49" charset="0"/>
              </a:rPr>
              <a:t>/* Initialize the protocol and registered fields */</a:t>
            </a:r>
            <a:endParaRPr lang="en-GB" sz="12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200" dirty="0">
                <a:solidFill>
                  <a:srgbClr val="993333"/>
                </a:solidFill>
                <a:latin typeface="Lucida Console" pitchFamily="49" charset="0"/>
              </a:rPr>
              <a:t>static</a:t>
            </a:r>
            <a:r>
              <a:rPr lang="en-GB" sz="1200" dirty="0">
                <a:latin typeface="Lucida Console" pitchFamily="49" charset="0"/>
              </a:rPr>
              <a:t> </a:t>
            </a:r>
            <a:r>
              <a:rPr lang="en-GB" sz="1200" dirty="0" err="1">
                <a:solidFill>
                  <a:srgbClr val="993333"/>
                </a:solidFill>
                <a:latin typeface="Lucida Console" pitchFamily="49" charset="0"/>
              </a:rPr>
              <a:t>int</a:t>
            </a:r>
            <a:r>
              <a:rPr lang="en-GB" sz="1200" dirty="0">
                <a:latin typeface="Lucida Console" pitchFamily="49" charset="0"/>
              </a:rPr>
              <a:t> proto_sf17 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=</a:t>
            </a:r>
            <a:r>
              <a:rPr lang="en-GB" sz="1200" dirty="0">
                <a:latin typeface="Lucida Console" pitchFamily="49" charset="0"/>
              </a:rPr>
              <a:t> 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-</a:t>
            </a:r>
            <a:r>
              <a:rPr lang="en-GB" sz="1200" dirty="0">
                <a:solidFill>
                  <a:srgbClr val="0000DD"/>
                </a:solidFill>
                <a:latin typeface="Lucida Console" pitchFamily="49" charset="0"/>
              </a:rPr>
              <a:t>1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;</a:t>
            </a:r>
            <a:endParaRPr lang="en-GB" sz="12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200" dirty="0">
                <a:solidFill>
                  <a:srgbClr val="993333"/>
                </a:solidFill>
                <a:latin typeface="Lucida Console" pitchFamily="49" charset="0"/>
              </a:rPr>
              <a:t>static</a:t>
            </a:r>
            <a:r>
              <a:rPr lang="en-GB" sz="1200" dirty="0">
                <a:latin typeface="Lucida Console" pitchFamily="49" charset="0"/>
              </a:rPr>
              <a:t> </a:t>
            </a:r>
            <a:r>
              <a:rPr lang="en-GB" sz="1200" dirty="0" err="1">
                <a:solidFill>
                  <a:srgbClr val="993333"/>
                </a:solidFill>
                <a:latin typeface="Lucida Console" pitchFamily="49" charset="0"/>
              </a:rPr>
              <a:t>int</a:t>
            </a:r>
            <a:r>
              <a:rPr lang="en-GB" sz="1200" dirty="0">
                <a:latin typeface="Lucida Console" pitchFamily="49" charset="0"/>
              </a:rPr>
              <a:t> hf_sf17_Func_Code 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=</a:t>
            </a:r>
            <a:r>
              <a:rPr lang="en-GB" sz="1200" dirty="0">
                <a:latin typeface="Lucida Console" pitchFamily="49" charset="0"/>
              </a:rPr>
              <a:t> 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-</a:t>
            </a:r>
            <a:r>
              <a:rPr lang="en-GB" sz="1200" dirty="0">
                <a:solidFill>
                  <a:srgbClr val="0000DD"/>
                </a:solidFill>
                <a:latin typeface="Lucida Console" pitchFamily="49" charset="0"/>
              </a:rPr>
              <a:t>1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;</a:t>
            </a:r>
            <a:endParaRPr lang="en-GB" sz="12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200" dirty="0">
                <a:solidFill>
                  <a:srgbClr val="993333"/>
                </a:solidFill>
                <a:latin typeface="Lucida Console" pitchFamily="49" charset="0"/>
              </a:rPr>
              <a:t>static</a:t>
            </a:r>
            <a:r>
              <a:rPr lang="en-GB" sz="1200" dirty="0">
                <a:latin typeface="Lucida Console" pitchFamily="49" charset="0"/>
              </a:rPr>
              <a:t> </a:t>
            </a:r>
            <a:r>
              <a:rPr lang="en-GB" sz="1200" dirty="0" err="1">
                <a:solidFill>
                  <a:srgbClr val="993333"/>
                </a:solidFill>
                <a:latin typeface="Lucida Console" pitchFamily="49" charset="0"/>
              </a:rPr>
              <a:t>int</a:t>
            </a:r>
            <a:r>
              <a:rPr lang="en-GB" sz="1200" dirty="0">
                <a:latin typeface="Lucida Console" pitchFamily="49" charset="0"/>
              </a:rPr>
              <a:t> hf_sf17_Length 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=</a:t>
            </a:r>
            <a:r>
              <a:rPr lang="en-GB" sz="1200" dirty="0">
                <a:latin typeface="Lucida Console" pitchFamily="49" charset="0"/>
              </a:rPr>
              <a:t> 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-</a:t>
            </a:r>
            <a:r>
              <a:rPr lang="en-GB" sz="1200" dirty="0">
                <a:solidFill>
                  <a:srgbClr val="0000DD"/>
                </a:solidFill>
                <a:latin typeface="Lucida Console" pitchFamily="49" charset="0"/>
              </a:rPr>
              <a:t>1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;</a:t>
            </a:r>
            <a:endParaRPr lang="en-GB" sz="12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200" dirty="0">
                <a:solidFill>
                  <a:srgbClr val="993333"/>
                </a:solidFill>
                <a:latin typeface="Lucida Console" pitchFamily="49" charset="0"/>
              </a:rPr>
              <a:t>static</a:t>
            </a:r>
            <a:r>
              <a:rPr lang="en-GB" sz="1200" dirty="0">
                <a:latin typeface="Lucida Console" pitchFamily="49" charset="0"/>
              </a:rPr>
              <a:t> </a:t>
            </a:r>
            <a:r>
              <a:rPr lang="en-GB" sz="1200" dirty="0" err="1">
                <a:solidFill>
                  <a:srgbClr val="993333"/>
                </a:solidFill>
                <a:latin typeface="Lucida Console" pitchFamily="49" charset="0"/>
              </a:rPr>
              <a:t>int</a:t>
            </a:r>
            <a:r>
              <a:rPr lang="en-GB" sz="1200" dirty="0">
                <a:latin typeface="Lucida Console" pitchFamily="49" charset="0"/>
              </a:rPr>
              <a:t> hf_sf17_ID 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=</a:t>
            </a:r>
            <a:r>
              <a:rPr lang="en-GB" sz="1200" dirty="0">
                <a:latin typeface="Lucida Console" pitchFamily="49" charset="0"/>
              </a:rPr>
              <a:t> 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-</a:t>
            </a:r>
            <a:r>
              <a:rPr lang="en-GB" sz="1200" dirty="0">
                <a:solidFill>
                  <a:srgbClr val="0000DD"/>
                </a:solidFill>
                <a:latin typeface="Lucida Console" pitchFamily="49" charset="0"/>
              </a:rPr>
              <a:t>1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;</a:t>
            </a:r>
            <a:endParaRPr lang="en-GB" sz="12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200" dirty="0">
                <a:solidFill>
                  <a:srgbClr val="993333"/>
                </a:solidFill>
                <a:latin typeface="Lucida Console" pitchFamily="49" charset="0"/>
              </a:rPr>
              <a:t>static</a:t>
            </a:r>
            <a:r>
              <a:rPr lang="en-GB" sz="1200" dirty="0">
                <a:latin typeface="Lucida Console" pitchFamily="49" charset="0"/>
              </a:rPr>
              <a:t> </a:t>
            </a:r>
            <a:r>
              <a:rPr lang="en-GB" sz="1200" dirty="0" err="1">
                <a:solidFill>
                  <a:srgbClr val="993333"/>
                </a:solidFill>
                <a:latin typeface="Lucida Console" pitchFamily="49" charset="0"/>
              </a:rPr>
              <a:t>int</a:t>
            </a:r>
            <a:r>
              <a:rPr lang="en-GB" sz="1200" dirty="0">
                <a:latin typeface="Lucida Console" pitchFamily="49" charset="0"/>
              </a:rPr>
              <a:t> hf_sf17_Data_ID 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=</a:t>
            </a:r>
            <a:r>
              <a:rPr lang="en-GB" sz="1200" dirty="0">
                <a:latin typeface="Lucida Console" pitchFamily="49" charset="0"/>
              </a:rPr>
              <a:t> 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-</a:t>
            </a:r>
            <a:r>
              <a:rPr lang="en-GB" sz="1200" dirty="0">
                <a:solidFill>
                  <a:srgbClr val="0000DD"/>
                </a:solidFill>
                <a:latin typeface="Lucida Console" pitchFamily="49" charset="0"/>
              </a:rPr>
              <a:t>1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;</a:t>
            </a:r>
            <a:endParaRPr lang="en-GB" sz="12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200" dirty="0">
                <a:solidFill>
                  <a:srgbClr val="993333"/>
                </a:solidFill>
                <a:latin typeface="Lucida Console" pitchFamily="49" charset="0"/>
              </a:rPr>
              <a:t>static</a:t>
            </a:r>
            <a:r>
              <a:rPr lang="en-GB" sz="1200" dirty="0">
                <a:latin typeface="Lucida Console" pitchFamily="49" charset="0"/>
              </a:rPr>
              <a:t> </a:t>
            </a:r>
            <a:r>
              <a:rPr lang="en-GB" sz="1200" dirty="0" err="1">
                <a:solidFill>
                  <a:srgbClr val="993333"/>
                </a:solidFill>
                <a:latin typeface="Lucida Console" pitchFamily="49" charset="0"/>
              </a:rPr>
              <a:t>int</a:t>
            </a:r>
            <a:r>
              <a:rPr lang="en-GB" sz="1200" dirty="0">
                <a:latin typeface="Lucida Console" pitchFamily="49" charset="0"/>
              </a:rPr>
              <a:t> hf_sf17_Data_Short 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=</a:t>
            </a:r>
            <a:r>
              <a:rPr lang="en-GB" sz="1200" dirty="0">
                <a:latin typeface="Lucida Console" pitchFamily="49" charset="0"/>
              </a:rPr>
              <a:t> 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-</a:t>
            </a:r>
            <a:r>
              <a:rPr lang="en-GB" sz="1200" dirty="0">
                <a:solidFill>
                  <a:srgbClr val="0000DD"/>
                </a:solidFill>
                <a:latin typeface="Lucida Console" pitchFamily="49" charset="0"/>
              </a:rPr>
              <a:t>1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;</a:t>
            </a:r>
            <a:endParaRPr lang="en-GB" sz="12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200" dirty="0">
                <a:solidFill>
                  <a:srgbClr val="993333"/>
                </a:solidFill>
                <a:latin typeface="Lucida Console" pitchFamily="49" charset="0"/>
              </a:rPr>
              <a:t>static</a:t>
            </a:r>
            <a:r>
              <a:rPr lang="en-GB" sz="1200" dirty="0">
                <a:latin typeface="Lucida Console" pitchFamily="49" charset="0"/>
              </a:rPr>
              <a:t> </a:t>
            </a:r>
            <a:r>
              <a:rPr lang="en-GB" sz="1200" dirty="0" err="1">
                <a:solidFill>
                  <a:srgbClr val="993333"/>
                </a:solidFill>
                <a:latin typeface="Lucida Console" pitchFamily="49" charset="0"/>
              </a:rPr>
              <a:t>int</a:t>
            </a:r>
            <a:r>
              <a:rPr lang="en-GB" sz="1200" dirty="0">
                <a:latin typeface="Lucida Console" pitchFamily="49" charset="0"/>
              </a:rPr>
              <a:t> hf_sf17_Data_Long 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=</a:t>
            </a:r>
            <a:r>
              <a:rPr lang="en-GB" sz="1200" dirty="0">
                <a:latin typeface="Lucida Console" pitchFamily="49" charset="0"/>
              </a:rPr>
              <a:t> 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-</a:t>
            </a:r>
            <a:r>
              <a:rPr lang="en-GB" sz="1200" dirty="0">
                <a:solidFill>
                  <a:srgbClr val="0000DD"/>
                </a:solidFill>
                <a:latin typeface="Lucida Console" pitchFamily="49" charset="0"/>
              </a:rPr>
              <a:t>1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;</a:t>
            </a:r>
            <a:endParaRPr lang="en-GB" sz="12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200" dirty="0">
                <a:solidFill>
                  <a:srgbClr val="993333"/>
                </a:solidFill>
                <a:latin typeface="Lucida Console" pitchFamily="49" charset="0"/>
              </a:rPr>
              <a:t>static</a:t>
            </a:r>
            <a:r>
              <a:rPr lang="en-GB" sz="1200" dirty="0">
                <a:latin typeface="Lucida Console" pitchFamily="49" charset="0"/>
              </a:rPr>
              <a:t> </a:t>
            </a:r>
            <a:r>
              <a:rPr lang="en-GB" sz="1200" dirty="0" err="1">
                <a:solidFill>
                  <a:srgbClr val="993333"/>
                </a:solidFill>
                <a:latin typeface="Lucida Console" pitchFamily="49" charset="0"/>
              </a:rPr>
              <a:t>int</a:t>
            </a:r>
            <a:r>
              <a:rPr lang="en-GB" sz="1200" dirty="0">
                <a:latin typeface="Lucida Console" pitchFamily="49" charset="0"/>
              </a:rPr>
              <a:t> hf_sf17_Data_String 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=</a:t>
            </a:r>
            <a:r>
              <a:rPr lang="en-GB" sz="1200" dirty="0">
                <a:latin typeface="Lucida Console" pitchFamily="49" charset="0"/>
              </a:rPr>
              <a:t> 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-</a:t>
            </a:r>
            <a:r>
              <a:rPr lang="en-GB" sz="1200" dirty="0">
                <a:solidFill>
                  <a:srgbClr val="0000DD"/>
                </a:solidFill>
                <a:latin typeface="Lucida Console" pitchFamily="49" charset="0"/>
              </a:rPr>
              <a:t>1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;</a:t>
            </a:r>
            <a:endParaRPr lang="en-GB" sz="12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200" dirty="0">
                <a:latin typeface="Lucida Console" pitchFamily="49" charset="0"/>
              </a:rPr>
              <a:t> </a:t>
            </a:r>
          </a:p>
          <a:p>
            <a:pPr marL="0" indent="0" fontAlgn="t">
              <a:buNone/>
            </a:pPr>
            <a:r>
              <a:rPr lang="en-GB" sz="1200" i="1" dirty="0">
                <a:solidFill>
                  <a:srgbClr val="808080"/>
                </a:solidFill>
                <a:latin typeface="Lucida Console" pitchFamily="49" charset="0"/>
              </a:rPr>
              <a:t>/* Initialize the subtree pointers */</a:t>
            </a:r>
            <a:endParaRPr lang="en-GB" sz="12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200" dirty="0">
                <a:solidFill>
                  <a:srgbClr val="993333"/>
                </a:solidFill>
                <a:latin typeface="Lucida Console" pitchFamily="49" charset="0"/>
              </a:rPr>
              <a:t>static</a:t>
            </a:r>
            <a:r>
              <a:rPr lang="en-GB" sz="1200" dirty="0">
                <a:latin typeface="Lucida Console" pitchFamily="49" charset="0"/>
              </a:rPr>
              <a:t> </a:t>
            </a:r>
            <a:r>
              <a:rPr lang="en-GB" sz="1200" dirty="0" err="1">
                <a:latin typeface="Lucida Console" pitchFamily="49" charset="0"/>
              </a:rPr>
              <a:t>gint</a:t>
            </a:r>
            <a:r>
              <a:rPr lang="en-GB" sz="1200" dirty="0">
                <a:latin typeface="Lucida Console" pitchFamily="49" charset="0"/>
              </a:rPr>
              <a:t> ett_sf17 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=</a:t>
            </a:r>
            <a:r>
              <a:rPr lang="en-GB" sz="1200" dirty="0">
                <a:latin typeface="Lucida Console" pitchFamily="49" charset="0"/>
              </a:rPr>
              <a:t> 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-</a:t>
            </a:r>
            <a:r>
              <a:rPr lang="en-GB" sz="1200" dirty="0">
                <a:solidFill>
                  <a:srgbClr val="0000DD"/>
                </a:solidFill>
                <a:latin typeface="Lucida Console" pitchFamily="49" charset="0"/>
              </a:rPr>
              <a:t>1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;</a:t>
            </a:r>
            <a:endParaRPr lang="en-GB" sz="12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200" dirty="0">
                <a:solidFill>
                  <a:srgbClr val="993333"/>
                </a:solidFill>
                <a:latin typeface="Lucida Console" pitchFamily="49" charset="0"/>
              </a:rPr>
              <a:t>static</a:t>
            </a:r>
            <a:r>
              <a:rPr lang="en-GB" sz="1200" dirty="0">
                <a:latin typeface="Lucida Console" pitchFamily="49" charset="0"/>
              </a:rPr>
              <a:t> </a:t>
            </a:r>
            <a:r>
              <a:rPr lang="en-GB" sz="1200" dirty="0" err="1">
                <a:latin typeface="Lucida Console" pitchFamily="49" charset="0"/>
              </a:rPr>
              <a:t>gint</a:t>
            </a:r>
            <a:r>
              <a:rPr lang="en-GB" sz="1200" dirty="0">
                <a:latin typeface="Lucida Console" pitchFamily="49" charset="0"/>
              </a:rPr>
              <a:t> ett_sf17_hdr 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=</a:t>
            </a:r>
            <a:r>
              <a:rPr lang="en-GB" sz="1200" dirty="0">
                <a:latin typeface="Lucida Console" pitchFamily="49" charset="0"/>
              </a:rPr>
              <a:t> 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-</a:t>
            </a:r>
            <a:r>
              <a:rPr lang="en-GB" sz="1200" dirty="0">
                <a:solidFill>
                  <a:srgbClr val="0000DD"/>
                </a:solidFill>
                <a:latin typeface="Lucida Console" pitchFamily="49" charset="0"/>
              </a:rPr>
              <a:t>1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;</a:t>
            </a:r>
            <a:endParaRPr lang="en-GB" sz="1200" dirty="0">
              <a:latin typeface="Lucida Console" pitchFamily="49" charset="0"/>
            </a:endParaRPr>
          </a:p>
          <a:p>
            <a:pPr marL="0" indent="0">
              <a:buNone/>
            </a:pPr>
            <a:endParaRPr lang="en-GB" sz="1200" dirty="0"/>
          </a:p>
        </p:txBody>
      </p:sp>
    </p:spTree>
    <p:extLst>
      <p:ext uri="{BB962C8B-B14F-4D97-AF65-F5344CB8AC3E}">
        <p14:creationId xmlns:p14="http://schemas.microsoft.com/office/powerpoint/2010/main" val="412437177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900113" y="0"/>
            <a:ext cx="7272337" cy="842963"/>
          </a:xfrm>
        </p:spPr>
        <p:txBody>
          <a:bodyPr/>
          <a:lstStyle/>
          <a:p>
            <a:r>
              <a:rPr lang="en-US"/>
              <a:t>C dissector – dissection function I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 fontAlgn="t">
              <a:buNone/>
            </a:pPr>
            <a:r>
              <a:rPr lang="en-GB" sz="1200" i="1" dirty="0">
                <a:solidFill>
                  <a:srgbClr val="808080"/>
                </a:solidFill>
                <a:latin typeface="Lucida Console" pitchFamily="49" charset="0"/>
              </a:rPr>
              <a:t>/* Code to actually dissect the packets */</a:t>
            </a:r>
            <a:endParaRPr lang="en-GB" sz="12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200" dirty="0">
                <a:solidFill>
                  <a:srgbClr val="993333"/>
                </a:solidFill>
                <a:latin typeface="Lucida Console" pitchFamily="49" charset="0"/>
              </a:rPr>
              <a:t>static</a:t>
            </a:r>
            <a:r>
              <a:rPr lang="en-GB" sz="1200" dirty="0">
                <a:latin typeface="Lucida Console" pitchFamily="49" charset="0"/>
              </a:rPr>
              <a:t> </a:t>
            </a:r>
            <a:r>
              <a:rPr lang="en-GB" sz="1200" dirty="0" err="1">
                <a:solidFill>
                  <a:srgbClr val="993333"/>
                </a:solidFill>
                <a:latin typeface="Lucida Console" pitchFamily="49" charset="0"/>
              </a:rPr>
              <a:t>int</a:t>
            </a:r>
            <a:endParaRPr lang="en-GB" sz="12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200" dirty="0">
                <a:latin typeface="Lucida Console" pitchFamily="49" charset="0"/>
              </a:rPr>
              <a:t>dissect_sf17</a:t>
            </a:r>
            <a:r>
              <a:rPr lang="en-GB" sz="1200" dirty="0">
                <a:solidFill>
                  <a:srgbClr val="009900"/>
                </a:solidFill>
                <a:latin typeface="Lucida Console" pitchFamily="49" charset="0"/>
              </a:rPr>
              <a:t>(</a:t>
            </a:r>
            <a:r>
              <a:rPr lang="en-GB" sz="1200" dirty="0" err="1">
                <a:latin typeface="Lucida Console" pitchFamily="49" charset="0"/>
              </a:rPr>
              <a:t>tvbuff_t</a:t>
            </a:r>
            <a:r>
              <a:rPr lang="en-GB" sz="1200" dirty="0">
                <a:latin typeface="Lucida Console" pitchFamily="49" charset="0"/>
              </a:rPr>
              <a:t> 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*</a:t>
            </a:r>
            <a:r>
              <a:rPr lang="en-GB" sz="1200" dirty="0" err="1">
                <a:latin typeface="Lucida Console" pitchFamily="49" charset="0"/>
              </a:rPr>
              <a:t>tvb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1200" dirty="0">
                <a:latin typeface="Lucida Console" pitchFamily="49" charset="0"/>
              </a:rPr>
              <a:t> </a:t>
            </a:r>
            <a:r>
              <a:rPr lang="en-GB" sz="1200" dirty="0" err="1">
                <a:latin typeface="Lucida Console" pitchFamily="49" charset="0"/>
              </a:rPr>
              <a:t>packet_info</a:t>
            </a:r>
            <a:r>
              <a:rPr lang="en-GB" sz="1200" dirty="0">
                <a:latin typeface="Lucida Console" pitchFamily="49" charset="0"/>
              </a:rPr>
              <a:t> 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*</a:t>
            </a:r>
            <a:r>
              <a:rPr lang="en-GB" sz="1200" dirty="0" err="1">
                <a:latin typeface="Lucida Console" pitchFamily="49" charset="0"/>
              </a:rPr>
              <a:t>pinfo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1200" dirty="0">
                <a:latin typeface="Lucida Console" pitchFamily="49" charset="0"/>
              </a:rPr>
              <a:t> </a:t>
            </a:r>
            <a:r>
              <a:rPr lang="en-GB" sz="1200" dirty="0" err="1">
                <a:latin typeface="Lucida Console" pitchFamily="49" charset="0"/>
              </a:rPr>
              <a:t>proto_tree</a:t>
            </a:r>
            <a:r>
              <a:rPr lang="en-GB" sz="1200" dirty="0">
                <a:latin typeface="Lucida Console" pitchFamily="49" charset="0"/>
              </a:rPr>
              <a:t> 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*</a:t>
            </a:r>
            <a:r>
              <a:rPr lang="en-GB" sz="1200" dirty="0">
                <a:latin typeface="Lucida Console" pitchFamily="49" charset="0"/>
              </a:rPr>
              <a:t>tree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1200" dirty="0">
                <a:latin typeface="Lucida Console" pitchFamily="49" charset="0"/>
              </a:rPr>
              <a:t> void 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*</a:t>
            </a:r>
            <a:r>
              <a:rPr lang="en-GB" sz="1200" dirty="0">
                <a:latin typeface="Lucida Console" pitchFamily="49" charset="0"/>
              </a:rPr>
              <a:t>data _U_</a:t>
            </a:r>
            <a:r>
              <a:rPr lang="en-GB" sz="1200" dirty="0">
                <a:solidFill>
                  <a:srgbClr val="009900"/>
                </a:solidFill>
                <a:latin typeface="Lucida Console" pitchFamily="49" charset="0"/>
              </a:rPr>
              <a:t>)</a:t>
            </a:r>
            <a:endParaRPr lang="en-GB" sz="12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200" dirty="0">
                <a:solidFill>
                  <a:srgbClr val="009900"/>
                </a:solidFill>
                <a:latin typeface="Lucida Console" pitchFamily="49" charset="0"/>
              </a:rPr>
              <a:t>{</a:t>
            </a:r>
            <a:endParaRPr lang="en-GB" sz="12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200" dirty="0">
                <a:latin typeface="Lucida Console" pitchFamily="49" charset="0"/>
              </a:rPr>
              <a:t>    </a:t>
            </a:r>
            <a:r>
              <a:rPr lang="en-GB" sz="1200" i="1" dirty="0">
                <a:solidFill>
                  <a:srgbClr val="808080"/>
                </a:solidFill>
                <a:latin typeface="Lucida Console" pitchFamily="49" charset="0"/>
              </a:rPr>
              <a:t>/* Set up structures needed to add the protocol subtree and manage it */</a:t>
            </a:r>
            <a:endParaRPr lang="en-GB" sz="12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200" dirty="0">
                <a:latin typeface="Lucida Console" pitchFamily="49" charset="0"/>
              </a:rPr>
              <a:t>    </a:t>
            </a:r>
            <a:r>
              <a:rPr lang="en-GB" sz="1200" dirty="0" err="1">
                <a:latin typeface="Lucida Console" pitchFamily="49" charset="0"/>
              </a:rPr>
              <a:t>proto_item</a:t>
            </a:r>
            <a:r>
              <a:rPr lang="en-GB" sz="1200" dirty="0">
                <a:latin typeface="Lucida Console" pitchFamily="49" charset="0"/>
              </a:rPr>
              <a:t> 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*</a:t>
            </a:r>
            <a:r>
              <a:rPr lang="en-GB" sz="1200" dirty="0" err="1">
                <a:latin typeface="Lucida Console" pitchFamily="49" charset="0"/>
              </a:rPr>
              <a:t>ti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;</a:t>
            </a:r>
            <a:endParaRPr lang="en-GB" sz="12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200" dirty="0">
                <a:latin typeface="Lucida Console" pitchFamily="49" charset="0"/>
              </a:rPr>
              <a:t>    </a:t>
            </a:r>
            <a:r>
              <a:rPr lang="en-GB" sz="1200" dirty="0" err="1">
                <a:latin typeface="Lucida Console" pitchFamily="49" charset="0"/>
              </a:rPr>
              <a:t>proto_tree</a:t>
            </a:r>
            <a:r>
              <a:rPr lang="en-GB" sz="1200" dirty="0">
                <a:latin typeface="Lucida Console" pitchFamily="49" charset="0"/>
              </a:rPr>
              <a:t> 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*</a:t>
            </a:r>
            <a:r>
              <a:rPr lang="en-GB" sz="1200" dirty="0">
                <a:latin typeface="Lucida Console" pitchFamily="49" charset="0"/>
              </a:rPr>
              <a:t>sf17_tree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1200" dirty="0">
                <a:latin typeface="Lucida Console" pitchFamily="49" charset="0"/>
              </a:rPr>
              <a:t> 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*</a:t>
            </a:r>
            <a:r>
              <a:rPr lang="en-GB" sz="1200" dirty="0">
                <a:latin typeface="Lucida Console" pitchFamily="49" charset="0"/>
              </a:rPr>
              <a:t>sf17_hdr_tree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;</a:t>
            </a:r>
            <a:endParaRPr lang="en-GB" sz="12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200" dirty="0">
                <a:latin typeface="Lucida Console" pitchFamily="49" charset="0"/>
              </a:rPr>
              <a:t>    </a:t>
            </a:r>
          </a:p>
          <a:p>
            <a:pPr marL="0" indent="0" fontAlgn="t">
              <a:buNone/>
            </a:pPr>
            <a:r>
              <a:rPr lang="en-GB" sz="1200" i="1" dirty="0">
                <a:solidFill>
                  <a:srgbClr val="808080"/>
                </a:solidFill>
                <a:latin typeface="Lucida Console" pitchFamily="49" charset="0"/>
              </a:rPr>
              <a:t>    /* Other misc. local variables. */</a:t>
            </a:r>
            <a:endParaRPr lang="en-GB" sz="12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200" dirty="0">
                <a:latin typeface="Lucida Console" pitchFamily="49" charset="0"/>
              </a:rPr>
              <a:t>    </a:t>
            </a:r>
            <a:r>
              <a:rPr lang="en-GB" sz="1200" dirty="0" err="1">
                <a:latin typeface="Lucida Console" pitchFamily="49" charset="0"/>
              </a:rPr>
              <a:t>guint</a:t>
            </a:r>
            <a:r>
              <a:rPr lang="en-GB" sz="1200" dirty="0">
                <a:latin typeface="Lucida Console" pitchFamily="49" charset="0"/>
              </a:rPr>
              <a:t> offset 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=</a:t>
            </a:r>
            <a:r>
              <a:rPr lang="en-GB" sz="1200" dirty="0">
                <a:latin typeface="Lucida Console" pitchFamily="49" charset="0"/>
              </a:rPr>
              <a:t> </a:t>
            </a:r>
            <a:r>
              <a:rPr lang="en-GB" sz="1200" dirty="0">
                <a:solidFill>
                  <a:srgbClr val="0000DD"/>
                </a:solidFill>
                <a:latin typeface="Lucida Console" pitchFamily="49" charset="0"/>
              </a:rPr>
              <a:t>0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;</a:t>
            </a:r>
            <a:endParaRPr lang="en-GB" sz="12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200" dirty="0">
                <a:latin typeface="Lucida Console" pitchFamily="49" charset="0"/>
              </a:rPr>
              <a:t>    guint8 </a:t>
            </a:r>
            <a:r>
              <a:rPr lang="en-GB" sz="1200" dirty="0" err="1">
                <a:latin typeface="Lucida Console" pitchFamily="49" charset="0"/>
              </a:rPr>
              <a:t>func_code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;</a:t>
            </a:r>
            <a:endParaRPr lang="en-GB" sz="12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200" dirty="0">
                <a:latin typeface="Lucida Console" pitchFamily="49" charset="0"/>
              </a:rPr>
              <a:t>    guint8 </a:t>
            </a:r>
            <a:r>
              <a:rPr lang="en-GB" sz="1200" dirty="0" err="1">
                <a:latin typeface="Lucida Console" pitchFamily="49" charset="0"/>
              </a:rPr>
              <a:t>data_id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;</a:t>
            </a:r>
            <a:endParaRPr lang="en-GB" sz="12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200" dirty="0">
                <a:latin typeface="Lucida Console" pitchFamily="49" charset="0"/>
              </a:rPr>
              <a:t> </a:t>
            </a:r>
          </a:p>
          <a:p>
            <a:pPr marL="0" indent="0" fontAlgn="t">
              <a:buNone/>
            </a:pPr>
            <a:r>
              <a:rPr lang="en-GB" sz="1200" dirty="0">
                <a:latin typeface="Lucida Console" pitchFamily="49" charset="0"/>
              </a:rPr>
              <a:t>    </a:t>
            </a:r>
            <a:r>
              <a:rPr lang="en-GB" sz="1200" i="1" dirty="0">
                <a:solidFill>
                  <a:srgbClr val="808080"/>
                </a:solidFill>
                <a:latin typeface="Lucida Console" pitchFamily="49" charset="0"/>
              </a:rPr>
              <a:t>/* Check that there's enough data */</a:t>
            </a:r>
            <a:endParaRPr lang="en-GB" sz="12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200" dirty="0">
                <a:latin typeface="Lucida Console" pitchFamily="49" charset="0"/>
              </a:rPr>
              <a:t>    </a:t>
            </a:r>
            <a:r>
              <a:rPr lang="en-GB" sz="1200" dirty="0">
                <a:solidFill>
                  <a:srgbClr val="B1B100"/>
                </a:solidFill>
                <a:latin typeface="Lucida Console" pitchFamily="49" charset="0"/>
              </a:rPr>
              <a:t>if</a:t>
            </a:r>
            <a:r>
              <a:rPr lang="en-GB" sz="1200" dirty="0">
                <a:latin typeface="Lucida Console" pitchFamily="49" charset="0"/>
              </a:rPr>
              <a:t> </a:t>
            </a:r>
            <a:r>
              <a:rPr lang="en-GB" sz="1200" dirty="0">
                <a:solidFill>
                  <a:srgbClr val="009900"/>
                </a:solidFill>
                <a:latin typeface="Lucida Console" pitchFamily="49" charset="0"/>
              </a:rPr>
              <a:t>(</a:t>
            </a:r>
            <a:r>
              <a:rPr lang="en-GB" sz="1200" dirty="0" err="1">
                <a:latin typeface="Lucida Console" pitchFamily="49" charset="0"/>
              </a:rPr>
              <a:t>tvb_reported_length</a:t>
            </a:r>
            <a:r>
              <a:rPr lang="en-GB" sz="1200" dirty="0">
                <a:solidFill>
                  <a:srgbClr val="009900"/>
                </a:solidFill>
                <a:latin typeface="Lucida Console" pitchFamily="49" charset="0"/>
              </a:rPr>
              <a:t>(</a:t>
            </a:r>
            <a:r>
              <a:rPr lang="en-GB" sz="1200" dirty="0" err="1">
                <a:latin typeface="Lucida Console" pitchFamily="49" charset="0"/>
              </a:rPr>
              <a:t>tvb</a:t>
            </a:r>
            <a:r>
              <a:rPr lang="en-GB" sz="1200" dirty="0">
                <a:solidFill>
                  <a:srgbClr val="009900"/>
                </a:solidFill>
                <a:latin typeface="Lucida Console" pitchFamily="49" charset="0"/>
              </a:rPr>
              <a:t>)</a:t>
            </a:r>
            <a:r>
              <a:rPr lang="en-GB" sz="1200" dirty="0">
                <a:latin typeface="Lucida Console" pitchFamily="49" charset="0"/>
              </a:rPr>
              <a:t> 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&lt;</a:t>
            </a:r>
            <a:r>
              <a:rPr lang="en-GB" sz="1200" dirty="0">
                <a:latin typeface="Lucida Console" pitchFamily="49" charset="0"/>
              </a:rPr>
              <a:t> SF17_MIN_LENGTH</a:t>
            </a:r>
            <a:r>
              <a:rPr lang="en-GB" sz="1200" dirty="0">
                <a:solidFill>
                  <a:srgbClr val="009900"/>
                </a:solidFill>
                <a:latin typeface="Lucida Console" pitchFamily="49" charset="0"/>
              </a:rPr>
              <a:t>)</a:t>
            </a:r>
            <a:endParaRPr lang="en-GB" sz="12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200" dirty="0">
                <a:latin typeface="Lucida Console" pitchFamily="49" charset="0"/>
              </a:rPr>
              <a:t>        </a:t>
            </a:r>
            <a:r>
              <a:rPr lang="en-GB" sz="1200" dirty="0">
                <a:solidFill>
                  <a:srgbClr val="B1B100"/>
                </a:solidFill>
                <a:latin typeface="Lucida Console" pitchFamily="49" charset="0"/>
              </a:rPr>
              <a:t>return</a:t>
            </a:r>
            <a:r>
              <a:rPr lang="en-GB" sz="1200" dirty="0">
                <a:latin typeface="Lucida Console" pitchFamily="49" charset="0"/>
              </a:rPr>
              <a:t> </a:t>
            </a:r>
            <a:r>
              <a:rPr lang="en-GB" sz="1200" dirty="0">
                <a:solidFill>
                  <a:srgbClr val="0000DD"/>
                </a:solidFill>
                <a:latin typeface="Lucida Console" pitchFamily="49" charset="0"/>
              </a:rPr>
              <a:t>0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;</a:t>
            </a:r>
            <a:endParaRPr lang="en-GB" sz="12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200" dirty="0">
                <a:latin typeface="Lucida Console" pitchFamily="49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71911573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900113" y="0"/>
            <a:ext cx="7272337" cy="842963"/>
          </a:xfrm>
        </p:spPr>
        <p:txBody>
          <a:bodyPr/>
          <a:lstStyle/>
          <a:p>
            <a:r>
              <a:rPr lang="en-US"/>
              <a:t>C dissector – dissection function II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 fontAlgn="t">
              <a:buNone/>
            </a:pPr>
            <a:r>
              <a:rPr lang="en-GB" sz="1200" dirty="0">
                <a:latin typeface="Lucida Console" pitchFamily="49" charset="0"/>
              </a:rPr>
              <a:t> </a:t>
            </a:r>
          </a:p>
          <a:p>
            <a:pPr marL="0" indent="0" fontAlgn="t">
              <a:buNone/>
            </a:pPr>
            <a:r>
              <a:rPr lang="en-GB" sz="1200" dirty="0">
                <a:latin typeface="Lucida Console" pitchFamily="49" charset="0"/>
              </a:rPr>
              <a:t>    </a:t>
            </a:r>
            <a:r>
              <a:rPr lang="en-GB" sz="1200" i="1" dirty="0">
                <a:solidFill>
                  <a:srgbClr val="808080"/>
                </a:solidFill>
                <a:latin typeface="Lucida Console" pitchFamily="49" charset="0"/>
              </a:rPr>
              <a:t>/* Fetch some values from the packet header using </a:t>
            </a:r>
            <a:r>
              <a:rPr lang="en-GB" sz="1200" i="1" dirty="0" err="1">
                <a:solidFill>
                  <a:srgbClr val="808080"/>
                </a:solidFill>
                <a:latin typeface="Lucida Console" pitchFamily="49" charset="0"/>
              </a:rPr>
              <a:t>tvb_get</a:t>
            </a:r>
            <a:r>
              <a:rPr lang="en-GB" sz="1200" i="1" dirty="0">
                <a:solidFill>
                  <a:srgbClr val="808080"/>
                </a:solidFill>
                <a:latin typeface="Lucida Console" pitchFamily="49" charset="0"/>
              </a:rPr>
              <a:t>_*(). If these</a:t>
            </a:r>
            <a:endParaRPr lang="en-GB" sz="12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200" i="1" dirty="0">
                <a:solidFill>
                  <a:srgbClr val="808080"/>
                </a:solidFill>
                <a:latin typeface="Lucida Console" pitchFamily="49" charset="0"/>
              </a:rPr>
              <a:t>     * values are not valid/possible in your protocol then return 0 to give</a:t>
            </a:r>
            <a:endParaRPr lang="en-GB" sz="12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200" i="1" dirty="0">
                <a:solidFill>
                  <a:srgbClr val="808080"/>
                </a:solidFill>
                <a:latin typeface="Lucida Console" pitchFamily="49" charset="0"/>
              </a:rPr>
              <a:t>     * some other dissector a chance to dissect it.</a:t>
            </a:r>
            <a:endParaRPr lang="en-GB" sz="12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200" i="1" dirty="0">
                <a:solidFill>
                  <a:srgbClr val="808080"/>
                </a:solidFill>
                <a:latin typeface="Lucida Console" pitchFamily="49" charset="0"/>
              </a:rPr>
              <a:t>     */</a:t>
            </a:r>
            <a:endParaRPr lang="en-GB" sz="12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200" dirty="0">
                <a:latin typeface="Lucida Console" pitchFamily="49" charset="0"/>
              </a:rPr>
              <a:t>    </a:t>
            </a:r>
            <a:r>
              <a:rPr lang="en-GB" sz="1200" dirty="0" err="1">
                <a:latin typeface="Lucida Console" pitchFamily="49" charset="0"/>
              </a:rPr>
              <a:t>func_code</a:t>
            </a:r>
            <a:r>
              <a:rPr lang="en-GB" sz="1200" dirty="0">
                <a:latin typeface="Lucida Console" pitchFamily="49" charset="0"/>
              </a:rPr>
              <a:t> 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=</a:t>
            </a:r>
            <a:r>
              <a:rPr lang="en-GB" sz="1200" dirty="0">
                <a:latin typeface="Lucida Console" pitchFamily="49" charset="0"/>
              </a:rPr>
              <a:t> tvb_get_guint8</a:t>
            </a:r>
            <a:r>
              <a:rPr lang="en-GB" sz="1200" dirty="0">
                <a:solidFill>
                  <a:srgbClr val="009900"/>
                </a:solidFill>
                <a:latin typeface="Lucida Console" pitchFamily="49" charset="0"/>
              </a:rPr>
              <a:t>(</a:t>
            </a:r>
            <a:r>
              <a:rPr lang="en-GB" sz="1200" dirty="0" err="1">
                <a:latin typeface="Lucida Console" pitchFamily="49" charset="0"/>
              </a:rPr>
              <a:t>tvb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1200" dirty="0">
                <a:latin typeface="Lucida Console" pitchFamily="49" charset="0"/>
              </a:rPr>
              <a:t> offset</a:t>
            </a:r>
            <a:r>
              <a:rPr lang="en-GB" sz="1200" dirty="0">
                <a:solidFill>
                  <a:srgbClr val="009900"/>
                </a:solidFill>
                <a:latin typeface="Lucida Console" pitchFamily="49" charset="0"/>
              </a:rPr>
              <a:t>)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;</a:t>
            </a:r>
            <a:endParaRPr lang="en-GB" sz="12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200" dirty="0">
                <a:latin typeface="Lucida Console" pitchFamily="49" charset="0"/>
              </a:rPr>
              <a:t>    </a:t>
            </a:r>
            <a:r>
              <a:rPr lang="en-GB" sz="1200" dirty="0">
                <a:solidFill>
                  <a:srgbClr val="B1B100"/>
                </a:solidFill>
                <a:latin typeface="Lucida Console" pitchFamily="49" charset="0"/>
              </a:rPr>
              <a:t>if</a:t>
            </a:r>
            <a:r>
              <a:rPr lang="en-GB" sz="1200" dirty="0">
                <a:latin typeface="Lucida Console" pitchFamily="49" charset="0"/>
              </a:rPr>
              <a:t> </a:t>
            </a:r>
            <a:r>
              <a:rPr lang="en-GB" sz="1200" dirty="0">
                <a:solidFill>
                  <a:srgbClr val="009900"/>
                </a:solidFill>
                <a:latin typeface="Lucida Console" pitchFamily="49" charset="0"/>
              </a:rPr>
              <a:t>(</a:t>
            </a:r>
            <a:r>
              <a:rPr lang="en-GB" sz="1200" dirty="0" err="1">
                <a:latin typeface="Lucida Console" pitchFamily="49" charset="0"/>
              </a:rPr>
              <a:t>try_val_to_str</a:t>
            </a:r>
            <a:r>
              <a:rPr lang="en-GB" sz="1200" dirty="0">
                <a:solidFill>
                  <a:srgbClr val="009900"/>
                </a:solidFill>
                <a:latin typeface="Lucida Console" pitchFamily="49" charset="0"/>
              </a:rPr>
              <a:t>(</a:t>
            </a:r>
            <a:r>
              <a:rPr lang="en-GB" sz="1200" dirty="0" err="1">
                <a:latin typeface="Lucida Console" pitchFamily="49" charset="0"/>
              </a:rPr>
              <a:t>func_code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1200" dirty="0">
                <a:latin typeface="Lucida Console" pitchFamily="49" charset="0"/>
              </a:rPr>
              <a:t> sf17_func_vals</a:t>
            </a:r>
            <a:r>
              <a:rPr lang="en-GB" sz="1200" dirty="0">
                <a:solidFill>
                  <a:srgbClr val="009900"/>
                </a:solidFill>
                <a:latin typeface="Lucida Console" pitchFamily="49" charset="0"/>
              </a:rPr>
              <a:t>)</a:t>
            </a:r>
            <a:r>
              <a:rPr lang="en-GB" sz="1200" dirty="0">
                <a:latin typeface="Lucida Console" pitchFamily="49" charset="0"/>
              </a:rPr>
              <a:t> 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==</a:t>
            </a:r>
            <a:r>
              <a:rPr lang="en-GB" sz="1200" dirty="0">
                <a:latin typeface="Lucida Console" pitchFamily="49" charset="0"/>
              </a:rPr>
              <a:t> </a:t>
            </a:r>
            <a:r>
              <a:rPr lang="en-GB" sz="1200" b="1" dirty="0">
                <a:latin typeface="Lucida Console" pitchFamily="49" charset="0"/>
              </a:rPr>
              <a:t>NULL</a:t>
            </a:r>
            <a:r>
              <a:rPr lang="en-GB" sz="1200" dirty="0">
                <a:solidFill>
                  <a:srgbClr val="009900"/>
                </a:solidFill>
                <a:latin typeface="Lucida Console" pitchFamily="49" charset="0"/>
              </a:rPr>
              <a:t>)</a:t>
            </a:r>
            <a:endParaRPr lang="en-GB" sz="12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200" dirty="0">
                <a:latin typeface="Lucida Console" pitchFamily="49" charset="0"/>
              </a:rPr>
              <a:t>        </a:t>
            </a:r>
            <a:r>
              <a:rPr lang="en-GB" sz="1200" dirty="0">
                <a:solidFill>
                  <a:srgbClr val="B1B100"/>
                </a:solidFill>
                <a:latin typeface="Lucida Console" pitchFamily="49" charset="0"/>
              </a:rPr>
              <a:t>return</a:t>
            </a:r>
            <a:r>
              <a:rPr lang="en-GB" sz="1200" dirty="0">
                <a:latin typeface="Lucida Console" pitchFamily="49" charset="0"/>
              </a:rPr>
              <a:t> </a:t>
            </a:r>
            <a:r>
              <a:rPr lang="en-GB" sz="1200" dirty="0">
                <a:solidFill>
                  <a:srgbClr val="0000DD"/>
                </a:solidFill>
                <a:latin typeface="Lucida Console" pitchFamily="49" charset="0"/>
              </a:rPr>
              <a:t>0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;</a:t>
            </a:r>
            <a:endParaRPr lang="en-GB" sz="12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200" dirty="0">
                <a:latin typeface="Lucida Console" pitchFamily="49" charset="0"/>
              </a:rPr>
              <a:t> </a:t>
            </a:r>
          </a:p>
          <a:p>
            <a:pPr marL="0" indent="0" fontAlgn="t">
              <a:buNone/>
            </a:pPr>
            <a:r>
              <a:rPr lang="en-GB" sz="1200" dirty="0">
                <a:latin typeface="Lucida Console" pitchFamily="49" charset="0"/>
              </a:rPr>
              <a:t>    </a:t>
            </a:r>
            <a:r>
              <a:rPr lang="en-GB" sz="1200" i="1" dirty="0">
                <a:solidFill>
                  <a:srgbClr val="808080"/>
                </a:solidFill>
                <a:latin typeface="Lucida Console" pitchFamily="49" charset="0"/>
              </a:rPr>
              <a:t>/*** COLUMN DATA ***/</a:t>
            </a:r>
            <a:endParaRPr lang="en-GB" sz="12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200" dirty="0">
                <a:latin typeface="Lucida Console" pitchFamily="49" charset="0"/>
              </a:rPr>
              <a:t> </a:t>
            </a:r>
          </a:p>
          <a:p>
            <a:pPr marL="0" indent="0" fontAlgn="t">
              <a:buNone/>
            </a:pPr>
            <a:r>
              <a:rPr lang="en-GB" sz="1200" dirty="0">
                <a:latin typeface="Lucida Console" pitchFamily="49" charset="0"/>
              </a:rPr>
              <a:t>    </a:t>
            </a:r>
            <a:r>
              <a:rPr lang="en-GB" sz="1200" i="1" dirty="0">
                <a:solidFill>
                  <a:srgbClr val="808080"/>
                </a:solidFill>
                <a:latin typeface="Lucida Console" pitchFamily="49" charset="0"/>
              </a:rPr>
              <a:t>/* Set the Protocol column to the constant string of sf17 */</a:t>
            </a:r>
            <a:endParaRPr lang="en-GB" sz="12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200" dirty="0">
                <a:latin typeface="Lucida Console" pitchFamily="49" charset="0"/>
              </a:rPr>
              <a:t>    </a:t>
            </a:r>
            <a:r>
              <a:rPr lang="en-GB" sz="1200" dirty="0" err="1">
                <a:latin typeface="Lucida Console" pitchFamily="49" charset="0"/>
              </a:rPr>
              <a:t>col_set_str</a:t>
            </a:r>
            <a:r>
              <a:rPr lang="en-GB" sz="1200" dirty="0">
                <a:solidFill>
                  <a:srgbClr val="009900"/>
                </a:solidFill>
                <a:latin typeface="Lucida Console" pitchFamily="49" charset="0"/>
              </a:rPr>
              <a:t>(</a:t>
            </a:r>
            <a:r>
              <a:rPr lang="en-GB" sz="1200" dirty="0" err="1">
                <a:latin typeface="Lucida Console" pitchFamily="49" charset="0"/>
              </a:rPr>
              <a:t>pinfo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-&gt;</a:t>
            </a:r>
            <a:r>
              <a:rPr lang="en-GB" sz="1200" dirty="0" err="1">
                <a:latin typeface="Lucida Console" pitchFamily="49" charset="0"/>
              </a:rPr>
              <a:t>cinfo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1200" dirty="0">
                <a:latin typeface="Lucida Console" pitchFamily="49" charset="0"/>
              </a:rPr>
              <a:t> COL_PROTOCOL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1200" dirty="0">
                <a:latin typeface="Lucida Console" pitchFamily="49" charset="0"/>
              </a:rPr>
              <a:t> </a:t>
            </a:r>
            <a:r>
              <a:rPr lang="en-GB" sz="1200" dirty="0">
                <a:solidFill>
                  <a:srgbClr val="FF0000"/>
                </a:solidFill>
                <a:latin typeface="Lucida Console" pitchFamily="49" charset="0"/>
              </a:rPr>
              <a:t>"sf17"</a:t>
            </a:r>
            <a:r>
              <a:rPr lang="en-GB" sz="1200" dirty="0">
                <a:solidFill>
                  <a:srgbClr val="009900"/>
                </a:solidFill>
                <a:latin typeface="Lucida Console" pitchFamily="49" charset="0"/>
              </a:rPr>
              <a:t>)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;</a:t>
            </a:r>
            <a:endParaRPr lang="en-GB" sz="12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200" dirty="0">
                <a:latin typeface="Lucida Console" pitchFamily="49" charset="0"/>
              </a:rPr>
              <a:t>    </a:t>
            </a:r>
            <a:r>
              <a:rPr lang="en-GB" sz="1200" dirty="0" err="1">
                <a:latin typeface="Lucida Console" pitchFamily="49" charset="0"/>
              </a:rPr>
              <a:t>col_clear</a:t>
            </a:r>
            <a:r>
              <a:rPr lang="en-GB" sz="1200" dirty="0">
                <a:solidFill>
                  <a:srgbClr val="009900"/>
                </a:solidFill>
                <a:latin typeface="Lucida Console" pitchFamily="49" charset="0"/>
              </a:rPr>
              <a:t>(</a:t>
            </a:r>
            <a:r>
              <a:rPr lang="en-GB" sz="1200" dirty="0" err="1">
                <a:latin typeface="Lucida Console" pitchFamily="49" charset="0"/>
              </a:rPr>
              <a:t>pinfo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-&gt;</a:t>
            </a:r>
            <a:r>
              <a:rPr lang="en-GB" sz="1200" dirty="0" err="1">
                <a:latin typeface="Lucida Console" pitchFamily="49" charset="0"/>
              </a:rPr>
              <a:t>cinfo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1200" dirty="0">
                <a:latin typeface="Lucida Console" pitchFamily="49" charset="0"/>
              </a:rPr>
              <a:t> COL_INFO</a:t>
            </a:r>
            <a:r>
              <a:rPr lang="en-GB" sz="1200" dirty="0">
                <a:solidFill>
                  <a:srgbClr val="009900"/>
                </a:solidFill>
                <a:latin typeface="Lucida Console" pitchFamily="49" charset="0"/>
              </a:rPr>
              <a:t>)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;</a:t>
            </a:r>
            <a:endParaRPr lang="en-GB" sz="12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200" dirty="0">
                <a:latin typeface="Lucida Console" pitchFamily="49" charset="0"/>
              </a:rPr>
              <a:t>    </a:t>
            </a:r>
            <a:r>
              <a:rPr lang="en-GB" sz="1200" dirty="0" err="1">
                <a:latin typeface="Lucida Console" pitchFamily="49" charset="0"/>
              </a:rPr>
              <a:t>col_add_str</a:t>
            </a:r>
            <a:r>
              <a:rPr lang="en-GB" sz="1200" dirty="0">
                <a:solidFill>
                  <a:srgbClr val="009900"/>
                </a:solidFill>
                <a:latin typeface="Lucida Console" pitchFamily="49" charset="0"/>
              </a:rPr>
              <a:t>(</a:t>
            </a:r>
            <a:r>
              <a:rPr lang="en-GB" sz="1200" dirty="0" err="1">
                <a:latin typeface="Lucida Console" pitchFamily="49" charset="0"/>
              </a:rPr>
              <a:t>pinfo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-&gt;</a:t>
            </a:r>
            <a:r>
              <a:rPr lang="en-GB" sz="1200" dirty="0" err="1">
                <a:latin typeface="Lucida Console" pitchFamily="49" charset="0"/>
              </a:rPr>
              <a:t>cinfo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1200" dirty="0">
                <a:latin typeface="Lucida Console" pitchFamily="49" charset="0"/>
              </a:rPr>
              <a:t> COL_INFO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endParaRPr lang="en-GB" sz="12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200" dirty="0">
                <a:latin typeface="Lucida Console" pitchFamily="49" charset="0"/>
              </a:rPr>
              <a:t>                </a:t>
            </a:r>
            <a:r>
              <a:rPr lang="en-GB" sz="1200" dirty="0" err="1">
                <a:latin typeface="Lucida Console" pitchFamily="49" charset="0"/>
              </a:rPr>
              <a:t>val_to_str</a:t>
            </a:r>
            <a:r>
              <a:rPr lang="en-GB" sz="1200" dirty="0">
                <a:solidFill>
                  <a:srgbClr val="009900"/>
                </a:solidFill>
                <a:latin typeface="Lucida Console" pitchFamily="49" charset="0"/>
              </a:rPr>
              <a:t>(</a:t>
            </a:r>
            <a:r>
              <a:rPr lang="en-GB" sz="1200" dirty="0" err="1">
                <a:latin typeface="Lucida Console" pitchFamily="49" charset="0"/>
              </a:rPr>
              <a:t>func_code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1200" dirty="0">
                <a:latin typeface="Lucida Console" pitchFamily="49" charset="0"/>
              </a:rPr>
              <a:t> sf17_func_vals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1200" dirty="0">
                <a:latin typeface="Lucida Console" pitchFamily="49" charset="0"/>
              </a:rPr>
              <a:t> </a:t>
            </a:r>
            <a:r>
              <a:rPr lang="en-GB" sz="1200" dirty="0">
                <a:solidFill>
                  <a:srgbClr val="FF0000"/>
                </a:solidFill>
                <a:latin typeface="Lucida Console" pitchFamily="49" charset="0"/>
              </a:rPr>
              <a:t>"Unknown function (%d)"</a:t>
            </a:r>
            <a:r>
              <a:rPr lang="en-GB" sz="1200" dirty="0">
                <a:solidFill>
                  <a:srgbClr val="009900"/>
                </a:solidFill>
                <a:latin typeface="Lucida Console" pitchFamily="49" charset="0"/>
              </a:rPr>
              <a:t>))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;</a:t>
            </a:r>
            <a:endParaRPr lang="en-GB" sz="1200" dirty="0">
              <a:latin typeface="Lucida Console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234412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900113" y="0"/>
            <a:ext cx="7272337" cy="842963"/>
          </a:xfrm>
        </p:spPr>
        <p:txBody>
          <a:bodyPr/>
          <a:lstStyle/>
          <a:p>
            <a:r>
              <a:rPr lang="en-US"/>
              <a:t>C dissector – dissection function III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107504" y="1059581"/>
            <a:ext cx="9036496" cy="3744193"/>
          </a:xfrm>
        </p:spPr>
        <p:txBody>
          <a:bodyPr/>
          <a:lstStyle/>
          <a:p>
            <a:pPr marL="0" indent="0" fontAlgn="t">
              <a:buNone/>
            </a:pPr>
            <a:r>
              <a:rPr lang="en-GB" sz="1200" dirty="0">
                <a:latin typeface="Lucida Console" pitchFamily="49" charset="0"/>
              </a:rPr>
              <a:t>    </a:t>
            </a:r>
            <a:r>
              <a:rPr lang="en-GB" sz="1200" i="1" dirty="0">
                <a:solidFill>
                  <a:srgbClr val="808080"/>
                </a:solidFill>
                <a:latin typeface="Lucida Console" pitchFamily="49" charset="0"/>
              </a:rPr>
              <a:t>/*** PROTOCOL TREE ***/</a:t>
            </a:r>
            <a:endParaRPr lang="en-GB" sz="12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200" dirty="0">
                <a:latin typeface="Lucida Console" pitchFamily="49" charset="0"/>
              </a:rPr>
              <a:t> </a:t>
            </a:r>
          </a:p>
          <a:p>
            <a:pPr marL="0" indent="0" fontAlgn="t">
              <a:buNone/>
            </a:pPr>
            <a:r>
              <a:rPr lang="en-GB" sz="1200" dirty="0">
                <a:latin typeface="Lucida Console" pitchFamily="49" charset="0"/>
              </a:rPr>
              <a:t>    </a:t>
            </a:r>
            <a:r>
              <a:rPr lang="en-GB" sz="1200" i="1" dirty="0">
                <a:solidFill>
                  <a:srgbClr val="808080"/>
                </a:solidFill>
                <a:latin typeface="Lucida Console" pitchFamily="49" charset="0"/>
              </a:rPr>
              <a:t>/* create display subtree for the protocol */</a:t>
            </a:r>
            <a:endParaRPr lang="en-GB" sz="12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200" dirty="0">
                <a:latin typeface="Lucida Console" pitchFamily="49" charset="0"/>
              </a:rPr>
              <a:t>    </a:t>
            </a:r>
            <a:r>
              <a:rPr lang="en-GB" sz="1200" dirty="0" err="1">
                <a:latin typeface="Lucida Console" pitchFamily="49" charset="0"/>
              </a:rPr>
              <a:t>ti</a:t>
            </a:r>
            <a:r>
              <a:rPr lang="en-GB" sz="1200" dirty="0">
                <a:latin typeface="Lucida Console" pitchFamily="49" charset="0"/>
              </a:rPr>
              <a:t> 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=</a:t>
            </a:r>
            <a:r>
              <a:rPr lang="en-GB" sz="1200" dirty="0">
                <a:latin typeface="Lucida Console" pitchFamily="49" charset="0"/>
              </a:rPr>
              <a:t> </a:t>
            </a:r>
            <a:r>
              <a:rPr lang="en-GB" sz="1200" dirty="0" err="1">
                <a:latin typeface="Lucida Console" pitchFamily="49" charset="0"/>
              </a:rPr>
              <a:t>proto_tree_add_item</a:t>
            </a:r>
            <a:r>
              <a:rPr lang="en-GB" sz="1200" dirty="0">
                <a:solidFill>
                  <a:srgbClr val="009900"/>
                </a:solidFill>
                <a:latin typeface="Lucida Console" pitchFamily="49" charset="0"/>
              </a:rPr>
              <a:t>(</a:t>
            </a:r>
            <a:r>
              <a:rPr lang="en-GB" sz="1200" dirty="0">
                <a:latin typeface="Lucida Console" pitchFamily="49" charset="0"/>
              </a:rPr>
              <a:t>tree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1200" dirty="0">
                <a:latin typeface="Lucida Console" pitchFamily="49" charset="0"/>
              </a:rPr>
              <a:t> proto_sf17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1200" dirty="0">
                <a:latin typeface="Lucida Console" pitchFamily="49" charset="0"/>
              </a:rPr>
              <a:t> </a:t>
            </a:r>
            <a:r>
              <a:rPr lang="en-GB" sz="1200" dirty="0" err="1">
                <a:latin typeface="Lucida Console" pitchFamily="49" charset="0"/>
              </a:rPr>
              <a:t>tvb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1200" dirty="0">
                <a:latin typeface="Lucida Console" pitchFamily="49" charset="0"/>
              </a:rPr>
              <a:t> </a:t>
            </a:r>
            <a:r>
              <a:rPr lang="en-GB" sz="1200" dirty="0">
                <a:solidFill>
                  <a:srgbClr val="0000DD"/>
                </a:solidFill>
                <a:latin typeface="Lucida Console" pitchFamily="49" charset="0"/>
              </a:rPr>
              <a:t>0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1200" dirty="0">
                <a:latin typeface="Lucida Console" pitchFamily="49" charset="0"/>
              </a:rPr>
              <a:t> 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-</a:t>
            </a:r>
            <a:r>
              <a:rPr lang="en-GB" sz="1200" dirty="0">
                <a:solidFill>
                  <a:srgbClr val="0000DD"/>
                </a:solidFill>
                <a:latin typeface="Lucida Console" pitchFamily="49" charset="0"/>
              </a:rPr>
              <a:t>1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1200" dirty="0">
                <a:latin typeface="Lucida Console" pitchFamily="49" charset="0"/>
              </a:rPr>
              <a:t> ENC_NA</a:t>
            </a:r>
            <a:r>
              <a:rPr lang="en-GB" sz="1200" dirty="0">
                <a:solidFill>
                  <a:srgbClr val="009900"/>
                </a:solidFill>
                <a:latin typeface="Lucida Console" pitchFamily="49" charset="0"/>
              </a:rPr>
              <a:t>)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;</a:t>
            </a:r>
            <a:endParaRPr lang="en-GB" sz="12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200" dirty="0">
                <a:latin typeface="Lucida Console" pitchFamily="49" charset="0"/>
              </a:rPr>
              <a:t>    sf17_tree 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=</a:t>
            </a:r>
            <a:r>
              <a:rPr lang="en-GB" sz="1200" dirty="0">
                <a:latin typeface="Lucida Console" pitchFamily="49" charset="0"/>
              </a:rPr>
              <a:t> </a:t>
            </a:r>
            <a:r>
              <a:rPr lang="en-GB" sz="1200" dirty="0" err="1">
                <a:latin typeface="Lucida Console" pitchFamily="49" charset="0"/>
              </a:rPr>
              <a:t>proto_item_add_subtree</a:t>
            </a:r>
            <a:r>
              <a:rPr lang="en-GB" sz="1200" dirty="0">
                <a:solidFill>
                  <a:srgbClr val="009900"/>
                </a:solidFill>
                <a:latin typeface="Lucida Console" pitchFamily="49" charset="0"/>
              </a:rPr>
              <a:t>(</a:t>
            </a:r>
            <a:r>
              <a:rPr lang="en-GB" sz="1200" dirty="0" err="1">
                <a:latin typeface="Lucida Console" pitchFamily="49" charset="0"/>
              </a:rPr>
              <a:t>ti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1200" dirty="0">
                <a:latin typeface="Lucida Console" pitchFamily="49" charset="0"/>
              </a:rPr>
              <a:t> ett_sf17</a:t>
            </a:r>
            <a:r>
              <a:rPr lang="en-GB" sz="1200" dirty="0">
                <a:solidFill>
                  <a:srgbClr val="009900"/>
                </a:solidFill>
                <a:latin typeface="Lucida Console" pitchFamily="49" charset="0"/>
              </a:rPr>
              <a:t>)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;</a:t>
            </a:r>
            <a:endParaRPr lang="en-GB" sz="12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200" dirty="0">
                <a:latin typeface="Lucida Console" pitchFamily="49" charset="0"/>
              </a:rPr>
              <a:t> </a:t>
            </a:r>
          </a:p>
          <a:p>
            <a:pPr marL="0" indent="0" fontAlgn="t">
              <a:buNone/>
            </a:pPr>
            <a:r>
              <a:rPr lang="en-GB" sz="1200" dirty="0">
                <a:latin typeface="Lucida Console" pitchFamily="49" charset="0"/>
              </a:rPr>
              <a:t>    </a:t>
            </a:r>
            <a:r>
              <a:rPr lang="en-GB" sz="1200" i="1" dirty="0">
                <a:solidFill>
                  <a:srgbClr val="808080"/>
                </a:solidFill>
                <a:latin typeface="Lucida Console" pitchFamily="49" charset="0"/>
              </a:rPr>
              <a:t>/* create subtree for the header */</a:t>
            </a:r>
            <a:endParaRPr lang="en-GB" sz="12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200" dirty="0">
                <a:latin typeface="Lucida Console" pitchFamily="49" charset="0"/>
              </a:rPr>
              <a:t>    sf17_hdr_tree 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=</a:t>
            </a:r>
            <a:r>
              <a:rPr lang="en-GB" sz="1200" dirty="0">
                <a:latin typeface="Lucida Console" pitchFamily="49" charset="0"/>
              </a:rPr>
              <a:t> </a:t>
            </a:r>
            <a:r>
              <a:rPr lang="en-GB" sz="1200" dirty="0" err="1">
                <a:latin typeface="Lucida Console" pitchFamily="49" charset="0"/>
              </a:rPr>
              <a:t>proto_tree_add_subtree</a:t>
            </a:r>
            <a:r>
              <a:rPr lang="en-GB" sz="1200" dirty="0">
                <a:solidFill>
                  <a:srgbClr val="009900"/>
                </a:solidFill>
                <a:latin typeface="Lucida Console" pitchFamily="49" charset="0"/>
              </a:rPr>
              <a:t>(</a:t>
            </a:r>
            <a:r>
              <a:rPr lang="en-GB" sz="1200" dirty="0">
                <a:latin typeface="Lucida Console" pitchFamily="49" charset="0"/>
              </a:rPr>
              <a:t>sf17_tree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1200" dirty="0">
                <a:latin typeface="Lucida Console" pitchFamily="49" charset="0"/>
              </a:rPr>
              <a:t> </a:t>
            </a:r>
            <a:r>
              <a:rPr lang="en-GB" sz="1200" dirty="0" err="1">
                <a:latin typeface="Lucida Console" pitchFamily="49" charset="0"/>
              </a:rPr>
              <a:t>tvb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1200" dirty="0">
                <a:latin typeface="Lucida Console" pitchFamily="49" charset="0"/>
              </a:rPr>
              <a:t> </a:t>
            </a:r>
            <a:r>
              <a:rPr lang="en-GB" sz="1200" dirty="0">
                <a:solidFill>
                  <a:srgbClr val="0000DD"/>
                </a:solidFill>
                <a:latin typeface="Lucida Console" pitchFamily="49" charset="0"/>
              </a:rPr>
              <a:t>0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1200" dirty="0">
                <a:latin typeface="Lucida Console" pitchFamily="49" charset="0"/>
              </a:rPr>
              <a:t> </a:t>
            </a:r>
            <a:r>
              <a:rPr lang="en-GB" sz="1200" dirty="0">
                <a:solidFill>
                  <a:srgbClr val="0000DD"/>
                </a:solidFill>
                <a:latin typeface="Lucida Console" pitchFamily="49" charset="0"/>
              </a:rPr>
              <a:t>3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1200" dirty="0">
                <a:latin typeface="Lucida Console" pitchFamily="49" charset="0"/>
              </a:rPr>
              <a:t> ett_sf17_hdr, NULL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1200" dirty="0">
                <a:latin typeface="Lucida Console" pitchFamily="49" charset="0"/>
              </a:rPr>
              <a:t> </a:t>
            </a:r>
            <a:r>
              <a:rPr lang="en-GB" sz="1200" dirty="0">
                <a:solidFill>
                  <a:srgbClr val="FF0000"/>
                </a:solidFill>
                <a:latin typeface="Lucida Console" pitchFamily="49" charset="0"/>
              </a:rPr>
              <a:t>"Header"</a:t>
            </a:r>
            <a:r>
              <a:rPr lang="en-GB" sz="1200" dirty="0">
                <a:solidFill>
                  <a:srgbClr val="009900"/>
                </a:solidFill>
                <a:latin typeface="Lucida Console" pitchFamily="49" charset="0"/>
              </a:rPr>
              <a:t>)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;</a:t>
            </a:r>
            <a:endParaRPr lang="en-GB" sz="12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200" dirty="0">
                <a:latin typeface="Lucida Console" pitchFamily="49" charset="0"/>
              </a:rPr>
              <a:t> </a:t>
            </a:r>
          </a:p>
          <a:p>
            <a:pPr marL="0" indent="0" fontAlgn="t">
              <a:buNone/>
            </a:pPr>
            <a:r>
              <a:rPr lang="en-GB" sz="1200" dirty="0">
                <a:latin typeface="Lucida Console" pitchFamily="49" charset="0"/>
              </a:rPr>
              <a:t>    </a:t>
            </a:r>
            <a:r>
              <a:rPr lang="en-GB" sz="1200" i="1" dirty="0">
                <a:solidFill>
                  <a:srgbClr val="808080"/>
                </a:solidFill>
                <a:latin typeface="Lucida Console" pitchFamily="49" charset="0"/>
              </a:rPr>
              <a:t>/* Add an item to the subtree, see section 1.6 of </a:t>
            </a:r>
            <a:r>
              <a:rPr lang="en-GB" sz="1200" i="1" dirty="0" err="1">
                <a:solidFill>
                  <a:srgbClr val="808080"/>
                </a:solidFill>
                <a:latin typeface="Lucida Console" pitchFamily="49" charset="0"/>
              </a:rPr>
              <a:t>README.developer</a:t>
            </a:r>
            <a:r>
              <a:rPr lang="en-GB" sz="1200" i="1" dirty="0">
                <a:solidFill>
                  <a:srgbClr val="808080"/>
                </a:solidFill>
                <a:latin typeface="Lucida Console" pitchFamily="49" charset="0"/>
              </a:rPr>
              <a:t> for more information. */</a:t>
            </a:r>
            <a:endParaRPr lang="en-GB" sz="12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200" dirty="0">
                <a:latin typeface="Lucida Console" pitchFamily="49" charset="0"/>
              </a:rPr>
              <a:t>    </a:t>
            </a:r>
            <a:r>
              <a:rPr lang="en-GB" sz="1200" dirty="0" err="1">
                <a:latin typeface="Lucida Console" pitchFamily="49" charset="0"/>
              </a:rPr>
              <a:t>proto_tree_add_item</a:t>
            </a:r>
            <a:r>
              <a:rPr lang="en-GB" sz="1200" dirty="0">
                <a:solidFill>
                  <a:srgbClr val="009900"/>
                </a:solidFill>
                <a:latin typeface="Lucida Console" pitchFamily="49" charset="0"/>
              </a:rPr>
              <a:t>(</a:t>
            </a:r>
            <a:r>
              <a:rPr lang="en-GB" sz="1200" dirty="0">
                <a:latin typeface="Lucida Console" pitchFamily="49" charset="0"/>
              </a:rPr>
              <a:t>sf17_hdr_tree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1200" dirty="0">
                <a:latin typeface="Lucida Console" pitchFamily="49" charset="0"/>
              </a:rPr>
              <a:t> hf_sf17_Func_Code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1200" dirty="0">
                <a:latin typeface="Lucida Console" pitchFamily="49" charset="0"/>
              </a:rPr>
              <a:t> </a:t>
            </a:r>
            <a:r>
              <a:rPr lang="en-GB" sz="1200" dirty="0" err="1">
                <a:latin typeface="Lucida Console" pitchFamily="49" charset="0"/>
              </a:rPr>
              <a:t>tvb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1200" dirty="0">
                <a:latin typeface="Lucida Console" pitchFamily="49" charset="0"/>
              </a:rPr>
              <a:t> offset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1200" dirty="0">
                <a:latin typeface="Lucida Console" pitchFamily="49" charset="0"/>
              </a:rPr>
              <a:t> </a:t>
            </a:r>
            <a:r>
              <a:rPr lang="en-GB" sz="1200" dirty="0">
                <a:solidFill>
                  <a:srgbClr val="0000DD"/>
                </a:solidFill>
                <a:latin typeface="Lucida Console" pitchFamily="49" charset="0"/>
              </a:rPr>
              <a:t>1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1200" dirty="0">
                <a:latin typeface="Lucida Console" pitchFamily="49" charset="0"/>
              </a:rPr>
              <a:t> ENC_LITTLE_ENDIAN</a:t>
            </a:r>
            <a:r>
              <a:rPr lang="en-GB" sz="1200" dirty="0">
                <a:solidFill>
                  <a:srgbClr val="009900"/>
                </a:solidFill>
                <a:latin typeface="Lucida Console" pitchFamily="49" charset="0"/>
              </a:rPr>
              <a:t>)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;</a:t>
            </a:r>
            <a:endParaRPr lang="en-GB" sz="12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200" dirty="0">
                <a:latin typeface="Lucida Console" pitchFamily="49" charset="0"/>
              </a:rPr>
              <a:t>    offset 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+=</a:t>
            </a:r>
            <a:r>
              <a:rPr lang="en-GB" sz="1200" dirty="0">
                <a:latin typeface="Lucida Console" pitchFamily="49" charset="0"/>
              </a:rPr>
              <a:t> </a:t>
            </a:r>
            <a:r>
              <a:rPr lang="en-GB" sz="1200" dirty="0">
                <a:solidFill>
                  <a:srgbClr val="0000DD"/>
                </a:solidFill>
                <a:latin typeface="Lucida Console" pitchFamily="49" charset="0"/>
              </a:rPr>
              <a:t>1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;</a:t>
            </a:r>
            <a:endParaRPr lang="en-GB" sz="12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200" dirty="0">
                <a:latin typeface="Lucida Console" pitchFamily="49" charset="0"/>
              </a:rPr>
              <a:t> </a:t>
            </a:r>
          </a:p>
          <a:p>
            <a:pPr marL="0" indent="0" fontAlgn="t">
              <a:buNone/>
            </a:pPr>
            <a:r>
              <a:rPr lang="en-GB" sz="1200" dirty="0">
                <a:latin typeface="Lucida Console" pitchFamily="49" charset="0"/>
              </a:rPr>
              <a:t>    </a:t>
            </a:r>
            <a:r>
              <a:rPr lang="en-GB" sz="1200" i="1" dirty="0">
                <a:solidFill>
                  <a:srgbClr val="808080"/>
                </a:solidFill>
                <a:latin typeface="Lucida Console" pitchFamily="49" charset="0"/>
              </a:rPr>
              <a:t>/* Continue adding tree items to process the packet here... */</a:t>
            </a:r>
            <a:endParaRPr lang="en-GB" sz="12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200" dirty="0">
                <a:latin typeface="Lucida Console" pitchFamily="49" charset="0"/>
              </a:rPr>
              <a:t>    </a:t>
            </a:r>
            <a:r>
              <a:rPr lang="en-GB" sz="1200" dirty="0" err="1">
                <a:latin typeface="Lucida Console" pitchFamily="49" charset="0"/>
              </a:rPr>
              <a:t>proto_tree_add_item</a:t>
            </a:r>
            <a:r>
              <a:rPr lang="en-GB" sz="1200" dirty="0">
                <a:solidFill>
                  <a:srgbClr val="009900"/>
                </a:solidFill>
                <a:latin typeface="Lucida Console" pitchFamily="49" charset="0"/>
              </a:rPr>
              <a:t>(</a:t>
            </a:r>
            <a:r>
              <a:rPr lang="en-GB" sz="1200" dirty="0">
                <a:latin typeface="Lucida Console" pitchFamily="49" charset="0"/>
              </a:rPr>
              <a:t>sf17_hdr_tree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1200" dirty="0">
                <a:latin typeface="Lucida Console" pitchFamily="49" charset="0"/>
              </a:rPr>
              <a:t> hf_sf17_Length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1200" dirty="0">
                <a:latin typeface="Lucida Console" pitchFamily="49" charset="0"/>
              </a:rPr>
              <a:t> </a:t>
            </a:r>
            <a:r>
              <a:rPr lang="en-GB" sz="1200" dirty="0" err="1">
                <a:latin typeface="Lucida Console" pitchFamily="49" charset="0"/>
              </a:rPr>
              <a:t>tvb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1200" dirty="0">
                <a:latin typeface="Lucida Console" pitchFamily="49" charset="0"/>
              </a:rPr>
              <a:t> offset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1200" dirty="0">
                <a:latin typeface="Lucida Console" pitchFamily="49" charset="0"/>
              </a:rPr>
              <a:t> </a:t>
            </a:r>
            <a:r>
              <a:rPr lang="en-GB" sz="1200" dirty="0">
                <a:solidFill>
                  <a:srgbClr val="0000DD"/>
                </a:solidFill>
                <a:latin typeface="Lucida Console" pitchFamily="49" charset="0"/>
              </a:rPr>
              <a:t>2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1200" dirty="0">
                <a:latin typeface="Lucida Console" pitchFamily="49" charset="0"/>
              </a:rPr>
              <a:t> ENC_BIG_ENDIAN</a:t>
            </a:r>
            <a:r>
              <a:rPr lang="en-GB" sz="1200" dirty="0">
                <a:solidFill>
                  <a:srgbClr val="009900"/>
                </a:solidFill>
                <a:latin typeface="Lucida Console" pitchFamily="49" charset="0"/>
              </a:rPr>
              <a:t>)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;</a:t>
            </a:r>
            <a:endParaRPr lang="en-GB" sz="12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200" dirty="0">
                <a:latin typeface="Lucida Console" pitchFamily="49" charset="0"/>
              </a:rPr>
              <a:t>    offset 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+=</a:t>
            </a:r>
            <a:r>
              <a:rPr lang="en-GB" sz="1200" dirty="0">
                <a:latin typeface="Lucida Console" pitchFamily="49" charset="0"/>
              </a:rPr>
              <a:t> </a:t>
            </a:r>
            <a:r>
              <a:rPr lang="en-GB" sz="1200" dirty="0">
                <a:solidFill>
                  <a:srgbClr val="0000DD"/>
                </a:solidFill>
                <a:latin typeface="Lucida Console" pitchFamily="49" charset="0"/>
              </a:rPr>
              <a:t>2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;</a:t>
            </a:r>
            <a:endParaRPr lang="en-GB" sz="1200" dirty="0">
              <a:latin typeface="Lucida Console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447526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900113" y="0"/>
            <a:ext cx="7272337" cy="842963"/>
          </a:xfrm>
        </p:spPr>
        <p:txBody>
          <a:bodyPr/>
          <a:lstStyle/>
          <a:p>
            <a:r>
              <a:rPr lang="en-US"/>
              <a:t>C dissector – dissection function IV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 fontAlgn="t">
              <a:buNone/>
            </a:pPr>
            <a:r>
              <a:rPr lang="en-GB" sz="1200" i="1" dirty="0">
                <a:solidFill>
                  <a:srgbClr val="808080"/>
                </a:solidFill>
                <a:latin typeface="Lucida Console" pitchFamily="49" charset="0"/>
              </a:rPr>
              <a:t>/* Now add items depending on the specific function code */</a:t>
            </a:r>
            <a:endParaRPr lang="en-GB" sz="12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200" dirty="0">
                <a:latin typeface="Lucida Console" pitchFamily="49" charset="0"/>
              </a:rPr>
              <a:t>    </a:t>
            </a:r>
            <a:r>
              <a:rPr lang="en-GB" sz="1200" dirty="0">
                <a:solidFill>
                  <a:srgbClr val="B1B100"/>
                </a:solidFill>
                <a:latin typeface="Lucida Console" pitchFamily="49" charset="0"/>
              </a:rPr>
              <a:t>switch</a:t>
            </a:r>
            <a:r>
              <a:rPr lang="en-GB" sz="1200" dirty="0">
                <a:latin typeface="Lucida Console" pitchFamily="49" charset="0"/>
              </a:rPr>
              <a:t> </a:t>
            </a:r>
            <a:r>
              <a:rPr lang="en-GB" sz="1200" dirty="0">
                <a:solidFill>
                  <a:srgbClr val="009900"/>
                </a:solidFill>
                <a:latin typeface="Lucida Console" pitchFamily="49" charset="0"/>
              </a:rPr>
              <a:t>(</a:t>
            </a:r>
            <a:r>
              <a:rPr lang="en-GB" sz="1200" dirty="0" err="1">
                <a:latin typeface="Lucida Console" pitchFamily="49" charset="0"/>
              </a:rPr>
              <a:t>func_code</a:t>
            </a:r>
            <a:r>
              <a:rPr lang="en-GB" sz="1200" dirty="0">
                <a:solidFill>
                  <a:srgbClr val="009900"/>
                </a:solidFill>
                <a:latin typeface="Lucida Console" pitchFamily="49" charset="0"/>
              </a:rPr>
              <a:t>)</a:t>
            </a:r>
            <a:endParaRPr lang="en-GB" sz="12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200" dirty="0">
                <a:latin typeface="Lucida Console" pitchFamily="49" charset="0"/>
              </a:rPr>
              <a:t>    </a:t>
            </a:r>
            <a:r>
              <a:rPr lang="en-GB" sz="1200" dirty="0">
                <a:solidFill>
                  <a:srgbClr val="009900"/>
                </a:solidFill>
                <a:latin typeface="Lucida Console" pitchFamily="49" charset="0"/>
              </a:rPr>
              <a:t>{</a:t>
            </a:r>
            <a:endParaRPr lang="en-GB" sz="12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200" dirty="0">
                <a:latin typeface="Lucida Console" pitchFamily="49" charset="0"/>
              </a:rPr>
              <a:t>        </a:t>
            </a:r>
            <a:r>
              <a:rPr lang="en-GB" sz="1200" dirty="0">
                <a:solidFill>
                  <a:srgbClr val="B1B100"/>
                </a:solidFill>
                <a:latin typeface="Lucida Console" pitchFamily="49" charset="0"/>
              </a:rPr>
              <a:t>case</a:t>
            </a:r>
            <a:r>
              <a:rPr lang="en-GB" sz="1200" dirty="0">
                <a:latin typeface="Lucida Console" pitchFamily="49" charset="0"/>
              </a:rPr>
              <a:t> FUNC_CONNECT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:</a:t>
            </a:r>
            <a:endParaRPr lang="en-GB" sz="12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200" dirty="0">
                <a:latin typeface="Lucida Console" pitchFamily="49" charset="0"/>
              </a:rPr>
              <a:t>        </a:t>
            </a:r>
            <a:r>
              <a:rPr lang="en-GB" sz="1200" dirty="0">
                <a:solidFill>
                  <a:srgbClr val="B1B100"/>
                </a:solidFill>
                <a:latin typeface="Lucida Console" pitchFamily="49" charset="0"/>
              </a:rPr>
              <a:t>case</a:t>
            </a:r>
            <a:r>
              <a:rPr lang="en-GB" sz="1200" dirty="0">
                <a:latin typeface="Lucida Console" pitchFamily="49" charset="0"/>
              </a:rPr>
              <a:t> FUNC_CONN_ACK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:</a:t>
            </a:r>
            <a:endParaRPr lang="en-GB" sz="12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200" dirty="0">
                <a:latin typeface="Lucida Console" pitchFamily="49" charset="0"/>
              </a:rPr>
              <a:t>        </a:t>
            </a:r>
            <a:r>
              <a:rPr lang="en-GB" sz="1200" dirty="0">
                <a:solidFill>
                  <a:srgbClr val="B1B100"/>
                </a:solidFill>
                <a:latin typeface="Lucida Console" pitchFamily="49" charset="0"/>
              </a:rPr>
              <a:t>case</a:t>
            </a:r>
            <a:r>
              <a:rPr lang="en-GB" sz="1200" dirty="0">
                <a:latin typeface="Lucida Console" pitchFamily="49" charset="0"/>
              </a:rPr>
              <a:t> FUNC_DISCONNECT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:</a:t>
            </a:r>
            <a:endParaRPr lang="en-GB" sz="12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200" dirty="0">
                <a:latin typeface="Lucida Console" pitchFamily="49" charset="0"/>
              </a:rPr>
              <a:t>        </a:t>
            </a:r>
            <a:r>
              <a:rPr lang="en-GB" sz="1200" dirty="0">
                <a:solidFill>
                  <a:srgbClr val="B1B100"/>
                </a:solidFill>
                <a:latin typeface="Lucida Console" pitchFamily="49" charset="0"/>
              </a:rPr>
              <a:t>case</a:t>
            </a:r>
            <a:r>
              <a:rPr lang="en-GB" sz="1200" dirty="0">
                <a:latin typeface="Lucida Console" pitchFamily="49" charset="0"/>
              </a:rPr>
              <a:t> FUNC_DISC_ACK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:</a:t>
            </a:r>
            <a:endParaRPr lang="en-GB" sz="12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200" dirty="0">
                <a:latin typeface="Lucida Console" pitchFamily="49" charset="0"/>
              </a:rPr>
              <a:t>            </a:t>
            </a:r>
            <a:r>
              <a:rPr lang="en-GB" sz="1200" dirty="0" err="1">
                <a:latin typeface="Lucida Console" pitchFamily="49" charset="0"/>
              </a:rPr>
              <a:t>proto_tree_add_item</a:t>
            </a:r>
            <a:r>
              <a:rPr lang="en-GB" sz="1200" dirty="0">
                <a:solidFill>
                  <a:srgbClr val="009900"/>
                </a:solidFill>
                <a:latin typeface="Lucida Console" pitchFamily="49" charset="0"/>
              </a:rPr>
              <a:t>(</a:t>
            </a:r>
            <a:r>
              <a:rPr lang="en-GB" sz="1200" dirty="0">
                <a:latin typeface="Lucida Console" pitchFamily="49" charset="0"/>
              </a:rPr>
              <a:t>sf17_tree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1200" dirty="0">
                <a:latin typeface="Lucida Console" pitchFamily="49" charset="0"/>
              </a:rPr>
              <a:t> hf_sf17_ID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1200" dirty="0">
                <a:latin typeface="Lucida Console" pitchFamily="49" charset="0"/>
              </a:rPr>
              <a:t> </a:t>
            </a:r>
            <a:r>
              <a:rPr lang="en-GB" sz="1200" dirty="0" err="1">
                <a:latin typeface="Lucida Console" pitchFamily="49" charset="0"/>
              </a:rPr>
              <a:t>tvb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1200" dirty="0">
                <a:latin typeface="Lucida Console" pitchFamily="49" charset="0"/>
              </a:rPr>
              <a:t> offset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1200" dirty="0">
                <a:latin typeface="Lucida Console" pitchFamily="49" charset="0"/>
              </a:rPr>
              <a:t> </a:t>
            </a:r>
            <a:r>
              <a:rPr lang="en-GB" sz="1200" dirty="0">
                <a:solidFill>
                  <a:srgbClr val="0000DD"/>
                </a:solidFill>
                <a:latin typeface="Lucida Console" pitchFamily="49" charset="0"/>
              </a:rPr>
              <a:t>4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1200" dirty="0">
                <a:latin typeface="Lucida Console" pitchFamily="49" charset="0"/>
              </a:rPr>
              <a:t> ENC_LITTLE_ENDIAN</a:t>
            </a:r>
            <a:r>
              <a:rPr lang="en-GB" sz="1200" dirty="0">
                <a:solidFill>
                  <a:srgbClr val="009900"/>
                </a:solidFill>
                <a:latin typeface="Lucida Console" pitchFamily="49" charset="0"/>
              </a:rPr>
              <a:t>)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;</a:t>
            </a:r>
            <a:endParaRPr lang="en-GB" sz="12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200" dirty="0">
                <a:latin typeface="Lucida Console" pitchFamily="49" charset="0"/>
              </a:rPr>
              <a:t>            offset 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+=</a:t>
            </a:r>
            <a:r>
              <a:rPr lang="en-GB" sz="1200" dirty="0">
                <a:latin typeface="Lucida Console" pitchFamily="49" charset="0"/>
              </a:rPr>
              <a:t> </a:t>
            </a:r>
            <a:r>
              <a:rPr lang="en-GB" sz="1200" dirty="0">
                <a:solidFill>
                  <a:srgbClr val="0000DD"/>
                </a:solidFill>
                <a:latin typeface="Lucida Console" pitchFamily="49" charset="0"/>
              </a:rPr>
              <a:t>4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;</a:t>
            </a:r>
            <a:endParaRPr lang="en-GB" sz="12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200" dirty="0">
                <a:latin typeface="Lucida Console" pitchFamily="49" charset="0"/>
              </a:rPr>
              <a:t>            </a:t>
            </a:r>
            <a:r>
              <a:rPr lang="en-GB" sz="1200" b="1" dirty="0">
                <a:latin typeface="Lucida Console" pitchFamily="49" charset="0"/>
              </a:rPr>
              <a:t>break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;</a:t>
            </a:r>
          </a:p>
          <a:p>
            <a:pPr marL="0" indent="0" fontAlgn="t">
              <a:buNone/>
            </a:pPr>
            <a:endParaRPr lang="en-GB" sz="1200" dirty="0">
              <a:solidFill>
                <a:srgbClr val="339933"/>
              </a:solidFill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200" dirty="0">
                <a:solidFill>
                  <a:srgbClr val="B1B100"/>
                </a:solidFill>
                <a:latin typeface="Lucida Console" pitchFamily="49" charset="0"/>
              </a:rPr>
              <a:t>        case</a:t>
            </a:r>
            <a:r>
              <a:rPr lang="en-GB" sz="1200" dirty="0">
                <a:latin typeface="Lucida Console" pitchFamily="49" charset="0"/>
              </a:rPr>
              <a:t> FUNC_REQ_DATA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:</a:t>
            </a:r>
            <a:endParaRPr lang="en-GB" sz="12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200" dirty="0">
                <a:latin typeface="Lucida Console" pitchFamily="49" charset="0"/>
              </a:rPr>
              <a:t>        </a:t>
            </a:r>
            <a:r>
              <a:rPr lang="en-GB" sz="1200" dirty="0">
                <a:solidFill>
                  <a:srgbClr val="B1B100"/>
                </a:solidFill>
                <a:latin typeface="Lucida Console" pitchFamily="49" charset="0"/>
              </a:rPr>
              <a:t>case</a:t>
            </a:r>
            <a:r>
              <a:rPr lang="en-GB" sz="1200" dirty="0">
                <a:latin typeface="Lucida Console" pitchFamily="49" charset="0"/>
              </a:rPr>
              <a:t> FUNC_REQ_REPLY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:</a:t>
            </a:r>
            <a:endParaRPr lang="en-GB" sz="12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200" dirty="0">
                <a:latin typeface="Lucida Console" pitchFamily="49" charset="0"/>
              </a:rPr>
              <a:t>            </a:t>
            </a:r>
            <a:r>
              <a:rPr lang="en-GB" sz="1200" i="1" dirty="0">
                <a:solidFill>
                  <a:srgbClr val="808080"/>
                </a:solidFill>
                <a:latin typeface="Lucida Console" pitchFamily="49" charset="0"/>
              </a:rPr>
              <a:t>/* Dissect the common portion of the two functions */</a:t>
            </a:r>
            <a:endParaRPr lang="en-GB" sz="12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200" dirty="0">
                <a:latin typeface="Lucida Console" pitchFamily="49" charset="0"/>
              </a:rPr>
              <a:t>            </a:t>
            </a:r>
            <a:r>
              <a:rPr lang="en-GB" sz="1200" dirty="0" err="1">
                <a:latin typeface="Lucida Console" pitchFamily="49" charset="0"/>
              </a:rPr>
              <a:t>data_id</a:t>
            </a:r>
            <a:r>
              <a:rPr lang="en-GB" sz="1200" dirty="0">
                <a:latin typeface="Lucida Console" pitchFamily="49" charset="0"/>
              </a:rPr>
              <a:t> 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=</a:t>
            </a:r>
            <a:r>
              <a:rPr lang="en-GB" sz="1200" dirty="0">
                <a:latin typeface="Lucida Console" pitchFamily="49" charset="0"/>
              </a:rPr>
              <a:t> tvb_get_guint8</a:t>
            </a:r>
            <a:r>
              <a:rPr lang="en-GB" sz="1200" dirty="0">
                <a:solidFill>
                  <a:srgbClr val="009900"/>
                </a:solidFill>
                <a:latin typeface="Lucida Console" pitchFamily="49" charset="0"/>
              </a:rPr>
              <a:t>(</a:t>
            </a:r>
            <a:r>
              <a:rPr lang="en-GB" sz="1200" dirty="0" err="1">
                <a:latin typeface="Lucida Console" pitchFamily="49" charset="0"/>
              </a:rPr>
              <a:t>tvb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1200" dirty="0">
                <a:latin typeface="Lucida Console" pitchFamily="49" charset="0"/>
              </a:rPr>
              <a:t> offset</a:t>
            </a:r>
            <a:r>
              <a:rPr lang="en-GB" sz="1200" dirty="0">
                <a:solidFill>
                  <a:srgbClr val="009900"/>
                </a:solidFill>
                <a:latin typeface="Lucida Console" pitchFamily="49" charset="0"/>
              </a:rPr>
              <a:t>)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;</a:t>
            </a:r>
            <a:endParaRPr lang="en-GB" sz="12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200" dirty="0">
                <a:latin typeface="Lucida Console" pitchFamily="49" charset="0"/>
              </a:rPr>
              <a:t>            </a:t>
            </a:r>
            <a:r>
              <a:rPr lang="en-GB" sz="1200" dirty="0" err="1">
                <a:latin typeface="Lucida Console" pitchFamily="49" charset="0"/>
              </a:rPr>
              <a:t>proto_tree_add_item</a:t>
            </a:r>
            <a:r>
              <a:rPr lang="en-GB" sz="1200" dirty="0">
                <a:solidFill>
                  <a:srgbClr val="009900"/>
                </a:solidFill>
                <a:latin typeface="Lucida Console" pitchFamily="49" charset="0"/>
              </a:rPr>
              <a:t>(</a:t>
            </a:r>
            <a:r>
              <a:rPr lang="en-GB" sz="1200" dirty="0">
                <a:latin typeface="Lucida Console" pitchFamily="49" charset="0"/>
              </a:rPr>
              <a:t>sf17_tree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1200" dirty="0">
                <a:latin typeface="Lucida Console" pitchFamily="49" charset="0"/>
              </a:rPr>
              <a:t> hf_sf17_Data_ID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1200" dirty="0">
                <a:latin typeface="Lucida Console" pitchFamily="49" charset="0"/>
              </a:rPr>
              <a:t> </a:t>
            </a:r>
            <a:r>
              <a:rPr lang="en-GB" sz="1200" dirty="0" err="1">
                <a:latin typeface="Lucida Console" pitchFamily="49" charset="0"/>
              </a:rPr>
              <a:t>tvb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1200" dirty="0">
                <a:latin typeface="Lucida Console" pitchFamily="49" charset="0"/>
              </a:rPr>
              <a:t> offset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1200" dirty="0">
                <a:latin typeface="Lucida Console" pitchFamily="49" charset="0"/>
              </a:rPr>
              <a:t> </a:t>
            </a:r>
            <a:r>
              <a:rPr lang="en-GB" sz="1200" dirty="0">
                <a:solidFill>
                  <a:srgbClr val="0000DD"/>
                </a:solidFill>
                <a:latin typeface="Lucida Console" pitchFamily="49" charset="0"/>
              </a:rPr>
              <a:t>1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1200" dirty="0">
                <a:latin typeface="Lucida Console" pitchFamily="49" charset="0"/>
              </a:rPr>
              <a:t> ENC_LITTLE_ENDIAN</a:t>
            </a:r>
            <a:r>
              <a:rPr lang="en-GB" sz="1200" dirty="0">
                <a:solidFill>
                  <a:srgbClr val="009900"/>
                </a:solidFill>
                <a:latin typeface="Lucida Console" pitchFamily="49" charset="0"/>
              </a:rPr>
              <a:t>)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;</a:t>
            </a:r>
            <a:endParaRPr lang="en-GB" sz="12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200" dirty="0">
                <a:latin typeface="Lucida Console" pitchFamily="49" charset="0"/>
              </a:rPr>
              <a:t>            offset 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+=</a:t>
            </a:r>
            <a:r>
              <a:rPr lang="en-GB" sz="1200" dirty="0">
                <a:latin typeface="Lucida Console" pitchFamily="49" charset="0"/>
              </a:rPr>
              <a:t> </a:t>
            </a:r>
            <a:r>
              <a:rPr lang="en-GB" sz="1200" dirty="0">
                <a:solidFill>
                  <a:srgbClr val="0000DD"/>
                </a:solidFill>
                <a:latin typeface="Lucida Console" pitchFamily="49" charset="0"/>
              </a:rPr>
              <a:t>1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;</a:t>
            </a:r>
            <a:endParaRPr lang="en-GB" sz="1200" dirty="0">
              <a:latin typeface="Lucida Console" pitchFamily="49" charset="0"/>
            </a:endParaRPr>
          </a:p>
          <a:p>
            <a:pPr marL="0" indent="0" fontAlgn="t">
              <a:buNone/>
            </a:pPr>
            <a:endParaRPr lang="en-GB" sz="1200" dirty="0">
              <a:latin typeface="Lucida Console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247933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900113" y="0"/>
            <a:ext cx="7272337" cy="842963"/>
          </a:xfrm>
        </p:spPr>
        <p:txBody>
          <a:bodyPr/>
          <a:lstStyle/>
          <a:p>
            <a:r>
              <a:rPr lang="en-US"/>
              <a:t>C dissector – dissection function V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395288" y="915567"/>
            <a:ext cx="8748712" cy="3888208"/>
          </a:xfrm>
        </p:spPr>
        <p:txBody>
          <a:bodyPr/>
          <a:lstStyle/>
          <a:p>
            <a:pPr marL="0" indent="0" fontAlgn="t">
              <a:buNone/>
            </a:pPr>
            <a:r>
              <a:rPr lang="en-GB" sz="1000" dirty="0">
                <a:latin typeface="Lucida Console" pitchFamily="49" charset="0"/>
              </a:rPr>
              <a:t>           </a:t>
            </a:r>
            <a:r>
              <a:rPr lang="en-GB" sz="1000" dirty="0">
                <a:solidFill>
                  <a:srgbClr val="B1B100"/>
                </a:solidFill>
                <a:latin typeface="Lucida Console" pitchFamily="49" charset="0"/>
              </a:rPr>
              <a:t>if</a:t>
            </a:r>
            <a:r>
              <a:rPr lang="en-GB" sz="1000" dirty="0">
                <a:latin typeface="Lucida Console" pitchFamily="49" charset="0"/>
              </a:rPr>
              <a:t> </a:t>
            </a:r>
            <a:r>
              <a:rPr lang="en-GB" sz="1000" dirty="0">
                <a:solidFill>
                  <a:srgbClr val="009900"/>
                </a:solidFill>
                <a:latin typeface="Lucida Console" pitchFamily="49" charset="0"/>
              </a:rPr>
              <a:t>(</a:t>
            </a:r>
            <a:r>
              <a:rPr lang="en-GB" sz="1000" dirty="0" err="1">
                <a:latin typeface="Lucida Console" pitchFamily="49" charset="0"/>
              </a:rPr>
              <a:t>func_code</a:t>
            </a:r>
            <a:r>
              <a:rPr lang="en-GB" sz="1000" dirty="0">
                <a:latin typeface="Lucida Console" pitchFamily="49" charset="0"/>
              </a:rPr>
              <a:t> </a:t>
            </a:r>
            <a:r>
              <a:rPr lang="en-GB" sz="1000" dirty="0">
                <a:solidFill>
                  <a:srgbClr val="339933"/>
                </a:solidFill>
                <a:latin typeface="Lucida Console" pitchFamily="49" charset="0"/>
              </a:rPr>
              <a:t>==</a:t>
            </a:r>
            <a:r>
              <a:rPr lang="en-GB" sz="1000" dirty="0">
                <a:latin typeface="Lucida Console" pitchFamily="49" charset="0"/>
              </a:rPr>
              <a:t> FUNC_REQ_REPLY</a:t>
            </a:r>
            <a:r>
              <a:rPr lang="en-GB" sz="1000" dirty="0">
                <a:solidFill>
                  <a:srgbClr val="009900"/>
                </a:solidFill>
                <a:latin typeface="Lucida Console" pitchFamily="49" charset="0"/>
              </a:rPr>
              <a:t>)</a:t>
            </a:r>
            <a:r>
              <a:rPr lang="en-GB" sz="1000" dirty="0">
                <a:latin typeface="Lucida Console" pitchFamily="49" charset="0"/>
              </a:rPr>
              <a:t> </a:t>
            </a:r>
            <a:r>
              <a:rPr lang="en-GB" sz="1000" dirty="0">
                <a:solidFill>
                  <a:srgbClr val="009900"/>
                </a:solidFill>
                <a:latin typeface="Lucida Console" pitchFamily="49" charset="0"/>
              </a:rPr>
              <a:t>{</a:t>
            </a:r>
            <a:endParaRPr lang="en-GB" sz="10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000" dirty="0">
                <a:latin typeface="Lucida Console" pitchFamily="49" charset="0"/>
              </a:rPr>
              <a:t>              </a:t>
            </a:r>
            <a:r>
              <a:rPr lang="en-GB" sz="1000" dirty="0">
                <a:solidFill>
                  <a:srgbClr val="B1B100"/>
                </a:solidFill>
                <a:latin typeface="Lucida Console" pitchFamily="49" charset="0"/>
              </a:rPr>
              <a:t>switch</a:t>
            </a:r>
            <a:r>
              <a:rPr lang="en-GB" sz="1000" dirty="0">
                <a:latin typeface="Lucida Console" pitchFamily="49" charset="0"/>
              </a:rPr>
              <a:t> </a:t>
            </a:r>
            <a:r>
              <a:rPr lang="en-GB" sz="1000" dirty="0">
                <a:solidFill>
                  <a:srgbClr val="009900"/>
                </a:solidFill>
                <a:latin typeface="Lucida Console" pitchFamily="49" charset="0"/>
              </a:rPr>
              <a:t>(</a:t>
            </a:r>
            <a:r>
              <a:rPr lang="en-GB" sz="1000" dirty="0" err="1">
                <a:latin typeface="Lucida Console" pitchFamily="49" charset="0"/>
              </a:rPr>
              <a:t>data_id</a:t>
            </a:r>
            <a:r>
              <a:rPr lang="en-GB" sz="1000" dirty="0">
                <a:solidFill>
                  <a:srgbClr val="009900"/>
                </a:solidFill>
                <a:latin typeface="Lucida Console" pitchFamily="49" charset="0"/>
              </a:rPr>
              <a:t>)</a:t>
            </a:r>
            <a:endParaRPr lang="en-GB" sz="10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000" dirty="0">
                <a:latin typeface="Lucida Console" pitchFamily="49" charset="0"/>
              </a:rPr>
              <a:t>              </a:t>
            </a:r>
            <a:r>
              <a:rPr lang="en-GB" sz="1000" dirty="0">
                <a:solidFill>
                  <a:srgbClr val="009900"/>
                </a:solidFill>
                <a:latin typeface="Lucida Console" pitchFamily="49" charset="0"/>
              </a:rPr>
              <a:t>{</a:t>
            </a:r>
            <a:endParaRPr lang="en-GB" sz="10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000" dirty="0">
                <a:latin typeface="Lucida Console" pitchFamily="49" charset="0"/>
              </a:rPr>
              <a:t>                  </a:t>
            </a:r>
            <a:r>
              <a:rPr lang="en-GB" sz="1000" dirty="0">
                <a:solidFill>
                  <a:srgbClr val="B1B100"/>
                </a:solidFill>
                <a:latin typeface="Lucida Console" pitchFamily="49" charset="0"/>
              </a:rPr>
              <a:t>case</a:t>
            </a:r>
            <a:r>
              <a:rPr lang="en-GB" sz="1000" dirty="0">
                <a:latin typeface="Lucida Console" pitchFamily="49" charset="0"/>
              </a:rPr>
              <a:t> READ_SHORT</a:t>
            </a:r>
            <a:r>
              <a:rPr lang="en-GB" sz="1000" dirty="0">
                <a:solidFill>
                  <a:srgbClr val="339933"/>
                </a:solidFill>
                <a:latin typeface="Lucida Console" pitchFamily="49" charset="0"/>
              </a:rPr>
              <a:t>:</a:t>
            </a:r>
            <a:endParaRPr lang="en-GB" sz="10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000" dirty="0">
                <a:latin typeface="Lucida Console" pitchFamily="49" charset="0"/>
              </a:rPr>
              <a:t>                      </a:t>
            </a:r>
            <a:r>
              <a:rPr lang="en-GB" sz="1000" dirty="0" err="1">
                <a:latin typeface="Lucida Console" pitchFamily="49" charset="0"/>
              </a:rPr>
              <a:t>proto_tree_add_item</a:t>
            </a:r>
            <a:r>
              <a:rPr lang="en-GB" sz="1000" dirty="0">
                <a:solidFill>
                  <a:srgbClr val="009900"/>
                </a:solidFill>
                <a:latin typeface="Lucida Console" pitchFamily="49" charset="0"/>
              </a:rPr>
              <a:t>(</a:t>
            </a:r>
            <a:r>
              <a:rPr lang="en-GB" sz="1000" dirty="0">
                <a:latin typeface="Lucida Console" pitchFamily="49" charset="0"/>
              </a:rPr>
              <a:t>sf17_tree</a:t>
            </a:r>
            <a:r>
              <a:rPr lang="en-GB" sz="100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1000" dirty="0">
                <a:latin typeface="Lucida Console" pitchFamily="49" charset="0"/>
              </a:rPr>
              <a:t> hf_sf17_Data_Short</a:t>
            </a:r>
            <a:r>
              <a:rPr lang="en-GB" sz="100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1000" dirty="0">
                <a:latin typeface="Lucida Console" pitchFamily="49" charset="0"/>
              </a:rPr>
              <a:t> </a:t>
            </a:r>
            <a:r>
              <a:rPr lang="en-GB" sz="1000" dirty="0" err="1">
                <a:latin typeface="Lucida Console" pitchFamily="49" charset="0"/>
              </a:rPr>
              <a:t>tvb</a:t>
            </a:r>
            <a:r>
              <a:rPr lang="en-GB" sz="100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1000" dirty="0">
                <a:latin typeface="Lucida Console" pitchFamily="49" charset="0"/>
              </a:rPr>
              <a:t> offset</a:t>
            </a:r>
            <a:r>
              <a:rPr lang="en-GB" sz="100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1000" dirty="0">
                <a:latin typeface="Lucida Console" pitchFamily="49" charset="0"/>
              </a:rPr>
              <a:t> </a:t>
            </a:r>
            <a:r>
              <a:rPr lang="en-GB" sz="1000" dirty="0">
                <a:solidFill>
                  <a:srgbClr val="0000DD"/>
                </a:solidFill>
                <a:latin typeface="Lucida Console" pitchFamily="49" charset="0"/>
              </a:rPr>
              <a:t>2</a:t>
            </a:r>
            <a:r>
              <a:rPr lang="en-GB" sz="100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1000" dirty="0">
                <a:latin typeface="Lucida Console" pitchFamily="49" charset="0"/>
              </a:rPr>
              <a:t> ENC_LITTLE_ENDIAN</a:t>
            </a:r>
            <a:r>
              <a:rPr lang="en-GB" sz="1000" dirty="0">
                <a:solidFill>
                  <a:srgbClr val="009900"/>
                </a:solidFill>
                <a:latin typeface="Lucida Console" pitchFamily="49" charset="0"/>
              </a:rPr>
              <a:t>)</a:t>
            </a:r>
            <a:r>
              <a:rPr lang="en-GB" sz="1000" dirty="0">
                <a:solidFill>
                  <a:srgbClr val="339933"/>
                </a:solidFill>
                <a:latin typeface="Lucida Console" pitchFamily="49" charset="0"/>
              </a:rPr>
              <a:t>;</a:t>
            </a:r>
            <a:endParaRPr lang="en-GB" sz="10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000" dirty="0">
                <a:latin typeface="Lucida Console" pitchFamily="49" charset="0"/>
              </a:rPr>
              <a:t>                      offset </a:t>
            </a:r>
            <a:r>
              <a:rPr lang="en-GB" sz="1000" dirty="0">
                <a:solidFill>
                  <a:srgbClr val="339933"/>
                </a:solidFill>
                <a:latin typeface="Lucida Console" pitchFamily="49" charset="0"/>
              </a:rPr>
              <a:t>+=</a:t>
            </a:r>
            <a:r>
              <a:rPr lang="en-GB" sz="1000" dirty="0">
                <a:latin typeface="Lucida Console" pitchFamily="49" charset="0"/>
              </a:rPr>
              <a:t> </a:t>
            </a:r>
            <a:r>
              <a:rPr lang="en-GB" sz="1000" dirty="0">
                <a:solidFill>
                  <a:srgbClr val="0000DD"/>
                </a:solidFill>
                <a:latin typeface="Lucida Console" pitchFamily="49" charset="0"/>
              </a:rPr>
              <a:t>2</a:t>
            </a:r>
            <a:r>
              <a:rPr lang="en-GB" sz="1000" dirty="0">
                <a:solidFill>
                  <a:srgbClr val="339933"/>
                </a:solidFill>
                <a:latin typeface="Lucida Console" pitchFamily="49" charset="0"/>
              </a:rPr>
              <a:t>;</a:t>
            </a:r>
            <a:endParaRPr lang="en-GB" sz="10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000" dirty="0">
                <a:latin typeface="Lucida Console" pitchFamily="49" charset="0"/>
              </a:rPr>
              <a:t>                      </a:t>
            </a:r>
            <a:r>
              <a:rPr lang="en-GB" sz="1000" b="1" dirty="0">
                <a:latin typeface="Lucida Console" pitchFamily="49" charset="0"/>
              </a:rPr>
              <a:t>break</a:t>
            </a:r>
            <a:r>
              <a:rPr lang="en-GB" sz="1000" dirty="0">
                <a:solidFill>
                  <a:srgbClr val="339933"/>
                </a:solidFill>
                <a:latin typeface="Lucida Console" pitchFamily="49" charset="0"/>
              </a:rPr>
              <a:t>;</a:t>
            </a:r>
            <a:endParaRPr lang="en-GB" sz="10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000" dirty="0">
                <a:latin typeface="Lucida Console" pitchFamily="49" charset="0"/>
              </a:rPr>
              <a:t>                  </a:t>
            </a:r>
            <a:r>
              <a:rPr lang="en-GB" sz="1000" dirty="0">
                <a:solidFill>
                  <a:srgbClr val="B1B100"/>
                </a:solidFill>
                <a:latin typeface="Lucida Console" pitchFamily="49" charset="0"/>
              </a:rPr>
              <a:t>case</a:t>
            </a:r>
            <a:r>
              <a:rPr lang="en-GB" sz="1000" dirty="0">
                <a:latin typeface="Lucida Console" pitchFamily="49" charset="0"/>
              </a:rPr>
              <a:t> READ_LONG</a:t>
            </a:r>
            <a:r>
              <a:rPr lang="en-GB" sz="1000" dirty="0">
                <a:solidFill>
                  <a:srgbClr val="339933"/>
                </a:solidFill>
                <a:latin typeface="Lucida Console" pitchFamily="49" charset="0"/>
              </a:rPr>
              <a:t>:</a:t>
            </a:r>
            <a:endParaRPr lang="en-GB" sz="10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000" dirty="0">
                <a:latin typeface="Lucida Console" pitchFamily="49" charset="0"/>
              </a:rPr>
              <a:t>                      </a:t>
            </a:r>
            <a:r>
              <a:rPr lang="en-GB" sz="1000" dirty="0" err="1">
                <a:latin typeface="Lucida Console" pitchFamily="49" charset="0"/>
              </a:rPr>
              <a:t>proto_tree_add_item</a:t>
            </a:r>
            <a:r>
              <a:rPr lang="en-GB" sz="1000" dirty="0">
                <a:solidFill>
                  <a:srgbClr val="009900"/>
                </a:solidFill>
                <a:latin typeface="Lucida Console" pitchFamily="49" charset="0"/>
              </a:rPr>
              <a:t>(</a:t>
            </a:r>
            <a:r>
              <a:rPr lang="en-GB" sz="1000" dirty="0">
                <a:latin typeface="Lucida Console" pitchFamily="49" charset="0"/>
              </a:rPr>
              <a:t>sf17_tree</a:t>
            </a:r>
            <a:r>
              <a:rPr lang="en-GB" sz="100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1000" dirty="0">
                <a:latin typeface="Lucida Console" pitchFamily="49" charset="0"/>
              </a:rPr>
              <a:t> hf_sf17_Data_Long</a:t>
            </a:r>
            <a:r>
              <a:rPr lang="en-GB" sz="100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1000" dirty="0">
                <a:latin typeface="Lucida Console" pitchFamily="49" charset="0"/>
              </a:rPr>
              <a:t> </a:t>
            </a:r>
            <a:r>
              <a:rPr lang="en-GB" sz="1000" dirty="0" err="1">
                <a:latin typeface="Lucida Console" pitchFamily="49" charset="0"/>
              </a:rPr>
              <a:t>tvb</a:t>
            </a:r>
            <a:r>
              <a:rPr lang="en-GB" sz="100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1000" dirty="0">
                <a:latin typeface="Lucida Console" pitchFamily="49" charset="0"/>
              </a:rPr>
              <a:t> offset</a:t>
            </a:r>
            <a:r>
              <a:rPr lang="en-GB" sz="100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1000" dirty="0">
                <a:latin typeface="Lucida Console" pitchFamily="49" charset="0"/>
              </a:rPr>
              <a:t> </a:t>
            </a:r>
            <a:r>
              <a:rPr lang="en-GB" sz="1000" dirty="0">
                <a:solidFill>
                  <a:srgbClr val="0000DD"/>
                </a:solidFill>
                <a:latin typeface="Lucida Console" pitchFamily="49" charset="0"/>
              </a:rPr>
              <a:t>4</a:t>
            </a:r>
            <a:r>
              <a:rPr lang="en-GB" sz="100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1000" dirty="0">
                <a:latin typeface="Lucida Console" pitchFamily="49" charset="0"/>
              </a:rPr>
              <a:t> ENC_LITTLE_ENDIAN</a:t>
            </a:r>
            <a:r>
              <a:rPr lang="en-GB" sz="1000" dirty="0">
                <a:solidFill>
                  <a:srgbClr val="009900"/>
                </a:solidFill>
                <a:latin typeface="Lucida Console" pitchFamily="49" charset="0"/>
              </a:rPr>
              <a:t>)</a:t>
            </a:r>
            <a:r>
              <a:rPr lang="en-GB" sz="1000" dirty="0">
                <a:solidFill>
                  <a:srgbClr val="339933"/>
                </a:solidFill>
                <a:latin typeface="Lucida Console" pitchFamily="49" charset="0"/>
              </a:rPr>
              <a:t>;</a:t>
            </a:r>
            <a:endParaRPr lang="en-GB" sz="10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000" dirty="0">
                <a:latin typeface="Lucida Console" pitchFamily="49" charset="0"/>
              </a:rPr>
              <a:t>                      offset </a:t>
            </a:r>
            <a:r>
              <a:rPr lang="en-GB" sz="1000" dirty="0">
                <a:solidFill>
                  <a:srgbClr val="339933"/>
                </a:solidFill>
                <a:latin typeface="Lucida Console" pitchFamily="49" charset="0"/>
              </a:rPr>
              <a:t>+=</a:t>
            </a:r>
            <a:r>
              <a:rPr lang="en-GB" sz="1000" dirty="0">
                <a:latin typeface="Lucida Console" pitchFamily="49" charset="0"/>
              </a:rPr>
              <a:t> </a:t>
            </a:r>
            <a:r>
              <a:rPr lang="en-GB" sz="1000" dirty="0">
                <a:solidFill>
                  <a:srgbClr val="0000DD"/>
                </a:solidFill>
                <a:latin typeface="Lucida Console" pitchFamily="49" charset="0"/>
              </a:rPr>
              <a:t>4</a:t>
            </a:r>
            <a:r>
              <a:rPr lang="en-GB" sz="1000" dirty="0">
                <a:solidFill>
                  <a:srgbClr val="339933"/>
                </a:solidFill>
                <a:latin typeface="Lucida Console" pitchFamily="49" charset="0"/>
              </a:rPr>
              <a:t>;</a:t>
            </a:r>
            <a:endParaRPr lang="en-GB" sz="10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000" dirty="0">
                <a:latin typeface="Lucida Console" pitchFamily="49" charset="0"/>
              </a:rPr>
              <a:t>                      </a:t>
            </a:r>
            <a:r>
              <a:rPr lang="en-GB" sz="1000" b="1" dirty="0">
                <a:latin typeface="Lucida Console" pitchFamily="49" charset="0"/>
              </a:rPr>
              <a:t>break</a:t>
            </a:r>
            <a:r>
              <a:rPr lang="en-GB" sz="1000" dirty="0">
                <a:solidFill>
                  <a:srgbClr val="339933"/>
                </a:solidFill>
                <a:latin typeface="Lucida Console" pitchFamily="49" charset="0"/>
              </a:rPr>
              <a:t>;</a:t>
            </a:r>
            <a:endParaRPr lang="en-GB" sz="10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000" dirty="0">
                <a:latin typeface="Lucida Console" pitchFamily="49" charset="0"/>
              </a:rPr>
              <a:t>                  </a:t>
            </a:r>
            <a:r>
              <a:rPr lang="en-GB" sz="1000" dirty="0">
                <a:solidFill>
                  <a:srgbClr val="B1B100"/>
                </a:solidFill>
                <a:latin typeface="Lucida Console" pitchFamily="49" charset="0"/>
              </a:rPr>
              <a:t>case</a:t>
            </a:r>
            <a:r>
              <a:rPr lang="en-GB" sz="1000" dirty="0">
                <a:latin typeface="Lucida Console" pitchFamily="49" charset="0"/>
              </a:rPr>
              <a:t> READ_STRING</a:t>
            </a:r>
            <a:r>
              <a:rPr lang="en-GB" sz="1000" dirty="0">
                <a:solidFill>
                  <a:srgbClr val="339933"/>
                </a:solidFill>
                <a:latin typeface="Lucida Console" pitchFamily="49" charset="0"/>
              </a:rPr>
              <a:t>:</a:t>
            </a:r>
            <a:endParaRPr lang="en-GB" sz="10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000" dirty="0">
                <a:latin typeface="Lucida Console" pitchFamily="49" charset="0"/>
              </a:rPr>
              <a:t>                      </a:t>
            </a:r>
            <a:r>
              <a:rPr lang="en-GB" sz="1000" dirty="0" err="1">
                <a:latin typeface="Lucida Console" pitchFamily="49" charset="0"/>
              </a:rPr>
              <a:t>proto_tree_add_item</a:t>
            </a:r>
            <a:r>
              <a:rPr lang="en-GB" sz="1000" dirty="0">
                <a:solidFill>
                  <a:srgbClr val="009900"/>
                </a:solidFill>
                <a:latin typeface="Lucida Console" pitchFamily="49" charset="0"/>
              </a:rPr>
              <a:t>(</a:t>
            </a:r>
            <a:r>
              <a:rPr lang="en-GB" sz="1000" dirty="0">
                <a:latin typeface="Lucida Console" pitchFamily="49" charset="0"/>
              </a:rPr>
              <a:t>sf17_tree</a:t>
            </a:r>
            <a:r>
              <a:rPr lang="en-GB" sz="100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1000" dirty="0">
                <a:latin typeface="Lucida Console" pitchFamily="49" charset="0"/>
              </a:rPr>
              <a:t> hf_sf17_Data_String</a:t>
            </a:r>
            <a:r>
              <a:rPr lang="en-GB" sz="100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1000" dirty="0">
                <a:latin typeface="Lucida Console" pitchFamily="49" charset="0"/>
              </a:rPr>
              <a:t> </a:t>
            </a:r>
            <a:r>
              <a:rPr lang="en-GB" sz="1000" dirty="0" err="1">
                <a:latin typeface="Lucida Console" pitchFamily="49" charset="0"/>
              </a:rPr>
              <a:t>tvb</a:t>
            </a:r>
            <a:r>
              <a:rPr lang="en-GB" sz="100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1000" dirty="0">
                <a:latin typeface="Lucida Console" pitchFamily="49" charset="0"/>
              </a:rPr>
              <a:t> offset</a:t>
            </a:r>
            <a:r>
              <a:rPr lang="en-GB" sz="100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1000" dirty="0">
                <a:latin typeface="Lucida Console" pitchFamily="49" charset="0"/>
              </a:rPr>
              <a:t> </a:t>
            </a:r>
            <a:r>
              <a:rPr lang="en-GB" sz="1000" dirty="0">
                <a:solidFill>
                  <a:srgbClr val="0000DD"/>
                </a:solidFill>
                <a:latin typeface="Lucida Console" pitchFamily="49" charset="0"/>
              </a:rPr>
              <a:t>15</a:t>
            </a:r>
            <a:r>
              <a:rPr lang="en-GB" sz="100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1000" dirty="0">
                <a:latin typeface="Lucida Console" pitchFamily="49" charset="0"/>
              </a:rPr>
              <a:t> ENC_LITTLE_ENDIAN</a:t>
            </a:r>
            <a:r>
              <a:rPr lang="en-GB" sz="1000" dirty="0">
                <a:solidFill>
                  <a:srgbClr val="009900"/>
                </a:solidFill>
                <a:latin typeface="Lucida Console" pitchFamily="49" charset="0"/>
              </a:rPr>
              <a:t>)</a:t>
            </a:r>
            <a:r>
              <a:rPr lang="en-GB" sz="1000" dirty="0">
                <a:solidFill>
                  <a:srgbClr val="339933"/>
                </a:solidFill>
                <a:latin typeface="Lucida Console" pitchFamily="49" charset="0"/>
              </a:rPr>
              <a:t>;</a:t>
            </a:r>
            <a:endParaRPr lang="en-GB" sz="10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000" dirty="0">
                <a:latin typeface="Lucida Console" pitchFamily="49" charset="0"/>
              </a:rPr>
              <a:t>                      offset </a:t>
            </a:r>
            <a:r>
              <a:rPr lang="en-GB" sz="1000" dirty="0">
                <a:solidFill>
                  <a:srgbClr val="339933"/>
                </a:solidFill>
                <a:latin typeface="Lucida Console" pitchFamily="49" charset="0"/>
              </a:rPr>
              <a:t>+=</a:t>
            </a:r>
            <a:r>
              <a:rPr lang="en-GB" sz="1000" dirty="0">
                <a:latin typeface="Lucida Console" pitchFamily="49" charset="0"/>
              </a:rPr>
              <a:t> </a:t>
            </a:r>
            <a:r>
              <a:rPr lang="en-GB" sz="1000" dirty="0">
                <a:solidFill>
                  <a:srgbClr val="0000DD"/>
                </a:solidFill>
                <a:latin typeface="Lucida Console" pitchFamily="49" charset="0"/>
              </a:rPr>
              <a:t>15</a:t>
            </a:r>
            <a:r>
              <a:rPr lang="en-GB" sz="1000" dirty="0">
                <a:solidFill>
                  <a:srgbClr val="339933"/>
                </a:solidFill>
                <a:latin typeface="Lucida Console" pitchFamily="49" charset="0"/>
              </a:rPr>
              <a:t>;</a:t>
            </a:r>
            <a:endParaRPr lang="en-GB" sz="10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000" dirty="0">
                <a:latin typeface="Lucida Console" pitchFamily="49" charset="0"/>
              </a:rPr>
              <a:t>                      </a:t>
            </a:r>
            <a:r>
              <a:rPr lang="en-GB" sz="1000" b="1" dirty="0">
                <a:latin typeface="Lucida Console" pitchFamily="49" charset="0"/>
              </a:rPr>
              <a:t>break</a:t>
            </a:r>
            <a:r>
              <a:rPr lang="en-GB" sz="1000" dirty="0">
                <a:solidFill>
                  <a:srgbClr val="339933"/>
                </a:solidFill>
                <a:latin typeface="Lucida Console" pitchFamily="49" charset="0"/>
              </a:rPr>
              <a:t>;</a:t>
            </a:r>
            <a:endParaRPr lang="en-GB" sz="10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000" dirty="0">
                <a:latin typeface="Lucida Console" pitchFamily="49" charset="0"/>
              </a:rPr>
              <a:t>                  </a:t>
            </a:r>
            <a:r>
              <a:rPr lang="en-GB" sz="1000" dirty="0">
                <a:solidFill>
                  <a:srgbClr val="B1B100"/>
                </a:solidFill>
                <a:latin typeface="Lucida Console" pitchFamily="49" charset="0"/>
              </a:rPr>
              <a:t>default</a:t>
            </a:r>
            <a:r>
              <a:rPr lang="en-GB" sz="1000" dirty="0">
                <a:solidFill>
                  <a:srgbClr val="339933"/>
                </a:solidFill>
                <a:latin typeface="Lucida Console" pitchFamily="49" charset="0"/>
              </a:rPr>
              <a:t>:</a:t>
            </a:r>
            <a:endParaRPr lang="en-GB" sz="10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000" dirty="0">
                <a:latin typeface="Lucida Console" pitchFamily="49" charset="0"/>
              </a:rPr>
              <a:t>                      </a:t>
            </a:r>
            <a:r>
              <a:rPr lang="en-GB" sz="1000" b="1" dirty="0">
                <a:latin typeface="Lucida Console" pitchFamily="49" charset="0"/>
              </a:rPr>
              <a:t>break</a:t>
            </a:r>
            <a:r>
              <a:rPr lang="en-GB" sz="1000" dirty="0">
                <a:solidFill>
                  <a:srgbClr val="339933"/>
                </a:solidFill>
                <a:latin typeface="Lucida Console" pitchFamily="49" charset="0"/>
              </a:rPr>
              <a:t>;</a:t>
            </a:r>
            <a:endParaRPr lang="en-GB" sz="10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000" dirty="0">
                <a:latin typeface="Lucida Console" pitchFamily="49" charset="0"/>
              </a:rPr>
              <a:t>              </a:t>
            </a:r>
            <a:r>
              <a:rPr lang="en-GB" sz="1000" dirty="0">
                <a:solidFill>
                  <a:srgbClr val="009900"/>
                </a:solidFill>
                <a:latin typeface="Lucida Console" pitchFamily="49" charset="0"/>
              </a:rPr>
              <a:t>}</a:t>
            </a:r>
            <a:endParaRPr lang="en-GB" sz="10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000" dirty="0">
                <a:latin typeface="Lucida Console" pitchFamily="49" charset="0"/>
              </a:rPr>
              <a:t>          </a:t>
            </a:r>
            <a:r>
              <a:rPr lang="en-GB" sz="1000" dirty="0">
                <a:solidFill>
                  <a:srgbClr val="009900"/>
                </a:solidFill>
                <a:latin typeface="Lucida Console" pitchFamily="49" charset="0"/>
              </a:rPr>
              <a:t>}</a:t>
            </a:r>
            <a:endParaRPr lang="en-GB" sz="10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000" dirty="0">
                <a:latin typeface="Lucida Console" pitchFamily="49" charset="0"/>
              </a:rPr>
              <a:t>          </a:t>
            </a:r>
            <a:r>
              <a:rPr lang="en-GB" sz="1000" b="1" dirty="0">
                <a:latin typeface="Lucida Console" pitchFamily="49" charset="0"/>
              </a:rPr>
              <a:t>break</a:t>
            </a:r>
            <a:r>
              <a:rPr lang="en-GB" sz="1000" dirty="0">
                <a:solidFill>
                  <a:srgbClr val="339933"/>
                </a:solidFill>
                <a:latin typeface="Lucida Console" pitchFamily="49" charset="0"/>
              </a:rPr>
              <a:t>;</a:t>
            </a:r>
            <a:endParaRPr lang="en-GB" sz="10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000" dirty="0">
                <a:latin typeface="Lucida Console" pitchFamily="49" charset="0"/>
              </a:rPr>
              <a:t>      </a:t>
            </a:r>
            <a:r>
              <a:rPr lang="en-GB" sz="1000" dirty="0">
                <a:solidFill>
                  <a:srgbClr val="B1B100"/>
                </a:solidFill>
                <a:latin typeface="Lucida Console" pitchFamily="49" charset="0"/>
              </a:rPr>
              <a:t>default</a:t>
            </a:r>
            <a:r>
              <a:rPr lang="en-GB" sz="1000" dirty="0">
                <a:solidFill>
                  <a:srgbClr val="339933"/>
                </a:solidFill>
                <a:latin typeface="Lucida Console" pitchFamily="49" charset="0"/>
              </a:rPr>
              <a:t>:</a:t>
            </a:r>
            <a:endParaRPr lang="en-GB" sz="10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000" dirty="0">
                <a:latin typeface="Lucida Console" pitchFamily="49" charset="0"/>
              </a:rPr>
              <a:t>          </a:t>
            </a:r>
            <a:r>
              <a:rPr lang="en-GB" sz="1000" b="1" dirty="0">
                <a:latin typeface="Lucida Console" pitchFamily="49" charset="0"/>
              </a:rPr>
              <a:t>break</a:t>
            </a:r>
            <a:r>
              <a:rPr lang="en-GB" sz="1000" dirty="0">
                <a:solidFill>
                  <a:srgbClr val="339933"/>
                </a:solidFill>
                <a:latin typeface="Lucida Console" pitchFamily="49" charset="0"/>
              </a:rPr>
              <a:t>;</a:t>
            </a:r>
            <a:endParaRPr lang="en-GB" sz="10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000" dirty="0">
                <a:latin typeface="Lucida Console" pitchFamily="49" charset="0"/>
              </a:rPr>
              <a:t>  </a:t>
            </a:r>
            <a:r>
              <a:rPr lang="en-GB" sz="1000" dirty="0">
                <a:solidFill>
                  <a:srgbClr val="009900"/>
                </a:solidFill>
                <a:latin typeface="Lucida Console" pitchFamily="49" charset="0"/>
              </a:rPr>
              <a:t>}</a:t>
            </a:r>
            <a:endParaRPr lang="en-GB" sz="1000" dirty="0">
              <a:latin typeface="Lucida Console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758437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900113" y="0"/>
            <a:ext cx="7272337" cy="842963"/>
          </a:xfrm>
        </p:spPr>
        <p:txBody>
          <a:bodyPr/>
          <a:lstStyle/>
          <a:p>
            <a:r>
              <a:rPr lang="en-US"/>
              <a:t>C dissector – dissection function VI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 fontAlgn="t">
              <a:buNone/>
            </a:pPr>
            <a:r>
              <a:rPr lang="en-GB" sz="1200" dirty="0">
                <a:latin typeface="Lucida Console" pitchFamily="49" charset="0"/>
              </a:rPr>
              <a:t> </a:t>
            </a:r>
          </a:p>
          <a:p>
            <a:pPr marL="0" indent="0" fontAlgn="t">
              <a:buNone/>
            </a:pPr>
            <a:r>
              <a:rPr lang="en-GB" sz="1200" dirty="0">
                <a:latin typeface="Lucida Console" pitchFamily="49" charset="0"/>
              </a:rPr>
              <a:t>    </a:t>
            </a:r>
            <a:r>
              <a:rPr lang="en-GB" sz="1200" i="1" dirty="0">
                <a:solidFill>
                  <a:srgbClr val="808080"/>
                </a:solidFill>
                <a:latin typeface="Lucida Console" pitchFamily="49" charset="0"/>
              </a:rPr>
              <a:t>/* Return the amount of data this dissector was able to dissect (which may</a:t>
            </a:r>
            <a:endParaRPr lang="en-GB" sz="12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200" i="1" dirty="0">
                <a:solidFill>
                  <a:srgbClr val="808080"/>
                </a:solidFill>
                <a:latin typeface="Lucida Console" pitchFamily="49" charset="0"/>
              </a:rPr>
              <a:t>     * or may not be the entire packet as we return here). */</a:t>
            </a:r>
            <a:endParaRPr lang="en-GB" sz="12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200" dirty="0">
                <a:latin typeface="Lucida Console" pitchFamily="49" charset="0"/>
              </a:rPr>
              <a:t>    </a:t>
            </a:r>
            <a:r>
              <a:rPr lang="en-GB" sz="1200" dirty="0">
                <a:solidFill>
                  <a:srgbClr val="B1B100"/>
                </a:solidFill>
                <a:latin typeface="Lucida Console" pitchFamily="49" charset="0"/>
              </a:rPr>
              <a:t>return</a:t>
            </a:r>
            <a:r>
              <a:rPr lang="en-GB" sz="1200" dirty="0">
                <a:latin typeface="Lucida Console" pitchFamily="49" charset="0"/>
              </a:rPr>
              <a:t> offset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;</a:t>
            </a:r>
            <a:endParaRPr lang="en-GB" sz="12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200" dirty="0">
                <a:solidFill>
                  <a:srgbClr val="009900"/>
                </a:solidFill>
                <a:latin typeface="Lucida Console" pitchFamily="49" charset="0"/>
              </a:rPr>
              <a:t>}</a:t>
            </a:r>
            <a:endParaRPr lang="en-GB" sz="1200" dirty="0">
              <a:latin typeface="Lucida Console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010118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900113" y="0"/>
            <a:ext cx="7272337" cy="842963"/>
          </a:xfrm>
        </p:spPr>
        <p:txBody>
          <a:bodyPr/>
          <a:lstStyle/>
          <a:p>
            <a:r>
              <a:rPr lang="en-US"/>
              <a:t>C dissector – protocol registration I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 fontAlgn="t">
              <a:buNone/>
            </a:pPr>
            <a:r>
              <a:rPr lang="en-GB" sz="1050" dirty="0">
                <a:solidFill>
                  <a:srgbClr val="993333"/>
                </a:solidFill>
                <a:latin typeface="Lucida Console" pitchFamily="49" charset="0"/>
              </a:rPr>
              <a:t>void</a:t>
            </a:r>
            <a:endParaRPr lang="en-GB" sz="105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050" dirty="0">
                <a:latin typeface="Lucida Console" pitchFamily="49" charset="0"/>
              </a:rPr>
              <a:t>proto_register_sf17</a:t>
            </a:r>
            <a:r>
              <a:rPr lang="en-GB" sz="1050" dirty="0">
                <a:solidFill>
                  <a:srgbClr val="009900"/>
                </a:solidFill>
                <a:latin typeface="Lucida Console" pitchFamily="49" charset="0"/>
              </a:rPr>
              <a:t>(</a:t>
            </a:r>
            <a:r>
              <a:rPr lang="en-GB" sz="1050" dirty="0">
                <a:solidFill>
                  <a:srgbClr val="993333"/>
                </a:solidFill>
                <a:latin typeface="Lucida Console" pitchFamily="49" charset="0"/>
              </a:rPr>
              <a:t>void</a:t>
            </a:r>
            <a:r>
              <a:rPr lang="en-GB" sz="1050" dirty="0">
                <a:solidFill>
                  <a:srgbClr val="009900"/>
                </a:solidFill>
                <a:latin typeface="Lucida Console" pitchFamily="49" charset="0"/>
              </a:rPr>
              <a:t>)</a:t>
            </a:r>
            <a:endParaRPr lang="en-GB" sz="105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050" dirty="0">
                <a:solidFill>
                  <a:srgbClr val="009900"/>
                </a:solidFill>
                <a:latin typeface="Lucida Console" pitchFamily="49" charset="0"/>
              </a:rPr>
              <a:t>{</a:t>
            </a:r>
            <a:endParaRPr lang="en-GB" sz="105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050" dirty="0">
                <a:latin typeface="Lucida Console" pitchFamily="49" charset="0"/>
              </a:rPr>
              <a:t>    </a:t>
            </a:r>
            <a:r>
              <a:rPr lang="en-GB" sz="1050" i="1" dirty="0">
                <a:solidFill>
                  <a:srgbClr val="808080"/>
                </a:solidFill>
                <a:latin typeface="Lucida Console" pitchFamily="49" charset="0"/>
              </a:rPr>
              <a:t>/* Setup list of header fields  See Section 1.6.1 of </a:t>
            </a:r>
            <a:r>
              <a:rPr lang="en-GB" sz="1050" i="1" dirty="0" err="1">
                <a:solidFill>
                  <a:srgbClr val="808080"/>
                </a:solidFill>
                <a:latin typeface="Lucida Console" pitchFamily="49" charset="0"/>
              </a:rPr>
              <a:t>README.developer</a:t>
            </a:r>
            <a:r>
              <a:rPr lang="en-GB" sz="1050" i="1" dirty="0">
                <a:solidFill>
                  <a:srgbClr val="808080"/>
                </a:solidFill>
                <a:latin typeface="Lucida Console" pitchFamily="49" charset="0"/>
              </a:rPr>
              <a:t> for details. */</a:t>
            </a:r>
            <a:endParaRPr lang="en-GB" sz="105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050" dirty="0">
                <a:latin typeface="Lucida Console" pitchFamily="49" charset="0"/>
              </a:rPr>
              <a:t>    </a:t>
            </a:r>
            <a:r>
              <a:rPr lang="en-GB" sz="1050" dirty="0">
                <a:solidFill>
                  <a:srgbClr val="993333"/>
                </a:solidFill>
                <a:latin typeface="Lucida Console" pitchFamily="49" charset="0"/>
              </a:rPr>
              <a:t>static</a:t>
            </a:r>
            <a:r>
              <a:rPr lang="en-GB" sz="1050" dirty="0">
                <a:latin typeface="Lucida Console" pitchFamily="49" charset="0"/>
              </a:rPr>
              <a:t> </a:t>
            </a:r>
            <a:r>
              <a:rPr lang="en-GB" sz="1050" dirty="0" err="1">
                <a:latin typeface="Lucida Console" pitchFamily="49" charset="0"/>
              </a:rPr>
              <a:t>hf_register_info</a:t>
            </a:r>
            <a:r>
              <a:rPr lang="en-GB" sz="1050" dirty="0">
                <a:latin typeface="Lucida Console" pitchFamily="49" charset="0"/>
              </a:rPr>
              <a:t> </a:t>
            </a:r>
            <a:r>
              <a:rPr lang="en-GB" sz="1050" dirty="0" err="1">
                <a:latin typeface="Lucida Console" pitchFamily="49" charset="0"/>
              </a:rPr>
              <a:t>hf</a:t>
            </a:r>
            <a:r>
              <a:rPr lang="en-GB" sz="1050" dirty="0">
                <a:solidFill>
                  <a:srgbClr val="009900"/>
                </a:solidFill>
                <a:latin typeface="Lucida Console" pitchFamily="49" charset="0"/>
              </a:rPr>
              <a:t>[]</a:t>
            </a:r>
            <a:r>
              <a:rPr lang="en-GB" sz="1050" dirty="0">
                <a:latin typeface="Lucida Console" pitchFamily="49" charset="0"/>
              </a:rPr>
              <a:t> </a:t>
            </a:r>
            <a:r>
              <a:rPr lang="en-GB" sz="1050" dirty="0">
                <a:solidFill>
                  <a:srgbClr val="339933"/>
                </a:solidFill>
                <a:latin typeface="Lucida Console" pitchFamily="49" charset="0"/>
              </a:rPr>
              <a:t>=</a:t>
            </a:r>
            <a:r>
              <a:rPr lang="en-GB" sz="1050" dirty="0">
                <a:latin typeface="Lucida Console" pitchFamily="49" charset="0"/>
              </a:rPr>
              <a:t> </a:t>
            </a:r>
            <a:r>
              <a:rPr lang="en-GB" sz="1050" dirty="0">
                <a:solidFill>
                  <a:srgbClr val="009900"/>
                </a:solidFill>
                <a:latin typeface="Lucida Console" pitchFamily="49" charset="0"/>
              </a:rPr>
              <a:t>{</a:t>
            </a:r>
            <a:endParaRPr lang="en-GB" sz="105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050" dirty="0">
                <a:latin typeface="Lucida Console" pitchFamily="49" charset="0"/>
              </a:rPr>
              <a:t>        </a:t>
            </a:r>
            <a:r>
              <a:rPr lang="en-GB" sz="1050" dirty="0">
                <a:solidFill>
                  <a:srgbClr val="009900"/>
                </a:solidFill>
                <a:latin typeface="Lucida Console" pitchFamily="49" charset="0"/>
              </a:rPr>
              <a:t>{</a:t>
            </a:r>
            <a:r>
              <a:rPr lang="en-GB" sz="1050" dirty="0">
                <a:latin typeface="Lucida Console" pitchFamily="49" charset="0"/>
              </a:rPr>
              <a:t> </a:t>
            </a:r>
            <a:r>
              <a:rPr lang="en-GB" sz="1050" dirty="0">
                <a:solidFill>
                  <a:srgbClr val="339933"/>
                </a:solidFill>
                <a:latin typeface="Lucida Console" pitchFamily="49" charset="0"/>
              </a:rPr>
              <a:t>&amp;</a:t>
            </a:r>
            <a:r>
              <a:rPr lang="en-GB" sz="1050" dirty="0">
                <a:latin typeface="Lucida Console" pitchFamily="49" charset="0"/>
              </a:rPr>
              <a:t>hf_sf17_Func_Code</a:t>
            </a:r>
            <a:r>
              <a:rPr lang="en-GB" sz="105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endParaRPr lang="en-GB" sz="105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050" dirty="0">
                <a:latin typeface="Lucida Console" pitchFamily="49" charset="0"/>
              </a:rPr>
              <a:t>            </a:t>
            </a:r>
            <a:r>
              <a:rPr lang="en-GB" sz="1050" dirty="0">
                <a:solidFill>
                  <a:srgbClr val="009900"/>
                </a:solidFill>
                <a:latin typeface="Lucida Console" pitchFamily="49" charset="0"/>
              </a:rPr>
              <a:t>{</a:t>
            </a:r>
            <a:r>
              <a:rPr lang="en-GB" sz="1050" dirty="0">
                <a:latin typeface="Lucida Console" pitchFamily="49" charset="0"/>
              </a:rPr>
              <a:t> </a:t>
            </a:r>
            <a:r>
              <a:rPr lang="en-GB" sz="1050" dirty="0">
                <a:solidFill>
                  <a:srgbClr val="FF0000"/>
                </a:solidFill>
                <a:latin typeface="Lucida Console" pitchFamily="49" charset="0"/>
              </a:rPr>
              <a:t>"Function"</a:t>
            </a:r>
            <a:r>
              <a:rPr lang="en-GB" sz="105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1050" dirty="0">
                <a:latin typeface="Lucida Console" pitchFamily="49" charset="0"/>
              </a:rPr>
              <a:t> </a:t>
            </a:r>
            <a:r>
              <a:rPr lang="en-GB" sz="1050" dirty="0">
                <a:solidFill>
                  <a:srgbClr val="FF0000"/>
                </a:solidFill>
                <a:latin typeface="Lucida Console" pitchFamily="49" charset="0"/>
              </a:rPr>
              <a:t>"sf17.func"</a:t>
            </a:r>
            <a:r>
              <a:rPr lang="en-GB" sz="105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endParaRPr lang="en-GB" sz="105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050" dirty="0">
                <a:latin typeface="Lucida Console" pitchFamily="49" charset="0"/>
              </a:rPr>
              <a:t>              FT_UINT8</a:t>
            </a:r>
            <a:r>
              <a:rPr lang="en-GB" sz="105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1050" dirty="0">
                <a:latin typeface="Lucida Console" pitchFamily="49" charset="0"/>
              </a:rPr>
              <a:t> BASE_DEC</a:t>
            </a:r>
            <a:r>
              <a:rPr lang="en-GB" sz="105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1050" dirty="0">
                <a:latin typeface="Lucida Console" pitchFamily="49" charset="0"/>
              </a:rPr>
              <a:t> VALS</a:t>
            </a:r>
            <a:r>
              <a:rPr lang="en-GB" sz="1050" dirty="0">
                <a:solidFill>
                  <a:srgbClr val="009900"/>
                </a:solidFill>
                <a:latin typeface="Lucida Console" pitchFamily="49" charset="0"/>
              </a:rPr>
              <a:t>(</a:t>
            </a:r>
            <a:r>
              <a:rPr lang="en-GB" sz="1050" dirty="0">
                <a:latin typeface="Lucida Console" pitchFamily="49" charset="0"/>
              </a:rPr>
              <a:t>sf17_func_vals</a:t>
            </a:r>
            <a:r>
              <a:rPr lang="en-GB" sz="1050" dirty="0">
                <a:solidFill>
                  <a:srgbClr val="009900"/>
                </a:solidFill>
                <a:latin typeface="Lucida Console" pitchFamily="49" charset="0"/>
              </a:rPr>
              <a:t>)</a:t>
            </a:r>
            <a:r>
              <a:rPr lang="en-GB" sz="105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1050" dirty="0">
                <a:latin typeface="Lucida Console" pitchFamily="49" charset="0"/>
              </a:rPr>
              <a:t> </a:t>
            </a:r>
            <a:r>
              <a:rPr lang="en-GB" sz="1050" dirty="0">
                <a:solidFill>
                  <a:srgbClr val="208080"/>
                </a:solidFill>
                <a:latin typeface="Lucida Console" pitchFamily="49" charset="0"/>
              </a:rPr>
              <a:t>0x0</a:t>
            </a:r>
            <a:r>
              <a:rPr lang="en-GB" sz="105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endParaRPr lang="en-GB" sz="105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050" dirty="0">
                <a:latin typeface="Lucida Console" pitchFamily="49" charset="0"/>
              </a:rPr>
              <a:t>              </a:t>
            </a:r>
            <a:r>
              <a:rPr lang="en-GB" sz="1050" dirty="0">
                <a:solidFill>
                  <a:srgbClr val="FF0000"/>
                </a:solidFill>
                <a:latin typeface="Lucida Console" pitchFamily="49" charset="0"/>
              </a:rPr>
              <a:t>"Message Function Code Identifier"</a:t>
            </a:r>
            <a:r>
              <a:rPr lang="en-GB" sz="105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1050" dirty="0">
                <a:latin typeface="Lucida Console" pitchFamily="49" charset="0"/>
              </a:rPr>
              <a:t> HFILL </a:t>
            </a:r>
            <a:r>
              <a:rPr lang="en-GB" sz="1050" dirty="0">
                <a:solidFill>
                  <a:srgbClr val="009900"/>
                </a:solidFill>
                <a:latin typeface="Lucida Console" pitchFamily="49" charset="0"/>
              </a:rPr>
              <a:t>}</a:t>
            </a:r>
            <a:endParaRPr lang="en-GB" sz="105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050" dirty="0">
                <a:latin typeface="Lucida Console" pitchFamily="49" charset="0"/>
              </a:rPr>
              <a:t>        </a:t>
            </a:r>
            <a:r>
              <a:rPr lang="en-GB" sz="1050" dirty="0">
                <a:solidFill>
                  <a:srgbClr val="009900"/>
                </a:solidFill>
                <a:latin typeface="Lucida Console" pitchFamily="49" charset="0"/>
              </a:rPr>
              <a:t>}</a:t>
            </a:r>
            <a:r>
              <a:rPr lang="en-GB" sz="105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endParaRPr lang="en-GB" sz="105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050" dirty="0">
                <a:latin typeface="Lucida Console" pitchFamily="49" charset="0"/>
              </a:rPr>
              <a:t> </a:t>
            </a:r>
          </a:p>
          <a:p>
            <a:pPr marL="0" indent="0" fontAlgn="t">
              <a:buNone/>
            </a:pPr>
            <a:r>
              <a:rPr lang="en-GB" sz="1050" dirty="0">
                <a:latin typeface="Lucida Console" pitchFamily="49" charset="0"/>
              </a:rPr>
              <a:t>        </a:t>
            </a:r>
            <a:r>
              <a:rPr lang="en-GB" sz="1050" dirty="0">
                <a:solidFill>
                  <a:srgbClr val="009900"/>
                </a:solidFill>
                <a:latin typeface="Lucida Console" pitchFamily="49" charset="0"/>
              </a:rPr>
              <a:t>{</a:t>
            </a:r>
            <a:r>
              <a:rPr lang="en-GB" sz="1050" dirty="0">
                <a:latin typeface="Lucida Console" pitchFamily="49" charset="0"/>
              </a:rPr>
              <a:t> </a:t>
            </a:r>
            <a:r>
              <a:rPr lang="en-GB" sz="1050" dirty="0">
                <a:solidFill>
                  <a:srgbClr val="339933"/>
                </a:solidFill>
                <a:latin typeface="Lucida Console" pitchFamily="49" charset="0"/>
              </a:rPr>
              <a:t>&amp;</a:t>
            </a:r>
            <a:r>
              <a:rPr lang="en-GB" sz="1050" dirty="0">
                <a:latin typeface="Lucida Console" pitchFamily="49" charset="0"/>
              </a:rPr>
              <a:t>hf_sf17_Length</a:t>
            </a:r>
            <a:r>
              <a:rPr lang="en-GB" sz="105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endParaRPr lang="en-GB" sz="105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050" dirty="0">
                <a:latin typeface="Lucida Console" pitchFamily="49" charset="0"/>
              </a:rPr>
              <a:t>            </a:t>
            </a:r>
            <a:r>
              <a:rPr lang="en-GB" sz="1050" dirty="0">
                <a:solidFill>
                  <a:srgbClr val="009900"/>
                </a:solidFill>
                <a:latin typeface="Lucida Console" pitchFamily="49" charset="0"/>
              </a:rPr>
              <a:t>{</a:t>
            </a:r>
            <a:r>
              <a:rPr lang="en-GB" sz="1050" dirty="0">
                <a:latin typeface="Lucida Console" pitchFamily="49" charset="0"/>
              </a:rPr>
              <a:t> </a:t>
            </a:r>
            <a:r>
              <a:rPr lang="en-GB" sz="1050" dirty="0">
                <a:solidFill>
                  <a:srgbClr val="FF0000"/>
                </a:solidFill>
                <a:latin typeface="Lucida Console" pitchFamily="49" charset="0"/>
              </a:rPr>
              <a:t>"Length"</a:t>
            </a:r>
            <a:r>
              <a:rPr lang="en-GB" sz="105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1050" dirty="0">
                <a:latin typeface="Lucida Console" pitchFamily="49" charset="0"/>
              </a:rPr>
              <a:t> </a:t>
            </a:r>
            <a:r>
              <a:rPr lang="en-GB" sz="1050" dirty="0">
                <a:solidFill>
                  <a:srgbClr val="FF0000"/>
                </a:solidFill>
                <a:latin typeface="Lucida Console" pitchFamily="49" charset="0"/>
              </a:rPr>
              <a:t>"sf17.len"</a:t>
            </a:r>
            <a:r>
              <a:rPr lang="en-GB" sz="105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endParaRPr lang="en-GB" sz="105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050" dirty="0">
                <a:latin typeface="Lucida Console" pitchFamily="49" charset="0"/>
              </a:rPr>
              <a:t>              FT_UINT16</a:t>
            </a:r>
            <a:r>
              <a:rPr lang="en-GB" sz="105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1050" dirty="0">
                <a:latin typeface="Lucida Console" pitchFamily="49" charset="0"/>
              </a:rPr>
              <a:t> BASE_DEC</a:t>
            </a:r>
            <a:r>
              <a:rPr lang="en-GB" sz="105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1050" dirty="0">
                <a:latin typeface="Lucida Console" pitchFamily="49" charset="0"/>
              </a:rPr>
              <a:t> </a:t>
            </a:r>
            <a:r>
              <a:rPr lang="en-GB" sz="1050" b="1" dirty="0">
                <a:latin typeface="Lucida Console" pitchFamily="49" charset="0"/>
              </a:rPr>
              <a:t>NULL</a:t>
            </a:r>
            <a:r>
              <a:rPr lang="en-GB" sz="105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1050" dirty="0">
                <a:latin typeface="Lucida Console" pitchFamily="49" charset="0"/>
              </a:rPr>
              <a:t> </a:t>
            </a:r>
            <a:r>
              <a:rPr lang="en-GB" sz="1050" dirty="0">
                <a:solidFill>
                  <a:srgbClr val="208080"/>
                </a:solidFill>
                <a:latin typeface="Lucida Console" pitchFamily="49" charset="0"/>
              </a:rPr>
              <a:t>0x0</a:t>
            </a:r>
            <a:r>
              <a:rPr lang="en-GB" sz="105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endParaRPr lang="en-GB" sz="105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050" dirty="0">
                <a:latin typeface="Lucida Console" pitchFamily="49" charset="0"/>
              </a:rPr>
              <a:t>              </a:t>
            </a:r>
            <a:r>
              <a:rPr lang="en-GB" sz="1050" dirty="0">
                <a:solidFill>
                  <a:srgbClr val="FF0000"/>
                </a:solidFill>
                <a:latin typeface="Lucida Console" pitchFamily="49" charset="0"/>
              </a:rPr>
              <a:t>"Message Length"</a:t>
            </a:r>
            <a:r>
              <a:rPr lang="en-GB" sz="105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1050" dirty="0">
                <a:latin typeface="Lucida Console" pitchFamily="49" charset="0"/>
              </a:rPr>
              <a:t> HFILL </a:t>
            </a:r>
            <a:r>
              <a:rPr lang="en-GB" sz="1050" dirty="0">
                <a:solidFill>
                  <a:srgbClr val="009900"/>
                </a:solidFill>
                <a:latin typeface="Lucida Console" pitchFamily="49" charset="0"/>
              </a:rPr>
              <a:t>}</a:t>
            </a:r>
            <a:endParaRPr lang="en-GB" sz="105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050" dirty="0">
                <a:latin typeface="Lucida Console" pitchFamily="49" charset="0"/>
              </a:rPr>
              <a:t>        </a:t>
            </a:r>
            <a:r>
              <a:rPr lang="en-GB" sz="1050" dirty="0">
                <a:solidFill>
                  <a:srgbClr val="009900"/>
                </a:solidFill>
                <a:latin typeface="Lucida Console" pitchFamily="49" charset="0"/>
              </a:rPr>
              <a:t>}</a:t>
            </a:r>
            <a:r>
              <a:rPr lang="en-GB" sz="105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endParaRPr lang="en-GB" sz="105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050" dirty="0">
                <a:latin typeface="Lucida Console" pitchFamily="49" charset="0"/>
              </a:rPr>
              <a:t> </a:t>
            </a:r>
          </a:p>
          <a:p>
            <a:pPr marL="0" indent="0" fontAlgn="t">
              <a:buNone/>
            </a:pPr>
            <a:r>
              <a:rPr lang="en-GB" sz="1050" dirty="0">
                <a:latin typeface="Lucida Console" pitchFamily="49" charset="0"/>
              </a:rPr>
              <a:t>        </a:t>
            </a:r>
            <a:r>
              <a:rPr lang="en-GB" sz="1050" dirty="0">
                <a:solidFill>
                  <a:srgbClr val="009900"/>
                </a:solidFill>
                <a:latin typeface="Lucida Console" pitchFamily="49" charset="0"/>
              </a:rPr>
              <a:t>{</a:t>
            </a:r>
            <a:r>
              <a:rPr lang="en-GB" sz="1050" dirty="0">
                <a:latin typeface="Lucida Console" pitchFamily="49" charset="0"/>
              </a:rPr>
              <a:t> </a:t>
            </a:r>
            <a:r>
              <a:rPr lang="en-GB" sz="1050" dirty="0">
                <a:solidFill>
                  <a:srgbClr val="339933"/>
                </a:solidFill>
                <a:latin typeface="Lucida Console" pitchFamily="49" charset="0"/>
              </a:rPr>
              <a:t>&amp;</a:t>
            </a:r>
            <a:r>
              <a:rPr lang="en-GB" sz="1050" dirty="0">
                <a:latin typeface="Lucida Console" pitchFamily="49" charset="0"/>
              </a:rPr>
              <a:t>hf_sf17_ID</a:t>
            </a:r>
            <a:r>
              <a:rPr lang="en-GB" sz="105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endParaRPr lang="en-GB" sz="105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050" dirty="0">
                <a:latin typeface="Lucida Console" pitchFamily="49" charset="0"/>
              </a:rPr>
              <a:t>            </a:t>
            </a:r>
            <a:r>
              <a:rPr lang="en-GB" sz="1050" dirty="0">
                <a:solidFill>
                  <a:srgbClr val="009900"/>
                </a:solidFill>
                <a:latin typeface="Lucida Console" pitchFamily="49" charset="0"/>
              </a:rPr>
              <a:t>{</a:t>
            </a:r>
            <a:r>
              <a:rPr lang="en-GB" sz="1050" dirty="0">
                <a:latin typeface="Lucida Console" pitchFamily="49" charset="0"/>
              </a:rPr>
              <a:t> </a:t>
            </a:r>
            <a:r>
              <a:rPr lang="en-GB" sz="1050" dirty="0">
                <a:solidFill>
                  <a:srgbClr val="FF0000"/>
                </a:solidFill>
                <a:latin typeface="Lucida Console" pitchFamily="49" charset="0"/>
              </a:rPr>
              <a:t>"ID"</a:t>
            </a:r>
            <a:r>
              <a:rPr lang="en-GB" sz="105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1050" dirty="0">
                <a:latin typeface="Lucida Console" pitchFamily="49" charset="0"/>
              </a:rPr>
              <a:t> </a:t>
            </a:r>
            <a:r>
              <a:rPr lang="en-GB" sz="1050" dirty="0">
                <a:solidFill>
                  <a:srgbClr val="FF0000"/>
                </a:solidFill>
                <a:latin typeface="Lucida Console" pitchFamily="49" charset="0"/>
              </a:rPr>
              <a:t>"sf17.id"</a:t>
            </a:r>
            <a:r>
              <a:rPr lang="en-GB" sz="105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endParaRPr lang="en-GB" sz="105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050" dirty="0">
                <a:latin typeface="Lucida Console" pitchFamily="49" charset="0"/>
              </a:rPr>
              <a:t>              FT_UINT32</a:t>
            </a:r>
            <a:r>
              <a:rPr lang="en-GB" sz="105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1050" dirty="0">
                <a:latin typeface="Lucida Console" pitchFamily="49" charset="0"/>
              </a:rPr>
              <a:t> BASE_DEC</a:t>
            </a:r>
            <a:r>
              <a:rPr lang="en-GB" sz="105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1050" dirty="0">
                <a:latin typeface="Lucida Console" pitchFamily="49" charset="0"/>
              </a:rPr>
              <a:t> </a:t>
            </a:r>
            <a:r>
              <a:rPr lang="en-GB" sz="1050" b="1" dirty="0">
                <a:latin typeface="Lucida Console" pitchFamily="49" charset="0"/>
              </a:rPr>
              <a:t>NULL</a:t>
            </a:r>
            <a:r>
              <a:rPr lang="en-GB" sz="105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1050" dirty="0">
                <a:latin typeface="Lucida Console" pitchFamily="49" charset="0"/>
              </a:rPr>
              <a:t> </a:t>
            </a:r>
            <a:r>
              <a:rPr lang="en-GB" sz="1050" dirty="0">
                <a:solidFill>
                  <a:srgbClr val="208080"/>
                </a:solidFill>
                <a:latin typeface="Lucida Console" pitchFamily="49" charset="0"/>
              </a:rPr>
              <a:t>0x0</a:t>
            </a:r>
            <a:r>
              <a:rPr lang="en-GB" sz="105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endParaRPr lang="en-GB" sz="105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050" dirty="0">
                <a:latin typeface="Lucida Console" pitchFamily="49" charset="0"/>
              </a:rPr>
              <a:t>              </a:t>
            </a:r>
            <a:r>
              <a:rPr lang="en-GB" sz="1050" dirty="0">
                <a:solidFill>
                  <a:srgbClr val="FF0000"/>
                </a:solidFill>
                <a:latin typeface="Lucida Console" pitchFamily="49" charset="0"/>
              </a:rPr>
              <a:t>"Connection ID"</a:t>
            </a:r>
            <a:r>
              <a:rPr lang="en-GB" sz="105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1050" dirty="0">
                <a:latin typeface="Lucida Console" pitchFamily="49" charset="0"/>
              </a:rPr>
              <a:t> HFILL </a:t>
            </a:r>
            <a:r>
              <a:rPr lang="en-GB" sz="1050" dirty="0">
                <a:solidFill>
                  <a:srgbClr val="009900"/>
                </a:solidFill>
                <a:latin typeface="Lucida Console" pitchFamily="49" charset="0"/>
              </a:rPr>
              <a:t>}</a:t>
            </a:r>
            <a:endParaRPr lang="en-GB" sz="105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050" dirty="0">
                <a:latin typeface="Lucida Console" pitchFamily="49" charset="0"/>
              </a:rPr>
              <a:t>        </a:t>
            </a:r>
            <a:r>
              <a:rPr lang="en-GB" sz="1050" dirty="0">
                <a:solidFill>
                  <a:srgbClr val="009900"/>
                </a:solidFill>
                <a:latin typeface="Lucida Console" pitchFamily="49" charset="0"/>
              </a:rPr>
              <a:t>}</a:t>
            </a:r>
            <a:r>
              <a:rPr lang="en-GB" sz="105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endParaRPr lang="en-GB" sz="1050" dirty="0">
              <a:latin typeface="Lucida Console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246436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900113" y="0"/>
            <a:ext cx="7272337" cy="842963"/>
          </a:xfrm>
        </p:spPr>
        <p:txBody>
          <a:bodyPr/>
          <a:lstStyle/>
          <a:p>
            <a:r>
              <a:rPr lang="en-US"/>
              <a:t>C dissector – protocol registration II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67544" y="843002"/>
            <a:ext cx="8353425" cy="3960996"/>
          </a:xfrm>
        </p:spPr>
        <p:txBody>
          <a:bodyPr/>
          <a:lstStyle/>
          <a:p>
            <a:pPr marL="0" indent="0" fontAlgn="t">
              <a:buNone/>
            </a:pPr>
            <a:r>
              <a:rPr lang="en-GB" sz="1050" dirty="0">
                <a:latin typeface="Lucida Console" pitchFamily="49" charset="0"/>
              </a:rPr>
              <a:t>         </a:t>
            </a:r>
            <a:r>
              <a:rPr lang="en-GB" sz="1050" dirty="0">
                <a:solidFill>
                  <a:srgbClr val="009900"/>
                </a:solidFill>
                <a:latin typeface="Lucida Console" pitchFamily="49" charset="0"/>
              </a:rPr>
              <a:t>{</a:t>
            </a:r>
            <a:r>
              <a:rPr lang="en-GB" sz="1050" dirty="0">
                <a:latin typeface="Lucida Console" pitchFamily="49" charset="0"/>
              </a:rPr>
              <a:t> </a:t>
            </a:r>
            <a:r>
              <a:rPr lang="en-GB" sz="1050" dirty="0">
                <a:solidFill>
                  <a:srgbClr val="339933"/>
                </a:solidFill>
                <a:latin typeface="Lucida Console" pitchFamily="49" charset="0"/>
              </a:rPr>
              <a:t>&amp;</a:t>
            </a:r>
            <a:r>
              <a:rPr lang="en-GB" sz="1050" dirty="0">
                <a:latin typeface="Lucida Console" pitchFamily="49" charset="0"/>
              </a:rPr>
              <a:t>hf_sf17_Data_ID</a:t>
            </a:r>
            <a:r>
              <a:rPr lang="en-GB" sz="105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endParaRPr lang="en-GB" sz="105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050" dirty="0">
                <a:latin typeface="Lucida Console" pitchFamily="49" charset="0"/>
              </a:rPr>
              <a:t>            </a:t>
            </a:r>
            <a:r>
              <a:rPr lang="en-GB" sz="1050" dirty="0">
                <a:solidFill>
                  <a:srgbClr val="009900"/>
                </a:solidFill>
                <a:latin typeface="Lucida Console" pitchFamily="49" charset="0"/>
              </a:rPr>
              <a:t>{</a:t>
            </a:r>
            <a:r>
              <a:rPr lang="en-GB" sz="1050" dirty="0">
                <a:latin typeface="Lucida Console" pitchFamily="49" charset="0"/>
              </a:rPr>
              <a:t> </a:t>
            </a:r>
            <a:r>
              <a:rPr lang="en-GB" sz="1050" dirty="0">
                <a:solidFill>
                  <a:srgbClr val="FF0000"/>
                </a:solidFill>
                <a:latin typeface="Lucida Console" pitchFamily="49" charset="0"/>
              </a:rPr>
              <a:t>"</a:t>
            </a:r>
            <a:r>
              <a:rPr lang="en-GB" sz="1050" dirty="0" err="1">
                <a:solidFill>
                  <a:srgbClr val="FF0000"/>
                </a:solidFill>
                <a:latin typeface="Lucida Console" pitchFamily="49" charset="0"/>
              </a:rPr>
              <a:t>Data_ID</a:t>
            </a:r>
            <a:r>
              <a:rPr lang="en-GB" sz="1050" dirty="0">
                <a:solidFill>
                  <a:srgbClr val="FF0000"/>
                </a:solidFill>
                <a:latin typeface="Lucida Console" pitchFamily="49" charset="0"/>
              </a:rPr>
              <a:t>"</a:t>
            </a:r>
            <a:r>
              <a:rPr lang="en-GB" sz="105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1050" dirty="0">
                <a:latin typeface="Lucida Console" pitchFamily="49" charset="0"/>
              </a:rPr>
              <a:t> </a:t>
            </a:r>
            <a:r>
              <a:rPr lang="en-GB" sz="1050" dirty="0">
                <a:solidFill>
                  <a:srgbClr val="FF0000"/>
                </a:solidFill>
                <a:latin typeface="Lucida Console" pitchFamily="49" charset="0"/>
              </a:rPr>
              <a:t>"sf17.data.id"</a:t>
            </a:r>
            <a:r>
              <a:rPr lang="en-GB" sz="105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endParaRPr lang="en-GB" sz="105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050" dirty="0">
                <a:latin typeface="Lucida Console" pitchFamily="49" charset="0"/>
              </a:rPr>
              <a:t>              FT_UINT8</a:t>
            </a:r>
            <a:r>
              <a:rPr lang="en-GB" sz="105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1050" dirty="0">
                <a:latin typeface="Lucida Console" pitchFamily="49" charset="0"/>
              </a:rPr>
              <a:t> BASE_DEC</a:t>
            </a:r>
            <a:r>
              <a:rPr lang="en-GB" sz="105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1050" dirty="0">
                <a:latin typeface="Lucida Console" pitchFamily="49" charset="0"/>
              </a:rPr>
              <a:t> VALS</a:t>
            </a:r>
            <a:r>
              <a:rPr lang="en-GB" sz="1050" dirty="0">
                <a:solidFill>
                  <a:srgbClr val="009900"/>
                </a:solidFill>
                <a:latin typeface="Lucida Console" pitchFamily="49" charset="0"/>
              </a:rPr>
              <a:t>(</a:t>
            </a:r>
            <a:r>
              <a:rPr lang="en-GB" sz="1050" dirty="0">
                <a:latin typeface="Lucida Console" pitchFamily="49" charset="0"/>
              </a:rPr>
              <a:t>sf17_data_type_vals</a:t>
            </a:r>
            <a:r>
              <a:rPr lang="en-GB" sz="1050" dirty="0">
                <a:solidFill>
                  <a:srgbClr val="009900"/>
                </a:solidFill>
                <a:latin typeface="Lucida Console" pitchFamily="49" charset="0"/>
              </a:rPr>
              <a:t>)</a:t>
            </a:r>
            <a:r>
              <a:rPr lang="en-GB" sz="105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1050" dirty="0">
                <a:latin typeface="Lucida Console" pitchFamily="49" charset="0"/>
              </a:rPr>
              <a:t> </a:t>
            </a:r>
            <a:r>
              <a:rPr lang="en-GB" sz="1050" dirty="0">
                <a:solidFill>
                  <a:srgbClr val="208080"/>
                </a:solidFill>
                <a:latin typeface="Lucida Console" pitchFamily="49" charset="0"/>
              </a:rPr>
              <a:t>0x0</a:t>
            </a:r>
            <a:r>
              <a:rPr lang="en-GB" sz="105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endParaRPr lang="en-GB" sz="105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050" dirty="0">
                <a:latin typeface="Lucida Console" pitchFamily="49" charset="0"/>
              </a:rPr>
              <a:t>              </a:t>
            </a:r>
            <a:r>
              <a:rPr lang="en-GB" sz="1050" dirty="0">
                <a:solidFill>
                  <a:srgbClr val="FF0000"/>
                </a:solidFill>
                <a:latin typeface="Lucida Console" pitchFamily="49" charset="0"/>
              </a:rPr>
              <a:t>"Data Type Identifier"</a:t>
            </a:r>
            <a:r>
              <a:rPr lang="en-GB" sz="105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1050" dirty="0">
                <a:latin typeface="Lucida Console" pitchFamily="49" charset="0"/>
              </a:rPr>
              <a:t> HFILL </a:t>
            </a:r>
            <a:r>
              <a:rPr lang="en-GB" sz="1050" dirty="0">
                <a:solidFill>
                  <a:srgbClr val="009900"/>
                </a:solidFill>
                <a:latin typeface="Lucida Console" pitchFamily="49" charset="0"/>
              </a:rPr>
              <a:t>}</a:t>
            </a:r>
            <a:endParaRPr lang="en-GB" sz="105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050" dirty="0">
                <a:latin typeface="Lucida Console" pitchFamily="49" charset="0"/>
              </a:rPr>
              <a:t>        </a:t>
            </a:r>
            <a:r>
              <a:rPr lang="en-GB" sz="1050" dirty="0">
                <a:solidFill>
                  <a:srgbClr val="009900"/>
                </a:solidFill>
                <a:latin typeface="Lucida Console" pitchFamily="49" charset="0"/>
              </a:rPr>
              <a:t>}</a:t>
            </a:r>
            <a:r>
              <a:rPr lang="en-GB" sz="105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endParaRPr lang="en-GB" sz="105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050" dirty="0">
                <a:latin typeface="Lucida Console" pitchFamily="49" charset="0"/>
              </a:rPr>
              <a:t> </a:t>
            </a:r>
          </a:p>
          <a:p>
            <a:pPr marL="0" indent="0" fontAlgn="t">
              <a:buNone/>
            </a:pPr>
            <a:r>
              <a:rPr lang="en-GB" sz="1050" dirty="0">
                <a:latin typeface="Lucida Console" pitchFamily="49" charset="0"/>
              </a:rPr>
              <a:t>        </a:t>
            </a:r>
            <a:r>
              <a:rPr lang="en-GB" sz="1050" dirty="0">
                <a:solidFill>
                  <a:srgbClr val="009900"/>
                </a:solidFill>
                <a:latin typeface="Lucida Console" pitchFamily="49" charset="0"/>
              </a:rPr>
              <a:t>{</a:t>
            </a:r>
            <a:r>
              <a:rPr lang="en-GB" sz="1050" dirty="0">
                <a:latin typeface="Lucida Console" pitchFamily="49" charset="0"/>
              </a:rPr>
              <a:t> </a:t>
            </a:r>
            <a:r>
              <a:rPr lang="en-GB" sz="1050" dirty="0">
                <a:solidFill>
                  <a:srgbClr val="339933"/>
                </a:solidFill>
                <a:latin typeface="Lucida Console" pitchFamily="49" charset="0"/>
              </a:rPr>
              <a:t>&amp;</a:t>
            </a:r>
            <a:r>
              <a:rPr lang="en-GB" sz="1050" dirty="0">
                <a:latin typeface="Lucida Console" pitchFamily="49" charset="0"/>
              </a:rPr>
              <a:t>hf_sf17_Data_Short</a:t>
            </a:r>
            <a:r>
              <a:rPr lang="en-GB" sz="105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endParaRPr lang="en-GB" sz="105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050" dirty="0">
                <a:latin typeface="Lucida Console" pitchFamily="49" charset="0"/>
              </a:rPr>
              <a:t>            </a:t>
            </a:r>
            <a:r>
              <a:rPr lang="en-GB" sz="1050" dirty="0">
                <a:solidFill>
                  <a:srgbClr val="009900"/>
                </a:solidFill>
                <a:latin typeface="Lucida Console" pitchFamily="49" charset="0"/>
              </a:rPr>
              <a:t>{</a:t>
            </a:r>
            <a:r>
              <a:rPr lang="en-GB" sz="1050" dirty="0">
                <a:latin typeface="Lucida Console" pitchFamily="49" charset="0"/>
              </a:rPr>
              <a:t> </a:t>
            </a:r>
            <a:r>
              <a:rPr lang="en-GB" sz="1050" dirty="0">
                <a:solidFill>
                  <a:srgbClr val="FF0000"/>
                </a:solidFill>
                <a:latin typeface="Lucida Console" pitchFamily="49" charset="0"/>
              </a:rPr>
              <a:t>"</a:t>
            </a:r>
            <a:r>
              <a:rPr lang="en-GB" sz="1050" dirty="0" err="1">
                <a:solidFill>
                  <a:srgbClr val="FF0000"/>
                </a:solidFill>
                <a:latin typeface="Lucida Console" pitchFamily="49" charset="0"/>
              </a:rPr>
              <a:t>data_short</a:t>
            </a:r>
            <a:r>
              <a:rPr lang="en-GB" sz="1050" dirty="0">
                <a:solidFill>
                  <a:srgbClr val="FF0000"/>
                </a:solidFill>
                <a:latin typeface="Lucida Console" pitchFamily="49" charset="0"/>
              </a:rPr>
              <a:t>"</a:t>
            </a:r>
            <a:r>
              <a:rPr lang="en-GB" sz="105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1050" dirty="0">
                <a:latin typeface="Lucida Console" pitchFamily="49" charset="0"/>
              </a:rPr>
              <a:t> </a:t>
            </a:r>
            <a:r>
              <a:rPr lang="en-GB" sz="1050" dirty="0">
                <a:solidFill>
                  <a:srgbClr val="FF0000"/>
                </a:solidFill>
                <a:latin typeface="Lucida Console" pitchFamily="49" charset="0"/>
              </a:rPr>
              <a:t>"sf17.data.short"</a:t>
            </a:r>
            <a:r>
              <a:rPr lang="en-GB" sz="105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endParaRPr lang="en-GB" sz="105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050" dirty="0">
                <a:latin typeface="Lucida Console" pitchFamily="49" charset="0"/>
              </a:rPr>
              <a:t>              FT_UINT16</a:t>
            </a:r>
            <a:r>
              <a:rPr lang="en-GB" sz="105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1050" dirty="0">
                <a:latin typeface="Lucida Console" pitchFamily="49" charset="0"/>
              </a:rPr>
              <a:t> BASE_DEC</a:t>
            </a:r>
            <a:r>
              <a:rPr lang="en-GB" sz="105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1050" dirty="0">
                <a:latin typeface="Lucida Console" pitchFamily="49" charset="0"/>
              </a:rPr>
              <a:t> </a:t>
            </a:r>
            <a:r>
              <a:rPr lang="en-GB" sz="1050" b="1" dirty="0">
                <a:latin typeface="Lucida Console" pitchFamily="49" charset="0"/>
              </a:rPr>
              <a:t>NULL</a:t>
            </a:r>
            <a:r>
              <a:rPr lang="en-GB" sz="105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1050" dirty="0">
                <a:latin typeface="Lucida Console" pitchFamily="49" charset="0"/>
              </a:rPr>
              <a:t> </a:t>
            </a:r>
            <a:r>
              <a:rPr lang="en-GB" sz="1050" dirty="0">
                <a:solidFill>
                  <a:srgbClr val="208080"/>
                </a:solidFill>
                <a:latin typeface="Lucida Console" pitchFamily="49" charset="0"/>
              </a:rPr>
              <a:t>0x0</a:t>
            </a:r>
            <a:r>
              <a:rPr lang="en-GB" sz="105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endParaRPr lang="en-GB" sz="105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050" dirty="0">
                <a:latin typeface="Lucida Console" pitchFamily="49" charset="0"/>
              </a:rPr>
              <a:t>              </a:t>
            </a:r>
            <a:r>
              <a:rPr lang="en-GB" sz="1050" dirty="0">
                <a:solidFill>
                  <a:srgbClr val="FF0000"/>
                </a:solidFill>
                <a:latin typeface="Lucida Console" pitchFamily="49" charset="0"/>
              </a:rPr>
              <a:t>"Data Short"</a:t>
            </a:r>
            <a:r>
              <a:rPr lang="en-GB" sz="105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1050" dirty="0">
                <a:latin typeface="Lucida Console" pitchFamily="49" charset="0"/>
              </a:rPr>
              <a:t> HFILL </a:t>
            </a:r>
            <a:r>
              <a:rPr lang="en-GB" sz="1050" dirty="0">
                <a:solidFill>
                  <a:srgbClr val="009900"/>
                </a:solidFill>
                <a:latin typeface="Lucida Console" pitchFamily="49" charset="0"/>
              </a:rPr>
              <a:t>}</a:t>
            </a:r>
            <a:endParaRPr lang="en-GB" sz="105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050" dirty="0">
                <a:latin typeface="Lucida Console" pitchFamily="49" charset="0"/>
              </a:rPr>
              <a:t>        </a:t>
            </a:r>
            <a:r>
              <a:rPr lang="en-GB" sz="1050" dirty="0">
                <a:solidFill>
                  <a:srgbClr val="009900"/>
                </a:solidFill>
                <a:latin typeface="Lucida Console" pitchFamily="49" charset="0"/>
              </a:rPr>
              <a:t>}</a:t>
            </a:r>
            <a:r>
              <a:rPr lang="en-GB" sz="105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endParaRPr lang="en-GB" sz="105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050" dirty="0">
                <a:latin typeface="Lucida Console" pitchFamily="49" charset="0"/>
              </a:rPr>
              <a:t> </a:t>
            </a:r>
          </a:p>
          <a:p>
            <a:pPr marL="0" indent="0" fontAlgn="t">
              <a:buNone/>
            </a:pPr>
            <a:r>
              <a:rPr lang="en-GB" sz="1050" dirty="0">
                <a:latin typeface="Lucida Console" pitchFamily="49" charset="0"/>
              </a:rPr>
              <a:t>        </a:t>
            </a:r>
            <a:r>
              <a:rPr lang="en-GB" sz="1050" dirty="0">
                <a:solidFill>
                  <a:srgbClr val="009900"/>
                </a:solidFill>
                <a:latin typeface="Lucida Console" pitchFamily="49" charset="0"/>
              </a:rPr>
              <a:t>{</a:t>
            </a:r>
            <a:r>
              <a:rPr lang="en-GB" sz="1050" dirty="0">
                <a:latin typeface="Lucida Console" pitchFamily="49" charset="0"/>
              </a:rPr>
              <a:t> </a:t>
            </a:r>
            <a:r>
              <a:rPr lang="en-GB" sz="1050" dirty="0">
                <a:solidFill>
                  <a:srgbClr val="339933"/>
                </a:solidFill>
                <a:latin typeface="Lucida Console" pitchFamily="49" charset="0"/>
              </a:rPr>
              <a:t>&amp;</a:t>
            </a:r>
            <a:r>
              <a:rPr lang="en-GB" sz="1050" dirty="0">
                <a:latin typeface="Lucida Console" pitchFamily="49" charset="0"/>
              </a:rPr>
              <a:t>hf_sf17_Data_Long</a:t>
            </a:r>
            <a:r>
              <a:rPr lang="en-GB" sz="105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endParaRPr lang="en-GB" sz="105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050" dirty="0">
                <a:latin typeface="Lucida Console" pitchFamily="49" charset="0"/>
              </a:rPr>
              <a:t>            </a:t>
            </a:r>
            <a:r>
              <a:rPr lang="en-GB" sz="1050" dirty="0">
                <a:solidFill>
                  <a:srgbClr val="009900"/>
                </a:solidFill>
                <a:latin typeface="Lucida Console" pitchFamily="49" charset="0"/>
              </a:rPr>
              <a:t>{</a:t>
            </a:r>
            <a:r>
              <a:rPr lang="en-GB" sz="1050" dirty="0">
                <a:latin typeface="Lucida Console" pitchFamily="49" charset="0"/>
              </a:rPr>
              <a:t> </a:t>
            </a:r>
            <a:r>
              <a:rPr lang="en-GB" sz="1050" dirty="0">
                <a:solidFill>
                  <a:srgbClr val="FF0000"/>
                </a:solidFill>
                <a:latin typeface="Lucida Console" pitchFamily="49" charset="0"/>
              </a:rPr>
              <a:t>"</a:t>
            </a:r>
            <a:r>
              <a:rPr lang="en-GB" sz="1050" dirty="0" err="1">
                <a:solidFill>
                  <a:srgbClr val="FF0000"/>
                </a:solidFill>
                <a:latin typeface="Lucida Console" pitchFamily="49" charset="0"/>
              </a:rPr>
              <a:t>data_long</a:t>
            </a:r>
            <a:r>
              <a:rPr lang="en-GB" sz="1050" dirty="0">
                <a:solidFill>
                  <a:srgbClr val="FF0000"/>
                </a:solidFill>
                <a:latin typeface="Lucida Console" pitchFamily="49" charset="0"/>
              </a:rPr>
              <a:t>"</a:t>
            </a:r>
            <a:r>
              <a:rPr lang="en-GB" sz="105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1050" dirty="0">
                <a:latin typeface="Lucida Console" pitchFamily="49" charset="0"/>
              </a:rPr>
              <a:t> </a:t>
            </a:r>
            <a:r>
              <a:rPr lang="en-GB" sz="1050" dirty="0">
                <a:solidFill>
                  <a:srgbClr val="FF0000"/>
                </a:solidFill>
                <a:latin typeface="Lucida Console" pitchFamily="49" charset="0"/>
              </a:rPr>
              <a:t>"sf17.data.long"</a:t>
            </a:r>
            <a:r>
              <a:rPr lang="en-GB" sz="105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endParaRPr lang="en-GB" sz="105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050" dirty="0">
                <a:latin typeface="Lucida Console" pitchFamily="49" charset="0"/>
              </a:rPr>
              <a:t>              FT_UINT32</a:t>
            </a:r>
            <a:r>
              <a:rPr lang="en-GB" sz="105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1050" dirty="0">
                <a:latin typeface="Lucida Console" pitchFamily="49" charset="0"/>
              </a:rPr>
              <a:t> BASE_DEC</a:t>
            </a:r>
            <a:r>
              <a:rPr lang="en-GB" sz="105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1050" dirty="0">
                <a:latin typeface="Lucida Console" pitchFamily="49" charset="0"/>
              </a:rPr>
              <a:t> </a:t>
            </a:r>
            <a:r>
              <a:rPr lang="en-GB" sz="1050" b="1" dirty="0">
                <a:latin typeface="Lucida Console" pitchFamily="49" charset="0"/>
              </a:rPr>
              <a:t>NULL</a:t>
            </a:r>
            <a:r>
              <a:rPr lang="en-GB" sz="105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1050" dirty="0">
                <a:latin typeface="Lucida Console" pitchFamily="49" charset="0"/>
              </a:rPr>
              <a:t> </a:t>
            </a:r>
            <a:r>
              <a:rPr lang="en-GB" sz="1050" dirty="0">
                <a:solidFill>
                  <a:srgbClr val="208080"/>
                </a:solidFill>
                <a:latin typeface="Lucida Console" pitchFamily="49" charset="0"/>
              </a:rPr>
              <a:t>0x0</a:t>
            </a:r>
            <a:r>
              <a:rPr lang="en-GB" sz="105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endParaRPr lang="en-GB" sz="105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050" dirty="0">
                <a:latin typeface="Lucida Console" pitchFamily="49" charset="0"/>
              </a:rPr>
              <a:t>              </a:t>
            </a:r>
            <a:r>
              <a:rPr lang="en-GB" sz="1050" dirty="0">
                <a:solidFill>
                  <a:srgbClr val="FF0000"/>
                </a:solidFill>
                <a:latin typeface="Lucida Console" pitchFamily="49" charset="0"/>
              </a:rPr>
              <a:t>"Data Long"</a:t>
            </a:r>
            <a:r>
              <a:rPr lang="en-GB" sz="105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1050" dirty="0">
                <a:latin typeface="Lucida Console" pitchFamily="49" charset="0"/>
              </a:rPr>
              <a:t> HFILL </a:t>
            </a:r>
            <a:r>
              <a:rPr lang="en-GB" sz="1050" dirty="0">
                <a:solidFill>
                  <a:srgbClr val="009900"/>
                </a:solidFill>
                <a:latin typeface="Lucida Console" pitchFamily="49" charset="0"/>
              </a:rPr>
              <a:t>}</a:t>
            </a:r>
            <a:endParaRPr lang="en-GB" sz="105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050" dirty="0">
                <a:latin typeface="Lucida Console" pitchFamily="49" charset="0"/>
              </a:rPr>
              <a:t>        </a:t>
            </a:r>
            <a:r>
              <a:rPr lang="en-GB" sz="1050" dirty="0">
                <a:solidFill>
                  <a:srgbClr val="009900"/>
                </a:solidFill>
                <a:latin typeface="Lucida Console" pitchFamily="49" charset="0"/>
              </a:rPr>
              <a:t>}</a:t>
            </a:r>
            <a:r>
              <a:rPr lang="en-GB" sz="105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endParaRPr lang="en-GB" sz="105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050" dirty="0">
                <a:latin typeface="Lucida Console" pitchFamily="49" charset="0"/>
              </a:rPr>
              <a:t> </a:t>
            </a:r>
          </a:p>
          <a:p>
            <a:pPr marL="0" indent="0" fontAlgn="t">
              <a:buNone/>
            </a:pPr>
            <a:r>
              <a:rPr lang="en-GB" sz="1050" dirty="0">
                <a:latin typeface="Lucida Console" pitchFamily="49" charset="0"/>
              </a:rPr>
              <a:t>        </a:t>
            </a:r>
            <a:r>
              <a:rPr lang="en-GB" sz="1050" dirty="0">
                <a:solidFill>
                  <a:srgbClr val="009900"/>
                </a:solidFill>
                <a:latin typeface="Lucida Console" pitchFamily="49" charset="0"/>
              </a:rPr>
              <a:t>{</a:t>
            </a:r>
            <a:r>
              <a:rPr lang="en-GB" sz="1050" dirty="0">
                <a:latin typeface="Lucida Console" pitchFamily="49" charset="0"/>
              </a:rPr>
              <a:t> </a:t>
            </a:r>
            <a:r>
              <a:rPr lang="en-GB" sz="1050" dirty="0">
                <a:solidFill>
                  <a:srgbClr val="339933"/>
                </a:solidFill>
                <a:latin typeface="Lucida Console" pitchFamily="49" charset="0"/>
              </a:rPr>
              <a:t>&amp;</a:t>
            </a:r>
            <a:r>
              <a:rPr lang="en-GB" sz="1050" dirty="0">
                <a:latin typeface="Lucida Console" pitchFamily="49" charset="0"/>
              </a:rPr>
              <a:t>hf_sf17_Data_String</a:t>
            </a:r>
            <a:r>
              <a:rPr lang="en-GB" sz="105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endParaRPr lang="en-GB" sz="105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050" dirty="0">
                <a:latin typeface="Lucida Console" pitchFamily="49" charset="0"/>
              </a:rPr>
              <a:t>            </a:t>
            </a:r>
            <a:r>
              <a:rPr lang="en-GB" sz="1050" dirty="0">
                <a:solidFill>
                  <a:srgbClr val="009900"/>
                </a:solidFill>
                <a:latin typeface="Lucida Console" pitchFamily="49" charset="0"/>
              </a:rPr>
              <a:t>{</a:t>
            </a:r>
            <a:r>
              <a:rPr lang="en-GB" sz="1050" dirty="0">
                <a:latin typeface="Lucida Console" pitchFamily="49" charset="0"/>
              </a:rPr>
              <a:t> </a:t>
            </a:r>
            <a:r>
              <a:rPr lang="en-GB" sz="1050" dirty="0">
                <a:solidFill>
                  <a:srgbClr val="FF0000"/>
                </a:solidFill>
                <a:latin typeface="Lucida Console" pitchFamily="49" charset="0"/>
              </a:rPr>
              <a:t>"</a:t>
            </a:r>
            <a:r>
              <a:rPr lang="en-GB" sz="1050" dirty="0" err="1">
                <a:solidFill>
                  <a:srgbClr val="FF0000"/>
                </a:solidFill>
                <a:latin typeface="Lucida Console" pitchFamily="49" charset="0"/>
              </a:rPr>
              <a:t>data_string</a:t>
            </a:r>
            <a:r>
              <a:rPr lang="en-GB" sz="1050" dirty="0">
                <a:solidFill>
                  <a:srgbClr val="FF0000"/>
                </a:solidFill>
                <a:latin typeface="Lucida Console" pitchFamily="49" charset="0"/>
              </a:rPr>
              <a:t>"</a:t>
            </a:r>
            <a:r>
              <a:rPr lang="en-GB" sz="105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1050" dirty="0">
                <a:latin typeface="Lucida Console" pitchFamily="49" charset="0"/>
              </a:rPr>
              <a:t> </a:t>
            </a:r>
            <a:r>
              <a:rPr lang="en-GB" sz="1050" dirty="0">
                <a:solidFill>
                  <a:srgbClr val="FF0000"/>
                </a:solidFill>
                <a:latin typeface="Lucida Console" pitchFamily="49" charset="0"/>
              </a:rPr>
              <a:t>"sf17.data.string"</a:t>
            </a:r>
            <a:r>
              <a:rPr lang="en-GB" sz="105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endParaRPr lang="en-GB" sz="105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050" dirty="0">
                <a:latin typeface="Lucida Console" pitchFamily="49" charset="0"/>
              </a:rPr>
              <a:t>              FT_STRING</a:t>
            </a:r>
            <a:r>
              <a:rPr lang="en-GB" sz="105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1050" dirty="0">
                <a:latin typeface="Lucida Console" pitchFamily="49" charset="0"/>
              </a:rPr>
              <a:t> BASE_NONE</a:t>
            </a:r>
            <a:r>
              <a:rPr lang="en-GB" sz="105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1050" dirty="0">
                <a:latin typeface="Lucida Console" pitchFamily="49" charset="0"/>
              </a:rPr>
              <a:t> </a:t>
            </a:r>
            <a:r>
              <a:rPr lang="en-GB" sz="1050" b="1" dirty="0">
                <a:latin typeface="Lucida Console" pitchFamily="49" charset="0"/>
              </a:rPr>
              <a:t>NULL</a:t>
            </a:r>
            <a:r>
              <a:rPr lang="en-GB" sz="105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1050" dirty="0">
                <a:latin typeface="Lucida Console" pitchFamily="49" charset="0"/>
              </a:rPr>
              <a:t> </a:t>
            </a:r>
            <a:r>
              <a:rPr lang="en-GB" sz="1050" dirty="0">
                <a:solidFill>
                  <a:srgbClr val="208080"/>
                </a:solidFill>
                <a:latin typeface="Lucida Console" pitchFamily="49" charset="0"/>
              </a:rPr>
              <a:t>0x0</a:t>
            </a:r>
            <a:r>
              <a:rPr lang="en-GB" sz="105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endParaRPr lang="en-GB" sz="105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050" dirty="0">
                <a:latin typeface="Lucida Console" pitchFamily="49" charset="0"/>
              </a:rPr>
              <a:t>              </a:t>
            </a:r>
            <a:r>
              <a:rPr lang="en-GB" sz="1050" dirty="0">
                <a:solidFill>
                  <a:srgbClr val="FF0000"/>
                </a:solidFill>
                <a:latin typeface="Lucida Console" pitchFamily="49" charset="0"/>
              </a:rPr>
              <a:t>"Data String"</a:t>
            </a:r>
            <a:r>
              <a:rPr lang="en-GB" sz="105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1050" dirty="0">
                <a:latin typeface="Lucida Console" pitchFamily="49" charset="0"/>
              </a:rPr>
              <a:t> HFILL </a:t>
            </a:r>
            <a:r>
              <a:rPr lang="en-GB" sz="1050" dirty="0">
                <a:solidFill>
                  <a:srgbClr val="009900"/>
                </a:solidFill>
                <a:latin typeface="Lucida Console" pitchFamily="49" charset="0"/>
              </a:rPr>
              <a:t>}</a:t>
            </a:r>
            <a:endParaRPr lang="en-GB" sz="105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050" dirty="0">
                <a:latin typeface="Lucida Console" pitchFamily="49" charset="0"/>
              </a:rPr>
              <a:t>        </a:t>
            </a:r>
            <a:r>
              <a:rPr lang="en-GB" sz="1050" dirty="0">
                <a:solidFill>
                  <a:srgbClr val="009900"/>
                </a:solidFill>
                <a:latin typeface="Lucida Console" pitchFamily="49" charset="0"/>
              </a:rPr>
              <a:t>}</a:t>
            </a:r>
            <a:r>
              <a:rPr lang="en-GB" sz="105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endParaRPr lang="en-GB" sz="105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050" dirty="0">
                <a:latin typeface="Lucida Console" pitchFamily="49" charset="0"/>
              </a:rPr>
              <a:t>    </a:t>
            </a:r>
            <a:r>
              <a:rPr lang="en-GB" sz="1050" dirty="0">
                <a:solidFill>
                  <a:srgbClr val="009900"/>
                </a:solidFill>
                <a:latin typeface="Lucida Console" pitchFamily="49" charset="0"/>
              </a:rPr>
              <a:t>}</a:t>
            </a:r>
            <a:r>
              <a:rPr lang="en-GB" sz="1050" dirty="0">
                <a:solidFill>
                  <a:srgbClr val="339933"/>
                </a:solidFill>
                <a:latin typeface="Lucida Console" pitchFamily="49" charset="0"/>
              </a:rPr>
              <a:t>;</a:t>
            </a:r>
            <a:endParaRPr lang="en-GB" sz="1050" dirty="0">
              <a:latin typeface="Lucida Console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469712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900113" y="0"/>
            <a:ext cx="7272337" cy="842963"/>
          </a:xfrm>
        </p:spPr>
        <p:txBody>
          <a:bodyPr/>
          <a:lstStyle/>
          <a:p>
            <a:r>
              <a:rPr lang="en-US"/>
              <a:t>C dissector – protocol registration III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 fontAlgn="t">
              <a:buNone/>
            </a:pPr>
            <a:r>
              <a:rPr lang="en-GB" sz="1200" i="1" dirty="0">
                <a:solidFill>
                  <a:srgbClr val="808080"/>
                </a:solidFill>
                <a:latin typeface="Lucida Console" pitchFamily="49" charset="0"/>
              </a:rPr>
              <a:t>/* Setup protocol subtree array */</a:t>
            </a:r>
            <a:endParaRPr lang="en-GB" sz="12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200" dirty="0">
                <a:latin typeface="Lucida Console" pitchFamily="49" charset="0"/>
              </a:rPr>
              <a:t>    </a:t>
            </a:r>
            <a:r>
              <a:rPr lang="en-GB" sz="1200" dirty="0">
                <a:solidFill>
                  <a:srgbClr val="993333"/>
                </a:solidFill>
                <a:latin typeface="Lucida Console" pitchFamily="49" charset="0"/>
              </a:rPr>
              <a:t>static</a:t>
            </a:r>
            <a:r>
              <a:rPr lang="en-GB" sz="1200" dirty="0">
                <a:latin typeface="Lucida Console" pitchFamily="49" charset="0"/>
              </a:rPr>
              <a:t> </a:t>
            </a:r>
            <a:r>
              <a:rPr lang="en-GB" sz="1200" dirty="0" err="1">
                <a:latin typeface="Lucida Console" pitchFamily="49" charset="0"/>
              </a:rPr>
              <a:t>gint</a:t>
            </a:r>
            <a:r>
              <a:rPr lang="en-GB" sz="1200" dirty="0">
                <a:latin typeface="Lucida Console" pitchFamily="49" charset="0"/>
              </a:rPr>
              <a:t> 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*</a:t>
            </a:r>
            <a:r>
              <a:rPr lang="en-GB" sz="1200" dirty="0" err="1">
                <a:latin typeface="Lucida Console" pitchFamily="49" charset="0"/>
              </a:rPr>
              <a:t>ett</a:t>
            </a:r>
            <a:r>
              <a:rPr lang="en-GB" sz="1200" dirty="0">
                <a:solidFill>
                  <a:srgbClr val="009900"/>
                </a:solidFill>
                <a:latin typeface="Lucida Console" pitchFamily="49" charset="0"/>
              </a:rPr>
              <a:t>[]</a:t>
            </a:r>
            <a:r>
              <a:rPr lang="en-GB" sz="1200" dirty="0">
                <a:latin typeface="Lucida Console" pitchFamily="49" charset="0"/>
              </a:rPr>
              <a:t> 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=</a:t>
            </a:r>
            <a:r>
              <a:rPr lang="en-GB" sz="1200" dirty="0">
                <a:latin typeface="Lucida Console" pitchFamily="49" charset="0"/>
              </a:rPr>
              <a:t> </a:t>
            </a:r>
            <a:r>
              <a:rPr lang="en-GB" sz="1200" dirty="0">
                <a:solidFill>
                  <a:srgbClr val="009900"/>
                </a:solidFill>
                <a:latin typeface="Lucida Console" pitchFamily="49" charset="0"/>
              </a:rPr>
              <a:t>{</a:t>
            </a:r>
            <a:endParaRPr lang="en-GB" sz="12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200" dirty="0">
                <a:latin typeface="Lucida Console" pitchFamily="49" charset="0"/>
              </a:rPr>
              <a:t>        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&amp;</a:t>
            </a:r>
            <a:r>
              <a:rPr lang="en-GB" sz="1200" dirty="0">
                <a:latin typeface="Lucida Console" pitchFamily="49" charset="0"/>
              </a:rPr>
              <a:t>ett_sf17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endParaRPr lang="en-GB" sz="12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200" dirty="0">
                <a:latin typeface="Lucida Console" pitchFamily="49" charset="0"/>
              </a:rPr>
              <a:t>        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&amp;</a:t>
            </a:r>
            <a:r>
              <a:rPr lang="en-GB" sz="1200" dirty="0">
                <a:latin typeface="Lucida Console" pitchFamily="49" charset="0"/>
              </a:rPr>
              <a:t>ett_sf17_hdr</a:t>
            </a:r>
          </a:p>
          <a:p>
            <a:pPr marL="0" indent="0" fontAlgn="t">
              <a:buNone/>
            </a:pPr>
            <a:r>
              <a:rPr lang="en-GB" sz="1200" dirty="0">
                <a:latin typeface="Lucida Console" pitchFamily="49" charset="0"/>
              </a:rPr>
              <a:t>    </a:t>
            </a:r>
            <a:r>
              <a:rPr lang="en-GB" sz="1200" dirty="0">
                <a:solidFill>
                  <a:srgbClr val="009900"/>
                </a:solidFill>
                <a:latin typeface="Lucida Console" pitchFamily="49" charset="0"/>
              </a:rPr>
              <a:t>}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;</a:t>
            </a:r>
            <a:endParaRPr lang="en-GB" sz="12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200" dirty="0">
                <a:latin typeface="Lucida Console" pitchFamily="49" charset="0"/>
              </a:rPr>
              <a:t> </a:t>
            </a:r>
          </a:p>
          <a:p>
            <a:pPr marL="0" indent="0" fontAlgn="t">
              <a:buNone/>
            </a:pPr>
            <a:r>
              <a:rPr lang="en-GB" sz="1200" dirty="0">
                <a:latin typeface="Lucida Console" pitchFamily="49" charset="0"/>
              </a:rPr>
              <a:t>    </a:t>
            </a:r>
            <a:r>
              <a:rPr lang="en-GB" sz="1200" i="1" dirty="0">
                <a:solidFill>
                  <a:srgbClr val="808080"/>
                </a:solidFill>
                <a:latin typeface="Lucida Console" pitchFamily="49" charset="0"/>
              </a:rPr>
              <a:t>/* Register the protocol name and description */</a:t>
            </a:r>
            <a:endParaRPr lang="en-GB" sz="12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200" dirty="0">
                <a:latin typeface="Lucida Console" pitchFamily="49" charset="0"/>
              </a:rPr>
              <a:t>    proto_sf17 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=</a:t>
            </a:r>
            <a:r>
              <a:rPr lang="en-GB" sz="1200" dirty="0">
                <a:latin typeface="Lucida Console" pitchFamily="49" charset="0"/>
              </a:rPr>
              <a:t> </a:t>
            </a:r>
            <a:r>
              <a:rPr lang="en-GB" sz="1200" dirty="0" err="1">
                <a:latin typeface="Lucida Console" pitchFamily="49" charset="0"/>
              </a:rPr>
              <a:t>proto_register_protocol</a:t>
            </a:r>
            <a:r>
              <a:rPr lang="en-GB" sz="1200" dirty="0">
                <a:solidFill>
                  <a:srgbClr val="009900"/>
                </a:solidFill>
                <a:latin typeface="Lucida Console" pitchFamily="49" charset="0"/>
              </a:rPr>
              <a:t>(</a:t>
            </a:r>
            <a:r>
              <a:rPr lang="en-GB" sz="1200" dirty="0">
                <a:solidFill>
                  <a:srgbClr val="FF0000"/>
                </a:solidFill>
                <a:latin typeface="Lucida Console" pitchFamily="49" charset="0"/>
              </a:rPr>
              <a:t>"SharkFest’17 Protocol (C)"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, “</a:t>
            </a:r>
            <a:r>
              <a:rPr lang="en-GB" sz="1200" dirty="0">
                <a:solidFill>
                  <a:srgbClr val="FF0000"/>
                </a:solidFill>
                <a:latin typeface="Lucida Console" pitchFamily="49" charset="0"/>
              </a:rPr>
              <a:t>sf17"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1200" dirty="0">
                <a:latin typeface="Lucida Console" pitchFamily="49" charset="0"/>
              </a:rPr>
              <a:t> </a:t>
            </a:r>
            <a:r>
              <a:rPr lang="en-GB" sz="1200" dirty="0">
                <a:solidFill>
                  <a:srgbClr val="FF0000"/>
                </a:solidFill>
                <a:latin typeface="Lucida Console" pitchFamily="49" charset="0"/>
              </a:rPr>
              <a:t>"sf17"</a:t>
            </a:r>
            <a:r>
              <a:rPr lang="en-GB" sz="1200" dirty="0">
                <a:solidFill>
                  <a:srgbClr val="009900"/>
                </a:solidFill>
                <a:latin typeface="Lucida Console" pitchFamily="49" charset="0"/>
              </a:rPr>
              <a:t>)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;</a:t>
            </a:r>
            <a:endParaRPr lang="en-GB" sz="12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200" dirty="0">
                <a:latin typeface="Lucida Console" pitchFamily="49" charset="0"/>
              </a:rPr>
              <a:t> </a:t>
            </a:r>
          </a:p>
          <a:p>
            <a:pPr marL="0" indent="0" fontAlgn="t">
              <a:buNone/>
            </a:pPr>
            <a:r>
              <a:rPr lang="en-GB" sz="1200" dirty="0">
                <a:latin typeface="Lucida Console" pitchFamily="49" charset="0"/>
              </a:rPr>
              <a:t>    </a:t>
            </a:r>
            <a:r>
              <a:rPr lang="en-GB" sz="1200" i="1" dirty="0">
                <a:solidFill>
                  <a:srgbClr val="808080"/>
                </a:solidFill>
                <a:latin typeface="Lucida Console" pitchFamily="49" charset="0"/>
              </a:rPr>
              <a:t>/* Required function calls to register the header fields and subtrees */</a:t>
            </a:r>
            <a:endParaRPr lang="en-GB" sz="12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200" dirty="0">
                <a:latin typeface="Lucida Console" pitchFamily="49" charset="0"/>
              </a:rPr>
              <a:t>    </a:t>
            </a:r>
            <a:r>
              <a:rPr lang="en-GB" sz="1200" dirty="0" err="1">
                <a:latin typeface="Lucida Console" pitchFamily="49" charset="0"/>
              </a:rPr>
              <a:t>proto_register_field_array</a:t>
            </a:r>
            <a:r>
              <a:rPr lang="en-GB" sz="1200" dirty="0">
                <a:solidFill>
                  <a:srgbClr val="009900"/>
                </a:solidFill>
                <a:latin typeface="Lucida Console" pitchFamily="49" charset="0"/>
              </a:rPr>
              <a:t>(</a:t>
            </a:r>
            <a:r>
              <a:rPr lang="en-GB" sz="1200" dirty="0">
                <a:latin typeface="Lucida Console" pitchFamily="49" charset="0"/>
              </a:rPr>
              <a:t>proto_sf17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1200" dirty="0">
                <a:latin typeface="Lucida Console" pitchFamily="49" charset="0"/>
              </a:rPr>
              <a:t> </a:t>
            </a:r>
            <a:r>
              <a:rPr lang="en-GB" sz="1200" dirty="0" err="1">
                <a:latin typeface="Lucida Console" pitchFamily="49" charset="0"/>
              </a:rPr>
              <a:t>hf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1200" dirty="0">
                <a:latin typeface="Lucida Console" pitchFamily="49" charset="0"/>
              </a:rPr>
              <a:t> </a:t>
            </a:r>
            <a:r>
              <a:rPr lang="en-GB" sz="1200" dirty="0" err="1">
                <a:latin typeface="Lucida Console" pitchFamily="49" charset="0"/>
              </a:rPr>
              <a:t>array_length</a:t>
            </a:r>
            <a:r>
              <a:rPr lang="en-GB" sz="1200" dirty="0">
                <a:solidFill>
                  <a:srgbClr val="009900"/>
                </a:solidFill>
                <a:latin typeface="Lucida Console" pitchFamily="49" charset="0"/>
              </a:rPr>
              <a:t>(</a:t>
            </a:r>
            <a:r>
              <a:rPr lang="en-GB" sz="1200" dirty="0" err="1">
                <a:latin typeface="Lucida Console" pitchFamily="49" charset="0"/>
              </a:rPr>
              <a:t>hf</a:t>
            </a:r>
            <a:r>
              <a:rPr lang="en-GB" sz="1200" dirty="0">
                <a:solidFill>
                  <a:srgbClr val="009900"/>
                </a:solidFill>
                <a:latin typeface="Lucida Console" pitchFamily="49" charset="0"/>
              </a:rPr>
              <a:t>))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;</a:t>
            </a:r>
            <a:endParaRPr lang="en-GB" sz="12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200" dirty="0">
                <a:latin typeface="Lucida Console" pitchFamily="49" charset="0"/>
              </a:rPr>
              <a:t>    </a:t>
            </a:r>
            <a:r>
              <a:rPr lang="en-GB" sz="1200" dirty="0" err="1">
                <a:latin typeface="Lucida Console" pitchFamily="49" charset="0"/>
              </a:rPr>
              <a:t>proto_register_subtree_array</a:t>
            </a:r>
            <a:r>
              <a:rPr lang="en-GB" sz="1200" dirty="0">
                <a:solidFill>
                  <a:srgbClr val="009900"/>
                </a:solidFill>
                <a:latin typeface="Lucida Console" pitchFamily="49" charset="0"/>
              </a:rPr>
              <a:t>(</a:t>
            </a:r>
            <a:r>
              <a:rPr lang="en-GB" sz="1200" dirty="0" err="1">
                <a:latin typeface="Lucida Console" pitchFamily="49" charset="0"/>
              </a:rPr>
              <a:t>ett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1200" dirty="0">
                <a:latin typeface="Lucida Console" pitchFamily="49" charset="0"/>
              </a:rPr>
              <a:t> </a:t>
            </a:r>
            <a:r>
              <a:rPr lang="en-GB" sz="1200" dirty="0" err="1">
                <a:latin typeface="Lucida Console" pitchFamily="49" charset="0"/>
              </a:rPr>
              <a:t>array_length</a:t>
            </a:r>
            <a:r>
              <a:rPr lang="en-GB" sz="1200" dirty="0">
                <a:solidFill>
                  <a:srgbClr val="009900"/>
                </a:solidFill>
                <a:latin typeface="Lucida Console" pitchFamily="49" charset="0"/>
              </a:rPr>
              <a:t>(</a:t>
            </a:r>
            <a:r>
              <a:rPr lang="en-GB" sz="1200" dirty="0" err="1">
                <a:latin typeface="Lucida Console" pitchFamily="49" charset="0"/>
              </a:rPr>
              <a:t>ett</a:t>
            </a:r>
            <a:r>
              <a:rPr lang="en-GB" sz="1200" dirty="0">
                <a:solidFill>
                  <a:srgbClr val="009900"/>
                </a:solidFill>
                <a:latin typeface="Lucida Console" pitchFamily="49" charset="0"/>
              </a:rPr>
              <a:t>))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;</a:t>
            </a:r>
            <a:endParaRPr lang="en-GB" sz="12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200" dirty="0">
                <a:solidFill>
                  <a:srgbClr val="009900"/>
                </a:solidFill>
                <a:latin typeface="Lucida Console" pitchFamily="49" charset="0"/>
              </a:rPr>
              <a:t>}</a:t>
            </a:r>
            <a:endParaRPr lang="en-GB" sz="1200" dirty="0">
              <a:latin typeface="Lucida Console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22461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900113" y="0"/>
            <a:ext cx="7272337" cy="842963"/>
          </a:xfrm>
        </p:spPr>
        <p:txBody>
          <a:bodyPr/>
          <a:lstStyle/>
          <a:p>
            <a:r>
              <a:rPr lang="en-US"/>
              <a:t>Wireshark Internals</a:t>
            </a:r>
            <a:endParaRPr lang="de-DE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/>
              <a:t>Wireshark provides a framework for loading, dissection and visualization of network traffic</a:t>
            </a:r>
          </a:p>
          <a:p>
            <a:r>
              <a:rPr lang="en-US"/>
              <a:t>Wireshark framework allows individual dissectors access to network data via libwiretap</a:t>
            </a:r>
          </a:p>
          <a:p>
            <a:r>
              <a:rPr lang="en-US"/>
              <a:t>Wireshark framework provides utility functions for dissectors when dissecting data</a:t>
            </a:r>
          </a:p>
          <a:p>
            <a:r>
              <a:rPr lang="en-US"/>
              <a:t>Wireshark framework allows dissectors to write out products of dissection</a:t>
            </a:r>
          </a:p>
          <a:p>
            <a:endParaRPr lang="en-US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074686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900113" y="0"/>
            <a:ext cx="7272337" cy="842963"/>
          </a:xfrm>
        </p:spPr>
        <p:txBody>
          <a:bodyPr/>
          <a:lstStyle/>
          <a:p>
            <a:r>
              <a:rPr lang="en-US"/>
              <a:t>C dissector – protocol registration IV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 fontAlgn="t">
              <a:buNone/>
            </a:pPr>
            <a:endParaRPr lang="en-GB" sz="12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200" i="1" dirty="0">
                <a:solidFill>
                  <a:srgbClr val="808080"/>
                </a:solidFill>
                <a:latin typeface="Lucida Console" pitchFamily="49" charset="0"/>
              </a:rPr>
              <a:t>/* Simpler form of proto_reg_handoff_sf17 which can be used if there are</a:t>
            </a:r>
            <a:endParaRPr lang="en-GB" sz="12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200" i="1" dirty="0">
                <a:solidFill>
                  <a:srgbClr val="808080"/>
                </a:solidFill>
                <a:latin typeface="Lucida Console" pitchFamily="49" charset="0"/>
              </a:rPr>
              <a:t> * no </a:t>
            </a:r>
            <a:r>
              <a:rPr lang="en-GB" sz="1200" i="1" dirty="0" err="1">
                <a:solidFill>
                  <a:srgbClr val="808080"/>
                </a:solidFill>
                <a:latin typeface="Lucida Console" pitchFamily="49" charset="0"/>
              </a:rPr>
              <a:t>prefs</a:t>
            </a:r>
            <a:r>
              <a:rPr lang="en-GB" sz="1200" i="1" dirty="0">
                <a:solidFill>
                  <a:srgbClr val="808080"/>
                </a:solidFill>
                <a:latin typeface="Lucida Console" pitchFamily="49" charset="0"/>
              </a:rPr>
              <a:t>-dependent registration function calls. */</a:t>
            </a:r>
            <a:endParaRPr lang="en-GB" sz="12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200" dirty="0">
                <a:solidFill>
                  <a:srgbClr val="993333"/>
                </a:solidFill>
                <a:latin typeface="Lucida Console" pitchFamily="49" charset="0"/>
              </a:rPr>
              <a:t>void</a:t>
            </a:r>
            <a:endParaRPr lang="en-GB" sz="12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200" dirty="0">
                <a:latin typeface="Lucida Console" pitchFamily="49" charset="0"/>
              </a:rPr>
              <a:t>proto_reg_handoff_sf17</a:t>
            </a:r>
            <a:r>
              <a:rPr lang="en-GB" sz="1200" dirty="0">
                <a:solidFill>
                  <a:srgbClr val="009900"/>
                </a:solidFill>
                <a:latin typeface="Lucida Console" pitchFamily="49" charset="0"/>
              </a:rPr>
              <a:t>(</a:t>
            </a:r>
            <a:r>
              <a:rPr lang="en-GB" sz="1200" dirty="0">
                <a:solidFill>
                  <a:srgbClr val="993333"/>
                </a:solidFill>
                <a:latin typeface="Lucida Console" pitchFamily="49" charset="0"/>
              </a:rPr>
              <a:t>void</a:t>
            </a:r>
            <a:r>
              <a:rPr lang="en-GB" sz="1200" dirty="0">
                <a:solidFill>
                  <a:srgbClr val="009900"/>
                </a:solidFill>
                <a:latin typeface="Lucida Console" pitchFamily="49" charset="0"/>
              </a:rPr>
              <a:t>)</a:t>
            </a:r>
            <a:endParaRPr lang="en-GB" sz="12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200" dirty="0">
                <a:solidFill>
                  <a:srgbClr val="009900"/>
                </a:solidFill>
                <a:latin typeface="Lucida Console" pitchFamily="49" charset="0"/>
              </a:rPr>
              <a:t>{</a:t>
            </a:r>
            <a:endParaRPr lang="en-GB" sz="12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200" dirty="0">
                <a:latin typeface="Lucida Console" pitchFamily="49" charset="0"/>
              </a:rPr>
              <a:t>    </a:t>
            </a:r>
            <a:r>
              <a:rPr lang="en-GB" sz="1200" dirty="0" err="1">
                <a:latin typeface="Lucida Console" pitchFamily="49" charset="0"/>
              </a:rPr>
              <a:t>dissector_handle_t</a:t>
            </a:r>
            <a:r>
              <a:rPr lang="en-GB" sz="1200" dirty="0">
                <a:latin typeface="Lucida Console" pitchFamily="49" charset="0"/>
              </a:rPr>
              <a:t> sf17_handle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;</a:t>
            </a:r>
            <a:endParaRPr lang="en-GB" sz="12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200" dirty="0">
                <a:latin typeface="Lucida Console" pitchFamily="49" charset="0"/>
              </a:rPr>
              <a:t> </a:t>
            </a:r>
          </a:p>
          <a:p>
            <a:pPr marL="0" indent="0" fontAlgn="t">
              <a:buNone/>
            </a:pPr>
            <a:r>
              <a:rPr lang="en-GB" sz="1200" dirty="0">
                <a:latin typeface="Lucida Console" pitchFamily="49" charset="0"/>
              </a:rPr>
              <a:t>    </a:t>
            </a:r>
            <a:r>
              <a:rPr lang="en-GB" sz="1200" i="1" dirty="0">
                <a:solidFill>
                  <a:srgbClr val="808080"/>
                </a:solidFill>
                <a:latin typeface="Lucida Console" pitchFamily="49" charset="0"/>
              </a:rPr>
              <a:t>/* Use </a:t>
            </a:r>
            <a:r>
              <a:rPr lang="en-GB" sz="1200" i="1" dirty="0" err="1">
                <a:solidFill>
                  <a:srgbClr val="808080"/>
                </a:solidFill>
                <a:latin typeface="Lucida Console" pitchFamily="49" charset="0"/>
              </a:rPr>
              <a:t>new_create_dissector_handle</a:t>
            </a:r>
            <a:r>
              <a:rPr lang="en-GB" sz="1200" i="1" dirty="0">
                <a:solidFill>
                  <a:srgbClr val="808080"/>
                </a:solidFill>
                <a:latin typeface="Lucida Console" pitchFamily="49" charset="0"/>
              </a:rPr>
              <a:t>() to indicate that dissect_sf17()</a:t>
            </a:r>
            <a:endParaRPr lang="en-GB" sz="12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200" i="1" dirty="0">
                <a:solidFill>
                  <a:srgbClr val="808080"/>
                </a:solidFill>
                <a:latin typeface="Lucida Console" pitchFamily="49" charset="0"/>
              </a:rPr>
              <a:t>     * returns the number of bytes it dissected (or 0 if it thinks the packet</a:t>
            </a:r>
            <a:endParaRPr lang="en-GB" sz="12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200" i="1" dirty="0">
                <a:solidFill>
                  <a:srgbClr val="808080"/>
                </a:solidFill>
                <a:latin typeface="Lucida Console" pitchFamily="49" charset="0"/>
              </a:rPr>
              <a:t>     * does not belong to sf17).</a:t>
            </a:r>
            <a:endParaRPr lang="en-GB" sz="12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200" i="1" dirty="0">
                <a:solidFill>
                  <a:srgbClr val="808080"/>
                </a:solidFill>
                <a:latin typeface="Lucida Console" pitchFamily="49" charset="0"/>
              </a:rPr>
              <a:t>     */</a:t>
            </a:r>
            <a:endParaRPr lang="en-GB" sz="12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200" dirty="0">
                <a:latin typeface="Lucida Console" pitchFamily="49" charset="0"/>
              </a:rPr>
              <a:t>    sf17_handle 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=</a:t>
            </a:r>
            <a:r>
              <a:rPr lang="en-GB" sz="1200" dirty="0">
                <a:latin typeface="Lucida Console" pitchFamily="49" charset="0"/>
              </a:rPr>
              <a:t> </a:t>
            </a:r>
            <a:r>
              <a:rPr lang="en-GB" sz="1200" dirty="0" err="1">
                <a:latin typeface="Lucida Console" pitchFamily="49" charset="0"/>
              </a:rPr>
              <a:t>new_create_dissector_handle</a:t>
            </a:r>
            <a:r>
              <a:rPr lang="en-GB" sz="1200" dirty="0">
                <a:solidFill>
                  <a:srgbClr val="009900"/>
                </a:solidFill>
                <a:latin typeface="Lucida Console" pitchFamily="49" charset="0"/>
              </a:rPr>
              <a:t>(</a:t>
            </a:r>
            <a:r>
              <a:rPr lang="en-GB" sz="1200" dirty="0">
                <a:latin typeface="Lucida Console" pitchFamily="49" charset="0"/>
              </a:rPr>
              <a:t>dissect_sf17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1200" dirty="0">
                <a:latin typeface="Lucida Console" pitchFamily="49" charset="0"/>
              </a:rPr>
              <a:t> proto_sf17</a:t>
            </a:r>
            <a:r>
              <a:rPr lang="en-GB" sz="1200" dirty="0">
                <a:solidFill>
                  <a:srgbClr val="009900"/>
                </a:solidFill>
                <a:latin typeface="Lucida Console" pitchFamily="49" charset="0"/>
              </a:rPr>
              <a:t>)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;</a:t>
            </a:r>
            <a:endParaRPr lang="en-GB" sz="12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200" dirty="0">
                <a:latin typeface="Lucida Console" pitchFamily="49" charset="0"/>
              </a:rPr>
              <a:t>    </a:t>
            </a:r>
            <a:r>
              <a:rPr lang="en-GB" sz="1200" dirty="0" err="1">
                <a:latin typeface="Lucida Console" pitchFamily="49" charset="0"/>
              </a:rPr>
              <a:t>dissector_add_uint</a:t>
            </a:r>
            <a:r>
              <a:rPr lang="en-GB" sz="1200" dirty="0">
                <a:solidFill>
                  <a:srgbClr val="009900"/>
                </a:solidFill>
                <a:latin typeface="Lucida Console" pitchFamily="49" charset="0"/>
              </a:rPr>
              <a:t>(</a:t>
            </a:r>
            <a:r>
              <a:rPr lang="en-GB" sz="1200" dirty="0">
                <a:solidFill>
                  <a:srgbClr val="FF0000"/>
                </a:solidFill>
                <a:latin typeface="Lucida Console" pitchFamily="49" charset="0"/>
              </a:rPr>
              <a:t>"</a:t>
            </a:r>
            <a:r>
              <a:rPr lang="en-GB" sz="1200" dirty="0" err="1">
                <a:solidFill>
                  <a:srgbClr val="FF0000"/>
                </a:solidFill>
                <a:latin typeface="Lucida Console" pitchFamily="49" charset="0"/>
              </a:rPr>
              <a:t>tcp.port</a:t>
            </a:r>
            <a:r>
              <a:rPr lang="en-GB" sz="1200" dirty="0">
                <a:solidFill>
                  <a:srgbClr val="FF0000"/>
                </a:solidFill>
                <a:latin typeface="Lucida Console" pitchFamily="49" charset="0"/>
              </a:rPr>
              <a:t>"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1200" dirty="0">
                <a:latin typeface="Lucida Console" pitchFamily="49" charset="0"/>
              </a:rPr>
              <a:t> SF17_PORT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1200" dirty="0">
                <a:latin typeface="Lucida Console" pitchFamily="49" charset="0"/>
              </a:rPr>
              <a:t> sf17_handle</a:t>
            </a:r>
            <a:r>
              <a:rPr lang="en-GB" sz="1200" dirty="0">
                <a:solidFill>
                  <a:srgbClr val="009900"/>
                </a:solidFill>
                <a:latin typeface="Lucida Console" pitchFamily="49" charset="0"/>
              </a:rPr>
              <a:t>)</a:t>
            </a:r>
            <a:r>
              <a:rPr lang="en-GB" sz="1200" dirty="0">
                <a:solidFill>
                  <a:srgbClr val="339933"/>
                </a:solidFill>
                <a:latin typeface="Lucida Console" pitchFamily="49" charset="0"/>
              </a:rPr>
              <a:t>;</a:t>
            </a:r>
            <a:endParaRPr lang="en-GB" sz="12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200" dirty="0">
                <a:solidFill>
                  <a:srgbClr val="009900"/>
                </a:solidFill>
                <a:latin typeface="Lucida Console" pitchFamily="49" charset="0"/>
              </a:rPr>
              <a:t>}</a:t>
            </a:r>
            <a:endParaRPr lang="en-GB" sz="1200" dirty="0">
              <a:latin typeface="Lucida Console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80996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/>
              <a:t>Comparison of dissectors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/>
              <a:t>For this simple “protocol”, Wireshark displays are almost identical</a:t>
            </a:r>
          </a:p>
          <a:p>
            <a:r>
              <a:rPr lang="en-US"/>
              <a:t>WSGD and Lua dissectors are quick and easy to develop; edit file and restart Wireshark</a:t>
            </a:r>
          </a:p>
          <a:p>
            <a:r>
              <a:rPr lang="en-US"/>
              <a:t>WSGD facilities are most limited option, Lua more advanced</a:t>
            </a:r>
          </a:p>
          <a:p>
            <a:r>
              <a:rPr lang="en-US"/>
              <a:t>C dissectors easy to distribute, build an installer package, easy to contribute back to Wireshark</a:t>
            </a:r>
          </a:p>
          <a:p>
            <a:r>
              <a:rPr lang="en-US"/>
              <a:t>WSGD 124 lines, Lua 89 lines, C 270 lines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428621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/>
              <a:t>Comparison of dissector performance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/>
              <a:t>No visible difference for a small capture file, 11 packets</a:t>
            </a:r>
          </a:p>
          <a:p>
            <a:r>
              <a:rPr lang="en-US"/>
              <a:t>Big capture file (~ 1M packets) load time results:</a:t>
            </a:r>
          </a:p>
          <a:p>
            <a:endParaRPr lang="en-US"/>
          </a:p>
          <a:p>
            <a:pPr lvl="1"/>
            <a:r>
              <a:rPr lang="en-US"/>
              <a:t>WSGD: 1:42.1 – 9.1 x slower than C</a:t>
            </a:r>
          </a:p>
          <a:p>
            <a:pPr lvl="1"/>
            <a:r>
              <a:rPr lang="en-US"/>
              <a:t>Lua: 0:27.0 – 2.4 slower than C</a:t>
            </a:r>
          </a:p>
          <a:p>
            <a:pPr lvl="1"/>
            <a:r>
              <a:rPr lang="en-US"/>
              <a:t>C: 0:11.2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897273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900113" y="0"/>
            <a:ext cx="7272337" cy="842963"/>
          </a:xfrm>
        </p:spPr>
        <p:txBody>
          <a:bodyPr/>
          <a:lstStyle/>
          <a:p>
            <a:r>
              <a:rPr lang="en-US"/>
              <a:t>Questions?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Other dissector options?</a:t>
            </a:r>
          </a:p>
          <a:p>
            <a:endParaRPr lang="en-US" dirty="0"/>
          </a:p>
          <a:p>
            <a:r>
              <a:rPr lang="en-US" dirty="0"/>
              <a:t>Future directions?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10229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900113" y="0"/>
            <a:ext cx="7272337" cy="842963"/>
          </a:xfrm>
        </p:spPr>
        <p:txBody>
          <a:bodyPr/>
          <a:lstStyle/>
          <a:p>
            <a:r>
              <a:rPr lang="en-US"/>
              <a:t>Dissectors overview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sz="2400" dirty="0"/>
              <a:t>Dissectors “register” their interest in data from a lower level protocol dissector, e.g. </a:t>
            </a:r>
            <a:r>
              <a:rPr lang="en-US" sz="2400" dirty="0" err="1"/>
              <a:t>tcp</a:t>
            </a:r>
            <a:r>
              <a:rPr lang="en-US" sz="2400" dirty="0"/>
              <a:t> port 54321</a:t>
            </a:r>
          </a:p>
          <a:p>
            <a:r>
              <a:rPr lang="en-US" sz="2400" dirty="0"/>
              <a:t>The lower level dissector hands the payload body to the registered dissector</a:t>
            </a:r>
          </a:p>
          <a:p>
            <a:r>
              <a:rPr lang="en-US" sz="2400" dirty="0"/>
              <a:t>Dissectors “pick apart” a protocol into the individual elements of the protocol message</a:t>
            </a:r>
          </a:p>
          <a:p>
            <a:r>
              <a:rPr lang="en-US" sz="2400" dirty="0"/>
              <a:t>Each element of a protocol may have a type, e.g. integer, string, bit field, timestamp</a:t>
            </a:r>
          </a:p>
          <a:p>
            <a:r>
              <a:rPr lang="en-US" sz="2400" dirty="0"/>
              <a:t>Dissectors provide elements that may be used in display filters</a:t>
            </a:r>
          </a:p>
        </p:txBody>
      </p:sp>
    </p:spTree>
    <p:extLst>
      <p:ext uri="{BB962C8B-B14F-4D97-AF65-F5344CB8AC3E}">
        <p14:creationId xmlns:p14="http://schemas.microsoft.com/office/powerpoint/2010/main" val="32775602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900113" y="0"/>
            <a:ext cx="7272337" cy="842963"/>
          </a:xfrm>
        </p:spPr>
        <p:txBody>
          <a:bodyPr/>
          <a:lstStyle/>
          <a:p>
            <a:r>
              <a:rPr lang="en-US"/>
              <a:t>Dissector output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Set the protocol column</a:t>
            </a:r>
          </a:p>
          <a:p>
            <a:endParaRPr lang="en-US" dirty="0"/>
          </a:p>
          <a:p>
            <a:r>
              <a:rPr lang="en-US" dirty="0"/>
              <a:t>Set the info column</a:t>
            </a:r>
          </a:p>
          <a:p>
            <a:endParaRPr lang="en-US" dirty="0"/>
          </a:p>
          <a:p>
            <a:r>
              <a:rPr lang="en-US" dirty="0"/>
              <a:t>Create tree entries as required</a:t>
            </a:r>
          </a:p>
          <a:p>
            <a:pPr lvl="1"/>
            <a:r>
              <a:rPr lang="en-US" dirty="0"/>
              <a:t>Create subtree entries for protocol components</a:t>
            </a:r>
          </a:p>
          <a:p>
            <a:pPr lvl="1"/>
            <a:r>
              <a:rPr lang="en-US" dirty="0"/>
              <a:t>Add values, text to tree entries</a:t>
            </a:r>
          </a:p>
          <a:p>
            <a:endParaRPr lang="en-US" dirty="0"/>
          </a:p>
          <a:p>
            <a:r>
              <a:rPr lang="en-US" dirty="0"/>
              <a:t>Call sub-dissectors as required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66298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900113" y="0"/>
            <a:ext cx="7272337" cy="842963"/>
          </a:xfrm>
        </p:spPr>
        <p:txBody>
          <a:bodyPr/>
          <a:lstStyle/>
          <a:p>
            <a:r>
              <a:rPr lang="en-US"/>
              <a:t>Dissector Construction Options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Text based</a:t>
            </a:r>
          </a:p>
          <a:p>
            <a:pPr lvl="1"/>
            <a:r>
              <a:rPr lang="en-US" dirty="0"/>
              <a:t>Built-in, with compilation – ASN.1, IDL </a:t>
            </a:r>
          </a:p>
          <a:p>
            <a:pPr lvl="1"/>
            <a:r>
              <a:rPr lang="en-US" dirty="0"/>
              <a:t>External, without compilation – Wireshark Generic Dissector (WSGD)*</a:t>
            </a:r>
          </a:p>
          <a:p>
            <a:endParaRPr lang="en-US" dirty="0"/>
          </a:p>
          <a:p>
            <a:r>
              <a:rPr lang="en-US" dirty="0"/>
              <a:t>Scripting language based</a:t>
            </a:r>
          </a:p>
          <a:p>
            <a:pPr lvl="1"/>
            <a:r>
              <a:rPr lang="en-US" dirty="0"/>
              <a:t>Built-in: Lua*</a:t>
            </a:r>
          </a:p>
          <a:p>
            <a:endParaRPr lang="en-US" dirty="0"/>
          </a:p>
          <a:p>
            <a:r>
              <a:rPr lang="en-US" dirty="0"/>
              <a:t>C based*</a:t>
            </a:r>
          </a:p>
          <a:p>
            <a:pPr lvl="1"/>
            <a:r>
              <a:rPr lang="en-US" dirty="0"/>
              <a:t>Traditional format, requires a development environment</a:t>
            </a:r>
          </a:p>
        </p:txBody>
      </p:sp>
    </p:spTree>
    <p:extLst>
      <p:ext uri="{BB962C8B-B14F-4D97-AF65-F5344CB8AC3E}">
        <p14:creationId xmlns:p14="http://schemas.microsoft.com/office/powerpoint/2010/main" val="16409449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900113" y="0"/>
            <a:ext cx="7272337" cy="842963"/>
          </a:xfrm>
        </p:spPr>
        <p:txBody>
          <a:bodyPr/>
          <a:lstStyle/>
          <a:p>
            <a:r>
              <a:rPr lang="en-US"/>
              <a:t>Demonstration protocol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sz="1800" dirty="0"/>
              <a:t>Made up for this presentation</a:t>
            </a:r>
          </a:p>
          <a:p>
            <a:r>
              <a:rPr lang="en-US" sz="1800" dirty="0"/>
              <a:t>Has a header with a byte indicating the message type, and a short (2 bytes in big-endian format) for the total message length (including the header)</a:t>
            </a:r>
          </a:p>
          <a:p>
            <a:r>
              <a:rPr lang="en-US" sz="1800" dirty="0"/>
              <a:t>Commands are:</a:t>
            </a:r>
          </a:p>
          <a:p>
            <a:endParaRPr lang="en-US" sz="1100" dirty="0"/>
          </a:p>
          <a:p>
            <a:pPr lvl="1"/>
            <a:r>
              <a:rPr lang="en-US" sz="1800" dirty="0"/>
              <a:t> connect (20) and </a:t>
            </a:r>
            <a:r>
              <a:rPr lang="en-US" sz="1800" dirty="0" err="1"/>
              <a:t>connect_ack</a:t>
            </a:r>
            <a:r>
              <a:rPr lang="en-US" sz="1800" dirty="0"/>
              <a:t> (21) that have a long (4 bytes in little-endian format) id</a:t>
            </a:r>
          </a:p>
          <a:p>
            <a:pPr lvl="1"/>
            <a:endParaRPr lang="en-US" sz="1100" dirty="0"/>
          </a:p>
          <a:p>
            <a:pPr lvl="1"/>
            <a:r>
              <a:rPr lang="en-US" sz="1800" dirty="0"/>
              <a:t>disconnect (60) and </a:t>
            </a:r>
            <a:r>
              <a:rPr lang="en-US" sz="1800" dirty="0" err="1"/>
              <a:t>disconnect_ack</a:t>
            </a:r>
            <a:r>
              <a:rPr lang="en-US" sz="1800" dirty="0"/>
              <a:t> (61) that have a long (4 bytes in little-endian format) id</a:t>
            </a:r>
          </a:p>
          <a:p>
            <a:pPr lvl="1"/>
            <a:endParaRPr lang="en-US" sz="1100" dirty="0"/>
          </a:p>
          <a:p>
            <a:pPr lvl="1"/>
            <a:r>
              <a:rPr lang="en-US" sz="1800" dirty="0" err="1"/>
              <a:t>request_data</a:t>
            </a:r>
            <a:r>
              <a:rPr lang="en-US" sz="1800" dirty="0"/>
              <a:t> and </a:t>
            </a:r>
            <a:r>
              <a:rPr lang="en-US" sz="1800" dirty="0" err="1"/>
              <a:t>request_reply</a:t>
            </a:r>
            <a:r>
              <a:rPr lang="en-US" sz="1800" dirty="0"/>
              <a:t> that have a byte indicating the data type and for the reply an actual data value;</a:t>
            </a:r>
          </a:p>
          <a:p>
            <a:pPr lvl="1"/>
            <a:endParaRPr lang="en-US" sz="1100" dirty="0"/>
          </a:p>
          <a:p>
            <a:pPr lvl="2"/>
            <a:r>
              <a:rPr lang="en-US" dirty="0"/>
              <a:t>Data type 0 – a little-endian short</a:t>
            </a:r>
          </a:p>
          <a:p>
            <a:pPr lvl="2"/>
            <a:r>
              <a:rPr lang="en-US" dirty="0"/>
              <a:t>Data type 1 – a little-endian long</a:t>
            </a:r>
          </a:p>
          <a:p>
            <a:pPr lvl="2"/>
            <a:r>
              <a:rPr lang="en-US" dirty="0"/>
              <a:t>Data type 2 – a 15 character string</a:t>
            </a:r>
          </a:p>
        </p:txBody>
      </p:sp>
    </p:spTree>
    <p:extLst>
      <p:ext uri="{BB962C8B-B14F-4D97-AF65-F5344CB8AC3E}">
        <p14:creationId xmlns:p14="http://schemas.microsoft.com/office/powerpoint/2010/main" val="36257253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/>
              <a:t>Text based Dissectors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Protocol definition held in text file(s) in human readable form</a:t>
            </a:r>
          </a:p>
          <a:p>
            <a:endParaRPr lang="en-US" dirty="0"/>
          </a:p>
          <a:p>
            <a:r>
              <a:rPr lang="en-US" dirty="0"/>
              <a:t>Definitions are interpreted or compiled to produce a dissector</a:t>
            </a:r>
          </a:p>
          <a:p>
            <a:endParaRPr lang="en-US" dirty="0"/>
          </a:p>
          <a:p>
            <a:r>
              <a:rPr lang="en-US" dirty="0"/>
              <a:t>Low barrier to entry, although ASN.1 and IDL require a development environment to compile resulting dissector</a:t>
            </a:r>
          </a:p>
          <a:p>
            <a:endParaRPr lang="en-US" dirty="0"/>
          </a:p>
          <a:p>
            <a:r>
              <a:rPr lang="en-US" dirty="0"/>
              <a:t>Interpreted text files are slowest at dissecting packets</a:t>
            </a:r>
          </a:p>
          <a:p>
            <a:endParaRPr lang="en-US" dirty="0"/>
          </a:p>
          <a:p>
            <a:r>
              <a:rPr lang="en-US" dirty="0"/>
              <a:t>Least flexible option for access to </a:t>
            </a:r>
            <a:r>
              <a:rPr lang="en-US" dirty="0" err="1"/>
              <a:t>libwireshark</a:t>
            </a:r>
            <a:r>
              <a:rPr lang="en-US" dirty="0"/>
              <a:t> infrastructure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5013912"/>
      </p:ext>
    </p:extLst>
  </p:cSld>
  <p:clrMapOvr>
    <a:masterClrMapping/>
  </p:clrMapOvr>
</p:sld>
</file>

<file path=ppt/theme/theme1.xml><?xml version="1.0" encoding="utf-8"?>
<a:theme xmlns:a="http://schemas.openxmlformats.org/drawingml/2006/main" name="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swald Title">
      <a:majorFont>
        <a:latin typeface="Oswald"/>
        <a:ea typeface=""/>
        <a:cs typeface=""/>
      </a:majorFont>
      <a:minorFont>
        <a:latin typeface="Oswal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642</TotalTime>
  <Words>2042</Words>
  <Application>Microsoft Office PowerPoint</Application>
  <PresentationFormat>On-screen Show (16:9)</PresentationFormat>
  <Paragraphs>593</Paragraphs>
  <Slides>43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49" baseType="lpstr">
      <vt:lpstr>Arial</vt:lpstr>
      <vt:lpstr>Lucida Console</vt:lpstr>
      <vt:lpstr>Oswald</vt:lpstr>
      <vt:lpstr>Tahoma</vt:lpstr>
      <vt:lpstr>Wingdings</vt:lpstr>
      <vt:lpstr>simple-light-2</vt:lpstr>
      <vt:lpstr>Writing a Wireshark Dissector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Trihedral UK Limited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Graham Bloice</dc:creator>
  <cp:lastModifiedBy>Graham Bloice</cp:lastModifiedBy>
  <cp:revision>62</cp:revision>
  <dcterms:created xsi:type="dcterms:W3CDTF">2016-06-08T18:26:11Z</dcterms:created>
  <dcterms:modified xsi:type="dcterms:W3CDTF">2017-09-25T14:09:28Z</dcterms:modified>
</cp:coreProperties>
</file>