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2" r:id="rId1"/>
  </p:sldMasterIdLst>
  <p:notesMasterIdLst>
    <p:notesMasterId r:id="rId52"/>
  </p:notesMasterIdLst>
  <p:sldIdLst>
    <p:sldId id="256" r:id="rId2"/>
    <p:sldId id="331" r:id="rId3"/>
    <p:sldId id="270" r:id="rId4"/>
    <p:sldId id="272" r:id="rId5"/>
    <p:sldId id="271" r:id="rId6"/>
    <p:sldId id="262" r:id="rId7"/>
    <p:sldId id="273" r:id="rId8"/>
    <p:sldId id="275" r:id="rId9"/>
    <p:sldId id="278" r:id="rId10"/>
    <p:sldId id="274" r:id="rId11"/>
    <p:sldId id="276" r:id="rId12"/>
    <p:sldId id="277" r:id="rId13"/>
    <p:sldId id="279" r:id="rId14"/>
    <p:sldId id="281" r:id="rId15"/>
    <p:sldId id="282" r:id="rId16"/>
    <p:sldId id="285" r:id="rId17"/>
    <p:sldId id="286" r:id="rId18"/>
    <p:sldId id="287" r:id="rId19"/>
    <p:sldId id="288" r:id="rId20"/>
    <p:sldId id="289" r:id="rId21"/>
    <p:sldId id="284" r:id="rId22"/>
    <p:sldId id="292" r:id="rId23"/>
    <p:sldId id="294" r:id="rId24"/>
    <p:sldId id="296" r:id="rId25"/>
    <p:sldId id="297" r:id="rId26"/>
    <p:sldId id="298" r:id="rId27"/>
    <p:sldId id="300" r:id="rId28"/>
    <p:sldId id="299" r:id="rId29"/>
    <p:sldId id="301" r:id="rId30"/>
    <p:sldId id="264" r:id="rId31"/>
    <p:sldId id="303" r:id="rId32"/>
    <p:sldId id="302" r:id="rId33"/>
    <p:sldId id="304" r:id="rId34"/>
    <p:sldId id="306" r:id="rId35"/>
    <p:sldId id="326" r:id="rId36"/>
    <p:sldId id="327" r:id="rId37"/>
    <p:sldId id="308" r:id="rId38"/>
    <p:sldId id="324" r:id="rId39"/>
    <p:sldId id="329" r:id="rId40"/>
    <p:sldId id="313" r:id="rId41"/>
    <p:sldId id="328" r:id="rId42"/>
    <p:sldId id="316" r:id="rId43"/>
    <p:sldId id="318" r:id="rId44"/>
    <p:sldId id="315" r:id="rId45"/>
    <p:sldId id="317" r:id="rId46"/>
    <p:sldId id="323" r:id="rId47"/>
    <p:sldId id="322" r:id="rId48"/>
    <p:sldId id="321" r:id="rId49"/>
    <p:sldId id="265" r:id="rId50"/>
    <p:sldId id="263" r:id="rId5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53"/>
      <p:bold r:id="rId54"/>
      <p:italic r:id="rId55"/>
      <p:boldItalic r:id="rId56"/>
    </p:embeddedFont>
    <p:embeddedFont>
      <p:font typeface="Consolas" panose="020B0609020204030204" pitchFamily="49" charset="0"/>
      <p:regular r:id="rId57"/>
      <p:bold r:id="rId58"/>
      <p:italic r:id="rId59"/>
      <p:boldItalic r:id="rId60"/>
    </p:embeddedFont>
    <p:embeddedFont>
      <p:font typeface="Oswald" panose="02000503000000000000" pitchFamily="2" charset="0"/>
      <p:regular r:id="rId61"/>
    </p:embeddedFont>
    <p:embeddedFont>
      <p:font typeface="Segoe UI" panose="020B0502040204020203" pitchFamily="34" charset="0"/>
      <p:regular r:id="rId62"/>
      <p:bold r:id="rId63"/>
      <p:italic r:id="rId64"/>
      <p:boldItalic r:id="rId65"/>
    </p:embeddedFont>
    <p:embeddedFont>
      <p:font typeface="Tahoma" panose="020B0604030504040204" pitchFamily="34" charset="0"/>
      <p:regular r:id="rId66"/>
      <p:bold r:id="rId6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78CD04-3283-4850-A6E2-27EA3786D29B}" v="3" dt="2018-10-24T10:08:35.8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70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3.fntdata"/><Relationship Id="rId63" Type="http://schemas.openxmlformats.org/officeDocument/2006/relationships/font" Target="fonts/font11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1.fntdata"/><Relationship Id="rId58" Type="http://schemas.openxmlformats.org/officeDocument/2006/relationships/font" Target="fonts/font6.fntdata"/><Relationship Id="rId66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5.fntdata"/><Relationship Id="rId61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60" Type="http://schemas.openxmlformats.org/officeDocument/2006/relationships/font" Target="fonts/font8.fntdata"/><Relationship Id="rId65" Type="http://schemas.openxmlformats.org/officeDocument/2006/relationships/font" Target="fonts/font13.fntdata"/><Relationship Id="rId73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4.fntdata"/><Relationship Id="rId64" Type="http://schemas.openxmlformats.org/officeDocument/2006/relationships/font" Target="fonts/font12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7.fntdata"/><Relationship Id="rId67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2.fntdata"/><Relationship Id="rId62" Type="http://schemas.openxmlformats.org/officeDocument/2006/relationships/font" Target="fonts/font10.fntdata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Reusch" userId="c4a357a7-739b-4c40-b6d4-fbb4e81f02f0" providerId="ADAL" clId="{A978CD04-3283-4850-A6E2-27EA3786D29B}"/>
    <pc:docChg chg="custSel modSld">
      <pc:chgData name="Christian Reusch" userId="c4a357a7-739b-4c40-b6d4-fbb4e81f02f0" providerId="ADAL" clId="{A978CD04-3283-4850-A6E2-27EA3786D29B}" dt="2018-10-24T10:08:35.861" v="75"/>
      <pc:docMkLst>
        <pc:docMk/>
      </pc:docMkLst>
      <pc:sldChg chg="addSp delSp modSp">
        <pc:chgData name="Christian Reusch" userId="c4a357a7-739b-4c40-b6d4-fbb4e81f02f0" providerId="ADAL" clId="{A978CD04-3283-4850-A6E2-27EA3786D29B}" dt="2018-10-24T10:08:35.861" v="75"/>
        <pc:sldMkLst>
          <pc:docMk/>
          <pc:sldMk cId="0" sldId="256"/>
        </pc:sldMkLst>
        <pc:spChg chg="add">
          <ac:chgData name="Christian Reusch" userId="c4a357a7-739b-4c40-b6d4-fbb4e81f02f0" providerId="ADAL" clId="{A978CD04-3283-4850-A6E2-27EA3786D29B}" dt="2018-10-24T10:08:35.861" v="75"/>
          <ac:spMkLst>
            <pc:docMk/>
            <pc:sldMk cId="0" sldId="256"/>
            <ac:spMk id="5" creationId="{210117A6-EB5F-47C7-8D52-A716EAA5DB67}"/>
          </ac:spMkLst>
        </pc:spChg>
        <pc:graphicFrameChg chg="add del mod">
          <ac:chgData name="Christian Reusch" userId="c4a357a7-739b-4c40-b6d4-fbb4e81f02f0" providerId="ADAL" clId="{A978CD04-3283-4850-A6E2-27EA3786D29B}" dt="2018-10-24T10:08:00.104" v="74" actId="478"/>
          <ac:graphicFrameMkLst>
            <pc:docMk/>
            <pc:sldMk cId="0" sldId="256"/>
            <ac:graphicFrameMk id="2" creationId="{9698D6A1-4D7D-4666-8EBA-B9AFAD46BCE4}"/>
          </ac:graphicFrameMkLst>
        </pc:graphicFrameChg>
      </pc:sldChg>
      <pc:sldChg chg="modSp">
        <pc:chgData name="Christian Reusch" userId="c4a357a7-739b-4c40-b6d4-fbb4e81f02f0" providerId="ADAL" clId="{A978CD04-3283-4850-A6E2-27EA3786D29B}" dt="2018-10-24T10:06:30.552" v="72" actId="14100"/>
        <pc:sldMkLst>
          <pc:docMk/>
          <pc:sldMk cId="3065784158" sldId="300"/>
        </pc:sldMkLst>
        <pc:spChg chg="mod">
          <ac:chgData name="Christian Reusch" userId="c4a357a7-739b-4c40-b6d4-fbb4e81f02f0" providerId="ADAL" clId="{A978CD04-3283-4850-A6E2-27EA3786D29B}" dt="2018-10-24T10:06:24.816" v="71" actId="207"/>
          <ac:spMkLst>
            <pc:docMk/>
            <pc:sldMk cId="3065784158" sldId="300"/>
            <ac:spMk id="4" creationId="{CFB36951-8090-4E30-AA29-A74ECAC71807}"/>
          </ac:spMkLst>
        </pc:spChg>
        <pc:spChg chg="mod">
          <ac:chgData name="Christian Reusch" userId="c4a357a7-739b-4c40-b6d4-fbb4e81f02f0" providerId="ADAL" clId="{A978CD04-3283-4850-A6E2-27EA3786D29B}" dt="2018-10-24T10:06:30.552" v="72" actId="14100"/>
          <ac:spMkLst>
            <pc:docMk/>
            <pc:sldMk cId="3065784158" sldId="300"/>
            <ac:spMk id="6" creationId="{B1CCD05B-89A1-487D-9C0E-A36BFA3C0FD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oschi\Documents\1_CR_Tech\17_PowerPoint\Sharkfest\Sharkfest17EU\21_Excel\Congestio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Exponetial Slow Start behaviour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SlowStart!$C$4</c:f>
              <c:strCache>
                <c:ptCount val="1"/>
                <c:pt idx="0">
                  <c:v>sstresh
[1000 Bytes]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SlowStart!$B$5:$B$12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SlowStart!$C$5:$C$12</c:f>
              <c:numCache>
                <c:formatCode>General</c:formatCode>
                <c:ptCount val="8"/>
                <c:pt idx="0">
                  <c:v>128</c:v>
                </c:pt>
                <c:pt idx="1">
                  <c:v>128</c:v>
                </c:pt>
                <c:pt idx="2">
                  <c:v>128</c:v>
                </c:pt>
                <c:pt idx="3">
                  <c:v>128</c:v>
                </c:pt>
                <c:pt idx="4">
                  <c:v>128</c:v>
                </c:pt>
                <c:pt idx="5">
                  <c:v>128</c:v>
                </c:pt>
                <c:pt idx="6">
                  <c:v>128</c:v>
                </c:pt>
                <c:pt idx="7">
                  <c:v>128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0C8-49F9-8FB9-757906C2DE49}"/>
            </c:ext>
          </c:extLst>
        </c:ser>
        <c:ser>
          <c:idx val="1"/>
          <c:order val="1"/>
          <c:tx>
            <c:strRef>
              <c:f>SlowStart!$D$4</c:f>
              <c:strCache>
                <c:ptCount val="1"/>
                <c:pt idx="0">
                  <c:v>cwnd
[1000 Bytes]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SlowStart!$B$5:$B$12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SlowStart!$D$5:$D$12</c:f>
              <c:numCache>
                <c:formatCode>General</c:formatCode>
                <c:ptCount val="8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32</c:v>
                </c:pt>
                <c:pt idx="4">
                  <c:v>64</c:v>
                </c:pt>
                <c:pt idx="5">
                  <c:v>128</c:v>
                </c:pt>
                <c:pt idx="6">
                  <c:v>128</c:v>
                </c:pt>
                <c:pt idx="7">
                  <c:v>128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0C8-49F9-8FB9-757906C2DE4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94979528"/>
        <c:axId val="494979856"/>
      </c:lineChart>
      <c:catAx>
        <c:axId val="494979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979856"/>
        <c:crosses val="autoZero"/>
        <c:auto val="1"/>
        <c:lblAlgn val="ctr"/>
        <c:lblOffset val="100"/>
        <c:noMultiLvlLbl val="0"/>
      </c:catAx>
      <c:valAx>
        <c:axId val="49497985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94979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9373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1001267"/>
            <a:ext cx="9144000" cy="4142100"/>
          </a:xfrm>
          <a:prstGeom prst="rect">
            <a:avLst/>
          </a:prstGeom>
          <a:solidFill>
            <a:srgbClr val="051A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259257" y="1236191"/>
            <a:ext cx="4557717" cy="1257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259257" y="2491384"/>
            <a:ext cx="2621761" cy="964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/>
          <p:nvPr/>
        </p:nvSpPr>
        <p:spPr>
          <a:xfrm>
            <a:off x="5558084" y="3384445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ahoma"/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John Doe</a:t>
            </a:r>
            <a:endParaRPr sz="24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1010363" y="-5"/>
            <a:ext cx="7286700" cy="9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ahoma"/>
              <a:buNone/>
            </a:pPr>
            <a:r>
              <a:rPr lang="en-US" sz="4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SharkFest </a:t>
            </a:r>
            <a:r>
              <a:rPr lang="en-US" sz="4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’18 Europe</a:t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734684" y="4835723"/>
            <a:ext cx="767463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#sf18eu  •  Imperial Riding School Renaissance Vienna  •  Oct 29 - Nov 2</a:t>
            </a:r>
            <a:endParaRPr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" name="Shape 21"/>
          <p:cNvSpPr txBox="1"/>
          <p:nvPr/>
        </p:nvSpPr>
        <p:spPr>
          <a:xfrm>
            <a:off x="5558084" y="3848412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B01"/>
              </a:buClr>
              <a:buSzPts val="1800"/>
              <a:buFont typeface="Tahoma"/>
              <a:buNone/>
            </a:pPr>
            <a:r>
              <a:rPr lang="en-US" sz="1800" b="0" i="0" u="none" strike="noStrike" cap="non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rPr>
              <a:t>Packet Corporation</a:t>
            </a:r>
            <a:endParaRPr sz="1800" b="0" i="0" u="none" strike="noStrike" cap="none">
              <a:solidFill>
                <a:srgbClr val="D9D9D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" name="Shape 22"/>
          <p:cNvSpPr txBox="1"/>
          <p:nvPr/>
        </p:nvSpPr>
        <p:spPr>
          <a:xfrm>
            <a:off x="259257" y="3832503"/>
            <a:ext cx="18470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14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554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7569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2820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951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1151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17526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84886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3753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16801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544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only">
  <p:cSld name="Pictur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150050" y="-1375"/>
            <a:ext cx="68439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Tahoma"/>
              <a:buNone/>
              <a:defRPr sz="40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pic" idx="2"/>
          </p:nvPr>
        </p:nvSpPr>
        <p:spPr>
          <a:xfrm>
            <a:off x="492953" y="1193802"/>
            <a:ext cx="8208453" cy="3398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9211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8750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73474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6852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43432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88139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35396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05744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28013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37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92953" y="1193802"/>
            <a:ext cx="8208453" cy="339860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941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0999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63649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3745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29278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07317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78183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702091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9249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32571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614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77709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72958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273741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68059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14023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53277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29023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88147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94267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67083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024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6702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4464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ullets plus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62473" y="1193801"/>
            <a:ext cx="2638934" cy="3398604"/>
          </a:xfrm>
        </p:spPr>
        <p:txBody>
          <a:bodyPr/>
          <a:lstStyle/>
          <a:p>
            <a:endParaRPr lang="en-US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1"/>
          </p:nvPr>
        </p:nvSpPr>
        <p:spPr>
          <a:xfrm>
            <a:off x="492952" y="1193801"/>
            <a:ext cx="548722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933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3161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371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59078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8208454" cy="3398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689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1" y="0"/>
            <a:ext cx="9152524" cy="996156"/>
          </a:xfrm>
          <a:prstGeom prst="rect">
            <a:avLst/>
          </a:prstGeom>
          <a:solidFill>
            <a:srgbClr val="082A6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sf logo-white.png"/>
          <p:cNvPicPr preferRelativeResize="0"/>
          <p:nvPr/>
        </p:nvPicPr>
        <p:blipFill rotWithShape="1">
          <a:blip r:embed="rId53">
            <a:alphaModFix/>
          </a:blip>
          <a:srcRect/>
          <a:stretch/>
        </p:blipFill>
        <p:spPr>
          <a:xfrm>
            <a:off x="146600" y="139198"/>
            <a:ext cx="719049" cy="71307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1150050" y="-1375"/>
            <a:ext cx="68439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92953" y="1193801"/>
            <a:ext cx="8208600" cy="3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1" y="4809667"/>
            <a:ext cx="9144000" cy="354000"/>
          </a:xfrm>
          <a:prstGeom prst="rect">
            <a:avLst/>
          </a:prstGeom>
          <a:solidFill>
            <a:srgbClr val="082A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460925" y="4836075"/>
            <a:ext cx="8272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#sf18eu  •  Imperial Riding School Renaissance Vienna  •  Oct 29 - Nov 2</a:t>
            </a:r>
            <a:endParaRPr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" name="Shape 12"/>
          <p:cNvSpPr/>
          <p:nvPr/>
        </p:nvSpPr>
        <p:spPr>
          <a:xfrm>
            <a:off x="8330987" y="4796825"/>
            <a:ext cx="45236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14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" name="Shape 13"/>
          <p:cNvPicPr preferRelativeResize="0"/>
          <p:nvPr/>
        </p:nvPicPr>
        <p:blipFill>
          <a:blip r:embed="rId54">
            <a:alphaModFix/>
          </a:blip>
          <a:stretch>
            <a:fillRect/>
          </a:stretch>
        </p:blipFill>
        <p:spPr>
          <a:xfrm>
            <a:off x="8297075" y="54025"/>
            <a:ext cx="776575" cy="8660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6" r:id="rId24"/>
    <p:sldLayoutId id="2147483678" r:id="rId25"/>
    <p:sldLayoutId id="2147483679" r:id="rId26"/>
    <p:sldLayoutId id="2147483680" r:id="rId27"/>
    <p:sldLayoutId id="2147483681" r:id="rId28"/>
    <p:sldLayoutId id="2147483682" r:id="rId29"/>
    <p:sldLayoutId id="2147483683" r:id="rId30"/>
    <p:sldLayoutId id="2147483684" r:id="rId31"/>
    <p:sldLayoutId id="2147483685" r:id="rId32"/>
    <p:sldLayoutId id="2147483686" r:id="rId33"/>
    <p:sldLayoutId id="2147483687" r:id="rId34"/>
    <p:sldLayoutId id="2147483688" r:id="rId35"/>
    <p:sldLayoutId id="2147483689" r:id="rId36"/>
    <p:sldLayoutId id="2147483690" r:id="rId37"/>
    <p:sldLayoutId id="2147483691" r:id="rId38"/>
    <p:sldLayoutId id="2147483692" r:id="rId39"/>
    <p:sldLayoutId id="2147483693" r:id="rId40"/>
    <p:sldLayoutId id="2147483694" r:id="rId41"/>
    <p:sldLayoutId id="2147483695" r:id="rId42"/>
    <p:sldLayoutId id="2147483696" r:id="rId43"/>
    <p:sldLayoutId id="2147483697" r:id="rId44"/>
    <p:sldLayoutId id="2147483698" r:id="rId45"/>
    <p:sldLayoutId id="2147483699" r:id="rId46"/>
    <p:sldLayoutId id="2147483700" r:id="rId47"/>
    <p:sldLayoutId id="2147483701" r:id="rId48"/>
    <p:sldLayoutId id="2147483702" r:id="rId49"/>
    <p:sldLayoutId id="2147483703" r:id="rId50"/>
    <p:sldLayoutId id="2147483704" r:id="rId5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0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10_Tracefiles/03_SlowStart/SlowStart.pcapng" TargetMode="Externa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33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34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3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8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3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4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3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10_Tracefiles/01_Write_Linear/Client_to_Server_200MB_filtered_anon_Erased.pcapng" TargetMode="External"/><Relationship Id="rId2" Type="http://schemas.openxmlformats.org/officeDocument/2006/relationships/hyperlink" Target="10_Tracefiles/03_SlowStart/SlowStart.pcapng" TargetMode="External"/><Relationship Id="rId1" Type="http://schemas.openxmlformats.org/officeDocument/2006/relationships/slideLayout" Target="../slideLayouts/slideLayout45.xml"/><Relationship Id="rId4" Type="http://schemas.openxmlformats.org/officeDocument/2006/relationships/hyperlink" Target="10_Tracefiles/02_Read_ZigZag/Server_TO_Client_traffic_read_filtered_anon_Erased.pcapng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ctrTitle"/>
          </p:nvPr>
        </p:nvSpPr>
        <p:spPr>
          <a:xfrm>
            <a:off x="259257" y="1236191"/>
            <a:ext cx="5556825" cy="1257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de-DE" dirty="0"/>
              <a:t>Slow Start </a:t>
            </a:r>
            <a:br>
              <a:rPr lang="de-DE" dirty="0"/>
            </a:br>
            <a:r>
              <a:rPr lang="de-DE" dirty="0"/>
              <a:t>TCP Reno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de-DE" dirty="0" err="1"/>
              <a:t>Demystified</a:t>
            </a:r>
            <a:endParaRPr sz="3600" b="1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59257" y="2845947"/>
            <a:ext cx="2813127" cy="964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Clr>
                <a:srgbClr val="FFCC01"/>
              </a:buClr>
            </a:pPr>
            <a:r>
              <a:rPr lang="en-US" dirty="0"/>
              <a:t>How congestion avoidance modes are working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1"/>
              </a:buClr>
              <a:buSzPts val="2000"/>
              <a:buFont typeface="Arial"/>
              <a:buNone/>
            </a:pPr>
            <a:endParaRPr sz="2000" b="0" i="0" u="none" strike="noStrike" cap="none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10117A6-EB5F-47C7-8D52-A716EAA5DB67}"/>
              </a:ext>
            </a:extLst>
          </p:cNvPr>
          <p:cNvSpPr txBox="1"/>
          <p:nvPr/>
        </p:nvSpPr>
        <p:spPr>
          <a:xfrm>
            <a:off x="5785167" y="3456110"/>
            <a:ext cx="2873641" cy="780791"/>
          </a:xfrm>
          <a:prstGeom prst="rect">
            <a:avLst/>
          </a:prstGeom>
          <a:solidFill>
            <a:srgbClr val="051A3F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Christian Reusch</a:t>
            </a:r>
          </a:p>
          <a:p>
            <a:pPr algn="ctr">
              <a:lnSpc>
                <a:spcPct val="150000"/>
              </a:lnSpc>
            </a:pPr>
            <a:r>
              <a:rPr lang="de-DE" sz="1600" dirty="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CRnetPACKETS.com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nagit_PPT23C0">
            <a:extLst>
              <a:ext uri="{FF2B5EF4-FFF2-40B4-BE49-F238E27FC236}">
                <a16:creationId xmlns:a16="http://schemas.microsoft.com/office/drawing/2014/main" id="{EC4D4A29-B5A2-4DC2-9C26-FA36F3A31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168" y="1292317"/>
            <a:ext cx="2836605" cy="2914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err="1"/>
              <a:t>ssthresh</a:t>
            </a:r>
            <a:r>
              <a:rPr lang="de-DE"/>
              <a:t> = Slow Start Threshold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5945170" cy="33986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ssthresh</a:t>
            </a:r>
            <a:b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slow start threshold (</a:t>
            </a:r>
            <a:r>
              <a:rPr lang="en-US" sz="24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ssthresh</a:t>
            </a: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), says if slow start algorithm is used or not.</a:t>
            </a:r>
          </a:p>
          <a:p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initial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value of </a:t>
            </a:r>
            <a:r>
              <a:rPr lang="en-US" sz="20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ssthresh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SHOULD be set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ENOUGH </a:t>
            </a:r>
            <a:b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(e.g., to the size of the largest possible advertised window)</a:t>
            </a:r>
            <a:endParaRPr lang="de-DE" altLang="de-DE" sz="4800" b="1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/>
            </a:endParaRPr>
          </a:p>
          <a:p>
            <a:endParaRPr lang="en-US" sz="2600" dirty="0"/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767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nagit_PPT23C0">
            <a:extLst>
              <a:ext uri="{FF2B5EF4-FFF2-40B4-BE49-F238E27FC236}">
                <a16:creationId xmlns:a16="http://schemas.microsoft.com/office/drawing/2014/main" id="{EC4D4A29-B5A2-4DC2-9C26-FA36F3A31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168" y="1292317"/>
            <a:ext cx="2836605" cy="2914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IW = Initial </a:t>
            </a:r>
            <a:r>
              <a:rPr lang="de-DE" err="1"/>
              <a:t>Congestion</a:t>
            </a:r>
            <a:r>
              <a:rPr lang="de-DE"/>
              <a:t> </a:t>
            </a:r>
            <a:r>
              <a:rPr lang="de-DE" err="1"/>
              <a:t>Window</a:t>
            </a:r>
            <a:endParaRPr lang="en-US" err="1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5945170" cy="3398604"/>
          </a:xfrm>
        </p:spPr>
        <p:txBody>
          <a:bodyPr>
            <a:normAutofit fontScale="92500" lnSpcReduction="20000"/>
          </a:bodyPr>
          <a:lstStyle/>
          <a:p>
            <a:r>
              <a:rPr lang="de-DE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IW</a:t>
            </a:r>
            <a:r>
              <a:rPr lang="de-DE" sz="22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MUST be set using the following guidelines as an upper bound. 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SMSS &lt;= 1095 bytes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b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IW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=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 SMSS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bytes and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MUST NOT 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 more than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 segments</a:t>
            </a:r>
            <a:b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de-DE" sz="19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(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SMSS &gt; 1095 bytes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and (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SMSS &lt;= 2190 bytes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): </a:t>
            </a:r>
            <a:b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IW = 3 * SMSS 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bytes and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MUST NOT 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 more than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 segments </a:t>
            </a:r>
            <a:b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US" sz="19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SMSS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&gt; 2190 bytes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b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IW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= 2 * SMSS 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bytes and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MUST NOT 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</a:t>
            </a:r>
            <a:r>
              <a:rPr lang="en-US" sz="1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than </a:t>
            </a:r>
            <a:r>
              <a:rPr lang="en-US" sz="1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 segments </a:t>
            </a:r>
          </a:p>
          <a:p>
            <a:pPr lvl="1"/>
            <a:endParaRPr lang="de-DE" altLang="de-DE" sz="5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sz="2600" dirty="0"/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F76D751-DFF3-4957-A61D-D381CC83F5C1}"/>
              </a:ext>
            </a:extLst>
          </p:cNvPr>
          <p:cNvSpPr/>
          <p:nvPr/>
        </p:nvSpPr>
        <p:spPr>
          <a:xfrm>
            <a:off x="1094792" y="2514600"/>
            <a:ext cx="5175376" cy="11723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4751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nagit_PPT23C0">
            <a:extLst>
              <a:ext uri="{FF2B5EF4-FFF2-40B4-BE49-F238E27FC236}">
                <a16:creationId xmlns:a16="http://schemas.microsoft.com/office/drawing/2014/main" id="{EC4D4A29-B5A2-4DC2-9C26-FA36F3A31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168" y="1292317"/>
            <a:ext cx="2836605" cy="2914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When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Slow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5945170" cy="3398604"/>
          </a:xfrm>
        </p:spPr>
        <p:txBody>
          <a:bodyPr>
            <a:normAutofit/>
          </a:bodyPr>
          <a:lstStyle/>
          <a:p>
            <a:r>
              <a:rPr lang="de-DE" sz="20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</a:t>
            </a:r>
            <a:r>
              <a:rPr lang="de-DE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de-DE" sz="18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&lt; </a:t>
            </a:r>
            <a:r>
              <a:rPr lang="de-DE" sz="24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sstresh</a:t>
            </a:r>
            <a:r>
              <a:rPr lang="de-DE" sz="1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then</a:t>
            </a:r>
            <a:r>
              <a:rPr lang="de-DE" sz="18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de-DE" sz="18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sz="18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Slow Start </a:t>
            </a:r>
            <a:r>
              <a:rPr lang="de-DE" sz="18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sz="1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used</a:t>
            </a:r>
            <a:endParaRPr lang="de-DE" sz="18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de-DE" sz="18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</a:t>
            </a:r>
            <a:r>
              <a:rPr lang="de-DE" sz="1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24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de-DE" sz="18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&gt; </a:t>
            </a:r>
            <a:r>
              <a:rPr lang="de-DE" sz="16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sstresh</a:t>
            </a:r>
            <a:r>
              <a:rPr lang="de-DE" sz="1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then</a:t>
            </a:r>
            <a:br>
              <a:rPr lang="de-DE" sz="1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sz="18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congestion</a:t>
            </a:r>
            <a:r>
              <a:rPr lang="de-DE" sz="18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18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avoidance</a:t>
            </a:r>
            <a:r>
              <a:rPr lang="de-DE" sz="1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sz="18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18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used</a:t>
            </a:r>
            <a:endParaRPr lang="de-DE" sz="18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de-DE" altLang="de-DE" sz="5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sz="2600" dirty="0"/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02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Ideal Slow Start 1 / 9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5036" y="1069910"/>
          <a:ext cx="9156440" cy="3004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5036" y="1069910"/>
                        <a:ext cx="9156440" cy="3004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4395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Ideal Slow Start 2 / 9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9525" y="1065213"/>
          <a:ext cx="9167813" cy="301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9525" y="1065213"/>
                        <a:ext cx="9167813" cy="3016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B648C12E-9B9D-4EB1-8BFF-5B2F8E81599E}"/>
              </a:ext>
            </a:extLst>
          </p:cNvPr>
          <p:cNvSpPr/>
          <p:nvPr/>
        </p:nvSpPr>
        <p:spPr>
          <a:xfrm>
            <a:off x="486508" y="2373923"/>
            <a:ext cx="1371600" cy="1600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0371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Ideal Slow Start 3 / 9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5036" y="1069910"/>
          <a:ext cx="9156440" cy="3004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5036" y="1069910"/>
                        <a:ext cx="9156440" cy="3004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85537ED9-FB49-447A-A1D9-91A0ABB8DFA9}"/>
              </a:ext>
            </a:extLst>
          </p:cNvPr>
          <p:cNvSpPr/>
          <p:nvPr/>
        </p:nvSpPr>
        <p:spPr>
          <a:xfrm>
            <a:off x="1482969" y="2086708"/>
            <a:ext cx="1905000" cy="18874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809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Ideal Slow Start 4 / 9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9525" y="1065213"/>
          <a:ext cx="9167813" cy="301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9525" y="1065213"/>
                        <a:ext cx="9167813" cy="3016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A3C44867-F871-4859-8D78-EB9C4CC9D616}"/>
              </a:ext>
            </a:extLst>
          </p:cNvPr>
          <p:cNvSpPr/>
          <p:nvPr/>
        </p:nvSpPr>
        <p:spPr>
          <a:xfrm>
            <a:off x="1987062" y="2409092"/>
            <a:ext cx="2221522" cy="15650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7804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Ideal Slow Start 5 / 9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6E6F6E5B-DA35-4870-928C-FF929C574FCC}"/>
              </a:ext>
            </a:extLst>
          </p:cNvPr>
          <p:cNvSpPr/>
          <p:nvPr/>
        </p:nvSpPr>
        <p:spPr>
          <a:xfrm>
            <a:off x="3640016" y="2022231"/>
            <a:ext cx="1770184" cy="19870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892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Ideal Slow Start 6 / 9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FEDC6A2D-8ED5-44E9-8103-F07E049DB6BB}"/>
              </a:ext>
            </a:extLst>
          </p:cNvPr>
          <p:cNvSpPr/>
          <p:nvPr/>
        </p:nvSpPr>
        <p:spPr>
          <a:xfrm>
            <a:off x="4103077" y="2420815"/>
            <a:ext cx="3118339" cy="1746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1348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Ideal Slow Start 7 / 9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4B6FD3F9-99C6-4CD9-B18D-C93C5BB89F53}"/>
              </a:ext>
            </a:extLst>
          </p:cNvPr>
          <p:cNvSpPr/>
          <p:nvPr/>
        </p:nvSpPr>
        <p:spPr>
          <a:xfrm>
            <a:off x="6852137" y="2057400"/>
            <a:ext cx="1699847" cy="19284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09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729FCEA-BFC2-4F4A-BBC1-019FC63A2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#SF16EU</a:t>
            </a:r>
          </a:p>
        </p:txBody>
      </p:sp>
      <p:pic>
        <p:nvPicPr>
          <p:cNvPr id="11" name="Grafik 10" descr="Ein Bild, das Person, drinnen, Decke, Mann enthält.&#10;&#10;Mit sehr hoher Zuverlässigkeit generierte Beschreibung">
            <a:extLst>
              <a:ext uri="{FF2B5EF4-FFF2-40B4-BE49-F238E27FC236}">
                <a16:creationId xmlns:a16="http://schemas.microsoft.com/office/drawing/2014/main" id="{B5B1C9C8-EAAE-422B-99F8-017F77FB4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949" y="977973"/>
            <a:ext cx="5099920" cy="382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82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Ideal Slow Start 8 / 9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282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Slow Start </a:t>
            </a:r>
            <a:r>
              <a:rPr lang="de-DE" dirty="0" err="1"/>
              <a:t>cgwnd</a:t>
            </a:r>
            <a:r>
              <a:rPr lang="de-DE" dirty="0"/>
              <a:t> Growth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49B61682-26CE-4A31-86AB-34084D9388F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601674" y="977973"/>
          <a:ext cx="4400065" cy="3836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2E37C4C1-E00A-4585-AE6B-B91F5C50D0A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-1" y="1653437"/>
          <a:ext cx="3801650" cy="21849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4670">
                  <a:extLst>
                    <a:ext uri="{9D8B030D-6E8A-4147-A177-3AD203B41FA5}">
                      <a16:colId xmlns:a16="http://schemas.microsoft.com/office/drawing/2014/main" val="3912788606"/>
                    </a:ext>
                  </a:extLst>
                </a:gridCol>
                <a:gridCol w="754670">
                  <a:extLst>
                    <a:ext uri="{9D8B030D-6E8A-4147-A177-3AD203B41FA5}">
                      <a16:colId xmlns:a16="http://schemas.microsoft.com/office/drawing/2014/main" val="4096445973"/>
                    </a:ext>
                  </a:extLst>
                </a:gridCol>
                <a:gridCol w="754670">
                  <a:extLst>
                    <a:ext uri="{9D8B030D-6E8A-4147-A177-3AD203B41FA5}">
                      <a16:colId xmlns:a16="http://schemas.microsoft.com/office/drawing/2014/main" val="4036870392"/>
                    </a:ext>
                  </a:extLst>
                </a:gridCol>
                <a:gridCol w="782970">
                  <a:extLst>
                    <a:ext uri="{9D8B030D-6E8A-4147-A177-3AD203B41FA5}">
                      <a16:colId xmlns:a16="http://schemas.microsoft.com/office/drawing/2014/main" val="2836796318"/>
                    </a:ext>
                  </a:extLst>
                </a:gridCol>
                <a:gridCol w="754670">
                  <a:extLst>
                    <a:ext uri="{9D8B030D-6E8A-4147-A177-3AD203B41FA5}">
                      <a16:colId xmlns:a16="http://schemas.microsoft.com/office/drawing/2014/main" val="1829872493"/>
                    </a:ext>
                  </a:extLst>
                </a:gridCol>
              </a:tblGrid>
              <a:tr h="53857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b="1" u="none" strike="noStrike" dirty="0">
                          <a:effectLst/>
                        </a:rPr>
                        <a:t>Time</a:t>
                      </a:r>
                      <a:br>
                        <a:rPr lang="de-DE" sz="1100" b="1" u="none" strike="noStrike" dirty="0">
                          <a:effectLst/>
                        </a:rPr>
                      </a:br>
                      <a:r>
                        <a:rPr lang="de-DE" sz="1100" b="1" u="none" strike="noStrike" dirty="0">
                          <a:effectLst/>
                        </a:rPr>
                        <a:t>[</a:t>
                      </a:r>
                      <a:r>
                        <a:rPr lang="de-DE" sz="1100" b="1" u="none" strike="noStrike" dirty="0" err="1">
                          <a:effectLst/>
                        </a:rPr>
                        <a:t>cycles</a:t>
                      </a:r>
                      <a:r>
                        <a:rPr lang="de-DE" sz="1100" b="1" u="none" strike="noStrike" dirty="0">
                          <a:effectLst/>
                        </a:rPr>
                        <a:t>]</a:t>
                      </a:r>
                      <a:endParaRPr lang="de-DE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b="1" u="none" strike="noStrike" dirty="0" err="1">
                          <a:effectLst/>
                        </a:rPr>
                        <a:t>sstresh</a:t>
                      </a:r>
                      <a:br>
                        <a:rPr lang="de-DE" sz="1100" b="1" u="none" strike="noStrike" dirty="0">
                          <a:effectLst/>
                        </a:rPr>
                      </a:br>
                      <a:r>
                        <a:rPr lang="de-DE" sz="1100" b="1" u="none" strike="noStrike" dirty="0">
                          <a:effectLst/>
                        </a:rPr>
                        <a:t>[1000 Bytes]</a:t>
                      </a:r>
                      <a:endParaRPr lang="de-DE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b="1" u="none" strike="noStrike" dirty="0" err="1">
                          <a:effectLst/>
                        </a:rPr>
                        <a:t>cwnd</a:t>
                      </a:r>
                      <a:br>
                        <a:rPr lang="de-DE" sz="1100" b="1" u="none" strike="noStrike" dirty="0">
                          <a:effectLst/>
                        </a:rPr>
                      </a:br>
                      <a:r>
                        <a:rPr lang="de-DE" sz="1100" b="1" u="none" strike="noStrike" dirty="0">
                          <a:effectLst/>
                        </a:rPr>
                        <a:t>[1000 Bytes]</a:t>
                      </a:r>
                      <a:endParaRPr lang="de-DE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b="1" u="none" strike="noStrike" dirty="0">
                          <a:effectLst/>
                        </a:rPr>
                        <a:t>SMSS</a:t>
                      </a:r>
                      <a:br>
                        <a:rPr lang="de-DE" sz="1100" b="1" u="none" strike="noStrike" dirty="0">
                          <a:effectLst/>
                        </a:rPr>
                      </a:br>
                      <a:r>
                        <a:rPr lang="de-DE" sz="1100" b="1" u="none" strike="noStrike" dirty="0">
                          <a:effectLst/>
                        </a:rPr>
                        <a:t>[1000 Bytes]</a:t>
                      </a:r>
                      <a:endParaRPr lang="de-DE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b="1" u="none" strike="noStrike" dirty="0" err="1">
                          <a:effectLst/>
                        </a:rPr>
                        <a:t>rwnd</a:t>
                      </a:r>
                      <a:br>
                        <a:rPr lang="de-DE" sz="1100" b="1" u="none" strike="noStrike" dirty="0">
                          <a:effectLst/>
                        </a:rPr>
                      </a:br>
                      <a:r>
                        <a:rPr lang="de-DE" sz="1100" b="1" u="none" strike="noStrike" dirty="0">
                          <a:effectLst/>
                        </a:rPr>
                        <a:t>[1000 </a:t>
                      </a:r>
                      <a:r>
                        <a:rPr lang="de-DE" sz="1100" b="1" u="none" strike="noStrike" dirty="0" err="1">
                          <a:effectLst/>
                        </a:rPr>
                        <a:t>bytes</a:t>
                      </a:r>
                      <a:r>
                        <a:rPr lang="de-DE" sz="1100" b="1" u="none" strike="noStrike" dirty="0">
                          <a:effectLst/>
                        </a:rPr>
                        <a:t>]</a:t>
                      </a:r>
                      <a:endParaRPr lang="de-DE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18530163"/>
                  </a:ext>
                </a:extLst>
              </a:tr>
              <a:tr h="18293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4550757"/>
                  </a:ext>
                </a:extLst>
              </a:tr>
              <a:tr h="18293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128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031525"/>
                  </a:ext>
                </a:extLst>
              </a:tr>
              <a:tr h="18293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35175055"/>
                  </a:ext>
                </a:extLst>
              </a:tr>
              <a:tr h="18293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32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04656842"/>
                  </a:ext>
                </a:extLst>
              </a:tr>
              <a:tr h="18293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64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2018678"/>
                  </a:ext>
                </a:extLst>
              </a:tr>
              <a:tr h="18293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4925318"/>
                  </a:ext>
                </a:extLst>
              </a:tr>
              <a:tr h="18293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9953353"/>
                  </a:ext>
                </a:extLst>
              </a:tr>
              <a:tr h="18293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256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7753357"/>
                  </a:ext>
                </a:extLst>
              </a:tr>
              <a:tr h="182933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128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u="none" strike="noStrike" dirty="0">
                          <a:effectLst/>
                        </a:rPr>
                        <a:t>256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8138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6138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Slow Start ACK </a:t>
            </a:r>
            <a:r>
              <a:rPr lang="de-DE" dirty="0" err="1"/>
              <a:t>based</a:t>
            </a:r>
            <a:r>
              <a:rPr lang="de-DE" dirty="0"/>
              <a:t> 1 / 5 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FA753CBF-C626-4CF5-9107-762A2B8C3F0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1" y="1459281"/>
          <a:ext cx="9146311" cy="2974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Visio" r:id="rId3" imgW="10305926" imgH="3352674" progId="Visio.Drawing.15">
                  <p:embed/>
                </p:oleObj>
              </mc:Choice>
              <mc:Fallback>
                <p:oleObj name="Visio" r:id="rId3" imgW="10305926" imgH="3352674" progId="Visio.Drawing.15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FA753CBF-C626-4CF5-9107-762A2B8C3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1459281"/>
                        <a:ext cx="9146311" cy="2974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824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Slow Start ACK </a:t>
            </a:r>
            <a:r>
              <a:rPr lang="de-DE" dirty="0" err="1"/>
              <a:t>based</a:t>
            </a:r>
            <a:r>
              <a:rPr lang="de-DE" dirty="0"/>
              <a:t> 2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FA753CBF-C626-4CF5-9107-762A2B8C3F0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1" y="1459281"/>
          <a:ext cx="9146311" cy="2974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Visio" r:id="rId3" imgW="10305926" imgH="3352674" progId="Visio.Drawing.15">
                  <p:embed/>
                </p:oleObj>
              </mc:Choice>
              <mc:Fallback>
                <p:oleObj name="Visio" r:id="rId3" imgW="10305926" imgH="3352674" progId="Visio.Drawing.15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FA753CBF-C626-4CF5-9107-762A2B8C3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1459281"/>
                        <a:ext cx="9146311" cy="2974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9A842914-F6C8-4BC6-A3E8-E828F330A3B9}"/>
              </a:ext>
            </a:extLst>
          </p:cNvPr>
          <p:cNvSpPr/>
          <p:nvPr/>
        </p:nvSpPr>
        <p:spPr>
          <a:xfrm>
            <a:off x="1604865" y="2494383"/>
            <a:ext cx="1835021" cy="3359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1640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Slow Start ACK </a:t>
            </a:r>
            <a:r>
              <a:rPr lang="de-DE" dirty="0" err="1"/>
              <a:t>based</a:t>
            </a:r>
            <a:r>
              <a:rPr lang="de-DE" dirty="0"/>
              <a:t> 3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FA753CBF-C626-4CF5-9107-762A2B8C3F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171965"/>
              </p:ext>
            </p:extLst>
          </p:nvPr>
        </p:nvGraphicFramePr>
        <p:xfrm>
          <a:off x="-2311" y="1465502"/>
          <a:ext cx="9146311" cy="2974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Visio" r:id="rId3" imgW="10305926" imgH="3352674" progId="Visio.Drawing.15">
                  <p:embed/>
                </p:oleObj>
              </mc:Choice>
              <mc:Fallback>
                <p:oleObj name="Visio" r:id="rId3" imgW="10305926" imgH="3352674" progId="Visio.Drawing.15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FA753CBF-C626-4CF5-9107-762A2B8C3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311" y="1465502"/>
                        <a:ext cx="9146311" cy="2974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C157E33E-EE67-43E7-BA5E-08A895AD2BDE}"/>
              </a:ext>
            </a:extLst>
          </p:cNvPr>
          <p:cNvSpPr/>
          <p:nvPr/>
        </p:nvSpPr>
        <p:spPr>
          <a:xfrm>
            <a:off x="3993502" y="2519265"/>
            <a:ext cx="883298" cy="323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36865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Slow Start Variation 4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FA753CBF-C626-4CF5-9107-762A2B8C3F0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1" y="1459281"/>
          <a:ext cx="9146311" cy="2974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Visio" r:id="rId3" imgW="10305926" imgH="3352674" progId="Visio.Drawing.15">
                  <p:embed/>
                </p:oleObj>
              </mc:Choice>
              <mc:Fallback>
                <p:oleObj name="Visio" r:id="rId3" imgW="10305926" imgH="3352674" progId="Visio.Drawing.15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FA753CBF-C626-4CF5-9107-762A2B8C3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1459281"/>
                        <a:ext cx="9146311" cy="2974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4A9C593F-0C76-4843-9CF5-2F2E9E348197}"/>
              </a:ext>
            </a:extLst>
          </p:cNvPr>
          <p:cNvSpPr/>
          <p:nvPr/>
        </p:nvSpPr>
        <p:spPr>
          <a:xfrm>
            <a:off x="3974841" y="2244969"/>
            <a:ext cx="3164513" cy="20456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3075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Slow Start Variation 5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FA753CBF-C626-4CF5-9107-762A2B8C3F0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1" y="1459281"/>
          <a:ext cx="9146311" cy="2974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Visio" r:id="rId3" imgW="10305926" imgH="3352674" progId="Visio.Drawing.15">
                  <p:embed/>
                </p:oleObj>
              </mc:Choice>
              <mc:Fallback>
                <p:oleObj name="Visio" r:id="rId3" imgW="10305926" imgH="3352674" progId="Visio.Drawing.15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FA753CBF-C626-4CF5-9107-762A2B8C3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1459281"/>
                        <a:ext cx="9146311" cy="2974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E3D04B2C-4BA2-4492-89F9-E0AA086BF47E}"/>
              </a:ext>
            </a:extLst>
          </p:cNvPr>
          <p:cNvSpPr/>
          <p:nvPr/>
        </p:nvSpPr>
        <p:spPr>
          <a:xfrm>
            <a:off x="7192108" y="2467707"/>
            <a:ext cx="1559170" cy="18639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1934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Slow Start </a:t>
            </a:r>
            <a:r>
              <a:rPr lang="de-DE" dirty="0" err="1"/>
              <a:t>Formulas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FA753CBF-C626-4CF5-9107-762A2B8C3F0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7938" y="1454150"/>
          <a:ext cx="9163051" cy="298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Visio" r:id="rId3" imgW="10305926" imgH="3352674" progId="Visio.Drawing.15">
                  <p:embed/>
                </p:oleObj>
              </mc:Choice>
              <mc:Fallback>
                <p:oleObj name="Visio" r:id="rId3" imgW="10305926" imgH="3352674" progId="Visio.Drawing.15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FA753CBF-C626-4CF5-9107-762A2B8C3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7938" y="1454150"/>
                        <a:ext cx="9163051" cy="298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CFB36951-8090-4E30-AA29-A74ECAC71807}"/>
              </a:ext>
            </a:extLst>
          </p:cNvPr>
          <p:cNvSpPr txBox="1"/>
          <p:nvPr/>
        </p:nvSpPr>
        <p:spPr>
          <a:xfrm>
            <a:off x="92364" y="1064713"/>
            <a:ext cx="65759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Growthrate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cwnd</a:t>
            </a:r>
            <a:r>
              <a:rPr lang="de-DE" sz="1600" dirty="0"/>
              <a:t>:</a:t>
            </a:r>
          </a:p>
          <a:p>
            <a:r>
              <a:rPr lang="en-US" sz="1600" dirty="0"/>
              <a:t>- per window basis</a:t>
            </a:r>
            <a:br>
              <a:rPr lang="en-US" sz="1600" b="1" dirty="0"/>
            </a:br>
            <a:r>
              <a:rPr lang="en-US" sz="1800" b="1" dirty="0" err="1"/>
              <a:t>cwnd</a:t>
            </a:r>
            <a:r>
              <a:rPr lang="en-US" sz="1800" b="1" dirty="0"/>
              <a:t> = </a:t>
            </a:r>
            <a:r>
              <a:rPr lang="en-US" sz="1800" b="1" dirty="0" err="1"/>
              <a:t>cwnd</a:t>
            </a:r>
            <a:r>
              <a:rPr lang="en-US" sz="1800" b="1" dirty="0"/>
              <a:t> * 2</a:t>
            </a:r>
          </a:p>
          <a:p>
            <a:r>
              <a:rPr lang="de-DE" sz="1600" dirty="0"/>
              <a:t>- per ACK </a:t>
            </a:r>
            <a:r>
              <a:rPr lang="de-DE" sz="1600" dirty="0" err="1"/>
              <a:t>basis</a:t>
            </a:r>
            <a:endParaRPr lang="de-DE" sz="1600" dirty="0"/>
          </a:p>
          <a:p>
            <a:r>
              <a:rPr lang="de-DE" sz="1800" b="1" dirty="0" err="1"/>
              <a:t>cwnd</a:t>
            </a:r>
            <a:r>
              <a:rPr lang="de-DE" sz="1800" b="1" dirty="0"/>
              <a:t> = </a:t>
            </a:r>
            <a:r>
              <a:rPr lang="de-DE" sz="1800" b="1" dirty="0" err="1"/>
              <a:t>cwnd</a:t>
            </a:r>
            <a:r>
              <a:rPr lang="de-DE" sz="1800" b="1" dirty="0"/>
              <a:t> + 1 </a:t>
            </a:r>
            <a:r>
              <a:rPr lang="de-DE" sz="1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de-DE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1CCD05B-89A1-487D-9C0E-A36BFA3C0FDA}"/>
              </a:ext>
            </a:extLst>
          </p:cNvPr>
          <p:cNvSpPr/>
          <p:nvPr/>
        </p:nvSpPr>
        <p:spPr>
          <a:xfrm>
            <a:off x="92364" y="1064713"/>
            <a:ext cx="6022297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784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Slow Start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F1CAD15-790A-4F8B-9CC9-E34EDA039425}"/>
              </a:ext>
            </a:extLst>
          </p:cNvPr>
          <p:cNvSpPr txBox="1"/>
          <p:nvPr/>
        </p:nvSpPr>
        <p:spPr>
          <a:xfrm>
            <a:off x="688932" y="1283918"/>
            <a:ext cx="497909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/>
              <a:t>DEMO</a:t>
            </a:r>
          </a:p>
          <a:p>
            <a:r>
              <a:rPr lang="de-DE" sz="4000" b="1" dirty="0" err="1">
                <a:hlinkClick r:id="rId2" action="ppaction://hlinkfile"/>
              </a:rPr>
              <a:t>SlowStart.pcapng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11122821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TCP Reno </a:t>
            </a:r>
            <a:r>
              <a:rPr lang="de-DE" dirty="0" err="1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5926509" cy="339860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400" dirty="0"/>
              <a:t>Evolution of TCP Reno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TCP Tahoe	(1988)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TCP Reno	(1990) RFC2001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TCP New Reno	(1999) </a:t>
            </a:r>
          </a:p>
          <a:p>
            <a:pPr lvl="2"/>
            <a:r>
              <a:rPr lang="en-US" dirty="0" err="1">
                <a:solidFill>
                  <a:schemeClr val="tx1"/>
                </a:solidFill>
              </a:rPr>
              <a:t>Frirstly</a:t>
            </a:r>
            <a:r>
              <a:rPr lang="en-US" dirty="0">
                <a:solidFill>
                  <a:schemeClr val="tx1"/>
                </a:solidFill>
              </a:rPr>
              <a:t> described in RFC 2582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Now </a:t>
            </a:r>
            <a:r>
              <a:rPr lang="en-US" b="1" dirty="0">
                <a:solidFill>
                  <a:schemeClr val="tx1"/>
                </a:solidFill>
              </a:rPr>
              <a:t>RFC 6582</a:t>
            </a:r>
          </a:p>
          <a:p>
            <a:r>
              <a:rPr lang="en-US" sz="2400" dirty="0"/>
              <a:t>TCP Tahoe and Reno where originally the codenames of their initial Berkeley Unix Distributions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AA66E4C-102F-4565-B441-9FC29D001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3667" y="1193801"/>
            <a:ext cx="3441867" cy="180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991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An </a:t>
            </a:r>
            <a:r>
              <a:rPr lang="de-DE" err="1"/>
              <a:t>interesting</a:t>
            </a:r>
            <a:r>
              <a:rPr lang="de-DE"/>
              <a:t> Graph?</a:t>
            </a:r>
            <a:endParaRPr lang="en-US"/>
          </a:p>
        </p:txBody>
      </p:sp>
      <p:pic>
        <p:nvPicPr>
          <p:cNvPr id="5" name="Snagit_PPT3A32">
            <a:extLst>
              <a:ext uri="{FF2B5EF4-FFF2-40B4-BE49-F238E27FC236}">
                <a16:creationId xmlns:a16="http://schemas.microsoft.com/office/drawing/2014/main" id="{24EA4550-06C7-499F-BA82-7B13C9C9C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016" y="977973"/>
            <a:ext cx="4950509" cy="388151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BB53674-06BA-4DAA-8B95-E4018888839B}"/>
              </a:ext>
            </a:extLst>
          </p:cNvPr>
          <p:cNvSpPr txBox="1"/>
          <p:nvPr/>
        </p:nvSpPr>
        <p:spPr>
          <a:xfrm>
            <a:off x="162838" y="1296444"/>
            <a:ext cx="40391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https://osqa-ask.wireshark.org/questions/55972/slow-writes-even-slower-reads-spanning-wan-to-netapp</a:t>
            </a:r>
          </a:p>
        </p:txBody>
      </p:sp>
    </p:spTree>
    <p:extLst>
      <p:ext uri="{BB962C8B-B14F-4D97-AF65-F5344CB8AC3E}">
        <p14:creationId xmlns:p14="http://schemas.microsoft.com/office/powerpoint/2010/main" val="35882466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TCP Reno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altLang="de-DE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TCP </a:t>
            </a:r>
            <a:r>
              <a:rPr lang="de-DE" altLang="de-DE" sz="24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Tahoe</a:t>
            </a:r>
            <a:endParaRPr lang="de-DE" altLang="de-DE" sz="24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2">
              <a:spcBef>
                <a:spcPts val="1000"/>
              </a:spcBef>
            </a:pP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Slow Start</a:t>
            </a:r>
          </a:p>
          <a:p>
            <a:pPr marL="685800" lvl="2">
              <a:spcBef>
                <a:spcPts val="1000"/>
              </a:spcBef>
            </a:pP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Fast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Retransmission</a:t>
            </a:r>
            <a:endParaRPr lang="de-DE" alt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685800" lvl="2">
              <a:spcBef>
                <a:spcPts val="1000"/>
              </a:spcBef>
            </a:pP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Additive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Increase</a:t>
            </a:r>
            <a:b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Multiplicative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Decrease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(AIMD)</a:t>
            </a:r>
          </a:p>
          <a:p>
            <a:r>
              <a:rPr lang="de-DE" altLang="de-DE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TCP Reno</a:t>
            </a:r>
          </a:p>
          <a:p>
            <a:pPr marL="685800" lvl="2">
              <a:spcBef>
                <a:spcPts val="1000"/>
              </a:spcBef>
            </a:pP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Fast Recovery</a:t>
            </a:r>
          </a:p>
          <a:p>
            <a:pPr marL="228600" lvl="1">
              <a:spcBef>
                <a:spcPts val="1000"/>
              </a:spcBef>
            </a:pP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TCP New Reno</a:t>
            </a:r>
          </a:p>
          <a:p>
            <a:pPr marL="685800" lvl="2">
              <a:spcBef>
                <a:spcPts val="1000"/>
              </a:spcBef>
            </a:pP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Partial ACK</a:t>
            </a:r>
          </a:p>
          <a:p>
            <a:endParaRPr lang="de-DE" altLang="de-DE" dirty="0">
              <a:solidFill>
                <a:schemeClr val="tx1"/>
              </a:solidFill>
              <a:latin typeface="Arial Unicode MS" panose="020B0604020202020204" pitchFamily="34" charset="-128"/>
            </a:endParaRPr>
          </a:p>
          <a:p>
            <a:pPr lvl="1"/>
            <a:endParaRPr lang="de-DE" altLang="de-DE" sz="5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27A0A26-2091-4128-87EF-7D90CEE6A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832" y="1029339"/>
            <a:ext cx="3797693" cy="198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2133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TCP Reno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de-DE" altLang="de-DE" sz="24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Selective</a:t>
            </a:r>
            <a:r>
              <a:rPr lang="de-DE" altLang="de-DE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altLang="de-DE" sz="24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Acknnowledgements</a:t>
            </a:r>
            <a:r>
              <a:rPr lang="de-DE" altLang="de-DE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de-DE" altLang="de-DE" sz="24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SACK</a:t>
            </a:r>
            <a:r>
              <a:rPr lang="de-DE" altLang="de-DE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pPr lvl="1"/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no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direct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Part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TCP Reno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History</a:t>
            </a:r>
            <a:endParaRPr lang="de-DE" alt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„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side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improvement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which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defined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RFC7323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(RFC1323 &lt;-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old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alt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one</a:t>
            </a:r>
            <a:r>
              <a:rPr lang="de-DE" alt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endParaRPr lang="de-DE" altLang="de-DE" dirty="0">
              <a:solidFill>
                <a:schemeClr val="tx1"/>
              </a:solidFill>
              <a:latin typeface="Arial Unicode MS" panose="020B0604020202020204" pitchFamily="34" charset="-128"/>
            </a:endParaRPr>
          </a:p>
          <a:p>
            <a:pPr lvl="1"/>
            <a:endParaRPr lang="de-DE" altLang="de-DE" sz="5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693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TCP </a:t>
            </a:r>
            <a:r>
              <a:rPr lang="de-DE" dirty="0" err="1"/>
              <a:t>Tahoe</a:t>
            </a:r>
            <a:r>
              <a:rPr lang="de-DE" dirty="0"/>
              <a:t>: Fast </a:t>
            </a:r>
            <a:r>
              <a:rPr lang="de-DE" dirty="0" err="1"/>
              <a:t>Retransmit</a:t>
            </a:r>
            <a:r>
              <a:rPr lang="de-DE" dirty="0"/>
              <a:t> 1 / 5 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1673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TCP </a:t>
            </a:r>
            <a:r>
              <a:rPr lang="de-DE" dirty="0" err="1"/>
              <a:t>Tahoe</a:t>
            </a:r>
            <a:r>
              <a:rPr lang="de-DE" dirty="0"/>
              <a:t>: Fast </a:t>
            </a:r>
            <a:r>
              <a:rPr lang="de-DE" dirty="0" err="1"/>
              <a:t>Retransmit</a:t>
            </a:r>
            <a:r>
              <a:rPr lang="de-DE" dirty="0"/>
              <a:t> 2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9525" y="1065213"/>
          <a:ext cx="9167813" cy="301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9525" y="1065213"/>
                        <a:ext cx="9167813" cy="3016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DFAC6E32-C439-410D-9A29-3698B2B5F1AC}"/>
              </a:ext>
            </a:extLst>
          </p:cNvPr>
          <p:cNvSpPr txBox="1"/>
          <p:nvPr/>
        </p:nvSpPr>
        <p:spPr>
          <a:xfrm>
            <a:off x="3423570" y="1863969"/>
            <a:ext cx="3950245" cy="529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/>
              <a:t>3 </a:t>
            </a:r>
            <a:r>
              <a:rPr lang="de-DE" b="1" dirty="0" err="1"/>
              <a:t>received</a:t>
            </a:r>
            <a:r>
              <a:rPr lang="de-DE" b="1" dirty="0"/>
              <a:t> </a:t>
            </a:r>
            <a:r>
              <a:rPr lang="de-DE" b="1" dirty="0" err="1"/>
              <a:t>Duplicate</a:t>
            </a:r>
            <a:r>
              <a:rPr lang="de-DE" b="1" dirty="0"/>
              <a:t> ACKs will </a:t>
            </a:r>
            <a:r>
              <a:rPr lang="de-DE" b="1" dirty="0" err="1"/>
              <a:t>cause</a:t>
            </a:r>
            <a:r>
              <a:rPr lang="de-DE" b="1" dirty="0"/>
              <a:t> a „Fast </a:t>
            </a:r>
            <a:r>
              <a:rPr lang="de-DE" b="1" dirty="0" err="1"/>
              <a:t>Retransmission</a:t>
            </a:r>
            <a:r>
              <a:rPr lang="de-DE" b="1" dirty="0"/>
              <a:t>“!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73B995B-3172-4921-AD35-D197EF6762B7}"/>
              </a:ext>
            </a:extLst>
          </p:cNvPr>
          <p:cNvSpPr/>
          <p:nvPr/>
        </p:nvSpPr>
        <p:spPr>
          <a:xfrm>
            <a:off x="2022232" y="2449307"/>
            <a:ext cx="1652954" cy="1624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8153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TCP </a:t>
            </a:r>
            <a:r>
              <a:rPr lang="de-DE" dirty="0" err="1"/>
              <a:t>Tahoe</a:t>
            </a:r>
            <a:r>
              <a:rPr lang="de-DE" dirty="0"/>
              <a:t>: Fast </a:t>
            </a:r>
            <a:r>
              <a:rPr lang="de-DE" dirty="0" err="1"/>
              <a:t>Retransmit</a:t>
            </a:r>
            <a:r>
              <a:rPr lang="de-DE" dirty="0"/>
              <a:t> 3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99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9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C7024C98-5F47-46F9-A13F-B066F178A73A}"/>
              </a:ext>
            </a:extLst>
          </p:cNvPr>
          <p:cNvSpPr/>
          <p:nvPr/>
        </p:nvSpPr>
        <p:spPr>
          <a:xfrm>
            <a:off x="4374026" y="1186939"/>
            <a:ext cx="2895344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de-DE" altLang="de-DE" b="1" dirty="0" err="1">
                <a:solidFill>
                  <a:schemeClr val="accent5"/>
                </a:solidFill>
                <a:latin typeface="Arial Unicode MS" panose="020B0604020202020204" pitchFamily="34" charset="-128"/>
              </a:rPr>
              <a:t>ssthresh</a:t>
            </a: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 = </a:t>
            </a:r>
            <a:r>
              <a:rPr lang="de-DE" altLang="de-DE" b="1" dirty="0" err="1">
                <a:solidFill>
                  <a:schemeClr val="accent5"/>
                </a:solidFill>
                <a:latin typeface="Arial Unicode MS" panose="020B0604020202020204" pitchFamily="34" charset="-128"/>
              </a:rPr>
              <a:t>max</a:t>
            </a: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 ( ½  </a:t>
            </a:r>
            <a:r>
              <a:rPr lang="de-DE" altLang="de-DE" b="1" dirty="0" err="1">
                <a:solidFill>
                  <a:schemeClr val="accent5"/>
                </a:solidFill>
                <a:latin typeface="Arial Unicode MS" panose="020B0604020202020204" pitchFamily="34" charset="-128"/>
              </a:rPr>
              <a:t>BytesInFlight</a:t>
            </a: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,</a:t>
            </a:r>
            <a:b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</a:b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		2*SMSS)</a:t>
            </a:r>
            <a:endParaRPr lang="de-DE" dirty="0">
              <a:solidFill>
                <a:schemeClr val="accent5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AE86429-493F-459A-900A-6EE06EE5DD0F}"/>
              </a:ext>
            </a:extLst>
          </p:cNvPr>
          <p:cNvSpPr/>
          <p:nvPr/>
        </p:nvSpPr>
        <p:spPr>
          <a:xfrm>
            <a:off x="4362291" y="1843648"/>
            <a:ext cx="2895343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altLang="de-DE" b="1" dirty="0" err="1">
                <a:solidFill>
                  <a:schemeClr val="accent5"/>
                </a:solidFill>
                <a:latin typeface="Arial Unicode MS" panose="020B0604020202020204" pitchFamily="34" charset="-128"/>
              </a:rPr>
              <a:t>cwnd</a:t>
            </a: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 = IW,</a:t>
            </a:r>
            <a:b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</a:b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due </a:t>
            </a:r>
            <a:r>
              <a:rPr lang="de-DE" altLang="de-DE" b="1" dirty="0" err="1">
                <a:solidFill>
                  <a:schemeClr val="accent5"/>
                </a:solidFill>
                <a:latin typeface="Arial Unicode MS" panose="020B0604020202020204" pitchFamily="34" charset="-128"/>
              </a:rPr>
              <a:t>to</a:t>
            </a: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 </a:t>
            </a:r>
            <a:r>
              <a:rPr lang="de-DE" altLang="de-DE" b="1" dirty="0" err="1">
                <a:solidFill>
                  <a:schemeClr val="accent5"/>
                </a:solidFill>
                <a:latin typeface="Arial Unicode MS" panose="020B0604020202020204" pitchFamily="34" charset="-128"/>
              </a:rPr>
              <a:t>Tahoe</a:t>
            </a: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 </a:t>
            </a:r>
            <a:r>
              <a:rPr lang="de-DE" altLang="de-DE" b="1" dirty="0" err="1">
                <a:solidFill>
                  <a:schemeClr val="accent5"/>
                </a:solidFill>
                <a:latin typeface="Arial Unicode MS" panose="020B0604020202020204" pitchFamily="34" charset="-128"/>
              </a:rPr>
              <a:t>algorythm</a:t>
            </a: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,</a:t>
            </a:r>
            <a:b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</a:br>
            <a:r>
              <a:rPr lang="de-DE" altLang="de-DE" b="1" dirty="0">
                <a:solidFill>
                  <a:schemeClr val="accent5"/>
                </a:solidFill>
                <a:latin typeface="Arial Unicode MS" panose="020B0604020202020204" pitchFamily="34" charset="-128"/>
              </a:rPr>
              <a:t>	</a:t>
            </a:r>
            <a:endParaRPr lang="de-DE" dirty="0">
              <a:solidFill>
                <a:schemeClr val="accent5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53E5D4A-466D-4FFF-A0EC-F2781BB74CD6}"/>
              </a:ext>
            </a:extLst>
          </p:cNvPr>
          <p:cNvSpPr/>
          <p:nvPr/>
        </p:nvSpPr>
        <p:spPr>
          <a:xfrm>
            <a:off x="3387969" y="2449307"/>
            <a:ext cx="797169" cy="1624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129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TCP </a:t>
            </a:r>
            <a:r>
              <a:rPr lang="de-DE" dirty="0" err="1"/>
              <a:t>Tahoe</a:t>
            </a:r>
            <a:r>
              <a:rPr lang="de-DE" dirty="0"/>
              <a:t>: Fast </a:t>
            </a:r>
            <a:r>
              <a:rPr lang="de-DE" dirty="0" err="1"/>
              <a:t>Retransmit</a:t>
            </a:r>
            <a:r>
              <a:rPr lang="de-DE" dirty="0"/>
              <a:t> 4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99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9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119033EF-E699-4F94-8144-37AD6296CC1E}"/>
              </a:ext>
            </a:extLst>
          </p:cNvPr>
          <p:cNvSpPr txBox="1"/>
          <p:nvPr/>
        </p:nvSpPr>
        <p:spPr>
          <a:xfrm>
            <a:off x="5498123" y="1729154"/>
            <a:ext cx="21980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cwnd</a:t>
            </a:r>
            <a:r>
              <a:rPr lang="de-DE" dirty="0"/>
              <a:t> = </a:t>
            </a:r>
            <a:r>
              <a:rPr lang="de-DE" dirty="0" err="1"/>
              <a:t>cwnd</a:t>
            </a:r>
            <a:r>
              <a:rPr lang="de-DE" dirty="0"/>
              <a:t> +1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C200654-DECB-4CA8-B123-27BA57CF9756}"/>
              </a:ext>
            </a:extLst>
          </p:cNvPr>
          <p:cNvSpPr/>
          <p:nvPr/>
        </p:nvSpPr>
        <p:spPr>
          <a:xfrm>
            <a:off x="3851031" y="2449307"/>
            <a:ext cx="720969" cy="1624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7503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TCP </a:t>
            </a:r>
            <a:r>
              <a:rPr lang="de-DE" dirty="0" err="1"/>
              <a:t>Tahoe</a:t>
            </a:r>
            <a:r>
              <a:rPr lang="de-DE" dirty="0"/>
              <a:t>: Fast </a:t>
            </a:r>
            <a:r>
              <a:rPr lang="de-DE" dirty="0" err="1"/>
              <a:t>Retransmit</a:t>
            </a:r>
            <a:r>
              <a:rPr lang="de-DE" dirty="0"/>
              <a:t> 5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99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9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119033EF-E699-4F94-8144-37AD6296CC1E}"/>
              </a:ext>
            </a:extLst>
          </p:cNvPr>
          <p:cNvSpPr txBox="1"/>
          <p:nvPr/>
        </p:nvSpPr>
        <p:spPr>
          <a:xfrm>
            <a:off x="6896617" y="2141531"/>
            <a:ext cx="21980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cwnd</a:t>
            </a:r>
            <a:r>
              <a:rPr lang="de-DE" dirty="0"/>
              <a:t> = </a:t>
            </a:r>
            <a:r>
              <a:rPr lang="de-DE" dirty="0" err="1"/>
              <a:t>cwnd</a:t>
            </a:r>
            <a:r>
              <a:rPr lang="de-DE" dirty="0"/>
              <a:t> +1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464DC5F-1ADC-4D0B-A1BE-072CC5254706}"/>
              </a:ext>
            </a:extLst>
          </p:cNvPr>
          <p:cNvSpPr/>
          <p:nvPr/>
        </p:nvSpPr>
        <p:spPr>
          <a:xfrm>
            <a:off x="4355123" y="2449307"/>
            <a:ext cx="2655277" cy="1624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1658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TCP Reno: Fast Recovery 1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61862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TCP Reno: Fast Recovery 2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BDB57F2B-A58C-4F0D-87DA-2487897855DA}"/>
              </a:ext>
            </a:extLst>
          </p:cNvPr>
          <p:cNvSpPr txBox="1"/>
          <p:nvPr/>
        </p:nvSpPr>
        <p:spPr>
          <a:xfrm>
            <a:off x="4572000" y="1722550"/>
            <a:ext cx="310661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5"/>
                </a:solidFill>
              </a:rPr>
              <a:t>CWND = ½ CWND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EE36268-A5D6-46BC-A000-98483BB790F2}"/>
              </a:ext>
            </a:extLst>
          </p:cNvPr>
          <p:cNvSpPr txBox="1"/>
          <p:nvPr/>
        </p:nvSpPr>
        <p:spPr>
          <a:xfrm>
            <a:off x="4572000" y="1414773"/>
            <a:ext cx="310661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SSTRESH = ½ CWND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F56D8D4-3496-46A0-8241-5E1F486D0BF6}"/>
              </a:ext>
            </a:extLst>
          </p:cNvPr>
          <p:cNvSpPr/>
          <p:nvPr/>
        </p:nvSpPr>
        <p:spPr>
          <a:xfrm>
            <a:off x="2016369" y="2268415"/>
            <a:ext cx="1453662" cy="17408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8261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TCP Reno: Fast Recovery 3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BDB57F2B-A58C-4F0D-87DA-2487897855DA}"/>
              </a:ext>
            </a:extLst>
          </p:cNvPr>
          <p:cNvSpPr txBox="1"/>
          <p:nvPr/>
        </p:nvSpPr>
        <p:spPr>
          <a:xfrm>
            <a:off x="4572000" y="1722550"/>
            <a:ext cx="310661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5"/>
                </a:solidFill>
              </a:rPr>
              <a:t>CWND = CWND + 1</a:t>
            </a:r>
          </a:p>
          <a:p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receiving</a:t>
            </a:r>
            <a:r>
              <a:rPr lang="de-DE" dirty="0"/>
              <a:t> on </a:t>
            </a:r>
            <a:r>
              <a:rPr lang="de-DE" dirty="0" err="1"/>
              <a:t>each</a:t>
            </a:r>
            <a:r>
              <a:rPr lang="de-DE" dirty="0"/>
              <a:t> DUP ACK after </a:t>
            </a:r>
            <a:r>
              <a:rPr lang="de-DE" dirty="0" err="1"/>
              <a:t>the</a:t>
            </a:r>
            <a:r>
              <a:rPr lang="de-DE" dirty="0"/>
              <a:t> DUP ACK #3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EE36268-A5D6-46BC-A000-98483BB790F2}"/>
              </a:ext>
            </a:extLst>
          </p:cNvPr>
          <p:cNvSpPr txBox="1"/>
          <p:nvPr/>
        </p:nvSpPr>
        <p:spPr>
          <a:xfrm>
            <a:off x="4572000" y="1414773"/>
            <a:ext cx="310661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SSTRESH = ½ CWND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170613D-4B31-4C49-A4B1-A0CF5AE53CF2}"/>
              </a:ext>
            </a:extLst>
          </p:cNvPr>
          <p:cNvSpPr/>
          <p:nvPr/>
        </p:nvSpPr>
        <p:spPr>
          <a:xfrm rot="814728">
            <a:off x="3275318" y="2280125"/>
            <a:ext cx="339857" cy="17408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237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err="1"/>
              <a:t>Another</a:t>
            </a:r>
            <a:r>
              <a:rPr lang="de-DE"/>
              <a:t> </a:t>
            </a:r>
            <a:r>
              <a:rPr lang="de-DE" err="1"/>
              <a:t>interesting</a:t>
            </a:r>
            <a:r>
              <a:rPr lang="de-DE"/>
              <a:t> Graph?</a:t>
            </a:r>
            <a:endParaRPr lang="en-US"/>
          </a:p>
        </p:txBody>
      </p:sp>
      <p:pic>
        <p:nvPicPr>
          <p:cNvPr id="4" name="Snagit_PPT8A34">
            <a:extLst>
              <a:ext uri="{FF2B5EF4-FFF2-40B4-BE49-F238E27FC236}">
                <a16:creationId xmlns:a16="http://schemas.microsoft.com/office/drawing/2014/main" id="{0B9C7A89-C992-48A9-B4D9-DC8CEFA23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111" y="996191"/>
            <a:ext cx="4884889" cy="3830069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34B2CE79-D7F5-45FF-8BA2-2ADEB448DC1D}"/>
              </a:ext>
            </a:extLst>
          </p:cNvPr>
          <p:cNvSpPr/>
          <p:nvPr/>
        </p:nvSpPr>
        <p:spPr>
          <a:xfrm>
            <a:off x="-3622" y="1539789"/>
            <a:ext cx="42627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https://osqa-ask.wireshark.org/questions/55972/slow-writes-even-slower-reads-spanning-wan-to-netapp</a:t>
            </a:r>
          </a:p>
        </p:txBody>
      </p:sp>
    </p:spTree>
    <p:extLst>
      <p:ext uri="{BB962C8B-B14F-4D97-AF65-F5344CB8AC3E}">
        <p14:creationId xmlns:p14="http://schemas.microsoft.com/office/powerpoint/2010/main" val="28828190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TCP Reno: Fast Recovery 4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5B585588-ADC1-4C17-BDEE-A54DF5994AD1}"/>
              </a:ext>
            </a:extLst>
          </p:cNvPr>
          <p:cNvSpPr txBox="1"/>
          <p:nvPr/>
        </p:nvSpPr>
        <p:spPr>
          <a:xfrm>
            <a:off x="5393040" y="1488088"/>
            <a:ext cx="310661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5"/>
                </a:solidFill>
              </a:rPr>
              <a:t>CWND = SSTRESH</a:t>
            </a:r>
          </a:p>
          <a:p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receiving</a:t>
            </a:r>
            <a:r>
              <a:rPr lang="de-DE" dirty="0"/>
              <a:t> ACK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retransmitted</a:t>
            </a:r>
            <a:r>
              <a:rPr lang="de-DE" dirty="0"/>
              <a:t> Packet 67</a:t>
            </a:r>
          </a:p>
          <a:p>
            <a:r>
              <a:rPr lang="de-DE" dirty="0"/>
              <a:t>-&gt; Fast Recovery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ended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A59F5AF-326D-4E4C-8629-17AFF58207B7}"/>
              </a:ext>
            </a:extLst>
          </p:cNvPr>
          <p:cNvSpPr/>
          <p:nvPr/>
        </p:nvSpPr>
        <p:spPr>
          <a:xfrm>
            <a:off x="3411416" y="2426238"/>
            <a:ext cx="1453662" cy="17408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03450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TCP Reno: Fast Recovery 5 / 5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6" name="Objekt 45">
            <a:extLst>
              <a:ext uri="{FF2B5EF4-FFF2-40B4-BE49-F238E27FC236}">
                <a16:creationId xmlns:a16="http://schemas.microsoft.com/office/drawing/2014/main" id="{08927123-9D0D-4E25-A65E-3CC930C46A2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-4763" y="1069975"/>
          <a:ext cx="9156701" cy="300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Visio" r:id="rId3" imgW="10220298" imgH="3352674" progId="Visio.Drawing.15">
                  <p:embed/>
                </p:oleObj>
              </mc:Choice>
              <mc:Fallback>
                <p:oleObj name="Visio" r:id="rId3" imgW="10220298" imgH="3352674" progId="Visio.Drawing.15">
                  <p:embed/>
                  <p:pic>
                    <p:nvPicPr>
                      <p:cNvPr id="46" name="Objekt 45">
                        <a:extLst>
                          <a:ext uri="{FF2B5EF4-FFF2-40B4-BE49-F238E27FC236}">
                            <a16:creationId xmlns:a16="http://schemas.microsoft.com/office/drawing/2014/main" id="{08927123-9D0D-4E25-A65E-3CC930C46A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763" y="1069975"/>
                        <a:ext cx="9156701" cy="300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5B585588-ADC1-4C17-BDEE-A54DF5994AD1}"/>
              </a:ext>
            </a:extLst>
          </p:cNvPr>
          <p:cNvSpPr txBox="1"/>
          <p:nvPr/>
        </p:nvSpPr>
        <p:spPr>
          <a:xfrm>
            <a:off x="7186675" y="1734327"/>
            <a:ext cx="1849519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5"/>
                </a:solidFill>
              </a:rPr>
              <a:t>CWND = CWND + 1</a:t>
            </a:r>
          </a:p>
          <a:p>
            <a:r>
              <a:rPr lang="de-DE" dirty="0" err="1"/>
              <a:t>Congestion</a:t>
            </a:r>
            <a:r>
              <a:rPr lang="de-DE" dirty="0"/>
              <a:t> </a:t>
            </a:r>
            <a:r>
              <a:rPr lang="de-DE" dirty="0" err="1"/>
              <a:t>Avoidance</a:t>
            </a:r>
            <a:r>
              <a:rPr lang="de-DE" dirty="0"/>
              <a:t> Mode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7A4E6FA-C017-4E8F-886A-5DDBD7283448}"/>
              </a:ext>
            </a:extLst>
          </p:cNvPr>
          <p:cNvSpPr/>
          <p:nvPr/>
        </p:nvSpPr>
        <p:spPr>
          <a:xfrm>
            <a:off x="4384431" y="2268415"/>
            <a:ext cx="3094891" cy="17408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7387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TCP New Reno vs. SACK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Selective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Acknowledgements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(SACK) </a:t>
            </a:r>
          </a:p>
          <a:p>
            <a:pPr lvl="1"/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Allows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send DUP ACK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specific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Paket</a:t>
            </a:r>
          </a:p>
          <a:p>
            <a:pPr lvl="2"/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E.g.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send 31, 32, 33, 34</a:t>
            </a:r>
          </a:p>
          <a:p>
            <a:pPr lvl="2"/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Packet 32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lost</a:t>
            </a:r>
          </a:p>
          <a:p>
            <a:pPr lvl="2"/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SACK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say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lvl="3"/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awaiting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35 but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still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missing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32</a:t>
            </a:r>
          </a:p>
          <a:p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Reno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introduces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Partial ACK</a:t>
            </a:r>
          </a:p>
          <a:p>
            <a:pPr lvl="1"/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Workaround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when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SACK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not supported</a:t>
            </a:r>
            <a:endParaRPr lang="en-US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6936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86A8FB-59F2-48F8-9989-046AC873C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Tahoe</a:t>
            </a:r>
            <a:r>
              <a:rPr lang="de-DE" dirty="0"/>
              <a:t> and Reno Graphs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774C4D3-A322-46CF-958E-5F145ADC0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7973"/>
            <a:ext cx="3953387" cy="382427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E03E7B8-F20C-453E-AB40-9F8CE309D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3387" y="977973"/>
            <a:ext cx="4539350" cy="3839450"/>
          </a:xfrm>
          <a:prstGeom prst="rect">
            <a:avLst/>
          </a:prstGeom>
        </p:spPr>
      </p:pic>
      <p:sp>
        <p:nvSpPr>
          <p:cNvPr id="8" name="Gewitterblitz 7">
            <a:extLst>
              <a:ext uri="{FF2B5EF4-FFF2-40B4-BE49-F238E27FC236}">
                <a16:creationId xmlns:a16="http://schemas.microsoft.com/office/drawing/2014/main" id="{6AB8C73B-A131-44C9-8413-E5F3DC5B30DA}"/>
              </a:ext>
            </a:extLst>
          </p:cNvPr>
          <p:cNvSpPr/>
          <p:nvPr/>
        </p:nvSpPr>
        <p:spPr>
          <a:xfrm>
            <a:off x="5082386" y="1247369"/>
            <a:ext cx="164217" cy="302607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ewitterblitz 8">
            <a:extLst>
              <a:ext uri="{FF2B5EF4-FFF2-40B4-BE49-F238E27FC236}">
                <a16:creationId xmlns:a16="http://schemas.microsoft.com/office/drawing/2014/main" id="{744C5A1E-07B8-4458-9813-D8BBF1698ADE}"/>
              </a:ext>
            </a:extLst>
          </p:cNvPr>
          <p:cNvSpPr/>
          <p:nvPr/>
        </p:nvSpPr>
        <p:spPr>
          <a:xfrm>
            <a:off x="7122201" y="2343476"/>
            <a:ext cx="164217" cy="302607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5D38A91-E869-4F5E-A4F6-9B1ED0C2B9A0}"/>
              </a:ext>
            </a:extLst>
          </p:cNvPr>
          <p:cNvSpPr txBox="1"/>
          <p:nvPr/>
        </p:nvSpPr>
        <p:spPr>
          <a:xfrm>
            <a:off x="5380892" y="1357675"/>
            <a:ext cx="1513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Fast </a:t>
            </a:r>
            <a:r>
              <a:rPr lang="de-DE" dirty="0" err="1"/>
              <a:t>Retransmission</a:t>
            </a:r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4B7D48A-7406-417E-AF81-D8A15395F9D5}"/>
              </a:ext>
            </a:extLst>
          </p:cNvPr>
          <p:cNvSpPr txBox="1"/>
          <p:nvPr/>
        </p:nvSpPr>
        <p:spPr>
          <a:xfrm>
            <a:off x="7286418" y="2105279"/>
            <a:ext cx="1513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Retransmission</a:t>
            </a:r>
            <a:endParaRPr lang="de-DE" dirty="0"/>
          </a:p>
          <a:p>
            <a:r>
              <a:rPr lang="de-DE" dirty="0" err="1"/>
              <a:t>Of</a:t>
            </a:r>
            <a:r>
              <a:rPr lang="de-DE" dirty="0"/>
              <a:t> Time (RTO)</a:t>
            </a:r>
          </a:p>
        </p:txBody>
      </p:sp>
    </p:spTree>
    <p:extLst>
      <p:ext uri="{BB962C8B-B14F-4D97-AF65-F5344CB8AC3E}">
        <p14:creationId xmlns:p14="http://schemas.microsoft.com/office/powerpoint/2010/main" val="20296089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Congestion</a:t>
            </a:r>
            <a:r>
              <a:rPr lang="de-DE" dirty="0"/>
              <a:t> </a:t>
            </a:r>
            <a:r>
              <a:rPr lang="de-DE" dirty="0" err="1"/>
              <a:t>Avoidance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680358C-BA69-4494-B076-56EB5134D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F1CAD15-790A-4F8B-9CC9-E34EDA039425}"/>
              </a:ext>
            </a:extLst>
          </p:cNvPr>
          <p:cNvSpPr txBox="1"/>
          <p:nvPr/>
        </p:nvSpPr>
        <p:spPr>
          <a:xfrm>
            <a:off x="688932" y="1283918"/>
            <a:ext cx="694279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/>
              <a:t>DEMO</a:t>
            </a:r>
          </a:p>
          <a:p>
            <a:pPr marL="685800" indent="-685800">
              <a:buFontTx/>
              <a:buChar char="-"/>
            </a:pPr>
            <a:r>
              <a:rPr lang="de-DE" sz="2400" b="1" dirty="0" err="1">
                <a:hlinkClick r:id="rId2" action="ppaction://hlinkfile"/>
              </a:rPr>
              <a:t>FastRetransmission</a:t>
            </a:r>
            <a:r>
              <a:rPr lang="de-DE" sz="2400" b="1" dirty="0">
                <a:hlinkClick r:id="rId2" action="ppaction://hlinkfile"/>
              </a:rPr>
              <a:t> yes/no (</a:t>
            </a:r>
            <a:r>
              <a:rPr lang="de-DE" sz="2400" b="1" dirty="0" err="1">
                <a:hlinkClick r:id="rId2" action="ppaction://hlinkfile"/>
              </a:rPr>
              <a:t>SlowStart</a:t>
            </a:r>
            <a:r>
              <a:rPr lang="de-DE" sz="2400" b="1" dirty="0">
                <a:hlinkClick r:id="rId2" action="ppaction://hlinkfile"/>
              </a:rPr>
              <a:t>)</a:t>
            </a:r>
            <a:endParaRPr lang="de-DE" sz="2400" b="1" dirty="0"/>
          </a:p>
          <a:p>
            <a:pPr marL="685800" indent="-685800">
              <a:buFontTx/>
              <a:buChar char="-"/>
            </a:pPr>
            <a:endParaRPr lang="de-DE" sz="2400" b="1" dirty="0"/>
          </a:p>
          <a:p>
            <a:pPr marL="685800" indent="-685800">
              <a:buFontTx/>
              <a:buChar char="-"/>
            </a:pPr>
            <a:r>
              <a:rPr lang="de-DE" sz="2400" b="1" dirty="0">
                <a:hlinkClick r:id="rId3" action="ppaction://hlinkfile"/>
              </a:rPr>
              <a:t>Linear Growth </a:t>
            </a:r>
            <a:endParaRPr lang="de-DE" sz="2400" b="1" dirty="0"/>
          </a:p>
          <a:p>
            <a:pPr marL="685800" indent="-685800">
              <a:buFontTx/>
              <a:buChar char="-"/>
            </a:pPr>
            <a:endParaRPr lang="de-DE" sz="2400" b="1" dirty="0"/>
          </a:p>
          <a:p>
            <a:pPr marL="685800" indent="-685800">
              <a:buFontTx/>
              <a:buChar char="-"/>
            </a:pPr>
            <a:r>
              <a:rPr lang="de-DE" sz="2400" b="1" dirty="0" err="1">
                <a:hlinkClick r:id="rId4" action="ppaction://hlinkfile"/>
              </a:rPr>
              <a:t>ZigSawGraph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31389551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248" y="0"/>
            <a:ext cx="8140277" cy="977973"/>
          </a:xfrm>
        </p:spPr>
        <p:txBody>
          <a:bodyPr>
            <a:normAutofit/>
          </a:bodyPr>
          <a:lstStyle/>
          <a:p>
            <a:r>
              <a:rPr lang="de-DE"/>
              <a:t>TCP Reno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Fast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Retransmit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causes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Fast Recovery:</a:t>
            </a:r>
          </a:p>
          <a:p>
            <a:pPr lvl="1"/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= ½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+ 1 per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every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DUP ACK &gt; #3</a:t>
            </a:r>
          </a:p>
          <a:p>
            <a:pPr lvl="1">
              <a:lnSpc>
                <a:spcPct val="120000"/>
              </a:lnSpc>
            </a:pPr>
            <a:r>
              <a:rPr lang="de-DE" alt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ssthresh</a:t>
            </a:r>
            <a: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= </a:t>
            </a:r>
            <a:r>
              <a:rPr lang="de-DE" alt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max</a:t>
            </a:r>
            <a: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de-DE" alt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BytesInFlight</a:t>
            </a:r>
            <a: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/ 2,</a:t>
            </a:r>
            <a:b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	2*SMSS)</a:t>
            </a:r>
          </a:p>
          <a:p>
            <a:pPr lvl="1">
              <a:lnSpc>
                <a:spcPct val="120000"/>
              </a:lnSpc>
            </a:pP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Fast Recovery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ends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receiving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ACK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all lost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packets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lvl="2">
              <a:lnSpc>
                <a:spcPct val="120000"/>
              </a:lnSpc>
            </a:pP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=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sstresh</a:t>
            </a:r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growth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after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that</a:t>
            </a:r>
            <a:endParaRPr lang="de-DE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2"/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 = CWND + 1 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 Window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cycle</a:t>
            </a:r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RTO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causes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lvl="1">
              <a:lnSpc>
                <a:spcPct val="120000"/>
              </a:lnSpc>
            </a:pPr>
            <a:r>
              <a:rPr lang="de-DE" alt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ssthresh</a:t>
            </a:r>
            <a: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= </a:t>
            </a:r>
            <a:r>
              <a:rPr lang="de-DE" alt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max</a:t>
            </a:r>
            <a: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de-DE" alt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BytesInFlight</a:t>
            </a:r>
            <a: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/ 2,</a:t>
            </a:r>
            <a:b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alt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	2*SMSS)</a:t>
            </a:r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= Initial Window</a:t>
            </a:r>
          </a:p>
        </p:txBody>
      </p:sp>
    </p:spTree>
    <p:extLst>
      <p:ext uri="{BB962C8B-B14F-4D97-AF65-F5344CB8AC3E}">
        <p14:creationId xmlns:p14="http://schemas.microsoft.com/office/powerpoint/2010/main" val="1721024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248" y="0"/>
            <a:ext cx="8140277" cy="977973"/>
          </a:xfrm>
        </p:spPr>
        <p:txBody>
          <a:bodyPr>
            <a:normAutofit/>
          </a:bodyPr>
          <a:lstStyle/>
          <a:p>
            <a:r>
              <a:rPr lang="de-DE"/>
              <a:t>TCP Reno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sz="32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</a:t>
            </a:r>
            <a:r>
              <a:rPr lang="de-DE" sz="32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20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2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&lt;</a:t>
            </a:r>
            <a:r>
              <a:rPr lang="de-DE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sstresh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then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Slow Start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used</a:t>
            </a:r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40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2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&gt;</a:t>
            </a:r>
            <a:r>
              <a:rPr lang="de-DE" sz="39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sstresh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then</a:t>
            </a:r>
            <a:b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congestion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avoidance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used</a:t>
            </a:r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After Packet Loss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sstresh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never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grow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larger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then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½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endParaRPr lang="de-DE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de-DE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Retransmitted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significant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Slow Down </a:t>
            </a:r>
            <a:r>
              <a:rPr lang="de-DE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whole</a:t>
            </a:r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Session</a:t>
            </a:r>
          </a:p>
        </p:txBody>
      </p:sp>
    </p:spTree>
    <p:extLst>
      <p:ext uri="{BB962C8B-B14F-4D97-AF65-F5344CB8AC3E}">
        <p14:creationId xmlns:p14="http://schemas.microsoft.com/office/powerpoint/2010/main" val="20632049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Further </a:t>
            </a:r>
            <a:r>
              <a:rPr lang="de-DE" dirty="0" err="1"/>
              <a:t>Congestion</a:t>
            </a:r>
            <a:r>
              <a:rPr lang="de-DE" dirty="0"/>
              <a:t> </a:t>
            </a:r>
            <a:r>
              <a:rPr lang="de-DE" dirty="0" err="1"/>
              <a:t>Algorythms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CTCP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7D782F2-80CF-4FBA-BBE0-E7C0A75C9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925" y="1003991"/>
            <a:ext cx="6256075" cy="380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8879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Further </a:t>
            </a:r>
            <a:r>
              <a:rPr lang="de-DE" dirty="0" err="1"/>
              <a:t>Congestion</a:t>
            </a:r>
            <a:r>
              <a:rPr lang="de-DE" dirty="0"/>
              <a:t> </a:t>
            </a:r>
            <a:r>
              <a:rPr lang="de-DE" dirty="0" err="1"/>
              <a:t>Algorythms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BIC</a:t>
            </a:r>
            <a:endParaRPr lang="en-US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BAED36B-63B5-462A-8E8D-B33982918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134" y="989421"/>
            <a:ext cx="7096272" cy="37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735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de-DE" sz="36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</a:t>
            </a:r>
            <a:r>
              <a:rPr lang="de-DE" sz="3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36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r>
              <a:rPr lang="de-DE" sz="3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</a:t>
            </a:r>
          </a:p>
          <a:p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de-DE" sz="4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am happy </a:t>
            </a:r>
            <a:r>
              <a:rPr lang="de-DE" sz="40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</a:t>
            </a:r>
            <a:r>
              <a:rPr lang="de-DE" sz="4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4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FEEDBACK </a:t>
            </a:r>
            <a:br>
              <a:rPr lang="de-DE" sz="4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de-DE" sz="4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</a:t>
            </a:r>
            <a:r>
              <a:rPr lang="de-DE" sz="40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Sharkfest</a:t>
            </a:r>
            <a:r>
              <a:rPr lang="de-DE" sz="4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Europe </a:t>
            </a:r>
            <a:r>
              <a:rPr lang="de-DE" sz="40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Guidebook</a:t>
            </a:r>
            <a:endParaRPr lang="de-DE" sz="40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3126543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3ABA8BE-7CC6-43CC-A803-0A1D015E46B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de-DE" b="1" u="sng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de-DE" b="1" u="sng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b="1" u="sng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due </a:t>
            </a:r>
            <a:r>
              <a:rPr lang="de-DE" b="1" u="sng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de-DE" b="1" u="sng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Slow Start!</a:t>
            </a:r>
          </a:p>
          <a:p>
            <a:endParaRPr lang="de-DE" b="1" u="sng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de-DE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But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how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does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Slow Start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?</a:t>
            </a:r>
          </a:p>
          <a:p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called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Slow Start?</a:t>
            </a:r>
          </a:p>
          <a:p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need</a:t>
            </a:r>
            <a:r>
              <a:rPr lang="de-DE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Slow Start?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err="1"/>
              <a:t>Have</a:t>
            </a:r>
            <a:r>
              <a:rPr lang="de-DE"/>
              <a:t> </a:t>
            </a:r>
            <a:r>
              <a:rPr lang="de-DE" err="1"/>
              <a:t>you</a:t>
            </a:r>
            <a:r>
              <a:rPr lang="de-DE"/>
              <a:t> </a:t>
            </a:r>
            <a:r>
              <a:rPr lang="de-DE" err="1"/>
              <a:t>ever</a:t>
            </a:r>
            <a:r>
              <a:rPr lang="de-DE"/>
              <a:t> </a:t>
            </a:r>
            <a:r>
              <a:rPr lang="de-DE" err="1"/>
              <a:t>heard</a:t>
            </a:r>
            <a:r>
              <a:rPr lang="de-DE"/>
              <a:t> </a:t>
            </a:r>
            <a:r>
              <a:rPr lang="de-DE" err="1"/>
              <a:t>this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?</a:t>
            </a:r>
            <a:endParaRPr lang="en-US"/>
          </a:p>
        </p:txBody>
      </p:sp>
      <p:pic>
        <p:nvPicPr>
          <p:cNvPr id="5" name="Snagit_PPT23C0">
            <a:extLst>
              <a:ext uri="{FF2B5EF4-FFF2-40B4-BE49-F238E27FC236}">
                <a16:creationId xmlns:a16="http://schemas.microsoft.com/office/drawing/2014/main" id="{172A3505-5E4F-47B4-9A88-458EBA48D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041" y="1455607"/>
            <a:ext cx="2836605" cy="291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4368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About me?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Christian Reusch</a:t>
            </a:r>
          </a:p>
          <a:p>
            <a:pPr lvl="1"/>
            <a:r>
              <a:rPr lang="en-US" dirty="0"/>
              <a:t>Analyzing Networks since 1999</a:t>
            </a:r>
          </a:p>
          <a:p>
            <a:pPr lvl="1"/>
            <a:r>
              <a:rPr lang="en-US" dirty="0"/>
              <a:t>Twitter: @</a:t>
            </a:r>
            <a:r>
              <a:rPr lang="en-US" dirty="0" err="1"/>
              <a:t>crnetpackets</a:t>
            </a:r>
            <a:endParaRPr lang="en-US" dirty="0"/>
          </a:p>
          <a:p>
            <a:pPr lvl="1"/>
            <a:r>
              <a:rPr lang="en-US" dirty="0"/>
              <a:t>Web: 	crnetpackets.com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If you like you can send my Traces and I will answer</a:t>
            </a:r>
          </a:p>
          <a:p>
            <a:pPr lvl="2"/>
            <a:r>
              <a:rPr lang="en-US" dirty="0"/>
              <a:t>creusch@crnetpackets.com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03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Slow Start RFC </a:t>
            </a:r>
            <a:r>
              <a:rPr lang="de-DE" err="1"/>
              <a:t>History</a:t>
            </a:r>
            <a:endParaRPr lang="en-US" err="1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5926509" cy="33986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Slow Start is defined in the following RFCs</a:t>
            </a:r>
          </a:p>
          <a:p>
            <a:pPr lvl="1"/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RFC5681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of the year 2009 obsoletes:</a:t>
            </a:r>
          </a:p>
          <a:p>
            <a:pPr lvl="2"/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RFC2581 of the year 1999 which obsoletes: </a:t>
            </a:r>
          </a:p>
          <a:p>
            <a:pPr lvl="3"/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RFC2001 of the year 1997 </a:t>
            </a:r>
            <a:b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author Richard W. Stevens</a:t>
            </a:r>
          </a:p>
          <a:p>
            <a:pPr lvl="1"/>
            <a:endParaRPr lang="en-US" dirty="0"/>
          </a:p>
        </p:txBody>
      </p:sp>
      <p:pic>
        <p:nvPicPr>
          <p:cNvPr id="4" name="Snagit_PPT23C0">
            <a:extLst>
              <a:ext uri="{FF2B5EF4-FFF2-40B4-BE49-F238E27FC236}">
                <a16:creationId xmlns:a16="http://schemas.microsoft.com/office/drawing/2014/main" id="{EC4D4A29-B5A2-4DC2-9C26-FA36F3A31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039" y="1292317"/>
            <a:ext cx="2836605" cy="291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72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nagit_PPT23C0">
            <a:extLst>
              <a:ext uri="{FF2B5EF4-FFF2-40B4-BE49-F238E27FC236}">
                <a16:creationId xmlns:a16="http://schemas.microsoft.com/office/drawing/2014/main" id="{EC4D4A29-B5A2-4DC2-9C26-FA36F3A31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168" y="1292317"/>
            <a:ext cx="2836605" cy="2914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Slow Start Variables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5945170" cy="3608354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de-DE" sz="29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</a:t>
            </a:r>
            <a:r>
              <a:rPr lang="de-DE" sz="2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29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need</a:t>
            </a:r>
            <a:r>
              <a:rPr lang="de-DE" sz="2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Slow Start </a:t>
            </a:r>
            <a:r>
              <a:rPr lang="de-DE" sz="29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</a:t>
            </a:r>
            <a:r>
              <a:rPr lang="de-DE" sz="2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de-DE" sz="29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determine</a:t>
            </a:r>
            <a:b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available bandwidth</a:t>
            </a:r>
          </a:p>
          <a:p>
            <a:r>
              <a:rPr lang="en-US" sz="29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 do this by using the following variables:</a:t>
            </a:r>
          </a:p>
          <a:p>
            <a:pPr lvl="1"/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Receive Window Size</a:t>
            </a:r>
            <a:b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3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rwnd</a:t>
            </a:r>
            <a:endParaRPr lang="en-US" sz="23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Congestion Window:</a:t>
            </a:r>
            <a:b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3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endParaRPr lang="en-US" sz="23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Slow Start </a:t>
            </a:r>
            <a:r>
              <a:rPr lang="en-US" sz="23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Threshhold</a:t>
            </a:r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  <a:b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3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ssthresh</a:t>
            </a:r>
            <a:endParaRPr lang="en-US" sz="23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Initial Congestion Window Size</a:t>
            </a:r>
            <a:b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3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iw</a:t>
            </a:r>
            <a:endParaRPr lang="en-US" sz="23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Sender Maximum Segment Size</a:t>
            </a:r>
            <a:b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3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smss</a:t>
            </a:r>
            <a:endParaRPr lang="en-US" sz="23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en-US" sz="23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Receivers Maximum Segment Size</a:t>
            </a:r>
            <a:b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3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rmss</a:t>
            </a:r>
            <a:endParaRPr lang="en-US" sz="23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US" sz="2300" b="1" dirty="0"/>
          </a:p>
        </p:txBody>
      </p:sp>
    </p:spTree>
    <p:extLst>
      <p:ext uri="{BB962C8B-B14F-4D97-AF65-F5344CB8AC3E}">
        <p14:creationId xmlns:p14="http://schemas.microsoft.com/office/powerpoint/2010/main" val="3596212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nagit_PPT23C0">
            <a:extLst>
              <a:ext uri="{FF2B5EF4-FFF2-40B4-BE49-F238E27FC236}">
                <a16:creationId xmlns:a16="http://schemas.microsoft.com/office/drawing/2014/main" id="{EC4D4A29-B5A2-4DC2-9C26-FA36F3A31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168" y="1292317"/>
            <a:ext cx="2836605" cy="2914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rwnd</a:t>
            </a:r>
            <a:r>
              <a:rPr lang="de-DE" dirty="0"/>
              <a:t> = Receivers </a:t>
            </a:r>
            <a:r>
              <a:rPr lang="de-DE" dirty="0" err="1"/>
              <a:t>Advertised</a:t>
            </a:r>
            <a:r>
              <a:rPr lang="de-DE" dirty="0"/>
              <a:t> Window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5945170" cy="3398604"/>
          </a:xfrm>
        </p:spPr>
        <p:txBody>
          <a:bodyPr>
            <a:normAutofit/>
          </a:bodyPr>
          <a:lstStyle/>
          <a:p>
            <a:r>
              <a:rPr lang="en-US" sz="20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rwnd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receiver's advertised window (</a:t>
            </a:r>
            <a:r>
              <a:rPr lang="en-US" sz="16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rwnd</a:t>
            </a: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is a receiver-side limit on the amount of outstanding data. 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16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rwnd</a:t>
            </a: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size can be seen in a trace. </a:t>
            </a:r>
            <a:b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-&gt; It is represented by the TCP Window Size within the TCP- header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8812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nagit_PPT23C0">
            <a:extLst>
              <a:ext uri="{FF2B5EF4-FFF2-40B4-BE49-F238E27FC236}">
                <a16:creationId xmlns:a16="http://schemas.microsoft.com/office/drawing/2014/main" id="{EC4D4A29-B5A2-4DC2-9C26-FA36F3A31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168" y="1292317"/>
            <a:ext cx="2836605" cy="2914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cwnd = </a:t>
            </a:r>
            <a:r>
              <a:rPr lang="de-DE" err="1"/>
              <a:t>Congestion</a:t>
            </a:r>
            <a:r>
              <a:rPr lang="de-DE"/>
              <a:t> </a:t>
            </a:r>
            <a:r>
              <a:rPr lang="de-DE" err="1"/>
              <a:t>Window</a:t>
            </a:r>
            <a:endParaRPr lang="en-US" err="1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2952" y="1193801"/>
            <a:ext cx="5932730" cy="3398604"/>
          </a:xfrm>
        </p:spPr>
        <p:txBody>
          <a:bodyPr>
            <a:normAutofit lnSpcReduction="10000"/>
          </a:bodyPr>
          <a:lstStyle/>
          <a:p>
            <a:r>
              <a:rPr lang="de-DE" sz="20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de-DE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congestion window (</a:t>
            </a:r>
            <a:r>
              <a:rPr lang="en-US" sz="16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is a sender-side limit on the amount of data the sender can transmit into the network before receiving an acknowledgment (ACK)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16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size is a stack variable which </a:t>
            </a:r>
            <a:r>
              <a:rPr lang="en-US" sz="16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NOT </a:t>
            </a: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 </a:t>
            </a:r>
            <a:r>
              <a:rPr lang="en-US" sz="16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seen</a:t>
            </a: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 a trace, it just can be guessed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be made visible by the command 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ss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–</a:t>
            </a:r>
            <a:r>
              <a:rPr lang="en-US" sz="160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” </a:t>
            </a:r>
            <a:br>
              <a:rPr lang="en-US" sz="160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US" sz="1600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linux</a:t>
            </a:r>
            <a:r>
              <a:rPr lang="en-US" sz="16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systems </a:t>
            </a:r>
            <a:endParaRPr lang="en-US" sz="16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20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minimum of </a:t>
            </a:r>
            <a:r>
              <a:rPr lang="en-US" sz="20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cwnd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US" sz="2000" b="1" dirty="0" err="1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rwnd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governs data transmission.</a:t>
            </a:r>
          </a:p>
        </p:txBody>
      </p:sp>
    </p:spTree>
    <p:extLst>
      <p:ext uri="{BB962C8B-B14F-4D97-AF65-F5344CB8AC3E}">
        <p14:creationId xmlns:p14="http://schemas.microsoft.com/office/powerpoint/2010/main" val="386076236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787</Words>
  <Application>Microsoft Office PowerPoint</Application>
  <PresentationFormat>Bildschirmpräsentation (16:9)</PresentationFormat>
  <Paragraphs>232</Paragraphs>
  <Slides>50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50</vt:i4>
      </vt:variant>
    </vt:vector>
  </HeadingPairs>
  <TitlesOfParts>
    <vt:vector size="59" baseType="lpstr">
      <vt:lpstr>Segoe UI</vt:lpstr>
      <vt:lpstr>Arial Unicode MS</vt:lpstr>
      <vt:lpstr>Tahoma</vt:lpstr>
      <vt:lpstr>Calibri</vt:lpstr>
      <vt:lpstr>Arial</vt:lpstr>
      <vt:lpstr>Oswald</vt:lpstr>
      <vt:lpstr>Consolas</vt:lpstr>
      <vt:lpstr>Custom Design</vt:lpstr>
      <vt:lpstr>Visio</vt:lpstr>
      <vt:lpstr>Slow Start  TCP Reno Demystified</vt:lpstr>
      <vt:lpstr>#SF16EU</vt:lpstr>
      <vt:lpstr>An interesting Graph?</vt:lpstr>
      <vt:lpstr>Another interesting Graph?</vt:lpstr>
      <vt:lpstr>Have you ever heard this sentence?</vt:lpstr>
      <vt:lpstr>Slow Start RFC History</vt:lpstr>
      <vt:lpstr>Slow Start Variables</vt:lpstr>
      <vt:lpstr>rwnd = Receivers Advertised Window</vt:lpstr>
      <vt:lpstr>cwnd = Congestion Window</vt:lpstr>
      <vt:lpstr>ssthresh = Slow Start Threshold</vt:lpstr>
      <vt:lpstr>IW = Initial Congestion Window</vt:lpstr>
      <vt:lpstr>When do we use Slow Start</vt:lpstr>
      <vt:lpstr>Ideal Slow Start 1 / 9</vt:lpstr>
      <vt:lpstr>Ideal Slow Start 2 / 9</vt:lpstr>
      <vt:lpstr>Ideal Slow Start 3 / 9</vt:lpstr>
      <vt:lpstr>Ideal Slow Start 4 / 9</vt:lpstr>
      <vt:lpstr>Ideal Slow Start 5 / 9</vt:lpstr>
      <vt:lpstr>Ideal Slow Start 6 / 9</vt:lpstr>
      <vt:lpstr>Ideal Slow Start 7 / 9</vt:lpstr>
      <vt:lpstr>Ideal Slow Start 8 / 9</vt:lpstr>
      <vt:lpstr>Slow Start cgwnd Growth</vt:lpstr>
      <vt:lpstr>Slow Start ACK based 1 / 5 </vt:lpstr>
      <vt:lpstr>Slow Start ACK based 2 / 5</vt:lpstr>
      <vt:lpstr>Slow Start ACK based 3 / 5</vt:lpstr>
      <vt:lpstr>Slow Start Variation 4 / 5</vt:lpstr>
      <vt:lpstr>Slow Start Variation 5 / 5</vt:lpstr>
      <vt:lpstr>Slow Start Formulas</vt:lpstr>
      <vt:lpstr>Slow Start</vt:lpstr>
      <vt:lpstr>TCP Reno History</vt:lpstr>
      <vt:lpstr>TCP Reno</vt:lpstr>
      <vt:lpstr>TCP Reno</vt:lpstr>
      <vt:lpstr>TCP Tahoe: Fast Retransmit 1 / 5 </vt:lpstr>
      <vt:lpstr>TCP Tahoe: Fast Retransmit 2 / 5</vt:lpstr>
      <vt:lpstr>TCP Tahoe: Fast Retransmit 3 / 5</vt:lpstr>
      <vt:lpstr>TCP Tahoe: Fast Retransmit 4 / 5</vt:lpstr>
      <vt:lpstr>TCP Tahoe: Fast Retransmit 5 / 5</vt:lpstr>
      <vt:lpstr>TCP Reno: Fast Recovery 1 / 5</vt:lpstr>
      <vt:lpstr>TCP Reno: Fast Recovery 2 / 5</vt:lpstr>
      <vt:lpstr>TCP Reno: Fast Recovery 3 / 5</vt:lpstr>
      <vt:lpstr>TCP Reno: Fast Recovery 4 / 5</vt:lpstr>
      <vt:lpstr>TCP Reno: Fast Recovery 5 / 5</vt:lpstr>
      <vt:lpstr>TCP New Reno vs. SACK</vt:lpstr>
      <vt:lpstr>Tahoe and Reno Graphs</vt:lpstr>
      <vt:lpstr>Congestion Avoidance</vt:lpstr>
      <vt:lpstr>TCP Reno Summary</vt:lpstr>
      <vt:lpstr>TCP Reno Summary</vt:lpstr>
      <vt:lpstr>Further Congestion Algorythms</vt:lpstr>
      <vt:lpstr>Further Congestion Algorythms</vt:lpstr>
      <vt:lpstr>Thank You!</vt:lpstr>
      <vt:lpstr>About me?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Slow Start  TCP Reno Demystified</dc:title>
  <dc:creator>Christian Reusch</dc:creator>
  <cp:lastModifiedBy>Christian Reusch</cp:lastModifiedBy>
  <cp:revision>6</cp:revision>
  <dcterms:modified xsi:type="dcterms:W3CDTF">2018-10-31T11:18:28Z</dcterms:modified>
</cp:coreProperties>
</file>