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2" r:id="rId1"/>
  </p:sldMasterIdLst>
  <p:notesMasterIdLst>
    <p:notesMasterId r:id="rId32"/>
  </p:notesMasterIdLst>
  <p:sldIdLst>
    <p:sldId id="256" r:id="rId2"/>
    <p:sldId id="257" r:id="rId3"/>
    <p:sldId id="259" r:id="rId4"/>
    <p:sldId id="263" r:id="rId5"/>
    <p:sldId id="260" r:id="rId6"/>
    <p:sldId id="286" r:id="rId7"/>
    <p:sldId id="287" r:id="rId8"/>
    <p:sldId id="289" r:id="rId9"/>
    <p:sldId id="290" r:id="rId10"/>
    <p:sldId id="291" r:id="rId11"/>
    <p:sldId id="292" r:id="rId12"/>
    <p:sldId id="293" r:id="rId13"/>
    <p:sldId id="294" r:id="rId14"/>
    <p:sldId id="268" r:id="rId15"/>
    <p:sldId id="295" r:id="rId16"/>
    <p:sldId id="269" r:id="rId17"/>
    <p:sldId id="270" r:id="rId18"/>
    <p:sldId id="271" r:id="rId19"/>
    <p:sldId id="275" r:id="rId20"/>
    <p:sldId id="276" r:id="rId21"/>
    <p:sldId id="272" r:id="rId22"/>
    <p:sldId id="274" r:id="rId23"/>
    <p:sldId id="264" r:id="rId24"/>
    <p:sldId id="267" r:id="rId25"/>
    <p:sldId id="282" r:id="rId26"/>
    <p:sldId id="283" r:id="rId27"/>
    <p:sldId id="284" r:id="rId28"/>
    <p:sldId id="285" r:id="rId29"/>
    <p:sldId id="265" r:id="rId30"/>
    <p:sldId id="266" r:id="rId31"/>
  </p:sldIdLst>
  <p:sldSz cx="9144000" cy="5143500" type="screen16x9"/>
  <p:notesSz cx="6858000" cy="9144000"/>
  <p:embeddedFontLst>
    <p:embeddedFont>
      <p:font typeface="Tahoma" panose="020B0604030504040204" pitchFamily="34" charset="0"/>
      <p:regular r:id="rId33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701"/>
  </p:normalViewPr>
  <p:slideViewPr>
    <p:cSldViewPr snapToGrid="0" snapToObjects="1">
      <p:cViewPr varScale="1">
        <p:scale>
          <a:sx n="126" d="100"/>
          <a:sy n="126" d="100"/>
        </p:scale>
        <p:origin x="7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Shape 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04439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4778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9611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2613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0499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8735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3758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3014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7498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1001267"/>
            <a:ext cx="9144000" cy="4142100"/>
          </a:xfrm>
          <a:prstGeom prst="rect">
            <a:avLst/>
          </a:prstGeom>
          <a:solidFill>
            <a:srgbClr val="051A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259257" y="1236191"/>
            <a:ext cx="4557717" cy="1257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  <a:defRPr sz="3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9pPr>
          </a:lstStyle>
          <a:p>
            <a:endParaRPr dirty="0"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259257" y="2491384"/>
            <a:ext cx="2621761" cy="964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9D9D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9D9D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/>
          <p:nvPr/>
        </p:nvSpPr>
        <p:spPr>
          <a:xfrm>
            <a:off x="5558084" y="3384445"/>
            <a:ext cx="3393288" cy="446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ahoma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Core Developers</a:t>
            </a:r>
            <a:endParaRPr sz="2400" b="0" i="0" u="none" strike="noStrike" cap="none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Shape 19"/>
          <p:cNvSpPr txBox="1"/>
          <p:nvPr/>
        </p:nvSpPr>
        <p:spPr>
          <a:xfrm>
            <a:off x="1010363" y="-5"/>
            <a:ext cx="7286700" cy="9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ahoma"/>
              <a:buNone/>
            </a:pPr>
            <a:r>
              <a:rPr lang="en-US" sz="4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SharkFest </a:t>
            </a:r>
            <a:r>
              <a:rPr lang="en-US" sz="4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’18 Europe</a:t>
            </a: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734684" y="4835723"/>
            <a:ext cx="767463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r>
              <a:rPr lang="en-US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#sf18eu  •  Imperial Riding School Renaissance Vienna  •  Oct 29 - Nov 2</a:t>
            </a:r>
            <a:endParaRPr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endParaRPr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" name="Shape 21"/>
          <p:cNvSpPr txBox="1"/>
          <p:nvPr/>
        </p:nvSpPr>
        <p:spPr>
          <a:xfrm>
            <a:off x="5558084" y="3848412"/>
            <a:ext cx="3393288" cy="446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B01"/>
              </a:buClr>
              <a:buSzPts val="1800"/>
              <a:buFont typeface="Tahoma"/>
              <a:buNone/>
            </a:pPr>
            <a:r>
              <a:rPr lang="en-US" sz="1800" b="0" i="0" u="none" strike="noStrike" cap="none" dirty="0">
                <a:solidFill>
                  <a:srgbClr val="D9D9D9"/>
                </a:solidFill>
                <a:latin typeface="Tahoma"/>
                <a:ea typeface="Tahoma"/>
                <a:cs typeface="Tahoma"/>
                <a:sym typeface="Tahoma"/>
              </a:rPr>
              <a:t>Wireshark Foundation</a:t>
            </a:r>
            <a:endParaRPr sz="1800" b="0" i="0" u="none" strike="noStrike" cap="none" dirty="0">
              <a:solidFill>
                <a:srgbClr val="D9D9D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2" name="Shape 22"/>
          <p:cNvSpPr txBox="1"/>
          <p:nvPr/>
        </p:nvSpPr>
        <p:spPr>
          <a:xfrm>
            <a:off x="259257" y="3832503"/>
            <a:ext cx="184708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endParaRPr sz="1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layout">
  <p:cSld name="Default layou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1150050" y="0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ahoma"/>
              <a:buNone/>
              <a:defRPr sz="4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92952" y="1193801"/>
            <a:ext cx="8208600" cy="3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only">
  <p:cSld name="Pictur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1150050" y="-1375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ahoma"/>
              <a:buNone/>
              <a:defRPr sz="4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9pPr>
          </a:lstStyle>
          <a:p>
            <a:endParaRPr/>
          </a:p>
        </p:txBody>
      </p:sp>
      <p:sp>
        <p:nvSpPr>
          <p:cNvPr id="32" name="Shape 32"/>
          <p:cNvSpPr>
            <a:spLocks noGrp="1"/>
          </p:cNvSpPr>
          <p:nvPr>
            <p:ph type="pic" idx="2"/>
          </p:nvPr>
        </p:nvSpPr>
        <p:spPr>
          <a:xfrm>
            <a:off x="492953" y="1193802"/>
            <a:ext cx="8208453" cy="3398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6987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1" y="0"/>
            <a:ext cx="9152524" cy="996156"/>
          </a:xfrm>
          <a:prstGeom prst="rect">
            <a:avLst/>
          </a:prstGeom>
          <a:solidFill>
            <a:srgbClr val="082A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Shape 7" descr="sf logo-whit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6600" y="139198"/>
            <a:ext cx="719049" cy="71307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xfrm>
            <a:off x="1150050" y="-1375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  <a:defRPr sz="3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body" idx="1"/>
          </p:nvPr>
        </p:nvSpPr>
        <p:spPr>
          <a:xfrm>
            <a:off x="492953" y="1193801"/>
            <a:ext cx="8208600" cy="3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/>
          <p:nvPr/>
        </p:nvSpPr>
        <p:spPr>
          <a:xfrm>
            <a:off x="1" y="4809667"/>
            <a:ext cx="9144000" cy="354000"/>
          </a:xfrm>
          <a:prstGeom prst="rect">
            <a:avLst/>
          </a:prstGeom>
          <a:solidFill>
            <a:srgbClr val="082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460925" y="4836075"/>
            <a:ext cx="8272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r>
              <a:rPr lang="en-US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#sf18eu  •  Imperial Riding School Renaissance Vienna  •  Oct 29 - Nov 2</a:t>
            </a:r>
            <a:endParaRPr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endParaRPr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endParaRPr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8330987" y="4796825"/>
            <a:ext cx="4523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endParaRPr sz="1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3" name="Shape 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97075" y="54025"/>
            <a:ext cx="776575" cy="86605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ctrTitle"/>
          </p:nvPr>
        </p:nvSpPr>
        <p:spPr>
          <a:xfrm>
            <a:off x="259257" y="1236191"/>
            <a:ext cx="4557717" cy="1257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</a:pPr>
            <a:r>
              <a:rPr lang="en-US" sz="3600" b="1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Developer Lightening Talks</a:t>
            </a:r>
            <a:endParaRPr sz="3600" b="1" i="0" u="none" strike="noStrike" cap="none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59257" y="2491384"/>
            <a:ext cx="2813127" cy="964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C01"/>
              </a:buClr>
              <a:buSzPts val="2000"/>
              <a:buFont typeface="Arial"/>
              <a:buNone/>
            </a:pPr>
            <a:endParaRPr sz="2000" b="0" i="0" u="none" strike="noStrike" cap="none" dirty="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7849C9-EF2D-634A-9CAE-F8F64AC65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extcap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6BE6F97-FAA4-444B-A8C7-7361B70B09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sz="2400" b="1" dirty="0" err="1"/>
              <a:t>ext</a:t>
            </a:r>
            <a:r>
              <a:rPr lang="de-AT" sz="2400" dirty="0" err="1"/>
              <a:t>ernal</a:t>
            </a:r>
            <a:r>
              <a:rPr lang="de-AT" sz="2400" dirty="0"/>
              <a:t> </a:t>
            </a:r>
            <a:r>
              <a:rPr lang="de-AT" sz="2400" b="1" dirty="0" err="1"/>
              <a:t>cap</a:t>
            </a:r>
            <a:r>
              <a:rPr lang="de-AT" sz="2400" dirty="0" err="1"/>
              <a:t>ture</a:t>
            </a:r>
            <a:r>
              <a:rPr lang="de-AT" sz="2400" dirty="0"/>
              <a:t> </a:t>
            </a:r>
            <a:r>
              <a:rPr lang="de-AT" sz="2400" dirty="0" err="1"/>
              <a:t>interface</a:t>
            </a:r>
            <a:endParaRPr lang="de-AT" sz="2400" dirty="0"/>
          </a:p>
          <a:p>
            <a:r>
              <a:rPr lang="de-AT" sz="2400" dirty="0"/>
              <a:t>First </a:t>
            </a:r>
            <a:r>
              <a:rPr lang="de-AT" sz="2400" dirty="0" err="1"/>
              <a:t>presented</a:t>
            </a:r>
            <a:r>
              <a:rPr lang="de-AT" sz="2400" dirty="0"/>
              <a:t> at </a:t>
            </a:r>
            <a:r>
              <a:rPr lang="de-AT" sz="2400" dirty="0" err="1"/>
              <a:t>SharkFest</a:t>
            </a:r>
            <a:r>
              <a:rPr lang="de-AT" sz="2400" dirty="0"/>
              <a:t> US‘13 </a:t>
            </a:r>
            <a:r>
              <a:rPr lang="de-AT" sz="2400" dirty="0" err="1"/>
              <a:t>by</a:t>
            </a:r>
            <a:r>
              <a:rPr lang="de-AT" sz="2400" dirty="0"/>
              <a:t> Mike Kershaw </a:t>
            </a:r>
            <a:r>
              <a:rPr lang="de-AT" sz="2400" dirty="0" err="1"/>
              <a:t>and</a:t>
            </a:r>
            <a:r>
              <a:rPr lang="de-AT" sz="2400" dirty="0"/>
              <a:t> Mike Ryan</a:t>
            </a:r>
          </a:p>
          <a:p>
            <a:pPr lvl="1"/>
            <a:r>
              <a:rPr lang="de-AT" sz="1400" dirty="0"/>
              <a:t>https://</a:t>
            </a:r>
            <a:r>
              <a:rPr lang="de-AT" sz="1400" dirty="0" err="1"/>
              <a:t>sharkfestus.wireshark.org</a:t>
            </a:r>
            <a:r>
              <a:rPr lang="de-AT" sz="1400" dirty="0"/>
              <a:t>/sharkfest.13/</a:t>
            </a:r>
            <a:r>
              <a:rPr lang="de-AT" sz="1400" dirty="0" err="1"/>
              <a:t>presentations</a:t>
            </a:r>
            <a:r>
              <a:rPr lang="de-AT" sz="1400" dirty="0"/>
              <a:t>/NAP-11_Expanding-Wireshark-Beyond-Ethernet-and-Network-Interfaces_Kershaw-Ryan.pdf</a:t>
            </a:r>
          </a:p>
          <a:p>
            <a:r>
              <a:rPr lang="de-AT" sz="2400" dirty="0"/>
              <a:t>Part </a:t>
            </a:r>
            <a:r>
              <a:rPr lang="de-AT" sz="2400" dirty="0" err="1"/>
              <a:t>of</a:t>
            </a:r>
            <a:r>
              <a:rPr lang="de-AT" sz="2400" dirty="0"/>
              <a:t> </a:t>
            </a:r>
            <a:r>
              <a:rPr lang="de-AT" sz="2400" dirty="0" err="1"/>
              <a:t>Wireshark</a:t>
            </a:r>
            <a:r>
              <a:rPr lang="de-AT" sz="2400" dirty="0"/>
              <a:t> </a:t>
            </a:r>
            <a:r>
              <a:rPr lang="de-AT" sz="2400" dirty="0" err="1"/>
              <a:t>since</a:t>
            </a:r>
            <a:r>
              <a:rPr lang="de-AT" sz="2400" dirty="0"/>
              <a:t> 2.0</a:t>
            </a:r>
          </a:p>
          <a:p>
            <a:r>
              <a:rPr lang="de-AT" sz="2400" dirty="0"/>
              <a:t>Mission </a:t>
            </a:r>
            <a:r>
              <a:rPr lang="de-AT" sz="2400" dirty="0" err="1"/>
              <a:t>statement</a:t>
            </a:r>
            <a:r>
              <a:rPr lang="de-AT" sz="2400" dirty="0"/>
              <a:t>: </a:t>
            </a:r>
            <a:r>
              <a:rPr lang="de-AT" sz="2400" dirty="0" err="1"/>
              <a:t>Utilize</a:t>
            </a:r>
            <a:r>
              <a:rPr lang="de-AT" sz="2400" dirty="0"/>
              <a:t> </a:t>
            </a:r>
            <a:r>
              <a:rPr lang="de-AT" sz="2400" dirty="0" err="1"/>
              <a:t>the</a:t>
            </a:r>
            <a:r>
              <a:rPr lang="de-AT" sz="2400" dirty="0"/>
              <a:t> </a:t>
            </a:r>
            <a:r>
              <a:rPr lang="de-AT" sz="2400" dirty="0" err="1"/>
              <a:t>pipe</a:t>
            </a:r>
            <a:r>
              <a:rPr lang="de-AT" sz="2400" dirty="0"/>
              <a:t> </a:t>
            </a:r>
            <a:r>
              <a:rPr lang="de-AT" sz="2400" dirty="0" err="1"/>
              <a:t>interface</a:t>
            </a:r>
            <a:r>
              <a:rPr lang="de-AT" sz="2400" dirty="0"/>
              <a:t> </a:t>
            </a:r>
            <a:r>
              <a:rPr lang="de-AT" sz="2400" dirty="0" err="1"/>
              <a:t>and</a:t>
            </a:r>
            <a:r>
              <a:rPr lang="de-AT" sz="2400" dirty="0"/>
              <a:t> </a:t>
            </a:r>
            <a:r>
              <a:rPr lang="de-AT" sz="2400" dirty="0" err="1"/>
              <a:t>make</a:t>
            </a:r>
            <a:r>
              <a:rPr lang="de-AT" sz="2400" dirty="0"/>
              <a:t> a </a:t>
            </a:r>
            <a:r>
              <a:rPr lang="de-AT" sz="2400" dirty="0" err="1"/>
              <a:t>nice</a:t>
            </a:r>
            <a:r>
              <a:rPr lang="de-AT" sz="2400" dirty="0"/>
              <a:t> </a:t>
            </a:r>
            <a:r>
              <a:rPr lang="de-AT" sz="2400" dirty="0" err="1"/>
              <a:t>gui</a:t>
            </a:r>
            <a:r>
              <a:rPr lang="de-AT" sz="2400" dirty="0"/>
              <a:t> </a:t>
            </a:r>
            <a:r>
              <a:rPr lang="de-AT" sz="2400" dirty="0" err="1"/>
              <a:t>for</a:t>
            </a:r>
            <a:r>
              <a:rPr lang="de-AT" sz="2400" dirty="0"/>
              <a:t> </a:t>
            </a:r>
            <a:r>
              <a:rPr lang="de-AT" sz="2400" dirty="0" err="1"/>
              <a:t>it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146310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7849C9-EF2D-634A-9CAE-F8F64AC65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extcap</a:t>
            </a:r>
            <a:r>
              <a:rPr lang="de-AT" dirty="0"/>
              <a:t> </a:t>
            </a:r>
            <a:r>
              <a:rPr lang="de-AT" dirty="0" err="1"/>
              <a:t>features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6BE6F97-FAA4-444B-A8C7-7361B70B09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Start / </a:t>
            </a:r>
            <a:r>
              <a:rPr lang="de-AT" dirty="0" err="1"/>
              <a:t>Stop</a:t>
            </a:r>
            <a:r>
              <a:rPr lang="de-AT" dirty="0"/>
              <a:t> / </a:t>
            </a:r>
            <a:r>
              <a:rPr lang="de-AT" dirty="0" err="1"/>
              <a:t>Restart</a:t>
            </a:r>
            <a:r>
              <a:rPr lang="de-AT" dirty="0"/>
              <a:t> </a:t>
            </a:r>
            <a:r>
              <a:rPr lang="de-AT" dirty="0" err="1"/>
              <a:t>capture</a:t>
            </a:r>
            <a:r>
              <a:rPr lang="de-AT" dirty="0"/>
              <a:t> </a:t>
            </a:r>
            <a:r>
              <a:rPr lang="de-AT" dirty="0" err="1"/>
              <a:t>from</a:t>
            </a:r>
            <a:r>
              <a:rPr lang="de-AT" dirty="0"/>
              <a:t> </a:t>
            </a:r>
            <a:r>
              <a:rPr lang="de-AT" dirty="0" err="1"/>
              <a:t>interface</a:t>
            </a:r>
            <a:endParaRPr lang="de-AT" dirty="0"/>
          </a:p>
          <a:p>
            <a:endParaRPr lang="de-AT" dirty="0"/>
          </a:p>
          <a:p>
            <a:r>
              <a:rPr lang="de-AT" dirty="0"/>
              <a:t>Handle </a:t>
            </a:r>
            <a:r>
              <a:rPr lang="de-AT" dirty="0" err="1"/>
              <a:t>interface</a:t>
            </a:r>
            <a:r>
              <a:rPr lang="de-AT" dirty="0"/>
              <a:t> </a:t>
            </a:r>
            <a:r>
              <a:rPr lang="de-AT" dirty="0" err="1"/>
              <a:t>configuration</a:t>
            </a:r>
            <a:endParaRPr lang="de-AT" dirty="0"/>
          </a:p>
          <a:p>
            <a:endParaRPr lang="de-AT" dirty="0"/>
          </a:p>
          <a:p>
            <a:r>
              <a:rPr lang="de-AT" dirty="0"/>
              <a:t>Handle </a:t>
            </a:r>
            <a:r>
              <a:rPr lang="de-AT" dirty="0" err="1"/>
              <a:t>runtime</a:t>
            </a:r>
            <a:r>
              <a:rPr lang="de-AT" dirty="0"/>
              <a:t> </a:t>
            </a:r>
            <a:r>
              <a:rPr lang="de-AT" dirty="0" err="1"/>
              <a:t>control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9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7849C9-EF2D-634A-9CAE-F8F64AC65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Capture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6BE6F97-FAA4-444B-A8C7-7361B70B09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err="1"/>
              <a:t>Provide</a:t>
            </a:r>
            <a:r>
              <a:rPr lang="de-AT" dirty="0"/>
              <a:t> a </a:t>
            </a:r>
            <a:r>
              <a:rPr lang="de-AT" dirty="0" err="1"/>
              <a:t>list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interfaces</a:t>
            </a:r>
            <a:endParaRPr lang="de-AT" dirty="0"/>
          </a:p>
          <a:p>
            <a:endParaRPr lang="de-AT" dirty="0"/>
          </a:p>
          <a:p>
            <a:endParaRPr lang="de-AT" dirty="0"/>
          </a:p>
          <a:p>
            <a:r>
              <a:rPr lang="de-AT" dirty="0" err="1"/>
              <a:t>Provide</a:t>
            </a:r>
            <a:r>
              <a:rPr lang="de-AT" dirty="0"/>
              <a:t> a </a:t>
            </a:r>
            <a:r>
              <a:rPr lang="de-AT" dirty="0" err="1"/>
              <a:t>list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Configs</a:t>
            </a:r>
            <a:endParaRPr lang="de-AT" dirty="0"/>
          </a:p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978B8A1-C21E-BD4F-8744-9B6284E29197}"/>
              </a:ext>
            </a:extLst>
          </p:cNvPr>
          <p:cNvSpPr txBox="1"/>
          <p:nvPr/>
        </p:nvSpPr>
        <p:spPr>
          <a:xfrm>
            <a:off x="332965" y="1938996"/>
            <a:ext cx="8656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err="1">
                <a:latin typeface="Courier" pitchFamily="2" charset="0"/>
              </a:rPr>
              <a:t>Macbook:extcap</a:t>
            </a:r>
            <a:r>
              <a:rPr lang="de-DE" sz="1200" b="1" dirty="0">
                <a:latin typeface="Courier" pitchFamily="2" charset="0"/>
              </a:rPr>
              <a:t> </a:t>
            </a:r>
            <a:r>
              <a:rPr lang="de-DE" sz="1200" b="1" dirty="0" err="1">
                <a:latin typeface="Courier" pitchFamily="2" charset="0"/>
              </a:rPr>
              <a:t>rknall</a:t>
            </a:r>
            <a:r>
              <a:rPr lang="de-DE" sz="1200" b="1" dirty="0">
                <a:latin typeface="Courier" pitchFamily="2" charset="0"/>
              </a:rPr>
              <a:t>$ </a:t>
            </a:r>
            <a:r>
              <a:rPr lang="de-DE" sz="1200" dirty="0">
                <a:latin typeface="Courier" pitchFamily="2" charset="0"/>
              </a:rPr>
              <a:t>./</a:t>
            </a:r>
            <a:r>
              <a:rPr lang="de-DE" sz="1200" dirty="0" err="1">
                <a:latin typeface="Courier" pitchFamily="2" charset="0"/>
              </a:rPr>
              <a:t>extcap_example.py</a:t>
            </a:r>
            <a:r>
              <a:rPr lang="de-DE" sz="1200" dirty="0">
                <a:latin typeface="Courier" pitchFamily="2" charset="0"/>
              </a:rPr>
              <a:t> --</a:t>
            </a:r>
            <a:r>
              <a:rPr lang="de-DE" sz="1200" dirty="0" err="1">
                <a:latin typeface="Courier" pitchFamily="2" charset="0"/>
              </a:rPr>
              <a:t>extcap</a:t>
            </a:r>
            <a:r>
              <a:rPr lang="de-DE" sz="1200" dirty="0">
                <a:latin typeface="Courier" pitchFamily="2" charset="0"/>
              </a:rPr>
              <a:t>-interfaces</a:t>
            </a:r>
          </a:p>
          <a:p>
            <a:r>
              <a:rPr lang="de-DE" sz="12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extcap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 {</a:t>
            </a:r>
            <a:r>
              <a:rPr lang="de-DE" sz="12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version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=1.0}{</a:t>
            </a:r>
            <a:r>
              <a:rPr lang="de-DE" sz="12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help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=http://</a:t>
            </a:r>
            <a:r>
              <a:rPr lang="de-DE" sz="12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www.wireshark.org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}{</a:t>
            </a:r>
            <a:r>
              <a:rPr lang="de-DE" sz="12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display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=</a:t>
            </a:r>
            <a:r>
              <a:rPr lang="de-DE" sz="12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Example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 </a:t>
            </a:r>
            <a:r>
              <a:rPr lang="de-DE" sz="12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extcap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 </a:t>
            </a:r>
            <a:r>
              <a:rPr lang="de-DE" sz="12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interface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}</a:t>
            </a:r>
          </a:p>
          <a:p>
            <a:r>
              <a:rPr lang="de-DE" sz="12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interface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 {</a:t>
            </a:r>
            <a:r>
              <a:rPr lang="de-DE" sz="12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value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=example1}{</a:t>
            </a:r>
            <a:r>
              <a:rPr lang="de-DE" sz="12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display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=</a:t>
            </a:r>
            <a:r>
              <a:rPr lang="de-DE" sz="12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Example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 </a:t>
            </a:r>
            <a:r>
              <a:rPr lang="de-DE" sz="12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interface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 1 </a:t>
            </a:r>
            <a:r>
              <a:rPr lang="de-DE" sz="12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for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 </a:t>
            </a:r>
            <a:r>
              <a:rPr lang="de-DE" sz="12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extcap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}</a:t>
            </a:r>
          </a:p>
          <a:p>
            <a:r>
              <a:rPr lang="de-DE" sz="12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interface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 {</a:t>
            </a:r>
            <a:r>
              <a:rPr lang="de-DE" sz="12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value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=example2}{</a:t>
            </a:r>
            <a:r>
              <a:rPr lang="de-DE" sz="12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display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=</a:t>
            </a:r>
            <a:r>
              <a:rPr lang="de-DE" sz="12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Example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 </a:t>
            </a:r>
            <a:r>
              <a:rPr lang="de-DE" sz="12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interface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 2 </a:t>
            </a:r>
            <a:r>
              <a:rPr lang="de-DE" sz="12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for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 </a:t>
            </a:r>
            <a:r>
              <a:rPr lang="de-DE" sz="12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extcap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}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7C477E7-1D14-8542-8AA7-0CF419602033}"/>
              </a:ext>
            </a:extLst>
          </p:cNvPr>
          <p:cNvSpPr txBox="1"/>
          <p:nvPr/>
        </p:nvSpPr>
        <p:spPr>
          <a:xfrm>
            <a:off x="332965" y="3392076"/>
            <a:ext cx="85570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err="1">
                <a:latin typeface="Courier" pitchFamily="2" charset="0"/>
              </a:rPr>
              <a:t>Macbook:extcap</a:t>
            </a:r>
            <a:r>
              <a:rPr lang="de-DE" sz="1200" b="1" dirty="0">
                <a:latin typeface="Courier" pitchFamily="2" charset="0"/>
              </a:rPr>
              <a:t> </a:t>
            </a:r>
            <a:r>
              <a:rPr lang="de-DE" sz="1200" b="1" dirty="0" err="1">
                <a:latin typeface="Courier" pitchFamily="2" charset="0"/>
              </a:rPr>
              <a:t>rknall</a:t>
            </a:r>
            <a:r>
              <a:rPr lang="de-DE" sz="1200" b="1" dirty="0">
                <a:latin typeface="Courier" pitchFamily="2" charset="0"/>
              </a:rPr>
              <a:t>$ ./</a:t>
            </a:r>
            <a:r>
              <a:rPr lang="de-DE" sz="1200" b="1" dirty="0" err="1">
                <a:latin typeface="Courier" pitchFamily="2" charset="0"/>
              </a:rPr>
              <a:t>extcap_example.py</a:t>
            </a:r>
            <a:r>
              <a:rPr lang="de-DE" sz="1200" b="1" dirty="0">
                <a:latin typeface="Courier" pitchFamily="2" charset="0"/>
              </a:rPr>
              <a:t> --</a:t>
            </a:r>
            <a:r>
              <a:rPr lang="de-DE" sz="1200" b="1" dirty="0" err="1">
                <a:latin typeface="Courier" pitchFamily="2" charset="0"/>
              </a:rPr>
              <a:t>extcap</a:t>
            </a:r>
            <a:r>
              <a:rPr lang="de-DE" sz="1200" b="1" dirty="0">
                <a:latin typeface="Courier" pitchFamily="2" charset="0"/>
              </a:rPr>
              <a:t>-interface example1 --</a:t>
            </a:r>
            <a:r>
              <a:rPr lang="de-DE" sz="1200" b="1" dirty="0" err="1">
                <a:latin typeface="Courier" pitchFamily="2" charset="0"/>
              </a:rPr>
              <a:t>extcap-config</a:t>
            </a:r>
            <a:endParaRPr lang="de-DE" sz="1200" b="1" dirty="0">
              <a:latin typeface="Courier" pitchFamily="2" charset="0"/>
            </a:endParaRPr>
          </a:p>
          <a:p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arg {</a:t>
            </a:r>
            <a:r>
              <a:rPr lang="de-DE" sz="12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number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=0}{</a:t>
            </a:r>
            <a:r>
              <a:rPr lang="de-DE" sz="12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call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=--</a:t>
            </a:r>
            <a:r>
              <a:rPr lang="de-DE" sz="12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delay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}{</a:t>
            </a:r>
            <a:r>
              <a:rPr lang="de-DE" sz="12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display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=Time </a:t>
            </a:r>
            <a:r>
              <a:rPr lang="de-DE" sz="12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delay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}{</a:t>
            </a:r>
            <a:r>
              <a:rPr lang="de-DE" sz="12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tooltip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=Time </a:t>
            </a:r>
            <a:r>
              <a:rPr lang="de-DE" sz="12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delay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 </a:t>
            </a:r>
            <a:r>
              <a:rPr lang="de-DE" sz="12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between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 </a:t>
            </a:r>
            <a:r>
              <a:rPr lang="de-DE" sz="12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packages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}{type=integer}{</a:t>
            </a:r>
            <a:r>
              <a:rPr lang="de-DE" sz="12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range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=1,15}{</a:t>
            </a:r>
            <a:r>
              <a:rPr lang="de-DE" sz="12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default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=5}</a:t>
            </a:r>
          </a:p>
          <a:p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arg {</a:t>
            </a:r>
            <a:r>
              <a:rPr lang="de-DE" sz="12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number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=1}{</a:t>
            </a:r>
            <a:r>
              <a:rPr lang="de-DE" sz="12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call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=--message}{</a:t>
            </a:r>
            <a:r>
              <a:rPr lang="de-DE" sz="12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display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=Message}{</a:t>
            </a:r>
            <a:r>
              <a:rPr lang="de-DE" sz="12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tooltip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=Package </a:t>
            </a:r>
            <a:r>
              <a:rPr lang="de-DE" sz="12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message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 </a:t>
            </a:r>
            <a:r>
              <a:rPr lang="de-DE" sz="12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content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}{type=</a:t>
            </a:r>
            <a:r>
              <a:rPr lang="de-DE" sz="12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string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}{</a:t>
            </a:r>
            <a:r>
              <a:rPr lang="de-DE" sz="12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required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=</a:t>
            </a:r>
            <a:r>
              <a:rPr lang="de-DE" sz="12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true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}{</a:t>
            </a:r>
            <a:r>
              <a:rPr lang="de-DE" sz="12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placeholder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=</a:t>
            </a:r>
            <a:r>
              <a:rPr lang="de-DE" sz="12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Please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 </a:t>
            </a:r>
            <a:r>
              <a:rPr lang="de-DE" sz="12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enter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 a </a:t>
            </a:r>
            <a:r>
              <a:rPr lang="de-DE" sz="12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message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 </a:t>
            </a:r>
            <a:r>
              <a:rPr lang="de-DE" sz="12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here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 ...}</a:t>
            </a:r>
          </a:p>
          <a:p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64674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7849C9-EF2D-634A-9CAE-F8F64AC65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Interface </a:t>
            </a:r>
            <a:r>
              <a:rPr lang="de-AT" dirty="0" err="1"/>
              <a:t>Configuration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04820F8-828A-4742-88B4-E44646CA7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6559" y="1045714"/>
            <a:ext cx="3362005" cy="3701545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6BE6F97-FAA4-444B-A8C7-7361B70B0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2952" y="1193801"/>
            <a:ext cx="4871528" cy="3398604"/>
          </a:xfrm>
        </p:spPr>
        <p:txBody>
          <a:bodyPr/>
          <a:lstStyle/>
          <a:p>
            <a:r>
              <a:rPr lang="de-AT" dirty="0" err="1"/>
              <a:t>Various</a:t>
            </a:r>
            <a:r>
              <a:rPr lang="de-AT" dirty="0"/>
              <a:t> </a:t>
            </a:r>
            <a:r>
              <a:rPr lang="de-AT" dirty="0" err="1"/>
              <a:t>options</a:t>
            </a:r>
            <a:endParaRPr lang="de-AT" dirty="0"/>
          </a:p>
          <a:p>
            <a:pPr lvl="1"/>
            <a:r>
              <a:rPr lang="de-AT" sz="2000" dirty="0"/>
              <a:t>Text, Integer, </a:t>
            </a:r>
            <a:r>
              <a:rPr lang="de-AT" sz="2000" dirty="0" err="1"/>
              <a:t>Bool</a:t>
            </a:r>
            <a:r>
              <a:rPr lang="de-AT" sz="2000" dirty="0"/>
              <a:t>, IP </a:t>
            </a:r>
            <a:r>
              <a:rPr lang="de-AT" sz="2000" dirty="0" err="1"/>
              <a:t>Addresses</a:t>
            </a:r>
            <a:r>
              <a:rPr lang="de-AT" sz="2000" dirty="0"/>
              <a:t>, Passwords (</a:t>
            </a:r>
            <a:r>
              <a:rPr lang="de-AT" sz="2000" dirty="0" err="1"/>
              <a:t>hashed</a:t>
            </a:r>
            <a:r>
              <a:rPr lang="de-AT" sz="2000" dirty="0"/>
              <a:t>), Date/Time, Files, Radio, Dropdown, Multicheck (</a:t>
            </a:r>
            <a:r>
              <a:rPr lang="de-AT" sz="2000" dirty="0" err="1"/>
              <a:t>parent</a:t>
            </a:r>
            <a:r>
              <a:rPr lang="de-AT" sz="2000" dirty="0"/>
              <a:t> </a:t>
            </a:r>
            <a:r>
              <a:rPr lang="de-AT" sz="2000" dirty="0" err="1"/>
              <a:t>dependency</a:t>
            </a:r>
            <a:r>
              <a:rPr lang="de-AT" sz="2000" dirty="0"/>
              <a:t>)</a:t>
            </a:r>
          </a:p>
          <a:p>
            <a:r>
              <a:rPr lang="de-AT" sz="2400" dirty="0"/>
              <a:t>Check </a:t>
            </a:r>
            <a:r>
              <a:rPr lang="de-AT" sz="2400" dirty="0" err="1"/>
              <a:t>for</a:t>
            </a:r>
            <a:r>
              <a:rPr lang="de-AT" sz="2400" dirty="0"/>
              <a:t> Ranges </a:t>
            </a:r>
            <a:r>
              <a:rPr lang="de-AT" sz="2400" dirty="0" err="1"/>
              <a:t>or</a:t>
            </a:r>
            <a:r>
              <a:rPr lang="de-AT" sz="2400" dirty="0"/>
              <a:t> </a:t>
            </a:r>
            <a:r>
              <a:rPr lang="de-AT" sz="2400" dirty="0" err="1"/>
              <a:t>with</a:t>
            </a:r>
            <a:r>
              <a:rPr lang="de-AT" sz="2400" dirty="0"/>
              <a:t> </a:t>
            </a:r>
            <a:r>
              <a:rPr lang="de-AT" sz="2400" dirty="0" err="1"/>
              <a:t>RegExp</a:t>
            </a:r>
            <a:endParaRPr lang="de-AT" sz="2400" dirty="0"/>
          </a:p>
          <a:p>
            <a:r>
              <a:rPr lang="de-AT" sz="2400" dirty="0" err="1"/>
              <a:t>Mandatory</a:t>
            </a:r>
            <a:r>
              <a:rPr lang="de-AT" sz="2400" dirty="0"/>
              <a:t> </a:t>
            </a:r>
            <a:r>
              <a:rPr lang="de-AT" sz="2400" dirty="0" err="1"/>
              <a:t>fields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320681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7849C9-EF2D-634A-9CAE-F8F64AC65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Interface </a:t>
            </a:r>
            <a:r>
              <a:rPr lang="de-AT" dirty="0" err="1"/>
              <a:t>Configuration</a:t>
            </a:r>
            <a:r>
              <a:rPr lang="de-AT" dirty="0"/>
              <a:t> (2)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04820F8-828A-4742-88B4-E44646CA78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933"/>
          <a:stretch/>
        </p:blipFill>
        <p:spPr>
          <a:xfrm>
            <a:off x="492952" y="3312160"/>
            <a:ext cx="8365612" cy="1333499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6BE6F97-FAA4-444B-A8C7-7361B70B0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2952" y="1193801"/>
            <a:ext cx="8365612" cy="1996439"/>
          </a:xfrm>
        </p:spPr>
        <p:txBody>
          <a:bodyPr/>
          <a:lstStyle/>
          <a:p>
            <a:r>
              <a:rPr lang="de-AT" dirty="0"/>
              <a:t>Parameter </a:t>
            </a:r>
            <a:r>
              <a:rPr lang="de-AT" dirty="0" err="1"/>
              <a:t>get‘s</a:t>
            </a:r>
            <a:r>
              <a:rPr lang="de-AT" dirty="0"/>
              <a:t> </a:t>
            </a:r>
            <a:r>
              <a:rPr lang="de-AT" dirty="0" err="1"/>
              <a:t>stored</a:t>
            </a:r>
            <a:endParaRPr lang="de-AT" dirty="0"/>
          </a:p>
          <a:p>
            <a:r>
              <a:rPr lang="de-AT" dirty="0" err="1"/>
              <a:t>Restore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defaults</a:t>
            </a:r>
            <a:r>
              <a:rPr lang="de-AT" dirty="0"/>
              <a:t> </a:t>
            </a:r>
            <a:r>
              <a:rPr lang="de-AT" dirty="0" err="1"/>
              <a:t>possible</a:t>
            </a:r>
            <a:endParaRPr lang="de-AT" dirty="0"/>
          </a:p>
          <a:p>
            <a:r>
              <a:rPr lang="de-AT" dirty="0"/>
              <a:t>Help </a:t>
            </a:r>
            <a:r>
              <a:rPr lang="de-AT" dirty="0" err="1"/>
              <a:t>provided</a:t>
            </a:r>
            <a:r>
              <a:rPr lang="de-AT" dirty="0"/>
              <a:t> via </a:t>
            </a:r>
            <a:r>
              <a:rPr lang="de-AT" dirty="0" err="1"/>
              <a:t>website</a:t>
            </a:r>
            <a:r>
              <a:rPr lang="de-AT" dirty="0"/>
              <a:t> </a:t>
            </a:r>
            <a:r>
              <a:rPr lang="de-AT" dirty="0" err="1"/>
              <a:t>or</a:t>
            </a:r>
            <a:r>
              <a:rPr lang="de-AT" dirty="0"/>
              <a:t> </a:t>
            </a:r>
            <a:r>
              <a:rPr lang="de-AT" dirty="0" err="1"/>
              <a:t>local</a:t>
            </a:r>
            <a:r>
              <a:rPr lang="de-AT" dirty="0"/>
              <a:t> link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4584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7849C9-EF2D-634A-9CAE-F8F64AC65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Interface </a:t>
            </a:r>
            <a:r>
              <a:rPr lang="de-AT" dirty="0" err="1"/>
              <a:t>configuration</a:t>
            </a:r>
            <a:r>
              <a:rPr lang="de-AT" dirty="0"/>
              <a:t> (3)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6BE6F97-FAA4-444B-A8C7-7361B70B09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err="1"/>
              <a:t>Reload</a:t>
            </a:r>
            <a:r>
              <a:rPr lang="de-AT" dirty="0"/>
              <a:t> </a:t>
            </a:r>
            <a:r>
              <a:rPr lang="de-AT" dirty="0" err="1"/>
              <a:t>functionality</a:t>
            </a:r>
            <a:r>
              <a:rPr lang="de-AT" dirty="0"/>
              <a:t> (WS 3.0)</a:t>
            </a:r>
          </a:p>
          <a:p>
            <a:endParaRPr lang="de-AT" dirty="0"/>
          </a:p>
          <a:p>
            <a:endParaRPr lang="de-AT" dirty="0"/>
          </a:p>
          <a:p>
            <a:pPr marL="508000" lvl="1" indent="0">
              <a:buNone/>
            </a:pPr>
            <a:r>
              <a:rPr lang="de-AT" dirty="0" err="1"/>
              <a:t>Reload</a:t>
            </a:r>
            <a:r>
              <a:rPr lang="de-AT" dirty="0"/>
              <a:t> </a:t>
            </a:r>
            <a:r>
              <a:rPr lang="de-AT" dirty="0" err="1"/>
              <a:t>calls</a:t>
            </a:r>
            <a:r>
              <a:rPr lang="de-AT" dirty="0"/>
              <a:t> </a:t>
            </a:r>
            <a:r>
              <a:rPr lang="de-AT" dirty="0" err="1"/>
              <a:t>extcap</a:t>
            </a:r>
            <a:r>
              <a:rPr lang="de-AT" dirty="0"/>
              <a:t> </a:t>
            </a:r>
            <a:r>
              <a:rPr lang="de-AT" dirty="0" err="1"/>
              <a:t>with</a:t>
            </a:r>
            <a:r>
              <a:rPr lang="de-AT" dirty="0"/>
              <a:t> all </a:t>
            </a:r>
            <a:r>
              <a:rPr lang="de-AT" dirty="0" err="1"/>
              <a:t>filled</a:t>
            </a:r>
            <a:r>
              <a:rPr lang="de-AT" dirty="0"/>
              <a:t> out </a:t>
            </a:r>
            <a:r>
              <a:rPr lang="de-AT" dirty="0" err="1"/>
              <a:t>parameters</a:t>
            </a:r>
            <a:endParaRPr lang="de-AT" dirty="0"/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8A423FF-4601-C84D-9ECF-DB0202654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525" y="1987163"/>
            <a:ext cx="5951220" cy="77713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AA99C07-5A7C-D042-A9CA-901198582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525" y="3415419"/>
            <a:ext cx="5506720" cy="91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062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173F23-EC45-AE43-B992-3C517B6FC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Control </a:t>
            </a:r>
            <a:r>
              <a:rPr lang="de-AT" dirty="0" err="1"/>
              <a:t>while</a:t>
            </a:r>
            <a:r>
              <a:rPr lang="de-AT" dirty="0"/>
              <a:t> </a:t>
            </a:r>
            <a:r>
              <a:rPr lang="de-AT" dirty="0" err="1"/>
              <a:t>running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CFA08DF-9114-DE4C-8A5A-5762214E09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Create a </a:t>
            </a:r>
            <a:r>
              <a:rPr lang="de-AT" dirty="0" err="1"/>
              <a:t>toolbar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your</a:t>
            </a:r>
            <a:r>
              <a:rPr lang="de-AT" dirty="0"/>
              <a:t> </a:t>
            </a:r>
            <a:r>
              <a:rPr lang="de-AT" dirty="0" err="1"/>
              <a:t>interface</a:t>
            </a:r>
            <a:endParaRPr lang="de-AT" dirty="0"/>
          </a:p>
          <a:p>
            <a:endParaRPr lang="de-AT" dirty="0"/>
          </a:p>
          <a:p>
            <a:r>
              <a:rPr lang="de-AT" dirty="0"/>
              <a:t>Live </a:t>
            </a:r>
            <a:r>
              <a:rPr lang="de-AT" dirty="0" err="1"/>
              <a:t>control</a:t>
            </a:r>
            <a:r>
              <a:rPr lang="de-AT" dirty="0"/>
              <a:t> </a:t>
            </a:r>
            <a:r>
              <a:rPr lang="de-AT" dirty="0" err="1"/>
              <a:t>your</a:t>
            </a:r>
            <a:r>
              <a:rPr lang="de-AT" dirty="0"/>
              <a:t> </a:t>
            </a:r>
            <a:r>
              <a:rPr lang="de-AT" dirty="0" err="1"/>
              <a:t>capture</a:t>
            </a:r>
            <a:r>
              <a:rPr lang="de-AT" dirty="0"/>
              <a:t> </a:t>
            </a:r>
            <a:r>
              <a:rPr lang="de-AT" dirty="0" err="1"/>
              <a:t>and</a:t>
            </a:r>
            <a:r>
              <a:rPr lang="de-AT" dirty="0"/>
              <a:t> </a:t>
            </a:r>
            <a:r>
              <a:rPr lang="de-AT" dirty="0" err="1"/>
              <a:t>change</a:t>
            </a:r>
            <a:r>
              <a:rPr lang="de-AT" dirty="0"/>
              <a:t> </a:t>
            </a:r>
            <a:r>
              <a:rPr lang="de-AT" dirty="0" err="1"/>
              <a:t>settings</a:t>
            </a:r>
            <a:endParaRPr lang="de-AT" dirty="0"/>
          </a:p>
          <a:p>
            <a:endParaRPr lang="de-AT" dirty="0"/>
          </a:p>
          <a:p>
            <a:r>
              <a:rPr lang="de-AT" dirty="0"/>
              <a:t>Button, Text, </a:t>
            </a:r>
            <a:r>
              <a:rPr lang="de-AT" dirty="0" err="1"/>
              <a:t>Selector</a:t>
            </a:r>
            <a:r>
              <a:rPr lang="de-AT" dirty="0"/>
              <a:t>, Boolean, Help </a:t>
            </a:r>
            <a:r>
              <a:rPr lang="de-AT" dirty="0" err="1"/>
              <a:t>and</a:t>
            </a:r>
            <a:r>
              <a:rPr lang="de-AT" dirty="0"/>
              <a:t> Log</a:t>
            </a:r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CB7283C-E7E3-234B-8818-D317A7BB3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52" y="1949474"/>
            <a:ext cx="14331660" cy="32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623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173F23-EC45-AE43-B992-3C517B6FC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CFA08DF-9114-DE4C-8A5A-5762214E09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  <a:p>
            <a:endParaRPr lang="de-AT" dirty="0"/>
          </a:p>
          <a:p>
            <a:pPr marL="50800" indent="0" algn="ctr">
              <a:buNone/>
            </a:pPr>
            <a:r>
              <a:rPr lang="de-AT" b="1" dirty="0"/>
              <a:t>W</a:t>
            </a:r>
            <a:r>
              <a:rPr lang="de-DE" b="1" dirty="0" err="1"/>
              <a:t>here</a:t>
            </a:r>
            <a:r>
              <a:rPr lang="de-DE" b="1" dirty="0"/>
              <a:t> </a:t>
            </a:r>
            <a:r>
              <a:rPr lang="de-DE" b="1" dirty="0" err="1"/>
              <a:t>to</a:t>
            </a:r>
            <a:r>
              <a:rPr lang="de-DE" b="1" dirty="0"/>
              <a:t> </a:t>
            </a:r>
            <a:r>
              <a:rPr lang="de-DE" b="1" dirty="0" err="1"/>
              <a:t>go</a:t>
            </a:r>
            <a:r>
              <a:rPr lang="de-DE" b="1" dirty="0"/>
              <a:t> </a:t>
            </a:r>
            <a:r>
              <a:rPr lang="de-DE" b="1" dirty="0" err="1"/>
              <a:t>next</a:t>
            </a:r>
            <a:r>
              <a:rPr lang="de-DE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9925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173F23-EC45-AE43-B992-3C517B6FC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extcap_example.py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CFA08DF-9114-DE4C-8A5A-5762214E09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Python 2.7/3.x </a:t>
            </a:r>
            <a:r>
              <a:rPr lang="de-AT" dirty="0" err="1"/>
              <a:t>driven</a:t>
            </a:r>
            <a:r>
              <a:rPr lang="de-AT" dirty="0"/>
              <a:t> </a:t>
            </a:r>
            <a:r>
              <a:rPr lang="de-AT" dirty="0" err="1"/>
              <a:t>example</a:t>
            </a:r>
            <a:endParaRPr lang="de-AT" dirty="0"/>
          </a:p>
          <a:p>
            <a:endParaRPr lang="de-AT" dirty="0"/>
          </a:p>
          <a:p>
            <a:r>
              <a:rPr lang="de-AT" dirty="0" err="1"/>
              <a:t>Implements</a:t>
            </a:r>
            <a:r>
              <a:rPr lang="de-AT" dirty="0"/>
              <a:t> all </a:t>
            </a:r>
            <a:r>
              <a:rPr lang="de-AT" dirty="0" err="1"/>
              <a:t>configuration</a:t>
            </a:r>
            <a:r>
              <a:rPr lang="de-AT" dirty="0"/>
              <a:t> </a:t>
            </a:r>
            <a:r>
              <a:rPr lang="de-AT" dirty="0" err="1"/>
              <a:t>options</a:t>
            </a:r>
            <a:endParaRPr lang="de-AT" dirty="0"/>
          </a:p>
          <a:p>
            <a:endParaRPr lang="de-AT" dirty="0"/>
          </a:p>
          <a:p>
            <a:r>
              <a:rPr lang="de-AT" dirty="0" err="1"/>
              <a:t>Implements</a:t>
            </a:r>
            <a:r>
              <a:rPr lang="de-AT" dirty="0"/>
              <a:t> all </a:t>
            </a:r>
            <a:r>
              <a:rPr lang="de-AT" dirty="0" err="1"/>
              <a:t>control</a:t>
            </a:r>
            <a:r>
              <a:rPr lang="de-AT" dirty="0"/>
              <a:t> </a:t>
            </a:r>
            <a:r>
              <a:rPr lang="de-AT" dirty="0" err="1"/>
              <a:t>options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08045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6C8AEE-6AC8-C547-9696-75A28BBB3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E780525-BA98-954A-8E9E-18DC6AA7B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2952" y="1193801"/>
            <a:ext cx="4109528" cy="3398604"/>
          </a:xfrm>
        </p:spPr>
        <p:txBody>
          <a:bodyPr/>
          <a:lstStyle/>
          <a:p>
            <a:r>
              <a:rPr lang="de-AT" sz="2400" dirty="0" err="1"/>
              <a:t>Locate</a:t>
            </a:r>
            <a:r>
              <a:rPr lang="de-AT" sz="2400" dirty="0"/>
              <a:t> </a:t>
            </a:r>
            <a:r>
              <a:rPr lang="de-AT" sz="2400" dirty="0" err="1"/>
              <a:t>the</a:t>
            </a:r>
            <a:r>
              <a:rPr lang="de-AT" sz="2400" dirty="0"/>
              <a:t> </a:t>
            </a:r>
            <a:r>
              <a:rPr lang="de-AT" sz="2400" dirty="0" err="1"/>
              <a:t>extcap</a:t>
            </a:r>
            <a:r>
              <a:rPr lang="de-AT" sz="2400" dirty="0"/>
              <a:t> Folder in </a:t>
            </a:r>
            <a:r>
              <a:rPr lang="de-AT" sz="2400" dirty="0" err="1"/>
              <a:t>Wireshark</a:t>
            </a:r>
            <a:r>
              <a:rPr lang="de-AT" sz="2400" dirty="0"/>
              <a:t>/Help</a:t>
            </a:r>
          </a:p>
          <a:p>
            <a:endParaRPr lang="de-AT" sz="2400" dirty="0"/>
          </a:p>
          <a:p>
            <a:r>
              <a:rPr lang="de-AT" sz="2400" dirty="0" err="1"/>
              <a:t>Only</a:t>
            </a:r>
            <a:r>
              <a:rPr lang="de-AT" sz="2400" dirty="0"/>
              <a:t> global </a:t>
            </a:r>
            <a:r>
              <a:rPr lang="de-AT" sz="2400" dirty="0" err="1"/>
              <a:t>folders</a:t>
            </a:r>
            <a:r>
              <a:rPr lang="de-AT" sz="2400" dirty="0"/>
              <a:t> </a:t>
            </a:r>
            <a:r>
              <a:rPr lang="de-AT" sz="2400" dirty="0" err="1"/>
              <a:t>available</a:t>
            </a:r>
            <a:endParaRPr lang="de-AT" sz="2400" dirty="0"/>
          </a:p>
          <a:p>
            <a:endParaRPr lang="de-AT" sz="2400" dirty="0"/>
          </a:p>
          <a:p>
            <a:r>
              <a:rPr lang="de-AT" sz="2400" dirty="0" err="1"/>
              <a:t>Copy</a:t>
            </a:r>
            <a:r>
              <a:rPr lang="de-AT" sz="2400" dirty="0"/>
              <a:t> </a:t>
            </a:r>
            <a:r>
              <a:rPr lang="de-AT" sz="2400" dirty="0" err="1"/>
              <a:t>extcap_example.py</a:t>
            </a:r>
            <a:r>
              <a:rPr lang="de-AT" sz="2400" dirty="0"/>
              <a:t> </a:t>
            </a:r>
            <a:r>
              <a:rPr lang="de-AT" sz="2400" dirty="0" err="1"/>
              <a:t>there</a:t>
            </a:r>
            <a:endParaRPr lang="de-AT" sz="24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A8E07FA-5E16-EC48-BF7A-EC03D1180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880" y="1107440"/>
            <a:ext cx="4174896" cy="351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818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1150050" y="0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</a:pPr>
            <a:r>
              <a:rPr lang="en-US" dirty="0"/>
              <a:t>What is this?</a:t>
            </a:r>
            <a:endParaRPr dirty="0"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92952" y="1193801"/>
            <a:ext cx="8208600" cy="3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AT" dirty="0" err="1"/>
              <a:t>Talking</a:t>
            </a:r>
            <a:r>
              <a:rPr lang="de-AT" dirty="0"/>
              <a:t> </a:t>
            </a:r>
            <a:r>
              <a:rPr lang="de-AT" dirty="0" err="1"/>
              <a:t>about</a:t>
            </a:r>
            <a:r>
              <a:rPr lang="de-AT" dirty="0"/>
              <a:t> </a:t>
            </a:r>
            <a:r>
              <a:rPr lang="de-AT" dirty="0" err="1"/>
              <a:t>things</a:t>
            </a:r>
            <a:r>
              <a:rPr lang="de-AT" dirty="0"/>
              <a:t> </a:t>
            </a:r>
            <a:r>
              <a:rPr lang="de-AT" dirty="0" err="1"/>
              <a:t>we</a:t>
            </a:r>
            <a:r>
              <a:rPr lang="de-AT" dirty="0"/>
              <a:t> like</a:t>
            </a:r>
          </a:p>
          <a:p>
            <a:endParaRPr lang="de-AT" dirty="0"/>
          </a:p>
          <a:p>
            <a:r>
              <a:rPr lang="de-AT" dirty="0"/>
              <a:t>This </a:t>
            </a:r>
            <a:r>
              <a:rPr lang="de-AT" dirty="0" err="1"/>
              <a:t>is</a:t>
            </a:r>
            <a:r>
              <a:rPr lang="de-AT" dirty="0"/>
              <a:t> an open-</a:t>
            </a:r>
            <a:r>
              <a:rPr lang="de-AT" dirty="0" err="1"/>
              <a:t>discussion</a:t>
            </a:r>
            <a:r>
              <a:rPr lang="de-AT" dirty="0"/>
              <a:t> </a:t>
            </a:r>
            <a:r>
              <a:rPr lang="de-AT" dirty="0" err="1"/>
              <a:t>course</a:t>
            </a:r>
            <a:endParaRPr lang="de-AT" dirty="0"/>
          </a:p>
          <a:p>
            <a:endParaRPr lang="de-AT" dirty="0"/>
          </a:p>
          <a:p>
            <a:r>
              <a:rPr lang="de-AT" dirty="0" err="1"/>
              <a:t>Ask</a:t>
            </a:r>
            <a:r>
              <a:rPr lang="de-AT" dirty="0"/>
              <a:t> </a:t>
            </a:r>
            <a:r>
              <a:rPr lang="de-AT" dirty="0" err="1"/>
              <a:t>us</a:t>
            </a:r>
            <a:r>
              <a:rPr lang="de-AT" dirty="0"/>
              <a:t>!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AE2486-F815-C048-833C-6AC93C7DE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Windows Users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C0C4232-CEF2-1E4D-BA65-1541258F38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Create batch script for execution</a:t>
            </a:r>
          </a:p>
          <a:p>
            <a:endParaRPr lang="en-US" dirty="0"/>
          </a:p>
          <a:p>
            <a:r>
              <a:rPr lang="en-US" dirty="0"/>
              <a:t>Command Execution does not evaluate shell scripts</a:t>
            </a:r>
          </a:p>
          <a:p>
            <a:endParaRPr lang="en-US" dirty="0"/>
          </a:p>
          <a:p>
            <a:r>
              <a:rPr lang="en-US" dirty="0"/>
              <a:t>Example in the header of </a:t>
            </a:r>
            <a:r>
              <a:rPr lang="en-US" dirty="0" err="1"/>
              <a:t>extcap_example.py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420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173F23-EC45-AE43-B992-3C517B6FC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Adapt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example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CFA08DF-9114-DE4C-8A5A-5762214E09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err="1"/>
              <a:t>Let‘s</a:t>
            </a:r>
            <a:r>
              <a:rPr lang="de-AT" dirty="0"/>
              <a:t> </a:t>
            </a:r>
            <a:r>
              <a:rPr lang="de-AT" dirty="0" err="1"/>
              <a:t>take</a:t>
            </a:r>
            <a:r>
              <a:rPr lang="de-AT" dirty="0"/>
              <a:t> a </a:t>
            </a:r>
            <a:r>
              <a:rPr lang="de-AT" dirty="0" err="1"/>
              <a:t>look</a:t>
            </a:r>
            <a:r>
              <a:rPr lang="de-AT" dirty="0"/>
              <a:t> at </a:t>
            </a:r>
          </a:p>
          <a:p>
            <a:pPr marL="50800" indent="0">
              <a:buNone/>
            </a:pPr>
            <a:r>
              <a:rPr lang="de-AT" dirty="0"/>
              <a:t>	</a:t>
            </a:r>
            <a:r>
              <a:rPr lang="de-AT" sz="2000" dirty="0" err="1"/>
              <a:t>def</a:t>
            </a:r>
            <a:r>
              <a:rPr lang="de-AT" sz="2000" dirty="0"/>
              <a:t> </a:t>
            </a:r>
            <a:r>
              <a:rPr lang="de-AT" sz="2000" dirty="0" err="1"/>
              <a:t>extcap_capture</a:t>
            </a:r>
            <a:r>
              <a:rPr lang="de-AT" sz="2000" dirty="0"/>
              <a:t>(...)</a:t>
            </a:r>
          </a:p>
          <a:p>
            <a:endParaRPr lang="de-AT" dirty="0"/>
          </a:p>
          <a:p>
            <a:r>
              <a:rPr lang="de-AT" dirty="0" err="1"/>
              <a:t>Creates</a:t>
            </a:r>
            <a:r>
              <a:rPr lang="de-AT" dirty="0"/>
              <a:t> a </a:t>
            </a:r>
            <a:r>
              <a:rPr lang="de-AT" dirty="0" err="1"/>
              <a:t>pcap</a:t>
            </a:r>
            <a:r>
              <a:rPr lang="de-AT" dirty="0"/>
              <a:t> </a:t>
            </a:r>
            <a:r>
              <a:rPr lang="de-AT" dirty="0" err="1"/>
              <a:t>header</a:t>
            </a:r>
            <a:endParaRPr lang="de-AT" dirty="0"/>
          </a:p>
          <a:p>
            <a:endParaRPr lang="de-AT" dirty="0"/>
          </a:p>
          <a:p>
            <a:r>
              <a:rPr lang="de-AT" dirty="0" err="1"/>
              <a:t>Encapsulates</a:t>
            </a:r>
            <a:r>
              <a:rPr lang="de-AT" dirty="0"/>
              <a:t> </a:t>
            </a:r>
            <a:r>
              <a:rPr lang="de-AT" dirty="0" err="1"/>
              <a:t>data</a:t>
            </a:r>
            <a:r>
              <a:rPr lang="de-AT" dirty="0"/>
              <a:t> in </a:t>
            </a:r>
            <a:r>
              <a:rPr lang="de-AT" dirty="0" err="1"/>
              <a:t>pcap</a:t>
            </a:r>
            <a:r>
              <a:rPr lang="de-AT" dirty="0"/>
              <a:t> block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2702388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475CE1-D958-9741-9F5B-D81671DFE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C-</a:t>
            </a:r>
            <a:r>
              <a:rPr lang="de-AT" dirty="0" err="1"/>
              <a:t>Based</a:t>
            </a:r>
            <a:r>
              <a:rPr lang="de-AT" dirty="0"/>
              <a:t> </a:t>
            </a:r>
            <a:r>
              <a:rPr lang="de-AT" dirty="0" err="1"/>
              <a:t>extcap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BD1857A-2854-DC48-835C-63FAC1BE0D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Alternative: c-</a:t>
            </a:r>
            <a:r>
              <a:rPr lang="de-AT" dirty="0" err="1"/>
              <a:t>based</a:t>
            </a:r>
            <a:r>
              <a:rPr lang="de-AT" dirty="0"/>
              <a:t> </a:t>
            </a:r>
            <a:r>
              <a:rPr lang="de-AT" dirty="0" err="1"/>
              <a:t>extcap</a:t>
            </a:r>
            <a:r>
              <a:rPr lang="de-AT" dirty="0"/>
              <a:t> </a:t>
            </a:r>
            <a:r>
              <a:rPr lang="de-AT" dirty="0" err="1"/>
              <a:t>utility</a:t>
            </a:r>
            <a:endParaRPr lang="de-AT" dirty="0"/>
          </a:p>
          <a:p>
            <a:r>
              <a:rPr lang="de-AT" dirty="0" err="1"/>
              <a:t>extap</a:t>
            </a:r>
            <a:r>
              <a:rPr lang="de-AT" dirty="0"/>
              <a:t>/</a:t>
            </a:r>
            <a:r>
              <a:rPr lang="de-AT" dirty="0" err="1"/>
              <a:t>extcap-base.h</a:t>
            </a:r>
            <a:endParaRPr lang="de-AT" dirty="0"/>
          </a:p>
          <a:p>
            <a:pPr lvl="1"/>
            <a:r>
              <a:rPr lang="de-AT" dirty="0"/>
              <a:t>Handles all </a:t>
            </a:r>
            <a:r>
              <a:rPr lang="de-AT" dirty="0" err="1"/>
              <a:t>extcap</a:t>
            </a:r>
            <a:r>
              <a:rPr lang="de-AT" dirty="0"/>
              <a:t> </a:t>
            </a:r>
            <a:r>
              <a:rPr lang="de-AT" dirty="0" err="1"/>
              <a:t>managment</a:t>
            </a:r>
            <a:r>
              <a:rPr lang="de-AT" dirty="0"/>
              <a:t> </a:t>
            </a:r>
            <a:r>
              <a:rPr lang="de-AT" dirty="0" err="1"/>
              <a:t>stuff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you</a:t>
            </a:r>
            <a:endParaRPr lang="de-AT" dirty="0"/>
          </a:p>
          <a:p>
            <a:pPr lvl="1"/>
            <a:r>
              <a:rPr lang="de-AT" dirty="0" err="1"/>
              <a:t>Ensures</a:t>
            </a:r>
            <a:r>
              <a:rPr lang="de-AT" dirty="0"/>
              <a:t> </a:t>
            </a:r>
            <a:r>
              <a:rPr lang="de-AT" dirty="0" err="1"/>
              <a:t>correct</a:t>
            </a:r>
            <a:r>
              <a:rPr lang="de-AT" dirty="0"/>
              <a:t> </a:t>
            </a:r>
            <a:r>
              <a:rPr lang="de-AT" dirty="0" err="1"/>
              <a:t>and</a:t>
            </a:r>
            <a:r>
              <a:rPr lang="de-AT" dirty="0"/>
              <a:t> </a:t>
            </a:r>
            <a:r>
              <a:rPr lang="de-AT" dirty="0" err="1"/>
              <a:t>working</a:t>
            </a:r>
            <a:r>
              <a:rPr lang="de-AT" dirty="0"/>
              <a:t> </a:t>
            </a:r>
            <a:r>
              <a:rPr lang="de-AT" dirty="0" err="1"/>
              <a:t>extcap</a:t>
            </a:r>
            <a:r>
              <a:rPr lang="de-AT" dirty="0"/>
              <a:t> </a:t>
            </a:r>
            <a:r>
              <a:rPr lang="de-AT" dirty="0" err="1"/>
              <a:t>arguments</a:t>
            </a:r>
            <a:endParaRPr lang="de-AT" dirty="0"/>
          </a:p>
          <a:p>
            <a:pPr lvl="1"/>
            <a:endParaRPr lang="de-AT" dirty="0"/>
          </a:p>
          <a:p>
            <a:r>
              <a:rPr lang="de-AT" dirty="0" err="1"/>
              <a:t>extcap</a:t>
            </a:r>
            <a:r>
              <a:rPr lang="de-AT" dirty="0"/>
              <a:t>/</a:t>
            </a:r>
            <a:r>
              <a:rPr lang="de-AT" dirty="0" err="1"/>
              <a:t>ssh-base.h</a:t>
            </a:r>
            <a:endParaRPr lang="de-AT" dirty="0"/>
          </a:p>
          <a:p>
            <a:pPr lvl="1"/>
            <a:r>
              <a:rPr lang="de-AT" dirty="0"/>
              <a:t>Handles </a:t>
            </a:r>
            <a:r>
              <a:rPr lang="de-AT" dirty="0" err="1"/>
              <a:t>ssh</a:t>
            </a:r>
            <a:r>
              <a:rPr lang="de-AT" dirty="0"/>
              <a:t> </a:t>
            </a:r>
            <a:r>
              <a:rPr lang="de-AT" dirty="0" err="1"/>
              <a:t>connections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11222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1150050" y="0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</a:pPr>
            <a:endParaRPr dirty="0"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92952" y="1193801"/>
            <a:ext cx="8208600" cy="3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indent="0" algn="ctr">
              <a:buNone/>
            </a:pPr>
            <a:endParaRPr lang="de-AT" sz="3600" b="1" dirty="0"/>
          </a:p>
          <a:p>
            <a:pPr marL="50800" indent="0" algn="ctr">
              <a:buNone/>
            </a:pPr>
            <a:endParaRPr lang="de-AT" sz="3600" b="1" dirty="0"/>
          </a:p>
          <a:p>
            <a:pPr marL="50800" indent="0" algn="ctr">
              <a:buNone/>
            </a:pPr>
            <a:r>
              <a:rPr lang="de-AT" sz="3600" b="1" dirty="0" err="1"/>
              <a:t>Sniffing</a:t>
            </a:r>
            <a:r>
              <a:rPr lang="de-AT" sz="3600" b="1" dirty="0"/>
              <a:t> a </a:t>
            </a:r>
            <a:r>
              <a:rPr lang="de-AT" sz="3600" b="1" dirty="0" err="1"/>
              <a:t>thingy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490329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1150050" y="0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</a:pPr>
            <a:endParaRPr dirty="0"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92952" y="1193801"/>
            <a:ext cx="8208600" cy="3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indent="0" algn="ctr">
              <a:buNone/>
            </a:pPr>
            <a:endParaRPr lang="de-AT" sz="3600" b="1" dirty="0"/>
          </a:p>
          <a:p>
            <a:pPr marL="50800" indent="0" algn="ctr">
              <a:buNone/>
            </a:pPr>
            <a:endParaRPr lang="de-AT" sz="3600" b="1" dirty="0"/>
          </a:p>
          <a:p>
            <a:pPr marL="50800" indent="0" algn="ctr">
              <a:buNone/>
            </a:pPr>
            <a:r>
              <a:rPr lang="de-AT" sz="3600" b="1" dirty="0"/>
              <a:t>Capture </a:t>
            </a:r>
            <a:r>
              <a:rPr lang="de-AT" sz="3600" b="1" dirty="0" err="1"/>
              <a:t>using</a:t>
            </a:r>
            <a:r>
              <a:rPr lang="de-AT" sz="3600" b="1" dirty="0"/>
              <a:t> a </a:t>
            </a:r>
            <a:r>
              <a:rPr lang="de-AT" sz="3600" b="1" dirty="0" err="1"/>
              <a:t>netlink</a:t>
            </a:r>
            <a:r>
              <a:rPr lang="de-AT" sz="3600" b="1" dirty="0"/>
              <a:t> </a:t>
            </a:r>
            <a:r>
              <a:rPr lang="de-AT" sz="3600" b="1" dirty="0" err="1"/>
              <a:t>interface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148887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1012320" y="0"/>
            <a:ext cx="8139240" cy="97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GB" sz="4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Wireshark and Capture</a:t>
            </a:r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CustomShape 2"/>
          <p:cNvSpPr/>
          <p:nvPr/>
        </p:nvSpPr>
        <p:spPr>
          <a:xfrm>
            <a:off x="492840" y="1193760"/>
            <a:ext cx="8207280" cy="339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3399"/>
              </a:buClr>
              <a:buFont typeface="Arial"/>
              <a:buChar char="•"/>
            </a:pPr>
            <a:r>
              <a:rPr lang="en-GB" sz="2800" b="0" strike="noStrike" spc="-1">
                <a:solidFill>
                  <a:srgbClr val="003399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Wireshark is like the microscope.</a:t>
            </a:r>
            <a:endParaRPr lang="en-GB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85800" lvl="1" indent="-227520">
              <a:lnSpc>
                <a:spcPct val="100000"/>
              </a:lnSpc>
              <a:spcBef>
                <a:spcPts val="499"/>
              </a:spcBef>
              <a:buClr>
                <a:srgbClr val="003399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3399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Allows you to zoom in to the bit level of a frame.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3399"/>
              </a:buClr>
              <a:buFont typeface="Arial"/>
              <a:buChar char="•"/>
            </a:pPr>
            <a:r>
              <a:rPr lang="en-GB" sz="2800" b="0" strike="noStrike" spc="-1">
                <a:solidFill>
                  <a:srgbClr val="003399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Making a capture is like taking a tissue sample.</a:t>
            </a:r>
            <a:endParaRPr lang="en-GB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85800" lvl="1" indent="-227520">
              <a:lnSpc>
                <a:spcPct val="100000"/>
              </a:lnSpc>
              <a:spcBef>
                <a:spcPts val="499"/>
              </a:spcBef>
              <a:buClr>
                <a:srgbClr val="003399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3399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You don’t use a microscope for that!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861509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1012320" y="0"/>
            <a:ext cx="8139240" cy="97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GB" sz="4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Linux capture (network)</a:t>
            </a:r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CustomShape 2"/>
          <p:cNvSpPr/>
          <p:nvPr/>
        </p:nvSpPr>
        <p:spPr>
          <a:xfrm>
            <a:off x="492840" y="1193760"/>
            <a:ext cx="8435160" cy="339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3399"/>
              </a:buClr>
              <a:buFont typeface="Arial"/>
              <a:buChar char="•"/>
            </a:pPr>
            <a:r>
              <a:rPr lang="en-GB" sz="2800" b="0" strike="noStrike" spc="-1">
                <a:solidFill>
                  <a:srgbClr val="003399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Capture is a privileged operation.</a:t>
            </a:r>
            <a:endParaRPr lang="en-GB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85800" lvl="1" indent="-227520">
              <a:lnSpc>
                <a:spcPct val="100000"/>
              </a:lnSpc>
              <a:spcBef>
                <a:spcPts val="499"/>
              </a:spcBef>
              <a:buClr>
                <a:srgbClr val="003399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3399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There need to be privileges assigned to the process.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3399"/>
              </a:buClr>
              <a:buFont typeface="Arial"/>
              <a:buChar char="•"/>
            </a:pPr>
            <a:r>
              <a:rPr lang="en-GB" sz="2800" b="0" strike="noStrike" spc="-1">
                <a:solidFill>
                  <a:srgbClr val="003399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In Linux this can be handled through Capabilities.</a:t>
            </a:r>
            <a:endParaRPr lang="en-GB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8200">
              <a:lnSpc>
                <a:spcPct val="100000"/>
              </a:lnSpc>
              <a:spcBef>
                <a:spcPts val="499"/>
              </a:spcBef>
              <a:buClr>
                <a:srgbClr val="003399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3399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Capabilities are added to files in the filesystem.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8200">
              <a:lnSpc>
                <a:spcPct val="100000"/>
              </a:lnSpc>
              <a:spcBef>
                <a:spcPts val="499"/>
              </a:spcBef>
              <a:buClr>
                <a:srgbClr val="003399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3399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Processes launched from the file get these Capabilities.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r>
              <a:rPr lang="en-GB" sz="2000" b="1" strike="noStrike" spc="-1">
                <a:solidFill>
                  <a:srgbClr val="003399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Tahoma"/>
              </a:rPr>
              <a:t>/sbin/setcap cap_net_raw,cap_net_admin=eip dumpcap</a:t>
            </a:r>
            <a:endParaRPr lang="en-GB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740857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1012320" y="0"/>
            <a:ext cx="8139240" cy="97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GB" sz="4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Linux capture (USB)</a:t>
            </a:r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CustomShape 2"/>
          <p:cNvSpPr/>
          <p:nvPr/>
        </p:nvSpPr>
        <p:spPr>
          <a:xfrm>
            <a:off x="492840" y="1193760"/>
            <a:ext cx="8207280" cy="339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3399"/>
              </a:buClr>
              <a:buFont typeface="Arial"/>
              <a:buChar char="•"/>
            </a:pPr>
            <a:r>
              <a:rPr lang="en-GB" sz="2800" b="0" strike="noStrike" spc="-1">
                <a:solidFill>
                  <a:srgbClr val="003399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Capture needs an interface.</a:t>
            </a:r>
            <a:endParaRPr lang="en-GB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85800" lvl="1" indent="-227520">
              <a:lnSpc>
                <a:spcPct val="100000"/>
              </a:lnSpc>
              <a:spcBef>
                <a:spcPts val="499"/>
              </a:spcBef>
              <a:buClr>
                <a:srgbClr val="003399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3399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Load kernel module usbmon.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r>
              <a:rPr lang="en-GB" sz="2000" b="1" strike="noStrike" spc="-1">
                <a:solidFill>
                  <a:srgbClr val="003399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Tahoma"/>
              </a:rPr>
              <a:t>/sbin/modprobe usbmon</a:t>
            </a:r>
            <a:endParaRPr lang="en-GB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endParaRPr lang="en-GB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3399"/>
              </a:buClr>
              <a:buFont typeface="Arial"/>
              <a:buChar char="•"/>
            </a:pPr>
            <a:r>
              <a:rPr lang="en-GB" sz="2800" b="0" strike="noStrike" spc="-1">
                <a:solidFill>
                  <a:srgbClr val="003399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Grant the user read access rights to the device.</a:t>
            </a:r>
            <a:endParaRPr lang="en-GB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endParaRPr lang="en-GB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r>
              <a:rPr lang="en-GB" sz="2000" b="1" strike="noStrike" spc="-1">
                <a:solidFill>
                  <a:srgbClr val="003399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Tahoma"/>
              </a:rPr>
              <a:t>setfacl -m u:$USER:r /dev/usbmon*</a:t>
            </a:r>
            <a:endParaRPr lang="en-GB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endParaRPr lang="en-GB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17867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1012320" y="0"/>
            <a:ext cx="8139240" cy="97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GB" sz="4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Linux capture (netlink)</a:t>
            </a:r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CustomShape 2"/>
          <p:cNvSpPr/>
          <p:nvPr/>
        </p:nvSpPr>
        <p:spPr>
          <a:xfrm>
            <a:off x="492840" y="1193760"/>
            <a:ext cx="8207280" cy="339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3399"/>
              </a:buClr>
              <a:buFont typeface="Arial"/>
              <a:buChar char="•"/>
            </a:pPr>
            <a:r>
              <a:rPr lang="en-GB" sz="2800" b="0" strike="noStrike" spc="-1" dirty="0">
                <a:solidFill>
                  <a:srgbClr val="003399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Capture needs an interface.</a:t>
            </a:r>
            <a:endParaRPr lang="en-GB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85800" lvl="1" indent="-227520">
              <a:lnSpc>
                <a:spcPct val="100000"/>
              </a:lnSpc>
              <a:spcBef>
                <a:spcPts val="499"/>
              </a:spcBef>
              <a:buClr>
                <a:srgbClr val="003399"/>
              </a:buClr>
              <a:buFont typeface="Arial"/>
              <a:buChar char="•"/>
            </a:pPr>
            <a:r>
              <a:rPr lang="en-GB" sz="2400" b="0" strike="noStrike" spc="-1" dirty="0">
                <a:solidFill>
                  <a:srgbClr val="003399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Load kernel module </a:t>
            </a:r>
            <a:r>
              <a:rPr lang="en-GB" sz="2400" b="0" strike="noStrike" spc="-1" dirty="0" err="1">
                <a:solidFill>
                  <a:srgbClr val="003399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nlmon</a:t>
            </a:r>
            <a:r>
              <a:rPr lang="en-GB" sz="2400" b="0" strike="noStrike" spc="-1" dirty="0">
                <a:solidFill>
                  <a:srgbClr val="003399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.</a:t>
            </a:r>
            <a:endParaRPr lang="en-GB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endParaRPr lang="en-GB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r>
              <a:rPr lang="en-GB" sz="2000" b="1" strike="noStrike" spc="-1" dirty="0">
                <a:solidFill>
                  <a:srgbClr val="003399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Tahoma"/>
              </a:rPr>
              <a:t>/</a:t>
            </a:r>
            <a:r>
              <a:rPr lang="en-GB" sz="2000" b="1" strike="noStrike" spc="-1" dirty="0" err="1">
                <a:solidFill>
                  <a:srgbClr val="003399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Tahoma"/>
              </a:rPr>
              <a:t>sbin</a:t>
            </a:r>
            <a:r>
              <a:rPr lang="en-GB" sz="2000" b="1" strike="noStrike" spc="-1" dirty="0">
                <a:solidFill>
                  <a:srgbClr val="003399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Tahoma"/>
              </a:rPr>
              <a:t>/</a:t>
            </a:r>
            <a:r>
              <a:rPr lang="en-GB" sz="2000" b="1" strike="noStrike" spc="-1" dirty="0" err="1">
                <a:solidFill>
                  <a:srgbClr val="003399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Tahoma"/>
              </a:rPr>
              <a:t>modprobe</a:t>
            </a:r>
            <a:r>
              <a:rPr lang="en-GB" sz="2000" b="1" strike="noStrike" spc="-1" dirty="0">
                <a:solidFill>
                  <a:srgbClr val="003399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Tahoma"/>
              </a:rPr>
              <a:t> </a:t>
            </a:r>
            <a:r>
              <a:rPr lang="en-GB" sz="2000" b="1" strike="noStrike" spc="-1" dirty="0" err="1">
                <a:solidFill>
                  <a:srgbClr val="003399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Tahoma"/>
              </a:rPr>
              <a:t>nlmon</a:t>
            </a:r>
            <a:endParaRPr lang="en-GB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endParaRPr lang="en-GB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3399"/>
              </a:buClr>
              <a:buFont typeface="Arial"/>
              <a:buChar char="•"/>
            </a:pPr>
            <a:r>
              <a:rPr lang="en-GB" sz="2800" b="0" strike="noStrike" spc="-1" dirty="0">
                <a:solidFill>
                  <a:srgbClr val="003399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Create a network interface for it.</a:t>
            </a:r>
            <a:endParaRPr lang="en-GB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endParaRPr lang="en-GB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r>
              <a:rPr lang="en-GB" sz="2000" b="1" strike="noStrike" spc="-1" dirty="0" err="1">
                <a:solidFill>
                  <a:srgbClr val="003399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Tahoma"/>
              </a:rPr>
              <a:t>ip</a:t>
            </a:r>
            <a:r>
              <a:rPr lang="en-GB" sz="2000" b="1" strike="noStrike" spc="-1" dirty="0">
                <a:solidFill>
                  <a:srgbClr val="003399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Tahoma"/>
              </a:rPr>
              <a:t> link add type </a:t>
            </a:r>
            <a:r>
              <a:rPr lang="en-GB" sz="2000" b="1" strike="noStrike" spc="-1" dirty="0" err="1">
                <a:solidFill>
                  <a:srgbClr val="003399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Tahoma"/>
              </a:rPr>
              <a:t>nlmon</a:t>
            </a:r>
            <a:endParaRPr lang="en-GB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r>
              <a:rPr lang="en-GB" sz="2000" b="1" strike="noStrike" spc="-1" dirty="0" err="1">
                <a:solidFill>
                  <a:srgbClr val="003399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Tahoma"/>
              </a:rPr>
              <a:t>ip</a:t>
            </a:r>
            <a:r>
              <a:rPr lang="en-GB" sz="2000" b="1" strike="noStrike" spc="-1" dirty="0">
                <a:solidFill>
                  <a:srgbClr val="003399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Tahoma"/>
              </a:rPr>
              <a:t> link set nlmon0 up</a:t>
            </a:r>
            <a:endParaRPr lang="en-GB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493455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1150050" y="0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</a:pPr>
            <a:endParaRPr dirty="0"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92952" y="1193801"/>
            <a:ext cx="8208600" cy="3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indent="0" algn="ctr">
              <a:buNone/>
            </a:pPr>
            <a:endParaRPr lang="de-AT" sz="3600" b="1" dirty="0"/>
          </a:p>
          <a:p>
            <a:pPr marL="50800" indent="0" algn="ctr">
              <a:buNone/>
            </a:pPr>
            <a:endParaRPr lang="de-AT" sz="3600" b="1" dirty="0"/>
          </a:p>
          <a:p>
            <a:pPr marL="50800" indent="0" algn="ctr">
              <a:buNone/>
            </a:pPr>
            <a:r>
              <a:rPr lang="de-AT" sz="3600" b="1" dirty="0"/>
              <a:t>SSL </a:t>
            </a:r>
            <a:r>
              <a:rPr lang="de-AT" sz="3600" b="1" dirty="0" err="1"/>
              <a:t>Tips</a:t>
            </a:r>
            <a:r>
              <a:rPr lang="de-AT" sz="3600" b="1" dirty="0"/>
              <a:t> / Tricks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70935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1150050" y="0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</a:pPr>
            <a:r>
              <a:rPr lang="en-US" dirty="0"/>
              <a:t>Agenda 1/2</a:t>
            </a:r>
            <a:endParaRPr dirty="0"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92952" y="1193801"/>
            <a:ext cx="8208600" cy="3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AT" dirty="0" err="1"/>
              <a:t>Extcap</a:t>
            </a:r>
            <a:r>
              <a:rPr lang="de-AT" dirty="0"/>
              <a:t> – Just a </a:t>
            </a:r>
            <a:r>
              <a:rPr lang="de-AT" dirty="0" err="1"/>
              <a:t>short</a:t>
            </a:r>
            <a:r>
              <a:rPr lang="de-AT" dirty="0"/>
              <a:t> </a:t>
            </a:r>
            <a:r>
              <a:rPr lang="de-AT" dirty="0" err="1"/>
              <a:t>overview</a:t>
            </a:r>
            <a:endParaRPr lang="de-AT" dirty="0"/>
          </a:p>
          <a:p>
            <a:endParaRPr lang="de-AT" dirty="0"/>
          </a:p>
          <a:p>
            <a:r>
              <a:rPr lang="de-AT" dirty="0" err="1"/>
              <a:t>Sniffing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Thingy</a:t>
            </a:r>
            <a:endParaRPr lang="de-AT" dirty="0"/>
          </a:p>
          <a:p>
            <a:endParaRPr lang="de-AT" dirty="0"/>
          </a:p>
          <a:p>
            <a:r>
              <a:rPr lang="de-AT" dirty="0"/>
              <a:t>Capture </a:t>
            </a:r>
            <a:r>
              <a:rPr lang="de-AT" dirty="0" err="1"/>
              <a:t>using</a:t>
            </a:r>
            <a:r>
              <a:rPr lang="de-AT" dirty="0"/>
              <a:t> a </a:t>
            </a:r>
            <a:r>
              <a:rPr lang="de-AT" dirty="0" err="1"/>
              <a:t>netlink</a:t>
            </a:r>
            <a:r>
              <a:rPr lang="de-AT" dirty="0"/>
              <a:t> </a:t>
            </a:r>
            <a:r>
              <a:rPr lang="de-AT" dirty="0" err="1"/>
              <a:t>interface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2731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1150050" y="0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</a:pPr>
            <a:endParaRPr dirty="0"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92952" y="1193801"/>
            <a:ext cx="8208600" cy="3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indent="0" algn="ctr">
              <a:buNone/>
            </a:pPr>
            <a:endParaRPr lang="de-AT" sz="3600" b="1" dirty="0"/>
          </a:p>
          <a:p>
            <a:pPr marL="50800" indent="0" algn="ctr">
              <a:buNone/>
            </a:pPr>
            <a:endParaRPr lang="de-AT" sz="3600" b="1" dirty="0"/>
          </a:p>
          <a:p>
            <a:pPr marL="50800" indent="0" algn="ctr">
              <a:buNone/>
            </a:pPr>
            <a:r>
              <a:rPr lang="de-AT" sz="3600" b="1" dirty="0"/>
              <a:t>Future </a:t>
            </a:r>
            <a:r>
              <a:rPr lang="de-AT" sz="3600" b="1" dirty="0" err="1"/>
              <a:t>of</a:t>
            </a:r>
            <a:r>
              <a:rPr lang="de-AT" sz="3600" b="1" dirty="0"/>
              <a:t> </a:t>
            </a:r>
            <a:r>
              <a:rPr lang="de-AT" sz="3600" b="1" dirty="0" err="1"/>
              <a:t>Wireshark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90115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1150050" y="0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</a:pPr>
            <a:r>
              <a:rPr lang="en-US" dirty="0"/>
              <a:t>Agenda 2/2</a:t>
            </a:r>
            <a:endParaRPr dirty="0"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92952" y="1193801"/>
            <a:ext cx="8208600" cy="3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AT" dirty="0"/>
              <a:t>SSL </a:t>
            </a:r>
            <a:r>
              <a:rPr lang="de-AT" dirty="0" err="1"/>
              <a:t>Tips</a:t>
            </a:r>
            <a:r>
              <a:rPr lang="de-AT" dirty="0"/>
              <a:t> / Tricks</a:t>
            </a:r>
          </a:p>
          <a:p>
            <a:endParaRPr lang="de-AT" dirty="0"/>
          </a:p>
          <a:p>
            <a:r>
              <a:rPr lang="de-AT" dirty="0"/>
              <a:t>Future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Wireshark</a:t>
            </a:r>
            <a:r>
              <a:rPr lang="de-AT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694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1150050" y="0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</a:pPr>
            <a:endParaRPr dirty="0"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92952" y="1193801"/>
            <a:ext cx="8208600" cy="3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indent="0" algn="ctr">
              <a:buNone/>
            </a:pPr>
            <a:endParaRPr lang="de-AT" sz="3600" b="1" dirty="0"/>
          </a:p>
          <a:p>
            <a:pPr marL="50800" indent="0" algn="ctr">
              <a:buNone/>
            </a:pPr>
            <a:endParaRPr lang="de-AT" sz="3600" b="1" dirty="0"/>
          </a:p>
          <a:p>
            <a:pPr marL="50800" indent="0" algn="ctr">
              <a:buNone/>
            </a:pPr>
            <a:r>
              <a:rPr lang="de-AT" sz="3600" b="1" dirty="0" err="1"/>
              <a:t>Extcap</a:t>
            </a:r>
            <a:r>
              <a:rPr lang="de-AT" sz="3600" b="1" dirty="0"/>
              <a:t> – Just a </a:t>
            </a:r>
            <a:r>
              <a:rPr lang="de-AT" sz="3600" b="1" dirty="0" err="1"/>
              <a:t>short</a:t>
            </a:r>
            <a:r>
              <a:rPr lang="de-AT" sz="3600" b="1" dirty="0"/>
              <a:t> </a:t>
            </a:r>
            <a:r>
              <a:rPr lang="de-AT" sz="3600" b="1" dirty="0" err="1"/>
              <a:t>overview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29964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928525" y="11375"/>
            <a:ext cx="74652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</a:pPr>
            <a:endParaRPr dirty="0"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92952" y="1193801"/>
            <a:ext cx="8208454" cy="3398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4000" dirty="0"/>
              <a:t>If the packets won’t come to Wireshark 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4000" dirty="0"/>
          </a:p>
          <a:p>
            <a:pPr marL="0" lvl="0" indent="0">
              <a:spcBef>
                <a:spcPts val="0"/>
              </a:spcBef>
              <a:buNone/>
            </a:pPr>
            <a:r>
              <a:rPr lang="en-US" sz="4000" dirty="0"/>
              <a:t>Wireshark will go to the packets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endParaRPr lang="en-US" sz="2800" b="0" i="0" u="none" strike="noStrike" cap="none" dirty="0">
              <a:solidFill>
                <a:srgbClr val="00339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06674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928525" y="11375"/>
            <a:ext cx="74652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</a:pPr>
            <a:r>
              <a:rPr lang="en-US" dirty="0"/>
              <a:t>Usage Scenarios</a:t>
            </a:r>
            <a:endParaRPr dirty="0"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92952" y="1193801"/>
            <a:ext cx="8208454" cy="3398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de-AT" dirty="0"/>
              <a:t>Data </a:t>
            </a:r>
            <a:r>
              <a:rPr lang="de-AT" dirty="0" err="1"/>
              <a:t>residing</a:t>
            </a:r>
            <a:r>
              <a:rPr lang="de-AT" dirty="0"/>
              <a:t> on a different </a:t>
            </a:r>
            <a:r>
              <a:rPr lang="de-AT" dirty="0" err="1"/>
              <a:t>network</a:t>
            </a:r>
            <a:r>
              <a:rPr lang="de-AT" dirty="0"/>
              <a:t> </a:t>
            </a:r>
            <a:r>
              <a:rPr lang="de-AT" dirty="0" err="1"/>
              <a:t>environment</a:t>
            </a:r>
            <a:endParaRPr lang="de-AT" dirty="0"/>
          </a:p>
          <a:p>
            <a:pPr marL="0" lvl="0" indent="0">
              <a:spcBef>
                <a:spcPts val="0"/>
              </a:spcBef>
              <a:buNone/>
            </a:pPr>
            <a:endParaRPr lang="de-AT" sz="2800" b="0" i="0" u="none" strike="noStrike" cap="none" dirty="0">
              <a:solidFill>
                <a:srgbClr val="00339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de-AT" dirty="0"/>
              <a:t>Data not </a:t>
            </a:r>
            <a:r>
              <a:rPr lang="de-AT" dirty="0" err="1"/>
              <a:t>being</a:t>
            </a:r>
            <a:r>
              <a:rPr lang="de-AT" dirty="0"/>
              <a:t> „</a:t>
            </a:r>
            <a:r>
              <a:rPr lang="de-AT" dirty="0" err="1"/>
              <a:t>networky</a:t>
            </a:r>
            <a:r>
              <a:rPr lang="de-AT" dirty="0"/>
              <a:t>“ at all</a:t>
            </a:r>
          </a:p>
          <a:p>
            <a:pPr marL="0" lvl="0" indent="0">
              <a:spcBef>
                <a:spcPts val="0"/>
              </a:spcBef>
              <a:buNone/>
            </a:pPr>
            <a:endParaRPr lang="de-AT" sz="2800" b="0" i="0" u="none" strike="noStrike" cap="none" dirty="0">
              <a:solidFill>
                <a:srgbClr val="00339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de-AT" dirty="0"/>
              <a:t>System </a:t>
            </a:r>
            <a:r>
              <a:rPr lang="de-AT" dirty="0" err="1"/>
              <a:t>events</a:t>
            </a:r>
            <a:r>
              <a:rPr lang="de-AT" dirty="0"/>
              <a:t> </a:t>
            </a:r>
            <a:r>
              <a:rPr lang="de-AT" dirty="0" err="1"/>
              <a:t>and</a:t>
            </a:r>
            <a:r>
              <a:rPr lang="de-AT" dirty="0"/>
              <a:t> </a:t>
            </a:r>
            <a:r>
              <a:rPr lang="de-AT" dirty="0" err="1"/>
              <a:t>logs</a:t>
            </a:r>
            <a:endParaRPr lang="de-AT" dirty="0"/>
          </a:p>
          <a:p>
            <a:pPr marL="0" lvl="0" indent="0">
              <a:spcBef>
                <a:spcPts val="0"/>
              </a:spcBef>
              <a:buNone/>
            </a:pPr>
            <a:endParaRPr lang="de-AT" sz="2800" b="0" i="0" u="none" strike="noStrike" cap="none" dirty="0">
              <a:solidFill>
                <a:srgbClr val="00339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de-AT" dirty="0"/>
              <a:t>RF </a:t>
            </a:r>
            <a:r>
              <a:rPr lang="de-AT" dirty="0" err="1"/>
              <a:t>environments</a:t>
            </a:r>
            <a:endParaRPr lang="de-AT" sz="2800" b="0" i="0" u="none" strike="noStrike" cap="none" dirty="0">
              <a:solidFill>
                <a:srgbClr val="00339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28600" lvl="0" indent="-228600">
              <a:spcBef>
                <a:spcPts val="0"/>
              </a:spcBef>
            </a:pPr>
            <a:endParaRPr sz="2800" b="0" i="0" u="none" strike="noStrike" cap="none" dirty="0">
              <a:solidFill>
                <a:srgbClr val="00339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519729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E3ECB3C7-83D9-EA44-BB1E-E163A8F5323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4845276" y="1097280"/>
            <a:ext cx="4171503" cy="350564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47849C9-EF2D-634A-9CAE-F8F64AC65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Pipes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rescue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6BE6F97-FAA4-444B-A8C7-7361B70B09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err="1"/>
              <a:t>dumpcap</a:t>
            </a:r>
            <a:r>
              <a:rPr lang="de-AT" dirty="0"/>
              <a:t> </a:t>
            </a:r>
            <a:r>
              <a:rPr lang="de-AT" dirty="0" err="1"/>
              <a:t>understands</a:t>
            </a:r>
            <a:r>
              <a:rPr lang="de-AT" dirty="0"/>
              <a:t> </a:t>
            </a:r>
            <a:r>
              <a:rPr lang="de-AT" dirty="0" err="1"/>
              <a:t>pipes</a:t>
            </a:r>
            <a:endParaRPr lang="de-AT" dirty="0"/>
          </a:p>
          <a:p>
            <a:endParaRPr lang="de-AT" dirty="0"/>
          </a:p>
          <a:p>
            <a:endParaRPr lang="de-AT" dirty="0"/>
          </a:p>
          <a:p>
            <a:r>
              <a:rPr lang="de-AT" dirty="0"/>
              <a:t>Easy </a:t>
            </a:r>
            <a:r>
              <a:rPr lang="de-AT" dirty="0" err="1"/>
              <a:t>right</a:t>
            </a:r>
            <a:r>
              <a:rPr lang="de-AT" dirty="0"/>
              <a:t>?</a:t>
            </a:r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30F301B-B570-3644-9CB2-0DF153ABE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52" y="1938197"/>
            <a:ext cx="8447848" cy="77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08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7849C9-EF2D-634A-9CAE-F8F64AC65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What</a:t>
            </a:r>
            <a:r>
              <a:rPr lang="de-AT" dirty="0"/>
              <a:t> </a:t>
            </a:r>
            <a:r>
              <a:rPr lang="de-AT" dirty="0" err="1"/>
              <a:t>can</a:t>
            </a:r>
            <a:r>
              <a:rPr lang="de-AT" dirty="0"/>
              <a:t> </a:t>
            </a:r>
            <a:r>
              <a:rPr lang="de-AT" dirty="0" err="1"/>
              <a:t>go</a:t>
            </a:r>
            <a:r>
              <a:rPr lang="de-AT" dirty="0"/>
              <a:t> </a:t>
            </a:r>
            <a:r>
              <a:rPr lang="de-AT" dirty="0" err="1"/>
              <a:t>wrong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6BE6F97-FAA4-444B-A8C7-7361B70B09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err="1"/>
              <a:t>Restart</a:t>
            </a:r>
            <a:r>
              <a:rPr lang="de-AT" dirty="0"/>
              <a:t> / Start / </a:t>
            </a:r>
            <a:r>
              <a:rPr lang="de-AT" dirty="0" err="1"/>
              <a:t>Stop</a:t>
            </a:r>
            <a:r>
              <a:rPr lang="de-AT" dirty="0"/>
              <a:t> </a:t>
            </a:r>
          </a:p>
          <a:p>
            <a:r>
              <a:rPr lang="de-AT" dirty="0" err="1"/>
              <a:t>Broken</a:t>
            </a:r>
            <a:r>
              <a:rPr lang="de-AT" dirty="0"/>
              <a:t> </a:t>
            </a:r>
            <a:r>
              <a:rPr lang="de-AT" dirty="0" err="1"/>
              <a:t>pipe</a:t>
            </a:r>
            <a:r>
              <a:rPr lang="de-AT" dirty="0"/>
              <a:t> / </a:t>
            </a:r>
            <a:r>
              <a:rPr lang="de-AT" dirty="0" err="1"/>
              <a:t>Broken</a:t>
            </a:r>
            <a:r>
              <a:rPr lang="de-AT" dirty="0"/>
              <a:t> </a:t>
            </a:r>
            <a:r>
              <a:rPr lang="de-AT" dirty="0" err="1"/>
              <a:t>rights</a:t>
            </a:r>
            <a:endParaRPr lang="de-AT" dirty="0"/>
          </a:p>
          <a:p>
            <a:r>
              <a:rPr lang="de-AT" dirty="0"/>
              <a:t>Windows</a:t>
            </a:r>
          </a:p>
          <a:p>
            <a:r>
              <a:rPr lang="de-AT" dirty="0" err="1"/>
              <a:t>Configuration</a:t>
            </a:r>
            <a:r>
              <a:rPr lang="de-AT" dirty="0"/>
              <a:t> </a:t>
            </a:r>
            <a:r>
              <a:rPr lang="de-AT" dirty="0" err="1"/>
              <a:t>means</a:t>
            </a:r>
            <a:r>
              <a:rPr lang="de-AT" dirty="0"/>
              <a:t> </a:t>
            </a:r>
            <a:r>
              <a:rPr lang="de-AT" dirty="0" err="1"/>
              <a:t>restart</a:t>
            </a:r>
            <a:endParaRPr lang="de-AT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147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768</Words>
  <Application>Microsoft Macintosh PowerPoint</Application>
  <PresentationFormat>Bildschirmpräsentation (16:9)</PresentationFormat>
  <Paragraphs>165</Paragraphs>
  <Slides>30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7" baseType="lpstr">
      <vt:lpstr>Calibri</vt:lpstr>
      <vt:lpstr>Arial</vt:lpstr>
      <vt:lpstr>Tahoma</vt:lpstr>
      <vt:lpstr>Courier New</vt:lpstr>
      <vt:lpstr>Oswald</vt:lpstr>
      <vt:lpstr>Courier</vt:lpstr>
      <vt:lpstr>Custom Design</vt:lpstr>
      <vt:lpstr>Developer Lightening Talks</vt:lpstr>
      <vt:lpstr>What is this?</vt:lpstr>
      <vt:lpstr>Agenda 1/2</vt:lpstr>
      <vt:lpstr>Agenda 2/2</vt:lpstr>
      <vt:lpstr>PowerPoint-Präsentation</vt:lpstr>
      <vt:lpstr>PowerPoint-Präsentation</vt:lpstr>
      <vt:lpstr>Usage Scenarios</vt:lpstr>
      <vt:lpstr>Pipes to the rescue</vt:lpstr>
      <vt:lpstr>What can go wrong</vt:lpstr>
      <vt:lpstr>extcap</vt:lpstr>
      <vt:lpstr>extcap features</vt:lpstr>
      <vt:lpstr>Capture</vt:lpstr>
      <vt:lpstr>Interface Configuration</vt:lpstr>
      <vt:lpstr>Interface Configuration (2)</vt:lpstr>
      <vt:lpstr>Interface configuration (3)</vt:lpstr>
      <vt:lpstr>Control while running</vt:lpstr>
      <vt:lpstr>PowerPoint-Präsentation</vt:lpstr>
      <vt:lpstr>extcap_example.py</vt:lpstr>
      <vt:lpstr>PowerPoint-Präsentation</vt:lpstr>
      <vt:lpstr>Windows Users</vt:lpstr>
      <vt:lpstr>Adapt the example</vt:lpstr>
      <vt:lpstr>C-Based extcap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Developer Lightening Talks</dc:title>
  <cp:lastModifiedBy>Roland Knall</cp:lastModifiedBy>
  <cp:revision>4</cp:revision>
  <dcterms:modified xsi:type="dcterms:W3CDTF">2018-11-01T16:32:07Z</dcterms:modified>
</cp:coreProperties>
</file>