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2" r:id="rId1"/>
  </p:sldMasterIdLst>
  <p:notesMasterIdLst>
    <p:notesMasterId r:id="rId13"/>
  </p:notesMasterIdLst>
  <p:sldIdLst>
    <p:sldId id="256" r:id="rId2"/>
    <p:sldId id="257" r:id="rId3"/>
    <p:sldId id="268" r:id="rId4"/>
    <p:sldId id="269" r:id="rId5"/>
    <p:sldId id="270" r:id="rId6"/>
    <p:sldId id="275" r:id="rId7"/>
    <p:sldId id="271" r:id="rId8"/>
    <p:sldId id="272" r:id="rId9"/>
    <p:sldId id="273" r:id="rId10"/>
    <p:sldId id="277" r:id="rId11"/>
    <p:sldId id="266" r:id="rId12"/>
  </p:sldIdLst>
  <p:sldSz cx="9144000" cy="5143500" type="screen16x9"/>
  <p:notesSz cx="6858000" cy="9144000"/>
  <p:embeddedFontLst>
    <p:embeddedFont>
      <p:font typeface="Tahoma" panose="020B0604030504040204" pitchFamily="3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9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3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4914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993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0245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0882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311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7791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3004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0179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3638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1001267"/>
            <a:ext cx="9144000" cy="4142100"/>
          </a:xfrm>
          <a:prstGeom prst="rect">
            <a:avLst/>
          </a:prstGeom>
          <a:solidFill>
            <a:srgbClr val="051A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 hasCustomPrompt="1"/>
          </p:nvPr>
        </p:nvSpPr>
        <p:spPr>
          <a:xfrm>
            <a:off x="259257" y="1236191"/>
            <a:ext cx="4557717" cy="1257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ahoma"/>
              <a:buNone/>
              <a:defRPr sz="36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9pPr>
          </a:lstStyle>
          <a:p>
            <a:r>
              <a:rPr lang="en-US" dirty="0"/>
              <a:t>Real World Packet Analysis Case Studies</a:t>
            </a:r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 hasCustomPrompt="1"/>
          </p:nvPr>
        </p:nvSpPr>
        <p:spPr>
          <a:xfrm>
            <a:off x="259257" y="2829416"/>
            <a:ext cx="3012088" cy="96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9D9D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Solving Real Problems for Real People</a:t>
            </a:r>
            <a:endParaRPr dirty="0"/>
          </a:p>
        </p:txBody>
      </p:sp>
      <p:sp>
        <p:nvSpPr>
          <p:cNvPr id="18" name="Shape 18"/>
          <p:cNvSpPr txBox="1"/>
          <p:nvPr/>
        </p:nvSpPr>
        <p:spPr>
          <a:xfrm>
            <a:off x="5558084" y="3384445"/>
            <a:ext cx="3393288" cy="44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ahoma"/>
              <a:buNone/>
            </a:pPr>
            <a:r>
              <a:rPr lang="en-US" sz="2400" b="0" i="0" u="none" strike="noStrike" cap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Kary Rogers</a:t>
            </a:r>
            <a:endParaRPr sz="24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" name="Shape 19"/>
          <p:cNvSpPr txBox="1"/>
          <p:nvPr/>
        </p:nvSpPr>
        <p:spPr>
          <a:xfrm>
            <a:off x="1010363" y="-5"/>
            <a:ext cx="7286700" cy="9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ahoma"/>
              <a:buNone/>
            </a:pPr>
            <a:r>
              <a:rPr lang="en-US" sz="4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SharkFest </a:t>
            </a:r>
            <a:r>
              <a:rPr lang="en-US" sz="4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’18 Europe</a:t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734684" y="4835723"/>
            <a:ext cx="767463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None/>
            </a:pPr>
            <a:r>
              <a:rPr lang="en-US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#sf18eu  •  Imperial Riding School Renaissance Vienna  •  Oct 29 - Nov 2</a:t>
            </a:r>
            <a:endParaRPr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" name="Shape 21"/>
          <p:cNvSpPr txBox="1"/>
          <p:nvPr/>
        </p:nvSpPr>
        <p:spPr>
          <a:xfrm>
            <a:off x="5558084" y="3848412"/>
            <a:ext cx="3393288" cy="44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B01"/>
              </a:buClr>
              <a:buSzPts val="1800"/>
              <a:buFont typeface="Tahoma"/>
              <a:buNone/>
            </a:pPr>
            <a:r>
              <a:rPr lang="en-US" sz="1800" b="0" i="0" u="none" strike="noStrike" cap="none" dirty="0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rPr>
              <a:t>Director, Staff Engineering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B01"/>
              </a:buClr>
              <a:buSzPts val="1800"/>
              <a:buFont typeface="Tahoma"/>
              <a:buNone/>
            </a:pPr>
            <a:r>
              <a:rPr lang="en-US" sz="1800" b="0" i="0" u="none" strike="noStrike" cap="none" dirty="0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rPr>
              <a:t>Riverbed Support</a:t>
            </a:r>
            <a:endParaRPr sz="1800" b="0" i="0" u="none" strike="noStrike" cap="none" dirty="0">
              <a:solidFill>
                <a:srgbClr val="D9D9D9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259257" y="3832503"/>
            <a:ext cx="184708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 sz="1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 layout">
  <p:cSld name="Default layou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150050" y="0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ahoma"/>
              <a:buNone/>
              <a:defRPr sz="4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600" cy="33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s plus picture">
  <p:cSld name="Bullets plus pictur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  <a:defRPr sz="4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pic" idx="2"/>
          </p:nvPr>
        </p:nvSpPr>
        <p:spPr>
          <a:xfrm>
            <a:off x="6062473" y="1193801"/>
            <a:ext cx="263893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548722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only">
  <p:cSld name="Pictur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150050" y="-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ahoma"/>
              <a:buNone/>
              <a:defRPr sz="4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pic" idx="2"/>
          </p:nvPr>
        </p:nvSpPr>
        <p:spPr>
          <a:xfrm>
            <a:off x="492953" y="1193802"/>
            <a:ext cx="8208453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1" y="0"/>
            <a:ext cx="9152524" cy="996156"/>
          </a:xfrm>
          <a:prstGeom prst="rect">
            <a:avLst/>
          </a:prstGeom>
          <a:solidFill>
            <a:srgbClr val="082A6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Oswald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Shape 7" descr="sf logo-white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6600" y="139198"/>
            <a:ext cx="719049" cy="71307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1150050" y="-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ahoma"/>
              <a:buNone/>
              <a:defRPr sz="3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92953" y="1193801"/>
            <a:ext cx="8208600" cy="33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1" y="4809667"/>
            <a:ext cx="9144000" cy="354000"/>
          </a:xfrm>
          <a:prstGeom prst="rect">
            <a:avLst/>
          </a:prstGeom>
          <a:solidFill>
            <a:srgbClr val="082A6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60925" y="4836075"/>
            <a:ext cx="82725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None/>
            </a:pPr>
            <a:r>
              <a:rPr lang="en-US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#sf18eu  •  Imperial Riding School Renaissance Vienna  •  Oct 29 - Nov 2</a:t>
            </a:r>
            <a:endParaRPr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8330987" y="4796825"/>
            <a:ext cx="4523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 sz="1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3" name="Shape 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97075" y="54025"/>
            <a:ext cx="776575" cy="8660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ary@packetbomb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ando.guibert@gmail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ctrTitle"/>
          </p:nvPr>
        </p:nvSpPr>
        <p:spPr>
          <a:xfrm>
            <a:off x="259257" y="1236191"/>
            <a:ext cx="4557717" cy="1257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ahoma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Real World Packet</a:t>
            </a:r>
            <a:br>
              <a:rPr lang="en-US" sz="3600" b="1" i="0" u="none" strike="noStrike" cap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lang="en-US" sz="3600" b="1" i="0" u="none" strike="noStrike" cap="none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Analysis Case Studies</a:t>
            </a:r>
            <a:endParaRPr sz="3600" b="1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59257" y="2876395"/>
            <a:ext cx="2813127" cy="96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CC01"/>
              </a:buClr>
              <a:buSzPts val="2000"/>
              <a:buFont typeface="Arial"/>
              <a:buNone/>
            </a:pPr>
            <a:r>
              <a:rPr lang="en-US" dirty="0"/>
              <a:t>Solving Real Problems for Real People</a:t>
            </a:r>
            <a:endParaRPr sz="2000" b="0" i="0" u="none" strike="noStrike" cap="none" dirty="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dirty="0"/>
              <a:t>Q &amp; A</a:t>
            </a:r>
            <a:endParaRPr sz="44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BCB572-79F1-994F-A33B-6509B1922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840" y="1082273"/>
            <a:ext cx="5278855" cy="357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463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dirty="0"/>
              <a:t>Contact</a:t>
            </a:r>
            <a:endParaRPr sz="44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548722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Fill out the survey!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>
                <a:hlinkClick r:id="rId3"/>
              </a:rPr>
              <a:t>kary@packetbomb.com</a:t>
            </a: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@</a:t>
            </a:r>
            <a:r>
              <a:rPr lang="en-US" dirty="0" err="1"/>
              <a:t>packetbomb</a:t>
            </a: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/>
              <a:t>Packetbomb.com</a:t>
            </a:r>
            <a:endParaRPr dirty="0"/>
          </a:p>
        </p:txBody>
      </p:sp>
      <p:pic>
        <p:nvPicPr>
          <p:cNvPr id="51" name="Shape 51" descr="https://www.wireshark.org/assets/theme-2015/images/wireshark_logo.png"/>
          <p:cNvPicPr preferRelativeResize="0">
            <a:picLocks noGrp="1"/>
          </p:cNvPicPr>
          <p:nvPr>
            <p:ph type="pic" idx="2"/>
          </p:nvPr>
        </p:nvPicPr>
        <p:blipFill rotWithShape="1">
          <a:blip r:embed="rId4">
            <a:alphaModFix/>
          </a:blip>
          <a:srcRect l="39131" r="39132"/>
          <a:stretch/>
        </p:blipFill>
        <p:spPr>
          <a:xfrm>
            <a:off x="6062473" y="1193801"/>
            <a:ext cx="2638934" cy="33986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625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1150050" y="0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dirty="0"/>
              <a:t>Packet A(</a:t>
            </a:r>
            <a:r>
              <a:rPr lang="en-US" dirty="0" err="1"/>
              <a:t>nalysis</a:t>
            </a:r>
            <a:r>
              <a:rPr lang="en-US" dirty="0"/>
              <a:t>)-Team</a:t>
            </a:r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600" cy="339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b="0" i="0" u="none" strike="noStrike" cap="none" dirty="0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rPr>
              <a:t>Helping Strangers on the Internet via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None/>
            </a:pPr>
            <a:r>
              <a:rPr lang="en-US" dirty="0" err="1"/>
              <a:t>PacketBomb.com</a:t>
            </a:r>
            <a:endParaRPr sz="2800" b="0" i="0" u="none" strike="noStrike" cap="none" dirty="0">
              <a:solidFill>
                <a:srgbClr val="003399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dirty="0"/>
              <a:t>Before We Get Started</a:t>
            </a:r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Add delta column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Look at Statistics -&gt; Conversations to identify connection of interest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Review 3-way handshake</a:t>
            </a:r>
          </a:p>
          <a:p>
            <a:pPr marL="685800" lvl="1" indent="-228600">
              <a:spcBef>
                <a:spcPts val="0"/>
              </a:spcBef>
              <a:buSzPts val="2800"/>
            </a:pPr>
            <a:r>
              <a:rPr lang="en-US" dirty="0" err="1"/>
              <a:t>iRTT</a:t>
            </a:r>
            <a:endParaRPr lang="en-US" dirty="0"/>
          </a:p>
          <a:p>
            <a:pPr marL="685800" lvl="1" indent="-228600">
              <a:spcBef>
                <a:spcPts val="0"/>
              </a:spcBef>
              <a:buSzPts val="2800"/>
            </a:pPr>
            <a:r>
              <a:rPr lang="en-US" dirty="0"/>
              <a:t>MSS</a:t>
            </a:r>
          </a:p>
          <a:p>
            <a:pPr marL="685800" lvl="1" indent="-228600">
              <a:spcBef>
                <a:spcPts val="0"/>
              </a:spcBef>
              <a:buSzPts val="2800"/>
            </a:pPr>
            <a:r>
              <a:rPr lang="en-US" dirty="0"/>
              <a:t>Window scale</a:t>
            </a:r>
          </a:p>
          <a:p>
            <a:pPr marL="228600" indent="-228600">
              <a:spcBef>
                <a:spcPts val="0"/>
              </a:spcBef>
            </a:pPr>
            <a:r>
              <a:rPr lang="en-US" dirty="0"/>
              <a:t>Adjust columns / </a:t>
            </a:r>
            <a:r>
              <a:rPr lang="en-US" dirty="0" err="1"/>
              <a:t>config</a:t>
            </a:r>
            <a:r>
              <a:rPr lang="en-US" dirty="0"/>
              <a:t> as needed</a:t>
            </a:r>
          </a:p>
        </p:txBody>
      </p:sp>
    </p:spTree>
    <p:extLst>
      <p:ext uri="{BB962C8B-B14F-4D97-AF65-F5344CB8AC3E}">
        <p14:creationId xmlns:p14="http://schemas.microsoft.com/office/powerpoint/2010/main" val="251723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dirty="0" err="1"/>
              <a:t>iPerf</a:t>
            </a:r>
            <a:r>
              <a:rPr lang="en-US" dirty="0"/>
              <a:t> Throughput</a:t>
            </a:r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Data center new 1G connection to AWS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Low throughput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Help?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Show me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pcap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83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dirty="0" err="1"/>
              <a:t>iPerf</a:t>
            </a:r>
            <a:r>
              <a:rPr lang="en-US" dirty="0"/>
              <a:t> T-put Takeaway</a:t>
            </a:r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Know the basics! </a:t>
            </a:r>
            <a:r>
              <a:rPr lang="en-US" dirty="0" err="1"/>
              <a:t>iRTT</a:t>
            </a:r>
            <a:r>
              <a:rPr lang="en-US" dirty="0"/>
              <a:t>, MSS, Window size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Think about behavior perspective</a:t>
            </a:r>
          </a:p>
          <a:p>
            <a:pPr marL="685800" lvl="1" indent="-228600">
              <a:spcBef>
                <a:spcPts val="0"/>
              </a:spcBef>
              <a:buSzPts val="2800"/>
            </a:pPr>
            <a:r>
              <a:rPr lang="en-US" dirty="0"/>
              <a:t>Client side vs server side</a:t>
            </a:r>
          </a:p>
          <a:p>
            <a:pPr marL="228600" indent="-228600">
              <a:spcBef>
                <a:spcPts val="0"/>
              </a:spcBef>
            </a:pPr>
            <a:endParaRPr lang="en-US" dirty="0"/>
          </a:p>
          <a:p>
            <a:pPr marL="228600" indent="-228600">
              <a:spcBef>
                <a:spcPts val="0"/>
              </a:spcBef>
            </a:pPr>
            <a:r>
              <a:rPr lang="en-US" dirty="0"/>
              <a:t>Know a little about expected application behavior</a:t>
            </a:r>
          </a:p>
          <a:p>
            <a:pPr marL="685800" lvl="1" indent="-228600">
              <a:spcBef>
                <a:spcPts val="0"/>
              </a:spcBef>
            </a:pPr>
            <a:r>
              <a:rPr lang="en-US" dirty="0"/>
              <a:t>Have a baseline to compare to</a:t>
            </a:r>
          </a:p>
        </p:txBody>
      </p:sp>
    </p:spTree>
    <p:extLst>
      <p:ext uri="{BB962C8B-B14F-4D97-AF65-F5344CB8AC3E}">
        <p14:creationId xmlns:p14="http://schemas.microsoft.com/office/powerpoint/2010/main" val="94998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dirty="0"/>
              <a:t>NFS Hang</a:t>
            </a:r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SLES12 bare metal to NetApp NFS server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SUSE11 and RHEL7 do not see the issue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ICMP still works – have IP connectivity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To the </a:t>
            </a:r>
            <a:r>
              <a:rPr lang="en-US" dirty="0" err="1"/>
              <a:t>pcap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3255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dirty="0"/>
              <a:t>NFS Hang Takeaway</a:t>
            </a:r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Don’t disable default settings unless you know what you’re doing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Capture the 3-way handshake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Offloading can make things difficult, don’t capture on the device if possible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72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dirty="0"/>
              <a:t>Blank Web Page</a:t>
            </a:r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Blank page or very slow loading – unusable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Telco did make a change but blame the </a:t>
            </a:r>
            <a:r>
              <a:rPr lang="en-US" dirty="0" err="1"/>
              <a:t>webapp</a:t>
            </a: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Can’t find any LAN issues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Let’s look at a </a:t>
            </a:r>
            <a:r>
              <a:rPr lang="en-US" dirty="0" err="1"/>
              <a:t>pcap</a:t>
            </a:r>
            <a:r>
              <a:rPr lang="en-US" dirty="0"/>
              <a:t>!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63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dirty="0"/>
              <a:t>Blank Web Page Takeaway</a:t>
            </a:r>
            <a:endParaRPr dirty="0"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Know the basics: IP ID, TCP </a:t>
            </a:r>
            <a:r>
              <a:rPr lang="en-US" dirty="0" err="1"/>
              <a:t>Seq</a:t>
            </a:r>
            <a:r>
              <a:rPr lang="en-US" dirty="0"/>
              <a:t> number analysis, MSS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Get captures from both ends if possible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dirty="0"/>
              <a:t>Lean on your provider when you have the data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sz="1600" dirty="0"/>
              <a:t>Case study from </a:t>
            </a:r>
            <a:r>
              <a:rPr lang="en-US" sz="1600" dirty="0">
                <a:hlinkClick r:id="rId3"/>
              </a:rPr>
              <a:t>hando.guibert@gmail.com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2088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3997</TotalTime>
  <Words>257</Words>
  <Application>Microsoft Macintosh PowerPoint</Application>
  <PresentationFormat>On-screen Show (16:9)</PresentationFormat>
  <Paragraphs>66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Tahoma</vt:lpstr>
      <vt:lpstr>Oswald</vt:lpstr>
      <vt:lpstr>Calibri</vt:lpstr>
      <vt:lpstr>Arial</vt:lpstr>
      <vt:lpstr>Custom Design</vt:lpstr>
      <vt:lpstr>Real World Packet Analysis Case Studies</vt:lpstr>
      <vt:lpstr>Packet A(nalysis)-Team</vt:lpstr>
      <vt:lpstr>Before We Get Started</vt:lpstr>
      <vt:lpstr>iPerf Throughput</vt:lpstr>
      <vt:lpstr>iPerf T-put Takeaway</vt:lpstr>
      <vt:lpstr>NFS Hang</vt:lpstr>
      <vt:lpstr>NFS Hang Takeaway</vt:lpstr>
      <vt:lpstr>Blank Web Page</vt:lpstr>
      <vt:lpstr>Blank Web Page Takeaway</vt:lpstr>
      <vt:lpstr>Q &amp; A</vt:lpstr>
      <vt:lpstr>Contact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rule the world…</dc:title>
  <cp:lastModifiedBy>Kary Rogers</cp:lastModifiedBy>
  <cp:revision>11</cp:revision>
  <dcterms:modified xsi:type="dcterms:W3CDTF">2018-11-03T05:48:17Z</dcterms:modified>
</cp:coreProperties>
</file>