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trictFirstAndLastChars="0" embedTrueTypeFonts="1" autoCompressPictures="0">
  <p:sldMasterIdLst>
    <p:sldMasterId id="2147483653" r:id="rId1"/>
  </p:sldMasterIdLst>
  <p:notesMasterIdLst>
    <p:notesMasterId r:id="rId11"/>
  </p:notes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4" r:id="rId9"/>
    <p:sldId id="263" r:id="rId10"/>
  </p:sldIdLst>
  <p:sldSz cx="9144000" cy="5143500" type="screen16x9"/>
  <p:notesSz cx="6858000" cy="9144000"/>
  <p:embeddedFontLst>
    <p:embeddedFont>
      <p:font typeface="Lora" panose="020B0604020202020204" charset="0"/>
      <p:regular r:id="rId12"/>
      <p:bold r:id="rId13"/>
      <p:italic r:id="rId14"/>
      <p:boldItalic r:id="rId15"/>
    </p:embeddedFont>
    <p:embeddedFont>
      <p:font typeface="Tahoma" panose="020B0604030504040204" pitchFamily="34" charset="0"/>
      <p:regular r:id="rId16"/>
      <p:bold r:id="rId17"/>
    </p:embeddedFont>
    <p:embeddedFont>
      <p:font typeface="Trebuchet MS" panose="020B0603020202020204" pitchFamily="34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8"/>
    <p:restoredTop sz="94699"/>
  </p:normalViewPr>
  <p:slideViewPr>
    <p:cSldViewPr snapToGrid="0" snapToObjects="1">
      <p:cViewPr varScale="1">
        <p:scale>
          <a:sx n="131" d="100"/>
          <a:sy n="131" d="100"/>
        </p:scale>
        <p:origin x="132" y="57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" name="Google Shape;34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Google Shape;42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598874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181647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39148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44355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485343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d03d26d6a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d03d26d6a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9543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920430" y="1699088"/>
            <a:ext cx="45237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Font typeface="Trebuchet MS"/>
              <a:buNone/>
              <a:defRPr sz="3600"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cxnSp>
        <p:nvCxnSpPr>
          <p:cNvPr id="12" name="Google Shape;12;p2"/>
          <p:cNvCxnSpPr/>
          <p:nvPr/>
        </p:nvCxnSpPr>
        <p:spPr>
          <a:xfrm>
            <a:off x="-6025" y="3676512"/>
            <a:ext cx="91620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Google Shape;14;p3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Google Shape;15;p3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body" idx="1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◉"/>
              <a:defRPr sz="2400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800"/>
              <a:buChar char="■"/>
              <a:defRPr sz="1800"/>
            </a:lvl9pPr>
          </a:lstStyle>
          <a:p>
            <a:endParaRPr/>
          </a:p>
        </p:txBody>
      </p:sp>
      <p:cxnSp>
        <p:nvCxnSpPr>
          <p:cNvPr id="18" name="Google Shape;18;p3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771650" y="1618700"/>
            <a:ext cx="3425400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◉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2"/>
          </p:nvPr>
        </p:nvSpPr>
        <p:spPr>
          <a:xfrm>
            <a:off x="4327116" y="1618700"/>
            <a:ext cx="3425400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◉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cxnSp>
        <p:nvCxnSpPr>
          <p:cNvPr id="23" name="Google Shape;23;p4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" name="Google Shape;24;p4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5" name="Google Shape;25;p4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1381250" y="937125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cxnSp>
        <p:nvCxnSpPr>
          <p:cNvPr id="28" name="Google Shape;28;p5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" name="Google Shape;29;p5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0" name="Google Shape;30;p5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BLANK_1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rgbClr val="FFFFFF"/>
            </a:gs>
            <a:gs pos="100000">
              <a:srgbClr val="EEF4F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4A86E8"/>
              </a:buClr>
              <a:buSzPts val="2400"/>
              <a:buFont typeface="Trebuchet MS"/>
              <a:buChar char="◉"/>
              <a:defRPr sz="24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000"/>
              <a:buFont typeface="Trebuchet MS"/>
              <a:buChar char="○"/>
              <a:defRPr sz="20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000"/>
              <a:buFont typeface="Trebuchet MS"/>
              <a:buChar char="■"/>
              <a:defRPr sz="20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800"/>
              <a:buFont typeface="Trebuchet MS"/>
              <a:buChar char="●"/>
              <a:defRPr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Char char="○"/>
              <a:defRPr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Char char="■"/>
              <a:defRPr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Char char="●"/>
              <a:defRPr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Char char="○"/>
              <a:defRPr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rebuchet MS"/>
              <a:buChar char="■"/>
              <a:defRPr sz="1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1381250" y="937117"/>
            <a:ext cx="68097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None/>
              <a:defRPr sz="2000" b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sz="20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sz="20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sz="20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sz="20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sz="20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sz="20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sz="20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sz="20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/>
          <p:nvPr/>
        </p:nvSpPr>
        <p:spPr>
          <a:xfrm>
            <a:off x="8123992" y="1075056"/>
            <a:ext cx="10200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latin typeface="Trebuchet MS"/>
                <a:ea typeface="Trebuchet MS"/>
                <a:cs typeface="Trebuchet MS"/>
                <a:sym typeface="Trebuchet MS"/>
              </a:rPr>
              <a:t>#sf21veu</a:t>
            </a:r>
            <a:endParaRPr sz="1100" b="1"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" name="Google Shape;9;p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089475" y="140275"/>
            <a:ext cx="876125" cy="87612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be.com/hansangb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app.box.com/v/HSB-Wireshark-Profile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>
            <a:spLocks noGrp="1"/>
          </p:cNvSpPr>
          <p:nvPr>
            <p:ph type="ctrTitle"/>
          </p:nvPr>
        </p:nvSpPr>
        <p:spPr>
          <a:xfrm>
            <a:off x="920430" y="1546688"/>
            <a:ext cx="45237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B</a:t>
            </a:r>
            <a:r>
              <a:rPr lang="en-US" dirty="0"/>
              <a:t>a</a:t>
            </a:r>
            <a:r>
              <a:rPr lang="en" dirty="0"/>
              <a:t>ck to Packet Trenches</a:t>
            </a:r>
            <a:endParaRPr dirty="0"/>
          </a:p>
        </p:txBody>
      </p:sp>
      <p:pic>
        <p:nvPicPr>
          <p:cNvPr id="37" name="Google Shape;37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3117" y="3449037"/>
            <a:ext cx="446725" cy="446725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7"/>
          <p:cNvSpPr txBox="1"/>
          <p:nvPr/>
        </p:nvSpPr>
        <p:spPr>
          <a:xfrm>
            <a:off x="6501575" y="3958922"/>
            <a:ext cx="2424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dirty="0">
                <a:latin typeface="Trebuchet MS"/>
                <a:ea typeface="Trebuchet MS"/>
                <a:cs typeface="Trebuchet MS"/>
                <a:sym typeface="Trebuchet MS"/>
              </a:rPr>
              <a:t>Hansang Bae</a:t>
            </a:r>
            <a:endParaRPr sz="1700" b="1" dirty="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" name="Google Shape;39;p7"/>
          <p:cNvSpPr txBox="1"/>
          <p:nvPr/>
        </p:nvSpPr>
        <p:spPr>
          <a:xfrm>
            <a:off x="6511772" y="4237535"/>
            <a:ext cx="2035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rebuchet MS"/>
                <a:ea typeface="Trebuchet MS"/>
                <a:cs typeface="Trebuchet MS"/>
                <a:sym typeface="Trebuchet MS"/>
              </a:rPr>
              <a:t>netskope</a:t>
            </a:r>
            <a:endParaRPr dirty="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 txBox="1">
            <a:spLocks noGrp="1"/>
          </p:cNvSpPr>
          <p:nvPr>
            <p:ph type="subTitle" idx="4294967295"/>
          </p:nvPr>
        </p:nvSpPr>
        <p:spPr>
          <a:xfrm>
            <a:off x="2371500" y="2093775"/>
            <a:ext cx="5021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3600" b="1" i="1" dirty="0"/>
              <a:t>Hansang Bae</a:t>
            </a:r>
            <a:endParaRPr sz="3600" b="1" i="1" dirty="0">
              <a:solidFill>
                <a:schemeClr val="lt1"/>
              </a:solidFill>
              <a:highlight>
                <a:srgbClr val="1155CC"/>
              </a:highlight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dirty="0">
                <a:solidFill>
                  <a:schemeClr val="dk1"/>
                </a:solidFill>
              </a:rPr>
              <a:t>You can find me at LinkedIn 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-US" sz="1800" u="sng" dirty="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  <a:hlinkClick r:id="rId3"/>
              </a:rPr>
              <a:t>https://youtube.com/hansangb</a:t>
            </a:r>
            <a:endParaRPr lang="en-US" sz="1800" u="sng" dirty="0">
              <a:solidFill>
                <a:srgbClr val="003399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-US" sz="1800" dirty="0">
                <a:hlinkClick r:id="rId4"/>
              </a:rPr>
              <a:t>https://app.box.com/v/HSB-Wireshark-Profile</a:t>
            </a:r>
            <a:endParaRPr lang="en-US" sz="1800" dirty="0"/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-US" sz="1800" dirty="0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https://app.box.com/v/SharkfestEU21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dirty="0">
                <a:solidFill>
                  <a:schemeClr val="dk1"/>
                </a:solidFill>
              </a:rPr>
              <a:t>Email: hbae@protonmail.com</a:t>
            </a:r>
            <a:endParaRPr sz="1800" dirty="0">
              <a:solidFill>
                <a:schemeClr val="lt1"/>
              </a:solidFill>
              <a:highlight>
                <a:srgbClr val="1155CC"/>
              </a:highlight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b="1" dirty="0"/>
          </a:p>
        </p:txBody>
      </p:sp>
      <p:cxnSp>
        <p:nvCxnSpPr>
          <p:cNvPr id="45" name="Google Shape;45;p8"/>
          <p:cNvCxnSpPr/>
          <p:nvPr/>
        </p:nvCxnSpPr>
        <p:spPr>
          <a:xfrm>
            <a:off x="6450" y="1428750"/>
            <a:ext cx="23973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6" name="Google Shape;46;p8"/>
          <p:cNvSpPr txBox="1">
            <a:spLocks noGrp="1"/>
          </p:cNvSpPr>
          <p:nvPr>
            <p:ph type="ctrTitle" idx="4294967295"/>
          </p:nvPr>
        </p:nvSpPr>
        <p:spPr>
          <a:xfrm>
            <a:off x="2371625" y="816550"/>
            <a:ext cx="49080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/>
              <a:t>Welcome!</a:t>
            </a:r>
            <a:endParaRPr sz="6000" dirty="0"/>
          </a:p>
        </p:txBody>
      </p:sp>
      <p:cxnSp>
        <p:nvCxnSpPr>
          <p:cNvPr id="47" name="Google Shape;47;p8"/>
          <p:cNvCxnSpPr/>
          <p:nvPr/>
        </p:nvCxnSpPr>
        <p:spPr>
          <a:xfrm>
            <a:off x="4738400" y="1428750"/>
            <a:ext cx="44055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W</a:t>
            </a:r>
            <a:r>
              <a:rPr lang="en" dirty="0"/>
              <a:t>hat causes delays?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5877867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-US" dirty="0"/>
              <a:t>Congestion</a:t>
            </a:r>
            <a:endParaRPr dirty="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US" dirty="0"/>
              <a:t>How do you fix it?</a:t>
            </a:r>
            <a:endParaRPr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dirty="0"/>
              <a:t>Propagation Delay</a:t>
            </a:r>
            <a:endParaRPr dirty="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-US" dirty="0"/>
              <a:t>Y</a:t>
            </a:r>
            <a:r>
              <a:rPr lang="en" dirty="0"/>
              <a:t>ou can sorta/kinda fix it</a:t>
            </a:r>
            <a:endParaRPr dirty="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dirty="0"/>
              <a:t>Serialization Delay</a:t>
            </a:r>
          </a:p>
          <a:p>
            <a:pPr lvl="1"/>
            <a:r>
              <a:rPr lang="en-US" dirty="0"/>
              <a:t>You can </a:t>
            </a:r>
            <a:r>
              <a:rPr lang="en-US" dirty="0" err="1"/>
              <a:t>sorta</a:t>
            </a:r>
            <a:r>
              <a:rPr lang="en-US" dirty="0"/>
              <a:t>/</a:t>
            </a:r>
            <a:r>
              <a:rPr lang="en-US" dirty="0" err="1"/>
              <a:t>kinda</a:t>
            </a:r>
            <a:r>
              <a:rPr lang="en-US" dirty="0"/>
              <a:t> fix it</a:t>
            </a:r>
          </a:p>
          <a:p>
            <a:pPr lvl="1"/>
            <a:r>
              <a:rPr lang="en-US" dirty="0"/>
              <a:t>Can you tell?</a:t>
            </a:r>
          </a:p>
          <a:p>
            <a:pPr lvl="0">
              <a:spcBef>
                <a:spcPts val="0"/>
              </a:spcBef>
              <a:buChar char="●"/>
            </a:pPr>
            <a:r>
              <a:rPr lang="en-US" dirty="0"/>
              <a:t>Window size (of course)</a:t>
            </a:r>
          </a:p>
          <a:p>
            <a:pPr lvl="1"/>
            <a:endParaRPr lang="en-US" dirty="0"/>
          </a:p>
          <a:p>
            <a:endParaRPr lang="en-US" dirty="0"/>
          </a:p>
          <a:p>
            <a:pPr marL="101600" lvl="0" indent="0" algn="l" rtl="0"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Serialization Delay!</a:t>
            </a:r>
            <a:endParaRPr dirty="0"/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69111F5F-3901-4A9D-9DF7-1FCA2B66F8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5" y="1590675"/>
            <a:ext cx="8972550" cy="196215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F971538B-D2B2-411E-BB96-323F32CE618C}"/>
              </a:ext>
            </a:extLst>
          </p:cNvPr>
          <p:cNvGrpSpPr/>
          <p:nvPr/>
        </p:nvGrpSpPr>
        <p:grpSpPr>
          <a:xfrm>
            <a:off x="2596900" y="3552825"/>
            <a:ext cx="4506160" cy="444104"/>
            <a:chOff x="2596900" y="3552825"/>
            <a:chExt cx="4506160" cy="444104"/>
          </a:xfrm>
        </p:grpSpPr>
        <p:sp>
          <p:nvSpPr>
            <p:cNvPr id="5" name="Left Brace 4">
              <a:extLst>
                <a:ext uri="{FF2B5EF4-FFF2-40B4-BE49-F238E27FC236}">
                  <a16:creationId xmlns:a16="http://schemas.microsoft.com/office/drawing/2014/main" id="{FCAF26C8-44FF-4CE0-899C-3796BC873B6B}"/>
                </a:ext>
              </a:extLst>
            </p:cNvPr>
            <p:cNvSpPr/>
            <p:nvPr/>
          </p:nvSpPr>
          <p:spPr>
            <a:xfrm rot="16200000">
              <a:off x="4696091" y="1453634"/>
              <a:ext cx="307777" cy="4506160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2B5F9B5-8F1D-48C3-A866-C3334E6FAFFD}"/>
                </a:ext>
              </a:extLst>
            </p:cNvPr>
            <p:cNvSpPr/>
            <p:nvPr/>
          </p:nvSpPr>
          <p:spPr>
            <a:xfrm>
              <a:off x="4227583" y="3689152"/>
              <a:ext cx="68480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01600" lvl="0">
                <a:spcBef>
                  <a:spcPts val="600"/>
                </a:spcBef>
                <a:buSzPts val="2000"/>
              </a:pPr>
              <a:r>
                <a:rPr lang="en-US" dirty="0"/>
                <a:t>1514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A43EE9D-7976-4D3E-824C-5A826BCA8CAA}"/>
              </a:ext>
            </a:extLst>
          </p:cNvPr>
          <p:cNvGrpSpPr/>
          <p:nvPr/>
        </p:nvGrpSpPr>
        <p:grpSpPr>
          <a:xfrm>
            <a:off x="2596900" y="3916052"/>
            <a:ext cx="5204536" cy="440497"/>
            <a:chOff x="2596900" y="3916052"/>
            <a:chExt cx="5204536" cy="440497"/>
          </a:xfrm>
        </p:grpSpPr>
        <p:sp>
          <p:nvSpPr>
            <p:cNvPr id="8" name="Left Brace 7">
              <a:extLst>
                <a:ext uri="{FF2B5EF4-FFF2-40B4-BE49-F238E27FC236}">
                  <a16:creationId xmlns:a16="http://schemas.microsoft.com/office/drawing/2014/main" id="{E37E2648-03A9-4451-9C85-92944FA57F7B}"/>
                </a:ext>
              </a:extLst>
            </p:cNvPr>
            <p:cNvSpPr/>
            <p:nvPr/>
          </p:nvSpPr>
          <p:spPr>
            <a:xfrm rot="16200000">
              <a:off x="5045279" y="1467673"/>
              <a:ext cx="307777" cy="5204536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24F3B01-75AC-4099-8D44-30F3FAE5EDD2}"/>
                </a:ext>
              </a:extLst>
            </p:cNvPr>
            <p:cNvSpPr/>
            <p:nvPr/>
          </p:nvSpPr>
          <p:spPr>
            <a:xfrm>
              <a:off x="5084066" y="4048772"/>
              <a:ext cx="68480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01600" lvl="0">
                <a:spcBef>
                  <a:spcPts val="600"/>
                </a:spcBef>
                <a:buSzPts val="2000"/>
              </a:pPr>
              <a:r>
                <a:rPr lang="en-US" dirty="0"/>
                <a:t>1518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F5C00ED-1D50-4959-87EF-9906F0CAA71D}"/>
              </a:ext>
            </a:extLst>
          </p:cNvPr>
          <p:cNvGrpSpPr/>
          <p:nvPr/>
        </p:nvGrpSpPr>
        <p:grpSpPr>
          <a:xfrm>
            <a:off x="98945" y="4433167"/>
            <a:ext cx="7702491" cy="461665"/>
            <a:chOff x="98945" y="4433167"/>
            <a:chExt cx="7702491" cy="461665"/>
          </a:xfrm>
        </p:grpSpPr>
        <p:sp>
          <p:nvSpPr>
            <p:cNvPr id="10" name="Left Brace 9">
              <a:extLst>
                <a:ext uri="{FF2B5EF4-FFF2-40B4-BE49-F238E27FC236}">
                  <a16:creationId xmlns:a16="http://schemas.microsoft.com/office/drawing/2014/main" id="{28397F3F-8E2F-4E94-8F48-CEBE49EF061F}"/>
                </a:ext>
              </a:extLst>
            </p:cNvPr>
            <p:cNvSpPr/>
            <p:nvPr/>
          </p:nvSpPr>
          <p:spPr>
            <a:xfrm rot="16200000">
              <a:off x="3796302" y="735810"/>
              <a:ext cx="307777" cy="7702491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71508A9-2CC9-4848-91DB-B3970A744BD7}"/>
                </a:ext>
              </a:extLst>
            </p:cNvPr>
            <p:cNvSpPr/>
            <p:nvPr/>
          </p:nvSpPr>
          <p:spPr>
            <a:xfrm>
              <a:off x="3210155" y="4587055"/>
              <a:ext cx="68480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01600" lvl="0">
                <a:spcBef>
                  <a:spcPts val="600"/>
                </a:spcBef>
                <a:buSzPts val="2000"/>
              </a:pPr>
              <a:r>
                <a:rPr lang="en-US" dirty="0"/>
                <a:t>1526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8605322C-03DC-4E59-A9DD-BFB0982534A3}"/>
              </a:ext>
            </a:extLst>
          </p:cNvPr>
          <p:cNvSpPr/>
          <p:nvPr/>
        </p:nvSpPr>
        <p:spPr>
          <a:xfrm>
            <a:off x="8156346" y="3575808"/>
            <a:ext cx="60144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1600" lvl="0">
              <a:spcBef>
                <a:spcPts val="600"/>
              </a:spcBef>
              <a:buSzPts val="2000"/>
            </a:pPr>
            <a:r>
              <a:rPr lang="en-US" sz="4400" dirty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187977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Serialization Delay!</a:t>
            </a:r>
            <a:endParaRPr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8CC552-C41F-4621-8EBD-693FDB6028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018" y="1602695"/>
            <a:ext cx="5339965" cy="2762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3758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Serialization Delay!</a:t>
            </a: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87F3F1-811C-4BBA-92F8-E04EA2472F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3770" y="1451927"/>
            <a:ext cx="5496460" cy="353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763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Serialization Delay!</a:t>
            </a: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63F2AF4-C71D-4A50-A05D-C518B08A2C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5812" y="1358268"/>
            <a:ext cx="5689835" cy="3483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80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/>
              <a:t>StrangeSendLaterSequence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5877867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dirty="0"/>
          </a:p>
          <a:p>
            <a:pPr marL="101600" lvl="0" indent="0" algn="l" rtl="0"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71728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1381250" y="922668"/>
            <a:ext cx="38784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First trace file (Scot Anon)</a:t>
            </a:r>
            <a:endParaRPr dirty="0"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771649" y="1618700"/>
            <a:ext cx="5877867" cy="323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dirty="0"/>
          </a:p>
          <a:p>
            <a:pPr marL="101600" lvl="0" indent="0" algn="l" rtl="0"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502064"/>
      </p:ext>
    </p:extLst>
  </p:cSld>
  <p:clrMapOvr>
    <a:masterClrMapping/>
  </p:clrMapOvr>
</p:sld>
</file>

<file path=ppt/theme/theme1.xml><?xml version="1.0" encoding="utf-8"?>
<a:theme xmlns:a="http://schemas.openxmlformats.org/drawingml/2006/main" name="Viola template">
  <a:themeElements>
    <a:clrScheme name="Custom 347">
      <a:dk1>
        <a:srgbClr val="000000"/>
      </a:dk1>
      <a:lt1>
        <a:srgbClr val="FFFFFF"/>
      </a:lt1>
      <a:dk2>
        <a:srgbClr val="8A8682"/>
      </a:dk2>
      <a:lt2>
        <a:srgbClr val="F0EEE9"/>
      </a:lt2>
      <a:accent1>
        <a:srgbClr val="4A86E8"/>
      </a:accent1>
      <a:accent2>
        <a:srgbClr val="C9DAF8"/>
      </a:accent2>
      <a:accent3>
        <a:srgbClr val="1155CC"/>
      </a:accent3>
      <a:accent4>
        <a:srgbClr val="D8D6D2"/>
      </a:accent4>
      <a:accent5>
        <a:srgbClr val="979593"/>
      </a:accent5>
      <a:accent6>
        <a:srgbClr val="6F6868"/>
      </a:accent6>
      <a:hlink>
        <a:srgbClr val="000000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</Words>
  <Application>Microsoft Office PowerPoint</Application>
  <PresentationFormat>On-screen Show (16:9)</PresentationFormat>
  <Paragraphs>30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Lora</vt:lpstr>
      <vt:lpstr>Tahoma</vt:lpstr>
      <vt:lpstr>Trebuchet MS</vt:lpstr>
      <vt:lpstr>Arial</vt:lpstr>
      <vt:lpstr>Viola template</vt:lpstr>
      <vt:lpstr>Back to Packet Trenches</vt:lpstr>
      <vt:lpstr>Welcome!</vt:lpstr>
      <vt:lpstr>What causes delays?</vt:lpstr>
      <vt:lpstr>Serialization Delay!</vt:lpstr>
      <vt:lpstr>Serialization Delay!</vt:lpstr>
      <vt:lpstr>Serialization Delay!</vt:lpstr>
      <vt:lpstr>Serialization Delay!</vt:lpstr>
      <vt:lpstr>StrangeSendLaterSequence</vt:lpstr>
      <vt:lpstr>First trace file (Scot Anon)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modified xsi:type="dcterms:W3CDTF">2021-06-21T14:55:55Z</dcterms:modified>
</cp:coreProperties>
</file>