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3" r:id="rId1"/>
  </p:sldMasterIdLst>
  <p:notesMasterIdLst>
    <p:notesMasterId r:id="rId24"/>
  </p:notesMasterIdLst>
  <p:sldIdLst>
    <p:sldId id="256" r:id="rId2"/>
    <p:sldId id="257" r:id="rId3"/>
    <p:sldId id="342" r:id="rId4"/>
    <p:sldId id="336" r:id="rId5"/>
    <p:sldId id="362" r:id="rId6"/>
    <p:sldId id="273" r:id="rId7"/>
    <p:sldId id="330" r:id="rId8"/>
    <p:sldId id="337" r:id="rId9"/>
    <p:sldId id="356" r:id="rId10"/>
    <p:sldId id="345" r:id="rId11"/>
    <p:sldId id="357" r:id="rId12"/>
    <p:sldId id="363" r:id="rId13"/>
    <p:sldId id="338" r:id="rId14"/>
    <p:sldId id="343" r:id="rId15"/>
    <p:sldId id="344" r:id="rId16"/>
    <p:sldId id="358" r:id="rId17"/>
    <p:sldId id="341" r:id="rId18"/>
    <p:sldId id="354" r:id="rId19"/>
    <p:sldId id="364" r:id="rId20"/>
    <p:sldId id="355" r:id="rId21"/>
    <p:sldId id="353" r:id="rId22"/>
    <p:sldId id="352" r:id="rId23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Lora" pitchFamily="2" charset="77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Trebuchet MS" panose="020B0703020202090204" pitchFamily="34" charset="0"/>
      <p:regular r:id="rId37"/>
      <p:bold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4C6"/>
    <a:srgbClr val="9B6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A0FCF-E0C2-B640-A14B-D15B68BCE641}" v="79" dt="2021-06-18T07:16:02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10"/>
  </p:normalViewPr>
  <p:slideViewPr>
    <p:cSldViewPr snapToGrid="0" snapToObjects="1">
      <p:cViewPr varScale="1">
        <p:scale>
          <a:sx n="264" d="100"/>
          <a:sy n="264" d="100"/>
        </p:scale>
        <p:origin x="2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5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3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03d26d6a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d03d26d6a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796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03d26d6a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d03d26d6a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894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949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66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81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80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11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2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03d26d6a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d03d26d6a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28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03d26d6a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d03d26d6a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59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03d26d6a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d03d26d6a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776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526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1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20430" y="16990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3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 sz="24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716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3271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4;p4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" name="Google Shape;25;p4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FFFFFF"/>
            </a:gs>
            <a:gs pos="100000">
              <a:srgbClr val="EEF4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Trebuchet MS"/>
              <a:buChar char="◉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rebuchet MS"/>
              <a:buChar char="○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rebuchet MS"/>
              <a:buChar char="■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8123992" y="1075056"/>
            <a:ext cx="102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Trebuchet MS"/>
                <a:ea typeface="Trebuchet MS"/>
                <a:cs typeface="Trebuchet MS"/>
                <a:sym typeface="Trebuchet MS"/>
              </a:rPr>
              <a:t>#sf21veu</a:t>
            </a:r>
            <a:endParaRPr sz="11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89475" y="140275"/>
            <a:ext cx="876125" cy="876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netpacket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netpackets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yn-b.it/sf20v*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920429" y="1546688"/>
            <a:ext cx="750713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SACK / D-SACK</a:t>
            </a:r>
            <a:br>
              <a:rPr lang="en" dirty="0"/>
            </a:br>
            <a:r>
              <a:rPr lang="en-US" sz="2400" dirty="0"/>
              <a:t>How to analyze SACK and D-SACK within Wireshark</a:t>
            </a:r>
            <a:endParaRPr dirty="0"/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117" y="3449037"/>
            <a:ext cx="446725" cy="4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/>
        </p:nvSpPr>
        <p:spPr>
          <a:xfrm>
            <a:off x="6501575" y="3958922"/>
            <a:ext cx="2424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latin typeface="Trebuchet MS"/>
                <a:ea typeface="Trebuchet MS"/>
                <a:cs typeface="Trebuchet MS"/>
                <a:sym typeface="Trebuchet MS"/>
              </a:rPr>
              <a:t>Christian </a:t>
            </a:r>
            <a:r>
              <a:rPr lang="en" sz="1700" b="1" dirty="0" err="1">
                <a:latin typeface="Trebuchet MS"/>
                <a:ea typeface="Trebuchet MS"/>
                <a:cs typeface="Trebuchet MS"/>
                <a:sym typeface="Trebuchet MS"/>
              </a:rPr>
              <a:t>Reusch</a:t>
            </a:r>
            <a:endParaRPr sz="17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6511772" y="4237535"/>
            <a:ext cx="20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rebuchet MS"/>
                <a:ea typeface="Trebuchet MS"/>
                <a:cs typeface="Trebuchet MS"/>
                <a:sym typeface="Trebuchet MS"/>
              </a:rPr>
              <a:t>CRnetPACKETS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SACK Facts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771649" y="1618700"/>
            <a:ext cx="7728883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har char="●"/>
            </a:pPr>
            <a:r>
              <a:rPr lang="en-US" sz="1800" dirty="0"/>
              <a:t>Data receiver</a:t>
            </a:r>
          </a:p>
          <a:p>
            <a:pPr lvl="1">
              <a:spcBef>
                <a:spcPts val="600"/>
              </a:spcBef>
              <a:buChar char="●"/>
            </a:pPr>
            <a:r>
              <a:rPr lang="en-US" sz="1800" dirty="0"/>
              <a:t>“</a:t>
            </a:r>
            <a:r>
              <a:rPr lang="en-US" sz="1800" dirty="0" err="1"/>
              <a:t>SACKed</a:t>
            </a:r>
            <a:r>
              <a:rPr lang="en-US" sz="1800" dirty="0"/>
              <a:t>” segments could be discarded</a:t>
            </a:r>
          </a:p>
          <a:p>
            <a:pPr lvl="1">
              <a:spcBef>
                <a:spcPts val="600"/>
              </a:spcBef>
              <a:buChar char="●"/>
            </a:pPr>
            <a:r>
              <a:rPr lang="en-US" sz="1800" dirty="0"/>
              <a:t>Send SACK immediately</a:t>
            </a:r>
          </a:p>
          <a:p>
            <a:pPr lvl="1">
              <a:spcBef>
                <a:spcPts val="600"/>
              </a:spcBef>
              <a:buFont typeface="Trebuchet MS"/>
              <a:buChar char="●"/>
            </a:pPr>
            <a:r>
              <a:rPr lang="en-US" sz="1800" dirty="0"/>
              <a:t>Use as many SACK block as possible</a:t>
            </a:r>
          </a:p>
          <a:p>
            <a:pPr lvl="1">
              <a:spcBef>
                <a:spcPts val="600"/>
              </a:spcBef>
              <a:buFont typeface="Trebuchet MS"/>
              <a:buChar char="●"/>
            </a:pPr>
            <a:r>
              <a:rPr lang="en-US" sz="1800" dirty="0"/>
              <a:t>In all ACKs which not ACK the highest received byte</a:t>
            </a:r>
          </a:p>
          <a:p>
            <a:pPr lvl="1">
              <a:spcBef>
                <a:spcPts val="600"/>
              </a:spcBef>
              <a:buFont typeface="Trebuchet MS"/>
              <a:buChar char="●"/>
            </a:pPr>
            <a:endParaRPr lang="en-US" sz="1800" dirty="0"/>
          </a:p>
          <a:p>
            <a:pPr lvl="2">
              <a:spcBef>
                <a:spcPts val="600"/>
              </a:spcBef>
              <a:buChar char="●"/>
            </a:pPr>
            <a:endParaRPr lang="en-US" dirty="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8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SACK Facts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771649" y="1618700"/>
            <a:ext cx="7728883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-US" sz="1800" dirty="0"/>
              <a:t>Data sender:</a:t>
            </a:r>
          </a:p>
          <a:p>
            <a:pPr lvl="1">
              <a:spcBef>
                <a:spcPts val="600"/>
              </a:spcBef>
              <a:buFont typeface="Trebuchet MS"/>
              <a:buChar char="●"/>
            </a:pPr>
            <a:r>
              <a:rPr lang="en-US" sz="1800" dirty="0"/>
              <a:t>“</a:t>
            </a:r>
            <a:r>
              <a:rPr lang="en-US" sz="1800" dirty="0" err="1"/>
              <a:t>SACKed</a:t>
            </a:r>
            <a:r>
              <a:rPr lang="en-US" sz="1800" dirty="0"/>
              <a:t>” packets skipped for fast retransmits </a:t>
            </a:r>
          </a:p>
          <a:p>
            <a:pPr lvl="1">
              <a:buChar char="●"/>
            </a:pPr>
            <a:endParaRPr lang="en-US" sz="1800" dirty="0"/>
          </a:p>
          <a:p>
            <a:pPr lvl="1">
              <a:buChar char="●"/>
            </a:pPr>
            <a:r>
              <a:rPr lang="en-US" sz="1800" dirty="0"/>
              <a:t>If retransmission timeout for a segment is reached </a:t>
            </a:r>
            <a:br>
              <a:rPr lang="en-US" sz="1800" dirty="0"/>
            </a:br>
            <a:r>
              <a:rPr lang="en-US" sz="1800" dirty="0"/>
              <a:t>it MUST be retransmitted in any case, if it is not </a:t>
            </a:r>
            <a:r>
              <a:rPr lang="en-US" sz="1800" dirty="0" err="1"/>
              <a:t>ACKed</a:t>
            </a:r>
            <a:r>
              <a:rPr lang="en-US" sz="1800" dirty="0"/>
              <a:t> so far</a:t>
            </a:r>
            <a:br>
              <a:rPr lang="en-US" sz="1800" dirty="0"/>
            </a:br>
            <a:r>
              <a:rPr lang="en-US" sz="1800" dirty="0"/>
              <a:t>( RFC 2018 )</a:t>
            </a:r>
          </a:p>
          <a:p>
            <a:pPr lvl="2">
              <a:spcBef>
                <a:spcPts val="600"/>
              </a:spcBef>
              <a:buChar char="●"/>
            </a:pPr>
            <a:endParaRPr lang="en-US" dirty="0"/>
          </a:p>
          <a:p>
            <a:pPr lvl="1">
              <a:spcBef>
                <a:spcPts val="600"/>
              </a:spcBef>
              <a:buChar char="●"/>
            </a:pPr>
            <a:endParaRPr lang="en-US" dirty="0"/>
          </a:p>
          <a:p>
            <a:pPr>
              <a:buChar char="●"/>
            </a:pPr>
            <a:endParaRPr lang="en-US" dirty="0"/>
          </a:p>
          <a:p>
            <a:pPr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subTitle" idx="4294967295"/>
          </p:nvPr>
        </p:nvSpPr>
        <p:spPr>
          <a:xfrm>
            <a:off x="6449" y="2093774"/>
            <a:ext cx="9137451" cy="23413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en-US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Introduction</a:t>
            </a:r>
            <a:endParaRPr lang="en-US">
              <a:solidFill>
                <a:schemeClr val="bg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1155CC"/>
                </a:highlight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>
              <a:solidFill>
                <a:schemeClr val="lt1"/>
              </a:solidFill>
              <a:highlight>
                <a:srgbClr val="1155CC"/>
              </a:highlight>
            </a:endParaRPr>
          </a:p>
        </p:txBody>
      </p:sp>
      <p:cxnSp>
        <p:nvCxnSpPr>
          <p:cNvPr id="45" name="Google Shape;45;p8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 txBox="1">
            <a:spLocks noGrp="1"/>
          </p:cNvSpPr>
          <p:nvPr>
            <p:ph type="ctrTitle" idx="4294967295"/>
          </p:nvPr>
        </p:nvSpPr>
        <p:spPr>
          <a:xfrm>
            <a:off x="2607732" y="816550"/>
            <a:ext cx="6536267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D-SACK</a:t>
            </a:r>
          </a:p>
        </p:txBody>
      </p:sp>
      <p:cxnSp>
        <p:nvCxnSpPr>
          <p:cNvPr id="47" name="Google Shape;47;p8"/>
          <p:cNvCxnSpPr>
            <a:cxnSpLocks/>
          </p:cNvCxnSpPr>
          <p:nvPr/>
        </p:nvCxnSpPr>
        <p:spPr>
          <a:xfrm>
            <a:off x="6420152" y="1428750"/>
            <a:ext cx="272374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2286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D-SACK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1708" y="1461103"/>
            <a:ext cx="6809700" cy="35753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Sender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Seq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NxtSeq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BC28A1-FFAF-B64A-B6CD-31A7726E3758}"/>
              </a:ext>
            </a:extLst>
          </p:cNvPr>
          <p:cNvSpPr txBox="1">
            <a:spLocks/>
          </p:cNvSpPr>
          <p:nvPr/>
        </p:nvSpPr>
        <p:spPr>
          <a:xfrm>
            <a:off x="3656356" y="1451427"/>
            <a:ext cx="6104738" cy="367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 sent by Receiver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    LE1 RE1    LE2 RE2    LE3 RE3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4000, ACK lost in transit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5000, ACK lost in transit 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  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3000 4000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C69295-AF16-8944-934B-41B606C1EBD9}"/>
              </a:ext>
            </a:extLst>
          </p:cNvPr>
          <p:cNvCxnSpPr>
            <a:cxnSpLocks/>
          </p:cNvCxnSpPr>
          <p:nvPr/>
        </p:nvCxnSpPr>
        <p:spPr>
          <a:xfrm>
            <a:off x="2033263" y="1501666"/>
            <a:ext cx="0" cy="3500924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49AF18-8DAC-C34A-9511-E69FD9423A79}"/>
              </a:ext>
            </a:extLst>
          </p:cNvPr>
          <p:cNvCxnSpPr>
            <a:cxnSpLocks/>
          </p:cNvCxnSpPr>
          <p:nvPr/>
        </p:nvCxnSpPr>
        <p:spPr>
          <a:xfrm>
            <a:off x="3656356" y="1501666"/>
            <a:ext cx="0" cy="35347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F995CD-08AA-9047-A7CC-05AF2B74DADF}"/>
              </a:ext>
            </a:extLst>
          </p:cNvPr>
          <p:cNvSpPr txBox="1">
            <a:spLocks/>
          </p:cNvSpPr>
          <p:nvPr/>
        </p:nvSpPr>
        <p:spPr>
          <a:xfrm>
            <a:off x="1946858" y="1461103"/>
            <a:ext cx="1795906" cy="367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Received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Seq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Trebuchet MS"/>
              </a:rPr>
              <a:t>NxtSeq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</a:t>
            </a:r>
          </a:p>
        </p:txBody>
      </p:sp>
    </p:spTree>
    <p:extLst>
      <p:ext uri="{BB962C8B-B14F-4D97-AF65-F5344CB8AC3E}">
        <p14:creationId xmlns:p14="http://schemas.microsoft.com/office/powerpoint/2010/main" val="26225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D-SACK </a:t>
            </a:r>
            <a:r>
              <a:rPr lang="de-DE" dirty="0" err="1"/>
              <a:t>and</a:t>
            </a:r>
            <a:r>
              <a:rPr lang="de-DE" dirty="0"/>
              <a:t> SACK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1708" y="1461103"/>
            <a:ext cx="6809700" cy="35753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Sender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Seq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NxtSeq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6000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7000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4000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BC28A1-FFAF-B64A-B6CD-31A7726E3758}"/>
              </a:ext>
            </a:extLst>
          </p:cNvPr>
          <p:cNvSpPr txBox="1">
            <a:spLocks/>
          </p:cNvSpPr>
          <p:nvPr/>
        </p:nvSpPr>
        <p:spPr>
          <a:xfrm>
            <a:off x="3656356" y="1451427"/>
            <a:ext cx="6104738" cy="367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 sent by Receiver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    LE1 RE1    LE2 RE2    LE3 RE3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4000, ACK lost in transit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5000, ACK lost in transit 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endParaRPr lang="en-US" sz="19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6000 7000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3000 4000  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6000 7000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C69295-AF16-8944-934B-41B606C1EBD9}"/>
              </a:ext>
            </a:extLst>
          </p:cNvPr>
          <p:cNvCxnSpPr>
            <a:cxnSpLocks/>
          </p:cNvCxnSpPr>
          <p:nvPr/>
        </p:nvCxnSpPr>
        <p:spPr>
          <a:xfrm>
            <a:off x="2033263" y="1501666"/>
            <a:ext cx="0" cy="3500924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49AF18-8DAC-C34A-9511-E69FD9423A79}"/>
              </a:ext>
            </a:extLst>
          </p:cNvPr>
          <p:cNvCxnSpPr>
            <a:cxnSpLocks/>
          </p:cNvCxnSpPr>
          <p:nvPr/>
        </p:nvCxnSpPr>
        <p:spPr>
          <a:xfrm>
            <a:off x="3656356" y="1501666"/>
            <a:ext cx="0" cy="35347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F995CD-08AA-9047-A7CC-05AF2B74DADF}"/>
              </a:ext>
            </a:extLst>
          </p:cNvPr>
          <p:cNvSpPr txBox="1">
            <a:spLocks/>
          </p:cNvSpPr>
          <p:nvPr/>
        </p:nvSpPr>
        <p:spPr>
          <a:xfrm>
            <a:off x="1946858" y="1461103"/>
            <a:ext cx="1795906" cy="367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Received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Seq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Trebuchet MS"/>
              </a:rPr>
              <a:t>NxtSeq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lost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6000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7000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4000</a:t>
            </a:r>
          </a:p>
        </p:txBody>
      </p:sp>
    </p:spTree>
    <p:extLst>
      <p:ext uri="{BB962C8B-B14F-4D97-AF65-F5344CB8AC3E}">
        <p14:creationId xmlns:p14="http://schemas.microsoft.com/office/powerpoint/2010/main" val="245808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D-SACK </a:t>
            </a:r>
            <a:r>
              <a:rPr lang="de-DE" dirty="0" err="1"/>
              <a:t>of</a:t>
            </a:r>
            <a:r>
              <a:rPr lang="de-DE" dirty="0"/>
              <a:t> SACK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1708" y="1461103"/>
            <a:ext cx="6809700" cy="35753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Sender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Seq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NxtSeq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5000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6000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endParaRPr lang="en-US" sz="19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endParaRPr lang="en-US" sz="19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b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4000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BC28A1-FFAF-B64A-B6CD-31A7726E3758}"/>
              </a:ext>
            </a:extLst>
          </p:cNvPr>
          <p:cNvSpPr txBox="1">
            <a:spLocks/>
          </p:cNvSpPr>
          <p:nvPr/>
        </p:nvSpPr>
        <p:spPr>
          <a:xfrm>
            <a:off x="3656356" y="1461102"/>
            <a:ext cx="6104738" cy="367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 sent by Receiver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    LE1 RE1    LE2 RE2    LE3 RE3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endParaRPr lang="en-US" sz="19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endParaRPr lang="en-US" sz="19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endParaRPr lang="en-US" sz="19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endParaRPr lang="en-US" sz="19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  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7000 8000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3000 4000  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7000 8000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5000 6000  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3000 4000  7000 8000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endParaRPr lang="en-US" sz="19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3000 4000  3000 4000  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7000 8000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C69295-AF16-8944-934B-41B606C1EBD9}"/>
              </a:ext>
            </a:extLst>
          </p:cNvPr>
          <p:cNvCxnSpPr>
            <a:cxnSpLocks/>
          </p:cNvCxnSpPr>
          <p:nvPr/>
        </p:nvCxnSpPr>
        <p:spPr>
          <a:xfrm>
            <a:off x="2033263" y="1501666"/>
            <a:ext cx="0" cy="3500924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49AF18-8DAC-C34A-9511-E69FD9423A79}"/>
              </a:ext>
            </a:extLst>
          </p:cNvPr>
          <p:cNvCxnSpPr>
            <a:cxnSpLocks/>
          </p:cNvCxnSpPr>
          <p:nvPr/>
        </p:nvCxnSpPr>
        <p:spPr>
          <a:xfrm>
            <a:off x="3656356" y="1501666"/>
            <a:ext cx="0" cy="353479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F995CD-08AA-9047-A7CC-05AF2B74DADF}"/>
              </a:ext>
            </a:extLst>
          </p:cNvPr>
          <p:cNvSpPr txBox="1">
            <a:spLocks/>
          </p:cNvSpPr>
          <p:nvPr/>
        </p:nvSpPr>
        <p:spPr>
          <a:xfrm>
            <a:off x="1946858" y="1461103"/>
            <a:ext cx="1795906" cy="367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en-US" sz="7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Received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Seq  </a:t>
            </a:r>
            <a:r>
              <a:rPr lang="en-US" sz="7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Trebuchet MS"/>
              </a:rPr>
              <a:t>NxtSeq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  </a:t>
            </a:r>
            <a:r>
              <a:rPr lang="en-US" sz="7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dropped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delayed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dropped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delayed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7000  </a:t>
            </a:r>
            <a:r>
              <a:rPr lang="en-US" sz="7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</a:t>
            </a:r>
            <a:r>
              <a:rPr lang="en-US" sz="7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7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  <a:r>
              <a:rPr lang="en-US" sz="7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6000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dropped</a:t>
            </a:r>
          </a:p>
          <a:p>
            <a:pPr marL="50800" indent="0">
              <a:lnSpc>
                <a:spcPts val="0"/>
              </a:lnSpc>
              <a:spcBef>
                <a:spcPts val="11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</a:t>
            </a:r>
            <a:r>
              <a:rPr lang="en-US" sz="7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4000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76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19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6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D-SACK Facts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771649" y="1618700"/>
            <a:ext cx="7728883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har char="●"/>
            </a:pPr>
            <a:r>
              <a:rPr lang="en-US" dirty="0"/>
              <a:t>D-SACK is always reported in the first SACK block</a:t>
            </a:r>
          </a:p>
          <a:p>
            <a:pPr lvl="1">
              <a:buChar char="●"/>
            </a:pPr>
            <a:r>
              <a:rPr lang="en-US" dirty="0"/>
              <a:t>First block left edge smaller ACK</a:t>
            </a:r>
          </a:p>
          <a:p>
            <a:pPr lvl="1">
              <a:buChar char="●"/>
            </a:pPr>
            <a:r>
              <a:rPr lang="en-US" dirty="0"/>
              <a:t>Or subsegment of 2nd block</a:t>
            </a:r>
          </a:p>
          <a:p>
            <a:pPr>
              <a:lnSpc>
                <a:spcPct val="150000"/>
              </a:lnSpc>
              <a:buChar char="●"/>
            </a:pPr>
            <a:r>
              <a:rPr lang="en-US" dirty="0"/>
              <a:t>D-SACK can hold additional SACK blocks</a:t>
            </a:r>
          </a:p>
          <a:p>
            <a:pPr>
              <a:lnSpc>
                <a:spcPct val="150000"/>
              </a:lnSpc>
              <a:buChar char="●"/>
            </a:pPr>
            <a:r>
              <a:rPr lang="en-US" dirty="0"/>
              <a:t>D-SACK advertises I received data twice</a:t>
            </a:r>
          </a:p>
          <a:p>
            <a:pPr>
              <a:buChar char="●"/>
            </a:pPr>
            <a:endParaRPr lang="en-US" dirty="0"/>
          </a:p>
          <a:p>
            <a:pPr>
              <a:buChar char="●"/>
            </a:pPr>
            <a:endParaRPr lang="en-US" dirty="0"/>
          </a:p>
          <a:p>
            <a:pPr lvl="1">
              <a:spcBef>
                <a:spcPts val="600"/>
              </a:spcBef>
              <a:buChar char="●"/>
            </a:pPr>
            <a:endParaRPr lang="en-US" dirty="0"/>
          </a:p>
          <a:p>
            <a:pPr>
              <a:buChar char="●"/>
            </a:pPr>
            <a:endParaRPr lang="en-US" dirty="0"/>
          </a:p>
          <a:p>
            <a:pPr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8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 err="1"/>
              <a:t>Issue</a:t>
            </a:r>
            <a:r>
              <a:rPr lang="de-DE" dirty="0"/>
              <a:t> #17315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771649" y="1618700"/>
            <a:ext cx="7728883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The DSACK field in Wireshark (&lt; v3.4.7 rc04) works not as expected</a:t>
            </a:r>
          </a:p>
          <a:p>
            <a:pPr lvl="1">
              <a:spcBef>
                <a:spcPts val="600"/>
              </a:spcBef>
              <a:buChar char="●"/>
            </a:pPr>
            <a:r>
              <a:rPr lang="en" dirty="0"/>
              <a:t>1</a:t>
            </a:r>
            <a:r>
              <a:rPr lang="en" baseline="30000" dirty="0"/>
              <a:t>st</a:t>
            </a:r>
            <a:r>
              <a:rPr lang="en" dirty="0"/>
              <a:t> SACK block is always identified as D-SACK, wrongly</a:t>
            </a:r>
          </a:p>
          <a:p>
            <a:pPr lvl="1">
              <a:spcBef>
                <a:spcPts val="600"/>
              </a:spcBef>
              <a:buChar char="●"/>
            </a:pPr>
            <a:r>
              <a:rPr lang="en" dirty="0"/>
              <a:t>But it could be used to filter the 1</a:t>
            </a:r>
            <a:r>
              <a:rPr lang="en" baseline="30000" dirty="0"/>
              <a:t>st</a:t>
            </a:r>
            <a:r>
              <a:rPr lang="en" dirty="0"/>
              <a:t> SACK block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Solved since Wireshark 3.4.7 rc04 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Presentation uses fixed issue (&gt; v3.4.7 rc04)</a:t>
            </a:r>
          </a:p>
        </p:txBody>
      </p:sp>
    </p:spTree>
    <p:extLst>
      <p:ext uri="{BB962C8B-B14F-4D97-AF65-F5344CB8AC3E}">
        <p14:creationId xmlns:p14="http://schemas.microsoft.com/office/powerpoint/2010/main" val="214676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subTitle" idx="4294967295"/>
          </p:nvPr>
        </p:nvSpPr>
        <p:spPr>
          <a:xfrm>
            <a:off x="6449" y="2093774"/>
            <a:ext cx="9094007" cy="23413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en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err="1"/>
              <a:t>It´s</a:t>
            </a:r>
            <a:r>
              <a:rPr lang="de-DE" dirty="0"/>
              <a:t> time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trace</a:t>
            </a:r>
            <a:r>
              <a:rPr lang="de-DE" dirty="0"/>
              <a:t>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1155CC"/>
                </a:highlight>
              </a:rPr>
              <a:t>sf20v-sacked.pcapng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chemeClr val="lt1"/>
                </a:solidFill>
                <a:highlight>
                  <a:srgbClr val="1155CC"/>
                </a:highlight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highlight>
                <a:srgbClr val="1155CC"/>
              </a:highlight>
            </a:endParaRPr>
          </a:p>
        </p:txBody>
      </p:sp>
      <p:cxnSp>
        <p:nvCxnSpPr>
          <p:cNvPr id="45" name="Google Shape;45;p8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Wireshark</a:t>
            </a:r>
            <a:endParaRPr sz="6000" dirty="0"/>
          </a:p>
        </p:txBody>
      </p:sp>
      <p:cxnSp>
        <p:nvCxnSpPr>
          <p:cNvPr id="47" name="Google Shape;47;p8"/>
          <p:cNvCxnSpPr>
            <a:cxnSpLocks/>
          </p:cNvCxnSpPr>
          <p:nvPr/>
        </p:nvCxnSpPr>
        <p:spPr>
          <a:xfrm>
            <a:off x="6352419" y="1428750"/>
            <a:ext cx="2791481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5943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subTitle" idx="4294967295"/>
          </p:nvPr>
        </p:nvSpPr>
        <p:spPr>
          <a:xfrm>
            <a:off x="6449" y="2093774"/>
            <a:ext cx="9137451" cy="23413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en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I </a:t>
            </a:r>
            <a:r>
              <a:rPr lang="de-DE" dirty="0" err="1"/>
              <a:t>learned</a:t>
            </a:r>
            <a:endParaRPr lang="en-US" dirty="0">
              <a:solidFill>
                <a:schemeClr val="bg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chemeClr val="lt1"/>
                </a:solidFill>
                <a:highlight>
                  <a:srgbClr val="1155CC"/>
                </a:highlight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highlight>
                <a:srgbClr val="1155CC"/>
              </a:highlight>
            </a:endParaRPr>
          </a:p>
        </p:txBody>
      </p:sp>
      <p:cxnSp>
        <p:nvCxnSpPr>
          <p:cNvPr id="45" name="Google Shape;45;p8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 txBox="1">
            <a:spLocks noGrp="1"/>
          </p:cNvSpPr>
          <p:nvPr>
            <p:ph type="ctrTitle" idx="4294967295"/>
          </p:nvPr>
        </p:nvSpPr>
        <p:spPr>
          <a:xfrm>
            <a:off x="2573866" y="816550"/>
            <a:ext cx="657013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Takeaways </a:t>
            </a:r>
            <a:endParaRPr sz="6000" dirty="0"/>
          </a:p>
        </p:txBody>
      </p:sp>
      <p:cxnSp>
        <p:nvCxnSpPr>
          <p:cNvPr id="47" name="Google Shape;47;p8"/>
          <p:cNvCxnSpPr>
            <a:cxnSpLocks/>
          </p:cNvCxnSpPr>
          <p:nvPr/>
        </p:nvCxnSpPr>
        <p:spPr>
          <a:xfrm>
            <a:off x="6802362" y="1428750"/>
            <a:ext cx="23415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788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/>
              <a:t>I am </a:t>
            </a:r>
            <a:r>
              <a:rPr lang="en" sz="3600" b="1" i="1" dirty="0">
                <a:solidFill>
                  <a:schemeClr val="lt1"/>
                </a:solidFill>
                <a:highlight>
                  <a:srgbClr val="1155CC"/>
                </a:highlight>
              </a:rPr>
              <a:t>Christian </a:t>
            </a:r>
            <a:r>
              <a:rPr lang="en" sz="3600" b="1" i="1" dirty="0" err="1">
                <a:solidFill>
                  <a:schemeClr val="lt1"/>
                </a:solidFill>
                <a:highlight>
                  <a:srgbClr val="1155CC"/>
                </a:highlight>
              </a:rPr>
              <a:t>Reusch</a:t>
            </a:r>
            <a:endParaRPr sz="3600" b="1" i="1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I am here because I love to give presentations.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You can find me at: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T</a:t>
            </a:r>
            <a:r>
              <a:rPr lang="en" sz="1800" dirty="0">
                <a:solidFill>
                  <a:schemeClr val="dk1"/>
                </a:solidFill>
              </a:rPr>
              <a:t>witter:	 	</a:t>
            </a:r>
            <a:r>
              <a:rPr lang="en" sz="1800" dirty="0">
                <a:solidFill>
                  <a:schemeClr val="lt1"/>
                </a:solidFill>
                <a:highlight>
                  <a:srgbClr val="1155CC"/>
                </a:highlight>
              </a:rPr>
              <a:t>@</a:t>
            </a:r>
            <a:r>
              <a:rPr lang="en" sz="1800" dirty="0" err="1">
                <a:solidFill>
                  <a:schemeClr val="lt1"/>
                </a:solidFill>
                <a:highlight>
                  <a:srgbClr val="1155CC"/>
                </a:highlight>
              </a:rPr>
              <a:t>crnetpackets</a:t>
            </a:r>
            <a:endParaRPr lang="en" sz="1800" b="1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00" dirty="0"/>
              <a:t>Blog: 		</a:t>
            </a:r>
            <a:r>
              <a:rPr lang="en" sz="1800" dirty="0">
                <a:solidFill>
                  <a:schemeClr val="bg1"/>
                </a:solidFill>
                <a:highlight>
                  <a:srgbClr val="1155CC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www.crnetpackets.com</a:t>
            </a:r>
            <a:endParaRPr lang="en" sz="1800" dirty="0">
              <a:solidFill>
                <a:schemeClr val="bg1"/>
              </a:solidFill>
              <a:highlight>
                <a:srgbClr val="1155CC"/>
              </a:highlight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00" dirty="0"/>
              <a:t>YouTube: 	</a:t>
            </a:r>
            <a:r>
              <a:rPr lang="en" sz="1800" dirty="0" err="1">
                <a:solidFill>
                  <a:schemeClr val="lt1"/>
                </a:solidFill>
                <a:highlight>
                  <a:srgbClr val="1155CC"/>
                </a:highlight>
              </a:rPr>
              <a:t>CRnetPACKETS</a:t>
            </a:r>
            <a:endParaRPr lang="en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" sz="1800" b="1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highlight>
                <a:srgbClr val="1155CC"/>
              </a:highlight>
            </a:endParaRPr>
          </a:p>
        </p:txBody>
      </p:sp>
      <p:cxnSp>
        <p:nvCxnSpPr>
          <p:cNvPr id="45" name="Google Shape;45;p8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cxnSp>
        <p:nvCxnSpPr>
          <p:cNvPr id="47" name="Google Shape;47;p8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95BF759-E0C2-274E-9AB4-8688AC5F6EED}"/>
              </a:ext>
            </a:extLst>
          </p:cNvPr>
          <p:cNvSpPr/>
          <p:nvPr/>
        </p:nvSpPr>
        <p:spPr>
          <a:xfrm>
            <a:off x="3149240" y="4204305"/>
            <a:ext cx="571257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00" b="1" dirty="0">
                <a:ln/>
                <a:solidFill>
                  <a:schemeClr val="accent4"/>
                </a:solidFill>
              </a:rPr>
              <a:t>new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AFD2-98EA-E647-B568-74FD4FC7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E79EA-9E04-D043-A918-E54838A52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SACK first block indicates changes</a:t>
            </a:r>
          </a:p>
          <a:p>
            <a:r>
              <a:rPr lang="en-US" dirty="0"/>
              <a:t>D-SACK first and (second block)</a:t>
            </a:r>
          </a:p>
          <a:p>
            <a:r>
              <a:rPr lang="en-US" dirty="0"/>
              <a:t>Non “</a:t>
            </a:r>
            <a:r>
              <a:rPr lang="en-US" dirty="0" err="1"/>
              <a:t>ACKed</a:t>
            </a:r>
            <a:r>
              <a:rPr lang="en-US" dirty="0"/>
              <a:t>” packets maybe discarded </a:t>
            </a:r>
          </a:p>
          <a:p>
            <a:r>
              <a:rPr lang="en-US" dirty="0"/>
              <a:t>Column occurrence and color rules</a:t>
            </a:r>
          </a:p>
          <a:p>
            <a:r>
              <a:rPr lang="en-US" dirty="0"/>
              <a:t>D-SACK field coming up with v3.4.7 rc04</a:t>
            </a:r>
          </a:p>
          <a:p>
            <a:r>
              <a:rPr lang="en-US" dirty="0" err="1"/>
              <a:t>tcptrace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92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en" sz="1800" b="1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highlight>
                <a:srgbClr val="1155CC"/>
              </a:highlight>
            </a:endParaRPr>
          </a:p>
        </p:txBody>
      </p:sp>
      <p:cxnSp>
        <p:nvCxnSpPr>
          <p:cNvPr id="45" name="Google Shape;45;p8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Q &amp; A</a:t>
            </a:r>
            <a:endParaRPr sz="6000" dirty="0"/>
          </a:p>
        </p:txBody>
      </p:sp>
      <p:cxnSp>
        <p:nvCxnSpPr>
          <p:cNvPr id="47" name="Google Shape;47;p8"/>
          <p:cNvCxnSpPr>
            <a:cxnSpLocks/>
          </p:cNvCxnSpPr>
          <p:nvPr/>
        </p:nvCxnSpPr>
        <p:spPr>
          <a:xfrm>
            <a:off x="6352419" y="1428750"/>
            <a:ext cx="2791481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25052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subTitle" idx="4294967295"/>
          </p:nvPr>
        </p:nvSpPr>
        <p:spPr>
          <a:xfrm>
            <a:off x="319314" y="2093775"/>
            <a:ext cx="8360229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i="1" dirty="0"/>
              <a:t>I am happy to receive your feedback!</a:t>
            </a:r>
          </a:p>
          <a:p>
            <a:pPr marL="0" lvl="0" indent="0">
              <a:buNone/>
            </a:pPr>
            <a:r>
              <a:rPr lang="en-US" sz="1800" dirty="0">
                <a:solidFill>
                  <a:schemeClr val="lt1"/>
                </a:solidFill>
                <a:highlight>
                  <a:srgbClr val="1155CC"/>
                </a:highlight>
              </a:rPr>
              <a:t>https://</a:t>
            </a:r>
            <a:r>
              <a:rPr lang="en-US" sz="1800" dirty="0" err="1">
                <a:solidFill>
                  <a:schemeClr val="lt1"/>
                </a:solidFill>
                <a:highlight>
                  <a:srgbClr val="1155CC"/>
                </a:highlight>
              </a:rPr>
              <a:t>forms.gle</a:t>
            </a:r>
            <a:r>
              <a:rPr lang="en-US" sz="1800" dirty="0">
                <a:solidFill>
                  <a:schemeClr val="lt1"/>
                </a:solidFill>
                <a:highlight>
                  <a:srgbClr val="1155CC"/>
                </a:highlight>
              </a:rPr>
              <a:t>/GGRAzkJcEuDkx5r36</a:t>
            </a:r>
            <a:endParaRPr lang="en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You can find me at: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T</a:t>
            </a:r>
            <a:r>
              <a:rPr lang="en" sz="1800" dirty="0">
                <a:solidFill>
                  <a:schemeClr val="dk1"/>
                </a:solidFill>
              </a:rPr>
              <a:t>witter:	 	</a:t>
            </a:r>
            <a:r>
              <a:rPr lang="en" sz="1800" dirty="0">
                <a:solidFill>
                  <a:schemeClr val="lt1"/>
                </a:solidFill>
                <a:highlight>
                  <a:srgbClr val="1155CC"/>
                </a:highlight>
              </a:rPr>
              <a:t>@</a:t>
            </a:r>
            <a:r>
              <a:rPr lang="en" sz="1800" dirty="0" err="1">
                <a:solidFill>
                  <a:schemeClr val="lt1"/>
                </a:solidFill>
                <a:highlight>
                  <a:srgbClr val="1155CC"/>
                </a:highlight>
              </a:rPr>
              <a:t>crnetpackets</a:t>
            </a:r>
            <a:endParaRPr lang="en" sz="1800" b="1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00" dirty="0"/>
              <a:t>Blog: 		</a:t>
            </a:r>
            <a:r>
              <a:rPr lang="en" sz="1800" dirty="0">
                <a:solidFill>
                  <a:schemeClr val="bg1"/>
                </a:solidFill>
                <a:highlight>
                  <a:srgbClr val="1155CC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www.crnetpackets.com</a:t>
            </a:r>
            <a:endParaRPr lang="en" sz="1800" dirty="0">
              <a:solidFill>
                <a:schemeClr val="bg1"/>
              </a:solidFill>
              <a:highlight>
                <a:srgbClr val="1155CC"/>
              </a:highlight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00" dirty="0"/>
              <a:t>YouTube: 	</a:t>
            </a:r>
            <a:r>
              <a:rPr lang="en" sz="1800" dirty="0" err="1">
                <a:solidFill>
                  <a:schemeClr val="lt1"/>
                </a:solidFill>
                <a:highlight>
                  <a:srgbClr val="1155CC"/>
                </a:highlight>
              </a:rPr>
              <a:t>CRnetPACKETS</a:t>
            </a:r>
            <a:endParaRPr lang="en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" sz="1800" b="1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highlight>
                <a:srgbClr val="1155CC"/>
              </a:highlight>
            </a:endParaRPr>
          </a:p>
        </p:txBody>
      </p:sp>
      <p:cxnSp>
        <p:nvCxnSpPr>
          <p:cNvPr id="45" name="Google Shape;45;p8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 you</a:t>
            </a:r>
            <a:endParaRPr sz="6000" dirty="0"/>
          </a:p>
        </p:txBody>
      </p:sp>
      <p:cxnSp>
        <p:nvCxnSpPr>
          <p:cNvPr id="47" name="Google Shape;47;p8"/>
          <p:cNvCxnSpPr>
            <a:cxnSpLocks/>
          </p:cNvCxnSpPr>
          <p:nvPr/>
        </p:nvCxnSpPr>
        <p:spPr>
          <a:xfrm>
            <a:off x="6352419" y="1428750"/>
            <a:ext cx="2791481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2407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557F-9B64-A848-B86A-6BABE63C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FC4AA-9F24-1E4E-8F1E-BAD488650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SACK</a:t>
            </a:r>
          </a:p>
          <a:p>
            <a:r>
              <a:rPr lang="en-US" sz="2800" dirty="0"/>
              <a:t>D-SACK</a:t>
            </a:r>
          </a:p>
          <a:p>
            <a:r>
              <a:rPr lang="en-US" sz="2800" dirty="0"/>
              <a:t>Wireshark SACK Profile</a:t>
            </a:r>
          </a:p>
          <a:p>
            <a:r>
              <a:rPr lang="en-US" sz="2800" dirty="0"/>
              <a:t>Graphical analysis (</a:t>
            </a:r>
            <a:r>
              <a:rPr lang="en-US" sz="2800" dirty="0" err="1"/>
              <a:t>TCPtrace</a:t>
            </a:r>
            <a:r>
              <a:rPr lang="en-US" sz="2800" dirty="0"/>
              <a:t>)</a:t>
            </a:r>
          </a:p>
          <a:p>
            <a:r>
              <a:rPr lang="en-US" sz="2800" dirty="0"/>
              <a:t>Profile:	   </a:t>
            </a:r>
            <a:r>
              <a:rPr lang="en-US" sz="2800" dirty="0">
                <a:solidFill>
                  <a:schemeClr val="bg1"/>
                </a:solidFill>
                <a:highlight>
                  <a:srgbClr val="1155CC"/>
                </a:highlight>
              </a:rPr>
              <a:t>https://</a:t>
            </a:r>
            <a:r>
              <a:rPr lang="en-US" sz="2800" dirty="0" err="1">
                <a:solidFill>
                  <a:schemeClr val="bg1"/>
                </a:solidFill>
                <a:highlight>
                  <a:srgbClr val="1155CC"/>
                </a:highlight>
              </a:rPr>
              <a:t>crnetpackets.com</a:t>
            </a:r>
            <a:endParaRPr lang="en-US" sz="2800" dirty="0">
              <a:solidFill>
                <a:schemeClr val="bg1"/>
              </a:solidFill>
              <a:highlight>
                <a:srgbClr val="1155CC"/>
              </a:highlight>
            </a:endParaRPr>
          </a:p>
          <a:p>
            <a:r>
              <a:rPr lang="en-US" sz="2800" dirty="0" err="1"/>
              <a:t>Tracefile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bg1"/>
                </a:solidFill>
                <a:highlight>
                  <a:srgbClr val="1155CC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https://syn-b.it/sf20v </a:t>
            </a:r>
            <a:endParaRPr lang="en-US" sz="2800" dirty="0">
              <a:solidFill>
                <a:schemeClr val="bg1"/>
              </a:solidFill>
              <a:highlight>
                <a:srgbClr val="1155CC"/>
              </a:highlight>
            </a:endParaRPr>
          </a:p>
          <a:p>
            <a:pPr marL="76200" indent="0">
              <a:buNone/>
            </a:pPr>
            <a:r>
              <a:rPr lang="en-US" sz="1400" dirty="0">
                <a:solidFill>
                  <a:schemeClr val="accent1"/>
                </a:solidFill>
              </a:rPr>
              <a:t>		      </a:t>
            </a:r>
            <a:r>
              <a:rPr lang="en-US" sz="1200" dirty="0">
                <a:solidFill>
                  <a:schemeClr val="accent1"/>
                </a:solidFill>
              </a:rPr>
              <a:t>Thanks to Sake Blok for providing the trace</a:t>
            </a:r>
            <a:endParaRPr lang="en-US" sz="1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8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557F-9B64-A848-B86A-6BABE63C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(D-)SACK </a:t>
            </a:r>
            <a:r>
              <a:rPr lang="en-US" sz="2400" dirty="0"/>
              <a:t>RFC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FC4AA-9F24-1E4E-8F1E-BAD48865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249" y="1616470"/>
            <a:ext cx="7403873" cy="3112200"/>
          </a:xfrm>
        </p:spPr>
        <p:txBody>
          <a:bodyPr/>
          <a:lstStyle/>
          <a:p>
            <a:r>
              <a:rPr lang="en-US" dirty="0"/>
              <a:t>RFC 2018 		SACK</a:t>
            </a:r>
          </a:p>
          <a:p>
            <a:r>
              <a:rPr lang="en-US" dirty="0"/>
              <a:t>RFC 2883 		D-SACK</a:t>
            </a:r>
            <a:br>
              <a:rPr lang="en-US" dirty="0"/>
            </a:br>
            <a:endParaRPr lang="en-US" dirty="0"/>
          </a:p>
          <a:p>
            <a:r>
              <a:rPr lang="en-US" dirty="0"/>
              <a:t>(RFC 6675 	SACK based Loss recovery)</a:t>
            </a:r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1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subTitle" idx="4294967295"/>
          </p:nvPr>
        </p:nvSpPr>
        <p:spPr>
          <a:xfrm>
            <a:off x="6449" y="2093774"/>
            <a:ext cx="9137451" cy="23413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en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err="1"/>
              <a:t>Introduction</a:t>
            </a:r>
            <a:endParaRPr lang="en-US" dirty="0">
              <a:solidFill>
                <a:schemeClr val="bg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chemeClr val="lt1"/>
                </a:solidFill>
                <a:highlight>
                  <a:srgbClr val="1155CC"/>
                </a:highlight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DE" sz="1800" dirty="0">
              <a:solidFill>
                <a:schemeClr val="lt1"/>
              </a:solidFill>
              <a:highlight>
                <a:srgbClr val="1155CC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lt1"/>
              </a:solidFill>
              <a:highlight>
                <a:srgbClr val="1155CC"/>
              </a:highlight>
            </a:endParaRPr>
          </a:p>
        </p:txBody>
      </p:sp>
      <p:cxnSp>
        <p:nvCxnSpPr>
          <p:cNvPr id="45" name="Google Shape;45;p8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 txBox="1">
            <a:spLocks noGrp="1"/>
          </p:cNvSpPr>
          <p:nvPr>
            <p:ph type="ctrTitle" idx="4294967295"/>
          </p:nvPr>
        </p:nvSpPr>
        <p:spPr>
          <a:xfrm>
            <a:off x="2549676" y="816550"/>
            <a:ext cx="659432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SACK</a:t>
            </a:r>
            <a:endParaRPr sz="6000" dirty="0"/>
          </a:p>
        </p:txBody>
      </p:sp>
      <p:cxnSp>
        <p:nvCxnSpPr>
          <p:cNvPr id="47" name="Google Shape;47;p8"/>
          <p:cNvCxnSpPr>
            <a:cxnSpLocks/>
          </p:cNvCxnSpPr>
          <p:nvPr/>
        </p:nvCxnSpPr>
        <p:spPr>
          <a:xfrm>
            <a:off x="6420152" y="1428750"/>
            <a:ext cx="272374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1114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dirty="0"/>
              <a:t>SACK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Sequence</a:t>
            </a:r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(SEQ)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Cumulative ACK (ACK)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SACK Block (LE1 – RE1)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SACK Block (LE2 – RE2)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rd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SACK Block (LE3 – RE3)</a:t>
            </a:r>
          </a:p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SACK Block (LE4 – RE4)</a:t>
            </a:r>
          </a:p>
          <a:p>
            <a:pPr marL="914400" lvl="2" indent="-381000">
              <a:spcBef>
                <a:spcPts val="600"/>
              </a:spcBef>
              <a:buSzPts val="2400"/>
              <a:buFont typeface="Trebuchet MS"/>
              <a:buChar char="◉"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4th Block only w/o TCP timestamp</a:t>
            </a:r>
          </a:p>
        </p:txBody>
      </p:sp>
    </p:spTree>
    <p:extLst>
      <p:ext uri="{BB962C8B-B14F-4D97-AF65-F5344CB8AC3E}">
        <p14:creationId xmlns:p14="http://schemas.microsoft.com/office/powerpoint/2010/main" val="359621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SACK Case1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31384" y="1484058"/>
            <a:ext cx="6809700" cy="3112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Sender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Seq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NxtSeq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 	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 	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6000 	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7000 	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BC28A1-FFAF-B64A-B6CD-31A7726E3758}"/>
              </a:ext>
            </a:extLst>
          </p:cNvPr>
          <p:cNvSpPr txBox="1">
            <a:spLocks/>
          </p:cNvSpPr>
          <p:nvPr/>
        </p:nvSpPr>
        <p:spPr>
          <a:xfrm>
            <a:off x="2118839" y="1482821"/>
            <a:ext cx="6023728" cy="36083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ACK sent by Receiver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ACK      LE1 RE1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(lost)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4000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4000    5000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4000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 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8000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C69295-AF16-8944-934B-41B606C1EBD9}"/>
              </a:ext>
            </a:extLst>
          </p:cNvPr>
          <p:cNvCxnSpPr/>
          <p:nvPr/>
        </p:nvCxnSpPr>
        <p:spPr>
          <a:xfrm>
            <a:off x="2118839" y="1446590"/>
            <a:ext cx="0" cy="3589867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SACK Case2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1708" y="1461103"/>
            <a:ext cx="6809700" cy="35753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Sender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Seq  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NxtSeq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 	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 	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 	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6000	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7000	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8000 	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5000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6000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3000</a:t>
            </a:r>
            <a:r>
              <a:rPr lang="en-US" sz="19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4000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BC28A1-FFAF-B64A-B6CD-31A7726E3758}"/>
              </a:ext>
            </a:extLst>
          </p:cNvPr>
          <p:cNvSpPr txBox="1">
            <a:spLocks/>
          </p:cNvSpPr>
          <p:nvPr/>
        </p:nvSpPr>
        <p:spPr>
          <a:xfrm>
            <a:off x="2118835" y="1451427"/>
            <a:ext cx="6809700" cy="3673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ACK sent by Receiver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ACK	    LE1 RE1      LE2 RE2      LE3 RE3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(lost)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3000	   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4000 5000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(lost)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3000	   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6000 7000    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4000 5000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(lost)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3000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8000 9000    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6000 7000    4000 5000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3000	   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4000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7000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8000 9000</a:t>
            </a:r>
          </a:p>
          <a:p>
            <a:pPr marL="50800" indent="0">
              <a:lnSpc>
                <a:spcPts val="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en-US" sz="1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7000</a:t>
            </a:r>
            <a:r>
              <a:rPr lang="en-US" sz="19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8000 9000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C69295-AF16-8944-934B-41B606C1EBD9}"/>
              </a:ext>
            </a:extLst>
          </p:cNvPr>
          <p:cNvCxnSpPr>
            <a:cxnSpLocks/>
          </p:cNvCxnSpPr>
          <p:nvPr/>
        </p:nvCxnSpPr>
        <p:spPr>
          <a:xfrm>
            <a:off x="2118839" y="1501666"/>
            <a:ext cx="0" cy="3500924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CFC529-9598-E24C-B61F-B88FBB55B6ED}"/>
              </a:ext>
            </a:extLst>
          </p:cNvPr>
          <p:cNvCxnSpPr>
            <a:cxnSpLocks/>
          </p:cNvCxnSpPr>
          <p:nvPr/>
        </p:nvCxnSpPr>
        <p:spPr>
          <a:xfrm>
            <a:off x="8339132" y="1838476"/>
            <a:ext cx="0" cy="316411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SACK-Facts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771649" y="1618700"/>
            <a:ext cx="7728883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Trebuchet MS"/>
              <a:buChar char="●"/>
            </a:pPr>
            <a:r>
              <a:rPr lang="en-US" sz="1800" dirty="0"/>
              <a:t>SACK negotiated in 3 Way Handshake 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SACK holds the triggering blocks</a:t>
            </a:r>
          </a:p>
          <a:p>
            <a:pPr lvl="1">
              <a:buChar char="●"/>
            </a:pPr>
            <a:r>
              <a:rPr lang="en-US" sz="1800" dirty="0"/>
              <a:t>SACK blocks 2-4 should repeat the most recently reported blocks</a:t>
            </a:r>
          </a:p>
          <a:p>
            <a:pPr>
              <a:buFont typeface="Trebuchet MS"/>
              <a:buChar char="●"/>
            </a:pPr>
            <a:r>
              <a:rPr lang="en-US" sz="1800" dirty="0"/>
              <a:t>LE and RE represents a continuous block of bytes that were received</a:t>
            </a:r>
          </a:p>
          <a:p>
            <a:pPr>
              <a:buChar char="●"/>
            </a:pPr>
            <a:endParaRPr lang="en-US" dirty="0"/>
          </a:p>
          <a:p>
            <a:pPr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57314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4A86E8"/>
      </a:accent1>
      <a:accent2>
        <a:srgbClr val="C9DAF8"/>
      </a:accent2>
      <a:accent3>
        <a:srgbClr val="1155CC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790</Words>
  <Application>Microsoft Macintosh PowerPoint</Application>
  <PresentationFormat>On-screen Show (16:9)</PresentationFormat>
  <Paragraphs>218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Segoe UI</vt:lpstr>
      <vt:lpstr>Consolas</vt:lpstr>
      <vt:lpstr>Lora</vt:lpstr>
      <vt:lpstr>Trebuchet MS</vt:lpstr>
      <vt:lpstr>Viola template</vt:lpstr>
      <vt:lpstr>SACK / D-SACK How to analyze SACK and D-SACK within Wireshark</vt:lpstr>
      <vt:lpstr>Hello!</vt:lpstr>
      <vt:lpstr>Agenda</vt:lpstr>
      <vt:lpstr>(D-)SACK RFC Overview</vt:lpstr>
      <vt:lpstr>SACK</vt:lpstr>
      <vt:lpstr>SACK</vt:lpstr>
      <vt:lpstr>SACK Case1</vt:lpstr>
      <vt:lpstr>SACK Case2</vt:lpstr>
      <vt:lpstr>SACK-Facts</vt:lpstr>
      <vt:lpstr>SACK Facts</vt:lpstr>
      <vt:lpstr>SACK Facts</vt:lpstr>
      <vt:lpstr>D-SACK</vt:lpstr>
      <vt:lpstr>D-SACK</vt:lpstr>
      <vt:lpstr>D-SACK and SACK</vt:lpstr>
      <vt:lpstr>D-SACK of SACK</vt:lpstr>
      <vt:lpstr>D-SACK Facts</vt:lpstr>
      <vt:lpstr>Issue #17315</vt:lpstr>
      <vt:lpstr>Wireshark</vt:lpstr>
      <vt:lpstr>Takeaways </vt:lpstr>
      <vt:lpstr>Takeaway</vt:lpstr>
      <vt:lpstr>Q &amp; 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Christian Reusch</cp:lastModifiedBy>
  <cp:revision>4</cp:revision>
  <dcterms:modified xsi:type="dcterms:W3CDTF">2021-06-18T11:19:51Z</dcterms:modified>
</cp:coreProperties>
</file>