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1_0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9"/>
  </p:notesMasterIdLst>
  <p:sldIdLst>
    <p:sldId id="256" r:id="rId2"/>
    <p:sldId id="257" r:id="rId3"/>
    <p:sldId id="260" r:id="rId4"/>
    <p:sldId id="264" r:id="rId5"/>
    <p:sldId id="261" r:id="rId6"/>
    <p:sldId id="258" r:id="rId7"/>
    <p:sldId id="265" r:id="rId8"/>
    <p:sldId id="266" r:id="rId9"/>
    <p:sldId id="269" r:id="rId10"/>
    <p:sldId id="271" r:id="rId11"/>
    <p:sldId id="272" r:id="rId12"/>
    <p:sldId id="267" r:id="rId13"/>
    <p:sldId id="273" r:id="rId14"/>
    <p:sldId id="274" r:id="rId15"/>
    <p:sldId id="275" r:id="rId16"/>
    <p:sldId id="268" r:id="rId17"/>
    <p:sldId id="259" r:id="rId18"/>
  </p:sldIdLst>
  <p:sldSz cx="12192000" cy="6858000"/>
  <p:notesSz cx="6858000" cy="9144000"/>
  <p:custDataLst>
    <p:tags r:id="rId20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0808B9-D072-3EFF-0C6E-0AFE1D7B76C7}" name="Markus Liechti" initials="ML" userId="189d03b87720cf0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155" d="100"/>
          <a:sy n="155" d="100"/>
        </p:scale>
        <p:origin x="763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45E22A0-7F21-4453-B996-E0B5B08CBD64}" authorId="{640808B9-D072-3EFF-0C6E-0AFE1D7B76C7}" created="2024-10-19T13:12:54.904">
    <pc:sldMkLst xmlns:pc="http://schemas.microsoft.com/office/powerpoint/2013/main/command">
      <pc:docMk/>
      <pc:sldMk cId="0" sldId="257"/>
    </pc:sldMkLst>
    <p188:txBody>
      <a:bodyPr/>
      <a:lstStyle/>
      <a:p>
        <a:r>
          <a:rPr lang="de-CH"/>
          <a:t>Eventuell möchtest Du hier eine eigene Seite?
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05f457b98c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05f457b98c_2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2" name="Google Shape;62;g305f457b98c_2_1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074a2c21b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074a2c21b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2" name="Google Shape;82;g3074a2c21b7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49350" y="2592500"/>
            <a:ext cx="8459100" cy="15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849350" y="4430100"/>
            <a:ext cx="84591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400"/>
              <a:buFont typeface="Lucida Sans"/>
              <a:buNone/>
              <a:defRPr sz="2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8D8D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8D8D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8D8D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8D8D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8D8D8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0" y="681038"/>
            <a:ext cx="12192000" cy="6176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838200" y="989814"/>
            <a:ext cx="4949858" cy="518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3A3A3A"/>
              </a:buClr>
              <a:buSzPts val="2800"/>
              <a:buChar char="•"/>
              <a:defRPr>
                <a:solidFill>
                  <a:srgbClr val="3A3A3A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2400"/>
              <a:buChar char="•"/>
              <a:defRPr>
                <a:solidFill>
                  <a:srgbClr val="3A3A3A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2000"/>
              <a:buChar char="•"/>
              <a:defRPr>
                <a:solidFill>
                  <a:srgbClr val="3A3A3A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1800"/>
              <a:buChar char="•"/>
              <a:defRPr>
                <a:solidFill>
                  <a:srgbClr val="3A3A3A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1800"/>
              <a:buChar char="•"/>
              <a:defRPr>
                <a:solidFill>
                  <a:srgbClr val="3A3A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6135671" y="989814"/>
            <a:ext cx="4949858" cy="518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3A3A3A"/>
              </a:buClr>
              <a:buSzPts val="2800"/>
              <a:buChar char="•"/>
              <a:defRPr>
                <a:solidFill>
                  <a:srgbClr val="3A3A3A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2400"/>
              <a:buChar char="•"/>
              <a:defRPr>
                <a:solidFill>
                  <a:srgbClr val="3A3A3A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2000"/>
              <a:buChar char="•"/>
              <a:defRPr>
                <a:solidFill>
                  <a:srgbClr val="3A3A3A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1800"/>
              <a:buChar char="•"/>
              <a:defRPr>
                <a:solidFill>
                  <a:srgbClr val="3A3A3A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1800"/>
              <a:buChar char="•"/>
              <a:defRPr>
                <a:solidFill>
                  <a:srgbClr val="3A3A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el und Inhal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8D8D8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0" y="681038"/>
            <a:ext cx="12192000" cy="6176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838200" y="989814"/>
            <a:ext cx="10515600" cy="518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3A3A3A"/>
              </a:buClr>
              <a:buSzPts val="2800"/>
              <a:buChar char="•"/>
              <a:defRPr>
                <a:solidFill>
                  <a:srgbClr val="3A3A3A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2400"/>
              <a:buChar char="•"/>
              <a:defRPr>
                <a:solidFill>
                  <a:srgbClr val="3A3A3A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2000"/>
              <a:buChar char="•"/>
              <a:defRPr>
                <a:solidFill>
                  <a:srgbClr val="3A3A3A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1800"/>
              <a:buChar char="•"/>
              <a:defRPr>
                <a:solidFill>
                  <a:srgbClr val="3A3A3A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1800"/>
              <a:buChar char="•"/>
              <a:defRPr>
                <a:solidFill>
                  <a:srgbClr val="3A3A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edback">
  <p:cSld name="Feedback_1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8D8D8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0" name="Google Shape;40;p5"/>
          <p:cNvSpPr>
            <a:spLocks noGrp="1"/>
          </p:cNvSpPr>
          <p:nvPr>
            <p:ph type="pic" idx="2"/>
          </p:nvPr>
        </p:nvSpPr>
        <p:spPr>
          <a:xfrm>
            <a:off x="3581400" y="1026350"/>
            <a:ext cx="4859700" cy="4859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edback light background">
  <p:cSld name="Feedback_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682975"/>
            <a:ext cx="12192000" cy="552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8D8D8"/>
              </a:buClr>
              <a:buSzPts val="1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44" name="Google Shape;44;p6"/>
          <p:cNvSpPr>
            <a:spLocks noGrp="1"/>
          </p:cNvSpPr>
          <p:nvPr>
            <p:ph type="pic" idx="2"/>
          </p:nvPr>
        </p:nvSpPr>
        <p:spPr>
          <a:xfrm>
            <a:off x="3581400" y="1026350"/>
            <a:ext cx="4859700" cy="4859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831850" y="160337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8D8D8"/>
              </a:buClr>
              <a:buSzPts val="5200"/>
              <a:buFont typeface="Play"/>
              <a:buNone/>
              <a:defRPr sz="5200"/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ct val="0"/>
              </a:spcBef>
              <a:buNone/>
              <a:defRPr/>
            </a:lvl1pPr>
            <a:lvl2pPr marL="0" lvl="1" indent="0" algn="r">
              <a:spcBef>
                <a:spcPct val="0"/>
              </a:spcBef>
              <a:buNone/>
              <a:defRPr/>
            </a:lvl2pPr>
            <a:lvl3pPr marL="0" lvl="2" indent="0" algn="r">
              <a:spcBef>
                <a:spcPct val="0"/>
              </a:spcBef>
              <a:buNone/>
              <a:defRPr/>
            </a:lvl3pPr>
            <a:lvl4pPr marL="0" lvl="3" indent="0" algn="r">
              <a:spcBef>
                <a:spcPct val="0"/>
              </a:spcBef>
              <a:buNone/>
              <a:defRPr/>
            </a:lvl4pPr>
            <a:lvl5pPr marL="0" lvl="4" indent="0" algn="r">
              <a:spcBef>
                <a:spcPct val="0"/>
              </a:spcBef>
              <a:buNone/>
              <a:defRPr/>
            </a:lvl5pPr>
            <a:lvl6pPr marL="0" lvl="5" indent="0" algn="r">
              <a:spcBef>
                <a:spcPct val="0"/>
              </a:spcBef>
              <a:buNone/>
              <a:defRPr/>
            </a:lvl6pPr>
            <a:lvl7pPr marL="0" lvl="6" indent="0" algn="r">
              <a:spcBef>
                <a:spcPct val="0"/>
              </a:spcBef>
              <a:buNone/>
              <a:defRPr/>
            </a:lvl7pPr>
            <a:lvl8pPr marL="0" lvl="7" indent="0" algn="r">
              <a:spcBef>
                <a:spcPct val="0"/>
              </a:spcBef>
              <a:buNone/>
              <a:defRPr/>
            </a:lvl8pPr>
            <a:lvl9pPr marL="0" lvl="8" indent="0" algn="r">
              <a:spcBef>
                <a:spcPct val="0"/>
              </a:spcBef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500"/>
              <a:buFont typeface="Lucida Sans"/>
              <a:buNone/>
              <a:defRPr sz="2500" b="1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2pPr>
            <a:lvl3pPr lvl="2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3pPr>
            <a:lvl4pPr lvl="3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4pPr>
            <a:lvl5pPr lvl="4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5pPr>
            <a:lvl6pPr lvl="5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6pPr>
            <a:lvl7pPr lvl="6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7pPr>
            <a:lvl8pPr lvl="7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8pPr>
            <a:lvl9pPr lvl="8">
              <a:spcBef>
                <a:spcPct val="0"/>
              </a:spcBef>
              <a:spcAft>
                <a:spcPct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336431"/>
            <a:ext cx="10515600" cy="484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D8D8D8"/>
              </a:buClr>
              <a:buSzPts val="2800"/>
              <a:buFont typeface="Lucida Sans"/>
              <a:buChar char="•"/>
              <a:defRPr sz="2800" i="0" u="none" strike="noStrike" cap="none">
                <a:solidFill>
                  <a:srgbClr val="D8D8D8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8D8D8"/>
              </a:buClr>
              <a:buSzPts val="2400"/>
              <a:buFont typeface="Lucida Sans"/>
              <a:buChar char="•"/>
              <a:defRPr sz="2400" i="0" u="none" strike="noStrike" cap="none">
                <a:solidFill>
                  <a:srgbClr val="D8D8D8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8D8D8"/>
              </a:buClr>
              <a:buSzPts val="2000"/>
              <a:buFont typeface="Lucida Sans"/>
              <a:buChar char="•"/>
              <a:defRPr sz="2000" i="0" u="none" strike="noStrike" cap="none">
                <a:solidFill>
                  <a:srgbClr val="D8D8D8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8D8D8"/>
              </a:buClr>
              <a:buSzPts val="1800"/>
              <a:buFont typeface="Lucida Sans"/>
              <a:buChar char="•"/>
              <a:defRPr sz="1800" i="0" u="none" strike="noStrike" cap="none">
                <a:solidFill>
                  <a:srgbClr val="D8D8D8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D8D8D8"/>
              </a:buClr>
              <a:buSzPts val="1800"/>
              <a:buFont typeface="Lucida Sans"/>
              <a:buChar char="•"/>
              <a:defRPr sz="1800" i="0" u="none" strike="noStrike" cap="none">
                <a:solidFill>
                  <a:srgbClr val="D8D8D8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ct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1"/>
          <p:cNvPicPr preferRelativeResize="0"/>
          <p:nvPr/>
        </p:nvPicPr>
        <p:blipFill>
          <a:blip r:embed="rId9">
            <a:alphaModFix/>
          </a:blip>
          <a:srcRect b="40737"/>
          <a:stretch>
            <a:fillRect/>
          </a:stretch>
        </p:blipFill>
        <p:spPr>
          <a:xfrm>
            <a:off x="10964150" y="77837"/>
            <a:ext cx="1090150" cy="495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8330600" y="59875"/>
            <a:ext cx="26334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900"/>
              <a:buFont typeface="Lato"/>
              <a:buNone/>
            </a:pPr>
            <a:r>
              <a:rPr lang="de-DE" sz="1600" b="1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SharkFest’24 EUROPE</a:t>
            </a:r>
            <a:endParaRPr b="1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900"/>
              <a:buFont typeface="Lato"/>
              <a:buNone/>
            </a:pPr>
            <a:r>
              <a:rPr lang="de-DE" sz="125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Vienna, Austria </a:t>
            </a:r>
            <a:r>
              <a:rPr lang="de-DE" sz="1250" b="1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•</a:t>
            </a:r>
            <a:r>
              <a:rPr lang="de-DE" sz="1250" i="0" u="none" strike="noStrike" cap="non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#sf24eu</a:t>
            </a:r>
            <a:endParaRPr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duard.blenkers@bls.c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arkus.liechti@bit.admin.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arkus.Liechti@bit.admin.ch" TargetMode="External"/><Relationship Id="rId2" Type="http://schemas.openxmlformats.org/officeDocument/2006/relationships/hyperlink" Target="mailto:eduard.blenkers@bls.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ctrTitle"/>
          </p:nvPr>
        </p:nvSpPr>
        <p:spPr>
          <a:xfrm>
            <a:off x="1849350" y="2592500"/>
            <a:ext cx="8459100" cy="1534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en-US" b="1" dirty="0"/>
              <a:t>Compare the accuracy of trace files captured </a:t>
            </a:r>
            <a:br>
              <a:rPr lang="en-US" b="1" dirty="0"/>
            </a:br>
            <a:r>
              <a:rPr lang="en-US" b="1" dirty="0"/>
              <a:t>with a tap and Cisco ACI</a:t>
            </a:r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1849350" y="4430100"/>
            <a:ext cx="8459100" cy="94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dirty="0"/>
              <a:t>Markus Liechti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</a:pPr>
            <a:r>
              <a:rPr lang="de-DE" dirty="0"/>
              <a:t>Eddi Blenkers</a:t>
            </a:r>
          </a:p>
          <a:p>
            <a:pPr marL="0" lvl="0" indent="0" algn="r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7B2D2-94D5-675A-A32A-A1B02B180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Test and Measurement </a:t>
            </a:r>
            <a:r>
              <a:rPr lang="de-CH" b="1" dirty="0" err="1"/>
              <a:t>with</a:t>
            </a:r>
            <a:r>
              <a:rPr lang="de-CH" b="1" dirty="0"/>
              <a:t> </a:t>
            </a:r>
            <a:r>
              <a:rPr lang="de-CH" dirty="0" err="1"/>
              <a:t>low</a:t>
            </a:r>
            <a:r>
              <a:rPr lang="de-CH" b="1" dirty="0"/>
              <a:t> </a:t>
            </a:r>
            <a:r>
              <a:rPr lang="de-CH" b="1" dirty="0" err="1"/>
              <a:t>traffic</a:t>
            </a:r>
            <a:endParaRPr lang="de-CH" dirty="0"/>
          </a:p>
        </p:txBody>
      </p:sp>
      <p:pic>
        <p:nvPicPr>
          <p:cNvPr id="9" name="Picture 4" descr="Laptop | Cisco Network Topology Icons 3015">
            <a:extLst>
              <a:ext uri="{FF2B5EF4-FFF2-40B4-BE49-F238E27FC236}">
                <a16:creationId xmlns:a16="http://schemas.microsoft.com/office/drawing/2014/main" id="{6AA3DD2A-555A-03D1-2098-E857C74B4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56" y="790678"/>
            <a:ext cx="895277" cy="6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aptop | Cisco Network Topology Icons 3015">
            <a:extLst>
              <a:ext uri="{FF2B5EF4-FFF2-40B4-BE49-F238E27FC236}">
                <a16:creationId xmlns:a16="http://schemas.microsoft.com/office/drawing/2014/main" id="{A9E16A97-70FF-D6C2-3916-948170DA8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764" y="790678"/>
            <a:ext cx="895277" cy="6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6A9FC3DD-1B93-C55B-2606-5F0C7F24EE71}"/>
              </a:ext>
            </a:extLst>
          </p:cNvPr>
          <p:cNvCxnSpPr>
            <a:stCxn id="10" idx="3"/>
            <a:endCxn id="9" idx="1"/>
          </p:cNvCxnSpPr>
          <p:nvPr/>
        </p:nvCxnSpPr>
        <p:spPr>
          <a:xfrm>
            <a:off x="4897041" y="1100709"/>
            <a:ext cx="3026215" cy="0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7F736AC5-3B8B-9E4E-8E3E-2DCAC5428296}"/>
              </a:ext>
            </a:extLst>
          </p:cNvPr>
          <p:cNvSpPr txBox="1"/>
          <p:nvPr/>
        </p:nvSpPr>
        <p:spPr>
          <a:xfrm>
            <a:off x="5745992" y="764704"/>
            <a:ext cx="1426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File Transfer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5054C6C-1D0F-313E-8344-FE85940CA4B1}"/>
              </a:ext>
            </a:extLst>
          </p:cNvPr>
          <p:cNvSpPr/>
          <p:nvPr/>
        </p:nvSpPr>
        <p:spPr>
          <a:xfrm>
            <a:off x="9067472" y="1935227"/>
            <a:ext cx="1866472" cy="7431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solidFill>
                  <a:schemeClr val="tx1"/>
                </a:solidFill>
              </a:rPr>
              <a:t>Packet Capture Engine</a:t>
            </a:r>
          </a:p>
          <a:p>
            <a:pPr algn="ctr"/>
            <a:r>
              <a:rPr lang="de-CH" sz="1200" i="0" dirty="0">
                <a:solidFill>
                  <a:srgbClr val="000000"/>
                </a:solidFill>
                <a:effectLst/>
              </a:rPr>
              <a:t>Allegro 1000 (10Gbit/s)</a:t>
            </a:r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60E72AC4-3BC8-41FB-D179-8EDD7C041893}"/>
              </a:ext>
            </a:extLst>
          </p:cNvPr>
          <p:cNvSpPr/>
          <p:nvPr/>
        </p:nvSpPr>
        <p:spPr>
          <a:xfrm>
            <a:off x="1925272" y="1919701"/>
            <a:ext cx="1866472" cy="7587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solidFill>
                  <a:schemeClr val="tx1"/>
                </a:solidFill>
              </a:rPr>
              <a:t>Packet Capture Engine</a:t>
            </a:r>
          </a:p>
          <a:p>
            <a:pPr algn="ctr"/>
            <a:r>
              <a:rPr lang="en-US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Riverbed </a:t>
            </a:r>
            <a:r>
              <a:rPr lang="en-US" sz="12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Netshark</a:t>
            </a:r>
            <a:r>
              <a:rPr lang="en-US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2100 (10Gbit/s)</a:t>
            </a:r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19E126C9-98D6-88D1-42FE-93BCE27FBBEA}"/>
              </a:ext>
            </a:extLst>
          </p:cNvPr>
          <p:cNvSpPr/>
          <p:nvPr/>
        </p:nvSpPr>
        <p:spPr>
          <a:xfrm>
            <a:off x="9219872" y="5589240"/>
            <a:ext cx="1866472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solidFill>
                  <a:schemeClr val="tx1"/>
                </a:solidFill>
              </a:rPr>
              <a:t>Packet Capture Engine</a:t>
            </a:r>
          </a:p>
          <a:p>
            <a:pPr algn="ctr"/>
            <a:r>
              <a:rPr lang="de-CH" sz="1200" i="0" dirty="0">
                <a:solidFill>
                  <a:srgbClr val="000000"/>
                </a:solidFill>
                <a:effectLst/>
              </a:rPr>
              <a:t>ARP </a:t>
            </a:r>
            <a:r>
              <a:rPr lang="de-CH" sz="1200" i="0" dirty="0" err="1">
                <a:solidFill>
                  <a:srgbClr val="000000"/>
                </a:solidFill>
                <a:effectLst/>
              </a:rPr>
              <a:t>XPert</a:t>
            </a:r>
            <a:r>
              <a:rPr lang="de-CH" sz="1200" i="0" dirty="0">
                <a:solidFill>
                  <a:srgbClr val="000000"/>
                </a:solidFill>
                <a:effectLst/>
              </a:rPr>
              <a:t> 6000 (20Gbit/s)</a:t>
            </a:r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6D1AC07-696B-1E71-358F-420F6DF801B6}"/>
              </a:ext>
            </a:extLst>
          </p:cNvPr>
          <p:cNvSpPr txBox="1"/>
          <p:nvPr/>
        </p:nvSpPr>
        <p:spPr>
          <a:xfrm>
            <a:off x="5930266" y="1080077"/>
            <a:ext cx="9597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i="0" dirty="0">
                <a:solidFill>
                  <a:srgbClr val="000000"/>
                </a:solidFill>
                <a:effectLst/>
              </a:rPr>
              <a:t>10Gbit/s)</a:t>
            </a:r>
            <a:endParaRPr lang="de-CH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EA3C3F5-4830-55DE-90CD-8F6B875EF3BC}"/>
              </a:ext>
            </a:extLst>
          </p:cNvPr>
          <p:cNvSpPr txBox="1"/>
          <p:nvPr/>
        </p:nvSpPr>
        <p:spPr>
          <a:xfrm>
            <a:off x="1833958" y="2958749"/>
            <a:ext cx="2084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2400" dirty="0"/>
              <a:t>Measurement Point 1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45CD6254-CD09-FD70-B572-DD112B7ED4C2}"/>
              </a:ext>
            </a:extLst>
          </p:cNvPr>
          <p:cNvSpPr txBox="1"/>
          <p:nvPr/>
        </p:nvSpPr>
        <p:spPr>
          <a:xfrm>
            <a:off x="9124268" y="3111149"/>
            <a:ext cx="2084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2400" dirty="0"/>
              <a:t>Measurement Point 2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B31D9698-E25B-EF7A-E992-449AEEEBCC8A}"/>
              </a:ext>
            </a:extLst>
          </p:cNvPr>
          <p:cNvSpPr txBox="1"/>
          <p:nvPr/>
        </p:nvSpPr>
        <p:spPr>
          <a:xfrm>
            <a:off x="9110958" y="4268046"/>
            <a:ext cx="2084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2400" dirty="0"/>
              <a:t>Measurement Point 3 (ACI)</a:t>
            </a:r>
          </a:p>
        </p:txBody>
      </p:sp>
      <p:sp>
        <p:nvSpPr>
          <p:cNvPr id="53" name="Pfeil: nach unten 52">
            <a:extLst>
              <a:ext uri="{FF2B5EF4-FFF2-40B4-BE49-F238E27FC236}">
                <a16:creationId xmlns:a16="http://schemas.microsoft.com/office/drawing/2014/main" id="{64D13657-2FEA-EE7D-BBEC-947BB67D48B3}"/>
              </a:ext>
            </a:extLst>
          </p:cNvPr>
          <p:cNvSpPr/>
          <p:nvPr/>
        </p:nvSpPr>
        <p:spPr>
          <a:xfrm rot="10800000">
            <a:off x="2722155" y="2740287"/>
            <a:ext cx="133485" cy="3028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7" name="Pfeil: nach unten 56">
            <a:extLst>
              <a:ext uri="{FF2B5EF4-FFF2-40B4-BE49-F238E27FC236}">
                <a16:creationId xmlns:a16="http://schemas.microsoft.com/office/drawing/2014/main" id="{1E5BF76E-91B9-FDF2-5618-D9E4D7890954}"/>
              </a:ext>
            </a:extLst>
          </p:cNvPr>
          <p:cNvSpPr/>
          <p:nvPr/>
        </p:nvSpPr>
        <p:spPr>
          <a:xfrm>
            <a:off x="9865083" y="5056110"/>
            <a:ext cx="496688" cy="4465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5DA555EF-23F6-5D83-7BC7-A9C7284439B9}"/>
              </a:ext>
            </a:extLst>
          </p:cNvPr>
          <p:cNvSpPr txBox="1"/>
          <p:nvPr/>
        </p:nvSpPr>
        <p:spPr>
          <a:xfrm>
            <a:off x="3140989" y="918592"/>
            <a:ext cx="1160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System A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243D1757-3095-95A1-2CEA-9E17E3797D43}"/>
              </a:ext>
            </a:extLst>
          </p:cNvPr>
          <p:cNvSpPr txBox="1"/>
          <p:nvPr/>
        </p:nvSpPr>
        <p:spPr>
          <a:xfrm>
            <a:off x="8758130" y="884846"/>
            <a:ext cx="1426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System B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63E0CB-2FE1-F4CD-8D65-133B142C568F}"/>
              </a:ext>
            </a:extLst>
          </p:cNvPr>
          <p:cNvSpPr txBox="1"/>
          <p:nvPr/>
        </p:nvSpPr>
        <p:spPr>
          <a:xfrm>
            <a:off x="3778285" y="1941437"/>
            <a:ext cx="5302647" cy="317009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de-CH" sz="4000" dirty="0"/>
              <a:t>The </a:t>
            </a:r>
            <a:r>
              <a:rPr lang="de-CH" sz="4000" dirty="0" err="1"/>
              <a:t>measurement</a:t>
            </a:r>
            <a:r>
              <a:rPr lang="de-CH" sz="4000" dirty="0"/>
              <a:t> </a:t>
            </a:r>
            <a:r>
              <a:rPr lang="de-CH" sz="4000" dirty="0" err="1"/>
              <a:t>has</a:t>
            </a:r>
            <a:r>
              <a:rPr lang="de-CH" sz="4000" dirty="0"/>
              <a:t> </a:t>
            </a:r>
            <a:r>
              <a:rPr lang="de-CH" sz="4000" dirty="0" err="1"/>
              <a:t>finished</a:t>
            </a:r>
            <a:endParaRPr lang="de-CH" sz="4000" dirty="0"/>
          </a:p>
          <a:p>
            <a:pPr algn="ctr"/>
            <a:endParaRPr lang="de-CH" sz="4000" dirty="0"/>
          </a:p>
          <a:p>
            <a:pPr algn="ctr"/>
            <a:r>
              <a:rPr lang="de-CH" sz="4000" dirty="0" err="1"/>
              <a:t>Which</a:t>
            </a:r>
            <a:r>
              <a:rPr lang="de-CH" sz="4000" dirty="0"/>
              <a:t> </a:t>
            </a:r>
            <a:r>
              <a:rPr lang="de-CH" sz="4000" dirty="0" err="1"/>
              <a:t>measuring</a:t>
            </a:r>
            <a:r>
              <a:rPr lang="de-CH" sz="4000" dirty="0"/>
              <a:t> </a:t>
            </a:r>
            <a:r>
              <a:rPr lang="de-CH" sz="4000" dirty="0" err="1"/>
              <a:t>points</a:t>
            </a:r>
            <a:r>
              <a:rPr lang="de-CH" sz="4000" dirty="0"/>
              <a:t> </a:t>
            </a:r>
            <a:r>
              <a:rPr lang="de-CH" sz="4000" dirty="0" err="1"/>
              <a:t>had</a:t>
            </a:r>
            <a:r>
              <a:rPr lang="de-CH" sz="4000" dirty="0"/>
              <a:t> </a:t>
            </a:r>
            <a:r>
              <a:rPr lang="de-CH" sz="4000" dirty="0" err="1"/>
              <a:t>no</a:t>
            </a:r>
            <a:r>
              <a:rPr lang="de-CH" sz="4000" dirty="0"/>
              <a:t> </a:t>
            </a:r>
            <a:r>
              <a:rPr lang="de-CH" sz="4000" dirty="0" err="1"/>
              <a:t>errors</a:t>
            </a:r>
            <a:r>
              <a:rPr lang="de-CH" sz="4000" dirty="0"/>
              <a:t>?</a:t>
            </a:r>
          </a:p>
        </p:txBody>
      </p:sp>
      <p:pic>
        <p:nvPicPr>
          <p:cNvPr id="5" name="Grafik 4" descr="Daumen hoch-Zeichen mit einfarbiger Füllung">
            <a:extLst>
              <a:ext uri="{FF2B5EF4-FFF2-40B4-BE49-F238E27FC236}">
                <a16:creationId xmlns:a16="http://schemas.microsoft.com/office/drawing/2014/main" id="{6AD8722F-61BD-6637-F818-6617664A8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073" y="1825887"/>
            <a:ext cx="914400" cy="914400"/>
          </a:xfrm>
          <a:prstGeom prst="rect">
            <a:avLst/>
          </a:prstGeom>
        </p:spPr>
      </p:pic>
      <p:pic>
        <p:nvPicPr>
          <p:cNvPr id="26" name="Grafik 25" descr="Daumen hoch-Zeichen mit einfarbiger Füllung">
            <a:extLst>
              <a:ext uri="{FF2B5EF4-FFF2-40B4-BE49-F238E27FC236}">
                <a16:creationId xmlns:a16="http://schemas.microsoft.com/office/drawing/2014/main" id="{A2727ED1-C9DA-4EFE-CD23-96EEE96CD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00275" y="5528472"/>
            <a:ext cx="914400" cy="914400"/>
          </a:xfrm>
          <a:prstGeom prst="rect">
            <a:avLst/>
          </a:prstGeom>
        </p:spPr>
      </p:pic>
      <p:pic>
        <p:nvPicPr>
          <p:cNvPr id="27" name="Grafik 26" descr="Daumen hoch-Zeichen mit einfarbiger Füllung">
            <a:extLst>
              <a:ext uri="{FF2B5EF4-FFF2-40B4-BE49-F238E27FC236}">
                <a16:creationId xmlns:a16="http://schemas.microsoft.com/office/drawing/2014/main" id="{46F62643-34A4-436C-88E6-F80FC14F2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5259" y="1782061"/>
            <a:ext cx="914400" cy="914400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31358504-92E9-1849-0A62-CF5186988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16" y="3862866"/>
            <a:ext cx="2696083" cy="231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50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6247B-910C-3303-598A-DAEE9F93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Summary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A35F52-B1E4-BB63-8894-551996BDD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3200" dirty="0"/>
              <a:t>Summary </a:t>
            </a:r>
            <a:r>
              <a:rPr lang="de-CH" sz="3200" dirty="0" err="1"/>
              <a:t>measurement</a:t>
            </a:r>
            <a:r>
              <a:rPr lang="de-CH" sz="3200" dirty="0"/>
              <a:t> </a:t>
            </a:r>
            <a:r>
              <a:rPr lang="de-CH" sz="3200" dirty="0" err="1"/>
              <a:t>with</a:t>
            </a:r>
            <a:r>
              <a:rPr lang="de-CH" sz="3200" dirty="0"/>
              <a:t> </a:t>
            </a:r>
            <a:r>
              <a:rPr lang="de-CH" sz="3200" dirty="0" err="1"/>
              <a:t>low</a:t>
            </a:r>
            <a:r>
              <a:rPr lang="de-CH" sz="3200" dirty="0"/>
              <a:t> network </a:t>
            </a:r>
            <a:r>
              <a:rPr lang="de-CH" sz="3200" dirty="0" err="1"/>
              <a:t>traffic</a:t>
            </a:r>
            <a:endParaRPr lang="de-CH" sz="3200" dirty="0"/>
          </a:p>
          <a:p>
            <a:endParaRPr lang="de-CH" dirty="0"/>
          </a:p>
          <a:p>
            <a:r>
              <a:rPr lang="de-CH" dirty="0"/>
              <a:t>All </a:t>
            </a:r>
            <a:r>
              <a:rPr lang="de-CH" dirty="0" err="1"/>
              <a:t>measuring</a:t>
            </a:r>
            <a:r>
              <a:rPr lang="de-CH" dirty="0"/>
              <a:t> </a:t>
            </a:r>
            <a:r>
              <a:rPr lang="de-CH" dirty="0" err="1"/>
              <a:t>points</a:t>
            </a:r>
            <a:r>
              <a:rPr lang="de-CH" dirty="0"/>
              <a:t> </a:t>
            </a:r>
            <a:r>
              <a:rPr lang="de-CH" dirty="0" err="1"/>
              <a:t>worked</a:t>
            </a:r>
            <a:r>
              <a:rPr lang="de-CH" dirty="0"/>
              <a:t> </a:t>
            </a:r>
            <a:r>
              <a:rPr lang="de-CH" dirty="0" err="1"/>
              <a:t>correctly</a:t>
            </a:r>
            <a:r>
              <a:rPr lang="de-CH" dirty="0"/>
              <a:t> 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7" name="Grafik 6" descr="Menschen, die den Daumen hochhalten">
            <a:extLst>
              <a:ext uri="{FF2B5EF4-FFF2-40B4-BE49-F238E27FC236}">
                <a16:creationId xmlns:a16="http://schemas.microsoft.com/office/drawing/2014/main" id="{B1E0F7F3-1F73-2CD4-ABA9-7392ADA25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720" y="3071703"/>
            <a:ext cx="4680520" cy="31203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067069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1B7196-5A7F-D608-DB2E-FA881A96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Test and Measurement </a:t>
            </a:r>
            <a:r>
              <a:rPr lang="de-CH" b="1" dirty="0" err="1"/>
              <a:t>with</a:t>
            </a:r>
            <a:r>
              <a:rPr lang="de-CH" b="1" dirty="0"/>
              <a:t> high </a:t>
            </a:r>
            <a:r>
              <a:rPr lang="de-CH" b="1" dirty="0" err="1"/>
              <a:t>volume</a:t>
            </a:r>
            <a:r>
              <a:rPr lang="de-CH" b="1" dirty="0"/>
              <a:t> </a:t>
            </a:r>
            <a:r>
              <a:rPr lang="de-CH" b="1" dirty="0" err="1"/>
              <a:t>traffic</a:t>
            </a:r>
            <a:endParaRPr lang="de-CH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609984BA-F669-6CBF-0E69-91377DB3FE2D}"/>
              </a:ext>
            </a:extLst>
          </p:cNvPr>
          <p:cNvCxnSpPr>
            <a:cxnSpLocks/>
          </p:cNvCxnSpPr>
          <p:nvPr/>
        </p:nvCxnSpPr>
        <p:spPr>
          <a:xfrm flipH="1">
            <a:off x="8307737" y="1874091"/>
            <a:ext cx="1965" cy="1152128"/>
          </a:xfrm>
          <a:prstGeom prst="line">
            <a:avLst/>
          </a:prstGeom>
          <a:ln w="57150">
            <a:solidFill>
              <a:schemeClr val="tx1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F3DA47E6-9DF0-AA08-22CA-C9DA96014E0E}"/>
              </a:ext>
            </a:extLst>
          </p:cNvPr>
          <p:cNvCxnSpPr>
            <a:cxnSpLocks/>
          </p:cNvCxnSpPr>
          <p:nvPr/>
        </p:nvCxnSpPr>
        <p:spPr>
          <a:xfrm>
            <a:off x="4306825" y="3460368"/>
            <a:ext cx="1" cy="864096"/>
          </a:xfrm>
          <a:prstGeom prst="line">
            <a:avLst/>
          </a:prstGeom>
          <a:ln w="57150">
            <a:solidFill>
              <a:schemeClr val="tx1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Workgroup Switch | Cisco Network Topology Icons 3015">
            <a:extLst>
              <a:ext uri="{FF2B5EF4-FFF2-40B4-BE49-F238E27FC236}">
                <a16:creationId xmlns:a16="http://schemas.microsoft.com/office/drawing/2014/main" id="{3610CB28-1E1C-8BA3-0494-7307C39BD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080" y="3026219"/>
            <a:ext cx="883827" cy="44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Workgroup Switch | Cisco Network Topology Icons 3015">
            <a:extLst>
              <a:ext uri="{FF2B5EF4-FFF2-40B4-BE49-F238E27FC236}">
                <a16:creationId xmlns:a16="http://schemas.microsoft.com/office/drawing/2014/main" id="{38866470-1467-0781-7CD9-7E3C9A7D5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296" y="3026219"/>
            <a:ext cx="883827" cy="44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aptop | Cisco Network Topology Icons 3015">
            <a:extLst>
              <a:ext uri="{FF2B5EF4-FFF2-40B4-BE49-F238E27FC236}">
                <a16:creationId xmlns:a16="http://schemas.microsoft.com/office/drawing/2014/main" id="{9F517695-C3F9-1A77-9756-02865EB17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16" y="1222726"/>
            <a:ext cx="895277" cy="6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aptop | Cisco Network Topology Icons 3015">
            <a:extLst>
              <a:ext uri="{FF2B5EF4-FFF2-40B4-BE49-F238E27FC236}">
                <a16:creationId xmlns:a16="http://schemas.microsoft.com/office/drawing/2014/main" id="{C3AC3C69-94BD-59D9-17EB-EFF020998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724" y="1222726"/>
            <a:ext cx="895277" cy="6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isco Network Topology Icons 3015">
            <a:extLst>
              <a:ext uri="{FF2B5EF4-FFF2-40B4-BE49-F238E27FC236}">
                <a16:creationId xmlns:a16="http://schemas.microsoft.com/office/drawing/2014/main" id="{902870A6-93C6-4ACC-E43A-4BF24A277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80" y="4343244"/>
            <a:ext cx="799281" cy="79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isco Network Topology Icons 3015">
            <a:extLst>
              <a:ext uri="{FF2B5EF4-FFF2-40B4-BE49-F238E27FC236}">
                <a16:creationId xmlns:a16="http://schemas.microsoft.com/office/drawing/2014/main" id="{9C7590F8-0EF1-6F59-4F7B-434BEEA01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581" y="4343244"/>
            <a:ext cx="799281" cy="79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4D97D9F-E288-4CE7-D81D-130184E3B384}"/>
              </a:ext>
            </a:extLst>
          </p:cNvPr>
          <p:cNvGrpSpPr/>
          <p:nvPr/>
        </p:nvGrpSpPr>
        <p:grpSpPr>
          <a:xfrm>
            <a:off x="4048731" y="2295048"/>
            <a:ext cx="345940" cy="361557"/>
            <a:chOff x="3022494" y="2616868"/>
            <a:chExt cx="466664" cy="605590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F4B6B25A-0CE3-8AE0-5AA3-2F9F29C0FE2A}"/>
                </a:ext>
              </a:extLst>
            </p:cNvPr>
            <p:cNvSpPr/>
            <p:nvPr/>
          </p:nvSpPr>
          <p:spPr>
            <a:xfrm>
              <a:off x="3362826" y="2616868"/>
              <a:ext cx="126332" cy="60559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CC2FF752-6348-0576-4F66-FEFF8DAE6916}"/>
                </a:ext>
              </a:extLst>
            </p:cNvPr>
            <p:cNvSpPr/>
            <p:nvPr/>
          </p:nvSpPr>
          <p:spPr>
            <a:xfrm>
              <a:off x="3022494" y="2852173"/>
              <a:ext cx="340332" cy="10226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8B4A043-A1FB-5B7F-D9ED-E70B8A5A0265}"/>
              </a:ext>
            </a:extLst>
          </p:cNvPr>
          <p:cNvGrpSpPr/>
          <p:nvPr/>
        </p:nvGrpSpPr>
        <p:grpSpPr>
          <a:xfrm flipH="1">
            <a:off x="8264514" y="2304622"/>
            <a:ext cx="345940" cy="361557"/>
            <a:chOff x="3022494" y="2616868"/>
            <a:chExt cx="466664" cy="605590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8BCF4082-F1BA-419B-6215-41A0EBE2F535}"/>
                </a:ext>
              </a:extLst>
            </p:cNvPr>
            <p:cNvSpPr/>
            <p:nvPr/>
          </p:nvSpPr>
          <p:spPr>
            <a:xfrm>
              <a:off x="3362826" y="2616868"/>
              <a:ext cx="126332" cy="60559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4354D911-0825-41C0-0BFA-5984E030D8FD}"/>
                </a:ext>
              </a:extLst>
            </p:cNvPr>
            <p:cNvSpPr/>
            <p:nvPr/>
          </p:nvSpPr>
          <p:spPr>
            <a:xfrm>
              <a:off x="3022494" y="2852173"/>
              <a:ext cx="340332" cy="10226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0D941C5-23F2-A394-73E9-2D9FFCC50475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4700661" y="4742885"/>
            <a:ext cx="31239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5F99D130-86FC-4DC4-C2ED-839D21F929CB}"/>
              </a:ext>
            </a:extLst>
          </p:cNvPr>
          <p:cNvCxnSpPr>
            <a:stCxn id="10" idx="3"/>
            <a:endCxn id="9" idx="1"/>
          </p:cNvCxnSpPr>
          <p:nvPr/>
        </p:nvCxnSpPr>
        <p:spPr>
          <a:xfrm>
            <a:off x="4815001" y="1532757"/>
            <a:ext cx="3026215" cy="0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B1DCB56A-76A9-BDD5-0805-B81DEDEEB1A9}"/>
              </a:ext>
            </a:extLst>
          </p:cNvPr>
          <p:cNvSpPr txBox="1"/>
          <p:nvPr/>
        </p:nvSpPr>
        <p:spPr>
          <a:xfrm>
            <a:off x="5663952" y="1196752"/>
            <a:ext cx="1426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File Transfer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7A84AA8-5BFC-CF38-6673-D3C0F7E7FB11}"/>
              </a:ext>
            </a:extLst>
          </p:cNvPr>
          <p:cNvSpPr/>
          <p:nvPr/>
        </p:nvSpPr>
        <p:spPr>
          <a:xfrm>
            <a:off x="8985432" y="2367275"/>
            <a:ext cx="1866472" cy="2131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solidFill>
                  <a:schemeClr val="tx1"/>
                </a:solidFill>
              </a:rPr>
              <a:t>Packet Capture Engine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A5DEF953-E6AD-F9F0-B6C5-E4EB0CC838C8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678766" y="2463547"/>
            <a:ext cx="369965" cy="25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17BA960A-E43E-B2CF-34A5-DE6CC71B56B0}"/>
              </a:ext>
            </a:extLst>
          </p:cNvPr>
          <p:cNvCxnSpPr>
            <a:cxnSpLocks/>
          </p:cNvCxnSpPr>
          <p:nvPr/>
        </p:nvCxnSpPr>
        <p:spPr>
          <a:xfrm>
            <a:off x="8623862" y="2473852"/>
            <a:ext cx="361570" cy="5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00ECDCD5-1315-69A2-3DE1-05CD35133AF5}"/>
              </a:ext>
            </a:extLst>
          </p:cNvPr>
          <p:cNvSpPr txBox="1"/>
          <p:nvPr/>
        </p:nvSpPr>
        <p:spPr>
          <a:xfrm>
            <a:off x="4908269" y="2323220"/>
            <a:ext cx="90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Fiber-Tap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AFD3FC7-1E7E-59F4-0973-9FDC774C5400}"/>
              </a:ext>
            </a:extLst>
          </p:cNvPr>
          <p:cNvSpPr txBox="1"/>
          <p:nvPr/>
        </p:nvSpPr>
        <p:spPr>
          <a:xfrm>
            <a:off x="6841700" y="2306507"/>
            <a:ext cx="883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Fiber-Tap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86997E58-6FE8-968B-B4E4-78E2902FD419}"/>
              </a:ext>
            </a:extLst>
          </p:cNvPr>
          <p:cNvSpPr txBox="1"/>
          <p:nvPr/>
        </p:nvSpPr>
        <p:spPr>
          <a:xfrm>
            <a:off x="5012095" y="3099473"/>
            <a:ext cx="883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ACI-Leaf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2A49DE0-5519-A43B-0B30-05713B060A6E}"/>
              </a:ext>
            </a:extLst>
          </p:cNvPr>
          <p:cNvSpPr txBox="1"/>
          <p:nvPr/>
        </p:nvSpPr>
        <p:spPr>
          <a:xfrm>
            <a:off x="6846876" y="3112182"/>
            <a:ext cx="895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ACI-Leaf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1554F6E-B2F5-DB7B-709A-C534C722A14C}"/>
              </a:ext>
            </a:extLst>
          </p:cNvPr>
          <p:cNvSpPr txBox="1"/>
          <p:nvPr/>
        </p:nvSpPr>
        <p:spPr>
          <a:xfrm>
            <a:off x="6564612" y="4407505"/>
            <a:ext cx="945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ACI-Spine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554AB30D-6111-4D0F-E7D0-01EE069C0A88}"/>
              </a:ext>
            </a:extLst>
          </p:cNvPr>
          <p:cNvSpPr txBox="1"/>
          <p:nvPr/>
        </p:nvSpPr>
        <p:spPr>
          <a:xfrm>
            <a:off x="4950508" y="4376042"/>
            <a:ext cx="945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ACI-Spine</a:t>
            </a: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72FA65A0-3718-982E-55C2-CC95CC1F8E75}"/>
              </a:ext>
            </a:extLst>
          </p:cNvPr>
          <p:cNvCxnSpPr>
            <a:cxnSpLocks/>
          </p:cNvCxnSpPr>
          <p:nvPr/>
        </p:nvCxnSpPr>
        <p:spPr>
          <a:xfrm flipV="1">
            <a:off x="7707398" y="2485400"/>
            <a:ext cx="49634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6B49FAF3-EBED-2BD3-1D34-F45143FB7C09}"/>
              </a:ext>
            </a:extLst>
          </p:cNvPr>
          <p:cNvCxnSpPr>
            <a:cxnSpLocks/>
          </p:cNvCxnSpPr>
          <p:nvPr/>
        </p:nvCxnSpPr>
        <p:spPr>
          <a:xfrm>
            <a:off x="7565986" y="3250681"/>
            <a:ext cx="248174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56F953CB-2BCB-ADD9-16A5-271C83B3B892}"/>
              </a:ext>
            </a:extLst>
          </p:cNvPr>
          <p:cNvCxnSpPr>
            <a:cxnSpLocks/>
          </p:cNvCxnSpPr>
          <p:nvPr/>
        </p:nvCxnSpPr>
        <p:spPr>
          <a:xfrm>
            <a:off x="7561182" y="4559231"/>
            <a:ext cx="248174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0E3E1B81-3FDF-90A8-2630-C1BF858F82AF}"/>
              </a:ext>
            </a:extLst>
          </p:cNvPr>
          <p:cNvCxnSpPr>
            <a:cxnSpLocks/>
          </p:cNvCxnSpPr>
          <p:nvPr/>
        </p:nvCxnSpPr>
        <p:spPr>
          <a:xfrm flipH="1">
            <a:off x="4441871" y="2474628"/>
            <a:ext cx="4985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D24F8FAA-3475-5DF6-A99A-706E375ABC16}"/>
              </a:ext>
            </a:extLst>
          </p:cNvPr>
          <p:cNvCxnSpPr>
            <a:cxnSpLocks/>
          </p:cNvCxnSpPr>
          <p:nvPr/>
        </p:nvCxnSpPr>
        <p:spPr>
          <a:xfrm flipH="1">
            <a:off x="4789601" y="3231428"/>
            <a:ext cx="2847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136797E7-A55A-0258-3E7B-FFEF21046348}"/>
              </a:ext>
            </a:extLst>
          </p:cNvPr>
          <p:cNvCxnSpPr>
            <a:cxnSpLocks/>
          </p:cNvCxnSpPr>
          <p:nvPr/>
        </p:nvCxnSpPr>
        <p:spPr>
          <a:xfrm flipH="1">
            <a:off x="4700661" y="4511576"/>
            <a:ext cx="2847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45BE8711-EAEB-CECB-A8E8-17282517DFD4}"/>
              </a:ext>
            </a:extLst>
          </p:cNvPr>
          <p:cNvCxnSpPr>
            <a:cxnSpLocks/>
          </p:cNvCxnSpPr>
          <p:nvPr/>
        </p:nvCxnSpPr>
        <p:spPr>
          <a:xfrm>
            <a:off x="8234822" y="3460368"/>
            <a:ext cx="1" cy="864096"/>
          </a:xfrm>
          <a:prstGeom prst="line">
            <a:avLst/>
          </a:prstGeom>
          <a:ln w="57150">
            <a:solidFill>
              <a:schemeClr val="tx1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942F9563-4B4C-2A24-872C-DC359EE73324}"/>
              </a:ext>
            </a:extLst>
          </p:cNvPr>
          <p:cNvCxnSpPr>
            <a:cxnSpLocks/>
          </p:cNvCxnSpPr>
          <p:nvPr/>
        </p:nvCxnSpPr>
        <p:spPr>
          <a:xfrm flipH="1">
            <a:off x="4342279" y="1861568"/>
            <a:ext cx="1965" cy="1152128"/>
          </a:xfrm>
          <a:prstGeom prst="line">
            <a:avLst/>
          </a:prstGeom>
          <a:ln w="57150">
            <a:solidFill>
              <a:schemeClr val="tx1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40">
            <a:extLst>
              <a:ext uri="{FF2B5EF4-FFF2-40B4-BE49-F238E27FC236}">
                <a16:creationId xmlns:a16="http://schemas.microsoft.com/office/drawing/2014/main" id="{0EADFD92-45FD-DC0C-A000-43B7218361C1}"/>
              </a:ext>
            </a:extLst>
          </p:cNvPr>
          <p:cNvSpPr/>
          <p:nvPr/>
        </p:nvSpPr>
        <p:spPr>
          <a:xfrm>
            <a:off x="1843232" y="2351750"/>
            <a:ext cx="1866472" cy="2131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solidFill>
                  <a:schemeClr val="tx1"/>
                </a:solidFill>
              </a:rPr>
              <a:t>Packet Capture Engine</a:t>
            </a:r>
          </a:p>
        </p:txBody>
      </p: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78D4F19A-3F12-3B33-35B5-DB3FA56A5550}"/>
              </a:ext>
            </a:extLst>
          </p:cNvPr>
          <p:cNvCxnSpPr>
            <a:cxnSpLocks/>
          </p:cNvCxnSpPr>
          <p:nvPr/>
        </p:nvCxnSpPr>
        <p:spPr>
          <a:xfrm flipH="1">
            <a:off x="8136131" y="5103964"/>
            <a:ext cx="7368" cy="97245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0EC72C9E-C970-0B4B-ACB7-1E4C185EB8E9}"/>
              </a:ext>
            </a:extLst>
          </p:cNvPr>
          <p:cNvCxnSpPr>
            <a:cxnSpLocks/>
          </p:cNvCxnSpPr>
          <p:nvPr/>
        </p:nvCxnSpPr>
        <p:spPr>
          <a:xfrm>
            <a:off x="8388885" y="6300880"/>
            <a:ext cx="683171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id="{71B53B64-3165-4D93-061E-9E4DDED687BE}"/>
              </a:ext>
            </a:extLst>
          </p:cNvPr>
          <p:cNvSpPr txBox="1"/>
          <p:nvPr/>
        </p:nvSpPr>
        <p:spPr>
          <a:xfrm>
            <a:off x="8254169" y="5469667"/>
            <a:ext cx="909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ERSPAN</a:t>
            </a:r>
          </a:p>
        </p:txBody>
      </p:sp>
      <p:pic>
        <p:nvPicPr>
          <p:cNvPr id="50" name="Picture 2" descr="Workgroup Switch | Cisco Network Topology Icons 3015">
            <a:extLst>
              <a:ext uri="{FF2B5EF4-FFF2-40B4-BE49-F238E27FC236}">
                <a16:creationId xmlns:a16="http://schemas.microsoft.com/office/drawing/2014/main" id="{D498BE78-AFF1-8F3B-BF14-DDE9CE35D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217" y="6076416"/>
            <a:ext cx="883827" cy="44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hteck 50">
            <a:extLst>
              <a:ext uri="{FF2B5EF4-FFF2-40B4-BE49-F238E27FC236}">
                <a16:creationId xmlns:a16="http://schemas.microsoft.com/office/drawing/2014/main" id="{A0EAEB96-7FD3-E03B-251E-A5949FF9F43A}"/>
              </a:ext>
            </a:extLst>
          </p:cNvPr>
          <p:cNvSpPr/>
          <p:nvPr/>
        </p:nvSpPr>
        <p:spPr>
          <a:xfrm>
            <a:off x="9054064" y="6205944"/>
            <a:ext cx="1866472" cy="2131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solidFill>
                  <a:schemeClr val="tx1"/>
                </a:solidFill>
              </a:rPr>
              <a:t>Packet Capture Engine</a:t>
            </a:r>
          </a:p>
        </p:txBody>
      </p: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96359C5C-10A5-722E-5ABF-B41188A89F8A}"/>
              </a:ext>
            </a:extLst>
          </p:cNvPr>
          <p:cNvCxnSpPr>
            <a:cxnSpLocks/>
          </p:cNvCxnSpPr>
          <p:nvPr/>
        </p:nvCxnSpPr>
        <p:spPr>
          <a:xfrm>
            <a:off x="4700661" y="1772816"/>
            <a:ext cx="3108695" cy="0"/>
          </a:xfrm>
          <a:prstGeom prst="straightConnector1">
            <a:avLst/>
          </a:prstGeom>
          <a:ln w="889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>
            <a:extLst>
              <a:ext uri="{FF2B5EF4-FFF2-40B4-BE49-F238E27FC236}">
                <a16:creationId xmlns:a16="http://schemas.microsoft.com/office/drawing/2014/main" id="{2BA448D9-BA40-002E-2A6F-12E0C815265A}"/>
              </a:ext>
            </a:extLst>
          </p:cNvPr>
          <p:cNvSpPr txBox="1"/>
          <p:nvPr/>
        </p:nvSpPr>
        <p:spPr>
          <a:xfrm>
            <a:off x="4864807" y="1805419"/>
            <a:ext cx="3047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kumimoji="0" lang="de-DE" altLang="de-DE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kumimoji="0" lang="de-DE" altLang="de-DE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Perf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/ </a:t>
            </a:r>
            <a:r>
              <a:rPr kumimoji="0" lang="de-DE" altLang="de-DE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JPerf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Troughput</a:t>
            </a: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Test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A2FBE68E-89B5-7020-1C98-3D74B27A91A7}"/>
              </a:ext>
            </a:extLst>
          </p:cNvPr>
          <p:cNvSpPr txBox="1"/>
          <p:nvPr/>
        </p:nvSpPr>
        <p:spPr>
          <a:xfrm>
            <a:off x="770321" y="5392514"/>
            <a:ext cx="60949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err="1"/>
              <a:t>iPerf</a:t>
            </a:r>
            <a:r>
              <a:rPr lang="de-CH" dirty="0"/>
              <a:t> / </a:t>
            </a:r>
            <a:r>
              <a:rPr lang="de-CH" dirty="0" err="1"/>
              <a:t>JPerf</a:t>
            </a:r>
            <a:r>
              <a:rPr lang="de-CH" dirty="0"/>
              <a:t> </a:t>
            </a:r>
            <a:r>
              <a:rPr lang="de-CH" dirty="0" err="1"/>
              <a:t>Troughput</a:t>
            </a:r>
            <a:r>
              <a:rPr lang="de-CH" dirty="0"/>
              <a:t> Test </a:t>
            </a:r>
            <a:r>
              <a:rPr lang="de-CH" dirty="0" err="1"/>
              <a:t>with</a:t>
            </a:r>
            <a:r>
              <a:rPr lang="de-CH" dirty="0"/>
              <a:t> 3 Streams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Copy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file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A </a:t>
            </a:r>
            <a:r>
              <a:rPr lang="de-CH" dirty="0" err="1"/>
              <a:t>to</a:t>
            </a:r>
            <a:r>
              <a:rPr lang="de-CH" dirty="0"/>
              <a:t> B </a:t>
            </a:r>
            <a:r>
              <a:rPr lang="de-CH" dirty="0" err="1"/>
              <a:t>with</a:t>
            </a:r>
            <a:r>
              <a:rPr lang="de-CH" dirty="0"/>
              <a:t> FTP </a:t>
            </a:r>
            <a:r>
              <a:rPr lang="de-CH" dirty="0" err="1"/>
              <a:t>or</a:t>
            </a:r>
            <a:r>
              <a:rPr lang="de-CH" dirty="0"/>
              <a:t> SMB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destination</a:t>
            </a:r>
            <a:endParaRPr lang="de-CH" dirty="0"/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6511F692-6DD7-AD4D-EB75-26837D19CB1E}"/>
              </a:ext>
            </a:extLst>
          </p:cNvPr>
          <p:cNvSpPr txBox="1"/>
          <p:nvPr/>
        </p:nvSpPr>
        <p:spPr>
          <a:xfrm>
            <a:off x="3140989" y="1321023"/>
            <a:ext cx="1160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System A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8F28CC32-FFAC-CC9A-FBAD-5F5D578349A1}"/>
              </a:ext>
            </a:extLst>
          </p:cNvPr>
          <p:cNvSpPr txBox="1"/>
          <p:nvPr/>
        </p:nvSpPr>
        <p:spPr>
          <a:xfrm>
            <a:off x="8758130" y="1287277"/>
            <a:ext cx="1426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System B</a:t>
            </a:r>
          </a:p>
        </p:txBody>
      </p:sp>
    </p:spTree>
    <p:extLst>
      <p:ext uri="{BB962C8B-B14F-4D97-AF65-F5344CB8AC3E}">
        <p14:creationId xmlns:p14="http://schemas.microsoft.com/office/powerpoint/2010/main" val="50427646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7B2D2-94D5-675A-A32A-A1B02B180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Test and Measurement </a:t>
            </a:r>
            <a:r>
              <a:rPr lang="de-CH" b="1" dirty="0" err="1"/>
              <a:t>with</a:t>
            </a:r>
            <a:r>
              <a:rPr lang="de-CH" b="1" dirty="0"/>
              <a:t> high </a:t>
            </a:r>
            <a:r>
              <a:rPr lang="de-CH" b="1" dirty="0" err="1"/>
              <a:t>volume</a:t>
            </a:r>
            <a:r>
              <a:rPr lang="de-CH" b="1" dirty="0"/>
              <a:t> </a:t>
            </a:r>
            <a:r>
              <a:rPr lang="de-CH" b="1" dirty="0" err="1"/>
              <a:t>traffic</a:t>
            </a:r>
            <a:endParaRPr lang="de-CH" dirty="0"/>
          </a:p>
        </p:txBody>
      </p:sp>
      <p:pic>
        <p:nvPicPr>
          <p:cNvPr id="9" name="Picture 4" descr="Laptop | Cisco Network Topology Icons 3015">
            <a:extLst>
              <a:ext uri="{FF2B5EF4-FFF2-40B4-BE49-F238E27FC236}">
                <a16:creationId xmlns:a16="http://schemas.microsoft.com/office/drawing/2014/main" id="{6AA3DD2A-555A-03D1-2098-E857C74B4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56" y="790678"/>
            <a:ext cx="895277" cy="6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aptop | Cisco Network Topology Icons 3015">
            <a:extLst>
              <a:ext uri="{FF2B5EF4-FFF2-40B4-BE49-F238E27FC236}">
                <a16:creationId xmlns:a16="http://schemas.microsoft.com/office/drawing/2014/main" id="{A9E16A97-70FF-D6C2-3916-948170DA8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764" y="790678"/>
            <a:ext cx="895277" cy="6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6A9FC3DD-1B93-C55B-2606-5F0C7F24EE71}"/>
              </a:ext>
            </a:extLst>
          </p:cNvPr>
          <p:cNvCxnSpPr>
            <a:stCxn id="10" idx="3"/>
            <a:endCxn id="9" idx="1"/>
          </p:cNvCxnSpPr>
          <p:nvPr/>
        </p:nvCxnSpPr>
        <p:spPr>
          <a:xfrm>
            <a:off x="4897041" y="1100709"/>
            <a:ext cx="3026215" cy="0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7F736AC5-3B8B-9E4E-8E3E-2DCAC5428296}"/>
              </a:ext>
            </a:extLst>
          </p:cNvPr>
          <p:cNvSpPr txBox="1"/>
          <p:nvPr/>
        </p:nvSpPr>
        <p:spPr>
          <a:xfrm>
            <a:off x="5745992" y="764704"/>
            <a:ext cx="1426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File Transfer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5054C6C-1D0F-313E-8344-FE85940CA4B1}"/>
              </a:ext>
            </a:extLst>
          </p:cNvPr>
          <p:cNvSpPr/>
          <p:nvPr/>
        </p:nvSpPr>
        <p:spPr>
          <a:xfrm>
            <a:off x="9067472" y="1935227"/>
            <a:ext cx="1866472" cy="7431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solidFill>
                  <a:schemeClr val="tx1"/>
                </a:solidFill>
              </a:rPr>
              <a:t>Packet Capture Engine</a:t>
            </a:r>
          </a:p>
          <a:p>
            <a:pPr algn="ctr"/>
            <a:r>
              <a:rPr lang="de-CH" sz="1200" i="0" dirty="0">
                <a:solidFill>
                  <a:srgbClr val="000000"/>
                </a:solidFill>
                <a:effectLst/>
              </a:rPr>
              <a:t>Allegro 1000 (10Gbit/s)</a:t>
            </a:r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60E72AC4-3BC8-41FB-D179-8EDD7C041893}"/>
              </a:ext>
            </a:extLst>
          </p:cNvPr>
          <p:cNvSpPr/>
          <p:nvPr/>
        </p:nvSpPr>
        <p:spPr>
          <a:xfrm>
            <a:off x="1925272" y="1919701"/>
            <a:ext cx="1866472" cy="7587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solidFill>
                  <a:schemeClr val="tx1"/>
                </a:solidFill>
              </a:rPr>
              <a:t>Packet Capture Engine</a:t>
            </a:r>
          </a:p>
          <a:p>
            <a:pPr algn="ctr"/>
            <a:r>
              <a:rPr lang="en-US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Riverbed </a:t>
            </a:r>
            <a:r>
              <a:rPr lang="en-US" sz="12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Netshark</a:t>
            </a:r>
            <a:r>
              <a:rPr lang="en-US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2100 (10Gbit/s)</a:t>
            </a:r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19E126C9-98D6-88D1-42FE-93BCE27FBBEA}"/>
              </a:ext>
            </a:extLst>
          </p:cNvPr>
          <p:cNvSpPr/>
          <p:nvPr/>
        </p:nvSpPr>
        <p:spPr>
          <a:xfrm>
            <a:off x="9219872" y="5589240"/>
            <a:ext cx="1866472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solidFill>
                  <a:schemeClr val="tx1"/>
                </a:solidFill>
              </a:rPr>
              <a:t>Packet Capture Engine</a:t>
            </a:r>
          </a:p>
          <a:p>
            <a:pPr algn="ctr"/>
            <a:r>
              <a:rPr lang="de-CH" sz="1200" i="0" dirty="0">
                <a:solidFill>
                  <a:srgbClr val="000000"/>
                </a:solidFill>
                <a:effectLst/>
              </a:rPr>
              <a:t>ARP </a:t>
            </a:r>
            <a:r>
              <a:rPr lang="de-CH" sz="1200" i="0" dirty="0" err="1">
                <a:solidFill>
                  <a:srgbClr val="000000"/>
                </a:solidFill>
                <a:effectLst/>
              </a:rPr>
              <a:t>XPert</a:t>
            </a:r>
            <a:r>
              <a:rPr lang="de-CH" sz="1200" i="0" dirty="0">
                <a:solidFill>
                  <a:srgbClr val="000000"/>
                </a:solidFill>
                <a:effectLst/>
              </a:rPr>
              <a:t> 6000 (20Gbit/s)</a:t>
            </a:r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6D1AC07-696B-1E71-358F-420F6DF801B6}"/>
              </a:ext>
            </a:extLst>
          </p:cNvPr>
          <p:cNvSpPr txBox="1"/>
          <p:nvPr/>
        </p:nvSpPr>
        <p:spPr>
          <a:xfrm>
            <a:off x="5930266" y="1080077"/>
            <a:ext cx="9597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i="0" dirty="0">
                <a:solidFill>
                  <a:srgbClr val="000000"/>
                </a:solidFill>
                <a:effectLst/>
              </a:rPr>
              <a:t>10Gbit/s)</a:t>
            </a:r>
            <a:endParaRPr lang="de-CH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EA3C3F5-4830-55DE-90CD-8F6B875EF3BC}"/>
              </a:ext>
            </a:extLst>
          </p:cNvPr>
          <p:cNvSpPr txBox="1"/>
          <p:nvPr/>
        </p:nvSpPr>
        <p:spPr>
          <a:xfrm>
            <a:off x="1833958" y="2958749"/>
            <a:ext cx="2084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2400" dirty="0"/>
              <a:t>Measurement Point 1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45CD6254-CD09-FD70-B572-DD112B7ED4C2}"/>
              </a:ext>
            </a:extLst>
          </p:cNvPr>
          <p:cNvSpPr txBox="1"/>
          <p:nvPr/>
        </p:nvSpPr>
        <p:spPr>
          <a:xfrm>
            <a:off x="9115050" y="3054711"/>
            <a:ext cx="2084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2400" dirty="0"/>
              <a:t>Measurement Point 2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B31D9698-E25B-EF7A-E992-449AEEEBCC8A}"/>
              </a:ext>
            </a:extLst>
          </p:cNvPr>
          <p:cNvSpPr txBox="1"/>
          <p:nvPr/>
        </p:nvSpPr>
        <p:spPr>
          <a:xfrm>
            <a:off x="9110958" y="4268046"/>
            <a:ext cx="2084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2400" dirty="0"/>
              <a:t>Measurement Point 3 (ACI)</a:t>
            </a:r>
          </a:p>
        </p:txBody>
      </p:sp>
      <p:sp>
        <p:nvSpPr>
          <p:cNvPr id="53" name="Pfeil: nach unten 52">
            <a:extLst>
              <a:ext uri="{FF2B5EF4-FFF2-40B4-BE49-F238E27FC236}">
                <a16:creationId xmlns:a16="http://schemas.microsoft.com/office/drawing/2014/main" id="{64D13657-2FEA-EE7D-BBEC-947BB67D48B3}"/>
              </a:ext>
            </a:extLst>
          </p:cNvPr>
          <p:cNvSpPr/>
          <p:nvPr/>
        </p:nvSpPr>
        <p:spPr>
          <a:xfrm rot="10800000">
            <a:off x="2722155" y="2740287"/>
            <a:ext cx="133485" cy="3028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7" name="Pfeil: nach unten 56">
            <a:extLst>
              <a:ext uri="{FF2B5EF4-FFF2-40B4-BE49-F238E27FC236}">
                <a16:creationId xmlns:a16="http://schemas.microsoft.com/office/drawing/2014/main" id="{1E5BF76E-91B9-FDF2-5618-D9E4D7890954}"/>
              </a:ext>
            </a:extLst>
          </p:cNvPr>
          <p:cNvSpPr/>
          <p:nvPr/>
        </p:nvSpPr>
        <p:spPr>
          <a:xfrm>
            <a:off x="9865083" y="5056110"/>
            <a:ext cx="496688" cy="4465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5DA555EF-23F6-5D83-7BC7-A9C7284439B9}"/>
              </a:ext>
            </a:extLst>
          </p:cNvPr>
          <p:cNvSpPr txBox="1"/>
          <p:nvPr/>
        </p:nvSpPr>
        <p:spPr>
          <a:xfrm>
            <a:off x="3140989" y="918592"/>
            <a:ext cx="1160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System A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243D1757-3095-95A1-2CEA-9E17E3797D43}"/>
              </a:ext>
            </a:extLst>
          </p:cNvPr>
          <p:cNvSpPr txBox="1"/>
          <p:nvPr/>
        </p:nvSpPr>
        <p:spPr>
          <a:xfrm>
            <a:off x="8758130" y="884846"/>
            <a:ext cx="1426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System B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63E0CB-2FE1-F4CD-8D65-133B142C568F}"/>
              </a:ext>
            </a:extLst>
          </p:cNvPr>
          <p:cNvSpPr txBox="1"/>
          <p:nvPr/>
        </p:nvSpPr>
        <p:spPr>
          <a:xfrm>
            <a:off x="3778285" y="1941437"/>
            <a:ext cx="5302647" cy="317009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de-CH" sz="4000" dirty="0"/>
              <a:t>The </a:t>
            </a:r>
            <a:r>
              <a:rPr lang="de-CH" sz="4000" dirty="0" err="1"/>
              <a:t>measurement</a:t>
            </a:r>
            <a:r>
              <a:rPr lang="de-CH" sz="4000" dirty="0"/>
              <a:t> </a:t>
            </a:r>
            <a:r>
              <a:rPr lang="de-CH" sz="4000" dirty="0" err="1"/>
              <a:t>has</a:t>
            </a:r>
            <a:r>
              <a:rPr lang="de-CH" sz="4000" dirty="0"/>
              <a:t> </a:t>
            </a:r>
            <a:r>
              <a:rPr lang="de-CH" sz="4000" dirty="0" err="1"/>
              <a:t>finished</a:t>
            </a:r>
            <a:endParaRPr lang="de-CH" sz="4000" dirty="0"/>
          </a:p>
          <a:p>
            <a:pPr algn="ctr"/>
            <a:endParaRPr lang="de-CH" sz="4000" dirty="0"/>
          </a:p>
          <a:p>
            <a:pPr algn="ctr"/>
            <a:r>
              <a:rPr lang="de-CH" sz="4000" dirty="0" err="1"/>
              <a:t>Which</a:t>
            </a:r>
            <a:r>
              <a:rPr lang="de-CH" sz="4000" dirty="0"/>
              <a:t> </a:t>
            </a:r>
            <a:r>
              <a:rPr lang="de-CH" sz="4000" dirty="0" err="1"/>
              <a:t>measuring</a:t>
            </a:r>
            <a:r>
              <a:rPr lang="de-CH" sz="4000" dirty="0"/>
              <a:t> </a:t>
            </a:r>
            <a:r>
              <a:rPr lang="de-CH" sz="4000" dirty="0" err="1"/>
              <a:t>points</a:t>
            </a:r>
            <a:r>
              <a:rPr lang="de-CH" sz="4000" dirty="0"/>
              <a:t> </a:t>
            </a:r>
            <a:r>
              <a:rPr lang="de-CH" sz="4000" dirty="0" err="1"/>
              <a:t>had</a:t>
            </a:r>
            <a:r>
              <a:rPr lang="de-CH" sz="4000" dirty="0"/>
              <a:t> </a:t>
            </a:r>
            <a:r>
              <a:rPr lang="de-CH" sz="4000" dirty="0" err="1"/>
              <a:t>no</a:t>
            </a:r>
            <a:r>
              <a:rPr lang="de-CH" sz="4000" dirty="0"/>
              <a:t> </a:t>
            </a:r>
            <a:r>
              <a:rPr lang="de-CH" sz="4000" dirty="0" err="1"/>
              <a:t>errors</a:t>
            </a:r>
            <a:r>
              <a:rPr lang="de-CH" sz="4000" dirty="0"/>
              <a:t>?</a:t>
            </a:r>
          </a:p>
        </p:txBody>
      </p:sp>
      <p:pic>
        <p:nvPicPr>
          <p:cNvPr id="4" name="Grafik 3" descr="Daumen runter mit einfarbiger Füllung">
            <a:extLst>
              <a:ext uri="{FF2B5EF4-FFF2-40B4-BE49-F238E27FC236}">
                <a16:creationId xmlns:a16="http://schemas.microsoft.com/office/drawing/2014/main" id="{BE88AD9D-69BF-778E-1C43-2541A2316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856" y="1782061"/>
            <a:ext cx="914400" cy="914400"/>
          </a:xfrm>
          <a:prstGeom prst="rect">
            <a:avLst/>
          </a:prstGeom>
        </p:spPr>
      </p:pic>
      <p:pic>
        <p:nvPicPr>
          <p:cNvPr id="6" name="Grafik 5" descr="Daumen runter mit einfarbiger Füllung">
            <a:extLst>
              <a:ext uri="{FF2B5EF4-FFF2-40B4-BE49-F238E27FC236}">
                <a16:creationId xmlns:a16="http://schemas.microsoft.com/office/drawing/2014/main" id="{97489A3E-83C8-833B-37B0-20C93C961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3944" y="1859984"/>
            <a:ext cx="914400" cy="914400"/>
          </a:xfrm>
          <a:prstGeom prst="rect">
            <a:avLst/>
          </a:prstGeom>
        </p:spPr>
      </p:pic>
      <p:pic>
        <p:nvPicPr>
          <p:cNvPr id="7" name="Grafik 6" descr="Daumen runter mit einfarbiger Füllung">
            <a:extLst>
              <a:ext uri="{FF2B5EF4-FFF2-40B4-BE49-F238E27FC236}">
                <a16:creationId xmlns:a16="http://schemas.microsoft.com/office/drawing/2014/main" id="{D7ACF868-A546-416C-4924-507A1A095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3072" y="5642233"/>
            <a:ext cx="914400" cy="914400"/>
          </a:xfrm>
          <a:prstGeom prst="rect">
            <a:avLst/>
          </a:prstGeom>
        </p:spPr>
      </p:pic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659A9E7F-1906-7A0D-2698-812D687F886B}"/>
              </a:ext>
            </a:extLst>
          </p:cNvPr>
          <p:cNvSpPr/>
          <p:nvPr/>
        </p:nvSpPr>
        <p:spPr>
          <a:xfrm rot="10800000">
            <a:off x="9979942" y="2765040"/>
            <a:ext cx="133485" cy="3028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8296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7B2D2-94D5-675A-A32A-A1B02B180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Test and Measurement </a:t>
            </a:r>
            <a:r>
              <a:rPr lang="de-CH" b="1" dirty="0" err="1"/>
              <a:t>with</a:t>
            </a:r>
            <a:r>
              <a:rPr lang="de-CH" b="1" dirty="0"/>
              <a:t> high </a:t>
            </a:r>
            <a:r>
              <a:rPr lang="de-CH" b="1" dirty="0" err="1"/>
              <a:t>volume</a:t>
            </a:r>
            <a:r>
              <a:rPr lang="de-CH" b="1" dirty="0"/>
              <a:t> </a:t>
            </a:r>
            <a:r>
              <a:rPr lang="de-CH" b="1" dirty="0" err="1"/>
              <a:t>traffic</a:t>
            </a:r>
            <a:endParaRPr lang="de-CH" dirty="0"/>
          </a:p>
        </p:txBody>
      </p:sp>
      <p:pic>
        <p:nvPicPr>
          <p:cNvPr id="9" name="Picture 4" descr="Laptop | Cisco Network Topology Icons 3015">
            <a:extLst>
              <a:ext uri="{FF2B5EF4-FFF2-40B4-BE49-F238E27FC236}">
                <a16:creationId xmlns:a16="http://schemas.microsoft.com/office/drawing/2014/main" id="{6AA3DD2A-555A-03D1-2098-E857C74B4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56" y="790678"/>
            <a:ext cx="895277" cy="6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aptop | Cisco Network Topology Icons 3015">
            <a:extLst>
              <a:ext uri="{FF2B5EF4-FFF2-40B4-BE49-F238E27FC236}">
                <a16:creationId xmlns:a16="http://schemas.microsoft.com/office/drawing/2014/main" id="{A9E16A97-70FF-D6C2-3916-948170DA8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764" y="790678"/>
            <a:ext cx="895277" cy="6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6A9FC3DD-1B93-C55B-2606-5F0C7F24EE71}"/>
              </a:ext>
            </a:extLst>
          </p:cNvPr>
          <p:cNvCxnSpPr>
            <a:stCxn id="10" idx="3"/>
            <a:endCxn id="9" idx="1"/>
          </p:cNvCxnSpPr>
          <p:nvPr/>
        </p:nvCxnSpPr>
        <p:spPr>
          <a:xfrm>
            <a:off x="4897041" y="1100709"/>
            <a:ext cx="3026215" cy="0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7F736AC5-3B8B-9E4E-8E3E-2DCAC5428296}"/>
              </a:ext>
            </a:extLst>
          </p:cNvPr>
          <p:cNvSpPr txBox="1"/>
          <p:nvPr/>
        </p:nvSpPr>
        <p:spPr>
          <a:xfrm>
            <a:off x="5745992" y="764704"/>
            <a:ext cx="1426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File Transfer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5054C6C-1D0F-313E-8344-FE85940CA4B1}"/>
              </a:ext>
            </a:extLst>
          </p:cNvPr>
          <p:cNvSpPr/>
          <p:nvPr/>
        </p:nvSpPr>
        <p:spPr>
          <a:xfrm>
            <a:off x="9067472" y="1935227"/>
            <a:ext cx="1866472" cy="7431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solidFill>
                  <a:schemeClr val="tx1"/>
                </a:solidFill>
              </a:rPr>
              <a:t>Packet Capture Engine</a:t>
            </a:r>
          </a:p>
          <a:p>
            <a:pPr algn="ctr"/>
            <a:r>
              <a:rPr lang="de-CH" sz="1200" i="0" dirty="0">
                <a:solidFill>
                  <a:srgbClr val="000000"/>
                </a:solidFill>
                <a:effectLst/>
              </a:rPr>
              <a:t>Allegro 1000 (10Gbit/s)</a:t>
            </a:r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60E72AC4-3BC8-41FB-D179-8EDD7C041893}"/>
              </a:ext>
            </a:extLst>
          </p:cNvPr>
          <p:cNvSpPr/>
          <p:nvPr/>
        </p:nvSpPr>
        <p:spPr>
          <a:xfrm>
            <a:off x="1925272" y="1919701"/>
            <a:ext cx="1866472" cy="7587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solidFill>
                  <a:schemeClr val="tx1"/>
                </a:solidFill>
              </a:rPr>
              <a:t>Packet Capture Engine</a:t>
            </a:r>
          </a:p>
          <a:p>
            <a:pPr algn="ctr"/>
            <a:r>
              <a:rPr lang="en-US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Riverbed </a:t>
            </a:r>
            <a:r>
              <a:rPr lang="en-US" sz="12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Netshark</a:t>
            </a:r>
            <a:r>
              <a:rPr lang="en-US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2100 (10Gbit/s)</a:t>
            </a:r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19E126C9-98D6-88D1-42FE-93BCE27FBBEA}"/>
              </a:ext>
            </a:extLst>
          </p:cNvPr>
          <p:cNvSpPr/>
          <p:nvPr/>
        </p:nvSpPr>
        <p:spPr>
          <a:xfrm>
            <a:off x="9219872" y="5589240"/>
            <a:ext cx="1866472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solidFill>
                  <a:schemeClr val="tx1"/>
                </a:solidFill>
              </a:rPr>
              <a:t>Packet Capture Engine</a:t>
            </a:r>
          </a:p>
          <a:p>
            <a:pPr algn="ctr"/>
            <a:r>
              <a:rPr lang="de-CH" sz="1200" i="0" dirty="0">
                <a:solidFill>
                  <a:srgbClr val="000000"/>
                </a:solidFill>
                <a:effectLst/>
              </a:rPr>
              <a:t>ARP </a:t>
            </a:r>
            <a:r>
              <a:rPr lang="de-CH" sz="1200" i="0" dirty="0" err="1">
                <a:solidFill>
                  <a:srgbClr val="000000"/>
                </a:solidFill>
                <a:effectLst/>
              </a:rPr>
              <a:t>XPert</a:t>
            </a:r>
            <a:r>
              <a:rPr lang="de-CH" sz="1200" i="0" dirty="0">
                <a:solidFill>
                  <a:srgbClr val="000000"/>
                </a:solidFill>
                <a:effectLst/>
              </a:rPr>
              <a:t> 6000 (20Gbit/s)</a:t>
            </a:r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6D1AC07-696B-1E71-358F-420F6DF801B6}"/>
              </a:ext>
            </a:extLst>
          </p:cNvPr>
          <p:cNvSpPr txBox="1"/>
          <p:nvPr/>
        </p:nvSpPr>
        <p:spPr>
          <a:xfrm>
            <a:off x="5930266" y="1080077"/>
            <a:ext cx="9597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i="0" dirty="0">
                <a:solidFill>
                  <a:srgbClr val="000000"/>
                </a:solidFill>
                <a:effectLst/>
              </a:rPr>
              <a:t>10Gbit/s)</a:t>
            </a:r>
            <a:endParaRPr lang="de-CH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EA3C3F5-4830-55DE-90CD-8F6B875EF3BC}"/>
              </a:ext>
            </a:extLst>
          </p:cNvPr>
          <p:cNvSpPr txBox="1"/>
          <p:nvPr/>
        </p:nvSpPr>
        <p:spPr>
          <a:xfrm>
            <a:off x="1833958" y="2958749"/>
            <a:ext cx="2084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2400" dirty="0"/>
              <a:t>Measurement Point 1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45CD6254-CD09-FD70-B572-DD112B7ED4C2}"/>
              </a:ext>
            </a:extLst>
          </p:cNvPr>
          <p:cNvSpPr txBox="1"/>
          <p:nvPr/>
        </p:nvSpPr>
        <p:spPr>
          <a:xfrm>
            <a:off x="9124268" y="3111149"/>
            <a:ext cx="2084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2400" dirty="0"/>
              <a:t>Measurement Point 2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B31D9698-E25B-EF7A-E992-449AEEEBCC8A}"/>
              </a:ext>
            </a:extLst>
          </p:cNvPr>
          <p:cNvSpPr txBox="1"/>
          <p:nvPr/>
        </p:nvSpPr>
        <p:spPr>
          <a:xfrm>
            <a:off x="9110958" y="4268046"/>
            <a:ext cx="2084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2400" dirty="0"/>
              <a:t>Measurement Point 3 (ACI)</a:t>
            </a:r>
          </a:p>
        </p:txBody>
      </p:sp>
      <p:sp>
        <p:nvSpPr>
          <p:cNvPr id="53" name="Pfeil: nach unten 52">
            <a:extLst>
              <a:ext uri="{FF2B5EF4-FFF2-40B4-BE49-F238E27FC236}">
                <a16:creationId xmlns:a16="http://schemas.microsoft.com/office/drawing/2014/main" id="{64D13657-2FEA-EE7D-BBEC-947BB67D48B3}"/>
              </a:ext>
            </a:extLst>
          </p:cNvPr>
          <p:cNvSpPr/>
          <p:nvPr/>
        </p:nvSpPr>
        <p:spPr>
          <a:xfrm rot="10800000">
            <a:off x="2722155" y="2740287"/>
            <a:ext cx="133485" cy="3028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7" name="Pfeil: nach unten 56">
            <a:extLst>
              <a:ext uri="{FF2B5EF4-FFF2-40B4-BE49-F238E27FC236}">
                <a16:creationId xmlns:a16="http://schemas.microsoft.com/office/drawing/2014/main" id="{1E5BF76E-91B9-FDF2-5618-D9E4D7890954}"/>
              </a:ext>
            </a:extLst>
          </p:cNvPr>
          <p:cNvSpPr/>
          <p:nvPr/>
        </p:nvSpPr>
        <p:spPr>
          <a:xfrm>
            <a:off x="9865083" y="5056110"/>
            <a:ext cx="496688" cy="4465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5DA555EF-23F6-5D83-7BC7-A9C7284439B9}"/>
              </a:ext>
            </a:extLst>
          </p:cNvPr>
          <p:cNvSpPr txBox="1"/>
          <p:nvPr/>
        </p:nvSpPr>
        <p:spPr>
          <a:xfrm>
            <a:off x="3140989" y="918592"/>
            <a:ext cx="1160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System A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243D1757-3095-95A1-2CEA-9E17E3797D43}"/>
              </a:ext>
            </a:extLst>
          </p:cNvPr>
          <p:cNvSpPr txBox="1"/>
          <p:nvPr/>
        </p:nvSpPr>
        <p:spPr>
          <a:xfrm>
            <a:off x="8758130" y="884846"/>
            <a:ext cx="1426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System B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63E0CB-2FE1-F4CD-8D65-133B142C568F}"/>
              </a:ext>
            </a:extLst>
          </p:cNvPr>
          <p:cNvSpPr txBox="1"/>
          <p:nvPr/>
        </p:nvSpPr>
        <p:spPr>
          <a:xfrm>
            <a:off x="3581728" y="2666049"/>
            <a:ext cx="5302647" cy="1938992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de-CH" sz="4000" dirty="0" err="1"/>
              <a:t>No</a:t>
            </a:r>
            <a:r>
              <a:rPr lang="de-CH" sz="4000" dirty="0"/>
              <a:t> </a:t>
            </a:r>
            <a:r>
              <a:rPr lang="de-CH" sz="4000" dirty="0" err="1"/>
              <a:t>data</a:t>
            </a:r>
            <a:r>
              <a:rPr lang="de-CH" sz="4000" dirty="0"/>
              <a:t> </a:t>
            </a:r>
            <a:r>
              <a:rPr lang="de-CH" sz="4000" dirty="0" err="1"/>
              <a:t>found</a:t>
            </a:r>
            <a:r>
              <a:rPr lang="de-CH" sz="4000" dirty="0"/>
              <a:t> </a:t>
            </a:r>
            <a:r>
              <a:rPr lang="de-CH" sz="4000" dirty="0" err="1"/>
              <a:t>to</a:t>
            </a:r>
            <a:r>
              <a:rPr lang="de-CH" sz="4000" dirty="0"/>
              <a:t> restore, </a:t>
            </a:r>
            <a:r>
              <a:rPr lang="de-CH" sz="4000" dirty="0" err="1"/>
              <a:t>therefore</a:t>
            </a:r>
            <a:r>
              <a:rPr lang="de-CH" sz="4000" dirty="0"/>
              <a:t> </a:t>
            </a:r>
            <a:r>
              <a:rPr lang="de-CH" sz="4000" dirty="0" err="1"/>
              <a:t>no</a:t>
            </a:r>
            <a:r>
              <a:rPr lang="de-CH" sz="4000" dirty="0"/>
              <a:t> CRC </a:t>
            </a:r>
            <a:r>
              <a:rPr lang="de-CH" sz="4000" dirty="0" err="1"/>
              <a:t>to</a:t>
            </a:r>
            <a:r>
              <a:rPr lang="de-CH" sz="4000" dirty="0"/>
              <a:t> </a:t>
            </a:r>
            <a:r>
              <a:rPr lang="de-CH" sz="4000" dirty="0" err="1"/>
              <a:t>calculate</a:t>
            </a:r>
            <a:endParaRPr lang="de-CH" sz="4000" dirty="0"/>
          </a:p>
        </p:txBody>
      </p:sp>
      <p:pic>
        <p:nvPicPr>
          <p:cNvPr id="4" name="Grafik 3" descr="Daumen runter mit einfarbiger Füllung">
            <a:extLst>
              <a:ext uri="{FF2B5EF4-FFF2-40B4-BE49-F238E27FC236}">
                <a16:creationId xmlns:a16="http://schemas.microsoft.com/office/drawing/2014/main" id="{BE88AD9D-69BF-778E-1C43-2541A2316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856" y="1782061"/>
            <a:ext cx="914400" cy="914400"/>
          </a:xfrm>
          <a:prstGeom prst="rect">
            <a:avLst/>
          </a:prstGeom>
        </p:spPr>
      </p:pic>
      <p:pic>
        <p:nvPicPr>
          <p:cNvPr id="6" name="Grafik 5" descr="Daumen runter mit einfarbiger Füllung">
            <a:extLst>
              <a:ext uri="{FF2B5EF4-FFF2-40B4-BE49-F238E27FC236}">
                <a16:creationId xmlns:a16="http://schemas.microsoft.com/office/drawing/2014/main" id="{97489A3E-83C8-833B-37B0-20C93C961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3944" y="1859984"/>
            <a:ext cx="914400" cy="914400"/>
          </a:xfrm>
          <a:prstGeom prst="rect">
            <a:avLst/>
          </a:prstGeom>
        </p:spPr>
      </p:pic>
      <p:pic>
        <p:nvPicPr>
          <p:cNvPr id="7" name="Grafik 6" descr="Daumen runter mit einfarbiger Füllung">
            <a:extLst>
              <a:ext uri="{FF2B5EF4-FFF2-40B4-BE49-F238E27FC236}">
                <a16:creationId xmlns:a16="http://schemas.microsoft.com/office/drawing/2014/main" id="{D7ACF868-A546-416C-4924-507A1A095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3072" y="5642233"/>
            <a:ext cx="914400" cy="9144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35727B2-8899-B00F-AE89-1E83C13DA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729" y="4982474"/>
            <a:ext cx="6925642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7107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6247B-910C-3303-598A-DAEE9F93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Summary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7A35F52-B1E4-BB63-8894-551996BDD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0800" indent="0">
              <a:buNone/>
            </a:pPr>
            <a:r>
              <a:rPr lang="de-CH" sz="3200" dirty="0"/>
              <a:t>Summary </a:t>
            </a:r>
            <a:r>
              <a:rPr lang="de-CH" sz="3200" dirty="0" err="1"/>
              <a:t>measurement</a:t>
            </a:r>
            <a:r>
              <a:rPr lang="de-CH" sz="3200" dirty="0"/>
              <a:t> </a:t>
            </a:r>
            <a:r>
              <a:rPr lang="de-CH" sz="3200" dirty="0" err="1"/>
              <a:t>with</a:t>
            </a:r>
            <a:r>
              <a:rPr lang="de-CH" sz="3200" dirty="0"/>
              <a:t> </a:t>
            </a:r>
            <a:r>
              <a:rPr lang="de-CH" sz="3200" dirty="0" err="1"/>
              <a:t>big</a:t>
            </a:r>
            <a:r>
              <a:rPr lang="de-CH" sz="3200" dirty="0"/>
              <a:t> network </a:t>
            </a:r>
            <a:r>
              <a:rPr lang="de-CH" sz="3200" dirty="0" err="1"/>
              <a:t>traffic</a:t>
            </a:r>
            <a:endParaRPr lang="de-CH" sz="3200" dirty="0"/>
          </a:p>
          <a:p>
            <a:r>
              <a:rPr lang="de-CH" sz="2600" dirty="0" err="1"/>
              <a:t>No</a:t>
            </a:r>
            <a:r>
              <a:rPr lang="de-CH" sz="2600" dirty="0"/>
              <a:t> </a:t>
            </a:r>
            <a:r>
              <a:rPr lang="de-CH" sz="2600" dirty="0" err="1"/>
              <a:t>measuring</a:t>
            </a:r>
            <a:r>
              <a:rPr lang="de-CH" sz="2600" dirty="0"/>
              <a:t> </a:t>
            </a:r>
            <a:r>
              <a:rPr lang="de-CH" sz="2600" dirty="0" err="1"/>
              <a:t>point</a:t>
            </a:r>
            <a:r>
              <a:rPr lang="de-CH" sz="2600" dirty="0"/>
              <a:t> </a:t>
            </a:r>
            <a:r>
              <a:rPr lang="de-CH" sz="2600" dirty="0" err="1"/>
              <a:t>worked</a:t>
            </a:r>
            <a:r>
              <a:rPr lang="de-CH" sz="2600" dirty="0"/>
              <a:t> </a:t>
            </a:r>
            <a:r>
              <a:rPr lang="de-CH" sz="2600" dirty="0" err="1"/>
              <a:t>correctly</a:t>
            </a:r>
            <a:r>
              <a:rPr lang="de-CH" sz="2600" dirty="0"/>
              <a:t> </a:t>
            </a:r>
            <a:endParaRPr lang="de-CH" dirty="0"/>
          </a:p>
          <a:p>
            <a:r>
              <a:rPr lang="de-CH" sz="2600" dirty="0"/>
              <a:t>Wireshark </a:t>
            </a:r>
            <a:r>
              <a:rPr lang="de-CH" sz="2600" dirty="0" err="1"/>
              <a:t>did</a:t>
            </a:r>
            <a:r>
              <a:rPr lang="de-CH" sz="2600" dirty="0"/>
              <a:t> not </a:t>
            </a:r>
            <a:r>
              <a:rPr lang="de-CH" sz="2600" dirty="0" err="1"/>
              <a:t>contain</a:t>
            </a:r>
            <a:r>
              <a:rPr lang="de-CH" sz="2600" dirty="0"/>
              <a:t> </a:t>
            </a:r>
            <a:r>
              <a:rPr lang="de-CH" sz="2600" dirty="0" err="1"/>
              <a:t>the</a:t>
            </a:r>
            <a:r>
              <a:rPr lang="de-CH" sz="2600" dirty="0"/>
              <a:t> </a:t>
            </a:r>
            <a:r>
              <a:rPr lang="de-CH" sz="2600" dirty="0" err="1"/>
              <a:t>file</a:t>
            </a:r>
            <a:r>
              <a:rPr lang="de-CH" sz="2600" dirty="0"/>
              <a:t> </a:t>
            </a:r>
            <a:r>
              <a:rPr lang="de-CH" sz="2600" dirty="0" err="1"/>
              <a:t>with</a:t>
            </a:r>
            <a:r>
              <a:rPr lang="de-CH" sz="2600" dirty="0"/>
              <a:t> FTP</a:t>
            </a:r>
          </a:p>
          <a:p>
            <a:r>
              <a:rPr lang="de-CH" sz="2600" dirty="0"/>
              <a:t>Network Miner was </a:t>
            </a:r>
            <a:r>
              <a:rPr lang="de-CH" sz="2600" dirty="0" err="1"/>
              <a:t>empty</a:t>
            </a:r>
            <a:endParaRPr lang="de-CH" sz="2600" dirty="0"/>
          </a:p>
          <a:p>
            <a:pPr marL="50800" indent="0">
              <a:buNone/>
            </a:pPr>
            <a:endParaRPr lang="de-CH" dirty="0"/>
          </a:p>
          <a:p>
            <a:endParaRPr lang="de-CH" dirty="0"/>
          </a:p>
          <a:p>
            <a:pPr marL="50800" indent="0">
              <a:buNone/>
            </a:pPr>
            <a:r>
              <a:rPr lang="en-US" dirty="0"/>
              <a:t>We don't know why it didn't work. But we will find out and present the solution at the next </a:t>
            </a:r>
            <a:r>
              <a:rPr lang="en-US" dirty="0" err="1"/>
              <a:t>WiresharkFest</a:t>
            </a:r>
            <a:r>
              <a:rPr lang="en-US" dirty="0"/>
              <a:t>. Before we close, here are some tips for you.</a:t>
            </a:r>
          </a:p>
          <a:p>
            <a:pPr marL="50800" indent="0">
              <a:buNone/>
            </a:pP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B2C2C0C-74CE-1791-1277-BFF23789A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2473749"/>
            <a:ext cx="2664296" cy="16622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12C71C5-2B78-3BE2-1BFC-F1D00F470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6" y="5295159"/>
            <a:ext cx="826579" cy="114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4833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54353-ABDE-FD7E-3450-EC936EDD4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Tips</a:t>
            </a:r>
            <a:r>
              <a:rPr lang="de-CH" dirty="0"/>
              <a:t> and tricks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CB1DA6-5458-28A9-F37A-8C32781CD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96752"/>
            <a:ext cx="10515600" cy="5187149"/>
          </a:xfrm>
        </p:spPr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Create a baseline with your measurement setup</a:t>
            </a:r>
          </a:p>
          <a:p>
            <a:pPr marL="50800" indent="0"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Roboto" panose="02000000000000000000" pitchFamily="2" charset="0"/>
              </a:rPr>
              <a:t>C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reate a MD5 test file first and then transfer the video (mp4) to see if all systems are working correctly</a:t>
            </a:r>
          </a:p>
          <a:p>
            <a:pPr marL="50800" indent="0"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Try to generate a lot of load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Iperf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jperf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) to see if the results are still correct</a:t>
            </a:r>
          </a:p>
          <a:p>
            <a:pPr marL="50800" indent="0"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Come to the next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SharkFest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to see the follow-up post on how we solve the problem 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957576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de-DE"/>
              <a:t>Feedback</a:t>
            </a:r>
            <a:endParaRPr/>
          </a:p>
        </p:txBody>
      </p:sp>
      <p:sp>
        <p:nvSpPr>
          <p:cNvPr id="85" name="Google Shape;85;p12"/>
          <p:cNvSpPr>
            <a:spLocks noGrp="1"/>
          </p:cNvSpPr>
          <p:nvPr>
            <p:ph type="pic" idx="2"/>
          </p:nvPr>
        </p:nvSpPr>
        <p:spPr>
          <a:xfrm>
            <a:off x="2207568" y="1026350"/>
            <a:ext cx="9145016" cy="4859700"/>
          </a:xfrm>
          <a:prstGeom prst="rect">
            <a:avLst/>
          </a:prstGeom>
        </p:spPr>
        <p:txBody>
          <a:bodyPr/>
          <a:lstStyle/>
          <a:p>
            <a:pPr marL="685800" lvl="1" indent="-228600"/>
            <a:r>
              <a:rPr lang="en-US" dirty="0">
                <a:solidFill>
                  <a:schemeClr val="bg1"/>
                </a:solidFill>
              </a:rPr>
              <a:t>Q&amp;A Mail:</a:t>
            </a:r>
          </a:p>
          <a:p>
            <a:pPr marL="685800" lvl="1" indent="-228600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de-CH" dirty="0">
                <a:solidFill>
                  <a:schemeClr val="bg1"/>
                </a:solidFill>
                <a:hlinkClick r:id="rId3" tooltip="mailto:eduard.blenkers@bls.c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eduard.blenkers@bls.ch</a:t>
            </a:r>
            <a:endParaRPr lang="de-CH" dirty="0">
              <a:solidFill>
                <a:schemeClr val="bg1"/>
              </a:solidFill>
            </a:endParaRPr>
          </a:p>
          <a:p>
            <a:pPr marL="685800" lvl="1" indent="-228600"/>
            <a:r>
              <a:rPr lang="en-US" dirty="0">
                <a:solidFill>
                  <a:schemeClr val="bg1"/>
                </a:solidFill>
              </a:rPr>
              <a:t>Web: blog.packet-foo.com</a:t>
            </a:r>
          </a:p>
          <a:p>
            <a:pPr marL="685800" lvl="1" indent="-228600"/>
            <a:endParaRPr lang="de-CH" dirty="0">
              <a:solidFill>
                <a:schemeClr val="bg1"/>
              </a:solidFill>
            </a:endParaRPr>
          </a:p>
          <a:p>
            <a:pPr marL="685800" lvl="1" indent="-228600"/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markus.liechti@bit.admin.ch</a:t>
            </a:r>
            <a:endParaRPr lang="en-US" dirty="0">
              <a:solidFill>
                <a:schemeClr val="bg1"/>
              </a:solidFill>
            </a:endParaRPr>
          </a:p>
          <a:p>
            <a:pPr marL="685800" lvl="1" indent="-228600"/>
            <a:r>
              <a:rPr lang="en-US" dirty="0">
                <a:solidFill>
                  <a:schemeClr val="bg1"/>
                </a:solidFill>
              </a:rPr>
              <a:t>Web: www.bit.admin.ch/de/arbeiten-beim-bit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8D8D8"/>
              </a:buClr>
              <a:buSzPts val="2800"/>
              <a:buFont typeface="Play"/>
              <a:buNone/>
            </a:pPr>
            <a:r>
              <a:rPr lang="de-DE" dirty="0" err="1"/>
              <a:t>Let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 </a:t>
            </a:r>
            <a:r>
              <a:rPr lang="de-DE" dirty="0" err="1"/>
              <a:t>introduce</a:t>
            </a:r>
            <a:r>
              <a:rPr lang="de-DE" dirty="0"/>
              <a:t> </a:t>
            </a:r>
            <a:r>
              <a:rPr lang="de-DE" dirty="0" err="1"/>
              <a:t>us</a:t>
            </a:r>
            <a:endParaRPr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8DC08B8-186C-AC56-D1B4-9F9A2F0CA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4000"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9958" y="932220"/>
            <a:ext cx="2009738" cy="2145039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43137"/>
              </a:srgbClr>
            </a:outerShdw>
            <a:softEdge rad="101600"/>
          </a:effectLst>
        </p:spPr>
      </p:pic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DE14D7CC-14CB-DC0A-111A-21C8C10AB5E5}"/>
              </a:ext>
            </a:extLst>
          </p:cNvPr>
          <p:cNvSpPr txBox="1">
            <a:spLocks/>
          </p:cNvSpPr>
          <p:nvPr/>
        </p:nvSpPr>
        <p:spPr>
          <a:xfrm>
            <a:off x="3647728" y="692696"/>
            <a:ext cx="8544272" cy="351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406400" algn="l" rtl="0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3A3A3A"/>
              </a:buClr>
              <a:buSzPts val="2800"/>
              <a:buFont typeface="Lucida Sans"/>
              <a:buChar char="•"/>
              <a:defRPr sz="28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810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2400"/>
              <a:buFont typeface="Lucida Sans"/>
              <a:buChar char="•"/>
              <a:defRPr sz="24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556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2000"/>
              <a:buFont typeface="Lucida Sans"/>
              <a:buChar char="•"/>
              <a:defRPr sz="20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r>
              <a:rPr lang="en-US" sz="3200" b="1" dirty="0"/>
              <a:t>Markus Liechti</a:t>
            </a:r>
          </a:p>
          <a:p>
            <a:pPr marL="50800" indent="0">
              <a:buNone/>
              <a:tabLst>
                <a:tab pos="539750" algn="l"/>
              </a:tabLst>
            </a:pPr>
            <a:r>
              <a:rPr lang="en-US" dirty="0"/>
              <a:t>	Network Analyst, </a:t>
            </a:r>
            <a:r>
              <a:rPr lang="de-CH" dirty="0"/>
              <a:t>BIT - OFIT – FOITT</a:t>
            </a:r>
          </a:p>
          <a:p>
            <a:pPr marL="50800" indent="0">
              <a:buNone/>
              <a:tabLst>
                <a:tab pos="539750" algn="l"/>
              </a:tabLst>
            </a:pPr>
            <a:r>
              <a:rPr lang="en-US" sz="3200" dirty="0"/>
              <a:t>	</a:t>
            </a:r>
            <a:r>
              <a:rPr lang="en-US" sz="2400" dirty="0"/>
              <a:t>Markus Liechti is a veteran network analyst 	working for the Swiss Federal Office of 	Information 	Technology and Communication</a:t>
            </a:r>
          </a:p>
          <a:p>
            <a:pPr marL="50800" indent="0">
              <a:buNone/>
              <a:tabLst>
                <a:tab pos="539750" algn="l"/>
              </a:tabLst>
            </a:pPr>
            <a:r>
              <a:rPr lang="en-US" sz="2400" b="0" i="0" dirty="0">
                <a:effectLst/>
                <a:latin typeface="Muli"/>
              </a:rPr>
              <a:t>	</a:t>
            </a:r>
            <a:r>
              <a:rPr lang="en-US" sz="2400" b="0" i="0" dirty="0">
                <a:effectLst/>
                <a:latin typeface="Lucida Sans" panose="020B0602030504020204" pitchFamily="34" charset="0"/>
              </a:rPr>
              <a:t>Among other tools, he uses </a:t>
            </a:r>
            <a:r>
              <a:rPr lang="en-US" sz="2400" b="0" i="0" dirty="0" err="1">
                <a:effectLst/>
                <a:latin typeface="Lucida Sans" panose="020B0602030504020204" pitchFamily="34" charset="0"/>
              </a:rPr>
              <a:t>WireShark</a:t>
            </a:r>
            <a:r>
              <a:rPr lang="en-US" sz="2400" b="0" i="0" dirty="0">
                <a:effectLst/>
                <a:latin typeface="Lucida Sans" panose="020B0602030504020204" pitchFamily="34" charset="0"/>
              </a:rPr>
              <a:t> to investigate 	network problems small, big, and exceptionally big</a:t>
            </a:r>
            <a:endParaRPr lang="en-US" sz="2400" dirty="0">
              <a:latin typeface="Lucida Sans" panose="020B0602030504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8EC4BC1-5F83-9858-A128-0262C876B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472" y="4134519"/>
            <a:ext cx="2163044" cy="2141414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7" name="Textplatzhalter 4">
            <a:extLst>
              <a:ext uri="{FF2B5EF4-FFF2-40B4-BE49-F238E27FC236}">
                <a16:creationId xmlns:a16="http://schemas.microsoft.com/office/drawing/2014/main" id="{D406A45C-7C66-CAC2-4B1B-7B522AF80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9736" y="4005064"/>
            <a:ext cx="8162100" cy="3009776"/>
          </a:xfrm>
        </p:spPr>
        <p:txBody>
          <a:bodyPr>
            <a:normAutofit/>
          </a:bodyPr>
          <a:lstStyle/>
          <a:p>
            <a:r>
              <a:rPr lang="en-US" sz="3200" b="1" dirty="0"/>
              <a:t>Eddi </a:t>
            </a:r>
            <a:r>
              <a:rPr lang="en-US" sz="3200" b="1" dirty="0" err="1"/>
              <a:t>Blenkers</a:t>
            </a:r>
            <a:endParaRPr lang="en-US" sz="3200" b="1" dirty="0"/>
          </a:p>
          <a:p>
            <a:pPr marL="50800" indent="0">
              <a:buNone/>
              <a:tabLst>
                <a:tab pos="539750" algn="l"/>
              </a:tabLst>
            </a:pPr>
            <a:r>
              <a:rPr lang="en-US" dirty="0"/>
              <a:t>	Security Analyst, BLS </a:t>
            </a:r>
          </a:p>
          <a:p>
            <a:pPr marL="50800" indent="0">
              <a:buNone/>
              <a:tabLst>
                <a:tab pos="539750" algn="l"/>
              </a:tabLst>
            </a:pPr>
            <a:r>
              <a:rPr lang="en-US" sz="2400" dirty="0"/>
              <a:t>	Eddi Blenkers is a security practitioner with over 	20 years of experience. He currently works for 	the Swiss rail company BLS as a Security Analyst</a:t>
            </a:r>
          </a:p>
        </p:txBody>
      </p:sp>
    </p:spTree>
  </p:cSld>
  <p:clrMapOvr>
    <a:masterClrMapping/>
  </p:clrMapOvr>
  <p:transition/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83B732-7FFE-350D-A2EC-C19146047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work</a:t>
            </a:r>
            <a:r>
              <a:rPr lang="de-CH" dirty="0"/>
              <a:t> in </a:t>
            </a:r>
            <a:r>
              <a:rPr lang="de-CH" dirty="0" err="1"/>
              <a:t>Switzerland</a:t>
            </a:r>
            <a:endParaRPr lang="de-CH" dirty="0"/>
          </a:p>
        </p:txBody>
      </p:sp>
      <p:sp>
        <p:nvSpPr>
          <p:cNvPr id="5" name="Google Shape;72;p10">
            <a:extLst>
              <a:ext uri="{FF2B5EF4-FFF2-40B4-BE49-F238E27FC236}">
                <a16:creationId xmlns:a16="http://schemas.microsoft.com/office/drawing/2014/main" id="{4E3CAAF8-D02C-CF4A-C355-772F40CC880C}"/>
              </a:ext>
            </a:extLst>
          </p:cNvPr>
          <p:cNvSpPr txBox="1">
            <a:spLocks/>
          </p:cNvSpPr>
          <p:nvPr/>
        </p:nvSpPr>
        <p:spPr>
          <a:xfrm>
            <a:off x="1631504" y="908719"/>
            <a:ext cx="216024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406400" algn="l" rtl="0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3A3A3A"/>
              </a:buClr>
              <a:buSzPts val="2800"/>
              <a:buFont typeface="Lucida Sans"/>
              <a:buChar char="•"/>
              <a:defRPr sz="28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810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2400"/>
              <a:buFont typeface="Lucida Sans"/>
              <a:buChar char="•"/>
              <a:defRPr sz="24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556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2000"/>
              <a:buFont typeface="Lucida Sans"/>
              <a:buChar char="•"/>
              <a:defRPr sz="20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228600" indent="-228600"/>
            <a:r>
              <a:rPr lang="en-US" dirty="0"/>
              <a:t>Geneva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BA4E20E-4CB2-4E7A-8E5C-62B05FCAD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6067">
            <a:off x="1265201" y="1718189"/>
            <a:ext cx="2852496" cy="1873183"/>
          </a:xfrm>
          <a:prstGeom prst="rect">
            <a:avLst/>
          </a:prstGeom>
        </p:spPr>
      </p:pic>
      <p:sp>
        <p:nvSpPr>
          <p:cNvPr id="8" name="Google Shape;72;p10">
            <a:extLst>
              <a:ext uri="{FF2B5EF4-FFF2-40B4-BE49-F238E27FC236}">
                <a16:creationId xmlns:a16="http://schemas.microsoft.com/office/drawing/2014/main" id="{28885552-C64B-6D9B-3087-E9FA5BE01724}"/>
              </a:ext>
            </a:extLst>
          </p:cNvPr>
          <p:cNvSpPr txBox="1">
            <a:spLocks/>
          </p:cNvSpPr>
          <p:nvPr/>
        </p:nvSpPr>
        <p:spPr>
          <a:xfrm>
            <a:off x="7896199" y="764704"/>
            <a:ext cx="2173623" cy="5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406400" algn="l" rtl="0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3A3A3A"/>
              </a:buClr>
              <a:buSzPts val="2800"/>
              <a:buFont typeface="Lucida Sans"/>
              <a:buChar char="•"/>
              <a:defRPr sz="28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810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2400"/>
              <a:buFont typeface="Lucida Sans"/>
              <a:buChar char="•"/>
              <a:defRPr sz="24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556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2000"/>
              <a:buFont typeface="Lucida Sans"/>
              <a:buChar char="•"/>
              <a:defRPr sz="20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228600" indent="-228600"/>
            <a:r>
              <a:rPr lang="en-US" dirty="0" err="1"/>
              <a:t>Kandersteg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522BCC6-E91E-75D2-C268-1EAF88E64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91302">
            <a:off x="7960472" y="1445995"/>
            <a:ext cx="2581314" cy="195976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D1D09C4-296D-B66B-422E-A54E87DE0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48105">
            <a:off x="1262251" y="4428148"/>
            <a:ext cx="2898746" cy="1997978"/>
          </a:xfrm>
          <a:prstGeom prst="rect">
            <a:avLst/>
          </a:prstGeom>
        </p:spPr>
      </p:pic>
      <p:sp>
        <p:nvSpPr>
          <p:cNvPr id="13" name="Google Shape;72;p10">
            <a:extLst>
              <a:ext uri="{FF2B5EF4-FFF2-40B4-BE49-F238E27FC236}">
                <a16:creationId xmlns:a16="http://schemas.microsoft.com/office/drawing/2014/main" id="{EAC452DE-D16E-7873-4310-F429F3D595D3}"/>
              </a:ext>
            </a:extLst>
          </p:cNvPr>
          <p:cNvSpPr txBox="1">
            <a:spLocks/>
          </p:cNvSpPr>
          <p:nvPr/>
        </p:nvSpPr>
        <p:spPr>
          <a:xfrm>
            <a:off x="812255" y="3766234"/>
            <a:ext cx="2695595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406400" algn="l" rtl="0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3A3A3A"/>
              </a:buClr>
              <a:buSzPts val="2800"/>
              <a:buFont typeface="Lucida Sans"/>
              <a:buChar char="•"/>
              <a:defRPr sz="28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810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2400"/>
              <a:buFont typeface="Lucida Sans"/>
              <a:buChar char="•"/>
              <a:defRPr sz="24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556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2000"/>
              <a:buFont typeface="Lucida Sans"/>
              <a:buChar char="•"/>
              <a:defRPr sz="20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228600" indent="-228600"/>
            <a:r>
              <a:rPr lang="en-US" dirty="0"/>
              <a:t>Davos </a:t>
            </a:r>
            <a:r>
              <a:rPr lang="en-US" dirty="0" err="1"/>
              <a:t>Klosters</a:t>
            </a:r>
            <a:endParaRPr lang="en-US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61FB710-132E-8ADC-7F8D-094C6E26A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3371">
            <a:off x="8076943" y="4492584"/>
            <a:ext cx="2825078" cy="1868040"/>
          </a:xfrm>
          <a:prstGeom prst="rect">
            <a:avLst/>
          </a:prstGeom>
        </p:spPr>
      </p:pic>
      <p:sp>
        <p:nvSpPr>
          <p:cNvPr id="18" name="Google Shape;72;p10">
            <a:extLst>
              <a:ext uri="{FF2B5EF4-FFF2-40B4-BE49-F238E27FC236}">
                <a16:creationId xmlns:a16="http://schemas.microsoft.com/office/drawing/2014/main" id="{3A58FC32-9C23-C793-CC94-09961E17711D}"/>
              </a:ext>
            </a:extLst>
          </p:cNvPr>
          <p:cNvSpPr txBox="1">
            <a:spLocks/>
          </p:cNvSpPr>
          <p:nvPr/>
        </p:nvSpPr>
        <p:spPr>
          <a:xfrm>
            <a:off x="8402670" y="3805739"/>
            <a:ext cx="2173623" cy="5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406400" algn="l" rtl="0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3A3A3A"/>
              </a:buClr>
              <a:buSzPts val="2800"/>
              <a:buFont typeface="Lucida Sans"/>
              <a:buChar char="•"/>
              <a:defRPr sz="28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810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2400"/>
              <a:buFont typeface="Lucida Sans"/>
              <a:buChar char="•"/>
              <a:defRPr sz="24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556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2000"/>
              <a:buFont typeface="Lucida Sans"/>
              <a:buChar char="•"/>
              <a:defRPr sz="20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228600" indent="-228600"/>
            <a:r>
              <a:rPr lang="en-US" dirty="0"/>
              <a:t>City of Bern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9AF7A1B-7668-1416-7A0C-53E3815D4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478" y="3010404"/>
            <a:ext cx="3277543" cy="1872208"/>
          </a:xfrm>
          <a:prstGeom prst="rect">
            <a:avLst/>
          </a:prstGeom>
        </p:spPr>
      </p:pic>
      <p:sp>
        <p:nvSpPr>
          <p:cNvPr id="21" name="Google Shape;72;p10">
            <a:extLst>
              <a:ext uri="{FF2B5EF4-FFF2-40B4-BE49-F238E27FC236}">
                <a16:creationId xmlns:a16="http://schemas.microsoft.com/office/drawing/2014/main" id="{948B9545-FD98-2719-35EA-70906ED19E87}"/>
              </a:ext>
            </a:extLst>
          </p:cNvPr>
          <p:cNvSpPr txBox="1">
            <a:spLocks/>
          </p:cNvSpPr>
          <p:nvPr/>
        </p:nvSpPr>
        <p:spPr>
          <a:xfrm>
            <a:off x="4871864" y="2348880"/>
            <a:ext cx="2173623" cy="5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406400" algn="l" rtl="0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3A3A3A"/>
              </a:buClr>
              <a:buSzPts val="2800"/>
              <a:buFont typeface="Lucida Sans"/>
              <a:buChar char="•"/>
              <a:defRPr sz="28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810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2400"/>
              <a:buFont typeface="Lucida Sans"/>
              <a:buChar char="•"/>
              <a:defRPr sz="24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556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2000"/>
              <a:buFont typeface="Lucida Sans"/>
              <a:buChar char="•"/>
              <a:defRPr sz="20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228600" indent="-228600"/>
            <a:r>
              <a:rPr lang="en-US" dirty="0"/>
              <a:t>Lugano</a:t>
            </a:r>
          </a:p>
        </p:txBody>
      </p:sp>
    </p:spTree>
    <p:extLst>
      <p:ext uri="{BB962C8B-B14F-4D97-AF65-F5344CB8AC3E}">
        <p14:creationId xmlns:p14="http://schemas.microsoft.com/office/powerpoint/2010/main" val="1202455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89497B-82D1-EC62-636B-3E8618D9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Ice Cream in Lugano?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4CF8AF-2A59-D91E-45BD-C262613A5B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love Lugano because it has great ice cream</a:t>
            </a:r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9559635-D2C7-6F32-D476-3F35C6E0F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5561">
            <a:off x="7146865" y="1133018"/>
            <a:ext cx="3988857" cy="518758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FF3F182-B7A9-F84C-ADA9-175CDFF31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0147">
            <a:off x="2748700" y="2348880"/>
            <a:ext cx="3057436" cy="32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632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B8C7F-333B-2099-D135-300E4EE9E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contact</a:t>
            </a:r>
            <a:r>
              <a:rPr lang="de-CH" dirty="0"/>
              <a:t> </a:t>
            </a:r>
            <a:r>
              <a:rPr lang="de-CH" dirty="0" err="1"/>
              <a:t>addresses</a:t>
            </a:r>
            <a:endParaRPr lang="de-CH" dirty="0"/>
          </a:p>
        </p:txBody>
      </p:sp>
      <p:sp>
        <p:nvSpPr>
          <p:cNvPr id="5" name="Google Shape;72;p10">
            <a:extLst>
              <a:ext uri="{FF2B5EF4-FFF2-40B4-BE49-F238E27FC236}">
                <a16:creationId xmlns:a16="http://schemas.microsoft.com/office/drawing/2014/main" id="{B85CE0E2-418A-C1BF-E05D-1CDDE669B393}"/>
              </a:ext>
            </a:extLst>
          </p:cNvPr>
          <p:cNvSpPr txBox="1">
            <a:spLocks/>
          </p:cNvSpPr>
          <p:nvPr/>
        </p:nvSpPr>
        <p:spPr>
          <a:xfrm>
            <a:off x="5591944" y="989814"/>
            <a:ext cx="6192688" cy="518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406400" algn="l" rtl="0" ea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3A3A3A"/>
              </a:buClr>
              <a:buSzPts val="2800"/>
              <a:buFont typeface="Lucida Sans"/>
              <a:buChar char="•"/>
              <a:defRPr sz="28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810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2400"/>
              <a:buFont typeface="Lucida Sans"/>
              <a:buChar char="•"/>
              <a:defRPr sz="24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556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2000"/>
              <a:buFont typeface="Lucida Sans"/>
              <a:buChar char="•"/>
              <a:defRPr sz="20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3A3A3A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rgbClr val="3A3A3A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228600" indent="-228600"/>
            <a:r>
              <a:rPr lang="en-US" dirty="0"/>
              <a:t>if you want to go for an ice cream with us you can find us at:</a:t>
            </a:r>
          </a:p>
          <a:p>
            <a:pPr marL="0" indent="0">
              <a:buNone/>
            </a:pPr>
            <a:endParaRPr lang="en-US" dirty="0"/>
          </a:p>
          <a:p>
            <a:pPr marL="685800" lvl="1" indent="-228600"/>
            <a:r>
              <a:rPr lang="de-CH" dirty="0">
                <a:hlinkClick r:id="rId2" tooltip="mailto:eduard.blenkers@bls.ch"/>
              </a:rPr>
              <a:t>eduard.blenkers@bls.ch</a:t>
            </a:r>
            <a:endParaRPr lang="de-CH" dirty="0"/>
          </a:p>
          <a:p>
            <a:pPr marL="457200" lvl="1" indent="0">
              <a:buNone/>
            </a:pPr>
            <a:endParaRPr lang="de-CH" dirty="0"/>
          </a:p>
          <a:p>
            <a:pPr marL="685800" lvl="1" indent="-228600"/>
            <a:r>
              <a:rPr lang="en-US" dirty="0">
                <a:hlinkClick r:id="rId3"/>
              </a:rPr>
              <a:t>markus.liechti@bit.admin.ch</a:t>
            </a:r>
            <a:endParaRPr lang="en-US" dirty="0"/>
          </a:p>
          <a:p>
            <a:pPr marL="685800" lvl="1" indent="-228600"/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6C49993-8B89-AD8B-AB2F-EBDAE5794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1652">
            <a:off x="2100673" y="1131301"/>
            <a:ext cx="3084901" cy="4250706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51213939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168500" y="77826"/>
            <a:ext cx="81621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D8D8D8"/>
              </a:buClr>
              <a:buSzPts val="2800"/>
              <a:buFont typeface="Play"/>
              <a:buNone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start</a:t>
            </a:r>
            <a:endParaRPr dirty="0"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838200" y="989814"/>
            <a:ext cx="10515600" cy="5187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dirty="0"/>
              <a:t>In this experiment, we transfer a file and record the event with a tap and the Cisco ACI Engine. Intuitively, we could configure a SPAN port because it is cheap and fast. This experiment will investigate the situation when the infrastructure or virtual capture points are overloaded.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3688CE-EA5A-D71C-C4DB-7968178DD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3284984"/>
            <a:ext cx="4464496" cy="32549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0E71C8A0-C952-6547-603F-EE2ED444B6D2}"/>
              </a:ext>
            </a:extLst>
          </p:cNvPr>
          <p:cNvCxnSpPr>
            <a:cxnSpLocks/>
          </p:cNvCxnSpPr>
          <p:nvPr/>
        </p:nvCxnSpPr>
        <p:spPr>
          <a:xfrm flipH="1">
            <a:off x="4424319" y="1429520"/>
            <a:ext cx="1965" cy="1152128"/>
          </a:xfrm>
          <a:prstGeom prst="line">
            <a:avLst/>
          </a:prstGeom>
          <a:ln w="57150">
            <a:solidFill>
              <a:schemeClr val="tx1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64ECBA86-C270-7D03-DC20-0EAA28875F4C}"/>
              </a:ext>
            </a:extLst>
          </p:cNvPr>
          <p:cNvCxnSpPr>
            <a:cxnSpLocks/>
          </p:cNvCxnSpPr>
          <p:nvPr/>
        </p:nvCxnSpPr>
        <p:spPr>
          <a:xfrm flipH="1">
            <a:off x="8389777" y="1442043"/>
            <a:ext cx="1965" cy="1152128"/>
          </a:xfrm>
          <a:prstGeom prst="line">
            <a:avLst/>
          </a:prstGeom>
          <a:ln w="57150">
            <a:solidFill>
              <a:schemeClr val="tx1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C5EE92AA-38A2-2703-E8D6-B8BA6EACBDC9}"/>
              </a:ext>
            </a:extLst>
          </p:cNvPr>
          <p:cNvCxnSpPr>
            <a:cxnSpLocks/>
          </p:cNvCxnSpPr>
          <p:nvPr/>
        </p:nvCxnSpPr>
        <p:spPr>
          <a:xfrm>
            <a:off x="4388865" y="3028320"/>
            <a:ext cx="1" cy="864096"/>
          </a:xfrm>
          <a:prstGeom prst="line">
            <a:avLst/>
          </a:prstGeom>
          <a:ln w="57150">
            <a:solidFill>
              <a:schemeClr val="tx1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98EBCE02-74E7-8FD9-B9F8-EE3B135A2162}"/>
              </a:ext>
            </a:extLst>
          </p:cNvPr>
          <p:cNvCxnSpPr>
            <a:cxnSpLocks/>
          </p:cNvCxnSpPr>
          <p:nvPr/>
        </p:nvCxnSpPr>
        <p:spPr>
          <a:xfrm flipH="1">
            <a:off x="8301939" y="4487260"/>
            <a:ext cx="7368" cy="97245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52DEABB1-2C97-9A18-E06C-643337BD76F1}"/>
              </a:ext>
            </a:extLst>
          </p:cNvPr>
          <p:cNvCxnSpPr>
            <a:cxnSpLocks/>
          </p:cNvCxnSpPr>
          <p:nvPr/>
        </p:nvCxnSpPr>
        <p:spPr>
          <a:xfrm>
            <a:off x="8554693" y="5684176"/>
            <a:ext cx="683171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1697B2D2-94D5-675A-A32A-A1B02B180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Overview</a:t>
            </a:r>
            <a:r>
              <a:rPr lang="de-CH" dirty="0"/>
              <a:t> </a:t>
            </a:r>
            <a:r>
              <a:rPr lang="de-CH" b="1" dirty="0"/>
              <a:t>Test and Measurement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C8D93F-0B19-EECB-5149-ACC0478633B9}"/>
              </a:ext>
            </a:extLst>
          </p:cNvPr>
          <p:cNvSpPr txBox="1"/>
          <p:nvPr/>
        </p:nvSpPr>
        <p:spPr>
          <a:xfrm>
            <a:off x="479376" y="5406315"/>
            <a:ext cx="72699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Target measurement with end-to-end throughput via ACI and glass taps for verification</a:t>
            </a:r>
          </a:p>
        </p:txBody>
      </p:sp>
      <p:pic>
        <p:nvPicPr>
          <p:cNvPr id="7" name="Picture 2" descr="Workgroup Switch | Cisco Network Topology Icons 3015">
            <a:extLst>
              <a:ext uri="{FF2B5EF4-FFF2-40B4-BE49-F238E27FC236}">
                <a16:creationId xmlns:a16="http://schemas.microsoft.com/office/drawing/2014/main" id="{022F5F17-C662-796E-3C03-03ED74017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120" y="2594171"/>
            <a:ext cx="883827" cy="44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Workgroup Switch | Cisco Network Topology Icons 3015">
            <a:extLst>
              <a:ext uri="{FF2B5EF4-FFF2-40B4-BE49-F238E27FC236}">
                <a16:creationId xmlns:a16="http://schemas.microsoft.com/office/drawing/2014/main" id="{013D7309-DB42-08E9-9958-23520CE19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36" y="2594171"/>
            <a:ext cx="883827" cy="44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aptop | Cisco Network Topology Icons 3015">
            <a:extLst>
              <a:ext uri="{FF2B5EF4-FFF2-40B4-BE49-F238E27FC236}">
                <a16:creationId xmlns:a16="http://schemas.microsoft.com/office/drawing/2014/main" id="{6AA3DD2A-555A-03D1-2098-E857C74B4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56" y="790678"/>
            <a:ext cx="895277" cy="6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aptop | Cisco Network Topology Icons 3015">
            <a:extLst>
              <a:ext uri="{FF2B5EF4-FFF2-40B4-BE49-F238E27FC236}">
                <a16:creationId xmlns:a16="http://schemas.microsoft.com/office/drawing/2014/main" id="{A9E16A97-70FF-D6C2-3916-948170DA8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764" y="790678"/>
            <a:ext cx="895277" cy="6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isco Network Topology Icons 3015">
            <a:extLst>
              <a:ext uri="{FF2B5EF4-FFF2-40B4-BE49-F238E27FC236}">
                <a16:creationId xmlns:a16="http://schemas.microsoft.com/office/drawing/2014/main" id="{8F0B4A31-F33A-CE59-3001-0F12B0BD4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420" y="3911196"/>
            <a:ext cx="799281" cy="79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isco Network Topology Icons 3015">
            <a:extLst>
              <a:ext uri="{FF2B5EF4-FFF2-40B4-BE49-F238E27FC236}">
                <a16:creationId xmlns:a16="http://schemas.microsoft.com/office/drawing/2014/main" id="{5759DD4D-9335-54FA-F1E0-4CC9051D5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21" y="3911196"/>
            <a:ext cx="799281" cy="79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1285DCB-2AAF-65E3-6DF8-74AE1EAA06FB}"/>
              </a:ext>
            </a:extLst>
          </p:cNvPr>
          <p:cNvGrpSpPr/>
          <p:nvPr/>
        </p:nvGrpSpPr>
        <p:grpSpPr>
          <a:xfrm>
            <a:off x="4130771" y="1863000"/>
            <a:ext cx="345940" cy="361557"/>
            <a:chOff x="3022494" y="2616868"/>
            <a:chExt cx="466664" cy="605590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EF1227DC-D26C-1ABA-57BD-9279C7AEBC8E}"/>
                </a:ext>
              </a:extLst>
            </p:cNvPr>
            <p:cNvSpPr/>
            <p:nvPr/>
          </p:nvSpPr>
          <p:spPr>
            <a:xfrm>
              <a:off x="3362826" y="2616868"/>
              <a:ext cx="126332" cy="60559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F8B12AAC-971A-1544-50C9-44B68CCDB813}"/>
                </a:ext>
              </a:extLst>
            </p:cNvPr>
            <p:cNvSpPr/>
            <p:nvPr/>
          </p:nvSpPr>
          <p:spPr>
            <a:xfrm>
              <a:off x="3022494" y="2852173"/>
              <a:ext cx="340332" cy="10226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1A148CE5-1093-1632-2AF5-B401F74B603B}"/>
              </a:ext>
            </a:extLst>
          </p:cNvPr>
          <p:cNvGrpSpPr/>
          <p:nvPr/>
        </p:nvGrpSpPr>
        <p:grpSpPr>
          <a:xfrm flipH="1">
            <a:off x="8346554" y="1872574"/>
            <a:ext cx="345940" cy="361557"/>
            <a:chOff x="3022494" y="2616868"/>
            <a:chExt cx="466664" cy="605590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17E7AE8C-AE31-8492-29BF-F5E4137D1A30}"/>
                </a:ext>
              </a:extLst>
            </p:cNvPr>
            <p:cNvSpPr/>
            <p:nvPr/>
          </p:nvSpPr>
          <p:spPr>
            <a:xfrm>
              <a:off x="3362826" y="2616868"/>
              <a:ext cx="126332" cy="60559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DAEA5D41-BF24-0161-2F96-9C9C39C9351C}"/>
                </a:ext>
              </a:extLst>
            </p:cNvPr>
            <p:cNvSpPr/>
            <p:nvPr/>
          </p:nvSpPr>
          <p:spPr>
            <a:xfrm>
              <a:off x="3022494" y="2852173"/>
              <a:ext cx="340332" cy="10226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E08924D-6372-0DD3-A74D-17939001E81A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4782701" y="4310837"/>
            <a:ext cx="312392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6A9FC3DD-1B93-C55B-2606-5F0C7F24EE71}"/>
              </a:ext>
            </a:extLst>
          </p:cNvPr>
          <p:cNvCxnSpPr>
            <a:stCxn id="10" idx="3"/>
            <a:endCxn id="9" idx="1"/>
          </p:cNvCxnSpPr>
          <p:nvPr/>
        </p:nvCxnSpPr>
        <p:spPr>
          <a:xfrm>
            <a:off x="4897041" y="1100709"/>
            <a:ext cx="3026215" cy="0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7F736AC5-3B8B-9E4E-8E3E-2DCAC5428296}"/>
              </a:ext>
            </a:extLst>
          </p:cNvPr>
          <p:cNvSpPr txBox="1"/>
          <p:nvPr/>
        </p:nvSpPr>
        <p:spPr>
          <a:xfrm>
            <a:off x="5745992" y="764704"/>
            <a:ext cx="1426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File Transfer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5054C6C-1D0F-313E-8344-FE85940CA4B1}"/>
              </a:ext>
            </a:extLst>
          </p:cNvPr>
          <p:cNvSpPr/>
          <p:nvPr/>
        </p:nvSpPr>
        <p:spPr>
          <a:xfrm>
            <a:off x="9067472" y="1935227"/>
            <a:ext cx="1866472" cy="7431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solidFill>
                  <a:schemeClr val="tx1"/>
                </a:solidFill>
              </a:rPr>
              <a:t>Packet Capture Engine</a:t>
            </a:r>
          </a:p>
          <a:p>
            <a:pPr algn="ctr"/>
            <a:r>
              <a:rPr lang="de-CH" sz="1200" i="0" dirty="0">
                <a:solidFill>
                  <a:srgbClr val="000000"/>
                </a:solidFill>
                <a:effectLst/>
              </a:rPr>
              <a:t>Allegro 1000 (10Gbit/s)</a:t>
            </a:r>
            <a:endParaRPr lang="de-CH" sz="1200" dirty="0">
              <a:solidFill>
                <a:schemeClr val="tx1"/>
              </a:solidFill>
            </a:endParaRPr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6B01A936-35DD-970C-0DED-F306DA31E472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3760806" y="2031499"/>
            <a:ext cx="369965" cy="25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86E6DF66-8368-A3B8-DCCF-7AD9F4D258FD}"/>
              </a:ext>
            </a:extLst>
          </p:cNvPr>
          <p:cNvCxnSpPr>
            <a:cxnSpLocks/>
          </p:cNvCxnSpPr>
          <p:nvPr/>
        </p:nvCxnSpPr>
        <p:spPr>
          <a:xfrm>
            <a:off x="8705902" y="2041804"/>
            <a:ext cx="361570" cy="5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EFE6B2D0-C91A-924A-ED05-E0794439F93D}"/>
              </a:ext>
            </a:extLst>
          </p:cNvPr>
          <p:cNvSpPr txBox="1"/>
          <p:nvPr/>
        </p:nvSpPr>
        <p:spPr>
          <a:xfrm>
            <a:off x="4990309" y="1891172"/>
            <a:ext cx="908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Fiber-Tap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7414EEE-84C0-0EDA-C886-7EA85F3A599D}"/>
              </a:ext>
            </a:extLst>
          </p:cNvPr>
          <p:cNvSpPr txBox="1"/>
          <p:nvPr/>
        </p:nvSpPr>
        <p:spPr>
          <a:xfrm>
            <a:off x="6923740" y="1874459"/>
            <a:ext cx="883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Fiber-Tap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E217264B-A7D9-B8D7-6DF7-B5ECD11D760E}"/>
              </a:ext>
            </a:extLst>
          </p:cNvPr>
          <p:cNvSpPr txBox="1"/>
          <p:nvPr/>
        </p:nvSpPr>
        <p:spPr>
          <a:xfrm>
            <a:off x="8419977" y="4852963"/>
            <a:ext cx="909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ERSPAN</a:t>
            </a:r>
          </a:p>
        </p:txBody>
      </p:sp>
      <p:pic>
        <p:nvPicPr>
          <p:cNvPr id="34" name="Picture 2" descr="Workgroup Switch | Cisco Network Topology Icons 3015">
            <a:extLst>
              <a:ext uri="{FF2B5EF4-FFF2-40B4-BE49-F238E27FC236}">
                <a16:creationId xmlns:a16="http://schemas.microsoft.com/office/drawing/2014/main" id="{9CF94E1C-3B98-6EB6-2A52-AFF3C556D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025" y="5459712"/>
            <a:ext cx="883827" cy="44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872BEAA9-3B0F-625A-734E-F4D6A1516E14}"/>
              </a:ext>
            </a:extLst>
          </p:cNvPr>
          <p:cNvSpPr txBox="1"/>
          <p:nvPr/>
        </p:nvSpPr>
        <p:spPr>
          <a:xfrm>
            <a:off x="5094135" y="2667425"/>
            <a:ext cx="883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ACI-Leaf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8283937B-5533-2C92-42B3-2F44C169705D}"/>
              </a:ext>
            </a:extLst>
          </p:cNvPr>
          <p:cNvSpPr txBox="1"/>
          <p:nvPr/>
        </p:nvSpPr>
        <p:spPr>
          <a:xfrm>
            <a:off x="6928916" y="2680134"/>
            <a:ext cx="895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ACI-Leaf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845069C3-BD25-D2D2-0282-FB88775DC4B5}"/>
              </a:ext>
            </a:extLst>
          </p:cNvPr>
          <p:cNvSpPr txBox="1"/>
          <p:nvPr/>
        </p:nvSpPr>
        <p:spPr>
          <a:xfrm>
            <a:off x="6646652" y="3975457"/>
            <a:ext cx="945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ACI-Spine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DA6C894C-4D58-F525-1BC9-1A258A0DFDD9}"/>
              </a:ext>
            </a:extLst>
          </p:cNvPr>
          <p:cNvSpPr txBox="1"/>
          <p:nvPr/>
        </p:nvSpPr>
        <p:spPr>
          <a:xfrm>
            <a:off x="5032548" y="3943994"/>
            <a:ext cx="945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ACI-Spine</a:t>
            </a:r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7CACCC88-D489-BBFD-8EB3-A98D50A76DEB}"/>
              </a:ext>
            </a:extLst>
          </p:cNvPr>
          <p:cNvCxnSpPr>
            <a:cxnSpLocks/>
          </p:cNvCxnSpPr>
          <p:nvPr/>
        </p:nvCxnSpPr>
        <p:spPr>
          <a:xfrm flipV="1">
            <a:off x="7789438" y="2053352"/>
            <a:ext cx="49634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26F59A21-7D04-3AFA-D155-91F18ACB0676}"/>
              </a:ext>
            </a:extLst>
          </p:cNvPr>
          <p:cNvCxnSpPr>
            <a:cxnSpLocks/>
          </p:cNvCxnSpPr>
          <p:nvPr/>
        </p:nvCxnSpPr>
        <p:spPr>
          <a:xfrm>
            <a:off x="7648026" y="2818633"/>
            <a:ext cx="248174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47391291-6153-B829-8679-B09042C3E44F}"/>
              </a:ext>
            </a:extLst>
          </p:cNvPr>
          <p:cNvCxnSpPr>
            <a:cxnSpLocks/>
          </p:cNvCxnSpPr>
          <p:nvPr/>
        </p:nvCxnSpPr>
        <p:spPr>
          <a:xfrm>
            <a:off x="7643222" y="4127183"/>
            <a:ext cx="248174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1326DE01-1BFC-8586-E75C-429CA41A49AF}"/>
              </a:ext>
            </a:extLst>
          </p:cNvPr>
          <p:cNvCxnSpPr>
            <a:cxnSpLocks/>
          </p:cNvCxnSpPr>
          <p:nvPr/>
        </p:nvCxnSpPr>
        <p:spPr>
          <a:xfrm flipH="1">
            <a:off x="4523911" y="2042580"/>
            <a:ext cx="4985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C9C39A6C-8EC0-66B5-1998-B6E3751C19D1}"/>
              </a:ext>
            </a:extLst>
          </p:cNvPr>
          <p:cNvCxnSpPr>
            <a:cxnSpLocks/>
          </p:cNvCxnSpPr>
          <p:nvPr/>
        </p:nvCxnSpPr>
        <p:spPr>
          <a:xfrm flipH="1">
            <a:off x="4871641" y="2799380"/>
            <a:ext cx="2847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02473752-D7FA-10B7-61A8-FE8A6626C590}"/>
              </a:ext>
            </a:extLst>
          </p:cNvPr>
          <p:cNvCxnSpPr>
            <a:cxnSpLocks/>
          </p:cNvCxnSpPr>
          <p:nvPr/>
        </p:nvCxnSpPr>
        <p:spPr>
          <a:xfrm flipH="1">
            <a:off x="4782701" y="4079528"/>
            <a:ext cx="28470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7AE60A8C-9184-683D-0028-9FC6D96DBA4F}"/>
              </a:ext>
            </a:extLst>
          </p:cNvPr>
          <p:cNvCxnSpPr>
            <a:cxnSpLocks/>
          </p:cNvCxnSpPr>
          <p:nvPr/>
        </p:nvCxnSpPr>
        <p:spPr>
          <a:xfrm>
            <a:off x="8316862" y="3028320"/>
            <a:ext cx="1" cy="864096"/>
          </a:xfrm>
          <a:prstGeom prst="line">
            <a:avLst/>
          </a:prstGeom>
          <a:ln w="57150">
            <a:solidFill>
              <a:schemeClr val="tx1"/>
            </a:solidFill>
            <a:miter lim="800000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hteck 61">
            <a:extLst>
              <a:ext uri="{FF2B5EF4-FFF2-40B4-BE49-F238E27FC236}">
                <a16:creationId xmlns:a16="http://schemas.microsoft.com/office/drawing/2014/main" id="{60E72AC4-3BC8-41FB-D179-8EDD7C041893}"/>
              </a:ext>
            </a:extLst>
          </p:cNvPr>
          <p:cNvSpPr/>
          <p:nvPr/>
        </p:nvSpPr>
        <p:spPr>
          <a:xfrm>
            <a:off x="1925272" y="1919701"/>
            <a:ext cx="1866472" cy="7587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solidFill>
                  <a:schemeClr val="tx1"/>
                </a:solidFill>
              </a:rPr>
              <a:t>Packet Capture Engine</a:t>
            </a:r>
          </a:p>
          <a:p>
            <a:pPr algn="ctr"/>
            <a:r>
              <a:rPr lang="en-US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Riverbed </a:t>
            </a:r>
            <a:r>
              <a:rPr lang="en-US" sz="12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Netshark</a:t>
            </a:r>
            <a:r>
              <a:rPr lang="en-US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2100 (10Gbit/s)</a:t>
            </a:r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19E126C9-98D6-88D1-42FE-93BCE27FBBEA}"/>
              </a:ext>
            </a:extLst>
          </p:cNvPr>
          <p:cNvSpPr/>
          <p:nvPr/>
        </p:nvSpPr>
        <p:spPr>
          <a:xfrm>
            <a:off x="9219872" y="5589240"/>
            <a:ext cx="1866472" cy="864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>
                <a:solidFill>
                  <a:schemeClr val="tx1"/>
                </a:solidFill>
              </a:rPr>
              <a:t>Packet Capture Engine</a:t>
            </a:r>
          </a:p>
          <a:p>
            <a:pPr algn="ctr"/>
            <a:r>
              <a:rPr lang="de-CH" sz="1200" i="0" dirty="0">
                <a:solidFill>
                  <a:srgbClr val="000000"/>
                </a:solidFill>
                <a:effectLst/>
              </a:rPr>
              <a:t>ARP </a:t>
            </a:r>
            <a:r>
              <a:rPr lang="de-CH" sz="1200" i="0" dirty="0" err="1">
                <a:solidFill>
                  <a:srgbClr val="000000"/>
                </a:solidFill>
                <a:effectLst/>
              </a:rPr>
              <a:t>XPert</a:t>
            </a:r>
            <a:r>
              <a:rPr lang="de-CH" sz="1200" i="0" dirty="0">
                <a:solidFill>
                  <a:srgbClr val="000000"/>
                </a:solidFill>
                <a:effectLst/>
              </a:rPr>
              <a:t> 6000 (20Gbit/s)</a:t>
            </a:r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6D1AC07-696B-1E71-358F-420F6DF801B6}"/>
              </a:ext>
            </a:extLst>
          </p:cNvPr>
          <p:cNvSpPr txBox="1"/>
          <p:nvPr/>
        </p:nvSpPr>
        <p:spPr>
          <a:xfrm>
            <a:off x="5930266" y="1080077"/>
            <a:ext cx="9597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400" i="0" dirty="0">
                <a:solidFill>
                  <a:srgbClr val="000000"/>
                </a:solidFill>
                <a:effectLst/>
              </a:rPr>
              <a:t>10Gbit/s)</a:t>
            </a:r>
            <a:endParaRPr lang="de-CH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EA3C3F5-4830-55DE-90CD-8F6B875EF3BC}"/>
              </a:ext>
            </a:extLst>
          </p:cNvPr>
          <p:cNvSpPr txBox="1"/>
          <p:nvPr/>
        </p:nvSpPr>
        <p:spPr>
          <a:xfrm>
            <a:off x="1833958" y="2958749"/>
            <a:ext cx="2084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2400" dirty="0"/>
              <a:t>Measurement Point 1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45CD6254-CD09-FD70-B572-DD112B7ED4C2}"/>
              </a:ext>
            </a:extLst>
          </p:cNvPr>
          <p:cNvSpPr txBox="1"/>
          <p:nvPr/>
        </p:nvSpPr>
        <p:spPr>
          <a:xfrm>
            <a:off x="9124268" y="3111149"/>
            <a:ext cx="2084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2400" dirty="0"/>
              <a:t>Measurement Point 2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B31D9698-E25B-EF7A-E992-449AEEEBCC8A}"/>
              </a:ext>
            </a:extLst>
          </p:cNvPr>
          <p:cNvSpPr txBox="1"/>
          <p:nvPr/>
        </p:nvSpPr>
        <p:spPr>
          <a:xfrm>
            <a:off x="9110958" y="4268046"/>
            <a:ext cx="2084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2400" dirty="0"/>
              <a:t>Measurement Point 3 (ACI)</a:t>
            </a:r>
          </a:p>
        </p:txBody>
      </p:sp>
      <p:sp>
        <p:nvSpPr>
          <p:cNvPr id="53" name="Pfeil: nach unten 52">
            <a:extLst>
              <a:ext uri="{FF2B5EF4-FFF2-40B4-BE49-F238E27FC236}">
                <a16:creationId xmlns:a16="http://schemas.microsoft.com/office/drawing/2014/main" id="{64D13657-2FEA-EE7D-BBEC-947BB67D48B3}"/>
              </a:ext>
            </a:extLst>
          </p:cNvPr>
          <p:cNvSpPr/>
          <p:nvPr/>
        </p:nvSpPr>
        <p:spPr>
          <a:xfrm rot="10800000">
            <a:off x="2722155" y="2740287"/>
            <a:ext cx="133485" cy="3028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6" name="Pfeil: nach unten 55">
            <a:extLst>
              <a:ext uri="{FF2B5EF4-FFF2-40B4-BE49-F238E27FC236}">
                <a16:creationId xmlns:a16="http://schemas.microsoft.com/office/drawing/2014/main" id="{F4A44513-BDEC-9EDD-66C8-AD6684DDF95A}"/>
              </a:ext>
            </a:extLst>
          </p:cNvPr>
          <p:cNvSpPr/>
          <p:nvPr/>
        </p:nvSpPr>
        <p:spPr>
          <a:xfrm rot="10800000">
            <a:off x="9922955" y="2766148"/>
            <a:ext cx="133485" cy="3028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7" name="Pfeil: nach unten 56">
            <a:extLst>
              <a:ext uri="{FF2B5EF4-FFF2-40B4-BE49-F238E27FC236}">
                <a16:creationId xmlns:a16="http://schemas.microsoft.com/office/drawing/2014/main" id="{1E5BF76E-91B9-FDF2-5618-D9E4D7890954}"/>
              </a:ext>
            </a:extLst>
          </p:cNvPr>
          <p:cNvSpPr/>
          <p:nvPr/>
        </p:nvSpPr>
        <p:spPr>
          <a:xfrm>
            <a:off x="9865083" y="5056110"/>
            <a:ext cx="496688" cy="4465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5DA555EF-23F6-5D83-7BC7-A9C7284439B9}"/>
              </a:ext>
            </a:extLst>
          </p:cNvPr>
          <p:cNvSpPr txBox="1"/>
          <p:nvPr/>
        </p:nvSpPr>
        <p:spPr>
          <a:xfrm>
            <a:off x="3140989" y="918592"/>
            <a:ext cx="1160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System A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243D1757-3095-95A1-2CEA-9E17E3797D43}"/>
              </a:ext>
            </a:extLst>
          </p:cNvPr>
          <p:cNvSpPr txBox="1"/>
          <p:nvPr/>
        </p:nvSpPr>
        <p:spPr>
          <a:xfrm>
            <a:off x="8758130" y="884846"/>
            <a:ext cx="1426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System B</a:t>
            </a:r>
          </a:p>
        </p:txBody>
      </p:sp>
    </p:spTree>
    <p:extLst>
      <p:ext uri="{BB962C8B-B14F-4D97-AF65-F5344CB8AC3E}">
        <p14:creationId xmlns:p14="http://schemas.microsoft.com/office/powerpoint/2010/main" val="41674618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BAB09A-96F2-7477-4114-BFE88DBC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measurement work?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52B08A-3122-31B9-57B6-6515A76908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Create md5 </a:t>
            </a:r>
            <a:r>
              <a:rPr lang="de-CH" dirty="0" err="1"/>
              <a:t>checksum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your</a:t>
            </a:r>
            <a:r>
              <a:rPr lang="de-CH" dirty="0"/>
              <a:t> </a:t>
            </a:r>
            <a:r>
              <a:rPr lang="de-CH" dirty="0" err="1"/>
              <a:t>file</a:t>
            </a:r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Copy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file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A </a:t>
            </a:r>
            <a:r>
              <a:rPr lang="de-CH" dirty="0" err="1"/>
              <a:t>to</a:t>
            </a:r>
            <a:r>
              <a:rPr lang="de-CH" dirty="0"/>
              <a:t> B </a:t>
            </a:r>
            <a:r>
              <a:rPr lang="de-CH" dirty="0" err="1"/>
              <a:t>with</a:t>
            </a:r>
            <a:r>
              <a:rPr lang="de-CH" dirty="0"/>
              <a:t> FTP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destination</a:t>
            </a: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7CFC9D3-0F78-03D8-343E-50E688037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700808"/>
            <a:ext cx="7868748" cy="7144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D017B77-7405-ED69-D501-CC95F1F19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3205481"/>
            <a:ext cx="5727704" cy="310383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8AE47AC-DF56-C22F-8AA8-EFC697E28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504" y="3921730"/>
            <a:ext cx="4598107" cy="194645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964308A-06DA-5437-B467-0C06C7BD2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112" y="3573016"/>
            <a:ext cx="4598303" cy="154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3618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9C859-AC62-9EE8-1D3B-1C309AFD1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measurement work?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ECB8DEB-9014-9FA1-B33D-052B36959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29" y="3760854"/>
            <a:ext cx="4032448" cy="266505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5172965-CFF1-A802-B28C-D6493A856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612" y="902542"/>
            <a:ext cx="2317104" cy="2717382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EF6BAFEA-E2B4-5AB6-1F01-F9CC0F00197B}"/>
              </a:ext>
            </a:extLst>
          </p:cNvPr>
          <p:cNvSpPr txBox="1"/>
          <p:nvPr/>
        </p:nvSpPr>
        <p:spPr>
          <a:xfrm>
            <a:off x="623392" y="902542"/>
            <a:ext cx="43924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The video can be exported from the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+mj-lt"/>
              </a:rPr>
              <a:t>Pcap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 file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F304FE5-68F3-E30C-FA4C-F045968DD663}"/>
              </a:ext>
            </a:extLst>
          </p:cNvPr>
          <p:cNvSpPr txBox="1"/>
          <p:nvPr/>
        </p:nvSpPr>
        <p:spPr>
          <a:xfrm>
            <a:off x="623392" y="4021659"/>
            <a:ext cx="43924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+mj-lt"/>
              </a:rPr>
              <a:t>Now you can check with the md5 file if it works and the file is without CRC errors</a:t>
            </a:r>
          </a:p>
        </p:txBody>
      </p:sp>
      <p:sp>
        <p:nvSpPr>
          <p:cNvPr id="29" name="Pfeil: nach rechts 28">
            <a:extLst>
              <a:ext uri="{FF2B5EF4-FFF2-40B4-BE49-F238E27FC236}">
                <a16:creationId xmlns:a16="http://schemas.microsoft.com/office/drawing/2014/main" id="{1A351C5D-B69D-445F-B514-C7AD82EA7DE3}"/>
              </a:ext>
            </a:extLst>
          </p:cNvPr>
          <p:cNvSpPr/>
          <p:nvPr/>
        </p:nvSpPr>
        <p:spPr>
          <a:xfrm>
            <a:off x="4655840" y="4737356"/>
            <a:ext cx="1437180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0690ACCF-B0A5-0B59-2AD8-03433353B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363" y="2060848"/>
            <a:ext cx="4762027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9235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9"/>
  <p:tag name="AS_OS" val="Unix 5.4.0.196"/>
  <p:tag name="AS_RELEASE_DATE" val="2024.07.14"/>
  <p:tag name="AS_TITLE" val="Aspose.Slides for .NET6"/>
  <p:tag name="AS_VERSION" val="24.7"/>
</p:tagLst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SharkfestEurope24</Template>
  <TotalTime>0</TotalTime>
  <Words>816</Words>
  <Application>Microsoft Office PowerPoint</Application>
  <PresentationFormat>Breitbild</PresentationFormat>
  <Paragraphs>153</Paragraphs>
  <Slides>17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Lato</vt:lpstr>
      <vt:lpstr>Lucida Sans</vt:lpstr>
      <vt:lpstr>Muli</vt:lpstr>
      <vt:lpstr>Play</vt:lpstr>
      <vt:lpstr>Roboto</vt:lpstr>
      <vt:lpstr>Office</vt:lpstr>
      <vt:lpstr>Compare the accuracy of trace files captured  with a tap and Cisco ACI</vt:lpstr>
      <vt:lpstr>Let me introduce us</vt:lpstr>
      <vt:lpstr>We work in Switzerland</vt:lpstr>
      <vt:lpstr>Ice Cream in Lugano?</vt:lpstr>
      <vt:lpstr>Our contact addresses</vt:lpstr>
      <vt:lpstr>we want to start</vt:lpstr>
      <vt:lpstr>Overview Test and Measurement</vt:lpstr>
      <vt:lpstr>How does the measurement work?</vt:lpstr>
      <vt:lpstr>How does the measurement work?</vt:lpstr>
      <vt:lpstr>Test and Measurement with low traffic</vt:lpstr>
      <vt:lpstr>Summary </vt:lpstr>
      <vt:lpstr>Test and Measurement with high volume traffic</vt:lpstr>
      <vt:lpstr>Test and Measurement with high volume traffic</vt:lpstr>
      <vt:lpstr>Test and Measurement with high volume traffic</vt:lpstr>
      <vt:lpstr>Summary </vt:lpstr>
      <vt:lpstr>Tips and tricks</vt:lpstr>
      <vt:lpstr>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Markus Liechti</dc:creator>
  <cp:lastModifiedBy>Liechti Markus BIT</cp:lastModifiedBy>
  <cp:revision>58</cp:revision>
  <cp:lastPrinted>2024-10-03T15:06:17Z</cp:lastPrinted>
  <dcterms:created xsi:type="dcterms:W3CDTF">2024-10-19T11:17:48Z</dcterms:created>
  <dcterms:modified xsi:type="dcterms:W3CDTF">2024-11-06T13:00:56Z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45c3252-146d-46f3-8062-82cd8c8d7e7d_Enabled">
    <vt:lpwstr>true</vt:lpwstr>
  </property>
  <property fmtid="{D5CDD505-2E9C-101B-9397-08002B2CF9AE}" pid="3" name="MSIP_Label_245c3252-146d-46f3-8062-82cd8c8d7e7d_SetDate">
    <vt:lpwstr>2024-10-20T14:56:59Z</vt:lpwstr>
  </property>
  <property fmtid="{D5CDD505-2E9C-101B-9397-08002B2CF9AE}" pid="4" name="MSIP_Label_245c3252-146d-46f3-8062-82cd8c8d7e7d_Method">
    <vt:lpwstr>Privileged</vt:lpwstr>
  </property>
  <property fmtid="{D5CDD505-2E9C-101B-9397-08002B2CF9AE}" pid="5" name="MSIP_Label_245c3252-146d-46f3-8062-82cd8c8d7e7d_Name">
    <vt:lpwstr>L1</vt:lpwstr>
  </property>
  <property fmtid="{D5CDD505-2E9C-101B-9397-08002B2CF9AE}" pid="6" name="MSIP_Label_245c3252-146d-46f3-8062-82cd8c8d7e7d_SiteId">
    <vt:lpwstr>6ae27add-8276-4a38-88c1-3a9c1f973767</vt:lpwstr>
  </property>
  <property fmtid="{D5CDD505-2E9C-101B-9397-08002B2CF9AE}" pid="7" name="MSIP_Label_245c3252-146d-46f3-8062-82cd8c8d7e7d_ActionId">
    <vt:lpwstr>174c396c-f9f6-48f9-839f-5cd7a51f6053</vt:lpwstr>
  </property>
  <property fmtid="{D5CDD505-2E9C-101B-9397-08002B2CF9AE}" pid="8" name="MSIP_Label_245c3252-146d-46f3-8062-82cd8c8d7e7d_ContentBits">
    <vt:lpwstr>0</vt:lpwstr>
  </property>
</Properties>
</file>