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32"/>
  </p:notesMasterIdLst>
  <p:sldIdLst>
    <p:sldId id="292" r:id="rId2"/>
    <p:sldId id="264" r:id="rId3"/>
    <p:sldId id="267" r:id="rId4"/>
    <p:sldId id="265" r:id="rId5"/>
    <p:sldId id="268" r:id="rId6"/>
    <p:sldId id="293" r:id="rId7"/>
    <p:sldId id="270" r:id="rId8"/>
    <p:sldId id="271" r:id="rId9"/>
    <p:sldId id="298" r:id="rId10"/>
    <p:sldId id="282" r:id="rId11"/>
    <p:sldId id="294" r:id="rId12"/>
    <p:sldId id="284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79" r:id="rId22"/>
    <p:sldId id="295" r:id="rId23"/>
    <p:sldId id="286" r:id="rId24"/>
    <p:sldId id="287" r:id="rId25"/>
    <p:sldId id="288" r:id="rId26"/>
    <p:sldId id="289" r:id="rId27"/>
    <p:sldId id="290" r:id="rId28"/>
    <p:sldId id="296" r:id="rId29"/>
    <p:sldId id="281" r:id="rId30"/>
    <p:sldId id="297" r:id="rId31"/>
  </p:sldIdLst>
  <p:sldSz cx="12192000" cy="6858000"/>
  <p:notesSz cx="6858000" cy="9144000"/>
  <p:custDataLst>
    <p:tags r:id="rId33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–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–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4"/>
    <p:restoredTop sz="92457"/>
  </p:normalViewPr>
  <p:slideViewPr>
    <p:cSldViewPr>
      <p:cViewPr varScale="1">
        <p:scale>
          <a:sx n="142" d="100"/>
          <a:sy n="142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erence.wireshark.org/sharkfest-24-eu/talk/TPT9PT/feedback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surprise, obviously Cloud does have Packets. So why would someone say that?</a:t>
            </a:r>
          </a:p>
        </p:txBody>
      </p:sp>
    </p:spTree>
    <p:extLst>
      <p:ext uri="{BB962C8B-B14F-4D97-AF65-F5344CB8AC3E}">
        <p14:creationId xmlns:p14="http://schemas.microsoft.com/office/powerpoint/2010/main" val="3081927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install Wireshark/</a:t>
            </a:r>
            <a:r>
              <a:rPr lang="en-US" dirty="0" err="1"/>
              <a:t>tshark</a:t>
            </a:r>
            <a:r>
              <a:rPr lang="en-US" dirty="0"/>
              <a:t>!</a:t>
            </a:r>
          </a:p>
          <a:p>
            <a:r>
              <a:rPr lang="en-US" dirty="0"/>
              <a:t>Security: installing packet capture software on compromised system tips off intruders</a:t>
            </a:r>
          </a:p>
        </p:txBody>
      </p:sp>
    </p:spTree>
    <p:extLst>
      <p:ext uri="{BB962C8B-B14F-4D97-AF65-F5344CB8AC3E}">
        <p14:creationId xmlns:p14="http://schemas.microsoft.com/office/powerpoint/2010/main" val="52226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Special mention, Cloud Provider capture agent</a:t>
            </a:r>
          </a:p>
        </p:txBody>
      </p:sp>
    </p:spTree>
    <p:extLst>
      <p:ext uri="{BB962C8B-B14F-4D97-AF65-F5344CB8AC3E}">
        <p14:creationId xmlns:p14="http://schemas.microsoft.com/office/powerpoint/2010/main" val="838018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packet can only be mirrored once, and sent to a single destination.</a:t>
            </a:r>
          </a:p>
        </p:txBody>
      </p:sp>
    </p:spTree>
    <p:extLst>
      <p:ext uri="{BB962C8B-B14F-4D97-AF65-F5344CB8AC3E}">
        <p14:creationId xmlns:p14="http://schemas.microsoft.com/office/powerpoint/2010/main" val="4047597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AWS VPC Mirror not supported on all instance types</a:t>
            </a:r>
          </a:p>
        </p:txBody>
      </p:sp>
    </p:spTree>
    <p:extLst>
      <p:ext uri="{BB962C8B-B14F-4D97-AF65-F5344CB8AC3E}">
        <p14:creationId xmlns:p14="http://schemas.microsoft.com/office/powerpoint/2010/main" val="3281204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 is the4 Cloud can/should we capture?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</a:t>
            </a:fld>
            <a:endParaRPr lang="de-DE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8996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b="1" i="0" dirty="0">
                <a:solidFill>
                  <a:srgbClr val="003EEE"/>
                </a:solidFill>
                <a:effectLst/>
                <a:latin typeface="Open Sans" panose="020B0606030504020204" pitchFamily="34" charset="0"/>
                <a:hlinkClick r:id="rId3" tooltip="Original URL:&#10;https://conference.wireshark.org/sharkfest-24-eu/talk/TPT9PT/feedback&#10;&#10;Click to follow link."/>
              </a:rPr>
              <a:t>https://conference.wireshark.org/sharkfest-24-eu/talk/TPT9PT/feedback</a:t>
            </a:r>
            <a:endParaRPr lang="en-NZ" b="1" i="0" dirty="0">
              <a:solidFill>
                <a:srgbClr val="003EEE"/>
              </a:solidFill>
              <a:effectLst/>
              <a:latin typeface="Open Sans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</a:t>
            </a:fld>
            <a:endParaRPr lang="de-DE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8717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Were they serious?</a:t>
            </a:r>
          </a:p>
        </p:txBody>
      </p:sp>
    </p:spTree>
    <p:extLst>
      <p:ext uri="{BB962C8B-B14F-4D97-AF65-F5344CB8AC3E}">
        <p14:creationId xmlns:p14="http://schemas.microsoft.com/office/powerpoint/2010/main" val="243036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“We don’t have to worry about Packets in Cloud”</a:t>
            </a:r>
          </a:p>
          <a:p>
            <a:r>
              <a:rPr lang="en-US" dirty="0"/>
              <a:t>Even those who know that Cloud has packets may overestimate how much CSPs do for you</a:t>
            </a:r>
          </a:p>
        </p:txBody>
      </p:sp>
    </p:spTree>
    <p:extLst>
      <p:ext uri="{BB962C8B-B14F-4D97-AF65-F5344CB8AC3E}">
        <p14:creationId xmlns:p14="http://schemas.microsoft.com/office/powerpoint/2010/main" val="528300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this a problem? Does it matter? Why do we capture </a:t>
            </a:r>
            <a:r>
              <a:rPr lang="en-US"/>
              <a:t>packets?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de-DE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0018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do we capture packets on-prem? Incomplete list. Audience survey. Which of these things are still our responsibility in Cloud?</a:t>
            </a:r>
          </a:p>
        </p:txBody>
      </p:sp>
    </p:spTree>
    <p:extLst>
      <p:ext uri="{BB962C8B-B14F-4D97-AF65-F5344CB8AC3E}">
        <p14:creationId xmlns:p14="http://schemas.microsoft.com/office/powerpoint/2010/main" val="2184276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on-prem data centers, the owner is responsible for everything. What are Cloud Providers offloading? Shared Responsibility Model</a:t>
            </a:r>
          </a:p>
        </p:txBody>
      </p:sp>
    </p:spTree>
    <p:extLst>
      <p:ext uri="{BB962C8B-B14F-4D97-AF65-F5344CB8AC3E}">
        <p14:creationId xmlns:p14="http://schemas.microsoft.com/office/powerpoint/2010/main" val="1120323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FDF75F-EAD8-26D9-3563-7B2EA5792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63CE2A-5951-C11D-91C0-9B979D996B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F44A39-293E-0BDB-3A25-658266724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on-prem data centers, the owner is responsible for everything. What are Cloud Providers offloading? Shared Responsibility Model</a:t>
            </a:r>
          </a:p>
        </p:txBody>
      </p:sp>
    </p:spTree>
    <p:extLst>
      <p:ext uri="{BB962C8B-B14F-4D97-AF65-F5344CB8AC3E}">
        <p14:creationId xmlns:p14="http://schemas.microsoft.com/office/powerpoint/2010/main" val="3139426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 need to capture packets in Cloud? Yes.</a:t>
            </a:r>
          </a:p>
          <a:p>
            <a:r>
              <a:rPr lang="en-US" dirty="0"/>
              <a:t>Can we capture in Cloud?</a:t>
            </a:r>
          </a:p>
        </p:txBody>
      </p:sp>
    </p:spTree>
    <p:extLst>
      <p:ext uri="{BB962C8B-B14F-4D97-AF65-F5344CB8AC3E}">
        <p14:creationId xmlns:p14="http://schemas.microsoft.com/office/powerpoint/2010/main" val="1448779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1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849350" y="2592500"/>
            <a:ext cx="8459100" cy="15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1849350" y="4430100"/>
            <a:ext cx="8459100" cy="9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Lucida Sans"/>
              <a:buNone/>
              <a:defRPr sz="24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D8D8D8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D8D8D8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D8D8D8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D8D8D8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D8D8D8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/>
          <p:nvPr/>
        </p:nvSpPr>
        <p:spPr>
          <a:xfrm>
            <a:off x="0" y="681038"/>
            <a:ext cx="12192000" cy="6176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838200" y="989814"/>
            <a:ext cx="10515600" cy="5187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3A3A3A"/>
              </a:buClr>
              <a:buSzPts val="2800"/>
              <a:buChar char="•"/>
              <a:defRPr>
                <a:solidFill>
                  <a:srgbClr val="3A3A3A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ts val="2400"/>
              <a:buChar char="•"/>
              <a:defRPr>
                <a:solidFill>
                  <a:srgbClr val="3A3A3A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ts val="2000"/>
              <a:buChar char="•"/>
              <a:defRPr>
                <a:solidFill>
                  <a:srgbClr val="3A3A3A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ts val="1800"/>
              <a:buChar char="•"/>
              <a:defRPr>
                <a:solidFill>
                  <a:srgbClr val="3A3A3A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ts val="1800"/>
              <a:buChar char="•"/>
              <a:defRPr>
                <a:solidFill>
                  <a:srgbClr val="3A3A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edback">
  <p:cSld name="Feedback_1_1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D8D8D8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40" name="Google Shape;40;p5"/>
          <p:cNvSpPr>
            <a:spLocks noGrp="1"/>
          </p:cNvSpPr>
          <p:nvPr>
            <p:ph type="pic" idx="2"/>
          </p:nvPr>
        </p:nvSpPr>
        <p:spPr>
          <a:xfrm>
            <a:off x="3581400" y="1026350"/>
            <a:ext cx="4859700" cy="48597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edback light background">
  <p:cSld name="Feedback_2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>
            <a:off x="0" y="682975"/>
            <a:ext cx="12192000" cy="5526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D8D8D8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>
            <a:spLocks noGrp="1"/>
          </p:cNvSpPr>
          <p:nvPr>
            <p:ph type="pic" idx="2"/>
          </p:nvPr>
        </p:nvSpPr>
        <p:spPr>
          <a:xfrm>
            <a:off x="3581400" y="1026350"/>
            <a:ext cx="4859700" cy="48597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" type="secHead">
  <p:cSld name="SECTION_HEAD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title"/>
          </p:nvPr>
        </p:nvSpPr>
        <p:spPr>
          <a:xfrm>
            <a:off x="831850" y="1603376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D8D8D8"/>
              </a:buClr>
              <a:buSzPts val="5200"/>
              <a:buFont typeface="Play"/>
              <a:buNone/>
              <a:defRPr sz="5200"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title page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D8D8D8"/>
              </a:buClr>
              <a:buSzPts val="1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l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ct val="0"/>
              </a:spcBef>
              <a:buNone/>
              <a:defRPr/>
            </a:lvl1pPr>
            <a:lvl2pPr marL="0" lvl="1" indent="0" algn="r">
              <a:spcBef>
                <a:spcPct val="0"/>
              </a:spcBef>
              <a:buNone/>
              <a:defRPr/>
            </a:lvl2pPr>
            <a:lvl3pPr marL="0" lvl="2" indent="0" algn="r">
              <a:spcBef>
                <a:spcPct val="0"/>
              </a:spcBef>
              <a:buNone/>
              <a:defRPr/>
            </a:lvl3pPr>
            <a:lvl4pPr marL="0" lvl="3" indent="0" algn="r">
              <a:spcBef>
                <a:spcPct val="0"/>
              </a:spcBef>
              <a:buNone/>
              <a:defRPr/>
            </a:lvl4pPr>
            <a:lvl5pPr marL="0" lvl="4" indent="0" algn="r">
              <a:spcBef>
                <a:spcPct val="0"/>
              </a:spcBef>
              <a:buNone/>
              <a:defRPr/>
            </a:lvl5pPr>
            <a:lvl6pPr marL="0" lvl="5" indent="0" algn="r">
              <a:spcBef>
                <a:spcPct val="0"/>
              </a:spcBef>
              <a:buNone/>
              <a:defRPr/>
            </a:lvl6pPr>
            <a:lvl7pPr marL="0" lvl="6" indent="0" algn="r">
              <a:spcBef>
                <a:spcPct val="0"/>
              </a:spcBef>
              <a:buNone/>
              <a:defRPr/>
            </a:lvl7pPr>
            <a:lvl8pPr marL="0" lvl="7" indent="0" algn="r">
              <a:spcBef>
                <a:spcPct val="0"/>
              </a:spcBef>
              <a:buNone/>
              <a:defRPr/>
            </a:lvl8pPr>
            <a:lvl9pPr marL="0" lvl="8" indent="0" algn="r">
              <a:spcBef>
                <a:spcPct val="0"/>
              </a:spcBef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 type="tx">
  <p:cSld name="1_TITLE">
    <p:bg>
      <p:bgPr>
        <a:solidFill>
          <a:srgbClr val="0443FE">
            <a:alpha val="6820"/>
          </a:srgbClr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4;p10"/>
          <p:cNvGrpSpPr/>
          <p:nvPr/>
        </p:nvGrpSpPr>
        <p:grpSpPr>
          <a:xfrm>
            <a:off x="9195431" y="216252"/>
            <a:ext cx="2705975" cy="1880835"/>
            <a:chOff x="0" y="0"/>
            <a:chExt cx="5411948" cy="3761668"/>
          </a:xfrm>
        </p:grpSpPr>
        <p:sp>
          <p:nvSpPr>
            <p:cNvPr id="15" name="Google Shape;15;p10"/>
            <p:cNvSpPr/>
            <p:nvPr/>
          </p:nvSpPr>
          <p:spPr>
            <a:xfrm>
              <a:off x="1606183" y="1915273"/>
              <a:ext cx="2199577" cy="1846395"/>
            </a:xfrm>
            <a:custGeom>
              <a:avLst/>
              <a:gdLst/>
              <a:ahLst/>
              <a:cxnLst/>
              <a:rect l="l" t="t" r="r" b="b"/>
              <a:pathLst>
                <a:path w="21600" h="1200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243775" tIns="243775" rIns="243775" bIns="243775" anchor="ctr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EFDFA"/>
                </a:buClr>
                <a:buSzPts val="28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32373A"/>
                  </a:solidFill>
                  <a:latin typeface="Arial"/>
                  <a:ea typeface="Arial"/>
                  <a:cs typeface="Arial"/>
                  <a:sym typeface="Arial"/>
                </a:rPr>
                <a:t>#sf24us</a:t>
              </a:r>
              <a:endParaRPr sz="700">
                <a:solidFill>
                  <a:srgbClr val="32373A"/>
                </a:solidFill>
              </a:endParaRPr>
            </a:p>
          </p:txBody>
        </p:sp>
        <p:pic>
          <p:nvPicPr>
            <p:cNvPr id="16" name="Google Shape;16;p10" descr="Untitled-2.png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0"/>
              <a:ext cx="5411948" cy="25089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Google Shape;17;p10"/>
          <p:cNvSpPr txBox="1">
            <a:spLocks noGrp="1"/>
          </p:cNvSpPr>
          <p:nvPr>
            <p:ph type="sldNum" idx="12"/>
          </p:nvPr>
        </p:nvSpPr>
        <p:spPr>
          <a:xfrm>
            <a:off x="10118316" y="6039444"/>
            <a:ext cx="1697550" cy="692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  <a:defRPr sz="2900">
                <a:solidFill>
                  <a:srgbClr val="000000"/>
                </a:solidFill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  <a:defRPr sz="2900">
                <a:solidFill>
                  <a:srgbClr val="000000"/>
                </a:solidFill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  <a:defRPr sz="2900">
                <a:solidFill>
                  <a:srgbClr val="000000"/>
                </a:solidFill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  <a:defRPr sz="2900">
                <a:solidFill>
                  <a:srgbClr val="000000"/>
                </a:solidFill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  <a:defRPr sz="2900">
                <a:solidFill>
                  <a:srgbClr val="000000"/>
                </a:solidFill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  <a:defRPr sz="2900">
                <a:solidFill>
                  <a:srgbClr val="000000"/>
                </a:solidFill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  <a:defRPr sz="2900">
                <a:solidFill>
                  <a:srgbClr val="000000"/>
                </a:solidFill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  <a:defRPr sz="2900">
                <a:solidFill>
                  <a:srgbClr val="000000"/>
                </a:solidFill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  <a:defRPr sz="2900">
                <a:solidFill>
                  <a:srgbClr val="000000"/>
                </a:solidFill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0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362278" y="1829304"/>
            <a:ext cx="11467445" cy="3931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775" tIns="243775" rIns="243775" bIns="243775" anchor="ctr" anchorCtr="0">
            <a:normAutofit/>
          </a:bodyPr>
          <a:lstStyle>
            <a:lvl1pPr marL="228600" lvl="0" indent="-1143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1pPr>
            <a:lvl2pPr marL="457200" lvl="1" indent="-1143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60B0"/>
              </a:buClr>
              <a:buSzPts val="1800"/>
              <a:buNone/>
              <a:defRPr/>
            </a:lvl2pPr>
            <a:lvl3pPr marL="685800" lvl="2" indent="-1143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60B0"/>
              </a:buClr>
              <a:buSzPts val="1800"/>
              <a:buNone/>
              <a:defRPr>
                <a:solidFill>
                  <a:srgbClr val="0060B0"/>
                </a:solidFill>
              </a:defRPr>
            </a:lvl3pPr>
            <a:lvl4pPr marL="914400" lvl="3" indent="-1143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60B0"/>
              </a:buClr>
              <a:buSzPts val="1800"/>
              <a:buNone/>
              <a:defRPr>
                <a:solidFill>
                  <a:srgbClr val="0060B0"/>
                </a:solidFill>
              </a:defRPr>
            </a:lvl4pPr>
            <a:lvl5pPr marL="1143000" lvl="4" indent="-1143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60B0"/>
              </a:buClr>
              <a:buSzPts val="1800"/>
              <a:buNone/>
              <a:defRPr>
                <a:solidFill>
                  <a:srgbClr val="0060B0"/>
                </a:solidFill>
              </a:defRPr>
            </a:lvl5pPr>
            <a:lvl6pPr marL="1371600" lvl="5" indent="-1143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6pPr>
            <a:lvl7pPr marL="1600200" lvl="6" indent="-1143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7pPr>
            <a:lvl8pPr marL="1828800" lvl="7" indent="-1143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8pPr>
            <a:lvl9pPr marL="2057400" lvl="8" indent="-1143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title"/>
          </p:nvPr>
        </p:nvSpPr>
        <p:spPr>
          <a:xfrm>
            <a:off x="366352" y="228699"/>
            <a:ext cx="8664061" cy="1591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775" tIns="243775" rIns="243775" bIns="2437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73A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ldNum" idx="12"/>
          </p:nvPr>
        </p:nvSpPr>
        <p:spPr>
          <a:xfrm>
            <a:off x="7733301" y="4859868"/>
            <a:ext cx="284475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A"/>
              </a:buClr>
              <a:buSzPts val="4800"/>
              <a:buFont typeface="Arial"/>
              <a:buNone/>
              <a:defRPr sz="2400" b="0"/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A"/>
              </a:buClr>
              <a:buSzPts val="4800"/>
              <a:buFont typeface="Arial"/>
              <a:buNone/>
              <a:defRPr sz="2400" b="0"/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A"/>
              </a:buClr>
              <a:buSzPts val="4800"/>
              <a:buFont typeface="Arial"/>
              <a:buNone/>
              <a:defRPr sz="2400" b="0"/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A"/>
              </a:buClr>
              <a:buSzPts val="4800"/>
              <a:buFont typeface="Arial"/>
              <a:buNone/>
              <a:defRPr sz="2400" b="0"/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A"/>
              </a:buClr>
              <a:buSzPts val="4800"/>
              <a:buFont typeface="Arial"/>
              <a:buNone/>
              <a:defRPr sz="2400" b="0"/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A"/>
              </a:buClr>
              <a:buSzPts val="4800"/>
              <a:buFont typeface="Arial"/>
              <a:buNone/>
              <a:defRPr sz="2400" b="0"/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A"/>
              </a:buClr>
              <a:buSzPts val="4800"/>
              <a:buFont typeface="Arial"/>
              <a:buNone/>
              <a:defRPr sz="2400" b="0"/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A"/>
              </a:buClr>
              <a:buSzPts val="4800"/>
              <a:buFont typeface="Arial"/>
              <a:buNone/>
              <a:defRPr sz="2400" b="0"/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DFA"/>
              </a:buClr>
              <a:buSzPts val="4800"/>
              <a:buFont typeface="Arial"/>
              <a:buNone/>
              <a:defRPr sz="2400" b="0"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sz="700"/>
          </a:p>
        </p:txBody>
      </p:sp>
    </p:spTree>
    <p:extLst>
      <p:ext uri="{BB962C8B-B14F-4D97-AF65-F5344CB8AC3E}">
        <p14:creationId xmlns:p14="http://schemas.microsoft.com/office/powerpoint/2010/main" val="6852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500"/>
              <a:buFont typeface="Lucida Sans"/>
              <a:buNone/>
              <a:defRPr sz="2500" b="1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336431"/>
            <a:ext cx="10515600" cy="484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D8D8D8"/>
              </a:buClr>
              <a:buSzPts val="2800"/>
              <a:buFont typeface="Lucida Sans"/>
              <a:buChar char="•"/>
              <a:defRPr sz="28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D8D8D8"/>
              </a:buClr>
              <a:buSzPts val="2400"/>
              <a:buFont typeface="Lucida Sans"/>
              <a:buChar char="•"/>
              <a:defRPr sz="24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D8D8D8"/>
              </a:buClr>
              <a:buSzPts val="2000"/>
              <a:buFont typeface="Lucida Sans"/>
              <a:buChar char="•"/>
              <a:defRPr sz="20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D8D8D8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D8D8D8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ct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>
          <a:blip r:embed="rId11">
            <a:alphaModFix/>
          </a:blip>
          <a:srcRect b="40737"/>
          <a:stretch>
            <a:fillRect/>
          </a:stretch>
        </p:blipFill>
        <p:spPr>
          <a:xfrm>
            <a:off x="10964150" y="77837"/>
            <a:ext cx="1090150" cy="495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"/>
          <p:cNvSpPr txBox="1"/>
          <p:nvPr/>
        </p:nvSpPr>
        <p:spPr>
          <a:xfrm>
            <a:off x="8330600" y="59875"/>
            <a:ext cx="26334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ts val="1900"/>
              <a:buFont typeface="Lato"/>
              <a:buNone/>
            </a:pPr>
            <a:r>
              <a:rPr lang="de-DE" sz="1600" b="1" i="0" u="none" strike="noStrike" cap="non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rPr>
              <a:t>SharkFest’24 EUROPE</a:t>
            </a:r>
            <a:endParaRPr b="1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ts val="1900"/>
              <a:buFont typeface="Lato"/>
              <a:buNone/>
            </a:pPr>
            <a:r>
              <a:rPr lang="de-DE" sz="1250" i="0" u="none" strike="noStrike" cap="non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rPr>
              <a:t>Vienna, Austria </a:t>
            </a:r>
            <a:r>
              <a:rPr lang="de-DE" sz="1250" b="1" i="0" u="none" strike="noStrike" cap="non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rPr>
              <a:t>•</a:t>
            </a:r>
            <a:r>
              <a:rPr lang="de-DE" sz="1250" i="0" u="none" strike="noStrike" cap="none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rPr>
              <a:t> #sf24eu</a:t>
            </a:r>
            <a:endParaRPr i="0" u="none" strike="noStrike" cap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6" name="Google Shape;16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1.png"/><Relationship Id="rId7" Type="http://schemas.openxmlformats.org/officeDocument/2006/relationships/image" Target="../media/image2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7.svg"/><Relationship Id="rId7" Type="http://schemas.openxmlformats.org/officeDocument/2006/relationships/image" Target="../media/image30.svg"/><Relationship Id="rId12" Type="http://schemas.openxmlformats.org/officeDocument/2006/relationships/image" Target="../media/image35.svg"/><Relationship Id="rId17" Type="http://schemas.openxmlformats.org/officeDocument/2006/relationships/image" Target="../media/image40.png"/><Relationship Id="rId2" Type="http://schemas.openxmlformats.org/officeDocument/2006/relationships/image" Target="../media/image6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sv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19" Type="http://schemas.openxmlformats.org/officeDocument/2006/relationships/image" Target="../media/image42.sv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13" Type="http://schemas.openxmlformats.org/officeDocument/2006/relationships/image" Target="../media/image48.png"/><Relationship Id="rId3" Type="http://schemas.openxmlformats.org/officeDocument/2006/relationships/image" Target="../media/image6.png"/><Relationship Id="rId7" Type="http://schemas.openxmlformats.org/officeDocument/2006/relationships/image" Target="../media/image27.png"/><Relationship Id="rId12" Type="http://schemas.openxmlformats.org/officeDocument/2006/relationships/image" Target="../media/image35.sv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svg"/><Relationship Id="rId11" Type="http://schemas.openxmlformats.org/officeDocument/2006/relationships/image" Target="../media/image34.png"/><Relationship Id="rId5" Type="http://schemas.openxmlformats.org/officeDocument/2006/relationships/image" Target="../media/image44.png"/><Relationship Id="rId15" Type="http://schemas.openxmlformats.org/officeDocument/2006/relationships/image" Target="../media/image50.png"/><Relationship Id="rId10" Type="http://schemas.openxmlformats.org/officeDocument/2006/relationships/image" Target="../media/image47.png"/><Relationship Id="rId4" Type="http://schemas.openxmlformats.org/officeDocument/2006/relationships/image" Target="../media/image7.svg"/><Relationship Id="rId9" Type="http://schemas.openxmlformats.org/officeDocument/2006/relationships/image" Target="../media/image46.png"/><Relationship Id="rId14" Type="http://schemas.openxmlformats.org/officeDocument/2006/relationships/image" Target="../media/image4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13" Type="http://schemas.openxmlformats.org/officeDocument/2006/relationships/image" Target="../media/image48.png"/><Relationship Id="rId3" Type="http://schemas.openxmlformats.org/officeDocument/2006/relationships/image" Target="../media/image6.png"/><Relationship Id="rId7" Type="http://schemas.openxmlformats.org/officeDocument/2006/relationships/image" Target="../media/image27.png"/><Relationship Id="rId12" Type="http://schemas.openxmlformats.org/officeDocument/2006/relationships/image" Target="../media/image35.svg"/><Relationship Id="rId2" Type="http://schemas.openxmlformats.org/officeDocument/2006/relationships/image" Target="../media/image43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svg"/><Relationship Id="rId11" Type="http://schemas.openxmlformats.org/officeDocument/2006/relationships/image" Target="../media/image34.png"/><Relationship Id="rId5" Type="http://schemas.openxmlformats.org/officeDocument/2006/relationships/image" Target="../media/image44.png"/><Relationship Id="rId15" Type="http://schemas.openxmlformats.org/officeDocument/2006/relationships/image" Target="../media/image51.png"/><Relationship Id="rId10" Type="http://schemas.openxmlformats.org/officeDocument/2006/relationships/image" Target="../media/image47.png"/><Relationship Id="rId4" Type="http://schemas.openxmlformats.org/officeDocument/2006/relationships/image" Target="../media/image7.svg"/><Relationship Id="rId9" Type="http://schemas.openxmlformats.org/officeDocument/2006/relationships/image" Target="../media/image46.png"/><Relationship Id="rId14" Type="http://schemas.openxmlformats.org/officeDocument/2006/relationships/image" Target="../media/image4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8D142-ED42-DBA7-CE4E-9991EEB44F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Cloud doesn’t have Packets!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420D4-19FF-E25B-3532-C67E25E0FD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Stephen Donnelly</a:t>
            </a:r>
          </a:p>
          <a:p>
            <a:r>
              <a:rPr lang="en-US" dirty="0"/>
              <a:t>Endace</a:t>
            </a:r>
          </a:p>
        </p:txBody>
      </p:sp>
    </p:spTree>
    <p:extLst>
      <p:ext uri="{BB962C8B-B14F-4D97-AF65-F5344CB8AC3E}">
        <p14:creationId xmlns:p14="http://schemas.microsoft.com/office/powerpoint/2010/main" val="362575364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B31453-1E16-B223-73F2-9D6420E87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Cloud Packet Capture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35C010-30B9-22A3-328D-CDA35C788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40185"/>
              </p:ext>
            </p:extLst>
          </p:nvPr>
        </p:nvGraphicFramePr>
        <p:xfrm>
          <a:off x="366353" y="1196752"/>
          <a:ext cx="11459296" cy="4631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9648">
                  <a:extLst>
                    <a:ext uri="{9D8B030D-6E8A-4147-A177-3AD203B41FA5}">
                      <a16:colId xmlns:a16="http://schemas.microsoft.com/office/drawing/2014/main" val="767578062"/>
                    </a:ext>
                  </a:extLst>
                </a:gridCol>
                <a:gridCol w="5729648">
                  <a:extLst>
                    <a:ext uri="{9D8B030D-6E8A-4147-A177-3AD203B41FA5}">
                      <a16:colId xmlns:a16="http://schemas.microsoft.com/office/drawing/2014/main" val="2837672486"/>
                    </a:ext>
                  </a:extLst>
                </a:gridCol>
              </a:tblGrid>
              <a:tr h="816278">
                <a:tc>
                  <a:txBody>
                    <a:bodyPr/>
                    <a:lstStyle/>
                    <a:p>
                      <a:r>
                        <a:rPr lang="en-US" sz="3600" dirty="0"/>
                        <a:t>Networking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Security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495886579"/>
                  </a:ext>
                </a:extLst>
              </a:tr>
              <a:tr h="527085">
                <a:tc>
                  <a:txBody>
                    <a:bodyPr/>
                    <a:lstStyle/>
                    <a:p>
                      <a:r>
                        <a:rPr lang="en-US" sz="2000" b="1" dirty="0"/>
                        <a:t>Reachability</a:t>
                      </a:r>
                      <a:r>
                        <a:rPr lang="en-US" sz="2000" dirty="0"/>
                        <a:t>: “Network is Down”, </a:t>
                      </a:r>
                      <a:r>
                        <a:rPr lang="en-US" sz="2000" strike="sngStrike" dirty="0">
                          <a:solidFill>
                            <a:srgbClr val="FF0000"/>
                          </a:solidFill>
                        </a:rPr>
                        <a:t>Hardware Faults</a:t>
                      </a:r>
                      <a:r>
                        <a:rPr lang="en-US" sz="2000" dirty="0"/>
                        <a:t>, </a:t>
                      </a:r>
                      <a:r>
                        <a:rPr lang="en-US" sz="2000" strike="sngStrike" dirty="0">
                          <a:solidFill>
                            <a:srgbClr val="FF0000"/>
                          </a:solidFill>
                        </a:rPr>
                        <a:t>DHCP</a:t>
                      </a:r>
                      <a:r>
                        <a:rPr lang="en-US" sz="2000" dirty="0"/>
                        <a:t>, Routing, DNS, Firewall tuning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/>
                        <a:t>Intrusion detection/prevention (IDS/IPS)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25236258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r>
                        <a:rPr lang="en-US" sz="2000" b="1" dirty="0"/>
                        <a:t>Performance</a:t>
                      </a:r>
                      <a:r>
                        <a:rPr lang="en-US" sz="2000" dirty="0"/>
                        <a:t>: “Network is Slow”, TCP/Application tuning, </a:t>
                      </a:r>
                      <a:r>
                        <a:rPr lang="en-US" sz="2000" strike="sngStrike" dirty="0" err="1">
                          <a:solidFill>
                            <a:srgbClr val="FF0000"/>
                          </a:solidFill>
                        </a:rPr>
                        <a:t>WiFi</a:t>
                      </a:r>
                      <a:r>
                        <a:rPr lang="en-US" sz="2000" strike="sngStrike" dirty="0">
                          <a:solidFill>
                            <a:srgbClr val="FF0000"/>
                          </a:solidFill>
                        </a:rPr>
                        <a:t> issues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Network Behavioral Anomaly Detection (NBAD)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4023512516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r>
                        <a:rPr lang="en-US" sz="2000" dirty="0"/>
                        <a:t>Application or Service </a:t>
                      </a:r>
                      <a:r>
                        <a:rPr lang="en-US" sz="2000" b="1" dirty="0"/>
                        <a:t>Troubleshooting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 Loss Prevention (DLP)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1954415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/>
                        <a:t>Application, Service, or Protocol </a:t>
                      </a:r>
                      <a:r>
                        <a:rPr lang="en-US" sz="2000" b="1" dirty="0"/>
                        <a:t>Development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Incident Response (IR)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438718439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r>
                        <a:rPr lang="en-US" sz="2000" dirty="0"/>
                        <a:t>…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Detection Engineering and Threat Hunting (DEATH)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34675209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Passive Vulnerability Scanning (PVS)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26892656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Compliance (US M-21-31, EU MiFID II)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52881364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…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98451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10484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7AE4-0D47-B2BB-9174-C06596E8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CE977-9B6F-688A-A77C-787FB8A32A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921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6C1598-8F6E-209D-EC27-E1A71C877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capture packets:</a:t>
            </a:r>
            <a:br>
              <a:rPr lang="en-US" dirty="0"/>
            </a:br>
            <a:r>
              <a:rPr lang="en-US" dirty="0"/>
              <a:t>On premise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63BCF8-F86A-1CE8-8BB3-C0EFE53AEA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Capture software on Client/Server</a:t>
            </a:r>
          </a:p>
          <a:p>
            <a:r>
              <a:rPr lang="en-US" sz="3200" dirty="0"/>
              <a:t>Passive/Active Tap*</a:t>
            </a:r>
          </a:p>
          <a:p>
            <a:r>
              <a:rPr lang="en-US" sz="3200" dirty="0"/>
              <a:t>Port Mirror on Switch/Firewall/Router*</a:t>
            </a:r>
          </a:p>
          <a:p>
            <a:r>
              <a:rPr lang="en-US" sz="3200" dirty="0"/>
              <a:t>Network Packet Broker*</a:t>
            </a:r>
          </a:p>
          <a:p>
            <a:pPr marL="50800" indent="0">
              <a:buNone/>
            </a:pPr>
            <a:endParaRPr lang="en-US" dirty="0"/>
          </a:p>
          <a:p>
            <a:pPr marL="50800" indent="0">
              <a:buNone/>
            </a:pPr>
            <a:r>
              <a:rPr lang="en-US" dirty="0"/>
              <a:t>*Plus capture system</a:t>
            </a:r>
          </a:p>
        </p:txBody>
      </p:sp>
    </p:spTree>
    <p:extLst>
      <p:ext uri="{BB962C8B-B14F-4D97-AF65-F5344CB8AC3E}">
        <p14:creationId xmlns:p14="http://schemas.microsoft.com/office/powerpoint/2010/main" val="164657201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6C1598-8F6E-209D-EC27-E1A71C877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capture packets:</a:t>
            </a:r>
            <a:br>
              <a:rPr lang="en-US" dirty="0"/>
            </a:br>
            <a:r>
              <a:rPr lang="en-US" dirty="0"/>
              <a:t>In Cloud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63BCF8-F86A-1CE8-8BB3-C0EFE53AEA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65150" indent="-514350">
              <a:buFont typeface="+mj-lt"/>
              <a:buAutoNum type="arabicPeriod"/>
            </a:pPr>
            <a:r>
              <a:rPr lang="en-US" sz="3200" dirty="0"/>
              <a:t>Capture software/Agent on Client/Server</a:t>
            </a:r>
          </a:p>
          <a:p>
            <a:pPr marL="565150" indent="-514350">
              <a:buFont typeface="+mj-lt"/>
              <a:buAutoNum type="arabicPeriod"/>
            </a:pPr>
            <a:r>
              <a:rPr lang="en-US" sz="3200" dirty="0"/>
              <a:t>Cloud Provider Traffic Mirror service*</a:t>
            </a:r>
          </a:p>
          <a:p>
            <a:pPr marL="565150" indent="-514350">
              <a:buFont typeface="+mj-lt"/>
              <a:buAutoNum type="arabicPeriod"/>
            </a:pPr>
            <a:r>
              <a:rPr lang="en-US" sz="3200" dirty="0"/>
              <a:t>Cloud Packet Broker*</a:t>
            </a:r>
          </a:p>
          <a:p>
            <a:pPr marL="565150" indent="-514350">
              <a:buFont typeface="+mj-lt"/>
              <a:buAutoNum type="arabicPeriod"/>
            </a:pPr>
            <a:r>
              <a:rPr lang="en-US" sz="3200" dirty="0"/>
              <a:t>Bump-in-the-wire*</a:t>
            </a:r>
          </a:p>
          <a:p>
            <a:pPr marL="50800" indent="0">
              <a:buNone/>
            </a:pPr>
            <a:endParaRPr lang="en-US" dirty="0"/>
          </a:p>
          <a:p>
            <a:pPr marL="50800" indent="0">
              <a:buNone/>
            </a:pPr>
            <a:r>
              <a:rPr lang="en-US" dirty="0"/>
              <a:t>*Plus capture system</a:t>
            </a:r>
          </a:p>
        </p:txBody>
      </p:sp>
    </p:spTree>
    <p:extLst>
      <p:ext uri="{BB962C8B-B14F-4D97-AF65-F5344CB8AC3E}">
        <p14:creationId xmlns:p14="http://schemas.microsoft.com/office/powerpoint/2010/main" val="158901626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20809B-36BC-A2F1-9E03-159226630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Capture Software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3F68C6-2C18-BA49-8B5E-EE57B2776B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Capture software installed into VM/Instance</a:t>
            </a:r>
          </a:p>
          <a:p>
            <a:pPr lvl="1"/>
            <a:r>
              <a:rPr lang="en-US" sz="2800" dirty="0"/>
              <a:t>Capture traffic locally</a:t>
            </a:r>
          </a:p>
          <a:p>
            <a:pPr lvl="1"/>
            <a:r>
              <a:rPr lang="en-US" sz="2800" dirty="0"/>
              <a:t>Uses VM/Instance CPU and storage</a:t>
            </a:r>
          </a:p>
          <a:p>
            <a:r>
              <a:rPr lang="en-US" sz="3200" dirty="0"/>
              <a:t>Same issues as on physical machines:</a:t>
            </a:r>
          </a:p>
          <a:p>
            <a:pPr lvl="1"/>
            <a:r>
              <a:rPr lang="en-US" sz="2800" dirty="0"/>
              <a:t>Access/Permission to install software</a:t>
            </a:r>
          </a:p>
          <a:p>
            <a:pPr lvl="1"/>
            <a:r>
              <a:rPr lang="en-US" sz="2800" dirty="0"/>
              <a:t>NIC Segmentation/Receive Offloads</a:t>
            </a:r>
          </a:p>
          <a:p>
            <a:pPr lvl="1"/>
            <a:r>
              <a:rPr lang="en-US" sz="2800" dirty="0"/>
              <a:t>Unset checksums</a:t>
            </a:r>
          </a:p>
          <a:p>
            <a:pPr lvl="1"/>
            <a:r>
              <a:rPr lang="en-US" sz="2800" dirty="0"/>
              <a:t>Poor timestamps</a:t>
            </a:r>
          </a:p>
          <a:p>
            <a:pPr lvl="1"/>
            <a:r>
              <a:rPr lang="en-US" sz="2800" dirty="0"/>
              <a:t>Can affect Server/Client behavior or performance</a:t>
            </a:r>
          </a:p>
          <a:p>
            <a:pPr lvl="1"/>
            <a:r>
              <a:rPr lang="en-US" sz="2800" dirty="0"/>
              <a:t>Ah hoc deployment - after the fact</a:t>
            </a:r>
          </a:p>
        </p:txBody>
      </p:sp>
    </p:spTree>
    <p:extLst>
      <p:ext uri="{BB962C8B-B14F-4D97-AF65-F5344CB8AC3E}">
        <p14:creationId xmlns:p14="http://schemas.microsoft.com/office/powerpoint/2010/main" val="398791748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7834D6-68D3-C757-7E85-3DEB93E27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Capture Agents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313FA4-A009-2F89-E460-E32BC588C4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Agent software installed into VM/Instance</a:t>
            </a:r>
          </a:p>
          <a:p>
            <a:pPr lvl="1"/>
            <a:r>
              <a:rPr lang="en-US" sz="2800" dirty="0"/>
              <a:t>Capture traffic locally and send to remote collector</a:t>
            </a:r>
          </a:p>
          <a:p>
            <a:pPr lvl="1"/>
            <a:r>
              <a:rPr lang="en-US" sz="2800" dirty="0"/>
              <a:t>On-demand, triggered, or continuous</a:t>
            </a:r>
          </a:p>
          <a:p>
            <a:pPr lvl="1"/>
            <a:r>
              <a:rPr lang="en-US" sz="2800" dirty="0"/>
              <a:t>Same limitations as Software capture</a:t>
            </a:r>
          </a:p>
          <a:p>
            <a:pPr lvl="1"/>
            <a:r>
              <a:rPr lang="en-US" sz="2800" dirty="0"/>
              <a:t>Adds network traffic</a:t>
            </a:r>
          </a:p>
          <a:p>
            <a:r>
              <a:rPr lang="en-US" sz="3200" dirty="0"/>
              <a:t>Cloud Packet Brokers support Virtual Tap Agents</a:t>
            </a:r>
          </a:p>
          <a:p>
            <a:pPr lvl="1"/>
            <a:r>
              <a:rPr lang="en-US" sz="2800" dirty="0"/>
              <a:t>Introduces additional costs</a:t>
            </a:r>
          </a:p>
          <a:p>
            <a:pPr lvl="1"/>
            <a:r>
              <a:rPr lang="en-US" sz="2800" dirty="0"/>
              <a:t>Decryption*</a:t>
            </a:r>
          </a:p>
        </p:txBody>
      </p:sp>
    </p:spTree>
    <p:extLst>
      <p:ext uri="{BB962C8B-B14F-4D97-AF65-F5344CB8AC3E}">
        <p14:creationId xmlns:p14="http://schemas.microsoft.com/office/powerpoint/2010/main" val="389993152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7A0C513-C88B-AC27-F9D0-5A1CAA77B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Agents: Azure Network Watcher – Packet Capture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FA9EBE-BA84-1586-A1C7-5E853264B0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Special Mention: Azure Network Watcher</a:t>
            </a:r>
          </a:p>
          <a:p>
            <a:pPr lvl="1"/>
            <a:r>
              <a:rPr lang="en-US" dirty="0"/>
              <a:t>CSP Agent</a:t>
            </a:r>
          </a:p>
          <a:p>
            <a:r>
              <a:rPr lang="en-US" dirty="0"/>
              <a:t>Installed via Agent Extensions (Windows and Linux)</a:t>
            </a:r>
          </a:p>
          <a:p>
            <a:r>
              <a:rPr lang="en-US" dirty="0"/>
              <a:t>Captures to local file</a:t>
            </a:r>
          </a:p>
          <a:p>
            <a:pPr lvl="1"/>
            <a:r>
              <a:rPr lang="en-US" dirty="0"/>
              <a:t>Optionally copies to Azure Blob storage</a:t>
            </a:r>
          </a:p>
          <a:p>
            <a:r>
              <a:rPr lang="en-US" dirty="0"/>
              <a:t>Captures on all VM interfaces</a:t>
            </a:r>
          </a:p>
          <a:p>
            <a:r>
              <a:rPr lang="en-US" dirty="0"/>
              <a:t>Supports filters</a:t>
            </a:r>
          </a:p>
          <a:p>
            <a:r>
              <a:rPr lang="en-US" dirty="0"/>
              <a:t>Defaults to 1GB or 5hrs (max)</a:t>
            </a:r>
          </a:p>
          <a:p>
            <a:pPr lvl="1"/>
            <a:r>
              <a:rPr lang="en-US" dirty="0"/>
              <a:t>Not suitable for continuous capture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3456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865EB6-A2CC-5814-5937-D390BA0C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Cloud Traffic Mirror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C79531-4469-6677-5340-4D7091C4F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989814"/>
            <a:ext cx="6409928" cy="5187149"/>
          </a:xfrm>
        </p:spPr>
        <p:txBody>
          <a:bodyPr>
            <a:normAutofit/>
          </a:bodyPr>
          <a:lstStyle/>
          <a:p>
            <a:r>
              <a:rPr lang="en-US" sz="3600" dirty="0"/>
              <a:t>Three components:</a:t>
            </a:r>
          </a:p>
          <a:p>
            <a:pPr lvl="1"/>
            <a:r>
              <a:rPr lang="en-US" sz="3200" dirty="0"/>
              <a:t>Mirror Source</a:t>
            </a:r>
          </a:p>
          <a:p>
            <a:pPr lvl="1"/>
            <a:r>
              <a:rPr lang="en-US" sz="3200" dirty="0"/>
              <a:t>Mirror Session</a:t>
            </a:r>
          </a:p>
          <a:p>
            <a:pPr lvl="1"/>
            <a:r>
              <a:rPr lang="en-US" sz="3200" dirty="0"/>
              <a:t>Mirror Target</a:t>
            </a:r>
          </a:p>
          <a:p>
            <a:r>
              <a:rPr lang="en-US" sz="3600" dirty="0"/>
              <a:t>Mirrored traffic consumes instance bandwidth</a:t>
            </a:r>
          </a:p>
          <a:p>
            <a:r>
              <a:rPr lang="en-US" sz="3600" dirty="0"/>
              <a:t>Rate Limiting can cause Packet Drop</a:t>
            </a:r>
          </a:p>
        </p:txBody>
      </p:sp>
      <p:pic>
        <p:nvPicPr>
          <p:cNvPr id="5" name="Picture 2" descr="&#10;        A traffic mirror session where the mirror target is an EC2 instance.&#10;      ">
            <a:extLst>
              <a:ext uri="{FF2B5EF4-FFF2-40B4-BE49-F238E27FC236}">
                <a16:creationId xmlns:a16="http://schemas.microsoft.com/office/drawing/2014/main" id="{71933C07-5E67-67B4-E858-835686AE4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223" y="2506162"/>
            <a:ext cx="4381500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69422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865EB6-A2CC-5814-5937-D390BA0C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Cloud Traffic Mirror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0D683B1-6490-32F8-6145-A1C60689B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62895"/>
              </p:ext>
            </p:extLst>
          </p:nvPr>
        </p:nvGraphicFramePr>
        <p:xfrm>
          <a:off x="364315" y="836712"/>
          <a:ext cx="11463370" cy="5760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2674">
                  <a:extLst>
                    <a:ext uri="{9D8B030D-6E8A-4147-A177-3AD203B41FA5}">
                      <a16:colId xmlns:a16="http://schemas.microsoft.com/office/drawing/2014/main" val="3576443342"/>
                    </a:ext>
                  </a:extLst>
                </a:gridCol>
                <a:gridCol w="2292674">
                  <a:extLst>
                    <a:ext uri="{9D8B030D-6E8A-4147-A177-3AD203B41FA5}">
                      <a16:colId xmlns:a16="http://schemas.microsoft.com/office/drawing/2014/main" val="2220914228"/>
                    </a:ext>
                  </a:extLst>
                </a:gridCol>
                <a:gridCol w="2292674">
                  <a:extLst>
                    <a:ext uri="{9D8B030D-6E8A-4147-A177-3AD203B41FA5}">
                      <a16:colId xmlns:a16="http://schemas.microsoft.com/office/drawing/2014/main" val="3742450069"/>
                    </a:ext>
                  </a:extLst>
                </a:gridCol>
                <a:gridCol w="2292674">
                  <a:extLst>
                    <a:ext uri="{9D8B030D-6E8A-4147-A177-3AD203B41FA5}">
                      <a16:colId xmlns:a16="http://schemas.microsoft.com/office/drawing/2014/main" val="977511984"/>
                    </a:ext>
                  </a:extLst>
                </a:gridCol>
                <a:gridCol w="2292674">
                  <a:extLst>
                    <a:ext uri="{9D8B030D-6E8A-4147-A177-3AD203B41FA5}">
                      <a16:colId xmlns:a16="http://schemas.microsoft.com/office/drawing/2014/main" val="821096438"/>
                    </a:ext>
                  </a:extLst>
                </a:gridCol>
              </a:tblGrid>
              <a:tr h="65530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AWS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Azure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Oracle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Google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507465390"/>
                  </a:ext>
                </a:extLst>
              </a:tr>
              <a:tr h="655303">
                <a:tc>
                  <a:txBody>
                    <a:bodyPr/>
                    <a:lstStyle/>
                    <a:p>
                      <a:r>
                        <a:rPr lang="en-US" sz="2400" dirty="0"/>
                        <a:t>Name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VPC Mirror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NZ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Virtual network TAP Preview (again!)</a:t>
                      </a:r>
                      <a:endParaRPr lang="en-US" sz="20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VTAP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Packet Mirroring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8500661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r>
                        <a:rPr lang="en-US" sz="2400" dirty="0"/>
                        <a:t>Sources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Instance-type Elastic Network Interfaces (ENI)*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Instance VNIC, Load Balancer, Database, Exadata VM Cluster, …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NZ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Compute Engine VM instances (subnets, network tags, or instance names)</a:t>
                      </a:r>
                      <a:endParaRPr lang="en-US" sz="3600" dirty="0"/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5285217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400" dirty="0"/>
                        <a:t>Destinations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Instance ENI, Network Load Balancer, Gateway Load Balancer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Network Load Balancer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Internal Load Balancer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135907206"/>
                  </a:ext>
                </a:extLst>
              </a:tr>
              <a:tr h="655303">
                <a:tc>
                  <a:txBody>
                    <a:bodyPr/>
                    <a:lstStyle/>
                    <a:p>
                      <a:r>
                        <a:rPr lang="en-US" sz="2400" dirty="0"/>
                        <a:t>Mirror Priority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Lower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Lower (default) or Production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Production?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053949713"/>
                  </a:ext>
                </a:extLst>
              </a:tr>
              <a:tr h="655303">
                <a:tc>
                  <a:txBody>
                    <a:bodyPr/>
                    <a:lstStyle/>
                    <a:p>
                      <a:r>
                        <a:rPr lang="en-US" sz="2400" dirty="0"/>
                        <a:t>Encapsulation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VXLAN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VXLAN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69761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52260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4CF43C-47F1-437A-2D01-1E1BC0AC5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Cloud Packet Brokers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DC308F-FE89-3DB4-8F44-9E8887D347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Aggregate traffic from Agents or Traffic Mirrors</a:t>
            </a:r>
          </a:p>
          <a:p>
            <a:r>
              <a:rPr lang="en-US" dirty="0"/>
              <a:t>Multiple vendors: Gigamon, Keysight, Niagara etc.</a:t>
            </a:r>
          </a:p>
          <a:p>
            <a:r>
              <a:rPr lang="en-US" dirty="0"/>
              <a:t>Additional costs</a:t>
            </a:r>
          </a:p>
          <a:p>
            <a:r>
              <a:rPr lang="en-US" dirty="0"/>
              <a:t>May provide:</a:t>
            </a:r>
          </a:p>
          <a:p>
            <a:pPr lvl="1"/>
            <a:r>
              <a:rPr lang="en-US" sz="2800" dirty="0"/>
              <a:t>Load Balancing</a:t>
            </a:r>
          </a:p>
          <a:p>
            <a:pPr lvl="1"/>
            <a:r>
              <a:rPr lang="en-US" sz="2800" dirty="0"/>
              <a:t>Replication</a:t>
            </a:r>
          </a:p>
          <a:p>
            <a:pPr lvl="1"/>
            <a:r>
              <a:rPr lang="en-US" sz="2800" dirty="0"/>
              <a:t>Filtering</a:t>
            </a:r>
          </a:p>
          <a:p>
            <a:pPr lvl="1"/>
            <a:r>
              <a:rPr lang="en-US" sz="2800" dirty="0"/>
              <a:t>Truncation</a:t>
            </a:r>
          </a:p>
          <a:p>
            <a:pPr lvl="1"/>
            <a:r>
              <a:rPr lang="en-US" sz="2800" dirty="0"/>
              <a:t>De-duplication</a:t>
            </a:r>
          </a:p>
          <a:p>
            <a:pPr lvl="1"/>
            <a:r>
              <a:rPr lang="en-US" sz="2800" dirty="0"/>
              <a:t>Decryption*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FACE401-924C-1874-F66C-8A3960D64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230" y="2060848"/>
            <a:ext cx="7680853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72404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E8DC1A-7321-3445-7232-C6175001F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Apocrypha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7D7C5C-FA2D-F4CB-A7CE-9A8D4A221E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marL="50800" indent="0">
              <a:buNone/>
            </a:pPr>
            <a:r>
              <a:rPr lang="en-US" sz="5400" dirty="0"/>
              <a:t>“Cloud doesn’t have packets”</a:t>
            </a:r>
          </a:p>
        </p:txBody>
      </p:sp>
    </p:spTree>
    <p:extLst>
      <p:ext uri="{BB962C8B-B14F-4D97-AF65-F5344CB8AC3E}">
        <p14:creationId xmlns:p14="http://schemas.microsoft.com/office/powerpoint/2010/main" val="242137918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5010EB-B7DD-46AA-7E2C-78CB2D7E1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Bump-in-the-wire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3D006D-A5FA-3DC5-DA47-2B16DA2FF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989814"/>
            <a:ext cx="3249934" cy="51871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Inline capture or mirroring by an existing or new network element:</a:t>
            </a:r>
          </a:p>
          <a:p>
            <a:pPr lvl="1"/>
            <a:r>
              <a:rPr lang="en-US" dirty="0"/>
              <a:t>Router</a:t>
            </a:r>
          </a:p>
          <a:p>
            <a:pPr lvl="1"/>
            <a:r>
              <a:rPr lang="en-US" dirty="0"/>
              <a:t>Firewall</a:t>
            </a:r>
          </a:p>
          <a:p>
            <a:r>
              <a:rPr lang="en-US" dirty="0"/>
              <a:t>Route traffic with User Defined Routes</a:t>
            </a:r>
          </a:p>
          <a:p>
            <a:r>
              <a:rPr lang="en-US" dirty="0"/>
              <a:t>Local capture or Mirror</a:t>
            </a:r>
          </a:p>
          <a:p>
            <a:r>
              <a:rPr lang="en-US" dirty="0"/>
              <a:t>Decryption*</a:t>
            </a: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76F3BD92-9F1F-5AB9-FF39-77E1320837AD}"/>
              </a:ext>
            </a:extLst>
          </p:cNvPr>
          <p:cNvGrpSpPr/>
          <p:nvPr/>
        </p:nvGrpSpPr>
        <p:grpSpPr>
          <a:xfrm>
            <a:off x="4124592" y="2975335"/>
            <a:ext cx="7705130" cy="2936182"/>
            <a:chOff x="11191096" y="4715435"/>
            <a:chExt cx="12468347" cy="4751294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89933DD-BECF-18EE-A34B-346459EB5259}"/>
                </a:ext>
              </a:extLst>
            </p:cNvPr>
            <p:cNvSpPr/>
            <p:nvPr/>
          </p:nvSpPr>
          <p:spPr>
            <a:xfrm>
              <a:off x="11191096" y="4715435"/>
              <a:ext cx="12468347" cy="4751294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AWS Cloud</a:t>
              </a: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3AD66F88-5D14-C0FD-93CE-023C6FAB5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11191096" y="4715437"/>
              <a:ext cx="575934" cy="575934"/>
            </a:xfrm>
            <a:prstGeom prst="rect">
              <a:avLst/>
            </a:prstGeom>
          </p:spPr>
        </p:pic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6DA39A3-6F1F-7371-8BB6-3FCC1C1C20F7}"/>
                </a:ext>
              </a:extLst>
            </p:cNvPr>
            <p:cNvSpPr/>
            <p:nvPr/>
          </p:nvSpPr>
          <p:spPr>
            <a:xfrm>
              <a:off x="20041026" y="6022842"/>
              <a:ext cx="3179509" cy="3025411"/>
            </a:xfrm>
            <a:prstGeom prst="rect">
              <a:avLst/>
            </a:prstGeom>
            <a:noFill/>
            <a:ln w="15875">
              <a:solidFill>
                <a:srgbClr val="00A4A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 bIns="2286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Capture subnet</a:t>
              </a:r>
            </a:p>
          </p:txBody>
        </p:sp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D7BA95A2-50A2-46F2-2E7B-3DF1C7C74E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20041024" y="6020263"/>
              <a:ext cx="591682" cy="591682"/>
            </a:xfrm>
            <a:prstGeom prst="rect">
              <a:avLst/>
            </a:prstGeom>
          </p:spPr>
        </p:pic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7C838F4-B831-09F7-D037-404005ADB5EF}"/>
                </a:ext>
              </a:extLst>
            </p:cNvPr>
            <p:cNvSpPr/>
            <p:nvPr/>
          </p:nvSpPr>
          <p:spPr>
            <a:xfrm>
              <a:off x="11767028" y="5350915"/>
              <a:ext cx="11656406" cy="3912916"/>
            </a:xfrm>
            <a:prstGeom prst="rect">
              <a:avLst/>
            </a:prstGeom>
            <a:noFill/>
            <a:ln w="15875">
              <a:solidFill>
                <a:srgbClr val="8C4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Virtual private cloud (VPC)</a:t>
              </a:r>
            </a:p>
          </p:txBody>
        </p:sp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B54F0814-EF65-3F39-C196-0750E00665F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11767030" y="5350917"/>
              <a:ext cx="575934" cy="575934"/>
            </a:xfrm>
            <a:prstGeom prst="rect">
              <a:avLst/>
            </a:prstGeom>
          </p:spPr>
        </p:pic>
        <p:sp>
          <p:nvSpPr>
            <p:cNvPr id="46" name="TextBox 16">
              <a:extLst>
                <a:ext uri="{FF2B5EF4-FFF2-40B4-BE49-F238E27FC236}">
                  <a16:creationId xmlns:a16="http://schemas.microsoft.com/office/drawing/2014/main" id="{1AA89D12-5149-4831-CF10-30739BB16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18897" y="8392061"/>
              <a:ext cx="1686334" cy="37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Webserver</a:t>
              </a:r>
            </a:p>
          </p:txBody>
        </p:sp>
        <p:pic>
          <p:nvPicPr>
            <p:cNvPr id="47" name="Graphic 46">
              <a:extLst>
                <a:ext uri="{FF2B5EF4-FFF2-40B4-BE49-F238E27FC236}">
                  <a16:creationId xmlns:a16="http://schemas.microsoft.com/office/drawing/2014/main" id="{6B95355E-6EDD-ED07-40BB-53CE261BB2D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3432246" y="7716071"/>
              <a:ext cx="691120" cy="691120"/>
            </a:xfrm>
            <a:prstGeom prst="rect">
              <a:avLst/>
            </a:prstGeom>
          </p:spPr>
        </p:pic>
        <p:sp>
          <p:nvSpPr>
            <p:cNvPr id="48" name="TextBox 16">
              <a:extLst>
                <a:ext uri="{FF2B5EF4-FFF2-40B4-BE49-F238E27FC236}">
                  <a16:creationId xmlns:a16="http://schemas.microsoft.com/office/drawing/2014/main" id="{C430E202-3A65-0CE8-01AB-37F6D83C3A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39913" y="8392061"/>
              <a:ext cx="1686334" cy="37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Firewall</a:t>
              </a:r>
            </a:p>
          </p:txBody>
        </p:sp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0A33E070-F6C6-83E5-6907-2C0B40D77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353261" y="7716071"/>
              <a:ext cx="691120" cy="691120"/>
            </a:xfrm>
            <a:prstGeom prst="rect">
              <a:avLst/>
            </a:prstGeom>
          </p:spPr>
        </p:pic>
        <p:sp>
          <p:nvSpPr>
            <p:cNvPr id="50" name="TextBox 16">
              <a:extLst>
                <a:ext uri="{FF2B5EF4-FFF2-40B4-BE49-F238E27FC236}">
                  <a16:creationId xmlns:a16="http://schemas.microsoft.com/office/drawing/2014/main" id="{D3A17D9A-AA4E-8871-1E4F-1D0587D3F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60104" y="8392061"/>
              <a:ext cx="1686334" cy="37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Capture</a:t>
              </a:r>
            </a:p>
          </p:txBody>
        </p:sp>
        <p:pic>
          <p:nvPicPr>
            <p:cNvPr id="51" name="Graphic 50">
              <a:extLst>
                <a:ext uri="{FF2B5EF4-FFF2-40B4-BE49-F238E27FC236}">
                  <a16:creationId xmlns:a16="http://schemas.microsoft.com/office/drawing/2014/main" id="{F6701B70-CAD1-4325-1801-64B4CCB3DF3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1173453" y="7716071"/>
              <a:ext cx="691120" cy="691120"/>
            </a:xfrm>
            <a:prstGeom prst="rect">
              <a:avLst/>
            </a:prstGeom>
          </p:spPr>
        </p:pic>
        <p:sp>
          <p:nvSpPr>
            <p:cNvPr id="52" name="TextBox 18">
              <a:extLst>
                <a:ext uri="{FF2B5EF4-FFF2-40B4-BE49-F238E27FC236}">
                  <a16:creationId xmlns:a16="http://schemas.microsoft.com/office/drawing/2014/main" id="{01D2CE90-A280-3B86-C7C2-07824682D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51193" y="8407191"/>
              <a:ext cx="711469" cy="37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18E92C0C-10F7-F253-E635-D99181FA02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4254260" y="7716071"/>
              <a:ext cx="691120" cy="691120"/>
            </a:xfrm>
            <a:prstGeom prst="rect">
              <a:avLst/>
            </a:prstGeom>
          </p:spPr>
        </p:pic>
        <p:sp>
          <p:nvSpPr>
            <p:cNvPr id="54" name="TextBox 18">
              <a:extLst>
                <a:ext uri="{FF2B5EF4-FFF2-40B4-BE49-F238E27FC236}">
                  <a16:creationId xmlns:a16="http://schemas.microsoft.com/office/drawing/2014/main" id="{CF6EE089-F2E1-C22C-EA38-F69869CD3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67205" y="8407191"/>
              <a:ext cx="711469" cy="37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E0E94C47-2C13-ADB6-F0D0-2F3C33131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6470273" y="7716071"/>
              <a:ext cx="691120" cy="691120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7B0303C-A257-515E-AE21-7EAED3970C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96716" y="8407191"/>
              <a:ext cx="711469" cy="37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B3F49C5E-40AA-A0E2-53C0-12ACFEE7D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0299783" y="7716071"/>
              <a:ext cx="691120" cy="691120"/>
            </a:xfrm>
            <a:prstGeom prst="rect">
              <a:avLst/>
            </a:prstGeom>
          </p:spPr>
        </p:pic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0E23BB80-5ECD-B886-88AC-E633BE05ABB1}"/>
                </a:ext>
              </a:extLst>
            </p:cNvPr>
            <p:cNvCxnSpPr>
              <a:cxnSpLocks/>
              <a:stCxn id="47" idx="3"/>
              <a:endCxn id="53" idx="1"/>
            </p:cNvCxnSpPr>
            <p:nvPr/>
          </p:nvCxnSpPr>
          <p:spPr>
            <a:xfrm>
              <a:off x="14123366" y="8061631"/>
              <a:ext cx="130894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506F40A2-CFCA-7588-82D5-A7261FB334BA}"/>
                </a:ext>
              </a:extLst>
            </p:cNvPr>
            <p:cNvCxnSpPr>
              <a:cxnSpLocks/>
              <a:stCxn id="55" idx="3"/>
              <a:endCxn id="49" idx="1"/>
            </p:cNvCxnSpPr>
            <p:nvPr/>
          </p:nvCxnSpPr>
          <p:spPr>
            <a:xfrm>
              <a:off x="17161394" y="8061631"/>
              <a:ext cx="19186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15608522-66C2-51DC-06AE-93630F5CA75B}"/>
                </a:ext>
              </a:extLst>
            </p:cNvPr>
            <p:cNvCxnSpPr>
              <a:cxnSpLocks/>
              <a:stCxn id="51" idx="1"/>
              <a:endCxn id="57" idx="3"/>
            </p:cNvCxnSpPr>
            <p:nvPr/>
          </p:nvCxnSpPr>
          <p:spPr>
            <a:xfrm flipH="1">
              <a:off x="20990904" y="8061631"/>
              <a:ext cx="18255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2B811B9-DE57-CCB5-A628-A992FA07B4E5}"/>
                </a:ext>
              </a:extLst>
            </p:cNvPr>
            <p:cNvCxnSpPr>
              <a:cxnSpLocks/>
              <a:stCxn id="53" idx="3"/>
              <a:endCxn id="55" idx="1"/>
            </p:cNvCxnSpPr>
            <p:nvPr/>
          </p:nvCxnSpPr>
          <p:spPr>
            <a:xfrm>
              <a:off x="14945381" y="8061631"/>
              <a:ext cx="152489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18">
              <a:extLst>
                <a:ext uri="{FF2B5EF4-FFF2-40B4-BE49-F238E27FC236}">
                  <a16:creationId xmlns:a16="http://schemas.microsoft.com/office/drawing/2014/main" id="{36B35BDD-C6E2-480B-6BA2-9FA488F7B6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31548" y="8407191"/>
              <a:ext cx="711469" cy="37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E083E271-11D6-B240-ED1A-D0E10E289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8234615" y="7716071"/>
              <a:ext cx="691120" cy="691120"/>
            </a:xfrm>
            <a:prstGeom prst="rect">
              <a:avLst/>
            </a:prstGeom>
          </p:spPr>
        </p:pic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E3A74D43-D137-589B-A0A4-96F545A7688A}"/>
                </a:ext>
              </a:extLst>
            </p:cNvPr>
            <p:cNvCxnSpPr>
              <a:cxnSpLocks/>
            </p:cNvCxnSpPr>
            <p:nvPr/>
          </p:nvCxnSpPr>
          <p:spPr>
            <a:xfrm>
              <a:off x="18039680" y="8061631"/>
              <a:ext cx="19186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5" name="Graphic 64">
              <a:extLst>
                <a:ext uri="{FF2B5EF4-FFF2-40B4-BE49-F238E27FC236}">
                  <a16:creationId xmlns:a16="http://schemas.microsoft.com/office/drawing/2014/main" id="{7582ED6D-AC3F-5EEA-7E78-57CB6485B7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7348560" y="6868397"/>
              <a:ext cx="691120" cy="691120"/>
            </a:xfrm>
            <a:prstGeom prst="rect">
              <a:avLst/>
            </a:prstGeom>
          </p:spPr>
        </p:pic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53464A0D-3E76-3D96-C8AA-B4ED655E9ACA}"/>
                </a:ext>
              </a:extLst>
            </p:cNvPr>
            <p:cNvCxnSpPr>
              <a:cxnSpLocks/>
              <a:stCxn id="49" idx="0"/>
              <a:endCxn id="65" idx="2"/>
            </p:cNvCxnSpPr>
            <p:nvPr/>
          </p:nvCxnSpPr>
          <p:spPr>
            <a:xfrm flipH="1" flipV="1">
              <a:off x="17694120" y="7559518"/>
              <a:ext cx="4701" cy="156553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51C9360B-3E65-13B3-C59E-B93DE07BECD0}"/>
                </a:ext>
              </a:extLst>
            </p:cNvPr>
            <p:cNvCxnSpPr>
              <a:cxnSpLocks/>
              <a:stCxn id="63" idx="3"/>
              <a:endCxn id="57" idx="1"/>
            </p:cNvCxnSpPr>
            <p:nvPr/>
          </p:nvCxnSpPr>
          <p:spPr>
            <a:xfrm>
              <a:off x="18925735" y="8061631"/>
              <a:ext cx="1374048" cy="0"/>
            </a:xfrm>
            <a:prstGeom prst="straightConnector1">
              <a:avLst/>
            </a:prstGeom>
            <a:ln w="15875">
              <a:solidFill>
                <a:schemeClr val="accent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12">
              <a:extLst>
                <a:ext uri="{FF2B5EF4-FFF2-40B4-BE49-F238E27FC236}">
                  <a16:creationId xmlns:a16="http://schemas.microsoft.com/office/drawing/2014/main" id="{D0506F4A-F513-EC3A-5AC0-BD5E6B623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84775" y="5627808"/>
              <a:ext cx="2121357" cy="37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Internet  gateway</a:t>
              </a:r>
            </a:p>
          </p:txBody>
        </p:sp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F37022F2-9749-54EF-66C4-DD58378E45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7370061" y="4977642"/>
              <a:ext cx="691120" cy="691120"/>
            </a:xfrm>
            <a:prstGeom prst="rect">
              <a:avLst/>
            </a:prstGeom>
          </p:spPr>
        </p:pic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8CE5733-95C6-6412-649A-5C584468DF7F}"/>
                </a:ext>
              </a:extLst>
            </p:cNvPr>
            <p:cNvCxnSpPr>
              <a:cxnSpLocks/>
              <a:stCxn id="65" idx="0"/>
              <a:endCxn id="69" idx="2"/>
            </p:cNvCxnSpPr>
            <p:nvPr/>
          </p:nvCxnSpPr>
          <p:spPr>
            <a:xfrm flipV="1">
              <a:off x="17694120" y="5668762"/>
              <a:ext cx="21502" cy="1199635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16">
              <a:extLst>
                <a:ext uri="{FF2B5EF4-FFF2-40B4-BE49-F238E27FC236}">
                  <a16:creationId xmlns:a16="http://schemas.microsoft.com/office/drawing/2014/main" id="{49251DA3-F8EA-CC5E-F6E6-C9074E1B37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4422" y="7642908"/>
              <a:ext cx="1686334" cy="37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VXLAN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2720448E-ACB3-A7C3-8B3A-579F9C0EB08B}"/>
                </a:ext>
              </a:extLst>
            </p:cNvPr>
            <p:cNvSpPr/>
            <p:nvPr/>
          </p:nvSpPr>
          <p:spPr>
            <a:xfrm>
              <a:off x="12385526" y="6008651"/>
              <a:ext cx="2938586" cy="3039603"/>
            </a:xfrm>
            <a:prstGeom prst="rect">
              <a:avLst/>
            </a:prstGeom>
            <a:noFill/>
            <a:ln w="15875">
              <a:solidFill>
                <a:srgbClr val="7AA11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 bIns="2286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Application subnet</a:t>
              </a:r>
            </a:p>
          </p:txBody>
        </p:sp>
        <p:pic>
          <p:nvPicPr>
            <p:cNvPr id="73" name="Graphic 72">
              <a:extLst>
                <a:ext uri="{FF2B5EF4-FFF2-40B4-BE49-F238E27FC236}">
                  <a16:creationId xmlns:a16="http://schemas.microsoft.com/office/drawing/2014/main" id="{66E78AD4-29D9-3B4F-E9BC-69CBD76DB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/>
          </p:blipFill>
          <p:spPr>
            <a:xfrm>
              <a:off x="12385526" y="6008651"/>
              <a:ext cx="575934" cy="575934"/>
            </a:xfrm>
            <a:prstGeom prst="rect">
              <a:avLst/>
            </a:prstGeom>
          </p:spPr>
        </p:pic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9DB671B9-F1F3-3F07-4980-30078B209F43}"/>
                </a:ext>
              </a:extLst>
            </p:cNvPr>
            <p:cNvSpPr/>
            <p:nvPr/>
          </p:nvSpPr>
          <p:spPr>
            <a:xfrm>
              <a:off x="16177604" y="6002991"/>
              <a:ext cx="2938586" cy="3039603"/>
            </a:xfrm>
            <a:prstGeom prst="rect">
              <a:avLst/>
            </a:prstGeom>
            <a:noFill/>
            <a:ln w="15875">
              <a:solidFill>
                <a:srgbClr val="7AA11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 bIns="2286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Firewall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subnet</a:t>
              </a:r>
            </a:p>
          </p:txBody>
        </p:sp>
        <p:pic>
          <p:nvPicPr>
            <p:cNvPr id="112" name="Graphic 111">
              <a:extLst>
                <a:ext uri="{FF2B5EF4-FFF2-40B4-BE49-F238E27FC236}">
                  <a16:creationId xmlns:a16="http://schemas.microsoft.com/office/drawing/2014/main" id="{A2D86EB8-5740-91C8-7014-D664B3903B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/>
          </p:blipFill>
          <p:spPr>
            <a:xfrm>
              <a:off x="16177604" y="6002991"/>
              <a:ext cx="575934" cy="5759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555747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993E52-9ABA-7933-2156-AEC44502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6B4A131-33F5-3554-830C-F79020505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111134"/>
              </p:ext>
            </p:extLst>
          </p:nvPr>
        </p:nvGraphicFramePr>
        <p:xfrm>
          <a:off x="362277" y="908720"/>
          <a:ext cx="11467446" cy="5085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3483">
                  <a:extLst>
                    <a:ext uri="{9D8B030D-6E8A-4147-A177-3AD203B41FA5}">
                      <a16:colId xmlns:a16="http://schemas.microsoft.com/office/drawing/2014/main" val="200833834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635979838"/>
                    </a:ext>
                  </a:extLst>
                </a:gridCol>
                <a:gridCol w="4077539">
                  <a:extLst>
                    <a:ext uri="{9D8B030D-6E8A-4147-A177-3AD203B41FA5}">
                      <a16:colId xmlns:a16="http://schemas.microsoft.com/office/drawing/2014/main" val="1129351362"/>
                    </a:ext>
                  </a:extLst>
                </a:gridCol>
              </a:tblGrid>
              <a:tr h="788097">
                <a:tc>
                  <a:txBody>
                    <a:bodyPr/>
                    <a:lstStyle/>
                    <a:p>
                      <a:r>
                        <a:rPr lang="en-US" sz="2400" dirty="0"/>
                        <a:t>Capture Method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Pros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Cons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156841896"/>
                  </a:ext>
                </a:extLst>
              </a:tr>
              <a:tr h="788097">
                <a:tc>
                  <a:txBody>
                    <a:bodyPr/>
                    <a:lstStyle/>
                    <a:p>
                      <a:r>
                        <a:rPr lang="en-US" sz="2400" dirty="0"/>
                        <a:t>1. Software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“Simple”</a:t>
                      </a:r>
                    </a:p>
                    <a:p>
                      <a:r>
                        <a:rPr lang="en-US" sz="1800" dirty="0"/>
                        <a:t>“Easy”</a:t>
                      </a:r>
                    </a:p>
                    <a:p>
                      <a:r>
                        <a:rPr lang="en-US" sz="1800" dirty="0"/>
                        <a:t>“Free”</a:t>
                      </a:r>
                    </a:p>
                    <a:p>
                      <a:r>
                        <a:rPr lang="en-US" sz="1800" dirty="0"/>
                        <a:t>Doesn’t steal Bandwidth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Permission to log in, install software</a:t>
                      </a:r>
                    </a:p>
                    <a:p>
                      <a:r>
                        <a:rPr lang="en-US" sz="1800" dirty="0"/>
                        <a:t>NIC Offload issues</a:t>
                      </a:r>
                    </a:p>
                    <a:p>
                      <a:r>
                        <a:rPr lang="en-US" sz="1800" dirty="0"/>
                        <a:t>Steals CPU, IO/storage</a:t>
                      </a:r>
                    </a:p>
                    <a:p>
                      <a:r>
                        <a:rPr lang="en-US" sz="1800" dirty="0"/>
                        <a:t>Ad hoc rather than continuous capture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77392390"/>
                  </a:ext>
                </a:extLst>
              </a:tr>
              <a:tr h="788097">
                <a:tc>
                  <a:txBody>
                    <a:bodyPr/>
                    <a:lstStyle/>
                    <a:p>
                      <a:r>
                        <a:rPr lang="en-US" sz="2400" dirty="0"/>
                        <a:t>2. Agents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Remote control</a:t>
                      </a:r>
                    </a:p>
                    <a:p>
                      <a:r>
                        <a:rPr lang="en-US" sz="1800" dirty="0"/>
                        <a:t>Most don’t steal IO/storage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/>
                        <a:t>Permission to install software</a:t>
                      </a:r>
                    </a:p>
                    <a:p>
                      <a:r>
                        <a:rPr lang="en-US" sz="1800" dirty="0"/>
                        <a:t>NIC Offload issues</a:t>
                      </a:r>
                    </a:p>
                    <a:p>
                      <a:r>
                        <a:rPr lang="en-US" sz="1800" dirty="0"/>
                        <a:t>Steals CPU, Bandwidth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503819990"/>
                  </a:ext>
                </a:extLst>
              </a:tr>
              <a:tr h="788097">
                <a:tc>
                  <a:txBody>
                    <a:bodyPr/>
                    <a:lstStyle/>
                    <a:p>
                      <a:r>
                        <a:rPr lang="en-US" sz="2400" dirty="0"/>
                        <a:t>3. Cloud Traffic Mirror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 software install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/>
                        <a:t>Doesn’t steal CPU, IO/storage</a:t>
                      </a:r>
                    </a:p>
                    <a:p>
                      <a:endParaRPr lang="en-US" sz="18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Not available everywhere</a:t>
                      </a:r>
                    </a:p>
                    <a:p>
                      <a:r>
                        <a:rPr lang="en-US" sz="1800" dirty="0"/>
                        <a:t>May drop packets</a:t>
                      </a:r>
                    </a:p>
                    <a:p>
                      <a:r>
                        <a:rPr lang="en-US" sz="1800" dirty="0"/>
                        <a:t>Additional costs</a:t>
                      </a:r>
                    </a:p>
                    <a:p>
                      <a:r>
                        <a:rPr lang="en-US" sz="1800" dirty="0"/>
                        <a:t>Steals Bandwidth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4286447009"/>
                  </a:ext>
                </a:extLst>
              </a:tr>
              <a:tr h="788097">
                <a:tc>
                  <a:txBody>
                    <a:bodyPr/>
                    <a:lstStyle/>
                    <a:p>
                      <a:r>
                        <a:rPr lang="en-US" sz="2400" dirty="0"/>
                        <a:t>4. Bump-in-the-wire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 software install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/>
                        <a:t>Doesn’t steal CPU, IO/storage, Bandwidth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/>
                        <a:t>Available everywhere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Network architecture change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/>
                        <a:t>Potential bottleneck or point of failure</a:t>
                      </a:r>
                    </a:p>
                    <a:p>
                      <a:r>
                        <a:rPr lang="en-US" sz="1800" dirty="0"/>
                        <a:t>Mirroring not supported by all devices, services, appliances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523278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18581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BE472-59AC-4B7F-654D-15EF75A73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30DA8-78A1-1CB3-28C0-A6B2D1442F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6476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A8B946-2322-5127-3EA5-341817C7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 – Before Cloud</a:t>
            </a:r>
          </a:p>
        </p:txBody>
      </p:sp>
      <p:grpSp>
        <p:nvGrpSpPr>
          <p:cNvPr id="831" name="Group 830">
            <a:extLst>
              <a:ext uri="{FF2B5EF4-FFF2-40B4-BE49-F238E27FC236}">
                <a16:creationId xmlns:a16="http://schemas.microsoft.com/office/drawing/2014/main" id="{9F548A51-A2E6-A62F-6648-0E0C6991DE53}"/>
              </a:ext>
            </a:extLst>
          </p:cNvPr>
          <p:cNvGrpSpPr/>
          <p:nvPr/>
        </p:nvGrpSpPr>
        <p:grpSpPr>
          <a:xfrm>
            <a:off x="366352" y="1810800"/>
            <a:ext cx="10938749" cy="4166927"/>
            <a:chOff x="732705" y="3641270"/>
            <a:chExt cx="11999371" cy="4570953"/>
          </a:xfrm>
        </p:grpSpPr>
        <p:pic>
          <p:nvPicPr>
            <p:cNvPr id="624" name="Picture 623" descr="A white circle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3F7BDF9D-5E2D-7499-DD4E-5AD070940B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2705" y="3746408"/>
              <a:ext cx="3476979" cy="187944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625" name="Group 624">
              <a:extLst>
                <a:ext uri="{FF2B5EF4-FFF2-40B4-BE49-F238E27FC236}">
                  <a16:creationId xmlns:a16="http://schemas.microsoft.com/office/drawing/2014/main" id="{DBD2B25B-D840-B39A-CC91-26A8FAFB7408}"/>
                </a:ext>
              </a:extLst>
            </p:cNvPr>
            <p:cNvGrpSpPr/>
            <p:nvPr/>
          </p:nvGrpSpPr>
          <p:grpSpPr>
            <a:xfrm>
              <a:off x="1689404" y="4398887"/>
              <a:ext cx="2189487" cy="1267003"/>
              <a:chOff x="624197" y="2340569"/>
              <a:chExt cx="2189487" cy="1267003"/>
            </a:xfrm>
          </p:grpSpPr>
          <p:grpSp>
            <p:nvGrpSpPr>
              <p:cNvPr id="626" name="Group 625">
                <a:extLst>
                  <a:ext uri="{FF2B5EF4-FFF2-40B4-BE49-F238E27FC236}">
                    <a16:creationId xmlns:a16="http://schemas.microsoft.com/office/drawing/2014/main" id="{3D53CA6C-4339-3DBE-9774-FCC1A62275A5}"/>
                  </a:ext>
                </a:extLst>
              </p:cNvPr>
              <p:cNvGrpSpPr/>
              <p:nvPr/>
            </p:nvGrpSpPr>
            <p:grpSpPr>
              <a:xfrm>
                <a:off x="624197" y="2343767"/>
                <a:ext cx="482695" cy="499739"/>
                <a:chOff x="2551046" y="-698148"/>
                <a:chExt cx="482695" cy="499739"/>
              </a:xfrm>
            </p:grpSpPr>
            <p:sp>
              <p:nvSpPr>
                <p:cNvPr id="633" name="Rounded Rectangle 632">
                  <a:extLst>
                    <a:ext uri="{FF2B5EF4-FFF2-40B4-BE49-F238E27FC236}">
                      <a16:creationId xmlns:a16="http://schemas.microsoft.com/office/drawing/2014/main" id="{89C9EF5C-4DCA-E58D-210B-A53E17A168D1}"/>
                    </a:ext>
                  </a:extLst>
                </p:cNvPr>
                <p:cNvSpPr/>
                <p:nvPr/>
              </p:nvSpPr>
              <p:spPr>
                <a:xfrm>
                  <a:off x="2669309" y="-687521"/>
                  <a:ext cx="235527" cy="478702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4" name="Rounded Rectangle 633">
                  <a:extLst>
                    <a:ext uri="{FF2B5EF4-FFF2-40B4-BE49-F238E27FC236}">
                      <a16:creationId xmlns:a16="http://schemas.microsoft.com/office/drawing/2014/main" id="{134A1A17-ECDB-2814-4461-FDE6BB917B32}"/>
                    </a:ext>
                  </a:extLst>
                </p:cNvPr>
                <p:cNvSpPr/>
                <p:nvPr/>
              </p:nvSpPr>
              <p:spPr>
                <a:xfrm>
                  <a:off x="2551046" y="-647487"/>
                  <a:ext cx="482695" cy="402723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635" name="Picture 634">
                  <a:extLst>
                    <a:ext uri="{FF2B5EF4-FFF2-40B4-BE49-F238E27FC236}">
                      <a16:creationId xmlns:a16="http://schemas.microsoft.com/office/drawing/2014/main" id="{45C6600F-1DBF-0700-D5BF-C6526569B53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51046" y="-698148"/>
                  <a:ext cx="482695" cy="499739"/>
                </a:xfrm>
                <a:prstGeom prst="rect">
                  <a:avLst/>
                </a:prstGeom>
              </p:spPr>
            </p:pic>
          </p:grpSp>
          <p:grpSp>
            <p:nvGrpSpPr>
              <p:cNvPr id="627" name="Group 626">
                <a:extLst>
                  <a:ext uri="{FF2B5EF4-FFF2-40B4-BE49-F238E27FC236}">
                    <a16:creationId xmlns:a16="http://schemas.microsoft.com/office/drawing/2014/main" id="{11186B1B-7D96-5523-D47B-8A0DA6064B2B}"/>
                  </a:ext>
                </a:extLst>
              </p:cNvPr>
              <p:cNvGrpSpPr/>
              <p:nvPr/>
            </p:nvGrpSpPr>
            <p:grpSpPr>
              <a:xfrm>
                <a:off x="1853573" y="2340569"/>
                <a:ext cx="482695" cy="499739"/>
                <a:chOff x="2551046" y="-698148"/>
                <a:chExt cx="482695" cy="499739"/>
              </a:xfrm>
            </p:grpSpPr>
            <p:sp>
              <p:nvSpPr>
                <p:cNvPr id="630" name="Rounded Rectangle 629">
                  <a:extLst>
                    <a:ext uri="{FF2B5EF4-FFF2-40B4-BE49-F238E27FC236}">
                      <a16:creationId xmlns:a16="http://schemas.microsoft.com/office/drawing/2014/main" id="{46BA0AC3-6408-2730-51E5-163881351280}"/>
                    </a:ext>
                  </a:extLst>
                </p:cNvPr>
                <p:cNvSpPr/>
                <p:nvPr/>
              </p:nvSpPr>
              <p:spPr>
                <a:xfrm>
                  <a:off x="2669309" y="-687521"/>
                  <a:ext cx="235527" cy="478702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1" name="Rounded Rectangle 630">
                  <a:extLst>
                    <a:ext uri="{FF2B5EF4-FFF2-40B4-BE49-F238E27FC236}">
                      <a16:creationId xmlns:a16="http://schemas.microsoft.com/office/drawing/2014/main" id="{DE78828B-8C95-4368-CC12-388A6CD66823}"/>
                    </a:ext>
                  </a:extLst>
                </p:cNvPr>
                <p:cNvSpPr/>
                <p:nvPr/>
              </p:nvSpPr>
              <p:spPr>
                <a:xfrm>
                  <a:off x="2551046" y="-647487"/>
                  <a:ext cx="482695" cy="402723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632" name="Picture 631">
                  <a:extLst>
                    <a:ext uri="{FF2B5EF4-FFF2-40B4-BE49-F238E27FC236}">
                      <a16:creationId xmlns:a16="http://schemas.microsoft.com/office/drawing/2014/main" id="{E3675D48-3AE3-C17E-89AC-9F4CC197277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51046" y="-698148"/>
                  <a:ext cx="482695" cy="499739"/>
                </a:xfrm>
                <a:prstGeom prst="rect">
                  <a:avLst/>
                </a:prstGeom>
              </p:spPr>
            </p:pic>
          </p:grpSp>
          <p:cxnSp>
            <p:nvCxnSpPr>
              <p:cNvPr id="628" name="Straight Arrow Connector 627">
                <a:extLst>
                  <a:ext uri="{FF2B5EF4-FFF2-40B4-BE49-F238E27FC236}">
                    <a16:creationId xmlns:a16="http://schemas.microsoft.com/office/drawing/2014/main" id="{633037BC-603A-8EAC-9F6F-410187E2B136}"/>
                  </a:ext>
                </a:extLst>
              </p:cNvPr>
              <p:cNvCxnSpPr>
                <a:cxnSpLocks/>
                <a:stCxn id="635" idx="3"/>
                <a:endCxn id="632" idx="1"/>
              </p:cNvCxnSpPr>
              <p:nvPr/>
            </p:nvCxnSpPr>
            <p:spPr>
              <a:xfrm flipV="1">
                <a:off x="1106892" y="2590439"/>
                <a:ext cx="746681" cy="3198"/>
              </a:xfrm>
              <a:prstGeom prst="straightConnector1">
                <a:avLst/>
              </a:prstGeom>
              <a:noFill/>
              <a:ln w="31750" cap="flat" cmpd="sng" algn="ctr">
                <a:solidFill>
                  <a:srgbClr val="FFFFFF">
                    <a:lumMod val="50000"/>
                  </a:srgbClr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cxnSp>
            <p:nvCxnSpPr>
              <p:cNvPr id="629" name="Straight Arrow Connector 628">
                <a:extLst>
                  <a:ext uri="{FF2B5EF4-FFF2-40B4-BE49-F238E27FC236}">
                    <a16:creationId xmlns:a16="http://schemas.microsoft.com/office/drawing/2014/main" id="{F9473CB4-1B7E-FB6A-EB86-035977470733}"/>
                  </a:ext>
                </a:extLst>
              </p:cNvPr>
              <p:cNvCxnSpPr>
                <a:cxnSpLocks/>
                <a:stCxn id="632" idx="2"/>
              </p:cNvCxnSpPr>
              <p:nvPr/>
            </p:nvCxnSpPr>
            <p:spPr>
              <a:xfrm>
                <a:off x="2094921" y="2840308"/>
                <a:ext cx="718763" cy="767264"/>
              </a:xfrm>
              <a:prstGeom prst="straightConnector1">
                <a:avLst/>
              </a:prstGeom>
              <a:noFill/>
              <a:ln w="31750" cap="flat" cmpd="sng" algn="ctr">
                <a:solidFill>
                  <a:srgbClr val="FFFFFF">
                    <a:lumMod val="50000"/>
                  </a:srgbClr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</p:grpSp>
        <p:sp>
          <p:nvSpPr>
            <p:cNvPr id="636" name="Rectangle 635">
              <a:extLst>
                <a:ext uri="{FF2B5EF4-FFF2-40B4-BE49-F238E27FC236}">
                  <a16:creationId xmlns:a16="http://schemas.microsoft.com/office/drawing/2014/main" id="{DC3CB478-CF2C-2ED7-D099-07E33D5DB667}"/>
                </a:ext>
              </a:extLst>
            </p:cNvPr>
            <p:cNvSpPr/>
            <p:nvPr/>
          </p:nvSpPr>
          <p:spPr>
            <a:xfrm>
              <a:off x="4884688" y="3641270"/>
              <a:ext cx="7847388" cy="4570953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en-US" sz="900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7" name="Rectangle 636">
              <a:extLst>
                <a:ext uri="{FF2B5EF4-FFF2-40B4-BE49-F238E27FC236}">
                  <a16:creationId xmlns:a16="http://schemas.microsoft.com/office/drawing/2014/main" id="{3AA1417E-19D4-23FD-AD8F-A2C238DF01C1}"/>
                </a:ext>
              </a:extLst>
            </p:cNvPr>
            <p:cNvSpPr/>
            <p:nvPr/>
          </p:nvSpPr>
          <p:spPr>
            <a:xfrm>
              <a:off x="7911213" y="4124833"/>
              <a:ext cx="4624728" cy="398017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en-US" sz="900" kern="1200"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8" name="Rectangle 637">
              <a:extLst>
                <a:ext uri="{FF2B5EF4-FFF2-40B4-BE49-F238E27FC236}">
                  <a16:creationId xmlns:a16="http://schemas.microsoft.com/office/drawing/2014/main" id="{C10444EE-5375-9353-7B99-5F1B6D2CA47D}"/>
                </a:ext>
              </a:extLst>
            </p:cNvPr>
            <p:cNvSpPr/>
            <p:nvPr/>
          </p:nvSpPr>
          <p:spPr>
            <a:xfrm>
              <a:off x="1146118" y="6655442"/>
              <a:ext cx="2348581" cy="1456139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en-US" sz="900" kern="1200"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39" name="Straight Arrow Connector 638">
              <a:extLst>
                <a:ext uri="{FF2B5EF4-FFF2-40B4-BE49-F238E27FC236}">
                  <a16:creationId xmlns:a16="http://schemas.microsoft.com/office/drawing/2014/main" id="{EF03B77F-EE45-67DC-88F3-19C36E01A962}"/>
                </a:ext>
              </a:extLst>
            </p:cNvPr>
            <p:cNvCxnSpPr>
              <a:cxnSpLocks/>
              <a:endCxn id="694" idx="1"/>
            </p:cNvCxnSpPr>
            <p:nvPr/>
          </p:nvCxnSpPr>
          <p:spPr>
            <a:xfrm flipV="1">
              <a:off x="4654295" y="6122310"/>
              <a:ext cx="1173989" cy="23201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640" name="Straight Arrow Connector 639">
              <a:extLst>
                <a:ext uri="{FF2B5EF4-FFF2-40B4-BE49-F238E27FC236}">
                  <a16:creationId xmlns:a16="http://schemas.microsoft.com/office/drawing/2014/main" id="{6F944CF1-D23D-6098-3C86-701B7225895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52204" y="5103775"/>
              <a:ext cx="3826" cy="697767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641" name="Straight Arrow Connector 640">
              <a:extLst>
                <a:ext uri="{FF2B5EF4-FFF2-40B4-BE49-F238E27FC236}">
                  <a16:creationId xmlns:a16="http://schemas.microsoft.com/office/drawing/2014/main" id="{9A356B2B-FDAA-091E-2613-AC3F414E11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6848" y="6122309"/>
              <a:ext cx="1633868" cy="0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642" name="Straight Arrow Connector 641">
              <a:extLst>
                <a:ext uri="{FF2B5EF4-FFF2-40B4-BE49-F238E27FC236}">
                  <a16:creationId xmlns:a16="http://schemas.microsoft.com/office/drawing/2014/main" id="{C1E8D124-090B-724C-72AE-FE3046F9749A}"/>
                </a:ext>
              </a:extLst>
            </p:cNvPr>
            <p:cNvCxnSpPr>
              <a:cxnSpLocks/>
              <a:stCxn id="656" idx="6"/>
            </p:cNvCxnSpPr>
            <p:nvPr/>
          </p:nvCxnSpPr>
          <p:spPr>
            <a:xfrm>
              <a:off x="8998885" y="6147148"/>
              <a:ext cx="1648729" cy="0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643" name="Straight Arrow Connector 642">
              <a:extLst>
                <a:ext uri="{FF2B5EF4-FFF2-40B4-BE49-F238E27FC236}">
                  <a16:creationId xmlns:a16="http://schemas.microsoft.com/office/drawing/2014/main" id="{BFA769B2-4C7C-3297-7289-956176B5CEA3}"/>
                </a:ext>
              </a:extLst>
            </p:cNvPr>
            <p:cNvCxnSpPr>
              <a:cxnSpLocks/>
              <a:endCxn id="713" idx="1"/>
            </p:cNvCxnSpPr>
            <p:nvPr/>
          </p:nvCxnSpPr>
          <p:spPr>
            <a:xfrm flipV="1">
              <a:off x="8776015" y="4843927"/>
              <a:ext cx="1921892" cy="980567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644" name="Straight Arrow Connector 643">
              <a:extLst>
                <a:ext uri="{FF2B5EF4-FFF2-40B4-BE49-F238E27FC236}">
                  <a16:creationId xmlns:a16="http://schemas.microsoft.com/office/drawing/2014/main" id="{612E89B6-564D-CEED-DB8D-30D552872F1F}"/>
                </a:ext>
              </a:extLst>
            </p:cNvPr>
            <p:cNvCxnSpPr>
              <a:cxnSpLocks/>
              <a:endCxn id="697" idx="3"/>
            </p:cNvCxnSpPr>
            <p:nvPr/>
          </p:nvCxnSpPr>
          <p:spPr>
            <a:xfrm flipH="1">
              <a:off x="3244336" y="6408283"/>
              <a:ext cx="429632" cy="612200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grpSp>
          <p:nvGrpSpPr>
            <p:cNvPr id="645" name="Group 644">
              <a:extLst>
                <a:ext uri="{FF2B5EF4-FFF2-40B4-BE49-F238E27FC236}">
                  <a16:creationId xmlns:a16="http://schemas.microsoft.com/office/drawing/2014/main" id="{3907521C-90DD-6770-A74E-6006D971C6FB}"/>
                </a:ext>
              </a:extLst>
            </p:cNvPr>
            <p:cNvGrpSpPr/>
            <p:nvPr/>
          </p:nvGrpSpPr>
          <p:grpSpPr>
            <a:xfrm>
              <a:off x="10697907" y="5667713"/>
              <a:ext cx="1604890" cy="880281"/>
              <a:chOff x="9586504" y="3666775"/>
              <a:chExt cx="1604890" cy="880281"/>
            </a:xfrm>
          </p:grpSpPr>
          <p:sp>
            <p:nvSpPr>
              <p:cNvPr id="646" name="Rectangle 645">
                <a:extLst>
                  <a:ext uri="{FF2B5EF4-FFF2-40B4-BE49-F238E27FC236}">
                    <a16:creationId xmlns:a16="http://schemas.microsoft.com/office/drawing/2014/main" id="{129170CD-340A-D80E-871A-0DE1B42BCC63}"/>
                  </a:ext>
                </a:extLst>
              </p:cNvPr>
              <p:cNvSpPr/>
              <p:nvPr/>
            </p:nvSpPr>
            <p:spPr>
              <a:xfrm>
                <a:off x="9586504" y="3666775"/>
                <a:ext cx="1604890" cy="880281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r>
                  <a:rPr lang="en-US" sz="900" b="1" kern="1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Private </a:t>
                </a:r>
              </a:p>
              <a:p>
                <a:pPr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r>
                  <a:rPr lang="en-US" sz="900" b="1" kern="1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Data</a:t>
                </a:r>
                <a:br>
                  <a:rPr lang="en-US" sz="900" b="1" kern="1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lang="en-US" sz="900" b="1" kern="1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Center</a:t>
                </a:r>
              </a:p>
            </p:txBody>
          </p:sp>
          <p:grpSp>
            <p:nvGrpSpPr>
              <p:cNvPr id="647" name="Group 646">
                <a:extLst>
                  <a:ext uri="{FF2B5EF4-FFF2-40B4-BE49-F238E27FC236}">
                    <a16:creationId xmlns:a16="http://schemas.microsoft.com/office/drawing/2014/main" id="{F6CA7D2F-EF57-A34D-8A8F-6FC780B99C2C}"/>
                  </a:ext>
                </a:extLst>
              </p:cNvPr>
              <p:cNvGrpSpPr/>
              <p:nvPr/>
            </p:nvGrpSpPr>
            <p:grpSpPr>
              <a:xfrm>
                <a:off x="10459966" y="3769454"/>
                <a:ext cx="648519" cy="666533"/>
                <a:chOff x="4445651" y="1065945"/>
                <a:chExt cx="486389" cy="499900"/>
              </a:xfrm>
            </p:grpSpPr>
            <p:sp>
              <p:nvSpPr>
                <p:cNvPr id="648" name="Rounded Rectangle 647">
                  <a:extLst>
                    <a:ext uri="{FF2B5EF4-FFF2-40B4-BE49-F238E27FC236}">
                      <a16:creationId xmlns:a16="http://schemas.microsoft.com/office/drawing/2014/main" id="{569B708F-A2F7-9BBA-9BE0-4A80D1276CAB}"/>
                    </a:ext>
                  </a:extLst>
                </p:cNvPr>
                <p:cNvSpPr/>
                <p:nvPr/>
              </p:nvSpPr>
              <p:spPr>
                <a:xfrm>
                  <a:off x="4461164" y="1131590"/>
                  <a:ext cx="447964" cy="360040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649" name="Rounded Rectangle 648">
                  <a:extLst>
                    <a:ext uri="{FF2B5EF4-FFF2-40B4-BE49-F238E27FC236}">
                      <a16:creationId xmlns:a16="http://schemas.microsoft.com/office/drawing/2014/main" id="{25444591-92AF-A642-3AC9-C19C9CB35ABF}"/>
                    </a:ext>
                  </a:extLst>
                </p:cNvPr>
                <p:cNvSpPr/>
                <p:nvPr/>
              </p:nvSpPr>
              <p:spPr>
                <a:xfrm>
                  <a:off x="4557854" y="1099778"/>
                  <a:ext cx="261981" cy="446724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pic>
              <p:nvPicPr>
                <p:cNvPr id="650" name="Picture 649">
                  <a:extLst>
                    <a:ext uri="{FF2B5EF4-FFF2-40B4-BE49-F238E27FC236}">
                      <a16:creationId xmlns:a16="http://schemas.microsoft.com/office/drawing/2014/main" id="{852285B8-68E1-D181-0CDC-FA2C1313765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45651" y="1065945"/>
                  <a:ext cx="486389" cy="4999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51" name="Group 650">
              <a:extLst>
                <a:ext uri="{FF2B5EF4-FFF2-40B4-BE49-F238E27FC236}">
                  <a16:creationId xmlns:a16="http://schemas.microsoft.com/office/drawing/2014/main" id="{B67CE79E-D5F3-35EE-0846-4C56E0A0EA6E}"/>
                </a:ext>
              </a:extLst>
            </p:cNvPr>
            <p:cNvGrpSpPr/>
            <p:nvPr/>
          </p:nvGrpSpPr>
          <p:grpSpPr>
            <a:xfrm>
              <a:off x="8317714" y="5804928"/>
              <a:ext cx="684100" cy="682805"/>
              <a:chOff x="4525887" y="2400519"/>
              <a:chExt cx="513075" cy="51210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652" name="Oval 651">
                <a:extLst>
                  <a:ext uri="{FF2B5EF4-FFF2-40B4-BE49-F238E27FC236}">
                    <a16:creationId xmlns:a16="http://schemas.microsoft.com/office/drawing/2014/main" id="{64B70F21-EB40-0946-432B-826A750D71CB}"/>
                  </a:ext>
                </a:extLst>
              </p:cNvPr>
              <p:cNvSpPr/>
              <p:nvPr/>
            </p:nvSpPr>
            <p:spPr>
              <a:xfrm>
                <a:off x="4528822" y="2415475"/>
                <a:ext cx="506923" cy="480963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endParaRPr lang="en-US" sz="900" kern="120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653" name="Group 652">
                <a:extLst>
                  <a:ext uri="{FF2B5EF4-FFF2-40B4-BE49-F238E27FC236}">
                    <a16:creationId xmlns:a16="http://schemas.microsoft.com/office/drawing/2014/main" id="{76D3A0E9-FA11-3884-F084-F1C1FA438044}"/>
                  </a:ext>
                </a:extLst>
              </p:cNvPr>
              <p:cNvGrpSpPr/>
              <p:nvPr/>
            </p:nvGrpSpPr>
            <p:grpSpPr>
              <a:xfrm>
                <a:off x="4525887" y="2400519"/>
                <a:ext cx="513075" cy="512104"/>
                <a:chOff x="2483768" y="2003924"/>
                <a:chExt cx="723176" cy="721807"/>
              </a:xfrm>
              <a:noFill/>
            </p:grpSpPr>
            <p:sp>
              <p:nvSpPr>
                <p:cNvPr id="654" name="Oval 653">
                  <a:extLst>
                    <a:ext uri="{FF2B5EF4-FFF2-40B4-BE49-F238E27FC236}">
                      <a16:creationId xmlns:a16="http://schemas.microsoft.com/office/drawing/2014/main" id="{1DEE2A7D-D0C6-11DD-F032-D18CE426A89A}"/>
                    </a:ext>
                  </a:extLst>
                </p:cNvPr>
                <p:cNvSpPr/>
                <p:nvPr/>
              </p:nvSpPr>
              <p:spPr>
                <a:xfrm>
                  <a:off x="2486864" y="2003924"/>
                  <a:ext cx="720080" cy="720080"/>
                </a:xfrm>
                <a:prstGeom prst="ellipse">
                  <a:avLst/>
                </a:prstGeom>
                <a:grpFill/>
                <a:ln w="12700" cap="flat" cmpd="sng" algn="ctr">
                  <a:solidFill>
                    <a:srgbClr val="A7A9AB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grpSp>
              <p:nvGrpSpPr>
                <p:cNvPr id="655" name="Group 654">
                  <a:extLst>
                    <a:ext uri="{FF2B5EF4-FFF2-40B4-BE49-F238E27FC236}">
                      <a16:creationId xmlns:a16="http://schemas.microsoft.com/office/drawing/2014/main" id="{59819846-BF53-CBE8-9169-3B8F37B1B612}"/>
                    </a:ext>
                  </a:extLst>
                </p:cNvPr>
                <p:cNvGrpSpPr/>
                <p:nvPr/>
              </p:nvGrpSpPr>
              <p:grpSpPr>
                <a:xfrm>
                  <a:off x="2483768" y="2005651"/>
                  <a:ext cx="720080" cy="720080"/>
                  <a:chOff x="2483768" y="2005651"/>
                  <a:chExt cx="720080" cy="720080"/>
                </a:xfrm>
                <a:grpFill/>
              </p:grpSpPr>
              <p:sp>
                <p:nvSpPr>
                  <p:cNvPr id="656" name="Oval 655">
                    <a:extLst>
                      <a:ext uri="{FF2B5EF4-FFF2-40B4-BE49-F238E27FC236}">
                        <a16:creationId xmlns:a16="http://schemas.microsoft.com/office/drawing/2014/main" id="{8EE50C3C-D1D3-51C1-B576-A851464047F6}"/>
                      </a:ext>
                    </a:extLst>
                  </p:cNvPr>
                  <p:cNvSpPr/>
                  <p:nvPr/>
                </p:nvSpPr>
                <p:spPr>
                  <a:xfrm>
                    <a:off x="2483768" y="2005651"/>
                    <a:ext cx="720080" cy="720080"/>
                  </a:xfrm>
                  <a:prstGeom prst="ellipse">
                    <a:avLst/>
                  </a:prstGeom>
                  <a:grpFill/>
                  <a:ln w="15875" cap="flat" cmpd="sng" algn="ctr">
                    <a:solidFill>
                      <a:srgbClr val="A7A9AB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cxnSp>
                <p:nvCxnSpPr>
                  <p:cNvPr id="657" name="Straight Arrow Connector 656">
                    <a:extLst>
                      <a:ext uri="{FF2B5EF4-FFF2-40B4-BE49-F238E27FC236}">
                        <a16:creationId xmlns:a16="http://schemas.microsoft.com/office/drawing/2014/main" id="{47AEA658-E40B-A5AC-2ED0-65AABAC9A53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849915" y="2126030"/>
                    <a:ext cx="379" cy="180000"/>
                  </a:xfrm>
                  <a:prstGeom prst="straightConnector1">
                    <a:avLst/>
                  </a:prstGeom>
                  <a:grpFill/>
                  <a:ln w="31750" cap="flat" cmpd="sng" algn="ctr">
                    <a:solidFill>
                      <a:srgbClr val="A7A9AB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658" name="Straight Arrow Connector 657">
                    <a:extLst>
                      <a:ext uri="{FF2B5EF4-FFF2-40B4-BE49-F238E27FC236}">
                        <a16:creationId xmlns:a16="http://schemas.microsoft.com/office/drawing/2014/main" id="{10C658A1-166C-29E4-965D-94B014D3811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849915" y="2414062"/>
                    <a:ext cx="1" cy="180000"/>
                  </a:xfrm>
                  <a:prstGeom prst="straightConnector1">
                    <a:avLst/>
                  </a:prstGeom>
                  <a:grpFill/>
                  <a:ln w="31750" cap="flat" cmpd="sng" algn="ctr">
                    <a:solidFill>
                      <a:srgbClr val="A7A9AB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659" name="Straight Arrow Connector 658">
                    <a:extLst>
                      <a:ext uri="{FF2B5EF4-FFF2-40B4-BE49-F238E27FC236}">
                        <a16:creationId xmlns:a16="http://schemas.microsoft.com/office/drawing/2014/main" id="{CDCC0EC5-B63D-A437-3881-6AF89885EB3F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2936828" y="2352375"/>
                    <a:ext cx="180000" cy="1847"/>
                  </a:xfrm>
                  <a:prstGeom prst="straightConnector1">
                    <a:avLst/>
                  </a:prstGeom>
                  <a:grpFill/>
                  <a:ln w="31750" cap="flat" cmpd="sng" algn="ctr">
                    <a:solidFill>
                      <a:srgbClr val="A7A9AB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660" name="Straight Arrow Connector 659">
                    <a:extLst>
                      <a:ext uri="{FF2B5EF4-FFF2-40B4-BE49-F238E27FC236}">
                        <a16:creationId xmlns:a16="http://schemas.microsoft.com/office/drawing/2014/main" id="{D24086C3-116B-0C99-EE13-4708155AF51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597907" y="2352375"/>
                    <a:ext cx="180000" cy="3600"/>
                  </a:xfrm>
                  <a:prstGeom prst="straightConnector1">
                    <a:avLst/>
                  </a:prstGeom>
                  <a:grpFill/>
                  <a:ln w="31750" cap="flat" cmpd="sng" algn="ctr">
                    <a:solidFill>
                      <a:srgbClr val="A7A9AB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</p:grpSp>
          </p:grpSp>
        </p:grpSp>
        <p:cxnSp>
          <p:nvCxnSpPr>
            <p:cNvPr id="661" name="Straight Arrow Connector 660">
              <a:extLst>
                <a:ext uri="{FF2B5EF4-FFF2-40B4-BE49-F238E27FC236}">
                  <a16:creationId xmlns:a16="http://schemas.microsoft.com/office/drawing/2014/main" id="{DE1FF132-B240-9FBC-FB81-CDABBB4874B6}"/>
                </a:ext>
              </a:extLst>
            </p:cNvPr>
            <p:cNvCxnSpPr>
              <a:cxnSpLocks/>
              <a:stCxn id="686" idx="0"/>
            </p:cNvCxnSpPr>
            <p:nvPr/>
          </p:nvCxnSpPr>
          <p:spPr>
            <a:xfrm flipH="1" flipV="1">
              <a:off x="6245918" y="6189155"/>
              <a:ext cx="0" cy="968294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662" name="TextBox 661">
              <a:extLst>
                <a:ext uri="{FF2B5EF4-FFF2-40B4-BE49-F238E27FC236}">
                  <a16:creationId xmlns:a16="http://schemas.microsoft.com/office/drawing/2014/main" id="{B1979C04-B5C2-7D1C-8D3B-3B07F33B8ED7}"/>
                </a:ext>
              </a:extLst>
            </p:cNvPr>
            <p:cNvSpPr txBox="1"/>
            <p:nvPr/>
          </p:nvSpPr>
          <p:spPr>
            <a:xfrm>
              <a:off x="8280243" y="4210129"/>
              <a:ext cx="2000390" cy="219452"/>
            </a:xfrm>
            <a:prstGeom prst="rect">
              <a:avLst/>
            </a:prstGeom>
            <a:noFill/>
          </p:spPr>
          <p:txBody>
            <a:bodyPr wrap="none" lIns="45720" tIns="22860" rIns="45720" bIns="22860" rtlCol="0" anchor="t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1000" b="1" kern="1200" dirty="0">
                  <a:latin typeface="Verdana"/>
                  <a:ea typeface="Verdana"/>
                  <a:cs typeface="Verdana" panose="020B0604030504040204" pitchFamily="34" charset="0"/>
                </a:rPr>
                <a:t>No Longer Trusted Zone</a:t>
              </a:r>
            </a:p>
          </p:txBody>
        </p:sp>
        <p:grpSp>
          <p:nvGrpSpPr>
            <p:cNvPr id="663" name="Group 662">
              <a:extLst>
                <a:ext uri="{FF2B5EF4-FFF2-40B4-BE49-F238E27FC236}">
                  <a16:creationId xmlns:a16="http://schemas.microsoft.com/office/drawing/2014/main" id="{4572A0C6-F650-7FED-481D-3DB0F4FFEAC2}"/>
                </a:ext>
              </a:extLst>
            </p:cNvPr>
            <p:cNvGrpSpPr/>
            <p:nvPr/>
          </p:nvGrpSpPr>
          <p:grpSpPr>
            <a:xfrm>
              <a:off x="1810164" y="7608145"/>
              <a:ext cx="1082092" cy="238367"/>
              <a:chOff x="5559326" y="1452885"/>
              <a:chExt cx="1115600" cy="22320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664" name="Group 663">
                <a:extLst>
                  <a:ext uri="{FF2B5EF4-FFF2-40B4-BE49-F238E27FC236}">
                    <a16:creationId xmlns:a16="http://schemas.microsoft.com/office/drawing/2014/main" id="{CE432DFA-132B-4E4D-5CC4-2F5D39475E76}"/>
                  </a:ext>
                </a:extLst>
              </p:cNvPr>
              <p:cNvGrpSpPr/>
              <p:nvPr/>
            </p:nvGrpSpPr>
            <p:grpSpPr>
              <a:xfrm>
                <a:off x="5559326" y="1452885"/>
                <a:ext cx="259419" cy="223207"/>
                <a:chOff x="817297" y="815466"/>
                <a:chExt cx="1551319" cy="992287"/>
              </a:xfrm>
            </p:grpSpPr>
            <p:sp>
              <p:nvSpPr>
                <p:cNvPr id="677" name="Rounded Rectangle 676">
                  <a:extLst>
                    <a:ext uri="{FF2B5EF4-FFF2-40B4-BE49-F238E27FC236}">
                      <a16:creationId xmlns:a16="http://schemas.microsoft.com/office/drawing/2014/main" id="{4E0A0E80-4FD8-5617-409B-3B2D9FAE04A6}"/>
                    </a:ext>
                  </a:extLst>
                </p:cNvPr>
                <p:cNvSpPr/>
                <p:nvPr/>
              </p:nvSpPr>
              <p:spPr>
                <a:xfrm>
                  <a:off x="849664" y="1707654"/>
                  <a:ext cx="1487558" cy="72594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678" name="Rounded Rectangle 677">
                  <a:extLst>
                    <a:ext uri="{FF2B5EF4-FFF2-40B4-BE49-F238E27FC236}">
                      <a16:creationId xmlns:a16="http://schemas.microsoft.com/office/drawing/2014/main" id="{94A5EC76-4A41-4B37-0748-BEEF37CCAD96}"/>
                    </a:ext>
                  </a:extLst>
                </p:cNvPr>
                <p:cNvSpPr/>
                <p:nvPr/>
              </p:nvSpPr>
              <p:spPr>
                <a:xfrm>
                  <a:off x="970778" y="858921"/>
                  <a:ext cx="1238347" cy="783761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pic>
              <p:nvPicPr>
                <p:cNvPr id="679" name="Picture 678">
                  <a:extLst>
                    <a:ext uri="{FF2B5EF4-FFF2-40B4-BE49-F238E27FC236}">
                      <a16:creationId xmlns:a16="http://schemas.microsoft.com/office/drawing/2014/main" id="{59ED14E2-1333-B23D-7CB1-E7B059CFF9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screen">
                  <a:duotone>
                    <a:prstClr val="black"/>
                    <a:srgbClr val="0000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297" y="815466"/>
                  <a:ext cx="1551319" cy="992287"/>
                </a:xfrm>
                <a:prstGeom prst="rect">
                  <a:avLst/>
                </a:prstGeom>
              </p:spPr>
            </p:pic>
          </p:grpSp>
          <p:grpSp>
            <p:nvGrpSpPr>
              <p:cNvPr id="665" name="Group 664">
                <a:extLst>
                  <a:ext uri="{FF2B5EF4-FFF2-40B4-BE49-F238E27FC236}">
                    <a16:creationId xmlns:a16="http://schemas.microsoft.com/office/drawing/2014/main" id="{6A6496F1-0359-1A35-85B8-2545F6139F2F}"/>
                  </a:ext>
                </a:extLst>
              </p:cNvPr>
              <p:cNvGrpSpPr/>
              <p:nvPr/>
            </p:nvGrpSpPr>
            <p:grpSpPr>
              <a:xfrm>
                <a:off x="5844720" y="1452885"/>
                <a:ext cx="259419" cy="223207"/>
                <a:chOff x="817297" y="815466"/>
                <a:chExt cx="1551319" cy="992287"/>
              </a:xfrm>
            </p:grpSpPr>
            <p:sp>
              <p:nvSpPr>
                <p:cNvPr id="674" name="Rounded Rectangle 673">
                  <a:extLst>
                    <a:ext uri="{FF2B5EF4-FFF2-40B4-BE49-F238E27FC236}">
                      <a16:creationId xmlns:a16="http://schemas.microsoft.com/office/drawing/2014/main" id="{33FDD918-5F45-8C96-880C-0BB7CF9F1966}"/>
                    </a:ext>
                  </a:extLst>
                </p:cNvPr>
                <p:cNvSpPr/>
                <p:nvPr/>
              </p:nvSpPr>
              <p:spPr>
                <a:xfrm>
                  <a:off x="849664" y="1707654"/>
                  <a:ext cx="1487558" cy="72594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675" name="Rounded Rectangle 674">
                  <a:extLst>
                    <a:ext uri="{FF2B5EF4-FFF2-40B4-BE49-F238E27FC236}">
                      <a16:creationId xmlns:a16="http://schemas.microsoft.com/office/drawing/2014/main" id="{422549D4-8582-003C-1A6D-0F9B701EA57B}"/>
                    </a:ext>
                  </a:extLst>
                </p:cNvPr>
                <p:cNvSpPr/>
                <p:nvPr/>
              </p:nvSpPr>
              <p:spPr>
                <a:xfrm>
                  <a:off x="970778" y="858921"/>
                  <a:ext cx="1238347" cy="783761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pic>
              <p:nvPicPr>
                <p:cNvPr id="676" name="Picture 675">
                  <a:extLst>
                    <a:ext uri="{FF2B5EF4-FFF2-40B4-BE49-F238E27FC236}">
                      <a16:creationId xmlns:a16="http://schemas.microsoft.com/office/drawing/2014/main" id="{D25AE430-FEB0-AF73-2781-B6908773D14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screen">
                  <a:duotone>
                    <a:prstClr val="black"/>
                    <a:srgbClr val="0000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297" y="815466"/>
                  <a:ext cx="1551319" cy="992287"/>
                </a:xfrm>
                <a:prstGeom prst="rect">
                  <a:avLst/>
                </a:prstGeom>
              </p:spPr>
            </p:pic>
          </p:grpSp>
          <p:grpSp>
            <p:nvGrpSpPr>
              <p:cNvPr id="666" name="Group 665">
                <a:extLst>
                  <a:ext uri="{FF2B5EF4-FFF2-40B4-BE49-F238E27FC236}">
                    <a16:creationId xmlns:a16="http://schemas.microsoft.com/office/drawing/2014/main" id="{26B74CB5-1E3D-9A2D-58F5-788D84FE5FA6}"/>
                  </a:ext>
                </a:extLst>
              </p:cNvPr>
              <p:cNvGrpSpPr/>
              <p:nvPr/>
            </p:nvGrpSpPr>
            <p:grpSpPr>
              <a:xfrm>
                <a:off x="6130114" y="1452885"/>
                <a:ext cx="259419" cy="223207"/>
                <a:chOff x="817297" y="815466"/>
                <a:chExt cx="1551319" cy="992287"/>
              </a:xfrm>
            </p:grpSpPr>
            <p:sp>
              <p:nvSpPr>
                <p:cNvPr id="671" name="Rounded Rectangle 670">
                  <a:extLst>
                    <a:ext uri="{FF2B5EF4-FFF2-40B4-BE49-F238E27FC236}">
                      <a16:creationId xmlns:a16="http://schemas.microsoft.com/office/drawing/2014/main" id="{071B582B-366E-C5B4-252B-A44CBB03CCDD}"/>
                    </a:ext>
                  </a:extLst>
                </p:cNvPr>
                <p:cNvSpPr/>
                <p:nvPr/>
              </p:nvSpPr>
              <p:spPr>
                <a:xfrm>
                  <a:off x="849664" y="1707654"/>
                  <a:ext cx="1487558" cy="72594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672" name="Rounded Rectangle 671">
                  <a:extLst>
                    <a:ext uri="{FF2B5EF4-FFF2-40B4-BE49-F238E27FC236}">
                      <a16:creationId xmlns:a16="http://schemas.microsoft.com/office/drawing/2014/main" id="{2E830865-1DCC-AA60-68E8-C559C6BB3ECB}"/>
                    </a:ext>
                  </a:extLst>
                </p:cNvPr>
                <p:cNvSpPr/>
                <p:nvPr/>
              </p:nvSpPr>
              <p:spPr>
                <a:xfrm>
                  <a:off x="970778" y="858921"/>
                  <a:ext cx="1238347" cy="783761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pic>
              <p:nvPicPr>
                <p:cNvPr id="673" name="Picture 672">
                  <a:extLst>
                    <a:ext uri="{FF2B5EF4-FFF2-40B4-BE49-F238E27FC236}">
                      <a16:creationId xmlns:a16="http://schemas.microsoft.com/office/drawing/2014/main" id="{355F2193-B965-7946-7570-BE42AB706D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screen">
                  <a:duotone>
                    <a:prstClr val="black"/>
                    <a:srgbClr val="0000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297" y="815466"/>
                  <a:ext cx="1551319" cy="992287"/>
                </a:xfrm>
                <a:prstGeom prst="rect">
                  <a:avLst/>
                </a:prstGeom>
              </p:spPr>
            </p:pic>
          </p:grpSp>
          <p:grpSp>
            <p:nvGrpSpPr>
              <p:cNvPr id="667" name="Group 666">
                <a:extLst>
                  <a:ext uri="{FF2B5EF4-FFF2-40B4-BE49-F238E27FC236}">
                    <a16:creationId xmlns:a16="http://schemas.microsoft.com/office/drawing/2014/main" id="{684E2996-16F5-B2EB-F0BD-28F994F34A81}"/>
                  </a:ext>
                </a:extLst>
              </p:cNvPr>
              <p:cNvGrpSpPr/>
              <p:nvPr/>
            </p:nvGrpSpPr>
            <p:grpSpPr>
              <a:xfrm>
                <a:off x="6415507" y="1452885"/>
                <a:ext cx="259419" cy="223207"/>
                <a:chOff x="817297" y="815466"/>
                <a:chExt cx="1551319" cy="992287"/>
              </a:xfrm>
            </p:grpSpPr>
            <p:sp>
              <p:nvSpPr>
                <p:cNvPr id="668" name="Rounded Rectangle 667">
                  <a:extLst>
                    <a:ext uri="{FF2B5EF4-FFF2-40B4-BE49-F238E27FC236}">
                      <a16:creationId xmlns:a16="http://schemas.microsoft.com/office/drawing/2014/main" id="{F600EF1C-5029-AC02-CEBD-6A3CE0800169}"/>
                    </a:ext>
                  </a:extLst>
                </p:cNvPr>
                <p:cNvSpPr/>
                <p:nvPr/>
              </p:nvSpPr>
              <p:spPr>
                <a:xfrm>
                  <a:off x="849664" y="1707654"/>
                  <a:ext cx="1487558" cy="72594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669" name="Rounded Rectangle 668">
                  <a:extLst>
                    <a:ext uri="{FF2B5EF4-FFF2-40B4-BE49-F238E27FC236}">
                      <a16:creationId xmlns:a16="http://schemas.microsoft.com/office/drawing/2014/main" id="{A4D8C602-6055-CC4C-1AB7-5B9E985ECA4C}"/>
                    </a:ext>
                  </a:extLst>
                </p:cNvPr>
                <p:cNvSpPr/>
                <p:nvPr/>
              </p:nvSpPr>
              <p:spPr>
                <a:xfrm>
                  <a:off x="970778" y="858921"/>
                  <a:ext cx="1238347" cy="783761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pic>
              <p:nvPicPr>
                <p:cNvPr id="670" name="Picture 669">
                  <a:extLst>
                    <a:ext uri="{FF2B5EF4-FFF2-40B4-BE49-F238E27FC236}">
                      <a16:creationId xmlns:a16="http://schemas.microsoft.com/office/drawing/2014/main" id="{273CA7A9-3571-BBAF-93E8-9D506B2DA2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screen">
                  <a:duotone>
                    <a:prstClr val="black"/>
                    <a:srgbClr val="0000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297" y="815466"/>
                  <a:ext cx="1551319" cy="992287"/>
                </a:xfrm>
                <a:prstGeom prst="rect">
                  <a:avLst/>
                </a:prstGeom>
              </p:spPr>
            </p:pic>
          </p:grpSp>
        </p:grpSp>
        <p:cxnSp>
          <p:nvCxnSpPr>
            <p:cNvPr id="680" name="Straight Arrow Connector 679">
              <a:extLst>
                <a:ext uri="{FF2B5EF4-FFF2-40B4-BE49-F238E27FC236}">
                  <a16:creationId xmlns:a16="http://schemas.microsoft.com/office/drawing/2014/main" id="{B934C983-CFBE-01FE-24F6-C1F152AC7F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15671" y="7237700"/>
              <a:ext cx="0" cy="324259"/>
            </a:xfrm>
            <a:prstGeom prst="straightConnector1">
              <a:avLst/>
            </a:prstGeom>
            <a:noFill/>
            <a:ln w="22225" cap="flat" cmpd="sng" algn="ctr">
              <a:solidFill>
                <a:srgbClr val="FFFFFF">
                  <a:lumMod val="65000"/>
                </a:srgbClr>
              </a:solidFill>
              <a:prstDash val="solid"/>
              <a:miter lim="800000"/>
              <a:headEnd type="none"/>
              <a:tailEnd type="none"/>
            </a:ln>
            <a:effectLst/>
          </p:spPr>
        </p:cxnSp>
        <p:cxnSp>
          <p:nvCxnSpPr>
            <p:cNvPr id="681" name="Straight Arrow Connector 680">
              <a:extLst>
                <a:ext uri="{FF2B5EF4-FFF2-40B4-BE49-F238E27FC236}">
                  <a16:creationId xmlns:a16="http://schemas.microsoft.com/office/drawing/2014/main" id="{E56DBB25-9208-ED0B-B5BE-D0300B19C5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24668" y="7561959"/>
              <a:ext cx="1192098" cy="0"/>
            </a:xfrm>
            <a:prstGeom prst="straightConnector1">
              <a:avLst/>
            </a:prstGeom>
            <a:noFill/>
            <a:ln w="22225" cap="flat" cmpd="sng" algn="ctr">
              <a:solidFill>
                <a:srgbClr val="FFFFFF">
                  <a:lumMod val="65000"/>
                </a:srgbClr>
              </a:solidFill>
              <a:prstDash val="solid"/>
              <a:miter lim="800000"/>
              <a:headEnd type="none"/>
              <a:tailEnd type="none"/>
            </a:ln>
            <a:effectLst/>
          </p:spPr>
        </p:cxnSp>
        <p:sp>
          <p:nvSpPr>
            <p:cNvPr id="682" name="TextBox 681">
              <a:extLst>
                <a:ext uri="{FF2B5EF4-FFF2-40B4-BE49-F238E27FC236}">
                  <a16:creationId xmlns:a16="http://schemas.microsoft.com/office/drawing/2014/main" id="{254B9CEC-9160-4521-BE71-CDFC8D8E56A3}"/>
                </a:ext>
              </a:extLst>
            </p:cNvPr>
            <p:cNvSpPr txBox="1"/>
            <p:nvPr/>
          </p:nvSpPr>
          <p:spPr>
            <a:xfrm>
              <a:off x="1617904" y="7859310"/>
              <a:ext cx="1234770" cy="253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Branch Offices</a:t>
              </a:r>
            </a:p>
          </p:txBody>
        </p:sp>
        <p:sp>
          <p:nvSpPr>
            <p:cNvPr id="683" name="TextBox 682">
              <a:extLst>
                <a:ext uri="{FF2B5EF4-FFF2-40B4-BE49-F238E27FC236}">
                  <a16:creationId xmlns:a16="http://schemas.microsoft.com/office/drawing/2014/main" id="{FB2C3D00-726D-ACEC-44FF-7647FD2F44F3}"/>
                </a:ext>
              </a:extLst>
            </p:cNvPr>
            <p:cNvSpPr txBox="1"/>
            <p:nvPr/>
          </p:nvSpPr>
          <p:spPr>
            <a:xfrm>
              <a:off x="9518458" y="5467725"/>
              <a:ext cx="828572" cy="405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Internal </a:t>
              </a:r>
            </a:p>
            <a:p>
              <a:pPr>
                <a:buClrTx/>
                <a:buFontTx/>
                <a:buNone/>
              </a:pPr>
              <a:r>
                <a:rPr lang="en-US" sz="9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Firewall</a:t>
              </a:r>
            </a:p>
          </p:txBody>
        </p:sp>
        <p:sp>
          <p:nvSpPr>
            <p:cNvPr id="684" name="TextBox 683">
              <a:extLst>
                <a:ext uri="{FF2B5EF4-FFF2-40B4-BE49-F238E27FC236}">
                  <a16:creationId xmlns:a16="http://schemas.microsoft.com/office/drawing/2014/main" id="{594B5E93-5822-63E6-7C01-1AA98C3DBAF9}"/>
                </a:ext>
              </a:extLst>
            </p:cNvPr>
            <p:cNvSpPr txBox="1"/>
            <p:nvPr/>
          </p:nvSpPr>
          <p:spPr>
            <a:xfrm>
              <a:off x="7056009" y="3647848"/>
              <a:ext cx="2980891" cy="337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HQ or Private Datacenter</a:t>
              </a:r>
            </a:p>
          </p:txBody>
        </p:sp>
        <p:sp>
          <p:nvSpPr>
            <p:cNvPr id="685" name="Rectangle 684">
              <a:extLst>
                <a:ext uri="{FF2B5EF4-FFF2-40B4-BE49-F238E27FC236}">
                  <a16:creationId xmlns:a16="http://schemas.microsoft.com/office/drawing/2014/main" id="{0DF8D9F2-AE94-1826-B00F-95084DF69D9F}"/>
                </a:ext>
              </a:extLst>
            </p:cNvPr>
            <p:cNvSpPr/>
            <p:nvPr/>
          </p:nvSpPr>
          <p:spPr>
            <a:xfrm>
              <a:off x="5592051" y="4124833"/>
              <a:ext cx="1414549" cy="9541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r>
                <a:rPr lang="en-US" sz="10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DMZ</a:t>
              </a:r>
            </a:p>
          </p:txBody>
        </p:sp>
        <p:sp>
          <p:nvSpPr>
            <p:cNvPr id="686" name="Rectangle 685">
              <a:extLst>
                <a:ext uri="{FF2B5EF4-FFF2-40B4-BE49-F238E27FC236}">
                  <a16:creationId xmlns:a16="http://schemas.microsoft.com/office/drawing/2014/main" id="{238C8042-D316-836B-6A0D-9235FFC4D5E1}"/>
                </a:ext>
              </a:extLst>
            </p:cNvPr>
            <p:cNvSpPr/>
            <p:nvPr/>
          </p:nvSpPr>
          <p:spPr>
            <a:xfrm>
              <a:off x="5591333" y="7157449"/>
              <a:ext cx="1414549" cy="9541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r>
                <a:rPr lang="en-US" sz="10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Partner Zones</a:t>
              </a:r>
            </a:p>
          </p:txBody>
        </p:sp>
        <p:grpSp>
          <p:nvGrpSpPr>
            <p:cNvPr id="687" name="Group 686">
              <a:extLst>
                <a:ext uri="{FF2B5EF4-FFF2-40B4-BE49-F238E27FC236}">
                  <a16:creationId xmlns:a16="http://schemas.microsoft.com/office/drawing/2014/main" id="{1C7697BC-B6A0-F7A8-3741-B4FDAE651747}"/>
                </a:ext>
              </a:extLst>
            </p:cNvPr>
            <p:cNvGrpSpPr/>
            <p:nvPr/>
          </p:nvGrpSpPr>
          <p:grpSpPr>
            <a:xfrm>
              <a:off x="3366582" y="5376293"/>
              <a:ext cx="1302171" cy="1302171"/>
              <a:chOff x="3401650" y="1332174"/>
              <a:chExt cx="1302171" cy="1302171"/>
            </a:xfrm>
          </p:grpSpPr>
          <p:grpSp>
            <p:nvGrpSpPr>
              <p:cNvPr id="688" name="Group 687">
                <a:extLst>
                  <a:ext uri="{FF2B5EF4-FFF2-40B4-BE49-F238E27FC236}">
                    <a16:creationId xmlns:a16="http://schemas.microsoft.com/office/drawing/2014/main" id="{454B523B-3DA6-4DAF-E552-D70C9A7F220E}"/>
                  </a:ext>
                </a:extLst>
              </p:cNvPr>
              <p:cNvGrpSpPr/>
              <p:nvPr/>
            </p:nvGrpSpPr>
            <p:grpSpPr>
              <a:xfrm>
                <a:off x="3401650" y="1332174"/>
                <a:ext cx="1302171" cy="1302171"/>
                <a:chOff x="3401650" y="1332174"/>
                <a:chExt cx="1302171" cy="130217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690" name="Picture 689" descr="Icon&#10;&#10;Description automatically generated">
                  <a:extLst>
                    <a:ext uri="{FF2B5EF4-FFF2-40B4-BE49-F238E27FC236}">
                      <a16:creationId xmlns:a16="http://schemas.microsoft.com/office/drawing/2014/main" id="{88F75265-C8B0-0CCF-29BE-5146BC9E9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03932" y="1368567"/>
                  <a:ext cx="1242746" cy="1242746"/>
                </a:xfrm>
                <a:prstGeom prst="rect">
                  <a:avLst/>
                </a:prstGeom>
              </p:spPr>
            </p:pic>
            <p:pic>
              <p:nvPicPr>
                <p:cNvPr id="691" name="Picture 690" descr="Icon&#10;&#10;Description automatically generated">
                  <a:extLst>
                    <a:ext uri="{FF2B5EF4-FFF2-40B4-BE49-F238E27FC236}">
                      <a16:creationId xmlns:a16="http://schemas.microsoft.com/office/drawing/2014/main" id="{83068357-D0DE-F302-FCF0-8D70F656AE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01650" y="1332174"/>
                  <a:ext cx="1302171" cy="1302171"/>
                </a:xfrm>
                <a:prstGeom prst="rect">
                  <a:avLst/>
                </a:prstGeom>
                <a:effectLst/>
              </p:spPr>
            </p:pic>
          </p:grpSp>
          <p:sp>
            <p:nvSpPr>
              <p:cNvPr id="689" name="TextBox 688">
                <a:extLst>
                  <a:ext uri="{FF2B5EF4-FFF2-40B4-BE49-F238E27FC236}">
                    <a16:creationId xmlns:a16="http://schemas.microsoft.com/office/drawing/2014/main" id="{A2998974-F290-809B-403B-E4DA3F072627}"/>
                  </a:ext>
                </a:extLst>
              </p:cNvPr>
              <p:cNvSpPr txBox="1"/>
              <p:nvPr/>
            </p:nvSpPr>
            <p:spPr>
              <a:xfrm>
                <a:off x="3589514" y="1932809"/>
                <a:ext cx="863741" cy="270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ClrTx/>
                  <a:buFontTx/>
                  <a:buNone/>
                </a:pPr>
                <a:r>
                  <a:rPr lang="en-US" sz="1000" b="1" kern="1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Internet</a:t>
                </a:r>
                <a:endParaRPr lang="en-US" sz="7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grpSp>
          <p:nvGrpSpPr>
            <p:cNvPr id="692" name="Group 691">
              <a:extLst>
                <a:ext uri="{FF2B5EF4-FFF2-40B4-BE49-F238E27FC236}">
                  <a16:creationId xmlns:a16="http://schemas.microsoft.com/office/drawing/2014/main" id="{21D87017-5250-D8DB-C4AA-0A26E08744E1}"/>
                </a:ext>
              </a:extLst>
            </p:cNvPr>
            <p:cNvGrpSpPr/>
            <p:nvPr/>
          </p:nvGrpSpPr>
          <p:grpSpPr>
            <a:xfrm>
              <a:off x="5828284" y="5806910"/>
              <a:ext cx="848311" cy="630799"/>
              <a:chOff x="5090875" y="3051117"/>
              <a:chExt cx="848311" cy="63079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693" name="Rectangle 692">
                <a:extLst>
                  <a:ext uri="{FF2B5EF4-FFF2-40B4-BE49-F238E27FC236}">
                    <a16:creationId xmlns:a16="http://schemas.microsoft.com/office/drawing/2014/main" id="{481F9FC9-758D-4F67-9BB6-6859925037A2}"/>
                  </a:ext>
                </a:extLst>
              </p:cNvPr>
              <p:cNvSpPr/>
              <p:nvPr/>
            </p:nvSpPr>
            <p:spPr>
              <a:xfrm>
                <a:off x="5090875" y="3060306"/>
                <a:ext cx="823869" cy="604130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endParaRPr lang="en-US" sz="900" kern="1200">
                  <a:solidFill>
                    <a:srgbClr val="FFFFFF"/>
                  </a:solidFill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694" name="Picture 693" descr="Background pattern&#10;&#10;Description automatically generated">
                <a:extLst>
                  <a:ext uri="{FF2B5EF4-FFF2-40B4-BE49-F238E27FC236}">
                    <a16:creationId xmlns:a16="http://schemas.microsoft.com/office/drawing/2014/main" id="{92A0789E-6B18-B154-7366-1CC623749DC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-1"/>
              <a:stretch/>
            </p:blipFill>
            <p:spPr>
              <a:xfrm>
                <a:off x="5090875" y="3051117"/>
                <a:ext cx="848311" cy="630799"/>
              </a:xfrm>
              <a:prstGeom prst="rect">
                <a:avLst/>
              </a:prstGeom>
            </p:spPr>
          </p:pic>
        </p:grpSp>
        <p:grpSp>
          <p:nvGrpSpPr>
            <p:cNvPr id="695" name="Group 694">
              <a:extLst>
                <a:ext uri="{FF2B5EF4-FFF2-40B4-BE49-F238E27FC236}">
                  <a16:creationId xmlns:a16="http://schemas.microsoft.com/office/drawing/2014/main" id="{F2764E90-AFA0-3FA4-B6C1-93CDAEA4BEB8}"/>
                </a:ext>
              </a:extLst>
            </p:cNvPr>
            <p:cNvGrpSpPr/>
            <p:nvPr/>
          </p:nvGrpSpPr>
          <p:grpSpPr>
            <a:xfrm>
              <a:off x="2787007" y="6803265"/>
              <a:ext cx="457329" cy="434435"/>
              <a:chOff x="3502216" y="4622237"/>
              <a:chExt cx="848311" cy="848311"/>
            </a:xfrm>
          </p:grpSpPr>
          <p:sp>
            <p:nvSpPr>
              <p:cNvPr id="696" name="Rectangle 695">
                <a:extLst>
                  <a:ext uri="{FF2B5EF4-FFF2-40B4-BE49-F238E27FC236}">
                    <a16:creationId xmlns:a16="http://schemas.microsoft.com/office/drawing/2014/main" id="{F1C69128-ADB5-B072-5569-4F59F095529B}"/>
                  </a:ext>
                </a:extLst>
              </p:cNvPr>
              <p:cNvSpPr/>
              <p:nvPr/>
            </p:nvSpPr>
            <p:spPr>
              <a:xfrm>
                <a:off x="3502216" y="4631425"/>
                <a:ext cx="823869" cy="839123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endParaRPr lang="en-US" sz="900" kern="1200">
                  <a:solidFill>
                    <a:srgbClr val="FFFFFF"/>
                  </a:solidFill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697" name="Picture 696" descr="Background pattern&#10;&#10;Description automatically generated">
                <a:extLst>
                  <a:ext uri="{FF2B5EF4-FFF2-40B4-BE49-F238E27FC236}">
                    <a16:creationId xmlns:a16="http://schemas.microsoft.com/office/drawing/2014/main" id="{B1420968-6B10-C201-2AD0-CDAB9241A6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502216" y="4622237"/>
                <a:ext cx="848311" cy="848311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698" name="Zeek Probe">
              <a:extLst>
                <a:ext uri="{FF2B5EF4-FFF2-40B4-BE49-F238E27FC236}">
                  <a16:creationId xmlns:a16="http://schemas.microsoft.com/office/drawing/2014/main" id="{8676959E-EC8B-5ED9-BE15-0B8DE5B5B2CC}"/>
                </a:ext>
              </a:extLst>
            </p:cNvPr>
            <p:cNvGrpSpPr/>
            <p:nvPr/>
          </p:nvGrpSpPr>
          <p:grpSpPr>
            <a:xfrm>
              <a:off x="1509014" y="7176864"/>
              <a:ext cx="1504518" cy="293637"/>
              <a:chOff x="771605" y="4845286"/>
              <a:chExt cx="1504518" cy="293637"/>
            </a:xfrm>
          </p:grpSpPr>
          <p:cxnSp>
            <p:nvCxnSpPr>
              <p:cNvPr id="699" name="Straight Connector 698">
                <a:extLst>
                  <a:ext uri="{FF2B5EF4-FFF2-40B4-BE49-F238E27FC236}">
                    <a16:creationId xmlns:a16="http://schemas.microsoft.com/office/drawing/2014/main" id="{B0256909-BB77-EEED-52DD-F385AB6221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97913" y="4998928"/>
                <a:ext cx="878210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700" name="Group 699">
                <a:extLst>
                  <a:ext uri="{FF2B5EF4-FFF2-40B4-BE49-F238E27FC236}">
                    <a16:creationId xmlns:a16="http://schemas.microsoft.com/office/drawing/2014/main" id="{97F0456C-2EEB-0BBE-B0E3-FF9C69AE63AE}"/>
                  </a:ext>
                </a:extLst>
              </p:cNvPr>
              <p:cNvGrpSpPr/>
              <p:nvPr/>
            </p:nvGrpSpPr>
            <p:grpSpPr>
              <a:xfrm>
                <a:off x="771605" y="4845286"/>
                <a:ext cx="685287" cy="293637"/>
                <a:chOff x="5388048" y="-870675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01" name="Rounded Rectangle 700">
                  <a:extLst>
                    <a:ext uri="{FF2B5EF4-FFF2-40B4-BE49-F238E27FC236}">
                      <a16:creationId xmlns:a16="http://schemas.microsoft.com/office/drawing/2014/main" id="{758BAC3E-9CA1-B133-4492-09FD74474F16}"/>
                    </a:ext>
                  </a:extLst>
                </p:cNvPr>
                <p:cNvSpPr/>
                <p:nvPr/>
              </p:nvSpPr>
              <p:spPr>
                <a:xfrm>
                  <a:off x="5388048" y="-870675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2" name="Oval 701">
                  <a:extLst>
                    <a:ext uri="{FF2B5EF4-FFF2-40B4-BE49-F238E27FC236}">
                      <a16:creationId xmlns:a16="http://schemas.microsoft.com/office/drawing/2014/main" id="{FCF58587-DA7C-6222-E737-14B1FEA17B6B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3" name="Triangle 702">
                  <a:extLst>
                    <a:ext uri="{FF2B5EF4-FFF2-40B4-BE49-F238E27FC236}">
                      <a16:creationId xmlns:a16="http://schemas.microsoft.com/office/drawing/2014/main" id="{7F1C5791-09D3-FEE3-E497-084D3E7C3718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704" name="Group 703">
                  <a:extLst>
                    <a:ext uri="{FF2B5EF4-FFF2-40B4-BE49-F238E27FC236}">
                      <a16:creationId xmlns:a16="http://schemas.microsoft.com/office/drawing/2014/main" id="{2AE29BD3-DD92-0B8B-EC84-C627BE01A81D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706" name="Straight Connector 705">
                    <a:extLst>
                      <a:ext uri="{FF2B5EF4-FFF2-40B4-BE49-F238E27FC236}">
                        <a16:creationId xmlns:a16="http://schemas.microsoft.com/office/drawing/2014/main" id="{977E3D9D-EF39-440E-D359-B4DCE2301F3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07" name="Straight Connector 706">
                    <a:extLst>
                      <a:ext uri="{FF2B5EF4-FFF2-40B4-BE49-F238E27FC236}">
                        <a16:creationId xmlns:a16="http://schemas.microsoft.com/office/drawing/2014/main" id="{C76A96D6-000D-E6B1-826B-4F14C72682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08" name="Straight Connector 707">
                    <a:extLst>
                      <a:ext uri="{FF2B5EF4-FFF2-40B4-BE49-F238E27FC236}">
                        <a16:creationId xmlns:a16="http://schemas.microsoft.com/office/drawing/2014/main" id="{D67EB323-2BCD-B234-B00A-268B18F0206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09" name="Straight Connector 708">
                    <a:extLst>
                      <a:ext uri="{FF2B5EF4-FFF2-40B4-BE49-F238E27FC236}">
                        <a16:creationId xmlns:a16="http://schemas.microsoft.com/office/drawing/2014/main" id="{607135D7-ABDE-2717-5D7B-541071A2B5E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705" name="Oval 704">
                  <a:extLst>
                    <a:ext uri="{FF2B5EF4-FFF2-40B4-BE49-F238E27FC236}">
                      <a16:creationId xmlns:a16="http://schemas.microsoft.com/office/drawing/2014/main" id="{23C383AF-2A92-ABD4-0BE0-D784E7D66EE8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10" name="Group 709">
              <a:extLst>
                <a:ext uri="{FF2B5EF4-FFF2-40B4-BE49-F238E27FC236}">
                  <a16:creationId xmlns:a16="http://schemas.microsoft.com/office/drawing/2014/main" id="{7E972AC7-A45D-102D-1141-85BD9F5F174B}"/>
                </a:ext>
              </a:extLst>
            </p:cNvPr>
            <p:cNvGrpSpPr/>
            <p:nvPr/>
          </p:nvGrpSpPr>
          <p:grpSpPr>
            <a:xfrm>
              <a:off x="10697907" y="4340862"/>
              <a:ext cx="1607301" cy="1006129"/>
              <a:chOff x="9098888" y="1267578"/>
              <a:chExt cx="1607301" cy="1006129"/>
            </a:xfrm>
          </p:grpSpPr>
          <p:grpSp>
            <p:nvGrpSpPr>
              <p:cNvPr id="711" name="Group 710">
                <a:extLst>
                  <a:ext uri="{FF2B5EF4-FFF2-40B4-BE49-F238E27FC236}">
                    <a16:creationId xmlns:a16="http://schemas.microsoft.com/office/drawing/2014/main" id="{8A970847-CB6D-C4FA-350C-ADEB43F9E02F}"/>
                  </a:ext>
                </a:extLst>
              </p:cNvPr>
              <p:cNvGrpSpPr/>
              <p:nvPr/>
            </p:nvGrpSpPr>
            <p:grpSpPr>
              <a:xfrm>
                <a:off x="9098888" y="1267578"/>
                <a:ext cx="1607301" cy="1006129"/>
                <a:chOff x="9098888" y="1267578"/>
                <a:chExt cx="1607301" cy="1006129"/>
              </a:xfrm>
            </p:grpSpPr>
            <p:sp>
              <p:nvSpPr>
                <p:cNvPr id="713" name="Rectangle 712">
                  <a:extLst>
                    <a:ext uri="{FF2B5EF4-FFF2-40B4-BE49-F238E27FC236}">
                      <a16:creationId xmlns:a16="http://schemas.microsoft.com/office/drawing/2014/main" id="{7F1766F2-E63E-F0A9-8F41-4673451A2D40}"/>
                    </a:ext>
                  </a:extLst>
                </p:cNvPr>
                <p:cNvSpPr/>
                <p:nvPr/>
              </p:nvSpPr>
              <p:spPr>
                <a:xfrm>
                  <a:off x="9098888" y="1267578"/>
                  <a:ext cx="1607301" cy="1006129"/>
                </a:xfrm>
                <a:prstGeom prst="rect">
                  <a:avLst/>
                </a:prstGeom>
                <a:solidFill>
                  <a:srgbClr val="FFFFFF">
                    <a:lumMod val="9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714" name="Group 713">
                  <a:extLst>
                    <a:ext uri="{FF2B5EF4-FFF2-40B4-BE49-F238E27FC236}">
                      <a16:creationId xmlns:a16="http://schemas.microsoft.com/office/drawing/2014/main" id="{64F31BDF-1874-F4F5-818C-86956E3E8AAF}"/>
                    </a:ext>
                  </a:extLst>
                </p:cNvPr>
                <p:cNvGrpSpPr/>
                <p:nvPr/>
              </p:nvGrpSpPr>
              <p:grpSpPr>
                <a:xfrm>
                  <a:off x="9165809" y="1323466"/>
                  <a:ext cx="1487467" cy="297609"/>
                  <a:chOff x="5559326" y="1452885"/>
                  <a:chExt cx="1115600" cy="223207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grpSp>
                <p:nvGrpSpPr>
                  <p:cNvPr id="732" name="Group 731">
                    <a:extLst>
                      <a:ext uri="{FF2B5EF4-FFF2-40B4-BE49-F238E27FC236}">
                        <a16:creationId xmlns:a16="http://schemas.microsoft.com/office/drawing/2014/main" id="{84348B8D-54BF-B12D-21A0-1FE7CD2AC4A1}"/>
                      </a:ext>
                    </a:extLst>
                  </p:cNvPr>
                  <p:cNvGrpSpPr/>
                  <p:nvPr/>
                </p:nvGrpSpPr>
                <p:grpSpPr>
                  <a:xfrm>
                    <a:off x="5559326" y="1452885"/>
                    <a:ext cx="259419" cy="223207"/>
                    <a:chOff x="817297" y="815466"/>
                    <a:chExt cx="1551319" cy="992287"/>
                  </a:xfrm>
                </p:grpSpPr>
                <p:sp>
                  <p:nvSpPr>
                    <p:cNvPr id="745" name="Rounded Rectangle 744">
                      <a:extLst>
                        <a:ext uri="{FF2B5EF4-FFF2-40B4-BE49-F238E27FC236}">
                          <a16:creationId xmlns:a16="http://schemas.microsoft.com/office/drawing/2014/main" id="{A9DEA81C-D56F-4146-8600-D9DDE2C64F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746" name="Rounded Rectangle 745">
                      <a:extLst>
                        <a:ext uri="{FF2B5EF4-FFF2-40B4-BE49-F238E27FC236}">
                          <a16:creationId xmlns:a16="http://schemas.microsoft.com/office/drawing/2014/main" id="{1D031D6C-31E1-0F69-DA45-1537415AD4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747" name="Picture 746">
                      <a:extLst>
                        <a:ext uri="{FF2B5EF4-FFF2-40B4-BE49-F238E27FC236}">
                          <a16:creationId xmlns:a16="http://schemas.microsoft.com/office/drawing/2014/main" id="{F381A0E1-385F-A7CA-AACD-1E068E73E72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815466"/>
                      <a:ext cx="1551319" cy="992287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733" name="Group 732">
                    <a:extLst>
                      <a:ext uri="{FF2B5EF4-FFF2-40B4-BE49-F238E27FC236}">
                        <a16:creationId xmlns:a16="http://schemas.microsoft.com/office/drawing/2014/main" id="{FC4BE4DE-8ECF-1560-D4C6-9EAD8BD992B1}"/>
                      </a:ext>
                    </a:extLst>
                  </p:cNvPr>
                  <p:cNvGrpSpPr/>
                  <p:nvPr/>
                </p:nvGrpSpPr>
                <p:grpSpPr>
                  <a:xfrm>
                    <a:off x="5844720" y="1452885"/>
                    <a:ext cx="259419" cy="223207"/>
                    <a:chOff x="817297" y="815466"/>
                    <a:chExt cx="1551319" cy="992287"/>
                  </a:xfrm>
                </p:grpSpPr>
                <p:sp>
                  <p:nvSpPr>
                    <p:cNvPr id="742" name="Rounded Rectangle 741">
                      <a:extLst>
                        <a:ext uri="{FF2B5EF4-FFF2-40B4-BE49-F238E27FC236}">
                          <a16:creationId xmlns:a16="http://schemas.microsoft.com/office/drawing/2014/main" id="{4E26F723-AC2A-5D9B-DB7B-01870159E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743" name="Rounded Rectangle 742">
                      <a:extLst>
                        <a:ext uri="{FF2B5EF4-FFF2-40B4-BE49-F238E27FC236}">
                          <a16:creationId xmlns:a16="http://schemas.microsoft.com/office/drawing/2014/main" id="{036725D5-B728-5C96-BD60-8D22B21B39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744" name="Picture 743">
                      <a:extLst>
                        <a:ext uri="{FF2B5EF4-FFF2-40B4-BE49-F238E27FC236}">
                          <a16:creationId xmlns:a16="http://schemas.microsoft.com/office/drawing/2014/main" id="{0BF50777-0B6C-3D10-8D71-868AE14BEED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815466"/>
                      <a:ext cx="1551319" cy="992287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734" name="Group 733">
                    <a:extLst>
                      <a:ext uri="{FF2B5EF4-FFF2-40B4-BE49-F238E27FC236}">
                        <a16:creationId xmlns:a16="http://schemas.microsoft.com/office/drawing/2014/main" id="{25BC4C9D-9FC1-EFA5-2533-1F2326844A07}"/>
                      </a:ext>
                    </a:extLst>
                  </p:cNvPr>
                  <p:cNvGrpSpPr/>
                  <p:nvPr/>
                </p:nvGrpSpPr>
                <p:grpSpPr>
                  <a:xfrm>
                    <a:off x="6130114" y="1452885"/>
                    <a:ext cx="259419" cy="223207"/>
                    <a:chOff x="817297" y="815466"/>
                    <a:chExt cx="1551319" cy="992287"/>
                  </a:xfrm>
                </p:grpSpPr>
                <p:sp>
                  <p:nvSpPr>
                    <p:cNvPr id="739" name="Rounded Rectangle 738">
                      <a:extLst>
                        <a:ext uri="{FF2B5EF4-FFF2-40B4-BE49-F238E27FC236}">
                          <a16:creationId xmlns:a16="http://schemas.microsoft.com/office/drawing/2014/main" id="{04844B52-F938-DBA8-9CF8-F17F73C512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740" name="Rounded Rectangle 739">
                      <a:extLst>
                        <a:ext uri="{FF2B5EF4-FFF2-40B4-BE49-F238E27FC236}">
                          <a16:creationId xmlns:a16="http://schemas.microsoft.com/office/drawing/2014/main" id="{E76CB927-9962-1BA6-3C79-C4DB84F546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741" name="Picture 740">
                      <a:extLst>
                        <a:ext uri="{FF2B5EF4-FFF2-40B4-BE49-F238E27FC236}">
                          <a16:creationId xmlns:a16="http://schemas.microsoft.com/office/drawing/2014/main" id="{7B4E2AB4-3B2E-0A22-7958-AF46C58F11B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815466"/>
                      <a:ext cx="1551319" cy="992287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735" name="Group 734">
                    <a:extLst>
                      <a:ext uri="{FF2B5EF4-FFF2-40B4-BE49-F238E27FC236}">
                        <a16:creationId xmlns:a16="http://schemas.microsoft.com/office/drawing/2014/main" id="{0C1B5654-A93F-B7B8-6D7E-B6C7B1E4977E}"/>
                      </a:ext>
                    </a:extLst>
                  </p:cNvPr>
                  <p:cNvGrpSpPr/>
                  <p:nvPr/>
                </p:nvGrpSpPr>
                <p:grpSpPr>
                  <a:xfrm>
                    <a:off x="6415507" y="1452885"/>
                    <a:ext cx="259419" cy="223207"/>
                    <a:chOff x="817297" y="815466"/>
                    <a:chExt cx="1551319" cy="992287"/>
                  </a:xfrm>
                </p:grpSpPr>
                <p:sp>
                  <p:nvSpPr>
                    <p:cNvPr id="736" name="Rounded Rectangle 735">
                      <a:extLst>
                        <a:ext uri="{FF2B5EF4-FFF2-40B4-BE49-F238E27FC236}">
                          <a16:creationId xmlns:a16="http://schemas.microsoft.com/office/drawing/2014/main" id="{03F56AF6-2D32-012B-FA4E-3C66A92AD8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737" name="Rounded Rectangle 736">
                      <a:extLst>
                        <a:ext uri="{FF2B5EF4-FFF2-40B4-BE49-F238E27FC236}">
                          <a16:creationId xmlns:a16="http://schemas.microsoft.com/office/drawing/2014/main" id="{9E7E779F-EE01-E70F-9772-0ACFB15E4C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738" name="Picture 737">
                      <a:extLst>
                        <a:ext uri="{FF2B5EF4-FFF2-40B4-BE49-F238E27FC236}">
                          <a16:creationId xmlns:a16="http://schemas.microsoft.com/office/drawing/2014/main" id="{7AA3A53C-927C-8E99-170A-C46D4132ADE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815466"/>
                      <a:ext cx="1551319" cy="992287"/>
                    </a:xfrm>
                    <a:prstGeom prst="rect">
                      <a:avLst/>
                    </a:prstGeom>
                  </p:spPr>
                </p:pic>
              </p:grpSp>
            </p:grpSp>
            <p:grpSp>
              <p:nvGrpSpPr>
                <p:cNvPr id="715" name="Group 714">
                  <a:extLst>
                    <a:ext uri="{FF2B5EF4-FFF2-40B4-BE49-F238E27FC236}">
                      <a16:creationId xmlns:a16="http://schemas.microsoft.com/office/drawing/2014/main" id="{F1901788-39CD-ECF0-1AE3-EE21C2831B15}"/>
                    </a:ext>
                  </a:extLst>
                </p:cNvPr>
                <p:cNvGrpSpPr/>
                <p:nvPr/>
              </p:nvGrpSpPr>
              <p:grpSpPr>
                <a:xfrm>
                  <a:off x="9165809" y="1900181"/>
                  <a:ext cx="1487467" cy="320532"/>
                  <a:chOff x="5559326" y="1429503"/>
                  <a:chExt cx="1115600" cy="24039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grpSp>
                <p:nvGrpSpPr>
                  <p:cNvPr id="716" name="Group 715">
                    <a:extLst>
                      <a:ext uri="{FF2B5EF4-FFF2-40B4-BE49-F238E27FC236}">
                        <a16:creationId xmlns:a16="http://schemas.microsoft.com/office/drawing/2014/main" id="{F93CEDFB-F5EC-6620-BBE1-A8A1530000FA}"/>
                      </a:ext>
                    </a:extLst>
                  </p:cNvPr>
                  <p:cNvGrpSpPr/>
                  <p:nvPr/>
                </p:nvGrpSpPr>
                <p:grpSpPr>
                  <a:xfrm>
                    <a:off x="5559326" y="1429503"/>
                    <a:ext cx="259419" cy="240399"/>
                    <a:chOff x="817297" y="711528"/>
                    <a:chExt cx="1551319" cy="1068720"/>
                  </a:xfrm>
                </p:grpSpPr>
                <p:sp>
                  <p:nvSpPr>
                    <p:cNvPr id="729" name="Rounded Rectangle 728">
                      <a:extLst>
                        <a:ext uri="{FF2B5EF4-FFF2-40B4-BE49-F238E27FC236}">
                          <a16:creationId xmlns:a16="http://schemas.microsoft.com/office/drawing/2014/main" id="{59D482A6-A3AA-1C6C-309A-77A8D2DA4D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730" name="Rounded Rectangle 729">
                      <a:extLst>
                        <a:ext uri="{FF2B5EF4-FFF2-40B4-BE49-F238E27FC236}">
                          <a16:creationId xmlns:a16="http://schemas.microsoft.com/office/drawing/2014/main" id="{54BEC477-6C83-D42A-0555-90F75BC61A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731" name="Picture 730">
                      <a:extLst>
                        <a:ext uri="{FF2B5EF4-FFF2-40B4-BE49-F238E27FC236}">
                          <a16:creationId xmlns:a16="http://schemas.microsoft.com/office/drawing/2014/main" id="{CC26C8B8-F00A-3BE6-37C9-C294CF4C9484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711528"/>
                      <a:ext cx="1551319" cy="992286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717" name="Group 716">
                    <a:extLst>
                      <a:ext uri="{FF2B5EF4-FFF2-40B4-BE49-F238E27FC236}">
                        <a16:creationId xmlns:a16="http://schemas.microsoft.com/office/drawing/2014/main" id="{E05D51F7-ACAE-ECDC-D26C-700DC3062608}"/>
                      </a:ext>
                    </a:extLst>
                  </p:cNvPr>
                  <p:cNvGrpSpPr/>
                  <p:nvPr/>
                </p:nvGrpSpPr>
                <p:grpSpPr>
                  <a:xfrm>
                    <a:off x="5844720" y="1429503"/>
                    <a:ext cx="259419" cy="240399"/>
                    <a:chOff x="817297" y="711528"/>
                    <a:chExt cx="1551319" cy="1068720"/>
                  </a:xfrm>
                </p:grpSpPr>
                <p:sp>
                  <p:nvSpPr>
                    <p:cNvPr id="726" name="Rounded Rectangle 725">
                      <a:extLst>
                        <a:ext uri="{FF2B5EF4-FFF2-40B4-BE49-F238E27FC236}">
                          <a16:creationId xmlns:a16="http://schemas.microsoft.com/office/drawing/2014/main" id="{7FD8B2B6-0048-4E1C-43FC-1505B80CB8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727" name="Rounded Rectangle 726">
                      <a:extLst>
                        <a:ext uri="{FF2B5EF4-FFF2-40B4-BE49-F238E27FC236}">
                          <a16:creationId xmlns:a16="http://schemas.microsoft.com/office/drawing/2014/main" id="{5C940A6E-6BF0-EEDD-F3C9-0BFC349529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728" name="Picture 727">
                      <a:extLst>
                        <a:ext uri="{FF2B5EF4-FFF2-40B4-BE49-F238E27FC236}">
                          <a16:creationId xmlns:a16="http://schemas.microsoft.com/office/drawing/2014/main" id="{712D1BAD-8979-2B48-20BE-D4BE6A0B276E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711528"/>
                      <a:ext cx="1551319" cy="992286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718" name="Group 717">
                    <a:extLst>
                      <a:ext uri="{FF2B5EF4-FFF2-40B4-BE49-F238E27FC236}">
                        <a16:creationId xmlns:a16="http://schemas.microsoft.com/office/drawing/2014/main" id="{6B680006-8F31-AF92-A113-0017CA23B14A}"/>
                      </a:ext>
                    </a:extLst>
                  </p:cNvPr>
                  <p:cNvGrpSpPr/>
                  <p:nvPr/>
                </p:nvGrpSpPr>
                <p:grpSpPr>
                  <a:xfrm>
                    <a:off x="6130114" y="1429503"/>
                    <a:ext cx="259419" cy="240399"/>
                    <a:chOff x="817297" y="711528"/>
                    <a:chExt cx="1551319" cy="1068720"/>
                  </a:xfrm>
                </p:grpSpPr>
                <p:sp>
                  <p:nvSpPr>
                    <p:cNvPr id="723" name="Rounded Rectangle 722">
                      <a:extLst>
                        <a:ext uri="{FF2B5EF4-FFF2-40B4-BE49-F238E27FC236}">
                          <a16:creationId xmlns:a16="http://schemas.microsoft.com/office/drawing/2014/main" id="{393DB7DA-1BBC-14B4-D9D6-EA9EE9A8B2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724" name="Rounded Rectangle 723">
                      <a:extLst>
                        <a:ext uri="{FF2B5EF4-FFF2-40B4-BE49-F238E27FC236}">
                          <a16:creationId xmlns:a16="http://schemas.microsoft.com/office/drawing/2014/main" id="{0C07B03A-2ABC-95AC-CD6D-0EF7C6AA8D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725" name="Picture 724">
                      <a:extLst>
                        <a:ext uri="{FF2B5EF4-FFF2-40B4-BE49-F238E27FC236}">
                          <a16:creationId xmlns:a16="http://schemas.microsoft.com/office/drawing/2014/main" id="{A1DFD321-4E5E-6E8D-03EF-5E9A9A6E7D3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711528"/>
                      <a:ext cx="1551319" cy="992286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719" name="Group 718">
                    <a:extLst>
                      <a:ext uri="{FF2B5EF4-FFF2-40B4-BE49-F238E27FC236}">
                        <a16:creationId xmlns:a16="http://schemas.microsoft.com/office/drawing/2014/main" id="{D780C927-E486-7C21-35B0-0A22F154A792}"/>
                      </a:ext>
                    </a:extLst>
                  </p:cNvPr>
                  <p:cNvGrpSpPr/>
                  <p:nvPr/>
                </p:nvGrpSpPr>
                <p:grpSpPr>
                  <a:xfrm>
                    <a:off x="6415507" y="1429503"/>
                    <a:ext cx="259419" cy="240399"/>
                    <a:chOff x="817297" y="711528"/>
                    <a:chExt cx="1551319" cy="1068720"/>
                  </a:xfrm>
                </p:grpSpPr>
                <p:sp>
                  <p:nvSpPr>
                    <p:cNvPr id="720" name="Rounded Rectangle 719">
                      <a:extLst>
                        <a:ext uri="{FF2B5EF4-FFF2-40B4-BE49-F238E27FC236}">
                          <a16:creationId xmlns:a16="http://schemas.microsoft.com/office/drawing/2014/main" id="{0CDA0A84-8CF9-470F-503B-0C9290C270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721" name="Rounded Rectangle 720">
                      <a:extLst>
                        <a:ext uri="{FF2B5EF4-FFF2-40B4-BE49-F238E27FC236}">
                          <a16:creationId xmlns:a16="http://schemas.microsoft.com/office/drawing/2014/main" id="{940C49E5-3A00-8470-5AB6-844BE299D5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722" name="Picture 721">
                      <a:extLst>
                        <a:ext uri="{FF2B5EF4-FFF2-40B4-BE49-F238E27FC236}">
                          <a16:creationId xmlns:a16="http://schemas.microsoft.com/office/drawing/2014/main" id="{5846B806-59BA-9909-1694-029BE2826C34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711528"/>
                      <a:ext cx="1551319" cy="992286"/>
                    </a:xfrm>
                    <a:prstGeom prst="rect">
                      <a:avLst/>
                    </a:prstGeom>
                  </p:spPr>
                </p:pic>
              </p:grpSp>
            </p:grpSp>
          </p:grpSp>
          <p:sp>
            <p:nvSpPr>
              <p:cNvPr id="712" name="TextBox 711">
                <a:extLst>
                  <a:ext uri="{FF2B5EF4-FFF2-40B4-BE49-F238E27FC236}">
                    <a16:creationId xmlns:a16="http://schemas.microsoft.com/office/drawing/2014/main" id="{62C965CF-4311-A98C-D846-F529313EF55A}"/>
                  </a:ext>
                </a:extLst>
              </p:cNvPr>
              <p:cNvSpPr txBox="1"/>
              <p:nvPr/>
            </p:nvSpPr>
            <p:spPr>
              <a:xfrm>
                <a:off x="9520326" y="1603119"/>
                <a:ext cx="489196" cy="253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r>
                  <a:rPr lang="en-US" sz="900" b="1" kern="1200" dirty="0">
                    <a:solidFill>
                      <a:sysClr val="windowText" lastClr="00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LAN</a:t>
                </a:r>
              </a:p>
            </p:txBody>
          </p:sp>
        </p:grpSp>
        <p:grpSp>
          <p:nvGrpSpPr>
            <p:cNvPr id="748" name="Zeek Acc Probe">
              <a:extLst>
                <a:ext uri="{FF2B5EF4-FFF2-40B4-BE49-F238E27FC236}">
                  <a16:creationId xmlns:a16="http://schemas.microsoft.com/office/drawing/2014/main" id="{50D79BF5-4F8C-3032-66A5-B4E6947E2D2F}"/>
                </a:ext>
              </a:extLst>
            </p:cNvPr>
            <p:cNvGrpSpPr/>
            <p:nvPr/>
          </p:nvGrpSpPr>
          <p:grpSpPr>
            <a:xfrm>
              <a:off x="9839109" y="6142092"/>
              <a:ext cx="685287" cy="652673"/>
              <a:chOff x="8877207" y="3103290"/>
              <a:chExt cx="685287" cy="652673"/>
            </a:xfrm>
          </p:grpSpPr>
          <p:cxnSp>
            <p:nvCxnSpPr>
              <p:cNvPr id="749" name="Straight Connector 748">
                <a:extLst>
                  <a:ext uri="{FF2B5EF4-FFF2-40B4-BE49-F238E27FC236}">
                    <a16:creationId xmlns:a16="http://schemas.microsoft.com/office/drawing/2014/main" id="{BAE84E16-2A17-A568-E2B4-7FB04FF8CD3A}"/>
                  </a:ext>
                </a:extLst>
              </p:cNvPr>
              <p:cNvCxnSpPr>
                <a:cxnSpLocks/>
                <a:endCxn id="751" idx="0"/>
              </p:cNvCxnSpPr>
              <p:nvPr/>
            </p:nvCxnSpPr>
            <p:spPr>
              <a:xfrm>
                <a:off x="9219851" y="3103290"/>
                <a:ext cx="0" cy="359036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750" name="Group 749">
                <a:extLst>
                  <a:ext uri="{FF2B5EF4-FFF2-40B4-BE49-F238E27FC236}">
                    <a16:creationId xmlns:a16="http://schemas.microsoft.com/office/drawing/2014/main" id="{ED74E442-C04C-E932-5124-6CACBB985117}"/>
                  </a:ext>
                </a:extLst>
              </p:cNvPr>
              <p:cNvGrpSpPr/>
              <p:nvPr/>
            </p:nvGrpSpPr>
            <p:grpSpPr>
              <a:xfrm>
                <a:off x="8877207" y="3462326"/>
                <a:ext cx="685287" cy="293637"/>
                <a:chOff x="5388048" y="-870675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51" name="Rounded Rectangle 750">
                  <a:extLst>
                    <a:ext uri="{FF2B5EF4-FFF2-40B4-BE49-F238E27FC236}">
                      <a16:creationId xmlns:a16="http://schemas.microsoft.com/office/drawing/2014/main" id="{99CD1E11-1A6C-F00D-F386-6B7619E0ABB6}"/>
                    </a:ext>
                  </a:extLst>
                </p:cNvPr>
                <p:cNvSpPr/>
                <p:nvPr/>
              </p:nvSpPr>
              <p:spPr>
                <a:xfrm>
                  <a:off x="5388048" y="-870675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52" name="Oval 751">
                  <a:extLst>
                    <a:ext uri="{FF2B5EF4-FFF2-40B4-BE49-F238E27FC236}">
                      <a16:creationId xmlns:a16="http://schemas.microsoft.com/office/drawing/2014/main" id="{0C4CBA2B-B7DA-4003-B7BA-2E5B2C166BAE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53" name="Triangle 752">
                  <a:extLst>
                    <a:ext uri="{FF2B5EF4-FFF2-40B4-BE49-F238E27FC236}">
                      <a16:creationId xmlns:a16="http://schemas.microsoft.com/office/drawing/2014/main" id="{17E85F24-3A9C-C3E7-2C3E-0F2FA91F9FBF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754" name="Group 753">
                  <a:extLst>
                    <a:ext uri="{FF2B5EF4-FFF2-40B4-BE49-F238E27FC236}">
                      <a16:creationId xmlns:a16="http://schemas.microsoft.com/office/drawing/2014/main" id="{311FA476-C238-6E78-01C7-A2CDCDE583C6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756" name="Straight Connector 755">
                    <a:extLst>
                      <a:ext uri="{FF2B5EF4-FFF2-40B4-BE49-F238E27FC236}">
                        <a16:creationId xmlns:a16="http://schemas.microsoft.com/office/drawing/2014/main" id="{EA340DCA-31A7-6F4B-9A7F-B4647FAC8B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57" name="Straight Connector 756">
                    <a:extLst>
                      <a:ext uri="{FF2B5EF4-FFF2-40B4-BE49-F238E27FC236}">
                        <a16:creationId xmlns:a16="http://schemas.microsoft.com/office/drawing/2014/main" id="{97BF689F-EAEA-FA2D-C703-6E0DA75999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58" name="Straight Connector 757">
                    <a:extLst>
                      <a:ext uri="{FF2B5EF4-FFF2-40B4-BE49-F238E27FC236}">
                        <a16:creationId xmlns:a16="http://schemas.microsoft.com/office/drawing/2014/main" id="{8BD0781E-D504-38BD-C6AB-9494C19C6C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59" name="Straight Connector 758">
                    <a:extLst>
                      <a:ext uri="{FF2B5EF4-FFF2-40B4-BE49-F238E27FC236}">
                        <a16:creationId xmlns:a16="http://schemas.microsoft.com/office/drawing/2014/main" id="{62CC6618-640C-D7DA-F76C-B3ED0B4071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755" name="Oval 754">
                  <a:extLst>
                    <a:ext uri="{FF2B5EF4-FFF2-40B4-BE49-F238E27FC236}">
                      <a16:creationId xmlns:a16="http://schemas.microsoft.com/office/drawing/2014/main" id="{49513F3F-48C8-5A24-DF2E-C7D0CEDD1A99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60" name="DT Probe">
              <a:extLst>
                <a:ext uri="{FF2B5EF4-FFF2-40B4-BE49-F238E27FC236}">
                  <a16:creationId xmlns:a16="http://schemas.microsoft.com/office/drawing/2014/main" id="{551ECD2E-5C81-9AF3-CA71-75C03295CFF9}"/>
                </a:ext>
              </a:extLst>
            </p:cNvPr>
            <p:cNvGrpSpPr/>
            <p:nvPr/>
          </p:nvGrpSpPr>
          <p:grpSpPr>
            <a:xfrm>
              <a:off x="6259100" y="6738879"/>
              <a:ext cx="1156244" cy="293637"/>
              <a:chOff x="5521691" y="4407301"/>
              <a:chExt cx="1156244" cy="293637"/>
            </a:xfrm>
          </p:grpSpPr>
          <p:cxnSp>
            <p:nvCxnSpPr>
              <p:cNvPr id="761" name="Straight Connector 760">
                <a:extLst>
                  <a:ext uri="{FF2B5EF4-FFF2-40B4-BE49-F238E27FC236}">
                    <a16:creationId xmlns:a16="http://schemas.microsoft.com/office/drawing/2014/main" id="{28FCA47A-49FD-402C-131A-41881A1CD200}"/>
                  </a:ext>
                </a:extLst>
              </p:cNvPr>
              <p:cNvCxnSpPr>
                <a:cxnSpLocks/>
                <a:stCxn id="763" idx="1"/>
              </p:cNvCxnSpPr>
              <p:nvPr/>
            </p:nvCxnSpPr>
            <p:spPr>
              <a:xfrm flipH="1">
                <a:off x="5521691" y="4554120"/>
                <a:ext cx="470957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762" name="Group 761">
                <a:extLst>
                  <a:ext uri="{FF2B5EF4-FFF2-40B4-BE49-F238E27FC236}">
                    <a16:creationId xmlns:a16="http://schemas.microsoft.com/office/drawing/2014/main" id="{5B8D3009-5FAF-DE07-4C05-A462D6B74BDF}"/>
                  </a:ext>
                </a:extLst>
              </p:cNvPr>
              <p:cNvGrpSpPr/>
              <p:nvPr/>
            </p:nvGrpSpPr>
            <p:grpSpPr>
              <a:xfrm>
                <a:off x="5992648" y="4407301"/>
                <a:ext cx="685287" cy="293637"/>
                <a:chOff x="5388048" y="-870675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63" name="Rounded Rectangle 762">
                  <a:extLst>
                    <a:ext uri="{FF2B5EF4-FFF2-40B4-BE49-F238E27FC236}">
                      <a16:creationId xmlns:a16="http://schemas.microsoft.com/office/drawing/2014/main" id="{818BF865-4E89-3B49-B006-140BC4A30DF8}"/>
                    </a:ext>
                  </a:extLst>
                </p:cNvPr>
                <p:cNvSpPr/>
                <p:nvPr/>
              </p:nvSpPr>
              <p:spPr>
                <a:xfrm>
                  <a:off x="5388048" y="-870675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64" name="Oval 763">
                  <a:extLst>
                    <a:ext uri="{FF2B5EF4-FFF2-40B4-BE49-F238E27FC236}">
                      <a16:creationId xmlns:a16="http://schemas.microsoft.com/office/drawing/2014/main" id="{795C9679-A90C-B9CE-5E38-0F33FF3DFFEB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65" name="Triangle 764">
                  <a:extLst>
                    <a:ext uri="{FF2B5EF4-FFF2-40B4-BE49-F238E27FC236}">
                      <a16:creationId xmlns:a16="http://schemas.microsoft.com/office/drawing/2014/main" id="{B768971C-5FF5-F597-9FD4-A58898A0BB57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766" name="Group 765">
                  <a:extLst>
                    <a:ext uri="{FF2B5EF4-FFF2-40B4-BE49-F238E27FC236}">
                      <a16:creationId xmlns:a16="http://schemas.microsoft.com/office/drawing/2014/main" id="{02835ABE-772D-1AD2-9D70-8523E6A0B7B2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768" name="Straight Connector 767">
                    <a:extLst>
                      <a:ext uri="{FF2B5EF4-FFF2-40B4-BE49-F238E27FC236}">
                        <a16:creationId xmlns:a16="http://schemas.microsoft.com/office/drawing/2014/main" id="{664E92DA-4AF3-CA2E-E9A7-11CEE4CBC0F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69" name="Straight Connector 768">
                    <a:extLst>
                      <a:ext uri="{FF2B5EF4-FFF2-40B4-BE49-F238E27FC236}">
                        <a16:creationId xmlns:a16="http://schemas.microsoft.com/office/drawing/2014/main" id="{B95D9BBF-73E7-F277-3481-D1C1ABFF5A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70" name="Straight Connector 769">
                    <a:extLst>
                      <a:ext uri="{FF2B5EF4-FFF2-40B4-BE49-F238E27FC236}">
                        <a16:creationId xmlns:a16="http://schemas.microsoft.com/office/drawing/2014/main" id="{D2891D72-8572-96A4-EDB9-1F6442025C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71" name="Straight Connector 770">
                    <a:extLst>
                      <a:ext uri="{FF2B5EF4-FFF2-40B4-BE49-F238E27FC236}">
                        <a16:creationId xmlns:a16="http://schemas.microsoft.com/office/drawing/2014/main" id="{3FA0B3EF-0F60-09BE-217E-9A530940286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767" name="Oval 766">
                  <a:extLst>
                    <a:ext uri="{FF2B5EF4-FFF2-40B4-BE49-F238E27FC236}">
                      <a16:creationId xmlns:a16="http://schemas.microsoft.com/office/drawing/2014/main" id="{DB477A13-30A0-AA5F-51E2-02643F5D17B6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72" name="PAN probe">
              <a:extLst>
                <a:ext uri="{FF2B5EF4-FFF2-40B4-BE49-F238E27FC236}">
                  <a16:creationId xmlns:a16="http://schemas.microsoft.com/office/drawing/2014/main" id="{3D341C6E-0D56-B796-4D8E-2529A2A23793}"/>
                </a:ext>
              </a:extLst>
            </p:cNvPr>
            <p:cNvGrpSpPr/>
            <p:nvPr/>
          </p:nvGrpSpPr>
          <p:grpSpPr>
            <a:xfrm>
              <a:off x="6259301" y="5442601"/>
              <a:ext cx="1161246" cy="679708"/>
              <a:chOff x="5521892" y="3111023"/>
              <a:chExt cx="1161246" cy="679708"/>
            </a:xfrm>
          </p:grpSpPr>
          <p:grpSp>
            <p:nvGrpSpPr>
              <p:cNvPr id="773" name="Group 772">
                <a:extLst>
                  <a:ext uri="{FF2B5EF4-FFF2-40B4-BE49-F238E27FC236}">
                    <a16:creationId xmlns:a16="http://schemas.microsoft.com/office/drawing/2014/main" id="{7E49E23E-046E-4EA5-8906-5B7D7D00B6C7}"/>
                  </a:ext>
                </a:extLst>
              </p:cNvPr>
              <p:cNvGrpSpPr/>
              <p:nvPr/>
            </p:nvGrpSpPr>
            <p:grpSpPr>
              <a:xfrm>
                <a:off x="5997851" y="3111023"/>
                <a:ext cx="685287" cy="293637"/>
                <a:chOff x="5388048" y="-870675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76" name="Rounded Rectangle 775">
                  <a:extLst>
                    <a:ext uri="{FF2B5EF4-FFF2-40B4-BE49-F238E27FC236}">
                      <a16:creationId xmlns:a16="http://schemas.microsoft.com/office/drawing/2014/main" id="{FA80C7A4-978B-EA4E-164F-80BEDB0DCEDA}"/>
                    </a:ext>
                  </a:extLst>
                </p:cNvPr>
                <p:cNvSpPr/>
                <p:nvPr/>
              </p:nvSpPr>
              <p:spPr>
                <a:xfrm>
                  <a:off x="5388048" y="-870675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7" name="Oval 776">
                  <a:extLst>
                    <a:ext uri="{FF2B5EF4-FFF2-40B4-BE49-F238E27FC236}">
                      <a16:creationId xmlns:a16="http://schemas.microsoft.com/office/drawing/2014/main" id="{46639421-515D-EADC-BB8E-AF78BB185F6A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8" name="Triangle 777">
                  <a:extLst>
                    <a:ext uri="{FF2B5EF4-FFF2-40B4-BE49-F238E27FC236}">
                      <a16:creationId xmlns:a16="http://schemas.microsoft.com/office/drawing/2014/main" id="{BE4863C4-5E64-46FE-6584-66DBE3593851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779" name="Group 778">
                  <a:extLst>
                    <a:ext uri="{FF2B5EF4-FFF2-40B4-BE49-F238E27FC236}">
                      <a16:creationId xmlns:a16="http://schemas.microsoft.com/office/drawing/2014/main" id="{924044B5-C878-617C-0A16-ECF7934605CF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781" name="Straight Connector 780">
                    <a:extLst>
                      <a:ext uri="{FF2B5EF4-FFF2-40B4-BE49-F238E27FC236}">
                        <a16:creationId xmlns:a16="http://schemas.microsoft.com/office/drawing/2014/main" id="{AD3A370B-C012-FDCB-6956-82398307D4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82" name="Straight Connector 781">
                    <a:extLst>
                      <a:ext uri="{FF2B5EF4-FFF2-40B4-BE49-F238E27FC236}">
                        <a16:creationId xmlns:a16="http://schemas.microsoft.com/office/drawing/2014/main" id="{3ACFA183-40B6-0AB2-0823-65C253D989B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83" name="Straight Connector 782">
                    <a:extLst>
                      <a:ext uri="{FF2B5EF4-FFF2-40B4-BE49-F238E27FC236}">
                        <a16:creationId xmlns:a16="http://schemas.microsoft.com/office/drawing/2014/main" id="{CE8F3EBE-5268-3CEE-0AC2-B54F8D2F5E5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84" name="Straight Connector 783">
                    <a:extLst>
                      <a:ext uri="{FF2B5EF4-FFF2-40B4-BE49-F238E27FC236}">
                        <a16:creationId xmlns:a16="http://schemas.microsoft.com/office/drawing/2014/main" id="{1B55B75A-51D4-6DBE-49F2-1690AF222E4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780" name="Oval 779">
                  <a:extLst>
                    <a:ext uri="{FF2B5EF4-FFF2-40B4-BE49-F238E27FC236}">
                      <a16:creationId xmlns:a16="http://schemas.microsoft.com/office/drawing/2014/main" id="{EFB3BD3C-F487-F363-4D23-3286B9127810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774" name="Straight Connector 773">
                <a:extLst>
                  <a:ext uri="{FF2B5EF4-FFF2-40B4-BE49-F238E27FC236}">
                    <a16:creationId xmlns:a16="http://schemas.microsoft.com/office/drawing/2014/main" id="{F7F2E674-4D7B-F110-D498-6F8312749D49}"/>
                  </a:ext>
                </a:extLst>
              </p:cNvPr>
              <p:cNvCxnSpPr>
                <a:cxnSpLocks/>
                <a:endCxn id="776" idx="1"/>
              </p:cNvCxnSpPr>
              <p:nvPr/>
            </p:nvCxnSpPr>
            <p:spPr>
              <a:xfrm flipV="1">
                <a:off x="5521892" y="3257842"/>
                <a:ext cx="475959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75" name="Straight Connector 774">
                <a:extLst>
                  <a:ext uri="{FF2B5EF4-FFF2-40B4-BE49-F238E27FC236}">
                    <a16:creationId xmlns:a16="http://schemas.microsoft.com/office/drawing/2014/main" id="{2A816679-DDE5-6823-D6BB-77D4F57E789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03089" y="3433863"/>
                <a:ext cx="0" cy="356868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</p:grpSp>
        <p:grpSp>
          <p:nvGrpSpPr>
            <p:cNvPr id="785" name="Snort Probe">
              <a:extLst>
                <a:ext uri="{FF2B5EF4-FFF2-40B4-BE49-F238E27FC236}">
                  <a16:creationId xmlns:a16="http://schemas.microsoft.com/office/drawing/2014/main" id="{4D2EE547-4537-2C2A-2F83-63F3057E51E0}"/>
                </a:ext>
              </a:extLst>
            </p:cNvPr>
            <p:cNvGrpSpPr/>
            <p:nvPr/>
          </p:nvGrpSpPr>
          <p:grpSpPr>
            <a:xfrm>
              <a:off x="8629060" y="7296264"/>
              <a:ext cx="1297522" cy="293637"/>
              <a:chOff x="7400048" y="4638053"/>
              <a:chExt cx="1297522" cy="293637"/>
            </a:xfrm>
          </p:grpSpPr>
          <p:cxnSp>
            <p:nvCxnSpPr>
              <p:cNvPr id="786" name="Straight Connector 785">
                <a:extLst>
                  <a:ext uri="{FF2B5EF4-FFF2-40B4-BE49-F238E27FC236}">
                    <a16:creationId xmlns:a16="http://schemas.microsoft.com/office/drawing/2014/main" id="{D9E713D1-7C58-18CD-E866-BCB09F52DEA1}"/>
                  </a:ext>
                </a:extLst>
              </p:cNvPr>
              <p:cNvCxnSpPr>
                <a:cxnSpLocks/>
                <a:stCxn id="788" idx="3"/>
              </p:cNvCxnSpPr>
              <p:nvPr/>
            </p:nvCxnSpPr>
            <p:spPr>
              <a:xfrm>
                <a:off x="8085335" y="4784872"/>
                <a:ext cx="6122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787" name="Group 786">
                <a:extLst>
                  <a:ext uri="{FF2B5EF4-FFF2-40B4-BE49-F238E27FC236}">
                    <a16:creationId xmlns:a16="http://schemas.microsoft.com/office/drawing/2014/main" id="{554AEC87-A5BE-155D-E652-04E2B28FDEBE}"/>
                  </a:ext>
                </a:extLst>
              </p:cNvPr>
              <p:cNvGrpSpPr/>
              <p:nvPr/>
            </p:nvGrpSpPr>
            <p:grpSpPr>
              <a:xfrm>
                <a:off x="7400048" y="4638053"/>
                <a:ext cx="685287" cy="293637"/>
                <a:chOff x="5388047" y="-870673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88" name="Rounded Rectangle 787">
                  <a:extLst>
                    <a:ext uri="{FF2B5EF4-FFF2-40B4-BE49-F238E27FC236}">
                      <a16:creationId xmlns:a16="http://schemas.microsoft.com/office/drawing/2014/main" id="{47DBA675-63C9-CE69-65D3-90E9582C3867}"/>
                    </a:ext>
                  </a:extLst>
                </p:cNvPr>
                <p:cNvSpPr/>
                <p:nvPr/>
              </p:nvSpPr>
              <p:spPr>
                <a:xfrm>
                  <a:off x="5388047" y="-870673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9" name="Oval 788">
                  <a:extLst>
                    <a:ext uri="{FF2B5EF4-FFF2-40B4-BE49-F238E27FC236}">
                      <a16:creationId xmlns:a16="http://schemas.microsoft.com/office/drawing/2014/main" id="{A47F7475-9CAC-60C2-426E-BD8CFAFF6DB4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90" name="Triangle 789">
                  <a:extLst>
                    <a:ext uri="{FF2B5EF4-FFF2-40B4-BE49-F238E27FC236}">
                      <a16:creationId xmlns:a16="http://schemas.microsoft.com/office/drawing/2014/main" id="{CF42DCAF-DD27-9179-8A48-915522F0CD73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791" name="Group 790">
                  <a:extLst>
                    <a:ext uri="{FF2B5EF4-FFF2-40B4-BE49-F238E27FC236}">
                      <a16:creationId xmlns:a16="http://schemas.microsoft.com/office/drawing/2014/main" id="{E54919F8-362A-5F12-4897-7D1AB9E9F9A8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793" name="Straight Connector 792">
                    <a:extLst>
                      <a:ext uri="{FF2B5EF4-FFF2-40B4-BE49-F238E27FC236}">
                        <a16:creationId xmlns:a16="http://schemas.microsoft.com/office/drawing/2014/main" id="{6DD75F1B-8C64-99D3-1BD5-8C2695E2420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94" name="Straight Connector 793">
                    <a:extLst>
                      <a:ext uri="{FF2B5EF4-FFF2-40B4-BE49-F238E27FC236}">
                        <a16:creationId xmlns:a16="http://schemas.microsoft.com/office/drawing/2014/main" id="{F3874D94-EAD3-AC2C-33F8-EC5BF99936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95" name="Straight Connector 794">
                    <a:extLst>
                      <a:ext uri="{FF2B5EF4-FFF2-40B4-BE49-F238E27FC236}">
                        <a16:creationId xmlns:a16="http://schemas.microsoft.com/office/drawing/2014/main" id="{9FD7614D-0F0B-6333-9AD1-FC9A624155C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796" name="Straight Connector 795">
                    <a:extLst>
                      <a:ext uri="{FF2B5EF4-FFF2-40B4-BE49-F238E27FC236}">
                        <a16:creationId xmlns:a16="http://schemas.microsoft.com/office/drawing/2014/main" id="{A4987A6B-CD20-BD33-C605-7C87C761812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792" name="Oval 791">
                  <a:extLst>
                    <a:ext uri="{FF2B5EF4-FFF2-40B4-BE49-F238E27FC236}">
                      <a16:creationId xmlns:a16="http://schemas.microsoft.com/office/drawing/2014/main" id="{73BB4A4E-93E6-D7B8-F4F4-FD02202B06F3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97" name="ACC PAN Probe">
              <a:extLst>
                <a:ext uri="{FF2B5EF4-FFF2-40B4-BE49-F238E27FC236}">
                  <a16:creationId xmlns:a16="http://schemas.microsoft.com/office/drawing/2014/main" id="{1AF99B4C-C9B8-733E-69B8-6E185252AE47}"/>
                </a:ext>
              </a:extLst>
            </p:cNvPr>
            <p:cNvGrpSpPr/>
            <p:nvPr/>
          </p:nvGrpSpPr>
          <p:grpSpPr>
            <a:xfrm>
              <a:off x="9151945" y="4852607"/>
              <a:ext cx="685287" cy="595324"/>
              <a:chOff x="8009613" y="2697734"/>
              <a:chExt cx="685287" cy="595324"/>
            </a:xfrm>
          </p:grpSpPr>
          <p:cxnSp>
            <p:nvCxnSpPr>
              <p:cNvPr id="798" name="Straight Connector 797">
                <a:extLst>
                  <a:ext uri="{FF2B5EF4-FFF2-40B4-BE49-F238E27FC236}">
                    <a16:creationId xmlns:a16="http://schemas.microsoft.com/office/drawing/2014/main" id="{1B25F47E-C34B-F50B-EDB9-EEFFFE237FD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392346" y="2983692"/>
                <a:ext cx="0" cy="309366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799" name="Group 798">
                <a:extLst>
                  <a:ext uri="{FF2B5EF4-FFF2-40B4-BE49-F238E27FC236}">
                    <a16:creationId xmlns:a16="http://schemas.microsoft.com/office/drawing/2014/main" id="{2D139C84-2150-AC31-B83E-12800A1530CB}"/>
                  </a:ext>
                </a:extLst>
              </p:cNvPr>
              <p:cNvGrpSpPr/>
              <p:nvPr/>
            </p:nvGrpSpPr>
            <p:grpSpPr>
              <a:xfrm>
                <a:off x="8009613" y="2697734"/>
                <a:ext cx="685287" cy="293637"/>
                <a:chOff x="5388048" y="-870675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00" name="Rounded Rectangle 799">
                  <a:extLst>
                    <a:ext uri="{FF2B5EF4-FFF2-40B4-BE49-F238E27FC236}">
                      <a16:creationId xmlns:a16="http://schemas.microsoft.com/office/drawing/2014/main" id="{4A99F8D8-1A2B-E317-5D32-A036410CC9A6}"/>
                    </a:ext>
                  </a:extLst>
                </p:cNvPr>
                <p:cNvSpPr/>
                <p:nvPr/>
              </p:nvSpPr>
              <p:spPr>
                <a:xfrm>
                  <a:off x="5388048" y="-870675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1" name="Oval 800">
                  <a:extLst>
                    <a:ext uri="{FF2B5EF4-FFF2-40B4-BE49-F238E27FC236}">
                      <a16:creationId xmlns:a16="http://schemas.microsoft.com/office/drawing/2014/main" id="{388CB03C-EEF7-3099-63C5-8BA8B0712655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2" name="Triangle 801">
                  <a:extLst>
                    <a:ext uri="{FF2B5EF4-FFF2-40B4-BE49-F238E27FC236}">
                      <a16:creationId xmlns:a16="http://schemas.microsoft.com/office/drawing/2014/main" id="{03EBD092-D362-F4C3-B054-F43EB6B1E7E7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803" name="Group 802">
                  <a:extLst>
                    <a:ext uri="{FF2B5EF4-FFF2-40B4-BE49-F238E27FC236}">
                      <a16:creationId xmlns:a16="http://schemas.microsoft.com/office/drawing/2014/main" id="{F1D6C5BF-825B-43D0-EEB1-24CC264C14CE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805" name="Straight Connector 804">
                    <a:extLst>
                      <a:ext uri="{FF2B5EF4-FFF2-40B4-BE49-F238E27FC236}">
                        <a16:creationId xmlns:a16="http://schemas.microsoft.com/office/drawing/2014/main" id="{F4A01E0C-BEE7-AB10-D383-6552C5A0405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806" name="Straight Connector 805">
                    <a:extLst>
                      <a:ext uri="{FF2B5EF4-FFF2-40B4-BE49-F238E27FC236}">
                        <a16:creationId xmlns:a16="http://schemas.microsoft.com/office/drawing/2014/main" id="{54015732-6422-029B-5806-EEDAEEB6C49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807" name="Straight Connector 806">
                    <a:extLst>
                      <a:ext uri="{FF2B5EF4-FFF2-40B4-BE49-F238E27FC236}">
                        <a16:creationId xmlns:a16="http://schemas.microsoft.com/office/drawing/2014/main" id="{7427C26B-744C-A278-FD23-D72EC209493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808" name="Straight Connector 807">
                    <a:extLst>
                      <a:ext uri="{FF2B5EF4-FFF2-40B4-BE49-F238E27FC236}">
                        <a16:creationId xmlns:a16="http://schemas.microsoft.com/office/drawing/2014/main" id="{DA924708-F0E2-B813-2233-C3945496B9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804" name="Oval 803">
                  <a:extLst>
                    <a:ext uri="{FF2B5EF4-FFF2-40B4-BE49-F238E27FC236}">
                      <a16:creationId xmlns:a16="http://schemas.microsoft.com/office/drawing/2014/main" id="{9E0B87E2-8DD8-0C46-F840-44F78E2C6E29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809" name="Group 808">
              <a:extLst>
                <a:ext uri="{FF2B5EF4-FFF2-40B4-BE49-F238E27FC236}">
                  <a16:creationId xmlns:a16="http://schemas.microsoft.com/office/drawing/2014/main" id="{6087AD61-2576-A255-4070-1C5C112AB823}"/>
                </a:ext>
              </a:extLst>
            </p:cNvPr>
            <p:cNvGrpSpPr/>
            <p:nvPr/>
          </p:nvGrpSpPr>
          <p:grpSpPr>
            <a:xfrm>
              <a:off x="10224383" y="7298016"/>
              <a:ext cx="720000" cy="720000"/>
              <a:chOff x="8505632" y="270633"/>
              <a:chExt cx="720000" cy="720000"/>
            </a:xfrm>
          </p:grpSpPr>
          <p:sp>
            <p:nvSpPr>
              <p:cNvPr id="810" name="Oval 809">
                <a:extLst>
                  <a:ext uri="{FF2B5EF4-FFF2-40B4-BE49-F238E27FC236}">
                    <a16:creationId xmlns:a16="http://schemas.microsoft.com/office/drawing/2014/main" id="{2E55CC72-6AF8-EC89-EADD-D9B264D52488}"/>
                  </a:ext>
                </a:extLst>
              </p:cNvPr>
              <p:cNvSpPr/>
              <p:nvPr/>
            </p:nvSpPr>
            <p:spPr>
              <a:xfrm>
                <a:off x="8505632" y="270633"/>
                <a:ext cx="720000" cy="720000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algn="ctr"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endParaRPr lang="en-US" sz="900" kern="1200">
                  <a:solidFill>
                    <a:srgbClr val="FFFFFF"/>
                  </a:solidFill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811" name="Group 810">
                <a:extLst>
                  <a:ext uri="{FF2B5EF4-FFF2-40B4-BE49-F238E27FC236}">
                    <a16:creationId xmlns:a16="http://schemas.microsoft.com/office/drawing/2014/main" id="{48403CF6-3D44-EEF0-EF7A-CB6E702229E7}"/>
                  </a:ext>
                </a:extLst>
              </p:cNvPr>
              <p:cNvGrpSpPr/>
              <p:nvPr/>
            </p:nvGrpSpPr>
            <p:grpSpPr>
              <a:xfrm>
                <a:off x="8621260" y="453635"/>
                <a:ext cx="488744" cy="333028"/>
                <a:chOff x="2411760" y="3464582"/>
                <a:chExt cx="366558" cy="249771"/>
              </a:xfrm>
            </p:grpSpPr>
            <p:sp>
              <p:nvSpPr>
                <p:cNvPr id="812" name="Rounded Rectangle 811">
                  <a:extLst>
                    <a:ext uri="{FF2B5EF4-FFF2-40B4-BE49-F238E27FC236}">
                      <a16:creationId xmlns:a16="http://schemas.microsoft.com/office/drawing/2014/main" id="{101F4179-9D04-5D3A-DC1F-82B2AF172415}"/>
                    </a:ext>
                  </a:extLst>
                </p:cNvPr>
                <p:cNvSpPr/>
                <p:nvPr/>
              </p:nvSpPr>
              <p:spPr>
                <a:xfrm>
                  <a:off x="2411760" y="3598957"/>
                  <a:ext cx="366558" cy="100294"/>
                </a:xfrm>
                <a:prstGeom prst="roundRect">
                  <a:avLst/>
                </a:prstGeom>
                <a:solidFill>
                  <a:srgbClr val="FFFFFF">
                    <a:lumMod val="6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cxnSp>
              <p:nvCxnSpPr>
                <p:cNvPr id="813" name="Straight Connector 812">
                  <a:extLst>
                    <a:ext uri="{FF2B5EF4-FFF2-40B4-BE49-F238E27FC236}">
                      <a16:creationId xmlns:a16="http://schemas.microsoft.com/office/drawing/2014/main" id="{115E27E1-9661-3290-0BD6-30566E79F296}"/>
                    </a:ext>
                  </a:extLst>
                </p:cNvPr>
                <p:cNvCxnSpPr/>
                <p:nvPr/>
              </p:nvCxnSpPr>
              <p:spPr>
                <a:xfrm>
                  <a:off x="2464125" y="3714353"/>
                  <a:ext cx="261827" cy="0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814" name="Straight Connector 813">
                  <a:extLst>
                    <a:ext uri="{FF2B5EF4-FFF2-40B4-BE49-F238E27FC236}">
                      <a16:creationId xmlns:a16="http://schemas.microsoft.com/office/drawing/2014/main" id="{16606BE7-6DA6-8D63-B2C3-495462039D38}"/>
                    </a:ext>
                  </a:extLst>
                </p:cNvPr>
                <p:cNvCxnSpPr/>
                <p:nvPr/>
              </p:nvCxnSpPr>
              <p:spPr>
                <a:xfrm flipV="1">
                  <a:off x="2464125" y="3494227"/>
                  <a:ext cx="0" cy="104732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815" name="Straight Connector 814">
                  <a:extLst>
                    <a:ext uri="{FF2B5EF4-FFF2-40B4-BE49-F238E27FC236}">
                      <a16:creationId xmlns:a16="http://schemas.microsoft.com/office/drawing/2014/main" id="{5FC01EB9-9448-1F5D-8ADA-D95B1453CBE8}"/>
                    </a:ext>
                  </a:extLst>
                </p:cNvPr>
                <p:cNvCxnSpPr/>
                <p:nvPr/>
              </p:nvCxnSpPr>
              <p:spPr>
                <a:xfrm flipV="1">
                  <a:off x="2725953" y="3494227"/>
                  <a:ext cx="0" cy="104732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  <a:miter lim="800000"/>
                </a:ln>
                <a:effectLst/>
              </p:spPr>
            </p:cxnSp>
            <p:grpSp>
              <p:nvGrpSpPr>
                <p:cNvPr id="816" name="Group 815">
                  <a:extLst>
                    <a:ext uri="{FF2B5EF4-FFF2-40B4-BE49-F238E27FC236}">
                      <a16:creationId xmlns:a16="http://schemas.microsoft.com/office/drawing/2014/main" id="{E2F4E9BE-DC12-B1D3-AC7D-620F80EC6A46}"/>
                    </a:ext>
                  </a:extLst>
                </p:cNvPr>
                <p:cNvGrpSpPr/>
                <p:nvPr/>
              </p:nvGrpSpPr>
              <p:grpSpPr>
                <a:xfrm>
                  <a:off x="2447465" y="3464582"/>
                  <a:ext cx="263244" cy="218609"/>
                  <a:chOff x="3276335" y="3147843"/>
                  <a:chExt cx="433518" cy="365507"/>
                </a:xfrm>
              </p:grpSpPr>
              <p:sp>
                <p:nvSpPr>
                  <p:cNvPr id="821" name="Arc 820">
                    <a:extLst>
                      <a:ext uri="{FF2B5EF4-FFF2-40B4-BE49-F238E27FC236}">
                        <a16:creationId xmlns:a16="http://schemas.microsoft.com/office/drawing/2014/main" id="{87E48ED7-9A25-9AC3-28FB-FE90A7730C9C}"/>
                      </a:ext>
                    </a:extLst>
                  </p:cNvPr>
                  <p:cNvSpPr/>
                  <p:nvPr/>
                </p:nvSpPr>
                <p:spPr>
                  <a:xfrm rot="19256513">
                    <a:off x="3276335" y="3147843"/>
                    <a:ext cx="433518" cy="365507"/>
                  </a:xfrm>
                  <a:prstGeom prst="arc">
                    <a:avLst/>
                  </a:prstGeom>
                  <a:noFill/>
                  <a:ln w="19050" cap="flat" cmpd="sng" algn="ctr">
                    <a:solidFill>
                      <a:srgbClr val="FFFFFF">
                        <a:lumMod val="65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822" name="Arc 821">
                    <a:extLst>
                      <a:ext uri="{FF2B5EF4-FFF2-40B4-BE49-F238E27FC236}">
                        <a16:creationId xmlns:a16="http://schemas.microsoft.com/office/drawing/2014/main" id="{330B1ECC-EBFB-BD15-ADE2-D1DD16E40668}"/>
                      </a:ext>
                    </a:extLst>
                  </p:cNvPr>
                  <p:cNvSpPr/>
                  <p:nvPr/>
                </p:nvSpPr>
                <p:spPr>
                  <a:xfrm rot="19275659">
                    <a:off x="3354418" y="3195595"/>
                    <a:ext cx="295829" cy="236857"/>
                  </a:xfrm>
                  <a:prstGeom prst="arc">
                    <a:avLst/>
                  </a:prstGeom>
                  <a:noFill/>
                  <a:ln w="19050" cap="flat" cmpd="sng" algn="ctr">
                    <a:solidFill>
                      <a:srgbClr val="FFFFFF">
                        <a:lumMod val="65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823" name="Arc 822">
                    <a:extLst>
                      <a:ext uri="{FF2B5EF4-FFF2-40B4-BE49-F238E27FC236}">
                        <a16:creationId xmlns:a16="http://schemas.microsoft.com/office/drawing/2014/main" id="{4FD448BE-ACB7-716E-94F8-1DF3CDEE7505}"/>
                      </a:ext>
                    </a:extLst>
                  </p:cNvPr>
                  <p:cNvSpPr/>
                  <p:nvPr/>
                </p:nvSpPr>
                <p:spPr>
                  <a:xfrm rot="19275659">
                    <a:off x="3428024" y="3249953"/>
                    <a:ext cx="178671" cy="143054"/>
                  </a:xfrm>
                  <a:prstGeom prst="arc">
                    <a:avLst/>
                  </a:prstGeom>
                  <a:noFill/>
                  <a:ln w="19050" cap="flat" cmpd="sng" algn="ctr">
                    <a:solidFill>
                      <a:srgbClr val="FFFFFF">
                        <a:lumMod val="65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</p:grpSp>
            <p:sp>
              <p:nvSpPr>
                <p:cNvPr id="817" name="Oval 816">
                  <a:extLst>
                    <a:ext uri="{FF2B5EF4-FFF2-40B4-BE49-F238E27FC236}">
                      <a16:creationId xmlns:a16="http://schemas.microsoft.com/office/drawing/2014/main" id="{D00962EB-8697-7B5B-D6DF-AD430F1B6253}"/>
                    </a:ext>
                  </a:extLst>
                </p:cNvPr>
                <p:cNvSpPr/>
                <p:nvPr/>
              </p:nvSpPr>
              <p:spPr>
                <a:xfrm>
                  <a:off x="2576521" y="3542408"/>
                  <a:ext cx="52365" cy="52365"/>
                </a:xfrm>
                <a:prstGeom prst="ellipse">
                  <a:avLst/>
                </a:prstGeom>
                <a:solidFill>
                  <a:srgbClr val="FFFFFF">
                    <a:lumMod val="6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818" name="Oval 817">
                  <a:extLst>
                    <a:ext uri="{FF2B5EF4-FFF2-40B4-BE49-F238E27FC236}">
                      <a16:creationId xmlns:a16="http://schemas.microsoft.com/office/drawing/2014/main" id="{4F9B8793-88B4-D8DA-29CF-DB752C5FE05F}"/>
                    </a:ext>
                  </a:extLst>
                </p:cNvPr>
                <p:cNvSpPr/>
                <p:nvPr/>
              </p:nvSpPr>
              <p:spPr>
                <a:xfrm>
                  <a:off x="2695467" y="3581309"/>
                  <a:ext cx="52365" cy="52365"/>
                </a:xfrm>
                <a:prstGeom prst="ellipse">
                  <a:avLst/>
                </a:prstGeom>
                <a:solidFill>
                  <a:srgbClr val="FFFFFF">
                    <a:lumMod val="6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819" name="Oval 818">
                  <a:extLst>
                    <a:ext uri="{FF2B5EF4-FFF2-40B4-BE49-F238E27FC236}">
                      <a16:creationId xmlns:a16="http://schemas.microsoft.com/office/drawing/2014/main" id="{0CE04B47-3EE6-3C20-5896-5B71A272279C}"/>
                    </a:ext>
                  </a:extLst>
                </p:cNvPr>
                <p:cNvSpPr/>
                <p:nvPr/>
              </p:nvSpPr>
              <p:spPr>
                <a:xfrm>
                  <a:off x="2429747" y="3587986"/>
                  <a:ext cx="52365" cy="52365"/>
                </a:xfrm>
                <a:prstGeom prst="ellipse">
                  <a:avLst/>
                </a:prstGeom>
                <a:solidFill>
                  <a:srgbClr val="FFFFFF">
                    <a:lumMod val="6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820" name="Rounded Rectangle 819">
                  <a:extLst>
                    <a:ext uri="{FF2B5EF4-FFF2-40B4-BE49-F238E27FC236}">
                      <a16:creationId xmlns:a16="http://schemas.microsoft.com/office/drawing/2014/main" id="{2753F287-B9D4-0E0D-373E-39306A034FFB}"/>
                    </a:ext>
                  </a:extLst>
                </p:cNvPr>
                <p:cNvSpPr/>
                <p:nvPr/>
              </p:nvSpPr>
              <p:spPr>
                <a:xfrm>
                  <a:off x="2521522" y="3630610"/>
                  <a:ext cx="213750" cy="39494"/>
                </a:xfrm>
                <a:prstGeom prst="roundRect">
                  <a:avLst/>
                </a:prstGeom>
                <a:solidFill>
                  <a:srgbClr val="FFFFFF"/>
                </a:solidFill>
                <a:ln w="3175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</p:grpSp>
        <p:sp>
          <p:nvSpPr>
            <p:cNvPr id="824" name="TextBox 823">
              <a:extLst>
                <a:ext uri="{FF2B5EF4-FFF2-40B4-BE49-F238E27FC236}">
                  <a16:creationId xmlns:a16="http://schemas.microsoft.com/office/drawing/2014/main" id="{5C62CC75-7AB3-AA60-6EA8-BE7617544F7F}"/>
                </a:ext>
              </a:extLst>
            </p:cNvPr>
            <p:cNvSpPr txBox="1"/>
            <p:nvPr/>
          </p:nvSpPr>
          <p:spPr>
            <a:xfrm>
              <a:off x="10985349" y="7524300"/>
              <a:ext cx="1166895" cy="202571"/>
            </a:xfrm>
            <a:prstGeom prst="rect">
              <a:avLst/>
            </a:prstGeom>
            <a:noFill/>
          </p:spPr>
          <p:txBody>
            <a:bodyPr wrap="none" lIns="45720" tIns="22860" rIns="45720" bIns="22860" rtlCol="0" anchor="t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latin typeface="Verdana"/>
                  <a:ea typeface="Verdana"/>
                  <a:cs typeface="Verdana" panose="020B0604030504040204" pitchFamily="34" charset="0"/>
                </a:rPr>
                <a:t>Untrusted </a:t>
              </a:r>
              <a:r>
                <a:rPr lang="en-US" sz="900" b="1" kern="1200" dirty="0" err="1">
                  <a:latin typeface="Verdana"/>
                  <a:ea typeface="Verdana"/>
                  <a:cs typeface="Verdana" panose="020B0604030504040204" pitchFamily="34" charset="0"/>
                </a:rPr>
                <a:t>WiFi</a:t>
              </a:r>
              <a:endParaRPr lang="en-US" sz="900" b="1" kern="1200" dirty="0">
                <a:latin typeface="Verdana"/>
                <a:ea typeface="Verdana"/>
                <a:cs typeface="Verdana" panose="020B0604030504040204" pitchFamily="34" charset="0"/>
              </a:endParaRPr>
            </a:p>
          </p:txBody>
        </p:sp>
        <p:sp>
          <p:nvSpPr>
            <p:cNvPr id="825" name="TextBox 824">
              <a:extLst>
                <a:ext uri="{FF2B5EF4-FFF2-40B4-BE49-F238E27FC236}">
                  <a16:creationId xmlns:a16="http://schemas.microsoft.com/office/drawing/2014/main" id="{C31A9CD6-254F-DDFD-93BE-4DFDBCBE055E}"/>
                </a:ext>
              </a:extLst>
            </p:cNvPr>
            <p:cNvSpPr txBox="1"/>
            <p:nvPr/>
          </p:nvSpPr>
          <p:spPr>
            <a:xfrm>
              <a:off x="1750157" y="4083642"/>
              <a:ext cx="892579" cy="202571"/>
            </a:xfrm>
            <a:prstGeom prst="rect">
              <a:avLst/>
            </a:prstGeom>
            <a:noFill/>
          </p:spPr>
          <p:txBody>
            <a:bodyPr wrap="none" lIns="45720" tIns="22860" rIns="45720" bIns="22860" rtlCol="0" anchor="t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latin typeface="Verdana"/>
                  <a:ea typeface="Verdana"/>
                  <a:cs typeface="+mn-cs"/>
                </a:rPr>
                <a:t>Cloud SaaS</a:t>
              </a:r>
              <a:endParaRPr lang="en-US" kern="1200" dirty="0"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826" name="Group 825">
              <a:extLst>
                <a:ext uri="{FF2B5EF4-FFF2-40B4-BE49-F238E27FC236}">
                  <a16:creationId xmlns:a16="http://schemas.microsoft.com/office/drawing/2014/main" id="{9454BA7A-E8AE-6B55-4EE8-BC7F92DACC4E}"/>
                </a:ext>
              </a:extLst>
            </p:cNvPr>
            <p:cNvGrpSpPr/>
            <p:nvPr/>
          </p:nvGrpSpPr>
          <p:grpSpPr>
            <a:xfrm>
              <a:off x="9477959" y="5845153"/>
              <a:ext cx="457329" cy="434435"/>
              <a:chOff x="3502216" y="4622237"/>
              <a:chExt cx="848311" cy="848311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27" name="Rectangle 826">
                <a:extLst>
                  <a:ext uri="{FF2B5EF4-FFF2-40B4-BE49-F238E27FC236}">
                    <a16:creationId xmlns:a16="http://schemas.microsoft.com/office/drawing/2014/main" id="{24EE096C-08ED-1F3D-F46D-2C7C8579536F}"/>
                  </a:ext>
                </a:extLst>
              </p:cNvPr>
              <p:cNvSpPr/>
              <p:nvPr/>
            </p:nvSpPr>
            <p:spPr>
              <a:xfrm>
                <a:off x="3502216" y="4631425"/>
                <a:ext cx="823869" cy="839123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endParaRPr lang="en-US" sz="900" kern="1200">
                  <a:solidFill>
                    <a:srgbClr val="FFFFFF"/>
                  </a:solidFill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828" name="Picture 827" descr="Background pattern&#10;&#10;Description automatically generated">
                <a:extLst>
                  <a:ext uri="{FF2B5EF4-FFF2-40B4-BE49-F238E27FC236}">
                    <a16:creationId xmlns:a16="http://schemas.microsoft.com/office/drawing/2014/main" id="{86EA7112-2126-AB08-EBB5-AAC0F5E072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502216" y="4622237"/>
                <a:ext cx="848311" cy="848311"/>
              </a:xfrm>
              <a:prstGeom prst="rect">
                <a:avLst/>
              </a:prstGeom>
            </p:spPr>
          </p:pic>
        </p:grpSp>
        <p:sp>
          <p:nvSpPr>
            <p:cNvPr id="829" name="TextBox 828">
              <a:extLst>
                <a:ext uri="{FF2B5EF4-FFF2-40B4-BE49-F238E27FC236}">
                  <a16:creationId xmlns:a16="http://schemas.microsoft.com/office/drawing/2014/main" id="{97226C4E-12A7-0E96-DBB8-B6D80293FF91}"/>
                </a:ext>
              </a:extLst>
            </p:cNvPr>
            <p:cNvSpPr txBox="1"/>
            <p:nvPr/>
          </p:nvSpPr>
          <p:spPr>
            <a:xfrm>
              <a:off x="8303862" y="5424218"/>
              <a:ext cx="682623" cy="405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9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Core </a:t>
              </a:r>
            </a:p>
            <a:p>
              <a:pPr algn="ctr">
                <a:buClrTx/>
                <a:buFontTx/>
                <a:buNone/>
              </a:pPr>
              <a:r>
                <a:rPr lang="en-US" sz="9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Switch</a:t>
              </a:r>
            </a:p>
          </p:txBody>
        </p:sp>
        <p:cxnSp>
          <p:nvCxnSpPr>
            <p:cNvPr id="830" name="Straight Arrow Connector 829">
              <a:extLst>
                <a:ext uri="{FF2B5EF4-FFF2-40B4-BE49-F238E27FC236}">
                  <a16:creationId xmlns:a16="http://schemas.microsoft.com/office/drawing/2014/main" id="{2E57EB2A-DE09-D955-7834-8E366A049020}"/>
                </a:ext>
              </a:extLst>
            </p:cNvPr>
            <p:cNvCxnSpPr>
              <a:cxnSpLocks/>
            </p:cNvCxnSpPr>
            <p:nvPr/>
          </p:nvCxnSpPr>
          <p:spPr>
            <a:xfrm>
              <a:off x="8784047" y="6448125"/>
              <a:ext cx="1419554" cy="1209891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82267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62042D-1E2C-01E5-F3D1-52C52CDCB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 – Cloud Era</a:t>
            </a: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261AF166-1CDA-8235-BDFA-9213E9C608C9}"/>
              </a:ext>
            </a:extLst>
          </p:cNvPr>
          <p:cNvGrpSpPr/>
          <p:nvPr/>
        </p:nvGrpSpPr>
        <p:grpSpPr>
          <a:xfrm>
            <a:off x="366353" y="1811843"/>
            <a:ext cx="10936800" cy="4168800"/>
            <a:chOff x="732705" y="3641270"/>
            <a:chExt cx="11999371" cy="4570953"/>
          </a:xfrm>
        </p:grpSpPr>
        <p:pic>
          <p:nvPicPr>
            <p:cNvPr id="4" name="Picture 3" descr="A white circle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B6B8101F-4B26-BEC4-40FF-75C5C1737E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2705" y="3746408"/>
              <a:ext cx="3476979" cy="187944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6551939-CFDE-B80B-B2BC-A2BCDA288B01}"/>
                </a:ext>
              </a:extLst>
            </p:cNvPr>
            <p:cNvGrpSpPr/>
            <p:nvPr/>
          </p:nvGrpSpPr>
          <p:grpSpPr>
            <a:xfrm>
              <a:off x="1689404" y="4398887"/>
              <a:ext cx="2189487" cy="1267003"/>
              <a:chOff x="624197" y="2340569"/>
              <a:chExt cx="2189487" cy="1267003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5C50CB8-8127-9CAD-0DF2-68E9B70E3871}"/>
                  </a:ext>
                </a:extLst>
              </p:cNvPr>
              <p:cNvGrpSpPr/>
              <p:nvPr/>
            </p:nvGrpSpPr>
            <p:grpSpPr>
              <a:xfrm>
                <a:off x="624197" y="2343767"/>
                <a:ext cx="482695" cy="499739"/>
                <a:chOff x="2551046" y="-698148"/>
                <a:chExt cx="482695" cy="499739"/>
              </a:xfrm>
            </p:grpSpPr>
            <p:sp>
              <p:nvSpPr>
                <p:cNvPr id="13" name="Rounded Rectangle 12">
                  <a:extLst>
                    <a:ext uri="{FF2B5EF4-FFF2-40B4-BE49-F238E27FC236}">
                      <a16:creationId xmlns:a16="http://schemas.microsoft.com/office/drawing/2014/main" id="{91075A85-2D26-B82E-9DAD-1C812EA7D7CC}"/>
                    </a:ext>
                  </a:extLst>
                </p:cNvPr>
                <p:cNvSpPr/>
                <p:nvPr/>
              </p:nvSpPr>
              <p:spPr>
                <a:xfrm>
                  <a:off x="2669309" y="-687521"/>
                  <a:ext cx="235527" cy="478702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" name="Rounded Rectangle 13">
                  <a:extLst>
                    <a:ext uri="{FF2B5EF4-FFF2-40B4-BE49-F238E27FC236}">
                      <a16:creationId xmlns:a16="http://schemas.microsoft.com/office/drawing/2014/main" id="{FFCEFD5F-218D-46C8-5F62-6D9FA96CC5A4}"/>
                    </a:ext>
                  </a:extLst>
                </p:cNvPr>
                <p:cNvSpPr/>
                <p:nvPr/>
              </p:nvSpPr>
              <p:spPr>
                <a:xfrm>
                  <a:off x="2551046" y="-647487"/>
                  <a:ext cx="482695" cy="402723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15" name="Picture 14">
                  <a:extLst>
                    <a:ext uri="{FF2B5EF4-FFF2-40B4-BE49-F238E27FC236}">
                      <a16:creationId xmlns:a16="http://schemas.microsoft.com/office/drawing/2014/main" id="{8D611636-B96D-C3D7-C5DE-B989A8E6D1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51046" y="-698148"/>
                  <a:ext cx="482695" cy="499739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7871527D-16D2-5428-5281-F3E3FC20A219}"/>
                  </a:ext>
                </a:extLst>
              </p:cNvPr>
              <p:cNvGrpSpPr/>
              <p:nvPr/>
            </p:nvGrpSpPr>
            <p:grpSpPr>
              <a:xfrm>
                <a:off x="1853573" y="2340569"/>
                <a:ext cx="482695" cy="499739"/>
                <a:chOff x="2551046" y="-698148"/>
                <a:chExt cx="482695" cy="499739"/>
              </a:xfrm>
            </p:grpSpPr>
            <p:sp>
              <p:nvSpPr>
                <p:cNvPr id="10" name="Rounded Rectangle 9">
                  <a:extLst>
                    <a:ext uri="{FF2B5EF4-FFF2-40B4-BE49-F238E27FC236}">
                      <a16:creationId xmlns:a16="http://schemas.microsoft.com/office/drawing/2014/main" id="{7DE2428A-0BF9-9450-F1AF-D3B566F18ED5}"/>
                    </a:ext>
                  </a:extLst>
                </p:cNvPr>
                <p:cNvSpPr/>
                <p:nvPr/>
              </p:nvSpPr>
              <p:spPr>
                <a:xfrm>
                  <a:off x="2669309" y="-687521"/>
                  <a:ext cx="235527" cy="478702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Rounded Rectangle 10">
                  <a:extLst>
                    <a:ext uri="{FF2B5EF4-FFF2-40B4-BE49-F238E27FC236}">
                      <a16:creationId xmlns:a16="http://schemas.microsoft.com/office/drawing/2014/main" id="{7956E3BB-C936-14CC-E189-40673FB90AEF}"/>
                    </a:ext>
                  </a:extLst>
                </p:cNvPr>
                <p:cNvSpPr/>
                <p:nvPr/>
              </p:nvSpPr>
              <p:spPr>
                <a:xfrm>
                  <a:off x="2551046" y="-647487"/>
                  <a:ext cx="482695" cy="402723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8DB654EE-E991-89B7-3C26-EB449C8C7D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51046" y="-698148"/>
                  <a:ext cx="482695" cy="499739"/>
                </a:xfrm>
                <a:prstGeom prst="rect">
                  <a:avLst/>
                </a:prstGeom>
              </p:spPr>
            </p:pic>
          </p:grp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5F35EB05-9F4C-11F3-B359-45F07B9D1F57}"/>
                  </a:ext>
                </a:extLst>
              </p:cNvPr>
              <p:cNvCxnSpPr>
                <a:cxnSpLocks/>
                <a:stCxn id="15" idx="3"/>
                <a:endCxn id="12" idx="1"/>
              </p:cNvCxnSpPr>
              <p:nvPr/>
            </p:nvCxnSpPr>
            <p:spPr>
              <a:xfrm flipV="1">
                <a:off x="1106892" y="2590439"/>
                <a:ext cx="746681" cy="3198"/>
              </a:xfrm>
              <a:prstGeom prst="straightConnector1">
                <a:avLst/>
              </a:prstGeom>
              <a:noFill/>
              <a:ln w="31750" cap="flat" cmpd="sng" algn="ctr">
                <a:solidFill>
                  <a:srgbClr val="FFFFFF">
                    <a:lumMod val="50000"/>
                  </a:srgbClr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188C819A-7131-A1DE-B548-DE0D37C3092F}"/>
                  </a:ext>
                </a:extLst>
              </p:cNvPr>
              <p:cNvCxnSpPr>
                <a:cxnSpLocks/>
                <a:stCxn id="12" idx="2"/>
              </p:cNvCxnSpPr>
              <p:nvPr/>
            </p:nvCxnSpPr>
            <p:spPr>
              <a:xfrm>
                <a:off x="2094921" y="2840308"/>
                <a:ext cx="718763" cy="767264"/>
              </a:xfrm>
              <a:prstGeom prst="straightConnector1">
                <a:avLst/>
              </a:prstGeom>
              <a:noFill/>
              <a:ln w="31750" cap="flat" cmpd="sng" algn="ctr">
                <a:solidFill>
                  <a:srgbClr val="FFFFFF">
                    <a:lumMod val="50000"/>
                  </a:srgbClr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D3E4EF5-B3FE-30EC-BE15-7702217B30FD}"/>
                </a:ext>
              </a:extLst>
            </p:cNvPr>
            <p:cNvSpPr/>
            <p:nvPr/>
          </p:nvSpPr>
          <p:spPr>
            <a:xfrm>
              <a:off x="4884688" y="3641270"/>
              <a:ext cx="7847388" cy="4570953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r>
                <a:rPr lang="en-US" sz="600" b="1" kern="1200">
                  <a:solidFill>
                    <a:srgbClr val="FFFFFF"/>
                  </a:solidFill>
                  <a:latin typeface="Verdana"/>
                  <a:ea typeface="Segoe UI"/>
                  <a:cs typeface="Segoe UI"/>
                </a:rPr>
                <a:t>DirectConnect /</a:t>
              </a:r>
              <a:r>
                <a:rPr lang="en-US" sz="600" kern="1200">
                  <a:solidFill>
                    <a:srgbClr val="FFFFFF"/>
                  </a:solidFill>
                  <a:latin typeface="Verdana"/>
                  <a:ea typeface="Segoe UI"/>
                  <a:cs typeface="Segoe UI"/>
                </a:rPr>
                <a:t>​</a:t>
              </a:r>
            </a:p>
            <a:p>
              <a:pPr algn="ctr"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r>
                <a:rPr lang="en-US" sz="600" b="1" kern="1200">
                  <a:solidFill>
                    <a:srgbClr val="FFFFFF"/>
                  </a:solidFill>
                  <a:latin typeface="Verdana"/>
                  <a:ea typeface="Segoe UI"/>
                  <a:cs typeface="Segoe UI"/>
                </a:rPr>
                <a:t>ExpressRoute</a:t>
              </a:r>
              <a:endParaRPr lang="en-US" sz="900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CB2CC89-27EF-9652-77A8-0A8801A17275}"/>
                </a:ext>
              </a:extLst>
            </p:cNvPr>
            <p:cNvSpPr/>
            <p:nvPr/>
          </p:nvSpPr>
          <p:spPr>
            <a:xfrm>
              <a:off x="7911213" y="4124833"/>
              <a:ext cx="4624728" cy="398017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en-US" sz="900" kern="1200"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627CD98-5292-BD72-5D17-A8F3866B088D}"/>
                </a:ext>
              </a:extLst>
            </p:cNvPr>
            <p:cNvSpPr/>
            <p:nvPr/>
          </p:nvSpPr>
          <p:spPr>
            <a:xfrm>
              <a:off x="1146118" y="6655442"/>
              <a:ext cx="2348581" cy="1456139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en-US" sz="900" kern="1200"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76D2605-D729-F985-39F1-FF7E71367900}"/>
                </a:ext>
              </a:extLst>
            </p:cNvPr>
            <p:cNvCxnSpPr>
              <a:cxnSpLocks/>
              <a:endCxn id="79" idx="1"/>
            </p:cNvCxnSpPr>
            <p:nvPr/>
          </p:nvCxnSpPr>
          <p:spPr>
            <a:xfrm flipV="1">
              <a:off x="4654295" y="6122310"/>
              <a:ext cx="1173989" cy="23201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05C4D87-A905-DA02-C95A-0395E537A8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6848" y="6122309"/>
              <a:ext cx="1633868" cy="0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9DF1D2D8-F131-F427-B05E-06481340E374}"/>
                </a:ext>
              </a:extLst>
            </p:cNvPr>
            <p:cNvCxnSpPr>
              <a:cxnSpLocks/>
              <a:endCxn id="98" idx="1"/>
            </p:cNvCxnSpPr>
            <p:nvPr/>
          </p:nvCxnSpPr>
          <p:spPr>
            <a:xfrm flipV="1">
              <a:off x="8776015" y="4843927"/>
              <a:ext cx="1921892" cy="980567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20B27FA2-FFF2-0DA9-E232-FA1DE7A1BD5A}"/>
                </a:ext>
              </a:extLst>
            </p:cNvPr>
            <p:cNvCxnSpPr>
              <a:cxnSpLocks/>
              <a:endCxn id="82" idx="3"/>
            </p:cNvCxnSpPr>
            <p:nvPr/>
          </p:nvCxnSpPr>
          <p:spPr>
            <a:xfrm flipH="1">
              <a:off x="3244336" y="6408283"/>
              <a:ext cx="429632" cy="612200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C0BE26B-F7BE-8ABA-B13B-80229ED437AF}"/>
                </a:ext>
              </a:extLst>
            </p:cNvPr>
            <p:cNvGrpSpPr/>
            <p:nvPr/>
          </p:nvGrpSpPr>
          <p:grpSpPr>
            <a:xfrm>
              <a:off x="8317714" y="5804928"/>
              <a:ext cx="684100" cy="682805"/>
              <a:chOff x="4525887" y="2400519"/>
              <a:chExt cx="513075" cy="51210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0DD867B2-A80B-BFD6-E98A-FB51DC7CF37A}"/>
                  </a:ext>
                </a:extLst>
              </p:cNvPr>
              <p:cNvSpPr/>
              <p:nvPr/>
            </p:nvSpPr>
            <p:spPr>
              <a:xfrm>
                <a:off x="4528822" y="2415475"/>
                <a:ext cx="506923" cy="480963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endParaRPr lang="en-US" sz="900" kern="120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FF6DC663-24D5-81E9-5D57-A29F5243A2E8}"/>
                  </a:ext>
                </a:extLst>
              </p:cNvPr>
              <p:cNvGrpSpPr/>
              <p:nvPr/>
            </p:nvGrpSpPr>
            <p:grpSpPr>
              <a:xfrm>
                <a:off x="4525887" y="2400519"/>
                <a:ext cx="513075" cy="512104"/>
                <a:chOff x="2483768" y="2003924"/>
                <a:chExt cx="723176" cy="721807"/>
              </a:xfrm>
              <a:noFill/>
            </p:grpSpPr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FE6A9B6B-1D08-9DC5-AD80-6E3CE52C30E9}"/>
                    </a:ext>
                  </a:extLst>
                </p:cNvPr>
                <p:cNvSpPr/>
                <p:nvPr/>
              </p:nvSpPr>
              <p:spPr>
                <a:xfrm>
                  <a:off x="2486864" y="2003924"/>
                  <a:ext cx="720080" cy="720080"/>
                </a:xfrm>
                <a:prstGeom prst="ellipse">
                  <a:avLst/>
                </a:prstGeom>
                <a:grpFill/>
                <a:ln w="12700" cap="flat" cmpd="sng" algn="ctr">
                  <a:solidFill>
                    <a:srgbClr val="A7A9AB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1FAAB267-53D4-EBBB-672B-2B522D3AAF9F}"/>
                    </a:ext>
                  </a:extLst>
                </p:cNvPr>
                <p:cNvGrpSpPr/>
                <p:nvPr/>
              </p:nvGrpSpPr>
              <p:grpSpPr>
                <a:xfrm>
                  <a:off x="2483768" y="2005651"/>
                  <a:ext cx="720080" cy="720080"/>
                  <a:chOff x="2483768" y="2005651"/>
                  <a:chExt cx="720080" cy="720080"/>
                </a:xfrm>
                <a:grpFill/>
              </p:grpSpPr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2AC691ED-4E22-1F1C-4957-072061360380}"/>
                      </a:ext>
                    </a:extLst>
                  </p:cNvPr>
                  <p:cNvSpPr/>
                  <p:nvPr/>
                </p:nvSpPr>
                <p:spPr>
                  <a:xfrm>
                    <a:off x="2483768" y="2005651"/>
                    <a:ext cx="720080" cy="720080"/>
                  </a:xfrm>
                  <a:prstGeom prst="ellipse">
                    <a:avLst/>
                  </a:prstGeom>
                  <a:grpFill/>
                  <a:ln w="15875" cap="flat" cmpd="sng" algn="ctr">
                    <a:solidFill>
                      <a:srgbClr val="A7A9AB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cxnSp>
                <p:nvCxnSpPr>
                  <p:cNvPr id="29" name="Straight Arrow Connector 28">
                    <a:extLst>
                      <a:ext uri="{FF2B5EF4-FFF2-40B4-BE49-F238E27FC236}">
                        <a16:creationId xmlns:a16="http://schemas.microsoft.com/office/drawing/2014/main" id="{92FC9C49-3C0B-243E-BF78-6AA7EE0C488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849915" y="2126030"/>
                    <a:ext cx="379" cy="180000"/>
                  </a:xfrm>
                  <a:prstGeom prst="straightConnector1">
                    <a:avLst/>
                  </a:prstGeom>
                  <a:grpFill/>
                  <a:ln w="31750" cap="flat" cmpd="sng" algn="ctr">
                    <a:solidFill>
                      <a:srgbClr val="A7A9AB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30" name="Straight Arrow Connector 29">
                    <a:extLst>
                      <a:ext uri="{FF2B5EF4-FFF2-40B4-BE49-F238E27FC236}">
                        <a16:creationId xmlns:a16="http://schemas.microsoft.com/office/drawing/2014/main" id="{853DE67A-0CB5-4E6D-81CD-79B79F8702C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849915" y="2414062"/>
                    <a:ext cx="1" cy="180000"/>
                  </a:xfrm>
                  <a:prstGeom prst="straightConnector1">
                    <a:avLst/>
                  </a:prstGeom>
                  <a:grpFill/>
                  <a:ln w="31750" cap="flat" cmpd="sng" algn="ctr">
                    <a:solidFill>
                      <a:srgbClr val="A7A9AB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31" name="Straight Arrow Connector 30">
                    <a:extLst>
                      <a:ext uri="{FF2B5EF4-FFF2-40B4-BE49-F238E27FC236}">
                        <a16:creationId xmlns:a16="http://schemas.microsoft.com/office/drawing/2014/main" id="{83396BE1-619E-E04E-3F65-882023F69CFA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2936828" y="2352375"/>
                    <a:ext cx="180000" cy="1847"/>
                  </a:xfrm>
                  <a:prstGeom prst="straightConnector1">
                    <a:avLst/>
                  </a:prstGeom>
                  <a:grpFill/>
                  <a:ln w="31750" cap="flat" cmpd="sng" algn="ctr">
                    <a:solidFill>
                      <a:srgbClr val="A7A9AB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32" name="Straight Arrow Connector 31">
                    <a:extLst>
                      <a:ext uri="{FF2B5EF4-FFF2-40B4-BE49-F238E27FC236}">
                        <a16:creationId xmlns:a16="http://schemas.microsoft.com/office/drawing/2014/main" id="{48173CA5-0FD2-47E0-D6CD-42D0CC01CD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597907" y="2352375"/>
                    <a:ext cx="180000" cy="3600"/>
                  </a:xfrm>
                  <a:prstGeom prst="straightConnector1">
                    <a:avLst/>
                  </a:prstGeom>
                  <a:grpFill/>
                  <a:ln w="31750" cap="flat" cmpd="sng" algn="ctr">
                    <a:solidFill>
                      <a:srgbClr val="A7A9AB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</p:grpSp>
          </p:grp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390270-CD5B-8746-BD36-9E664702EC42}"/>
                </a:ext>
              </a:extLst>
            </p:cNvPr>
            <p:cNvSpPr txBox="1"/>
            <p:nvPr/>
          </p:nvSpPr>
          <p:spPr>
            <a:xfrm>
              <a:off x="8280243" y="4210129"/>
              <a:ext cx="2004620" cy="219916"/>
            </a:xfrm>
            <a:prstGeom prst="rect">
              <a:avLst/>
            </a:prstGeom>
            <a:noFill/>
          </p:spPr>
          <p:txBody>
            <a:bodyPr wrap="none" lIns="45720" tIns="22860" rIns="45720" bIns="22860" rtlCol="0" anchor="t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1000" b="1" kern="1200" dirty="0">
                  <a:latin typeface="Verdana"/>
                  <a:ea typeface="Verdana"/>
                  <a:cs typeface="Verdana" panose="020B0604030504040204" pitchFamily="34" charset="0"/>
                </a:rPr>
                <a:t>No Longer Trusted Zone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FE49016-8BE6-CF4B-CE3B-6934DB0C30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15671" y="7237700"/>
              <a:ext cx="0" cy="324259"/>
            </a:xfrm>
            <a:prstGeom prst="straightConnector1">
              <a:avLst/>
            </a:prstGeom>
            <a:noFill/>
            <a:ln w="22225" cap="flat" cmpd="sng" algn="ctr">
              <a:solidFill>
                <a:srgbClr val="FFFFFF">
                  <a:lumMod val="65000"/>
                </a:srgbClr>
              </a:solidFill>
              <a:prstDash val="solid"/>
              <a:miter lim="800000"/>
              <a:headEnd type="none"/>
              <a:tailEnd type="none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3DA36243-284C-3FA9-B116-1354B6D33E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24668" y="7561959"/>
              <a:ext cx="1192098" cy="0"/>
            </a:xfrm>
            <a:prstGeom prst="straightConnector1">
              <a:avLst/>
            </a:prstGeom>
            <a:noFill/>
            <a:ln w="22225" cap="flat" cmpd="sng" algn="ctr">
              <a:solidFill>
                <a:srgbClr val="FFFFFF">
                  <a:lumMod val="65000"/>
                </a:srgbClr>
              </a:solidFill>
              <a:prstDash val="solid"/>
              <a:miter lim="800000"/>
              <a:headEnd type="none"/>
              <a:tailEnd type="none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26D8DB3-49D8-7BCD-EBD6-4985AE75748F}"/>
                </a:ext>
              </a:extLst>
            </p:cNvPr>
            <p:cNvSpPr txBox="1"/>
            <p:nvPr/>
          </p:nvSpPr>
          <p:spPr>
            <a:xfrm>
              <a:off x="1617903" y="7859310"/>
              <a:ext cx="1237381" cy="253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Branch Offices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3BC9AAF-10E7-D03E-AE28-1051608E7F45}"/>
                </a:ext>
              </a:extLst>
            </p:cNvPr>
            <p:cNvSpPr txBox="1"/>
            <p:nvPr/>
          </p:nvSpPr>
          <p:spPr>
            <a:xfrm>
              <a:off x="7056007" y="3647848"/>
              <a:ext cx="2987195" cy="338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HQ or Private Datacenter</a:t>
              </a:r>
            </a:p>
          </p:txBody>
        </p:sp>
        <p:grpSp>
          <p:nvGrpSpPr>
            <p:cNvPr id="38" name="Public Cloud Probe">
              <a:extLst>
                <a:ext uri="{FF2B5EF4-FFF2-40B4-BE49-F238E27FC236}">
                  <a16:creationId xmlns:a16="http://schemas.microsoft.com/office/drawing/2014/main" id="{00A0E9E9-BCBA-6028-7354-A912FD492BD9}"/>
                </a:ext>
              </a:extLst>
            </p:cNvPr>
            <p:cNvGrpSpPr/>
            <p:nvPr/>
          </p:nvGrpSpPr>
          <p:grpSpPr>
            <a:xfrm>
              <a:off x="2075880" y="4640939"/>
              <a:ext cx="1325595" cy="742663"/>
              <a:chOff x="986611" y="2495854"/>
              <a:chExt cx="1325595" cy="742663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A0F52A83-F399-6EF5-2B71-7F78E91E859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612327" y="3043205"/>
                <a:ext cx="699879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BC77C17F-9A10-B946-CFFD-DCC4377CB4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99632" y="2495854"/>
                <a:ext cx="0" cy="435301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E2EC5AF8-9BED-B9CB-8C3C-0C74663A1519}"/>
                  </a:ext>
                </a:extLst>
              </p:cNvPr>
              <p:cNvGrpSpPr/>
              <p:nvPr/>
            </p:nvGrpSpPr>
            <p:grpSpPr>
              <a:xfrm>
                <a:off x="986611" y="2792177"/>
                <a:ext cx="837990" cy="446340"/>
                <a:chOff x="2306358" y="-1006453"/>
                <a:chExt cx="837990" cy="446340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AE6284E3-CCFE-CF9A-AB60-F209FA654845}"/>
                    </a:ext>
                  </a:extLst>
                </p:cNvPr>
                <p:cNvGrpSpPr/>
                <p:nvPr/>
              </p:nvGrpSpPr>
              <p:grpSpPr>
                <a:xfrm>
                  <a:off x="2306358" y="-1006453"/>
                  <a:ext cx="685287" cy="293637"/>
                  <a:chOff x="8722568" y="-870675"/>
                  <a:chExt cx="1367855" cy="586109"/>
                </a:xfrm>
              </p:grpSpPr>
              <p:sp>
                <p:nvSpPr>
                  <p:cNvPr id="63" name="Rounded Rectangle 62">
                    <a:extLst>
                      <a:ext uri="{FF2B5EF4-FFF2-40B4-BE49-F238E27FC236}">
                        <a16:creationId xmlns:a16="http://schemas.microsoft.com/office/drawing/2014/main" id="{83E9C5AF-D41E-91CD-9685-944D31879920}"/>
                      </a:ext>
                    </a:extLst>
                  </p:cNvPr>
                  <p:cNvSpPr/>
                  <p:nvPr/>
                </p:nvSpPr>
                <p:spPr>
                  <a:xfrm>
                    <a:off x="8722568" y="-870675"/>
                    <a:ext cx="1367855" cy="586109"/>
                  </a:xfrm>
                  <a:prstGeom prst="roundRect">
                    <a:avLst/>
                  </a:prstGeom>
                  <a:solidFill>
                    <a:srgbClr val="F69147"/>
                  </a:solidFill>
                  <a:ln w="22225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" name="Oval 63">
                    <a:extLst>
                      <a:ext uri="{FF2B5EF4-FFF2-40B4-BE49-F238E27FC236}">
                        <a16:creationId xmlns:a16="http://schemas.microsoft.com/office/drawing/2014/main" id="{E41EA8F4-4C91-4C3C-132A-67EA715AA4A9}"/>
                      </a:ext>
                    </a:extLst>
                  </p:cNvPr>
                  <p:cNvSpPr/>
                  <p:nvPr/>
                </p:nvSpPr>
                <p:spPr>
                  <a:xfrm>
                    <a:off x="9558372" y="-764652"/>
                    <a:ext cx="360000" cy="360000"/>
                  </a:xfrm>
                  <a:prstGeom prst="ellipse">
                    <a:avLst/>
                  </a:prstGeom>
                  <a:noFill/>
                  <a:ln w="22225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5" name="Triangle 64">
                    <a:extLst>
                      <a:ext uri="{FF2B5EF4-FFF2-40B4-BE49-F238E27FC236}">
                        <a16:creationId xmlns:a16="http://schemas.microsoft.com/office/drawing/2014/main" id="{1D81EED9-82E4-B9C7-889D-158AB05C5A8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9674295" y="-673062"/>
                    <a:ext cx="208918" cy="180000"/>
                  </a:xfrm>
                  <a:prstGeom prst="triangle">
                    <a:avLst/>
                  </a:prstGeom>
                  <a:noFill/>
                  <a:ln w="22225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66" name="Group 65">
                    <a:extLst>
                      <a:ext uri="{FF2B5EF4-FFF2-40B4-BE49-F238E27FC236}">
                        <a16:creationId xmlns:a16="http://schemas.microsoft.com/office/drawing/2014/main" id="{0C8EC4EF-9B5B-FF92-A3EE-209BA0AA5B63}"/>
                      </a:ext>
                    </a:extLst>
                  </p:cNvPr>
                  <p:cNvGrpSpPr/>
                  <p:nvPr/>
                </p:nvGrpSpPr>
                <p:grpSpPr>
                  <a:xfrm>
                    <a:off x="8982638" y="-713827"/>
                    <a:ext cx="340362" cy="287721"/>
                    <a:chOff x="5585972" y="-729155"/>
                    <a:chExt cx="340362" cy="287721"/>
                  </a:xfrm>
                </p:grpSpPr>
                <p:cxnSp>
                  <p:nvCxnSpPr>
                    <p:cNvPr id="68" name="Straight Connector 67">
                      <a:extLst>
                        <a:ext uri="{FF2B5EF4-FFF2-40B4-BE49-F238E27FC236}">
                          <a16:creationId xmlns:a16="http://schemas.microsoft.com/office/drawing/2014/main" id="{32085F3C-41C4-68F1-F824-3308997A32B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729155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69" name="Straight Connector 68">
                      <a:extLst>
                        <a:ext uri="{FF2B5EF4-FFF2-40B4-BE49-F238E27FC236}">
                          <a16:creationId xmlns:a16="http://schemas.microsoft.com/office/drawing/2014/main" id="{0A973BE2-1DC9-FAB6-3AF9-2FDAD65FC10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633248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70" name="Straight Connector 69">
                      <a:extLst>
                        <a:ext uri="{FF2B5EF4-FFF2-40B4-BE49-F238E27FC236}">
                          <a16:creationId xmlns:a16="http://schemas.microsoft.com/office/drawing/2014/main" id="{B6398CEF-D795-9625-1150-2FDBFAC6E9C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537341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71" name="Straight Connector 70">
                      <a:extLst>
                        <a:ext uri="{FF2B5EF4-FFF2-40B4-BE49-F238E27FC236}">
                          <a16:creationId xmlns:a16="http://schemas.microsoft.com/office/drawing/2014/main" id="{71F37CE9-934F-09F8-1691-5DAB16360FF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441434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</p:grpSp>
              <p:sp>
                <p:nvSpPr>
                  <p:cNvPr id="67" name="Oval 66">
                    <a:extLst>
                      <a:ext uri="{FF2B5EF4-FFF2-40B4-BE49-F238E27FC236}">
                        <a16:creationId xmlns:a16="http://schemas.microsoft.com/office/drawing/2014/main" id="{B36AD7FD-4896-8FCC-FE47-CF9C0DAD1651}"/>
                      </a:ext>
                    </a:extLst>
                  </p:cNvPr>
                  <p:cNvSpPr/>
                  <p:nvPr/>
                </p:nvSpPr>
                <p:spPr>
                  <a:xfrm>
                    <a:off x="8837802" y="-798187"/>
                    <a:ext cx="54000" cy="540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0673708C-2B13-CCCA-9C4A-4E4F27153430}"/>
                    </a:ext>
                  </a:extLst>
                </p:cNvPr>
                <p:cNvGrpSpPr/>
                <p:nvPr/>
              </p:nvGrpSpPr>
              <p:grpSpPr>
                <a:xfrm>
                  <a:off x="2382709" y="-930102"/>
                  <a:ext cx="685287" cy="293637"/>
                  <a:chOff x="8722568" y="-870675"/>
                  <a:chExt cx="1367855" cy="586109"/>
                </a:xfrm>
              </p:grpSpPr>
              <p:sp>
                <p:nvSpPr>
                  <p:cNvPr id="54" name="Rounded Rectangle 53">
                    <a:extLst>
                      <a:ext uri="{FF2B5EF4-FFF2-40B4-BE49-F238E27FC236}">
                        <a16:creationId xmlns:a16="http://schemas.microsoft.com/office/drawing/2014/main" id="{1AF6BE1D-9B16-1CD5-B2DF-CA3777BCA205}"/>
                      </a:ext>
                    </a:extLst>
                  </p:cNvPr>
                  <p:cNvSpPr/>
                  <p:nvPr/>
                </p:nvSpPr>
                <p:spPr>
                  <a:xfrm>
                    <a:off x="8722568" y="-870675"/>
                    <a:ext cx="1367855" cy="586109"/>
                  </a:xfrm>
                  <a:prstGeom prst="roundRect">
                    <a:avLst/>
                  </a:prstGeom>
                  <a:solidFill>
                    <a:srgbClr val="F69147"/>
                  </a:solidFill>
                  <a:ln w="22225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5" name="Oval 54">
                    <a:extLst>
                      <a:ext uri="{FF2B5EF4-FFF2-40B4-BE49-F238E27FC236}">
                        <a16:creationId xmlns:a16="http://schemas.microsoft.com/office/drawing/2014/main" id="{938D6F84-C146-FC24-7A19-838EBE4FE4C4}"/>
                      </a:ext>
                    </a:extLst>
                  </p:cNvPr>
                  <p:cNvSpPr/>
                  <p:nvPr/>
                </p:nvSpPr>
                <p:spPr>
                  <a:xfrm>
                    <a:off x="9558372" y="-764652"/>
                    <a:ext cx="360000" cy="360000"/>
                  </a:xfrm>
                  <a:prstGeom prst="ellipse">
                    <a:avLst/>
                  </a:prstGeom>
                  <a:noFill/>
                  <a:ln w="22225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6" name="Triangle 55">
                    <a:extLst>
                      <a:ext uri="{FF2B5EF4-FFF2-40B4-BE49-F238E27FC236}">
                        <a16:creationId xmlns:a16="http://schemas.microsoft.com/office/drawing/2014/main" id="{569F8D1B-AB07-775D-9DEB-17EEE833892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9674295" y="-673062"/>
                    <a:ext cx="208918" cy="180000"/>
                  </a:xfrm>
                  <a:prstGeom prst="triangle">
                    <a:avLst/>
                  </a:prstGeom>
                  <a:noFill/>
                  <a:ln w="22225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57" name="Group 56">
                    <a:extLst>
                      <a:ext uri="{FF2B5EF4-FFF2-40B4-BE49-F238E27FC236}">
                        <a16:creationId xmlns:a16="http://schemas.microsoft.com/office/drawing/2014/main" id="{3F256030-1BBB-830E-4BBB-34FAD2D12837}"/>
                      </a:ext>
                    </a:extLst>
                  </p:cNvPr>
                  <p:cNvGrpSpPr/>
                  <p:nvPr/>
                </p:nvGrpSpPr>
                <p:grpSpPr>
                  <a:xfrm>
                    <a:off x="8982638" y="-713827"/>
                    <a:ext cx="340362" cy="287721"/>
                    <a:chOff x="5585972" y="-729155"/>
                    <a:chExt cx="340362" cy="287721"/>
                  </a:xfrm>
                </p:grpSpPr>
                <p:cxnSp>
                  <p:nvCxnSpPr>
                    <p:cNvPr id="59" name="Straight Connector 58">
                      <a:extLst>
                        <a:ext uri="{FF2B5EF4-FFF2-40B4-BE49-F238E27FC236}">
                          <a16:creationId xmlns:a16="http://schemas.microsoft.com/office/drawing/2014/main" id="{414C4ECA-24A7-9DB0-8707-14C3DBC0E75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729155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60" name="Straight Connector 59">
                      <a:extLst>
                        <a:ext uri="{FF2B5EF4-FFF2-40B4-BE49-F238E27FC236}">
                          <a16:creationId xmlns:a16="http://schemas.microsoft.com/office/drawing/2014/main" id="{233836A2-698A-1BC4-32DA-DEC3F803E42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633248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61" name="Straight Connector 60">
                      <a:extLst>
                        <a:ext uri="{FF2B5EF4-FFF2-40B4-BE49-F238E27FC236}">
                          <a16:creationId xmlns:a16="http://schemas.microsoft.com/office/drawing/2014/main" id="{8A0B3C32-B05F-2502-4D7B-AA7A8580D2E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537341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62" name="Straight Connector 61">
                      <a:extLst>
                        <a:ext uri="{FF2B5EF4-FFF2-40B4-BE49-F238E27FC236}">
                          <a16:creationId xmlns:a16="http://schemas.microsoft.com/office/drawing/2014/main" id="{AF94D426-C306-73EB-FC08-721AF67C25F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441434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</p:grpSp>
              <p:sp>
                <p:nvSpPr>
                  <p:cNvPr id="58" name="Oval 57">
                    <a:extLst>
                      <a:ext uri="{FF2B5EF4-FFF2-40B4-BE49-F238E27FC236}">
                        <a16:creationId xmlns:a16="http://schemas.microsoft.com/office/drawing/2014/main" id="{D0A43EDB-1D5D-8AD3-296A-AA8514480B1E}"/>
                      </a:ext>
                    </a:extLst>
                  </p:cNvPr>
                  <p:cNvSpPr/>
                  <p:nvPr/>
                </p:nvSpPr>
                <p:spPr>
                  <a:xfrm>
                    <a:off x="8837802" y="-798187"/>
                    <a:ext cx="54000" cy="540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4" name="Group 43">
                  <a:extLst>
                    <a:ext uri="{FF2B5EF4-FFF2-40B4-BE49-F238E27FC236}">
                      <a16:creationId xmlns:a16="http://schemas.microsoft.com/office/drawing/2014/main" id="{57FE2EBA-6C85-5DA6-05B3-11CB108D61DB}"/>
                    </a:ext>
                  </a:extLst>
                </p:cNvPr>
                <p:cNvGrpSpPr/>
                <p:nvPr/>
              </p:nvGrpSpPr>
              <p:grpSpPr>
                <a:xfrm>
                  <a:off x="2459061" y="-853750"/>
                  <a:ext cx="685287" cy="293637"/>
                  <a:chOff x="8722568" y="-870675"/>
                  <a:chExt cx="1367855" cy="586109"/>
                </a:xfrm>
              </p:grpSpPr>
              <p:sp>
                <p:nvSpPr>
                  <p:cNvPr id="45" name="Rounded Rectangle 44">
                    <a:extLst>
                      <a:ext uri="{FF2B5EF4-FFF2-40B4-BE49-F238E27FC236}">
                        <a16:creationId xmlns:a16="http://schemas.microsoft.com/office/drawing/2014/main" id="{495943EB-F862-AAEC-D30C-FB80D5037433}"/>
                      </a:ext>
                    </a:extLst>
                  </p:cNvPr>
                  <p:cNvSpPr/>
                  <p:nvPr/>
                </p:nvSpPr>
                <p:spPr>
                  <a:xfrm>
                    <a:off x="8722568" y="-870675"/>
                    <a:ext cx="1367855" cy="586109"/>
                  </a:xfrm>
                  <a:prstGeom prst="roundRect">
                    <a:avLst/>
                  </a:prstGeom>
                  <a:solidFill>
                    <a:srgbClr val="F69147"/>
                  </a:solidFill>
                  <a:ln w="22225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E10D024B-116A-D18F-4CA5-A62C9874432A}"/>
                      </a:ext>
                    </a:extLst>
                  </p:cNvPr>
                  <p:cNvSpPr/>
                  <p:nvPr/>
                </p:nvSpPr>
                <p:spPr>
                  <a:xfrm>
                    <a:off x="9558372" y="-764652"/>
                    <a:ext cx="360000" cy="360000"/>
                  </a:xfrm>
                  <a:prstGeom prst="ellipse">
                    <a:avLst/>
                  </a:prstGeom>
                  <a:noFill/>
                  <a:ln w="22225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" name="Triangle 46">
                    <a:extLst>
                      <a:ext uri="{FF2B5EF4-FFF2-40B4-BE49-F238E27FC236}">
                        <a16:creationId xmlns:a16="http://schemas.microsoft.com/office/drawing/2014/main" id="{7565BE6C-550D-336A-5B88-C6157F44FC8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9674295" y="-673062"/>
                    <a:ext cx="208918" cy="180000"/>
                  </a:xfrm>
                  <a:prstGeom prst="triangle">
                    <a:avLst/>
                  </a:prstGeom>
                  <a:noFill/>
                  <a:ln w="22225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48" name="Group 47">
                    <a:extLst>
                      <a:ext uri="{FF2B5EF4-FFF2-40B4-BE49-F238E27FC236}">
                        <a16:creationId xmlns:a16="http://schemas.microsoft.com/office/drawing/2014/main" id="{24B97D58-7E8B-B3B7-A5E6-3A7973B35F1F}"/>
                      </a:ext>
                    </a:extLst>
                  </p:cNvPr>
                  <p:cNvGrpSpPr/>
                  <p:nvPr/>
                </p:nvGrpSpPr>
                <p:grpSpPr>
                  <a:xfrm>
                    <a:off x="8982638" y="-713827"/>
                    <a:ext cx="340362" cy="287721"/>
                    <a:chOff x="5585972" y="-729155"/>
                    <a:chExt cx="340362" cy="287721"/>
                  </a:xfrm>
                </p:grpSpPr>
                <p:cxnSp>
                  <p:nvCxnSpPr>
                    <p:cNvPr id="50" name="Straight Connector 49">
                      <a:extLst>
                        <a:ext uri="{FF2B5EF4-FFF2-40B4-BE49-F238E27FC236}">
                          <a16:creationId xmlns:a16="http://schemas.microsoft.com/office/drawing/2014/main" id="{F9E4E94A-8EA3-554B-C267-D98A2B8FB85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729155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51" name="Straight Connector 50">
                      <a:extLst>
                        <a:ext uri="{FF2B5EF4-FFF2-40B4-BE49-F238E27FC236}">
                          <a16:creationId xmlns:a16="http://schemas.microsoft.com/office/drawing/2014/main" id="{AD68587B-AD1F-6547-0C5B-E52C4140B95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633248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52" name="Straight Connector 51">
                      <a:extLst>
                        <a:ext uri="{FF2B5EF4-FFF2-40B4-BE49-F238E27FC236}">
                          <a16:creationId xmlns:a16="http://schemas.microsoft.com/office/drawing/2014/main" id="{15DC2A42-EB81-25CA-F759-48842EF7889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537341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53" name="Straight Connector 52">
                      <a:extLst>
                        <a:ext uri="{FF2B5EF4-FFF2-40B4-BE49-F238E27FC236}">
                          <a16:creationId xmlns:a16="http://schemas.microsoft.com/office/drawing/2014/main" id="{F2638C3F-ED4A-1815-85DC-24BD2E85184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85972" y="-441434"/>
                      <a:ext cx="340362" cy="0"/>
                    </a:xfrm>
                    <a:prstGeom prst="line">
                      <a:avLst/>
                    </a:prstGeom>
                    <a:noFill/>
                    <a:ln w="22225" cap="rnd" cmpd="sng" algn="ctr">
                      <a:solidFill>
                        <a:srgbClr val="FFFFFF"/>
                      </a:solidFill>
                      <a:prstDash val="solid"/>
                      <a:miter lim="800000"/>
                    </a:ln>
                    <a:effectLst/>
                  </p:spPr>
                </p:cxnSp>
              </p:grpSp>
              <p:sp>
                <p:nvSpPr>
                  <p:cNvPr id="49" name="Oval 48">
                    <a:extLst>
                      <a:ext uri="{FF2B5EF4-FFF2-40B4-BE49-F238E27FC236}">
                        <a16:creationId xmlns:a16="http://schemas.microsoft.com/office/drawing/2014/main" id="{F604F764-B619-F20A-1AAC-FF3D00E42B51}"/>
                      </a:ext>
                    </a:extLst>
                  </p:cNvPr>
                  <p:cNvSpPr/>
                  <p:nvPr/>
                </p:nvSpPr>
                <p:spPr>
                  <a:xfrm>
                    <a:off x="8837802" y="-798187"/>
                    <a:ext cx="54000" cy="540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 cap="flat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solidFill>
                        <a:srgbClr val="FFFFFF"/>
                      </a:solidFill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FF82F43B-E099-EA25-8579-8E2BA7E015B3}"/>
                </a:ext>
              </a:extLst>
            </p:cNvPr>
            <p:cNvGrpSpPr/>
            <p:nvPr/>
          </p:nvGrpSpPr>
          <p:grpSpPr>
            <a:xfrm>
              <a:off x="3366582" y="5376293"/>
              <a:ext cx="1302171" cy="1302171"/>
              <a:chOff x="3401650" y="1332174"/>
              <a:chExt cx="1302171" cy="1302171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49FF3BE9-7F13-5061-CE31-81C1C6909963}"/>
                  </a:ext>
                </a:extLst>
              </p:cNvPr>
              <p:cNvGrpSpPr/>
              <p:nvPr/>
            </p:nvGrpSpPr>
            <p:grpSpPr>
              <a:xfrm>
                <a:off x="3401650" y="1332174"/>
                <a:ext cx="1302171" cy="1302171"/>
                <a:chOff x="3401650" y="1332174"/>
                <a:chExt cx="1302171" cy="130217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pic>
              <p:nvPicPr>
                <p:cNvPr id="75" name="Picture 74" descr="Icon&#10;&#10;Description automatically generated">
                  <a:extLst>
                    <a:ext uri="{FF2B5EF4-FFF2-40B4-BE49-F238E27FC236}">
                      <a16:creationId xmlns:a16="http://schemas.microsoft.com/office/drawing/2014/main" id="{05267513-3EE6-3974-13FD-2831E4A773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03932" y="1368567"/>
                  <a:ext cx="1242746" cy="1242746"/>
                </a:xfrm>
                <a:prstGeom prst="rect">
                  <a:avLst/>
                </a:prstGeom>
              </p:spPr>
            </p:pic>
            <p:pic>
              <p:nvPicPr>
                <p:cNvPr id="76" name="Picture 75" descr="Icon&#10;&#10;Description automatically generated">
                  <a:extLst>
                    <a:ext uri="{FF2B5EF4-FFF2-40B4-BE49-F238E27FC236}">
                      <a16:creationId xmlns:a16="http://schemas.microsoft.com/office/drawing/2014/main" id="{721A19C4-A0B1-7FAB-F930-D486BD2A12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01650" y="1332174"/>
                  <a:ext cx="1302171" cy="1302171"/>
                </a:xfrm>
                <a:prstGeom prst="rect">
                  <a:avLst/>
                </a:prstGeom>
                <a:effectLst/>
              </p:spPr>
            </p:pic>
          </p:grp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B0D98BD1-D1D8-0828-1531-EFE53601C452}"/>
                  </a:ext>
                </a:extLst>
              </p:cNvPr>
              <p:cNvSpPr txBox="1"/>
              <p:nvPr/>
            </p:nvSpPr>
            <p:spPr>
              <a:xfrm>
                <a:off x="3589514" y="1932809"/>
                <a:ext cx="865568" cy="270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ClrTx/>
                  <a:buFontTx/>
                  <a:buNone/>
                </a:pPr>
                <a:r>
                  <a:rPr lang="en-US" sz="1000" b="1" kern="1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Internet</a:t>
                </a: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5CA15DF7-25B4-65B7-8799-C8D605EDB449}"/>
                </a:ext>
              </a:extLst>
            </p:cNvPr>
            <p:cNvGrpSpPr/>
            <p:nvPr/>
          </p:nvGrpSpPr>
          <p:grpSpPr>
            <a:xfrm>
              <a:off x="5828284" y="5806910"/>
              <a:ext cx="848311" cy="630799"/>
              <a:chOff x="5090875" y="3051117"/>
              <a:chExt cx="848311" cy="63079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1FE60083-F285-2C45-A1E1-5425D71E2588}"/>
                  </a:ext>
                </a:extLst>
              </p:cNvPr>
              <p:cNvSpPr/>
              <p:nvPr/>
            </p:nvSpPr>
            <p:spPr>
              <a:xfrm>
                <a:off x="5090875" y="3060306"/>
                <a:ext cx="823869" cy="604130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endParaRPr lang="en-US" sz="900" kern="1200">
                  <a:solidFill>
                    <a:srgbClr val="FFFFFF"/>
                  </a:solidFill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79" name="Picture 78" descr="Background pattern&#10;&#10;Description automatically generated">
                <a:extLst>
                  <a:ext uri="{FF2B5EF4-FFF2-40B4-BE49-F238E27FC236}">
                    <a16:creationId xmlns:a16="http://schemas.microsoft.com/office/drawing/2014/main" id="{FD7CFA51-9280-5251-3F81-3079F1E9108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-1"/>
              <a:stretch/>
            </p:blipFill>
            <p:spPr>
              <a:xfrm>
                <a:off x="5090875" y="3051117"/>
                <a:ext cx="848311" cy="630799"/>
              </a:xfrm>
              <a:prstGeom prst="rect">
                <a:avLst/>
              </a:prstGeom>
            </p:spPr>
          </p:pic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05355F85-14F6-5208-0693-4D555D4B2A0B}"/>
                </a:ext>
              </a:extLst>
            </p:cNvPr>
            <p:cNvGrpSpPr/>
            <p:nvPr/>
          </p:nvGrpSpPr>
          <p:grpSpPr>
            <a:xfrm>
              <a:off x="2787007" y="6803265"/>
              <a:ext cx="457329" cy="434435"/>
              <a:chOff x="3502216" y="4622237"/>
              <a:chExt cx="848311" cy="848311"/>
            </a:xfrm>
          </p:grpSpPr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504AA2DF-8B63-A82E-DAAF-C85159751ACF}"/>
                  </a:ext>
                </a:extLst>
              </p:cNvPr>
              <p:cNvSpPr/>
              <p:nvPr/>
            </p:nvSpPr>
            <p:spPr>
              <a:xfrm>
                <a:off x="3502216" y="4631425"/>
                <a:ext cx="823869" cy="839123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endParaRPr lang="en-US" sz="900" kern="1200">
                  <a:solidFill>
                    <a:srgbClr val="FFFFFF"/>
                  </a:solidFill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82" name="Picture 81" descr="Background pattern&#10;&#10;Description automatically generated">
                <a:extLst>
                  <a:ext uri="{FF2B5EF4-FFF2-40B4-BE49-F238E27FC236}">
                    <a16:creationId xmlns:a16="http://schemas.microsoft.com/office/drawing/2014/main" id="{7E8BBDB4-5578-4302-C8B7-7A73459689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502216" y="4622237"/>
                <a:ext cx="848311" cy="848311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83" name="Zeek Probe">
              <a:extLst>
                <a:ext uri="{FF2B5EF4-FFF2-40B4-BE49-F238E27FC236}">
                  <a16:creationId xmlns:a16="http://schemas.microsoft.com/office/drawing/2014/main" id="{07C7A856-108A-1A4A-04E5-98528DAA9070}"/>
                </a:ext>
              </a:extLst>
            </p:cNvPr>
            <p:cNvGrpSpPr/>
            <p:nvPr/>
          </p:nvGrpSpPr>
          <p:grpSpPr>
            <a:xfrm>
              <a:off x="1509014" y="7176864"/>
              <a:ext cx="1504518" cy="293637"/>
              <a:chOff x="771605" y="4845286"/>
              <a:chExt cx="1504518" cy="293637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5CCA5EE0-4DE5-5585-36F8-A76E20D495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97913" y="4998928"/>
                <a:ext cx="878210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EAE8B147-DF8C-C54C-4D50-EB5340BFD375}"/>
                  </a:ext>
                </a:extLst>
              </p:cNvPr>
              <p:cNvGrpSpPr/>
              <p:nvPr/>
            </p:nvGrpSpPr>
            <p:grpSpPr>
              <a:xfrm>
                <a:off x="771605" y="4845286"/>
                <a:ext cx="685287" cy="293637"/>
                <a:chOff x="5388048" y="-870675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6" name="Rounded Rectangle 85">
                  <a:extLst>
                    <a:ext uri="{FF2B5EF4-FFF2-40B4-BE49-F238E27FC236}">
                      <a16:creationId xmlns:a16="http://schemas.microsoft.com/office/drawing/2014/main" id="{BF50F07A-A79F-D6D3-4F02-B487C62E508B}"/>
                    </a:ext>
                  </a:extLst>
                </p:cNvPr>
                <p:cNvSpPr/>
                <p:nvPr/>
              </p:nvSpPr>
              <p:spPr>
                <a:xfrm>
                  <a:off x="5388048" y="-870675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69E64239-46A8-706E-F499-5F6F720B32C8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Triangle 87">
                  <a:extLst>
                    <a:ext uri="{FF2B5EF4-FFF2-40B4-BE49-F238E27FC236}">
                      <a16:creationId xmlns:a16="http://schemas.microsoft.com/office/drawing/2014/main" id="{B8FE8F41-EF54-1390-43F0-65377A1CA7EB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CAF74658-170C-E26A-6081-406AF7671347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91" name="Straight Connector 90">
                    <a:extLst>
                      <a:ext uri="{FF2B5EF4-FFF2-40B4-BE49-F238E27FC236}">
                        <a16:creationId xmlns:a16="http://schemas.microsoft.com/office/drawing/2014/main" id="{0C9C21C7-C8B4-687B-A324-F36F168127A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4FD489F2-5006-1D77-0C29-78A7A0580B8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3477437C-3780-8515-8078-6C729BFE75A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3FB4A22A-88D8-EF18-A8ED-9A2E7EE3839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8732D227-97E3-8D0F-96DB-61C966EBE4B7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B193F6AD-1B4F-1084-9234-BB5103CEA24F}"/>
                </a:ext>
              </a:extLst>
            </p:cNvPr>
            <p:cNvGrpSpPr/>
            <p:nvPr/>
          </p:nvGrpSpPr>
          <p:grpSpPr>
            <a:xfrm>
              <a:off x="10697907" y="4340862"/>
              <a:ext cx="1607301" cy="1006129"/>
              <a:chOff x="9098888" y="1267578"/>
              <a:chExt cx="1607301" cy="1006129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4EDF0A93-4159-4C87-2DC1-83690DD637B1}"/>
                  </a:ext>
                </a:extLst>
              </p:cNvPr>
              <p:cNvGrpSpPr/>
              <p:nvPr/>
            </p:nvGrpSpPr>
            <p:grpSpPr>
              <a:xfrm>
                <a:off x="9098888" y="1267578"/>
                <a:ext cx="1607301" cy="1006129"/>
                <a:chOff x="9098888" y="1267578"/>
                <a:chExt cx="1607301" cy="1006129"/>
              </a:xfrm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C5C49F5F-F63A-83A4-2EBE-F68833E25FFB}"/>
                    </a:ext>
                  </a:extLst>
                </p:cNvPr>
                <p:cNvSpPr/>
                <p:nvPr/>
              </p:nvSpPr>
              <p:spPr>
                <a:xfrm>
                  <a:off x="9098888" y="1267578"/>
                  <a:ext cx="1607301" cy="1006129"/>
                </a:xfrm>
                <a:prstGeom prst="rect">
                  <a:avLst/>
                </a:prstGeom>
                <a:solidFill>
                  <a:srgbClr val="FFFFFF">
                    <a:lumMod val="9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6531BE56-C13E-B83F-A9E1-FA2BD78BE3A5}"/>
                    </a:ext>
                  </a:extLst>
                </p:cNvPr>
                <p:cNvGrpSpPr/>
                <p:nvPr/>
              </p:nvGrpSpPr>
              <p:grpSpPr>
                <a:xfrm>
                  <a:off x="9165809" y="1323466"/>
                  <a:ext cx="1487467" cy="297609"/>
                  <a:chOff x="5559326" y="1452885"/>
                  <a:chExt cx="1115600" cy="223207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grpSp>
                <p:nvGrpSpPr>
                  <p:cNvPr id="117" name="Group 116">
                    <a:extLst>
                      <a:ext uri="{FF2B5EF4-FFF2-40B4-BE49-F238E27FC236}">
                        <a16:creationId xmlns:a16="http://schemas.microsoft.com/office/drawing/2014/main" id="{35BF194D-4303-0A8D-447F-BDD4E96832BE}"/>
                      </a:ext>
                    </a:extLst>
                  </p:cNvPr>
                  <p:cNvGrpSpPr/>
                  <p:nvPr/>
                </p:nvGrpSpPr>
                <p:grpSpPr>
                  <a:xfrm>
                    <a:off x="5559326" y="1452885"/>
                    <a:ext cx="259419" cy="223207"/>
                    <a:chOff x="817297" y="815466"/>
                    <a:chExt cx="1551319" cy="992287"/>
                  </a:xfrm>
                </p:grpSpPr>
                <p:sp>
                  <p:nvSpPr>
                    <p:cNvPr id="130" name="Rounded Rectangle 129">
                      <a:extLst>
                        <a:ext uri="{FF2B5EF4-FFF2-40B4-BE49-F238E27FC236}">
                          <a16:creationId xmlns:a16="http://schemas.microsoft.com/office/drawing/2014/main" id="{62A79981-5842-7E15-AAC2-83AA113FA3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131" name="Rounded Rectangle 130">
                      <a:extLst>
                        <a:ext uri="{FF2B5EF4-FFF2-40B4-BE49-F238E27FC236}">
                          <a16:creationId xmlns:a16="http://schemas.microsoft.com/office/drawing/2014/main" id="{8D8DD792-9E78-BFE5-9AA2-8E3A65B3F6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132" name="Picture 131">
                      <a:extLst>
                        <a:ext uri="{FF2B5EF4-FFF2-40B4-BE49-F238E27FC236}">
                          <a16:creationId xmlns:a16="http://schemas.microsoft.com/office/drawing/2014/main" id="{2D295E0A-6060-4E44-D105-EE15320D2E6E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815466"/>
                      <a:ext cx="1551319" cy="992287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118" name="Group 117">
                    <a:extLst>
                      <a:ext uri="{FF2B5EF4-FFF2-40B4-BE49-F238E27FC236}">
                        <a16:creationId xmlns:a16="http://schemas.microsoft.com/office/drawing/2014/main" id="{120A0995-D87C-932C-BE04-6B0BAABBE6CD}"/>
                      </a:ext>
                    </a:extLst>
                  </p:cNvPr>
                  <p:cNvGrpSpPr/>
                  <p:nvPr/>
                </p:nvGrpSpPr>
                <p:grpSpPr>
                  <a:xfrm>
                    <a:off x="5844720" y="1452885"/>
                    <a:ext cx="259419" cy="223207"/>
                    <a:chOff x="817297" y="815466"/>
                    <a:chExt cx="1551319" cy="992287"/>
                  </a:xfrm>
                </p:grpSpPr>
                <p:sp>
                  <p:nvSpPr>
                    <p:cNvPr id="127" name="Rounded Rectangle 126">
                      <a:extLst>
                        <a:ext uri="{FF2B5EF4-FFF2-40B4-BE49-F238E27FC236}">
                          <a16:creationId xmlns:a16="http://schemas.microsoft.com/office/drawing/2014/main" id="{4DE5CD20-91E9-139C-BD14-6F54B39063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128" name="Rounded Rectangle 127">
                      <a:extLst>
                        <a:ext uri="{FF2B5EF4-FFF2-40B4-BE49-F238E27FC236}">
                          <a16:creationId xmlns:a16="http://schemas.microsoft.com/office/drawing/2014/main" id="{9FB06890-B883-BB8E-8153-B30B4F8E76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129" name="Picture 128">
                      <a:extLst>
                        <a:ext uri="{FF2B5EF4-FFF2-40B4-BE49-F238E27FC236}">
                          <a16:creationId xmlns:a16="http://schemas.microsoft.com/office/drawing/2014/main" id="{E9D429BE-F46C-8886-F2B7-C1F12ED59396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815466"/>
                      <a:ext cx="1551319" cy="992287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119" name="Group 118">
                    <a:extLst>
                      <a:ext uri="{FF2B5EF4-FFF2-40B4-BE49-F238E27FC236}">
                        <a16:creationId xmlns:a16="http://schemas.microsoft.com/office/drawing/2014/main" id="{6D445C10-F9F2-8B56-3403-FBCBD497D0ED}"/>
                      </a:ext>
                    </a:extLst>
                  </p:cNvPr>
                  <p:cNvGrpSpPr/>
                  <p:nvPr/>
                </p:nvGrpSpPr>
                <p:grpSpPr>
                  <a:xfrm>
                    <a:off x="6130114" y="1452885"/>
                    <a:ext cx="259419" cy="223207"/>
                    <a:chOff x="817297" y="815466"/>
                    <a:chExt cx="1551319" cy="992287"/>
                  </a:xfrm>
                </p:grpSpPr>
                <p:sp>
                  <p:nvSpPr>
                    <p:cNvPr id="124" name="Rounded Rectangle 123">
                      <a:extLst>
                        <a:ext uri="{FF2B5EF4-FFF2-40B4-BE49-F238E27FC236}">
                          <a16:creationId xmlns:a16="http://schemas.microsoft.com/office/drawing/2014/main" id="{FD6B5AFC-85D7-ADD5-EAD9-565FF3D9C3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125" name="Rounded Rectangle 124">
                      <a:extLst>
                        <a:ext uri="{FF2B5EF4-FFF2-40B4-BE49-F238E27FC236}">
                          <a16:creationId xmlns:a16="http://schemas.microsoft.com/office/drawing/2014/main" id="{16658AD7-AA29-35CB-BB68-58AE65AA1C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126" name="Picture 125">
                      <a:extLst>
                        <a:ext uri="{FF2B5EF4-FFF2-40B4-BE49-F238E27FC236}">
                          <a16:creationId xmlns:a16="http://schemas.microsoft.com/office/drawing/2014/main" id="{9B3FF417-4A78-AD31-1254-2A9CF434DE1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815466"/>
                      <a:ext cx="1551319" cy="992287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120" name="Group 119">
                    <a:extLst>
                      <a:ext uri="{FF2B5EF4-FFF2-40B4-BE49-F238E27FC236}">
                        <a16:creationId xmlns:a16="http://schemas.microsoft.com/office/drawing/2014/main" id="{29D3A927-F263-6372-40C5-4CB9030E957B}"/>
                      </a:ext>
                    </a:extLst>
                  </p:cNvPr>
                  <p:cNvGrpSpPr/>
                  <p:nvPr/>
                </p:nvGrpSpPr>
                <p:grpSpPr>
                  <a:xfrm>
                    <a:off x="6415507" y="1452885"/>
                    <a:ext cx="259419" cy="223207"/>
                    <a:chOff x="817297" y="815466"/>
                    <a:chExt cx="1551319" cy="992287"/>
                  </a:xfrm>
                </p:grpSpPr>
                <p:sp>
                  <p:nvSpPr>
                    <p:cNvPr id="121" name="Rounded Rectangle 120">
                      <a:extLst>
                        <a:ext uri="{FF2B5EF4-FFF2-40B4-BE49-F238E27FC236}">
                          <a16:creationId xmlns:a16="http://schemas.microsoft.com/office/drawing/2014/main" id="{E9198521-5D0E-A061-7DA3-F5E5FA545F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122" name="Rounded Rectangle 121">
                      <a:extLst>
                        <a:ext uri="{FF2B5EF4-FFF2-40B4-BE49-F238E27FC236}">
                          <a16:creationId xmlns:a16="http://schemas.microsoft.com/office/drawing/2014/main" id="{50CCBE36-2CA2-5754-46F9-FAF9925705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123" name="Picture 122">
                      <a:extLst>
                        <a:ext uri="{FF2B5EF4-FFF2-40B4-BE49-F238E27FC236}">
                          <a16:creationId xmlns:a16="http://schemas.microsoft.com/office/drawing/2014/main" id="{152707E1-5263-A1EC-3C5F-62D24C805971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815466"/>
                      <a:ext cx="1551319" cy="992287"/>
                    </a:xfrm>
                    <a:prstGeom prst="rect">
                      <a:avLst/>
                    </a:prstGeom>
                  </p:spPr>
                </p:pic>
              </p:grpSp>
            </p:grp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9F42C226-E38D-F70D-BA86-F91A5C7F9375}"/>
                    </a:ext>
                  </a:extLst>
                </p:cNvPr>
                <p:cNvGrpSpPr/>
                <p:nvPr/>
              </p:nvGrpSpPr>
              <p:grpSpPr>
                <a:xfrm>
                  <a:off x="9165809" y="1900181"/>
                  <a:ext cx="1487467" cy="320532"/>
                  <a:chOff x="5559326" y="1429503"/>
                  <a:chExt cx="1115600" cy="24039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grpSp>
                <p:nvGrpSpPr>
                  <p:cNvPr id="101" name="Group 100">
                    <a:extLst>
                      <a:ext uri="{FF2B5EF4-FFF2-40B4-BE49-F238E27FC236}">
                        <a16:creationId xmlns:a16="http://schemas.microsoft.com/office/drawing/2014/main" id="{FAFCF0A4-747A-5C6A-F585-E8D901AE1F2E}"/>
                      </a:ext>
                    </a:extLst>
                  </p:cNvPr>
                  <p:cNvGrpSpPr/>
                  <p:nvPr/>
                </p:nvGrpSpPr>
                <p:grpSpPr>
                  <a:xfrm>
                    <a:off x="5559326" y="1429503"/>
                    <a:ext cx="259419" cy="240399"/>
                    <a:chOff x="817297" y="711528"/>
                    <a:chExt cx="1551319" cy="1068720"/>
                  </a:xfrm>
                </p:grpSpPr>
                <p:sp>
                  <p:nvSpPr>
                    <p:cNvPr id="114" name="Rounded Rectangle 113">
                      <a:extLst>
                        <a:ext uri="{FF2B5EF4-FFF2-40B4-BE49-F238E27FC236}">
                          <a16:creationId xmlns:a16="http://schemas.microsoft.com/office/drawing/2014/main" id="{BA97D24B-12CC-D652-F537-4654663FD7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115" name="Rounded Rectangle 114">
                      <a:extLst>
                        <a:ext uri="{FF2B5EF4-FFF2-40B4-BE49-F238E27FC236}">
                          <a16:creationId xmlns:a16="http://schemas.microsoft.com/office/drawing/2014/main" id="{C7AAF524-5332-DC43-C879-FCB0B50135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116" name="Picture 115">
                      <a:extLst>
                        <a:ext uri="{FF2B5EF4-FFF2-40B4-BE49-F238E27FC236}">
                          <a16:creationId xmlns:a16="http://schemas.microsoft.com/office/drawing/2014/main" id="{79BF6F6A-C2D3-50BE-2979-FF085030AA2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711528"/>
                      <a:ext cx="1551319" cy="992286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102" name="Group 101">
                    <a:extLst>
                      <a:ext uri="{FF2B5EF4-FFF2-40B4-BE49-F238E27FC236}">
                        <a16:creationId xmlns:a16="http://schemas.microsoft.com/office/drawing/2014/main" id="{6D2E9080-31B1-DC51-EE9B-43FF97BF44E5}"/>
                      </a:ext>
                    </a:extLst>
                  </p:cNvPr>
                  <p:cNvGrpSpPr/>
                  <p:nvPr/>
                </p:nvGrpSpPr>
                <p:grpSpPr>
                  <a:xfrm>
                    <a:off x="5844720" y="1429503"/>
                    <a:ext cx="259419" cy="240399"/>
                    <a:chOff x="817297" y="711528"/>
                    <a:chExt cx="1551319" cy="1068720"/>
                  </a:xfrm>
                </p:grpSpPr>
                <p:sp>
                  <p:nvSpPr>
                    <p:cNvPr id="111" name="Rounded Rectangle 110">
                      <a:extLst>
                        <a:ext uri="{FF2B5EF4-FFF2-40B4-BE49-F238E27FC236}">
                          <a16:creationId xmlns:a16="http://schemas.microsoft.com/office/drawing/2014/main" id="{24E3A13B-09D9-31CD-A744-87719A7EFE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112" name="Rounded Rectangle 111">
                      <a:extLst>
                        <a:ext uri="{FF2B5EF4-FFF2-40B4-BE49-F238E27FC236}">
                          <a16:creationId xmlns:a16="http://schemas.microsoft.com/office/drawing/2014/main" id="{4D66C246-AA75-24BF-A1EA-FB090D8497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113" name="Picture 112">
                      <a:extLst>
                        <a:ext uri="{FF2B5EF4-FFF2-40B4-BE49-F238E27FC236}">
                          <a16:creationId xmlns:a16="http://schemas.microsoft.com/office/drawing/2014/main" id="{D0EC4373-B064-F88A-F763-253FF4A1CC9C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711528"/>
                      <a:ext cx="1551319" cy="992286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103" name="Group 102">
                    <a:extLst>
                      <a:ext uri="{FF2B5EF4-FFF2-40B4-BE49-F238E27FC236}">
                        <a16:creationId xmlns:a16="http://schemas.microsoft.com/office/drawing/2014/main" id="{D283DD04-F69F-B511-CE76-A815B8989827}"/>
                      </a:ext>
                    </a:extLst>
                  </p:cNvPr>
                  <p:cNvGrpSpPr/>
                  <p:nvPr/>
                </p:nvGrpSpPr>
                <p:grpSpPr>
                  <a:xfrm>
                    <a:off x="6130114" y="1429503"/>
                    <a:ext cx="259419" cy="240399"/>
                    <a:chOff x="817297" y="711528"/>
                    <a:chExt cx="1551319" cy="1068720"/>
                  </a:xfrm>
                </p:grpSpPr>
                <p:sp>
                  <p:nvSpPr>
                    <p:cNvPr id="108" name="Rounded Rectangle 107">
                      <a:extLst>
                        <a:ext uri="{FF2B5EF4-FFF2-40B4-BE49-F238E27FC236}">
                          <a16:creationId xmlns:a16="http://schemas.microsoft.com/office/drawing/2014/main" id="{6276F033-448C-98DD-02C8-1AC42E75DE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109" name="Rounded Rectangle 108">
                      <a:extLst>
                        <a:ext uri="{FF2B5EF4-FFF2-40B4-BE49-F238E27FC236}">
                          <a16:creationId xmlns:a16="http://schemas.microsoft.com/office/drawing/2014/main" id="{A4AB3AE8-9825-B301-C9DF-CF4206D3F6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110" name="Picture 109">
                      <a:extLst>
                        <a:ext uri="{FF2B5EF4-FFF2-40B4-BE49-F238E27FC236}">
                          <a16:creationId xmlns:a16="http://schemas.microsoft.com/office/drawing/2014/main" id="{611FBE0F-9167-66F3-481A-B4FDC29781E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711528"/>
                      <a:ext cx="1551319" cy="992286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104" name="Group 103">
                    <a:extLst>
                      <a:ext uri="{FF2B5EF4-FFF2-40B4-BE49-F238E27FC236}">
                        <a16:creationId xmlns:a16="http://schemas.microsoft.com/office/drawing/2014/main" id="{C7F4AD20-E57A-0714-6B72-2F6DD4754D36}"/>
                      </a:ext>
                    </a:extLst>
                  </p:cNvPr>
                  <p:cNvGrpSpPr/>
                  <p:nvPr/>
                </p:nvGrpSpPr>
                <p:grpSpPr>
                  <a:xfrm>
                    <a:off x="6415507" y="1429503"/>
                    <a:ext cx="259419" cy="240399"/>
                    <a:chOff x="817297" y="711528"/>
                    <a:chExt cx="1551319" cy="1068720"/>
                  </a:xfrm>
                </p:grpSpPr>
                <p:sp>
                  <p:nvSpPr>
                    <p:cNvPr id="105" name="Rounded Rectangle 104">
                      <a:extLst>
                        <a:ext uri="{FF2B5EF4-FFF2-40B4-BE49-F238E27FC236}">
                          <a16:creationId xmlns:a16="http://schemas.microsoft.com/office/drawing/2014/main" id="{3E7DE883-4253-9C7F-F796-A8E9B73076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9664" y="1707654"/>
                      <a:ext cx="1487558" cy="72594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106" name="Rounded Rectangle 105">
                      <a:extLst>
                        <a:ext uri="{FF2B5EF4-FFF2-40B4-BE49-F238E27FC236}">
                          <a16:creationId xmlns:a16="http://schemas.microsoft.com/office/drawing/2014/main" id="{8282CDFE-6C09-0084-DE0E-BBF1E3AC0B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778" y="858921"/>
                      <a:ext cx="1238347" cy="783761"/>
                    </a:xfrm>
                    <a:prstGeom prst="roundRect">
                      <a:avLst/>
                    </a:prstGeom>
                    <a:solidFill>
                      <a:srgbClr val="FFFFFF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4572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defRPr/>
                      </a:pPr>
                      <a:endParaRPr lang="en-US" sz="900" kern="1200">
                        <a:solidFill>
                          <a:srgbClr val="FFFFF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p:txBody>
                </p:sp>
                <p:pic>
                  <p:nvPicPr>
                    <p:cNvPr id="107" name="Picture 106">
                      <a:extLst>
                        <a:ext uri="{FF2B5EF4-FFF2-40B4-BE49-F238E27FC236}">
                          <a16:creationId xmlns:a16="http://schemas.microsoft.com/office/drawing/2014/main" id="{E8BF2D7D-F61F-4E77-85B7-38CD0015AF6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screen">
                      <a:duotone>
                        <a:prstClr val="black"/>
                        <a:srgbClr val="000000">
                          <a:tint val="45000"/>
                          <a:satMod val="400000"/>
                        </a:srgbClr>
                      </a:duotone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7297" y="711528"/>
                      <a:ext cx="1551319" cy="992286"/>
                    </a:xfrm>
                    <a:prstGeom prst="rect">
                      <a:avLst/>
                    </a:prstGeom>
                  </p:spPr>
                </p:pic>
              </p:grpSp>
            </p:grpSp>
          </p:grp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6E50F6B6-541C-CF49-5B10-E5DC4325BB46}"/>
                  </a:ext>
                </a:extLst>
              </p:cNvPr>
              <p:cNvSpPr txBox="1"/>
              <p:nvPr/>
            </p:nvSpPr>
            <p:spPr>
              <a:xfrm>
                <a:off x="9520326" y="1603118"/>
                <a:ext cx="490230" cy="253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r>
                  <a:rPr lang="en-US" sz="900" b="1" kern="1200" dirty="0">
                    <a:solidFill>
                      <a:sysClr val="windowText" lastClr="00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LAN</a:t>
                </a:r>
              </a:p>
            </p:txBody>
          </p:sp>
        </p:grpSp>
        <p:grpSp>
          <p:nvGrpSpPr>
            <p:cNvPr id="133" name="PAN probe">
              <a:extLst>
                <a:ext uri="{FF2B5EF4-FFF2-40B4-BE49-F238E27FC236}">
                  <a16:creationId xmlns:a16="http://schemas.microsoft.com/office/drawing/2014/main" id="{8B2207CD-FA91-3F63-8791-372DF01E40F8}"/>
                </a:ext>
              </a:extLst>
            </p:cNvPr>
            <p:cNvGrpSpPr/>
            <p:nvPr/>
          </p:nvGrpSpPr>
          <p:grpSpPr>
            <a:xfrm>
              <a:off x="6735260" y="5442601"/>
              <a:ext cx="685287" cy="679708"/>
              <a:chOff x="5997851" y="3111023"/>
              <a:chExt cx="685287" cy="679708"/>
            </a:xfrm>
          </p:grpSpPr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5FC6FED6-A208-1628-252A-2CD228905B0C}"/>
                  </a:ext>
                </a:extLst>
              </p:cNvPr>
              <p:cNvGrpSpPr/>
              <p:nvPr/>
            </p:nvGrpSpPr>
            <p:grpSpPr>
              <a:xfrm>
                <a:off x="5997851" y="3111023"/>
                <a:ext cx="685287" cy="293637"/>
                <a:chOff x="5388048" y="-870675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36" name="Rounded Rectangle 135">
                  <a:extLst>
                    <a:ext uri="{FF2B5EF4-FFF2-40B4-BE49-F238E27FC236}">
                      <a16:creationId xmlns:a16="http://schemas.microsoft.com/office/drawing/2014/main" id="{8F901BF7-AF3B-796F-7B5F-B75C8CCCA550}"/>
                    </a:ext>
                  </a:extLst>
                </p:cNvPr>
                <p:cNvSpPr/>
                <p:nvPr/>
              </p:nvSpPr>
              <p:spPr>
                <a:xfrm>
                  <a:off x="5388048" y="-870675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7" name="Oval 136">
                  <a:extLst>
                    <a:ext uri="{FF2B5EF4-FFF2-40B4-BE49-F238E27FC236}">
                      <a16:creationId xmlns:a16="http://schemas.microsoft.com/office/drawing/2014/main" id="{631345B4-649C-B993-EDED-E96689829444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Triangle 137">
                  <a:extLst>
                    <a:ext uri="{FF2B5EF4-FFF2-40B4-BE49-F238E27FC236}">
                      <a16:creationId xmlns:a16="http://schemas.microsoft.com/office/drawing/2014/main" id="{C2DB47B0-1B13-58E6-0778-53ED699EFE66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39" name="Group 138">
                  <a:extLst>
                    <a:ext uri="{FF2B5EF4-FFF2-40B4-BE49-F238E27FC236}">
                      <a16:creationId xmlns:a16="http://schemas.microsoft.com/office/drawing/2014/main" id="{AF63E48D-E7B8-7CC8-AE46-50907A416DC2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141" name="Straight Connector 140">
                    <a:extLst>
                      <a:ext uri="{FF2B5EF4-FFF2-40B4-BE49-F238E27FC236}">
                        <a16:creationId xmlns:a16="http://schemas.microsoft.com/office/drawing/2014/main" id="{BDCAC974-5231-4995-518E-ED8DC6FC5B9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2" name="Straight Connector 141">
                    <a:extLst>
                      <a:ext uri="{FF2B5EF4-FFF2-40B4-BE49-F238E27FC236}">
                        <a16:creationId xmlns:a16="http://schemas.microsoft.com/office/drawing/2014/main" id="{66952727-5160-921D-084B-A6D8F4C5384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3" name="Straight Connector 142">
                    <a:extLst>
                      <a:ext uri="{FF2B5EF4-FFF2-40B4-BE49-F238E27FC236}">
                        <a16:creationId xmlns:a16="http://schemas.microsoft.com/office/drawing/2014/main" id="{2E201091-FDA1-97D7-C728-851D988630D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44" name="Straight Connector 143">
                    <a:extLst>
                      <a:ext uri="{FF2B5EF4-FFF2-40B4-BE49-F238E27FC236}">
                        <a16:creationId xmlns:a16="http://schemas.microsoft.com/office/drawing/2014/main" id="{9B5E9CD8-8EAE-64AC-9CE9-7CBFF82BDB7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140" name="Oval 139">
                  <a:extLst>
                    <a:ext uri="{FF2B5EF4-FFF2-40B4-BE49-F238E27FC236}">
                      <a16:creationId xmlns:a16="http://schemas.microsoft.com/office/drawing/2014/main" id="{48922E89-536B-D821-1C3A-3FE1092DB878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F3FBF8F6-4295-7990-9986-83025DBD87A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03089" y="3433863"/>
                <a:ext cx="0" cy="356868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</p:grpSp>
        <p:grpSp>
          <p:nvGrpSpPr>
            <p:cNvPr id="145" name="Snort Probe">
              <a:extLst>
                <a:ext uri="{FF2B5EF4-FFF2-40B4-BE49-F238E27FC236}">
                  <a16:creationId xmlns:a16="http://schemas.microsoft.com/office/drawing/2014/main" id="{4EE2E243-AD95-D0CD-3E7E-529A98157FB3}"/>
                </a:ext>
              </a:extLst>
            </p:cNvPr>
            <p:cNvGrpSpPr/>
            <p:nvPr/>
          </p:nvGrpSpPr>
          <p:grpSpPr>
            <a:xfrm>
              <a:off x="8629060" y="7296264"/>
              <a:ext cx="1297522" cy="293637"/>
              <a:chOff x="7400048" y="4638053"/>
              <a:chExt cx="1297522" cy="293637"/>
            </a:xfrm>
          </p:grpSpPr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B4485FF1-C8D9-1483-E05A-EFB3108F08E8}"/>
                  </a:ext>
                </a:extLst>
              </p:cNvPr>
              <p:cNvCxnSpPr>
                <a:cxnSpLocks/>
                <a:stCxn id="148" idx="3"/>
              </p:cNvCxnSpPr>
              <p:nvPr/>
            </p:nvCxnSpPr>
            <p:spPr>
              <a:xfrm>
                <a:off x="8085335" y="4784872"/>
                <a:ext cx="6122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2C01EA4E-BF82-C14D-AB23-7D4A31F30B6F}"/>
                  </a:ext>
                </a:extLst>
              </p:cNvPr>
              <p:cNvGrpSpPr/>
              <p:nvPr/>
            </p:nvGrpSpPr>
            <p:grpSpPr>
              <a:xfrm>
                <a:off x="7400048" y="4638053"/>
                <a:ext cx="685287" cy="293637"/>
                <a:chOff x="5388047" y="-870673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48" name="Rounded Rectangle 147">
                  <a:extLst>
                    <a:ext uri="{FF2B5EF4-FFF2-40B4-BE49-F238E27FC236}">
                      <a16:creationId xmlns:a16="http://schemas.microsoft.com/office/drawing/2014/main" id="{1F31C4E1-87FA-5CB8-EED0-61FD04915142}"/>
                    </a:ext>
                  </a:extLst>
                </p:cNvPr>
                <p:cNvSpPr/>
                <p:nvPr/>
              </p:nvSpPr>
              <p:spPr>
                <a:xfrm>
                  <a:off x="5388047" y="-870673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9" name="Oval 148">
                  <a:extLst>
                    <a:ext uri="{FF2B5EF4-FFF2-40B4-BE49-F238E27FC236}">
                      <a16:creationId xmlns:a16="http://schemas.microsoft.com/office/drawing/2014/main" id="{C4F746BF-C123-5099-3BE2-0C6E84707559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Triangle 149">
                  <a:extLst>
                    <a:ext uri="{FF2B5EF4-FFF2-40B4-BE49-F238E27FC236}">
                      <a16:creationId xmlns:a16="http://schemas.microsoft.com/office/drawing/2014/main" id="{5DEEA4B9-E987-61A9-10E0-D11E11514109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6F2C9A23-D5F7-A00F-5E8B-A3C964D78245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153" name="Straight Connector 152">
                    <a:extLst>
                      <a:ext uri="{FF2B5EF4-FFF2-40B4-BE49-F238E27FC236}">
                        <a16:creationId xmlns:a16="http://schemas.microsoft.com/office/drawing/2014/main" id="{CEF28996-DEFC-8054-C840-77F7B939D5F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4" name="Straight Connector 153">
                    <a:extLst>
                      <a:ext uri="{FF2B5EF4-FFF2-40B4-BE49-F238E27FC236}">
                        <a16:creationId xmlns:a16="http://schemas.microsoft.com/office/drawing/2014/main" id="{3FE3134C-F151-EEB5-7203-AAFA6DB8B9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5" name="Straight Connector 154">
                    <a:extLst>
                      <a:ext uri="{FF2B5EF4-FFF2-40B4-BE49-F238E27FC236}">
                        <a16:creationId xmlns:a16="http://schemas.microsoft.com/office/drawing/2014/main" id="{EE22D8F8-5EEB-9B3F-AADE-4F12D07DF5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56" name="Straight Connector 155">
                    <a:extLst>
                      <a:ext uri="{FF2B5EF4-FFF2-40B4-BE49-F238E27FC236}">
                        <a16:creationId xmlns:a16="http://schemas.microsoft.com/office/drawing/2014/main" id="{0887ED03-3CC5-63C5-3075-0171A4732D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152" name="Oval 151">
                  <a:extLst>
                    <a:ext uri="{FF2B5EF4-FFF2-40B4-BE49-F238E27FC236}">
                      <a16:creationId xmlns:a16="http://schemas.microsoft.com/office/drawing/2014/main" id="{635BEDA2-99C2-2D24-DAF9-37C83A5E8697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57" name="ACC PAN Probe">
              <a:extLst>
                <a:ext uri="{FF2B5EF4-FFF2-40B4-BE49-F238E27FC236}">
                  <a16:creationId xmlns:a16="http://schemas.microsoft.com/office/drawing/2014/main" id="{DEF619C9-DC49-B544-C12F-3CC30409B4D0}"/>
                </a:ext>
              </a:extLst>
            </p:cNvPr>
            <p:cNvGrpSpPr/>
            <p:nvPr/>
          </p:nvGrpSpPr>
          <p:grpSpPr>
            <a:xfrm>
              <a:off x="5138154" y="5127281"/>
              <a:ext cx="685287" cy="595324"/>
              <a:chOff x="8009613" y="2697734"/>
              <a:chExt cx="685287" cy="595324"/>
            </a:xfrm>
          </p:grpSpPr>
          <p:cxnSp>
            <p:nvCxnSpPr>
              <p:cNvPr id="158" name="Straight Connector 157">
                <a:extLst>
                  <a:ext uri="{FF2B5EF4-FFF2-40B4-BE49-F238E27FC236}">
                    <a16:creationId xmlns:a16="http://schemas.microsoft.com/office/drawing/2014/main" id="{8932C5DC-8226-988C-3865-D0E50B2F8D6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392346" y="2983692"/>
                <a:ext cx="0" cy="309366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261DE290-6906-9CB7-4571-125B85601E75}"/>
                  </a:ext>
                </a:extLst>
              </p:cNvPr>
              <p:cNvGrpSpPr/>
              <p:nvPr/>
            </p:nvGrpSpPr>
            <p:grpSpPr>
              <a:xfrm>
                <a:off x="8009613" y="2697734"/>
                <a:ext cx="685287" cy="293637"/>
                <a:chOff x="5388048" y="-870675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60" name="Rounded Rectangle 159">
                  <a:extLst>
                    <a:ext uri="{FF2B5EF4-FFF2-40B4-BE49-F238E27FC236}">
                      <a16:creationId xmlns:a16="http://schemas.microsoft.com/office/drawing/2014/main" id="{A0823F9E-9593-472D-4BE5-317DD060E2C6}"/>
                    </a:ext>
                  </a:extLst>
                </p:cNvPr>
                <p:cNvSpPr/>
                <p:nvPr/>
              </p:nvSpPr>
              <p:spPr>
                <a:xfrm>
                  <a:off x="5388048" y="-870675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Oval 160">
                  <a:extLst>
                    <a:ext uri="{FF2B5EF4-FFF2-40B4-BE49-F238E27FC236}">
                      <a16:creationId xmlns:a16="http://schemas.microsoft.com/office/drawing/2014/main" id="{5F900D6E-0A19-5E0D-16BA-AACCD5D10B63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2" name="Triangle 161">
                  <a:extLst>
                    <a:ext uri="{FF2B5EF4-FFF2-40B4-BE49-F238E27FC236}">
                      <a16:creationId xmlns:a16="http://schemas.microsoft.com/office/drawing/2014/main" id="{92F1A03C-537F-9155-08F5-1619C5A312CA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FD6D3735-1F63-C26A-4E96-F2FC25A21454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165" name="Straight Connector 164">
                    <a:extLst>
                      <a:ext uri="{FF2B5EF4-FFF2-40B4-BE49-F238E27FC236}">
                        <a16:creationId xmlns:a16="http://schemas.microsoft.com/office/drawing/2014/main" id="{49AFD7EB-D2D4-6567-274F-AFD4C5BFAA3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66" name="Straight Connector 165">
                    <a:extLst>
                      <a:ext uri="{FF2B5EF4-FFF2-40B4-BE49-F238E27FC236}">
                        <a16:creationId xmlns:a16="http://schemas.microsoft.com/office/drawing/2014/main" id="{64829269-810F-1B84-BC58-1FEBED3BFFF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67" name="Straight Connector 166">
                    <a:extLst>
                      <a:ext uri="{FF2B5EF4-FFF2-40B4-BE49-F238E27FC236}">
                        <a16:creationId xmlns:a16="http://schemas.microsoft.com/office/drawing/2014/main" id="{C2333EDD-4228-BCE1-7390-B124AB1B50E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68" name="Straight Connector 167">
                    <a:extLst>
                      <a:ext uri="{FF2B5EF4-FFF2-40B4-BE49-F238E27FC236}">
                        <a16:creationId xmlns:a16="http://schemas.microsoft.com/office/drawing/2014/main" id="{F8AF37BB-C04C-4EA9-DE49-4FD75EF9B54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164" name="Oval 163">
                  <a:extLst>
                    <a:ext uri="{FF2B5EF4-FFF2-40B4-BE49-F238E27FC236}">
                      <a16:creationId xmlns:a16="http://schemas.microsoft.com/office/drawing/2014/main" id="{0053A7B5-4D01-CFE9-8422-0F40F311B1ED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11279DB5-F3C8-8662-8B90-AC459FACA954}"/>
                </a:ext>
              </a:extLst>
            </p:cNvPr>
            <p:cNvGrpSpPr/>
            <p:nvPr/>
          </p:nvGrpSpPr>
          <p:grpSpPr>
            <a:xfrm>
              <a:off x="10224383" y="7298016"/>
              <a:ext cx="720000" cy="720000"/>
              <a:chOff x="8505632" y="270633"/>
              <a:chExt cx="720000" cy="720000"/>
            </a:xfrm>
          </p:grpSpPr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59086FE9-5307-23F8-65D5-8A294FE461F6}"/>
                  </a:ext>
                </a:extLst>
              </p:cNvPr>
              <p:cNvSpPr/>
              <p:nvPr/>
            </p:nvSpPr>
            <p:spPr>
              <a:xfrm>
                <a:off x="8505632" y="270633"/>
                <a:ext cx="720000" cy="720000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algn="ctr" defTabSz="457200">
                  <a:spcBef>
                    <a:spcPts val="0"/>
                  </a:spcBef>
                  <a:spcAft>
                    <a:spcPts val="0"/>
                  </a:spcAft>
                  <a:buClrTx/>
                  <a:defRPr/>
                </a:pPr>
                <a:endParaRPr lang="en-US" sz="900" kern="1200">
                  <a:solidFill>
                    <a:srgbClr val="FFFFFF"/>
                  </a:solidFill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F26578BD-EEB4-CB6E-71CD-466409F3CACD}"/>
                  </a:ext>
                </a:extLst>
              </p:cNvPr>
              <p:cNvGrpSpPr/>
              <p:nvPr/>
            </p:nvGrpSpPr>
            <p:grpSpPr>
              <a:xfrm>
                <a:off x="8621260" y="453635"/>
                <a:ext cx="488744" cy="333028"/>
                <a:chOff x="2411760" y="3464582"/>
                <a:chExt cx="366558" cy="249771"/>
              </a:xfrm>
            </p:grpSpPr>
            <p:sp>
              <p:nvSpPr>
                <p:cNvPr id="172" name="Rounded Rectangle 171">
                  <a:extLst>
                    <a:ext uri="{FF2B5EF4-FFF2-40B4-BE49-F238E27FC236}">
                      <a16:creationId xmlns:a16="http://schemas.microsoft.com/office/drawing/2014/main" id="{4DEB28AA-7B2D-7B62-D35E-D91D00E9F0FF}"/>
                    </a:ext>
                  </a:extLst>
                </p:cNvPr>
                <p:cNvSpPr/>
                <p:nvPr/>
              </p:nvSpPr>
              <p:spPr>
                <a:xfrm>
                  <a:off x="2411760" y="3598957"/>
                  <a:ext cx="366558" cy="100294"/>
                </a:xfrm>
                <a:prstGeom prst="roundRect">
                  <a:avLst/>
                </a:prstGeom>
                <a:solidFill>
                  <a:srgbClr val="FFFFFF">
                    <a:lumMod val="6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cxnSp>
              <p:nvCxnSpPr>
                <p:cNvPr id="173" name="Straight Connector 172">
                  <a:extLst>
                    <a:ext uri="{FF2B5EF4-FFF2-40B4-BE49-F238E27FC236}">
                      <a16:creationId xmlns:a16="http://schemas.microsoft.com/office/drawing/2014/main" id="{F0DCE050-EA39-2694-C3E5-296F3EC6FCB7}"/>
                    </a:ext>
                  </a:extLst>
                </p:cNvPr>
                <p:cNvCxnSpPr/>
                <p:nvPr/>
              </p:nvCxnSpPr>
              <p:spPr>
                <a:xfrm>
                  <a:off x="2464125" y="3714353"/>
                  <a:ext cx="261827" cy="0"/>
                </a:xfrm>
                <a:prstGeom prst="line">
                  <a:avLst/>
                </a:prstGeom>
                <a:noFill/>
                <a:ln w="15875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74" name="Straight Connector 173">
                  <a:extLst>
                    <a:ext uri="{FF2B5EF4-FFF2-40B4-BE49-F238E27FC236}">
                      <a16:creationId xmlns:a16="http://schemas.microsoft.com/office/drawing/2014/main" id="{1127698F-8D10-4EBD-4E32-0C16DBA72B31}"/>
                    </a:ext>
                  </a:extLst>
                </p:cNvPr>
                <p:cNvCxnSpPr/>
                <p:nvPr/>
              </p:nvCxnSpPr>
              <p:spPr>
                <a:xfrm flipV="1">
                  <a:off x="2464125" y="3494227"/>
                  <a:ext cx="0" cy="104732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C77C37B3-DC08-7B40-2114-EE71CB2164EA}"/>
                    </a:ext>
                  </a:extLst>
                </p:cNvPr>
                <p:cNvCxnSpPr/>
                <p:nvPr/>
              </p:nvCxnSpPr>
              <p:spPr>
                <a:xfrm flipV="1">
                  <a:off x="2725953" y="3494227"/>
                  <a:ext cx="0" cy="104732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  <a:miter lim="800000"/>
                </a:ln>
                <a:effectLst/>
              </p:spPr>
            </p:cxnSp>
            <p:grpSp>
              <p:nvGrpSpPr>
                <p:cNvPr id="176" name="Group 175">
                  <a:extLst>
                    <a:ext uri="{FF2B5EF4-FFF2-40B4-BE49-F238E27FC236}">
                      <a16:creationId xmlns:a16="http://schemas.microsoft.com/office/drawing/2014/main" id="{CF8831DD-BCEB-A0D5-BD15-2DCD9C1E57E7}"/>
                    </a:ext>
                  </a:extLst>
                </p:cNvPr>
                <p:cNvGrpSpPr/>
                <p:nvPr/>
              </p:nvGrpSpPr>
              <p:grpSpPr>
                <a:xfrm>
                  <a:off x="2447465" y="3464582"/>
                  <a:ext cx="263244" cy="218609"/>
                  <a:chOff x="3276335" y="3147843"/>
                  <a:chExt cx="433518" cy="365507"/>
                </a:xfrm>
              </p:grpSpPr>
              <p:sp>
                <p:nvSpPr>
                  <p:cNvPr id="181" name="Arc 180">
                    <a:extLst>
                      <a:ext uri="{FF2B5EF4-FFF2-40B4-BE49-F238E27FC236}">
                        <a16:creationId xmlns:a16="http://schemas.microsoft.com/office/drawing/2014/main" id="{848B5B22-4F42-E771-3055-FC36B0AD8498}"/>
                      </a:ext>
                    </a:extLst>
                  </p:cNvPr>
                  <p:cNvSpPr/>
                  <p:nvPr/>
                </p:nvSpPr>
                <p:spPr>
                  <a:xfrm rot="19256513">
                    <a:off x="3276335" y="3147843"/>
                    <a:ext cx="433518" cy="365507"/>
                  </a:xfrm>
                  <a:prstGeom prst="arc">
                    <a:avLst/>
                  </a:prstGeom>
                  <a:noFill/>
                  <a:ln w="19050" cap="flat" cmpd="sng" algn="ctr">
                    <a:solidFill>
                      <a:srgbClr val="FFFFFF">
                        <a:lumMod val="65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182" name="Arc 181">
                    <a:extLst>
                      <a:ext uri="{FF2B5EF4-FFF2-40B4-BE49-F238E27FC236}">
                        <a16:creationId xmlns:a16="http://schemas.microsoft.com/office/drawing/2014/main" id="{7050FF6B-042F-B2F6-7410-F9CF6F50CD18}"/>
                      </a:ext>
                    </a:extLst>
                  </p:cNvPr>
                  <p:cNvSpPr/>
                  <p:nvPr/>
                </p:nvSpPr>
                <p:spPr>
                  <a:xfrm rot="19275659">
                    <a:off x="3354418" y="3195595"/>
                    <a:ext cx="295829" cy="236857"/>
                  </a:xfrm>
                  <a:prstGeom prst="arc">
                    <a:avLst/>
                  </a:prstGeom>
                  <a:noFill/>
                  <a:ln w="19050" cap="flat" cmpd="sng" algn="ctr">
                    <a:solidFill>
                      <a:srgbClr val="FFFFFF">
                        <a:lumMod val="65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  <p:sp>
                <p:nvSpPr>
                  <p:cNvPr id="183" name="Arc 182">
                    <a:extLst>
                      <a:ext uri="{FF2B5EF4-FFF2-40B4-BE49-F238E27FC236}">
                        <a16:creationId xmlns:a16="http://schemas.microsoft.com/office/drawing/2014/main" id="{D5734EB4-0FE7-EED1-893E-F81D3410DBB1}"/>
                      </a:ext>
                    </a:extLst>
                  </p:cNvPr>
                  <p:cNvSpPr/>
                  <p:nvPr/>
                </p:nvSpPr>
                <p:spPr>
                  <a:xfrm rot="19275659">
                    <a:off x="3428024" y="3249953"/>
                    <a:ext cx="178671" cy="143054"/>
                  </a:xfrm>
                  <a:prstGeom prst="arc">
                    <a:avLst/>
                  </a:prstGeom>
                  <a:noFill/>
                  <a:ln w="19050" cap="flat" cmpd="sng" algn="ctr">
                    <a:solidFill>
                      <a:srgbClr val="FFFFFF">
                        <a:lumMod val="65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defRPr/>
                    </a:pPr>
                    <a:endParaRPr lang="en-US" sz="900" kern="1200"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</p:txBody>
              </p:sp>
            </p:grpSp>
            <p:sp>
              <p:nvSpPr>
                <p:cNvPr id="177" name="Oval 176">
                  <a:extLst>
                    <a:ext uri="{FF2B5EF4-FFF2-40B4-BE49-F238E27FC236}">
                      <a16:creationId xmlns:a16="http://schemas.microsoft.com/office/drawing/2014/main" id="{3D5B40B1-2F80-F744-3D89-5523239DCADD}"/>
                    </a:ext>
                  </a:extLst>
                </p:cNvPr>
                <p:cNvSpPr/>
                <p:nvPr/>
              </p:nvSpPr>
              <p:spPr>
                <a:xfrm>
                  <a:off x="2576521" y="3542408"/>
                  <a:ext cx="52365" cy="52365"/>
                </a:xfrm>
                <a:prstGeom prst="ellipse">
                  <a:avLst/>
                </a:prstGeom>
                <a:solidFill>
                  <a:srgbClr val="FFFFFF">
                    <a:lumMod val="6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178" name="Oval 177">
                  <a:extLst>
                    <a:ext uri="{FF2B5EF4-FFF2-40B4-BE49-F238E27FC236}">
                      <a16:creationId xmlns:a16="http://schemas.microsoft.com/office/drawing/2014/main" id="{52AC1962-54F3-B2C7-5AD9-E745DAB20064}"/>
                    </a:ext>
                  </a:extLst>
                </p:cNvPr>
                <p:cNvSpPr/>
                <p:nvPr/>
              </p:nvSpPr>
              <p:spPr>
                <a:xfrm>
                  <a:off x="2695467" y="3581309"/>
                  <a:ext cx="52365" cy="52365"/>
                </a:xfrm>
                <a:prstGeom prst="ellipse">
                  <a:avLst/>
                </a:prstGeom>
                <a:solidFill>
                  <a:srgbClr val="FFFFFF">
                    <a:lumMod val="6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179" name="Oval 178">
                  <a:extLst>
                    <a:ext uri="{FF2B5EF4-FFF2-40B4-BE49-F238E27FC236}">
                      <a16:creationId xmlns:a16="http://schemas.microsoft.com/office/drawing/2014/main" id="{F718A381-35DB-9EFF-3682-5BC6E94C16B0}"/>
                    </a:ext>
                  </a:extLst>
                </p:cNvPr>
                <p:cNvSpPr/>
                <p:nvPr/>
              </p:nvSpPr>
              <p:spPr>
                <a:xfrm>
                  <a:off x="2429747" y="3587986"/>
                  <a:ext cx="52365" cy="52365"/>
                </a:xfrm>
                <a:prstGeom prst="ellipse">
                  <a:avLst/>
                </a:prstGeom>
                <a:solidFill>
                  <a:srgbClr val="FFFFFF">
                    <a:lumMod val="6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180" name="Rounded Rectangle 179">
                  <a:extLst>
                    <a:ext uri="{FF2B5EF4-FFF2-40B4-BE49-F238E27FC236}">
                      <a16:creationId xmlns:a16="http://schemas.microsoft.com/office/drawing/2014/main" id="{1A907704-BF1A-BEAC-C52F-8F6894EE5179}"/>
                    </a:ext>
                  </a:extLst>
                </p:cNvPr>
                <p:cNvSpPr/>
                <p:nvPr/>
              </p:nvSpPr>
              <p:spPr>
                <a:xfrm>
                  <a:off x="2521522" y="3630610"/>
                  <a:ext cx="213750" cy="39494"/>
                </a:xfrm>
                <a:prstGeom prst="roundRect">
                  <a:avLst/>
                </a:prstGeom>
                <a:solidFill>
                  <a:srgbClr val="FFFFFF"/>
                </a:solidFill>
                <a:ln w="3175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</p:grpSp>
        </p:grp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8705AE4D-666F-387B-7AC4-BB733B6A46C7}"/>
                </a:ext>
              </a:extLst>
            </p:cNvPr>
            <p:cNvSpPr txBox="1"/>
            <p:nvPr/>
          </p:nvSpPr>
          <p:spPr>
            <a:xfrm>
              <a:off x="11007029" y="7524299"/>
              <a:ext cx="1169362" cy="203000"/>
            </a:xfrm>
            <a:prstGeom prst="rect">
              <a:avLst/>
            </a:prstGeom>
            <a:noFill/>
          </p:spPr>
          <p:txBody>
            <a:bodyPr wrap="none" lIns="45720" tIns="22860" rIns="45720" bIns="22860" rtlCol="0" anchor="t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latin typeface="Verdana"/>
                  <a:ea typeface="Verdana"/>
                  <a:cs typeface="Verdana" panose="020B0604030504040204" pitchFamily="34" charset="0"/>
                </a:rPr>
                <a:t>Untrusted </a:t>
              </a:r>
              <a:r>
                <a:rPr lang="en-US" sz="900" b="1" kern="1200" dirty="0" err="1">
                  <a:latin typeface="Verdana"/>
                  <a:ea typeface="Verdana"/>
                  <a:cs typeface="Verdana" panose="020B0604030504040204" pitchFamily="34" charset="0"/>
                </a:rPr>
                <a:t>WiFi</a:t>
              </a:r>
              <a:endParaRPr lang="en-US" sz="900" b="1" kern="1200" dirty="0">
                <a:latin typeface="Verdana"/>
                <a:ea typeface="Verdana"/>
                <a:cs typeface="Verdana" panose="020B0604030504040204" pitchFamily="34" charset="0"/>
              </a:endParaRP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0D4F7557-797B-3F04-9BBA-28C2F177D981}"/>
                </a:ext>
              </a:extLst>
            </p:cNvPr>
            <p:cNvSpPr txBox="1"/>
            <p:nvPr/>
          </p:nvSpPr>
          <p:spPr>
            <a:xfrm>
              <a:off x="1750157" y="4083642"/>
              <a:ext cx="1080549" cy="253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Public Cloud</a:t>
              </a: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28078EE0-6066-17FD-ABD7-2B501006FB14}"/>
                </a:ext>
              </a:extLst>
            </p:cNvPr>
            <p:cNvSpPr txBox="1"/>
            <p:nvPr/>
          </p:nvSpPr>
          <p:spPr>
            <a:xfrm>
              <a:off x="8303141" y="5424217"/>
              <a:ext cx="684066" cy="405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9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Core </a:t>
              </a:r>
            </a:p>
            <a:p>
              <a:pPr algn="ctr">
                <a:buClrTx/>
                <a:buFontTx/>
                <a:buNone/>
              </a:pPr>
              <a:r>
                <a:rPr lang="en-US" sz="900" b="1" kern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Switch</a:t>
              </a:r>
            </a:p>
          </p:txBody>
        </p:sp>
        <p:cxnSp>
          <p:nvCxnSpPr>
            <p:cNvPr id="187" name="Straight Arrow Connector 186">
              <a:extLst>
                <a:ext uri="{FF2B5EF4-FFF2-40B4-BE49-F238E27FC236}">
                  <a16:creationId xmlns:a16="http://schemas.microsoft.com/office/drawing/2014/main" id="{F3FBEFC3-82A2-A27B-32E4-3230D30684E5}"/>
                </a:ext>
              </a:extLst>
            </p:cNvPr>
            <p:cNvCxnSpPr>
              <a:cxnSpLocks/>
            </p:cNvCxnSpPr>
            <p:nvPr/>
          </p:nvCxnSpPr>
          <p:spPr>
            <a:xfrm>
              <a:off x="8784047" y="6448125"/>
              <a:ext cx="1419554" cy="1209891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188" name="Straight Arrow Connector 187">
              <a:extLst>
                <a:ext uri="{FF2B5EF4-FFF2-40B4-BE49-F238E27FC236}">
                  <a16:creationId xmlns:a16="http://schemas.microsoft.com/office/drawing/2014/main" id="{41FCE803-A8E9-83CD-2DF1-01EB30731957}"/>
                </a:ext>
              </a:extLst>
            </p:cNvPr>
            <p:cNvCxnSpPr>
              <a:cxnSpLocks/>
            </p:cNvCxnSpPr>
            <p:nvPr/>
          </p:nvCxnSpPr>
          <p:spPr>
            <a:xfrm>
              <a:off x="3388853" y="4681493"/>
              <a:ext cx="2418076" cy="1207968"/>
            </a:xfrm>
            <a:prstGeom prst="straightConnector1">
              <a:avLst/>
            </a:prstGeom>
            <a:noFill/>
            <a:ln w="317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65E37B62-6377-B394-8F2B-3C40F1A6293C}"/>
                </a:ext>
              </a:extLst>
            </p:cNvPr>
            <p:cNvSpPr txBox="1"/>
            <p:nvPr/>
          </p:nvSpPr>
          <p:spPr>
            <a:xfrm>
              <a:off x="4213366" y="4686154"/>
              <a:ext cx="896230" cy="35524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lIns="45720" tIns="22860" rIns="45720" bIns="22860" rtlCol="0" anchor="t">
              <a:spAutoFit/>
            </a:bodyPr>
            <a:lstStyle/>
            <a:p>
              <a:pPr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r>
                <a:rPr lang="en-US" sz="900" b="1" kern="1200" dirty="0">
                  <a:latin typeface="Verdana"/>
                  <a:ea typeface="Verdana"/>
                  <a:cs typeface="+mn-cs"/>
                </a:rPr>
                <a:t>Dedicated</a:t>
              </a:r>
            </a:p>
            <a:p>
              <a:pPr defTabSz="457200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r>
                <a:rPr lang="en-US" sz="900" b="1" kern="1200" dirty="0">
                  <a:latin typeface="Verdana"/>
                  <a:ea typeface="Verdana"/>
                  <a:cs typeface="+mn-cs"/>
                </a:rPr>
                <a:t>Connection</a:t>
              </a:r>
            </a:p>
          </p:txBody>
        </p:sp>
        <p:grpSp>
          <p:nvGrpSpPr>
            <p:cNvPr id="190" name="ACC PAN Probe">
              <a:extLst>
                <a:ext uri="{FF2B5EF4-FFF2-40B4-BE49-F238E27FC236}">
                  <a16:creationId xmlns:a16="http://schemas.microsoft.com/office/drawing/2014/main" id="{47BC3119-A311-D736-EB1E-32F4ACEB7D52}"/>
                </a:ext>
              </a:extLst>
            </p:cNvPr>
            <p:cNvGrpSpPr/>
            <p:nvPr/>
          </p:nvGrpSpPr>
          <p:grpSpPr>
            <a:xfrm>
              <a:off x="9151945" y="4852607"/>
              <a:ext cx="685287" cy="595324"/>
              <a:chOff x="8009613" y="2697734"/>
              <a:chExt cx="685287" cy="595324"/>
            </a:xfrm>
          </p:grpSpPr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AD2F2A15-9838-617B-2461-8C8D5DEA398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392346" y="2983692"/>
                <a:ext cx="0" cy="309366"/>
              </a:xfrm>
              <a:prstGeom prst="line">
                <a:avLst/>
              </a:prstGeom>
              <a:noFill/>
              <a:ln w="25400" cap="flat" cmpd="sng" algn="ctr">
                <a:solidFill>
                  <a:srgbClr val="F69147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192" name="Group 191">
                <a:extLst>
                  <a:ext uri="{FF2B5EF4-FFF2-40B4-BE49-F238E27FC236}">
                    <a16:creationId xmlns:a16="http://schemas.microsoft.com/office/drawing/2014/main" id="{1020FD8A-B043-0202-E6AA-71CA889AAA94}"/>
                  </a:ext>
                </a:extLst>
              </p:cNvPr>
              <p:cNvGrpSpPr/>
              <p:nvPr/>
            </p:nvGrpSpPr>
            <p:grpSpPr>
              <a:xfrm>
                <a:off x="8009613" y="2697734"/>
                <a:ext cx="685287" cy="293637"/>
                <a:chOff x="5388048" y="-870675"/>
                <a:chExt cx="1367855" cy="58610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3" name="Rounded Rectangle 432">
                  <a:extLst>
                    <a:ext uri="{FF2B5EF4-FFF2-40B4-BE49-F238E27FC236}">
                      <a16:creationId xmlns:a16="http://schemas.microsoft.com/office/drawing/2014/main" id="{0D60486F-16DC-3504-6729-DB358CD02F38}"/>
                    </a:ext>
                  </a:extLst>
                </p:cNvPr>
                <p:cNvSpPr/>
                <p:nvPr/>
              </p:nvSpPr>
              <p:spPr>
                <a:xfrm>
                  <a:off x="5388048" y="-870675"/>
                  <a:ext cx="1367855" cy="586109"/>
                </a:xfrm>
                <a:prstGeom prst="roundRect">
                  <a:avLst/>
                </a:prstGeom>
                <a:solidFill>
                  <a:srgbClr val="F69147"/>
                </a:solidFill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4" name="Oval 193">
                  <a:extLst>
                    <a:ext uri="{FF2B5EF4-FFF2-40B4-BE49-F238E27FC236}">
                      <a16:creationId xmlns:a16="http://schemas.microsoft.com/office/drawing/2014/main" id="{167BEF59-B30F-8DC3-FD4D-43914EA4E9B5}"/>
                    </a:ext>
                  </a:extLst>
                </p:cNvPr>
                <p:cNvSpPr/>
                <p:nvPr/>
              </p:nvSpPr>
              <p:spPr>
                <a:xfrm>
                  <a:off x="6222509" y="-764652"/>
                  <a:ext cx="360000" cy="360000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5" name="Triangle 434">
                  <a:extLst>
                    <a:ext uri="{FF2B5EF4-FFF2-40B4-BE49-F238E27FC236}">
                      <a16:creationId xmlns:a16="http://schemas.microsoft.com/office/drawing/2014/main" id="{14EB7916-A666-F5C6-EB2D-2E564AFB8E3B}"/>
                    </a:ext>
                  </a:extLst>
                </p:cNvPr>
                <p:cNvSpPr/>
                <p:nvPr/>
              </p:nvSpPr>
              <p:spPr>
                <a:xfrm rot="5400000">
                  <a:off x="6331921" y="-673062"/>
                  <a:ext cx="208918" cy="180000"/>
                </a:xfrm>
                <a:prstGeom prst="triangle">
                  <a:avLst/>
                </a:prstGeom>
                <a:noFill/>
                <a:ln w="22225" cap="rnd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96" name="Group 195">
                  <a:extLst>
                    <a:ext uri="{FF2B5EF4-FFF2-40B4-BE49-F238E27FC236}">
                      <a16:creationId xmlns:a16="http://schemas.microsoft.com/office/drawing/2014/main" id="{071BEBDF-4C39-184A-E7E3-51DEE34FFA5B}"/>
                    </a:ext>
                  </a:extLst>
                </p:cNvPr>
                <p:cNvGrpSpPr/>
                <p:nvPr/>
              </p:nvGrpSpPr>
              <p:grpSpPr>
                <a:xfrm>
                  <a:off x="5646775" y="-725859"/>
                  <a:ext cx="340362" cy="287721"/>
                  <a:chOff x="5585972" y="-729155"/>
                  <a:chExt cx="340362" cy="287721"/>
                </a:xfrm>
              </p:grpSpPr>
              <p:cxnSp>
                <p:nvCxnSpPr>
                  <p:cNvPr id="198" name="Straight Connector 197">
                    <a:extLst>
                      <a:ext uri="{FF2B5EF4-FFF2-40B4-BE49-F238E27FC236}">
                        <a16:creationId xmlns:a16="http://schemas.microsoft.com/office/drawing/2014/main" id="{D5DA8B9F-0174-643B-087B-F630F210DBB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729155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99" name="Straight Connector 198">
                    <a:extLst>
                      <a:ext uri="{FF2B5EF4-FFF2-40B4-BE49-F238E27FC236}">
                        <a16:creationId xmlns:a16="http://schemas.microsoft.com/office/drawing/2014/main" id="{B827D6E6-337A-381E-C03C-32CA106DF3A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633248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200" name="Straight Connector 199">
                    <a:extLst>
                      <a:ext uri="{FF2B5EF4-FFF2-40B4-BE49-F238E27FC236}">
                        <a16:creationId xmlns:a16="http://schemas.microsoft.com/office/drawing/2014/main" id="{5F5133EB-5FF7-4A55-49E3-73BB21974D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537341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201" name="Straight Connector 200">
                    <a:extLst>
                      <a:ext uri="{FF2B5EF4-FFF2-40B4-BE49-F238E27FC236}">
                        <a16:creationId xmlns:a16="http://schemas.microsoft.com/office/drawing/2014/main" id="{052FFF54-17A2-65B0-1EB2-3D3317D5D4E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5972" y="-441434"/>
                    <a:ext cx="340362" cy="0"/>
                  </a:xfrm>
                  <a:prstGeom prst="line">
                    <a:avLst/>
                  </a:prstGeom>
                  <a:noFill/>
                  <a:ln w="22225" cap="rnd" cmpd="sng" algn="ctr">
                    <a:solidFill>
                      <a:srgbClr val="FFFFFF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197" name="Oval 196">
                  <a:extLst>
                    <a:ext uri="{FF2B5EF4-FFF2-40B4-BE49-F238E27FC236}">
                      <a16:creationId xmlns:a16="http://schemas.microsoft.com/office/drawing/2014/main" id="{CBD386CB-4205-5BCD-EBE2-3478FC3979D4}"/>
                    </a:ext>
                  </a:extLst>
                </p:cNvPr>
                <p:cNvSpPr/>
                <p:nvPr/>
              </p:nvSpPr>
              <p:spPr>
                <a:xfrm>
                  <a:off x="5512585" y="-796160"/>
                  <a:ext cx="54000" cy="540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68E3020A-B93A-491A-BE25-0CFCEAA42C75}"/>
                </a:ext>
              </a:extLst>
            </p:cNvPr>
            <p:cNvGrpSpPr/>
            <p:nvPr/>
          </p:nvGrpSpPr>
          <p:grpSpPr>
            <a:xfrm>
              <a:off x="1810164" y="7608135"/>
              <a:ext cx="1082092" cy="238360"/>
              <a:chOff x="5559326" y="1452880"/>
              <a:chExt cx="1115600" cy="223201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55104627-FD2B-CA50-DC6D-88B2BCE34DE0}"/>
                  </a:ext>
                </a:extLst>
              </p:cNvPr>
              <p:cNvGrpSpPr/>
              <p:nvPr/>
            </p:nvGrpSpPr>
            <p:grpSpPr>
              <a:xfrm>
                <a:off x="5559326" y="1452880"/>
                <a:ext cx="259419" cy="223201"/>
                <a:chOff x="817297" y="815466"/>
                <a:chExt cx="1551319" cy="992287"/>
              </a:xfrm>
            </p:grpSpPr>
            <p:sp>
              <p:nvSpPr>
                <p:cNvPr id="216" name="Rounded Rectangle 282">
                  <a:extLst>
                    <a:ext uri="{FF2B5EF4-FFF2-40B4-BE49-F238E27FC236}">
                      <a16:creationId xmlns:a16="http://schemas.microsoft.com/office/drawing/2014/main" id="{E95273C8-A545-549A-4274-0555CA77518E}"/>
                    </a:ext>
                  </a:extLst>
                </p:cNvPr>
                <p:cNvSpPr/>
                <p:nvPr/>
              </p:nvSpPr>
              <p:spPr>
                <a:xfrm>
                  <a:off x="849664" y="1707654"/>
                  <a:ext cx="1487558" cy="72594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217" name="Rounded Rectangle 283">
                  <a:extLst>
                    <a:ext uri="{FF2B5EF4-FFF2-40B4-BE49-F238E27FC236}">
                      <a16:creationId xmlns:a16="http://schemas.microsoft.com/office/drawing/2014/main" id="{BA92D95A-C216-1475-847B-A2711BB7EDD8}"/>
                    </a:ext>
                  </a:extLst>
                </p:cNvPr>
                <p:cNvSpPr/>
                <p:nvPr/>
              </p:nvSpPr>
              <p:spPr>
                <a:xfrm>
                  <a:off x="970778" y="858921"/>
                  <a:ext cx="1238347" cy="783761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pic>
              <p:nvPicPr>
                <p:cNvPr id="218" name="Picture 217">
                  <a:extLst>
                    <a:ext uri="{FF2B5EF4-FFF2-40B4-BE49-F238E27FC236}">
                      <a16:creationId xmlns:a16="http://schemas.microsoft.com/office/drawing/2014/main" id="{CBA65737-F0BC-D577-FB38-F24CF1193F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screen">
                  <a:duotone>
                    <a:prstClr val="black"/>
                    <a:srgbClr val="0000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297" y="815466"/>
                  <a:ext cx="1551319" cy="992287"/>
                </a:xfrm>
                <a:prstGeom prst="rect">
                  <a:avLst/>
                </a:prstGeom>
              </p:spPr>
            </p:pic>
          </p:grpSp>
          <p:grpSp>
            <p:nvGrpSpPr>
              <p:cNvPr id="204" name="Group 203">
                <a:extLst>
                  <a:ext uri="{FF2B5EF4-FFF2-40B4-BE49-F238E27FC236}">
                    <a16:creationId xmlns:a16="http://schemas.microsoft.com/office/drawing/2014/main" id="{DD0BE681-1389-8A71-34DC-1B441DE36F74}"/>
                  </a:ext>
                </a:extLst>
              </p:cNvPr>
              <p:cNvGrpSpPr/>
              <p:nvPr/>
            </p:nvGrpSpPr>
            <p:grpSpPr>
              <a:xfrm>
                <a:off x="5844720" y="1452880"/>
                <a:ext cx="259419" cy="223201"/>
                <a:chOff x="817297" y="815466"/>
                <a:chExt cx="1551319" cy="992287"/>
              </a:xfrm>
            </p:grpSpPr>
            <p:sp>
              <p:nvSpPr>
                <p:cNvPr id="213" name="Rounded Rectangle 279">
                  <a:extLst>
                    <a:ext uri="{FF2B5EF4-FFF2-40B4-BE49-F238E27FC236}">
                      <a16:creationId xmlns:a16="http://schemas.microsoft.com/office/drawing/2014/main" id="{B13C2C55-E202-8796-FD37-05C48D594D79}"/>
                    </a:ext>
                  </a:extLst>
                </p:cNvPr>
                <p:cNvSpPr/>
                <p:nvPr/>
              </p:nvSpPr>
              <p:spPr>
                <a:xfrm>
                  <a:off x="849664" y="1707654"/>
                  <a:ext cx="1487558" cy="72594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214" name="Rounded Rectangle 280">
                  <a:extLst>
                    <a:ext uri="{FF2B5EF4-FFF2-40B4-BE49-F238E27FC236}">
                      <a16:creationId xmlns:a16="http://schemas.microsoft.com/office/drawing/2014/main" id="{1E3C9F6F-F550-BED1-D61D-B042A63022A9}"/>
                    </a:ext>
                  </a:extLst>
                </p:cNvPr>
                <p:cNvSpPr/>
                <p:nvPr/>
              </p:nvSpPr>
              <p:spPr>
                <a:xfrm>
                  <a:off x="970778" y="858921"/>
                  <a:ext cx="1238347" cy="783761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pic>
              <p:nvPicPr>
                <p:cNvPr id="215" name="Picture 214">
                  <a:extLst>
                    <a:ext uri="{FF2B5EF4-FFF2-40B4-BE49-F238E27FC236}">
                      <a16:creationId xmlns:a16="http://schemas.microsoft.com/office/drawing/2014/main" id="{1D6A6198-546E-56E4-594E-BF90EAA1DC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screen">
                  <a:duotone>
                    <a:prstClr val="black"/>
                    <a:srgbClr val="0000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297" y="815466"/>
                  <a:ext cx="1551319" cy="992287"/>
                </a:xfrm>
                <a:prstGeom prst="rect">
                  <a:avLst/>
                </a:prstGeom>
              </p:spPr>
            </p:pic>
          </p:grpSp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84C1A291-AD6A-9697-3CAC-31E5E98F5B06}"/>
                  </a:ext>
                </a:extLst>
              </p:cNvPr>
              <p:cNvGrpSpPr/>
              <p:nvPr/>
            </p:nvGrpSpPr>
            <p:grpSpPr>
              <a:xfrm>
                <a:off x="6130114" y="1452880"/>
                <a:ext cx="259419" cy="223201"/>
                <a:chOff x="817297" y="815466"/>
                <a:chExt cx="1551319" cy="992287"/>
              </a:xfrm>
            </p:grpSpPr>
            <p:sp>
              <p:nvSpPr>
                <p:cNvPr id="210" name="Rounded Rectangle 276">
                  <a:extLst>
                    <a:ext uri="{FF2B5EF4-FFF2-40B4-BE49-F238E27FC236}">
                      <a16:creationId xmlns:a16="http://schemas.microsoft.com/office/drawing/2014/main" id="{C83C1C48-51AF-CBFB-2AEB-A91C61062EE6}"/>
                    </a:ext>
                  </a:extLst>
                </p:cNvPr>
                <p:cNvSpPr/>
                <p:nvPr/>
              </p:nvSpPr>
              <p:spPr>
                <a:xfrm>
                  <a:off x="849664" y="1707654"/>
                  <a:ext cx="1487558" cy="72594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211" name="Rounded Rectangle 277">
                  <a:extLst>
                    <a:ext uri="{FF2B5EF4-FFF2-40B4-BE49-F238E27FC236}">
                      <a16:creationId xmlns:a16="http://schemas.microsoft.com/office/drawing/2014/main" id="{6097C858-38B8-D6BF-952C-A81620A501A2}"/>
                    </a:ext>
                  </a:extLst>
                </p:cNvPr>
                <p:cNvSpPr/>
                <p:nvPr/>
              </p:nvSpPr>
              <p:spPr>
                <a:xfrm>
                  <a:off x="970778" y="858921"/>
                  <a:ext cx="1238347" cy="783761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pic>
              <p:nvPicPr>
                <p:cNvPr id="212" name="Picture 211">
                  <a:extLst>
                    <a:ext uri="{FF2B5EF4-FFF2-40B4-BE49-F238E27FC236}">
                      <a16:creationId xmlns:a16="http://schemas.microsoft.com/office/drawing/2014/main" id="{3A63B1E1-0B67-87EF-F1C4-294A5BDE9B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screen">
                  <a:duotone>
                    <a:prstClr val="black"/>
                    <a:srgbClr val="0000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297" y="815466"/>
                  <a:ext cx="1551319" cy="992287"/>
                </a:xfrm>
                <a:prstGeom prst="rect">
                  <a:avLst/>
                </a:prstGeom>
              </p:spPr>
            </p:pic>
          </p:grpSp>
          <p:grpSp>
            <p:nvGrpSpPr>
              <p:cNvPr id="206" name="Group 205">
                <a:extLst>
                  <a:ext uri="{FF2B5EF4-FFF2-40B4-BE49-F238E27FC236}">
                    <a16:creationId xmlns:a16="http://schemas.microsoft.com/office/drawing/2014/main" id="{B010A40F-00C2-8DD1-F991-0EF579994F89}"/>
                  </a:ext>
                </a:extLst>
              </p:cNvPr>
              <p:cNvGrpSpPr/>
              <p:nvPr/>
            </p:nvGrpSpPr>
            <p:grpSpPr>
              <a:xfrm>
                <a:off x="6415507" y="1452880"/>
                <a:ext cx="259419" cy="223201"/>
                <a:chOff x="817297" y="815466"/>
                <a:chExt cx="1551319" cy="992287"/>
              </a:xfrm>
            </p:grpSpPr>
            <p:sp>
              <p:nvSpPr>
                <p:cNvPr id="207" name="Rounded Rectangle 273">
                  <a:extLst>
                    <a:ext uri="{FF2B5EF4-FFF2-40B4-BE49-F238E27FC236}">
                      <a16:creationId xmlns:a16="http://schemas.microsoft.com/office/drawing/2014/main" id="{DADE7CC8-B4E0-0AB2-2B5C-B3F220701763}"/>
                    </a:ext>
                  </a:extLst>
                </p:cNvPr>
                <p:cNvSpPr/>
                <p:nvPr/>
              </p:nvSpPr>
              <p:spPr>
                <a:xfrm>
                  <a:off x="849664" y="1707654"/>
                  <a:ext cx="1487558" cy="72594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sp>
              <p:nvSpPr>
                <p:cNvPr id="208" name="Rounded Rectangle 274">
                  <a:extLst>
                    <a:ext uri="{FF2B5EF4-FFF2-40B4-BE49-F238E27FC236}">
                      <a16:creationId xmlns:a16="http://schemas.microsoft.com/office/drawing/2014/main" id="{ABE32004-640C-9CD8-7CCE-FA552A04A780}"/>
                    </a:ext>
                  </a:extLst>
                </p:cNvPr>
                <p:cNvSpPr/>
                <p:nvPr/>
              </p:nvSpPr>
              <p:spPr>
                <a:xfrm>
                  <a:off x="970778" y="858921"/>
                  <a:ext cx="1238347" cy="783761"/>
                </a:xfrm>
                <a:prstGeom prst="roundRect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457200">
                    <a:spcBef>
                      <a:spcPts val="0"/>
                    </a:spcBef>
                    <a:spcAft>
                      <a:spcPts val="0"/>
                    </a:spcAft>
                    <a:buClrTx/>
                    <a:defRPr/>
                  </a:pPr>
                  <a:endParaRPr lang="en-US" sz="900" kern="120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endParaRPr>
                </a:p>
              </p:txBody>
            </p:sp>
            <p:pic>
              <p:nvPicPr>
                <p:cNvPr id="209" name="Picture 208">
                  <a:extLst>
                    <a:ext uri="{FF2B5EF4-FFF2-40B4-BE49-F238E27FC236}">
                      <a16:creationId xmlns:a16="http://schemas.microsoft.com/office/drawing/2014/main" id="{F28C67B0-F54C-9EC3-712C-504AE351E7C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screen">
                  <a:duotone>
                    <a:prstClr val="black"/>
                    <a:srgbClr val="0000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297" y="815466"/>
                  <a:ext cx="1551319" cy="992287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219439887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FDA163-F7E3-A8C6-261E-8447CC8D8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Cloud - Centralized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EE600E-3FC0-5F69-F2C6-CE30A02CF797}"/>
              </a:ext>
            </a:extLst>
          </p:cNvPr>
          <p:cNvGrpSpPr/>
          <p:nvPr/>
        </p:nvGrpSpPr>
        <p:grpSpPr>
          <a:xfrm>
            <a:off x="366353" y="1340768"/>
            <a:ext cx="10813484" cy="4646794"/>
            <a:chOff x="366353" y="1811218"/>
            <a:chExt cx="9718707" cy="4176344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239BD2A-6EC6-75B0-DD22-056D5167BB22}"/>
                </a:ext>
              </a:extLst>
            </p:cNvPr>
            <p:cNvSpPr/>
            <p:nvPr/>
          </p:nvSpPr>
          <p:spPr>
            <a:xfrm>
              <a:off x="1257390" y="1811219"/>
              <a:ext cx="7048118" cy="41763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AWS Cloud</a:t>
              </a:r>
            </a:p>
          </p:txBody>
        </p:sp>
        <p:pic>
          <p:nvPicPr>
            <p:cNvPr id="53" name="Graphic 2">
              <a:extLst>
                <a:ext uri="{FF2B5EF4-FFF2-40B4-BE49-F238E27FC236}">
                  <a16:creationId xmlns:a16="http://schemas.microsoft.com/office/drawing/2014/main" id="{965C64B7-375B-13B0-E4AB-1E5078E68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1257251" y="1811218"/>
              <a:ext cx="314204" cy="314204"/>
            </a:xfrm>
            <a:prstGeom prst="rect">
              <a:avLst/>
            </a:prstGeom>
          </p:spPr>
        </p:pic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7CA6752-0596-E073-898E-4A710D6AF575}"/>
                </a:ext>
              </a:extLst>
            </p:cNvPr>
            <p:cNvSpPr/>
            <p:nvPr/>
          </p:nvSpPr>
          <p:spPr>
            <a:xfrm>
              <a:off x="2730573" y="1913793"/>
              <a:ext cx="4953598" cy="2210496"/>
            </a:xfrm>
            <a:prstGeom prst="rect">
              <a:avLst/>
            </a:prstGeom>
            <a:noFill/>
            <a:ln w="12700">
              <a:solidFill>
                <a:srgbClr val="693B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 rIns="45720" bIns="22860" anchor="t"/>
            <a:lstStyle/>
            <a:p>
              <a:pPr>
                <a:defRPr/>
              </a:pPr>
              <a:r>
                <a:rPr lang="en-US" sz="1000" dirty="0">
                  <a:ln w="0"/>
                  <a:solidFill>
                    <a:srgbClr val="693BC5"/>
                  </a:solidFill>
                  <a:latin typeface="Arial"/>
                  <a:cs typeface="Arial"/>
                </a:rPr>
                <a:t>   Network VPC</a:t>
              </a:r>
            </a:p>
          </p:txBody>
        </p:sp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22FCB2A7-3A4C-061D-1892-93417E41D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2729684" y="1915102"/>
              <a:ext cx="314204" cy="314204"/>
            </a:xfrm>
            <a:prstGeom prst="rect">
              <a:avLst/>
            </a:prstGeom>
          </p:spPr>
        </p:pic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359495C-71FF-E0AE-CBF9-FA6671F923B4}"/>
                </a:ext>
              </a:extLst>
            </p:cNvPr>
            <p:cNvSpPr/>
            <p:nvPr/>
          </p:nvSpPr>
          <p:spPr>
            <a:xfrm>
              <a:off x="8629251" y="4125606"/>
              <a:ext cx="1455809" cy="733143"/>
            </a:xfrm>
            <a:prstGeom prst="rect">
              <a:avLst/>
            </a:prstGeom>
            <a:noFill/>
            <a:ln w="12700">
              <a:solidFill>
                <a:srgbClr val="5A6B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rgbClr val="5A6B8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Corporate 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rgbClr val="5A6B8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data center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02B4C5A8-3D63-6296-AAB7-DD70079E7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629251" y="4126916"/>
              <a:ext cx="314204" cy="314204"/>
            </a:xfrm>
            <a:prstGeom prst="rect">
              <a:avLst/>
            </a:prstGeom>
          </p:spPr>
        </p:pic>
        <p:pic>
          <p:nvPicPr>
            <p:cNvPr id="58" name="Picture 22" descr="Icon&#10;&#10;Description automatically generated">
              <a:extLst>
                <a:ext uri="{FF2B5EF4-FFF2-40B4-BE49-F238E27FC236}">
                  <a16:creationId xmlns:a16="http://schemas.microsoft.com/office/drawing/2014/main" id="{1504CA11-A727-0AD0-07A0-62A467117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53144" y="4278370"/>
              <a:ext cx="1293470" cy="599837"/>
            </a:xfrm>
            <a:prstGeom prst="rect">
              <a:avLst/>
            </a:prstGeom>
          </p:spPr>
        </p:pic>
        <p:pic>
          <p:nvPicPr>
            <p:cNvPr id="59" name="Picture 23" descr="Icon&#10;&#10;Description automatically generated">
              <a:extLst>
                <a:ext uri="{FF2B5EF4-FFF2-40B4-BE49-F238E27FC236}">
                  <a16:creationId xmlns:a16="http://schemas.microsoft.com/office/drawing/2014/main" id="{78B1B1C7-8C65-8C0E-234C-56F57EC8F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35483" y="4253526"/>
              <a:ext cx="1241103" cy="597158"/>
            </a:xfrm>
            <a:prstGeom prst="rect">
              <a:avLst/>
            </a:prstGeom>
          </p:spPr>
        </p:pic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147FAFA-068E-932F-48F2-EE2E5EAF0496}"/>
                </a:ext>
              </a:extLst>
            </p:cNvPr>
            <p:cNvSpPr/>
            <p:nvPr/>
          </p:nvSpPr>
          <p:spPr>
            <a:xfrm>
              <a:off x="2273203" y="4924260"/>
              <a:ext cx="1702489" cy="967099"/>
            </a:xfrm>
            <a:prstGeom prst="rect">
              <a:avLst/>
            </a:prstGeom>
            <a:noFill/>
            <a:ln w="12700">
              <a:solidFill>
                <a:srgbClr val="693B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 rIns="45720" bIns="22860" anchor="t"/>
            <a:lstStyle/>
            <a:p>
              <a:pPr>
                <a:defRPr/>
              </a:pPr>
              <a:r>
                <a:rPr lang="en-US" sz="1000" dirty="0">
                  <a:ln w="0"/>
                  <a:solidFill>
                    <a:srgbClr val="693BC5"/>
                  </a:solidFill>
                  <a:latin typeface="Arial"/>
                  <a:cs typeface="Arial"/>
                </a:rPr>
                <a:t>    Business Unit 1 VPC</a:t>
              </a:r>
            </a:p>
          </p:txBody>
        </p:sp>
        <p:pic>
          <p:nvPicPr>
            <p:cNvPr id="61" name="Graphic 60">
              <a:extLst>
                <a:ext uri="{FF2B5EF4-FFF2-40B4-BE49-F238E27FC236}">
                  <a16:creationId xmlns:a16="http://schemas.microsoft.com/office/drawing/2014/main" id="{21C72FF4-51ED-F3C4-61D5-4E8665932A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2272314" y="4925568"/>
              <a:ext cx="314204" cy="314204"/>
            </a:xfrm>
            <a:prstGeom prst="rect">
              <a:avLst/>
            </a:prstGeom>
          </p:spPr>
        </p:pic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9E249A4-EEEB-F845-2F9F-439FBF65CFE1}"/>
                </a:ext>
              </a:extLst>
            </p:cNvPr>
            <p:cNvSpPr/>
            <p:nvPr/>
          </p:nvSpPr>
          <p:spPr>
            <a:xfrm>
              <a:off x="5526452" y="4924260"/>
              <a:ext cx="1702489" cy="967099"/>
            </a:xfrm>
            <a:prstGeom prst="rect">
              <a:avLst/>
            </a:prstGeom>
            <a:noFill/>
            <a:ln w="12700">
              <a:solidFill>
                <a:srgbClr val="693B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 rIns="45720" bIns="22860" anchor="t"/>
            <a:lstStyle/>
            <a:p>
              <a:pPr>
                <a:defRPr/>
              </a:pPr>
              <a:r>
                <a:rPr lang="en-US" sz="1000" dirty="0">
                  <a:ln w="0"/>
                  <a:solidFill>
                    <a:srgbClr val="693BC5"/>
                  </a:solidFill>
                  <a:latin typeface="Arial"/>
                  <a:cs typeface="Arial"/>
                </a:rPr>
                <a:t>    Business Unit 2 VPC</a:t>
              </a: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C41E4260-3DE0-97E2-2C91-82561EC062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5525563" y="4925568"/>
              <a:ext cx="314204" cy="314204"/>
            </a:xfrm>
            <a:prstGeom prst="rect">
              <a:avLst/>
            </a:prstGeom>
          </p:spPr>
        </p:pic>
        <p:pic>
          <p:nvPicPr>
            <p:cNvPr id="64" name="Picture 28" descr="Icon&#10;&#10;Description automatically generated">
              <a:extLst>
                <a:ext uri="{FF2B5EF4-FFF2-40B4-BE49-F238E27FC236}">
                  <a16:creationId xmlns:a16="http://schemas.microsoft.com/office/drawing/2014/main" id="{D9340B9C-7D34-EA46-0EFC-80052F3125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51919" y="3482870"/>
              <a:ext cx="1241103" cy="605164"/>
            </a:xfrm>
            <a:prstGeom prst="rect">
              <a:avLst/>
            </a:prstGeom>
          </p:spPr>
        </p:pic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D286DCF-7B13-FAEF-18EC-BC5CB10E45CB}"/>
                </a:ext>
              </a:extLst>
            </p:cNvPr>
            <p:cNvSpPr/>
            <p:nvPr/>
          </p:nvSpPr>
          <p:spPr>
            <a:xfrm>
              <a:off x="3588204" y="3185978"/>
              <a:ext cx="1828926" cy="877153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Shared Services subnet</a:t>
              </a:r>
            </a:p>
          </p:txBody>
        </p:sp>
        <p:pic>
          <p:nvPicPr>
            <p:cNvPr id="66" name="Graphic 65">
              <a:extLst>
                <a:ext uri="{FF2B5EF4-FFF2-40B4-BE49-F238E27FC236}">
                  <a16:creationId xmlns:a16="http://schemas.microsoft.com/office/drawing/2014/main" id="{792AFB8F-8399-23AB-D079-903DD066C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585586" y="3187287"/>
              <a:ext cx="314204" cy="314204"/>
            </a:xfrm>
            <a:prstGeom prst="rect">
              <a:avLst/>
            </a:prstGeom>
          </p:spPr>
        </p:pic>
        <p:pic>
          <p:nvPicPr>
            <p:cNvPr id="67" name="Picture 33">
              <a:extLst>
                <a:ext uri="{FF2B5EF4-FFF2-40B4-BE49-F238E27FC236}">
                  <a16:creationId xmlns:a16="http://schemas.microsoft.com/office/drawing/2014/main" id="{6E51DF81-CCB9-A042-8A56-11ECE6547D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02383" y="3564328"/>
              <a:ext cx="710886" cy="476542"/>
            </a:xfrm>
            <a:prstGeom prst="rect">
              <a:avLst/>
            </a:prstGeom>
          </p:spPr>
        </p:pic>
        <p:pic>
          <p:nvPicPr>
            <p:cNvPr id="68" name="Picture 34" descr="Logo&#10;&#10;Description automatically generated">
              <a:extLst>
                <a:ext uri="{FF2B5EF4-FFF2-40B4-BE49-F238E27FC236}">
                  <a16:creationId xmlns:a16="http://schemas.microsoft.com/office/drawing/2014/main" id="{8B9190A3-AEBA-2DBF-F3DF-98C24F770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56653" y="3538144"/>
              <a:ext cx="1027708" cy="489634"/>
            </a:xfrm>
            <a:prstGeom prst="rect">
              <a:avLst/>
            </a:prstGeom>
          </p:spPr>
        </p:pic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A85313E-451B-1FF3-E22A-A0397E9D4667}"/>
                </a:ext>
              </a:extLst>
            </p:cNvPr>
            <p:cNvSpPr/>
            <p:nvPr/>
          </p:nvSpPr>
          <p:spPr>
            <a:xfrm>
              <a:off x="3594750" y="2197545"/>
              <a:ext cx="1828926" cy="877153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Firewall subnet</a:t>
              </a:r>
            </a:p>
          </p:txBody>
        </p:sp>
        <p:pic>
          <p:nvPicPr>
            <p:cNvPr id="70" name="Graphic 69">
              <a:extLst>
                <a:ext uri="{FF2B5EF4-FFF2-40B4-BE49-F238E27FC236}">
                  <a16:creationId xmlns:a16="http://schemas.microsoft.com/office/drawing/2014/main" id="{F5D60724-0C88-61BA-F892-0C6F1A8995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592132" y="2198856"/>
              <a:ext cx="314204" cy="314204"/>
            </a:xfrm>
            <a:prstGeom prst="rect">
              <a:avLst/>
            </a:prstGeom>
          </p:spPr>
        </p:pic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5D86C05-E867-B89F-8AE3-C4C3D8A44D80}"/>
                </a:ext>
              </a:extLst>
            </p:cNvPr>
            <p:cNvSpPr/>
            <p:nvPr/>
          </p:nvSpPr>
          <p:spPr>
            <a:xfrm>
              <a:off x="5604342" y="2204091"/>
              <a:ext cx="1828926" cy="870607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Security Tools subnet</a:t>
              </a:r>
            </a:p>
          </p:txBody>
        </p:sp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AF88C114-B474-4EF6-F57D-7FA5E7BA27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601723" y="2205401"/>
              <a:ext cx="314204" cy="314204"/>
            </a:xfrm>
            <a:prstGeom prst="rect">
              <a:avLst/>
            </a:prstGeom>
          </p:spPr>
        </p:pic>
        <p:pic>
          <p:nvPicPr>
            <p:cNvPr id="73" name="Picture 10" descr="A picture containing text, night sky&#10;&#10;Description automatically generated">
              <a:extLst>
                <a:ext uri="{FF2B5EF4-FFF2-40B4-BE49-F238E27FC236}">
                  <a16:creationId xmlns:a16="http://schemas.microsoft.com/office/drawing/2014/main" id="{564895B1-5D35-9382-EAEA-92515D71D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92082" y="2461998"/>
              <a:ext cx="727905" cy="579968"/>
            </a:xfrm>
            <a:prstGeom prst="rect">
              <a:avLst/>
            </a:prstGeom>
          </p:spPr>
        </p:pic>
        <p:pic>
          <p:nvPicPr>
            <p:cNvPr id="74" name="Picture 11" descr="Icon&#10;&#10;Description automatically generated">
              <a:extLst>
                <a:ext uri="{FF2B5EF4-FFF2-40B4-BE49-F238E27FC236}">
                  <a16:creationId xmlns:a16="http://schemas.microsoft.com/office/drawing/2014/main" id="{DEEF779F-F5DF-FBAC-A1EF-FCA2F6249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15567" y="2489580"/>
              <a:ext cx="926900" cy="562948"/>
            </a:xfrm>
            <a:prstGeom prst="rect">
              <a:avLst/>
            </a:prstGeom>
          </p:spPr>
        </p:pic>
        <p:pic>
          <p:nvPicPr>
            <p:cNvPr id="75" name="Picture 13">
              <a:extLst>
                <a:ext uri="{FF2B5EF4-FFF2-40B4-BE49-F238E27FC236}">
                  <a16:creationId xmlns:a16="http://schemas.microsoft.com/office/drawing/2014/main" id="{7EF6492C-89DB-E48D-B92B-3C5CE42D06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366353" y="2446378"/>
              <a:ext cx="911190" cy="701721"/>
            </a:xfrm>
            <a:prstGeom prst="rect">
              <a:avLst/>
            </a:prstGeom>
          </p:spPr>
        </p:pic>
        <p:pic>
          <p:nvPicPr>
            <p:cNvPr id="77" name="Picture 33">
              <a:extLst>
                <a:ext uri="{FF2B5EF4-FFF2-40B4-BE49-F238E27FC236}">
                  <a16:creationId xmlns:a16="http://schemas.microsoft.com/office/drawing/2014/main" id="{57E5E425-EC1F-FCB2-8B76-6697203BBD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38059" y="5291797"/>
              <a:ext cx="710886" cy="476542"/>
            </a:xfrm>
            <a:prstGeom prst="rect">
              <a:avLst/>
            </a:prstGeom>
          </p:spPr>
        </p:pic>
        <p:pic>
          <p:nvPicPr>
            <p:cNvPr id="78" name="Picture 33">
              <a:extLst>
                <a:ext uri="{FF2B5EF4-FFF2-40B4-BE49-F238E27FC236}">
                  <a16:creationId xmlns:a16="http://schemas.microsoft.com/office/drawing/2014/main" id="{0B1D54CB-C1D4-AB66-B439-8D86037882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39228" y="5291798"/>
              <a:ext cx="710886" cy="476542"/>
            </a:xfrm>
            <a:prstGeom prst="rect">
              <a:avLst/>
            </a:prstGeom>
          </p:spPr>
        </p:pic>
        <p:sp>
          <p:nvSpPr>
            <p:cNvPr id="79" name="Freeform 61">
              <a:extLst>
                <a:ext uri="{FF2B5EF4-FFF2-40B4-BE49-F238E27FC236}">
                  <a16:creationId xmlns:a16="http://schemas.microsoft.com/office/drawing/2014/main" id="{EDF9A7DB-ED6D-CED8-C3D1-5133E1A28FF9}"/>
                </a:ext>
              </a:extLst>
            </p:cNvPr>
            <p:cNvSpPr/>
            <p:nvPr/>
          </p:nvSpPr>
          <p:spPr>
            <a:xfrm flipH="1" flipV="1">
              <a:off x="4827616" y="4850833"/>
              <a:ext cx="593059" cy="570803"/>
            </a:xfrm>
            <a:custGeom>
              <a:avLst/>
              <a:gdLst>
                <a:gd name="connsiteX0" fmla="*/ 1371600 w 1371600"/>
                <a:gd name="connsiteY0" fmla="*/ 711200 h 711200"/>
                <a:gd name="connsiteX1" fmla="*/ 1371600 w 1371600"/>
                <a:gd name="connsiteY1" fmla="*/ 0 h 711200"/>
                <a:gd name="connsiteX2" fmla="*/ 0 w 1371600"/>
                <a:gd name="connsiteY2" fmla="*/ 0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1600" h="711200">
                  <a:moveTo>
                    <a:pt x="1371600" y="711200"/>
                  </a:moveTo>
                  <a:lnTo>
                    <a:pt x="137160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80" name="Freeform 61">
              <a:extLst>
                <a:ext uri="{FF2B5EF4-FFF2-40B4-BE49-F238E27FC236}">
                  <a16:creationId xmlns:a16="http://schemas.microsoft.com/office/drawing/2014/main" id="{8936A3E5-8BC3-7B4A-1826-C7474A6DF5D4}"/>
                </a:ext>
              </a:extLst>
            </p:cNvPr>
            <p:cNvSpPr/>
            <p:nvPr/>
          </p:nvSpPr>
          <p:spPr>
            <a:xfrm flipV="1">
              <a:off x="4072218" y="4850833"/>
              <a:ext cx="585204" cy="583895"/>
            </a:xfrm>
            <a:custGeom>
              <a:avLst/>
              <a:gdLst>
                <a:gd name="connsiteX0" fmla="*/ 1371600 w 1371600"/>
                <a:gd name="connsiteY0" fmla="*/ 711200 h 711200"/>
                <a:gd name="connsiteX1" fmla="*/ 1371600 w 1371600"/>
                <a:gd name="connsiteY1" fmla="*/ 0 h 711200"/>
                <a:gd name="connsiteX2" fmla="*/ 0 w 1371600"/>
                <a:gd name="connsiteY2" fmla="*/ 0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1600" h="711200">
                  <a:moveTo>
                    <a:pt x="1371600" y="711200"/>
                  </a:moveTo>
                  <a:lnTo>
                    <a:pt x="137160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F155A0BE-0363-7498-CCFA-5F253F139E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63889" y="4004212"/>
              <a:ext cx="0" cy="236962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DF141EA5-2272-809A-675A-B814976FA8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63889" y="2976505"/>
              <a:ext cx="0" cy="518436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8A026E49-857E-E4DA-2154-46FF2E53E228}"/>
                </a:ext>
              </a:extLst>
            </p:cNvPr>
            <p:cNvCxnSpPr>
              <a:cxnSpLocks/>
            </p:cNvCxnSpPr>
            <p:nvPr/>
          </p:nvCxnSpPr>
          <p:spPr>
            <a:xfrm>
              <a:off x="5000851" y="4478136"/>
              <a:ext cx="2547665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3D395C46-8412-62B5-2650-9FB1AE3B7F1F}"/>
                </a:ext>
              </a:extLst>
            </p:cNvPr>
            <p:cNvCxnSpPr>
              <a:cxnSpLocks/>
            </p:cNvCxnSpPr>
            <p:nvPr/>
          </p:nvCxnSpPr>
          <p:spPr>
            <a:xfrm>
              <a:off x="8038150" y="4478135"/>
              <a:ext cx="544619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88CEAEAD-BF20-CE45-E839-85B588A32307}"/>
                </a:ext>
              </a:extLst>
            </p:cNvPr>
            <p:cNvCxnSpPr>
              <a:cxnSpLocks/>
            </p:cNvCxnSpPr>
            <p:nvPr/>
          </p:nvCxnSpPr>
          <p:spPr>
            <a:xfrm>
              <a:off x="4999045" y="2668757"/>
              <a:ext cx="1270537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FC8981CF-2619-773B-B2A3-81C09ECAC81B}"/>
                </a:ext>
              </a:extLst>
            </p:cNvPr>
            <p:cNvCxnSpPr>
              <a:cxnSpLocks/>
            </p:cNvCxnSpPr>
            <p:nvPr/>
          </p:nvCxnSpPr>
          <p:spPr>
            <a:xfrm>
              <a:off x="2254942" y="2668757"/>
              <a:ext cx="2221515" cy="161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00FB19F-2EA2-3B0D-B604-B1BD24439955}"/>
                </a:ext>
              </a:extLst>
            </p:cNvPr>
            <p:cNvCxnSpPr>
              <a:cxnSpLocks/>
            </p:cNvCxnSpPr>
            <p:nvPr/>
          </p:nvCxnSpPr>
          <p:spPr>
            <a:xfrm>
              <a:off x="1060669" y="2670366"/>
              <a:ext cx="681500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359A8CDE-7845-E1DB-90AB-B78CC722AF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1796" y="3709480"/>
              <a:ext cx="1556591" cy="11637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9" name="Picture 13">
              <a:extLst>
                <a:ext uri="{FF2B5EF4-FFF2-40B4-BE49-F238E27FC236}">
                  <a16:creationId xmlns:a16="http://schemas.microsoft.com/office/drawing/2014/main" id="{9C132ED8-6DF1-7801-087B-209C18838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8890284" y="2838353"/>
              <a:ext cx="911190" cy="701721"/>
            </a:xfrm>
            <a:prstGeom prst="rect">
              <a:avLst/>
            </a:prstGeom>
          </p:spPr>
        </p:pic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88BEE0A7-4EFB-799D-50A2-B8CB90C1B7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43169" y="3530249"/>
              <a:ext cx="0" cy="518436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" name="Graphic 101">
              <a:extLst>
                <a:ext uri="{FF2B5EF4-FFF2-40B4-BE49-F238E27FC236}">
                  <a16:creationId xmlns:a16="http://schemas.microsoft.com/office/drawing/2014/main" id="{0CA86AE4-0E14-7915-C60C-D5BEEEF442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6317381" y="2489580"/>
              <a:ext cx="348772" cy="348772"/>
            </a:xfrm>
            <a:prstGeom prst="rect">
              <a:avLst/>
            </a:prstGeom>
          </p:spPr>
        </p:pic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8B691A1A-8B19-063D-B807-08BD7F67C529}"/>
                </a:ext>
              </a:extLst>
            </p:cNvPr>
            <p:cNvSpPr txBox="1"/>
            <p:nvPr/>
          </p:nvSpPr>
          <p:spPr>
            <a:xfrm>
              <a:off x="6164060" y="2854565"/>
              <a:ext cx="803425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/>
                <a:t>Packet Capture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11C7D4D-0D06-A2AD-2B6F-BE53E3778700}"/>
                </a:ext>
              </a:extLst>
            </p:cNvPr>
            <p:cNvSpPr txBox="1"/>
            <p:nvPr/>
          </p:nvSpPr>
          <p:spPr>
            <a:xfrm>
              <a:off x="5149106" y="2678723"/>
              <a:ext cx="9813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/>
                <a:t>Traffic Mirror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463662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72AE0B-4F43-F436-BED8-B43E16C1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Native – Multi-Tier Web Application</a:t>
            </a:r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6E9B1BED-BF2C-E293-AF50-4E91CC9C79E7}"/>
              </a:ext>
            </a:extLst>
          </p:cNvPr>
          <p:cNvGrpSpPr/>
          <p:nvPr/>
        </p:nvGrpSpPr>
        <p:grpSpPr>
          <a:xfrm>
            <a:off x="366352" y="1196752"/>
            <a:ext cx="10630011" cy="4803523"/>
            <a:chOff x="85725" y="1125395"/>
            <a:chExt cx="11206871" cy="5064196"/>
          </a:xfrm>
        </p:grpSpPr>
        <p:pic>
          <p:nvPicPr>
            <p:cNvPr id="133" name="Picture 116" descr="Icon&#10;&#10;Description automatically generated">
              <a:extLst>
                <a:ext uri="{FF2B5EF4-FFF2-40B4-BE49-F238E27FC236}">
                  <a16:creationId xmlns:a16="http://schemas.microsoft.com/office/drawing/2014/main" id="{94B825FB-5467-3A51-F706-20789EBB1F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5238" y="3000455"/>
              <a:ext cx="1751781" cy="791542"/>
            </a:xfrm>
            <a:prstGeom prst="rect">
              <a:avLst/>
            </a:prstGeom>
          </p:spPr>
        </p:pic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2ECC63A6-D6CC-E64B-56DE-3C6CA3978A81}"/>
                </a:ext>
              </a:extLst>
            </p:cNvPr>
            <p:cNvSpPr/>
            <p:nvPr/>
          </p:nvSpPr>
          <p:spPr>
            <a:xfrm>
              <a:off x="5912575" y="2813411"/>
              <a:ext cx="1606039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Application 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subnet</a:t>
              </a: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75206EC-9FEA-F5C4-47D9-DE29B243B701}"/>
                </a:ext>
              </a:extLst>
            </p:cNvPr>
            <p:cNvSpPr/>
            <p:nvPr/>
          </p:nvSpPr>
          <p:spPr>
            <a:xfrm>
              <a:off x="2975189" y="2813412"/>
              <a:ext cx="1622426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Webserver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subnet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A1F60303-84A0-C522-63C8-2115415C8F49}"/>
                </a:ext>
              </a:extLst>
            </p:cNvPr>
            <p:cNvSpPr/>
            <p:nvPr/>
          </p:nvSpPr>
          <p:spPr>
            <a:xfrm>
              <a:off x="1155076" y="1125396"/>
              <a:ext cx="10137520" cy="506419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AWS Cloud</a:t>
              </a:r>
            </a:p>
          </p:txBody>
        </p:sp>
        <p:pic>
          <p:nvPicPr>
            <p:cNvPr id="137" name="Graphic 2">
              <a:extLst>
                <a:ext uri="{FF2B5EF4-FFF2-40B4-BE49-F238E27FC236}">
                  <a16:creationId xmlns:a16="http://schemas.microsoft.com/office/drawing/2014/main" id="{5B7570C6-02C1-7E9B-750E-3E9FD7BEEF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146970" y="1125395"/>
              <a:ext cx="381000" cy="381000"/>
            </a:xfrm>
            <a:prstGeom prst="rect">
              <a:avLst/>
            </a:prstGeom>
          </p:spPr>
        </p:pic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AEC1AC46-91FA-9D0D-7EB8-22E9C0E9EA8E}"/>
                </a:ext>
              </a:extLst>
            </p:cNvPr>
            <p:cNvSpPr/>
            <p:nvPr/>
          </p:nvSpPr>
          <p:spPr>
            <a:xfrm>
              <a:off x="2312192" y="1570609"/>
              <a:ext cx="8695680" cy="4553975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Region</a:t>
              </a:r>
            </a:p>
          </p:txBody>
        </p:sp>
        <p:pic>
          <p:nvPicPr>
            <p:cNvPr id="139" name="Graphic 138">
              <a:extLst>
                <a:ext uri="{FF2B5EF4-FFF2-40B4-BE49-F238E27FC236}">
                  <a16:creationId xmlns:a16="http://schemas.microsoft.com/office/drawing/2014/main" id="{23595EC8-18C6-B3D5-2E45-257069530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311714" y="1572677"/>
              <a:ext cx="381000" cy="381000"/>
            </a:xfrm>
            <a:prstGeom prst="rect">
              <a:avLst/>
            </a:prstGeom>
          </p:spPr>
        </p:pic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042F68F5-30CD-9643-9542-7BA0D324A533}"/>
                </a:ext>
              </a:extLst>
            </p:cNvPr>
            <p:cNvSpPr/>
            <p:nvPr/>
          </p:nvSpPr>
          <p:spPr>
            <a:xfrm>
              <a:off x="2518557" y="2035589"/>
              <a:ext cx="8192171" cy="4014320"/>
            </a:xfrm>
            <a:prstGeom prst="rect">
              <a:avLst/>
            </a:prstGeom>
            <a:noFill/>
            <a:ln w="12700">
              <a:solidFill>
                <a:srgbClr val="693B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ln w="0"/>
                  <a:solidFill>
                    <a:srgbClr val="693B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Virtual private cloud (VPC)</a:t>
              </a:r>
            </a:p>
          </p:txBody>
        </p:sp>
        <p:pic>
          <p:nvPicPr>
            <p:cNvPr id="141" name="Graphic 140">
              <a:extLst>
                <a:ext uri="{FF2B5EF4-FFF2-40B4-BE49-F238E27FC236}">
                  <a16:creationId xmlns:a16="http://schemas.microsoft.com/office/drawing/2014/main" id="{2F5EC694-8B2E-DA77-CB91-DF2F227FEBA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2525416" y="2037177"/>
              <a:ext cx="381000" cy="381000"/>
            </a:xfrm>
            <a:prstGeom prst="rect">
              <a:avLst/>
            </a:prstGeom>
          </p:spPr>
        </p:pic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33F4C5AB-C2E0-A3E0-DE32-CFFA209C2B4C}"/>
                </a:ext>
              </a:extLst>
            </p:cNvPr>
            <p:cNvGrpSpPr/>
            <p:nvPr/>
          </p:nvGrpSpPr>
          <p:grpSpPr>
            <a:xfrm>
              <a:off x="85725" y="3079131"/>
              <a:ext cx="1073150" cy="810476"/>
              <a:chOff x="6149975" y="2847975"/>
              <a:chExt cx="1073150" cy="810476"/>
            </a:xfrm>
          </p:grpSpPr>
          <p:pic>
            <p:nvPicPr>
              <p:cNvPr id="143" name="Graphic 12">
                <a:extLst>
                  <a:ext uri="{FF2B5EF4-FFF2-40B4-BE49-F238E27FC236}">
                    <a16:creationId xmlns:a16="http://schemas.microsoft.com/office/drawing/2014/main" id="{C5EF2794-5EF3-7B45-4FD8-40A16C50B1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1600" y="2847975"/>
                <a:ext cx="469900" cy="469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4" name="TextBox 29">
                <a:extLst>
                  <a:ext uri="{FF2B5EF4-FFF2-40B4-BE49-F238E27FC236}">
                    <a16:creationId xmlns:a16="http://schemas.microsoft.com/office/drawing/2014/main" id="{76DCFB87-BE86-E730-5319-B623AED75A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9975" y="3376613"/>
                <a:ext cx="1073150" cy="281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9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Internet</a:t>
                </a:r>
              </a:p>
            </p:txBody>
          </p:sp>
        </p:grpSp>
        <p:pic>
          <p:nvPicPr>
            <p:cNvPr id="145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9539B832-A750-7815-0777-9BA4C4483A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2017" y="338327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6" name="Graphic 145">
              <a:extLst>
                <a:ext uri="{FF2B5EF4-FFF2-40B4-BE49-F238E27FC236}">
                  <a16:creationId xmlns:a16="http://schemas.microsoft.com/office/drawing/2014/main" id="{B5E3136E-CA1C-611E-F85C-E76C89E95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972014" y="2815000"/>
              <a:ext cx="381000" cy="381000"/>
            </a:xfrm>
            <a:prstGeom prst="rect">
              <a:avLst/>
            </a:prstGeom>
          </p:spPr>
        </p:pic>
        <p:pic>
          <p:nvPicPr>
            <p:cNvPr id="147" name="Picture 53" descr="Icon&#10;&#10;Description automatically generated">
              <a:extLst>
                <a:ext uri="{FF2B5EF4-FFF2-40B4-BE49-F238E27FC236}">
                  <a16:creationId xmlns:a16="http://schemas.microsoft.com/office/drawing/2014/main" id="{160B0DBC-19C8-0467-CF72-09907A7864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48945" y="3278275"/>
              <a:ext cx="1587910" cy="757314"/>
            </a:xfrm>
            <a:prstGeom prst="rect">
              <a:avLst/>
            </a:prstGeom>
          </p:spPr>
        </p:pic>
        <p:pic>
          <p:nvPicPr>
            <p:cNvPr id="148" name="Picture 54" descr="Icon&#10;&#10;Description automatically generated">
              <a:extLst>
                <a:ext uri="{FF2B5EF4-FFF2-40B4-BE49-F238E27FC236}">
                  <a16:creationId xmlns:a16="http://schemas.microsoft.com/office/drawing/2014/main" id="{C51C979B-463D-C716-F2FC-D20E1B7CB6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3192" y="4188480"/>
              <a:ext cx="1739958" cy="748938"/>
            </a:xfrm>
            <a:prstGeom prst="rect">
              <a:avLst/>
            </a:prstGeom>
          </p:spPr>
        </p:pic>
        <p:pic>
          <p:nvPicPr>
            <p:cNvPr id="149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B8691653-DA31-D8ED-75C0-FE8170BE2E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3016" y="3383269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" name="Graphic 149">
              <a:extLst>
                <a:ext uri="{FF2B5EF4-FFF2-40B4-BE49-F238E27FC236}">
                  <a16:creationId xmlns:a16="http://schemas.microsoft.com/office/drawing/2014/main" id="{41B3E3D8-F201-5EDD-64B1-C32C6EC8B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913497" y="2815000"/>
              <a:ext cx="381000" cy="381000"/>
            </a:xfrm>
            <a:prstGeom prst="rect">
              <a:avLst/>
            </a:prstGeom>
          </p:spPr>
        </p:pic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A70330E2-7FA9-A13D-8CBB-3084C9D71607}"/>
                </a:ext>
              </a:extLst>
            </p:cNvPr>
            <p:cNvSpPr/>
            <p:nvPr/>
          </p:nvSpPr>
          <p:spPr>
            <a:xfrm>
              <a:off x="2763052" y="2480956"/>
              <a:ext cx="7684077" cy="1707846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Availability Zone</a:t>
              </a:r>
            </a:p>
          </p:txBody>
        </p: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61B8DE75-0549-7F06-2675-87039A8E9E5F}"/>
                </a:ext>
              </a:extLst>
            </p:cNvPr>
            <p:cNvGrpSpPr/>
            <p:nvPr/>
          </p:nvGrpSpPr>
          <p:grpSpPr>
            <a:xfrm>
              <a:off x="7520707" y="3219345"/>
              <a:ext cx="1073150" cy="840654"/>
              <a:chOff x="10348964" y="3425927"/>
              <a:chExt cx="1073150" cy="840654"/>
            </a:xfrm>
          </p:grpSpPr>
          <p:pic>
            <p:nvPicPr>
              <p:cNvPr id="153" name="Picture 66" descr="Icon&#10;&#10;Description automatically generated">
                <a:extLst>
                  <a:ext uri="{FF2B5EF4-FFF2-40B4-BE49-F238E27FC236}">
                    <a16:creationId xmlns:a16="http://schemas.microsoft.com/office/drawing/2014/main" id="{28CE4D59-3631-F9D5-3DCE-3D7C43DF40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595947" y="3425927"/>
                <a:ext cx="570170" cy="612469"/>
              </a:xfrm>
              <a:prstGeom prst="rect">
                <a:avLst/>
              </a:prstGeom>
            </p:spPr>
          </p:pic>
          <p:sp>
            <p:nvSpPr>
              <p:cNvPr id="154" name="TextBox 29">
                <a:extLst>
                  <a:ext uri="{FF2B5EF4-FFF2-40B4-BE49-F238E27FC236}">
                    <a16:creationId xmlns:a16="http://schemas.microsoft.com/office/drawing/2014/main" id="{5B04F31B-B5C7-23E6-B649-62F32297A7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48964" y="4041110"/>
                <a:ext cx="1073150" cy="2254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tIns="22860" rIns="45720" bIns="22860" anchor="t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900">
                    <a:solidFill>
                      <a:srgbClr val="000000"/>
                    </a:solidFill>
                    <a:latin typeface="Arial"/>
                  </a:rPr>
                  <a:t>Database</a:t>
                </a:r>
                <a:endParaRPr lang="en-US" altLang="en-US" sz="9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62212EBF-D294-E022-5B59-DEB1C5404F57}"/>
                </a:ext>
              </a:extLst>
            </p:cNvPr>
            <p:cNvSpPr/>
            <p:nvPr/>
          </p:nvSpPr>
          <p:spPr>
            <a:xfrm>
              <a:off x="5912574" y="4580602"/>
              <a:ext cx="1606039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Application 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subnet</a:t>
              </a: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1F67660A-9984-1702-553F-3AAC9BB22324}"/>
                </a:ext>
              </a:extLst>
            </p:cNvPr>
            <p:cNvSpPr/>
            <p:nvPr/>
          </p:nvSpPr>
          <p:spPr>
            <a:xfrm>
              <a:off x="2975187" y="4580603"/>
              <a:ext cx="1622426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Webserver 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subnet</a:t>
              </a:r>
            </a:p>
          </p:txBody>
        </p:sp>
        <p:pic>
          <p:nvPicPr>
            <p:cNvPr id="157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FEDD92E2-045B-99D0-9862-186349121C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2017" y="515046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8" name="Graphic 157">
              <a:extLst>
                <a:ext uri="{FF2B5EF4-FFF2-40B4-BE49-F238E27FC236}">
                  <a16:creationId xmlns:a16="http://schemas.microsoft.com/office/drawing/2014/main" id="{AA3F9967-F5C3-B2ED-9D21-47BC5E119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972013" y="4582191"/>
              <a:ext cx="381000" cy="381000"/>
            </a:xfrm>
            <a:prstGeom prst="rect">
              <a:avLst/>
            </a:prstGeom>
          </p:spPr>
        </p:pic>
        <p:pic>
          <p:nvPicPr>
            <p:cNvPr id="159" name="Picture 53" descr="Icon&#10;&#10;Description automatically generated">
              <a:extLst>
                <a:ext uri="{FF2B5EF4-FFF2-40B4-BE49-F238E27FC236}">
                  <a16:creationId xmlns:a16="http://schemas.microsoft.com/office/drawing/2014/main" id="{63F78153-C749-42AB-7E2A-F6A76B4E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48945" y="5045466"/>
              <a:ext cx="1587910" cy="757314"/>
            </a:xfrm>
            <a:prstGeom prst="rect">
              <a:avLst/>
            </a:prstGeom>
          </p:spPr>
        </p:pic>
        <p:pic>
          <p:nvPicPr>
            <p:cNvPr id="160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E4A465CF-90D5-48B5-799D-39AB06E2DF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3016" y="515046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1" name="Graphic 160">
              <a:extLst>
                <a:ext uri="{FF2B5EF4-FFF2-40B4-BE49-F238E27FC236}">
                  <a16:creationId xmlns:a16="http://schemas.microsoft.com/office/drawing/2014/main" id="{DF08728F-2E4E-ECC2-C6E0-AB28A6084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913497" y="4582191"/>
              <a:ext cx="381000" cy="381000"/>
            </a:xfrm>
            <a:prstGeom prst="rect">
              <a:avLst/>
            </a:prstGeom>
          </p:spPr>
        </p:pic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0CD197F5-185F-A4A4-FCDA-4F16DBE7351C}"/>
                </a:ext>
              </a:extLst>
            </p:cNvPr>
            <p:cNvSpPr/>
            <p:nvPr/>
          </p:nvSpPr>
          <p:spPr>
            <a:xfrm>
              <a:off x="2763051" y="4256253"/>
              <a:ext cx="7684077" cy="1699740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Availability Zone</a:t>
              </a:r>
            </a:p>
          </p:txBody>
        </p: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57A03B3E-6EAC-506F-3900-D75BB9601DFE}"/>
                </a:ext>
              </a:extLst>
            </p:cNvPr>
            <p:cNvGrpSpPr/>
            <p:nvPr/>
          </p:nvGrpSpPr>
          <p:grpSpPr>
            <a:xfrm>
              <a:off x="7520707" y="4986536"/>
              <a:ext cx="1073150" cy="840654"/>
              <a:chOff x="10348964" y="3425927"/>
              <a:chExt cx="1073150" cy="840654"/>
            </a:xfrm>
          </p:grpSpPr>
          <p:pic>
            <p:nvPicPr>
              <p:cNvPr id="164" name="Picture 66" descr="Icon&#10;&#10;Description automatically generated">
                <a:extLst>
                  <a:ext uri="{FF2B5EF4-FFF2-40B4-BE49-F238E27FC236}">
                    <a16:creationId xmlns:a16="http://schemas.microsoft.com/office/drawing/2014/main" id="{2E4C7D64-EDF2-F05B-78CB-BCAEB302A5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595947" y="3425927"/>
                <a:ext cx="570170" cy="612469"/>
              </a:xfrm>
              <a:prstGeom prst="rect">
                <a:avLst/>
              </a:prstGeom>
            </p:spPr>
          </p:pic>
          <p:sp>
            <p:nvSpPr>
              <p:cNvPr id="165" name="TextBox 29">
                <a:extLst>
                  <a:ext uri="{FF2B5EF4-FFF2-40B4-BE49-F238E27FC236}">
                    <a16:creationId xmlns:a16="http://schemas.microsoft.com/office/drawing/2014/main" id="{6A074B17-C95A-BE8A-AB23-C052B3D93E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48964" y="4041110"/>
                <a:ext cx="1073150" cy="2254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tIns="22860" rIns="45720" bIns="22860" anchor="t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900">
                    <a:solidFill>
                      <a:srgbClr val="000000"/>
                    </a:solidFill>
                    <a:latin typeface="Arial"/>
                  </a:rPr>
                  <a:t>Database</a:t>
                </a:r>
                <a:endParaRPr lang="en-US" altLang="en-US" sz="9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id="{A76E1D5B-7CB7-E297-3453-441D07CA389A}"/>
                </a:ext>
              </a:extLst>
            </p:cNvPr>
            <p:cNvCxnSpPr/>
            <p:nvPr/>
          </p:nvCxnSpPr>
          <p:spPr>
            <a:xfrm flipH="1">
              <a:off x="2149559" y="3739973"/>
              <a:ext cx="742809" cy="635328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id="{45BB92A3-7EDE-9F85-9011-955C6C65393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44340" y="4526387"/>
              <a:ext cx="751537" cy="701682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>
              <a:extLst>
                <a:ext uri="{FF2B5EF4-FFF2-40B4-BE49-F238E27FC236}">
                  <a16:creationId xmlns:a16="http://schemas.microsoft.com/office/drawing/2014/main" id="{656D5A85-ECCF-864C-2EF4-13D72C84F414}"/>
                </a:ext>
              </a:extLst>
            </p:cNvPr>
            <p:cNvCxnSpPr>
              <a:cxnSpLocks/>
            </p:cNvCxnSpPr>
            <p:nvPr/>
          </p:nvCxnSpPr>
          <p:spPr>
            <a:xfrm>
              <a:off x="3966097" y="3602421"/>
              <a:ext cx="922065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id="{BA6BEFBA-8258-EC9E-27B6-34DA1E530BEA}"/>
                </a:ext>
              </a:extLst>
            </p:cNvPr>
            <p:cNvCxnSpPr>
              <a:cxnSpLocks/>
            </p:cNvCxnSpPr>
            <p:nvPr/>
          </p:nvCxnSpPr>
          <p:spPr>
            <a:xfrm>
              <a:off x="3966097" y="5336628"/>
              <a:ext cx="922065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id="{0308ECAF-75AC-A9A8-A4D7-FBE799DD016C}"/>
                </a:ext>
              </a:extLst>
            </p:cNvPr>
            <p:cNvCxnSpPr>
              <a:cxnSpLocks/>
            </p:cNvCxnSpPr>
            <p:nvPr/>
          </p:nvCxnSpPr>
          <p:spPr>
            <a:xfrm>
              <a:off x="5555786" y="3602420"/>
              <a:ext cx="685583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F00B8744-79EC-88C7-DEFE-9BB0C48AA608}"/>
                </a:ext>
              </a:extLst>
            </p:cNvPr>
            <p:cNvCxnSpPr>
              <a:cxnSpLocks/>
            </p:cNvCxnSpPr>
            <p:nvPr/>
          </p:nvCxnSpPr>
          <p:spPr>
            <a:xfrm>
              <a:off x="5555786" y="5336627"/>
              <a:ext cx="685583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id="{5A425E9C-FD72-81A5-090E-A980AE67B8FB}"/>
                </a:ext>
              </a:extLst>
            </p:cNvPr>
            <p:cNvCxnSpPr>
              <a:cxnSpLocks/>
            </p:cNvCxnSpPr>
            <p:nvPr/>
          </p:nvCxnSpPr>
          <p:spPr>
            <a:xfrm>
              <a:off x="6856441" y="3602420"/>
              <a:ext cx="816961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>
              <a:extLst>
                <a:ext uri="{FF2B5EF4-FFF2-40B4-BE49-F238E27FC236}">
                  <a16:creationId xmlns:a16="http://schemas.microsoft.com/office/drawing/2014/main" id="{4E65D69F-9938-C415-0EFC-13AEE45A38AE}"/>
                </a:ext>
              </a:extLst>
            </p:cNvPr>
            <p:cNvCxnSpPr>
              <a:cxnSpLocks/>
            </p:cNvCxnSpPr>
            <p:nvPr/>
          </p:nvCxnSpPr>
          <p:spPr>
            <a:xfrm>
              <a:off x="6856441" y="5336626"/>
              <a:ext cx="816961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B8F0AB49-E77A-B920-AD3E-F491CEF30D7B}"/>
                </a:ext>
              </a:extLst>
            </p:cNvPr>
            <p:cNvCxnSpPr>
              <a:cxnSpLocks/>
            </p:cNvCxnSpPr>
            <p:nvPr/>
          </p:nvCxnSpPr>
          <p:spPr>
            <a:xfrm>
              <a:off x="892173" y="3308806"/>
              <a:ext cx="480956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id="{5F460B02-CE3E-148B-2682-0C9878DF73FB}"/>
                </a:ext>
              </a:extLst>
            </p:cNvPr>
            <p:cNvCxnSpPr/>
            <p:nvPr/>
          </p:nvCxnSpPr>
          <p:spPr>
            <a:xfrm flipH="1" flipV="1">
              <a:off x="1738312" y="3751314"/>
              <a:ext cx="1" cy="366456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132953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F96C0-CB93-23FF-8B09-91623C5C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Native – Multi-Tier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160001B-BFC1-7A6B-BC6F-48A8586F172E}"/>
              </a:ext>
            </a:extLst>
          </p:cNvPr>
          <p:cNvGrpSpPr/>
          <p:nvPr/>
        </p:nvGrpSpPr>
        <p:grpSpPr>
          <a:xfrm>
            <a:off x="366352" y="1196752"/>
            <a:ext cx="10628777" cy="4802648"/>
            <a:chOff x="85725" y="1125395"/>
            <a:chExt cx="11206871" cy="5064196"/>
          </a:xfrm>
        </p:grpSpPr>
        <p:pic>
          <p:nvPicPr>
            <p:cNvPr id="4" name="Picture 116" descr="Icon&#10;&#10;Description automatically generated">
              <a:extLst>
                <a:ext uri="{FF2B5EF4-FFF2-40B4-BE49-F238E27FC236}">
                  <a16:creationId xmlns:a16="http://schemas.microsoft.com/office/drawing/2014/main" id="{3E91270E-B38A-3B1B-4FAA-D5215D35B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5238" y="3000455"/>
              <a:ext cx="1751781" cy="791542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5CECCFF-2DAF-7E62-4DB7-8DB8174695C4}"/>
                </a:ext>
              </a:extLst>
            </p:cNvPr>
            <p:cNvSpPr/>
            <p:nvPr/>
          </p:nvSpPr>
          <p:spPr>
            <a:xfrm>
              <a:off x="5912575" y="2813411"/>
              <a:ext cx="1606039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Application 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subnet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E397FBE-5344-76AD-29DD-FFCAE9689F34}"/>
                </a:ext>
              </a:extLst>
            </p:cNvPr>
            <p:cNvSpPr/>
            <p:nvPr/>
          </p:nvSpPr>
          <p:spPr>
            <a:xfrm>
              <a:off x="2975189" y="2813412"/>
              <a:ext cx="1622426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Webserver 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subnet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CDA6EDC-7F2E-58B3-D8B3-9F02A5917EC1}"/>
                </a:ext>
              </a:extLst>
            </p:cNvPr>
            <p:cNvSpPr/>
            <p:nvPr/>
          </p:nvSpPr>
          <p:spPr>
            <a:xfrm>
              <a:off x="1155076" y="1125396"/>
              <a:ext cx="10137520" cy="506419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AWS Cloud</a:t>
              </a:r>
            </a:p>
          </p:txBody>
        </p:sp>
        <p:pic>
          <p:nvPicPr>
            <p:cNvPr id="8" name="Graphic 2">
              <a:extLst>
                <a:ext uri="{FF2B5EF4-FFF2-40B4-BE49-F238E27FC236}">
                  <a16:creationId xmlns:a16="http://schemas.microsoft.com/office/drawing/2014/main" id="{A93047FB-BACC-2D09-654B-6C2503BB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1146970" y="1125395"/>
              <a:ext cx="381000" cy="381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DC178B0-7935-00AB-F49F-C46064716C2C}"/>
                </a:ext>
              </a:extLst>
            </p:cNvPr>
            <p:cNvSpPr/>
            <p:nvPr/>
          </p:nvSpPr>
          <p:spPr>
            <a:xfrm>
              <a:off x="2312192" y="1570609"/>
              <a:ext cx="8695680" cy="4553975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Region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BCDD80B3-009A-22F3-B514-09D905C88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311714" y="1572677"/>
              <a:ext cx="381000" cy="38100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44E9CFC-485F-897C-9191-DF2772B70379}"/>
                </a:ext>
              </a:extLst>
            </p:cNvPr>
            <p:cNvSpPr/>
            <p:nvPr/>
          </p:nvSpPr>
          <p:spPr>
            <a:xfrm>
              <a:off x="2518557" y="2035589"/>
              <a:ext cx="8192171" cy="4014320"/>
            </a:xfrm>
            <a:prstGeom prst="rect">
              <a:avLst/>
            </a:prstGeom>
            <a:noFill/>
            <a:ln w="12700">
              <a:solidFill>
                <a:srgbClr val="693B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45720"/>
            <a:lstStyle/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ln w="0"/>
                  <a:solidFill>
                    <a:srgbClr val="693B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Virtual private cloud (VPC)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56CA2F6C-4B9D-A882-5E44-ED216008C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2525416" y="2037177"/>
              <a:ext cx="381000" cy="381000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E0A74C1-CC6C-B97B-D7DE-CDAACDF21A8A}"/>
                </a:ext>
              </a:extLst>
            </p:cNvPr>
            <p:cNvGrpSpPr/>
            <p:nvPr/>
          </p:nvGrpSpPr>
          <p:grpSpPr>
            <a:xfrm>
              <a:off x="85725" y="3079131"/>
              <a:ext cx="1073150" cy="810510"/>
              <a:chOff x="6149975" y="2847975"/>
              <a:chExt cx="1073150" cy="810510"/>
            </a:xfrm>
          </p:grpSpPr>
          <p:pic>
            <p:nvPicPr>
              <p:cNvPr id="14" name="Graphic 12">
                <a:extLst>
                  <a:ext uri="{FF2B5EF4-FFF2-40B4-BE49-F238E27FC236}">
                    <a16:creationId xmlns:a16="http://schemas.microsoft.com/office/drawing/2014/main" id="{4AE40A65-74EA-8FC6-0A60-7C7D0257EDC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1600" y="2847975"/>
                <a:ext cx="469900" cy="469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Box 29">
                <a:extLst>
                  <a:ext uri="{FF2B5EF4-FFF2-40B4-BE49-F238E27FC236}">
                    <a16:creationId xmlns:a16="http://schemas.microsoft.com/office/drawing/2014/main" id="{10DEE98C-FE4D-478E-1879-D51E3884D9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9975" y="3376613"/>
                <a:ext cx="1073150" cy="281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9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Internet</a:t>
                </a:r>
              </a:p>
            </p:txBody>
          </p:sp>
        </p:grpSp>
        <p:pic>
          <p:nvPicPr>
            <p:cNvPr id="16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904AD791-2FE3-B9FD-40A4-FEB1BC1F6E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2017" y="338327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08A5D28F-688F-7311-405D-0EE1029C3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972014" y="2815000"/>
              <a:ext cx="381000" cy="381000"/>
            </a:xfrm>
            <a:prstGeom prst="rect">
              <a:avLst/>
            </a:prstGeom>
          </p:spPr>
        </p:pic>
        <p:pic>
          <p:nvPicPr>
            <p:cNvPr id="18" name="Picture 53" descr="Icon&#10;&#10;Description automatically generated">
              <a:extLst>
                <a:ext uri="{FF2B5EF4-FFF2-40B4-BE49-F238E27FC236}">
                  <a16:creationId xmlns:a16="http://schemas.microsoft.com/office/drawing/2014/main" id="{A332E563-ED25-D372-4428-2F1DCA60DB0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48945" y="3278275"/>
              <a:ext cx="1587910" cy="757314"/>
            </a:xfrm>
            <a:prstGeom prst="rect">
              <a:avLst/>
            </a:prstGeom>
          </p:spPr>
        </p:pic>
        <p:pic>
          <p:nvPicPr>
            <p:cNvPr id="19" name="Picture 54" descr="Icon&#10;&#10;Description automatically generated">
              <a:extLst>
                <a:ext uri="{FF2B5EF4-FFF2-40B4-BE49-F238E27FC236}">
                  <a16:creationId xmlns:a16="http://schemas.microsoft.com/office/drawing/2014/main" id="{87BACA5D-5A59-CAA9-CD64-3C07D4A6DC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3192" y="4188480"/>
              <a:ext cx="1739958" cy="748938"/>
            </a:xfrm>
            <a:prstGeom prst="rect">
              <a:avLst/>
            </a:prstGeom>
          </p:spPr>
        </p:pic>
        <p:pic>
          <p:nvPicPr>
            <p:cNvPr id="20" name="Picture 57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505538E7-75D9-61E2-39BB-4548EA4447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61521" y="3716031"/>
              <a:ext cx="357187" cy="357188"/>
            </a:xfrm>
            <a:prstGeom prst="rect">
              <a:avLst/>
            </a:prstGeom>
          </p:spPr>
        </p:pic>
        <p:pic>
          <p:nvPicPr>
            <p:cNvPr id="21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51BA9F90-D900-5744-EAB2-C16FAE6056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3016" y="3383269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57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211F03C2-D64A-70C2-C6DB-41EB2DEF19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66133" y="3716030"/>
              <a:ext cx="357187" cy="357188"/>
            </a:xfrm>
            <a:prstGeom prst="rect">
              <a:avLst/>
            </a:prstGeom>
          </p:spPr>
        </p:pic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F85BD39F-1B54-FD86-635C-6C328F051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913497" y="2815000"/>
              <a:ext cx="381000" cy="381000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903CBA6-5101-BD8A-DD59-E890536FCCC1}"/>
                </a:ext>
              </a:extLst>
            </p:cNvPr>
            <p:cNvSpPr/>
            <p:nvPr/>
          </p:nvSpPr>
          <p:spPr>
            <a:xfrm>
              <a:off x="2763052" y="2480956"/>
              <a:ext cx="7684077" cy="1707846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Availability Zone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49B2FCE6-9A07-563D-5C41-17D18A662310}"/>
                </a:ext>
              </a:extLst>
            </p:cNvPr>
            <p:cNvGrpSpPr/>
            <p:nvPr/>
          </p:nvGrpSpPr>
          <p:grpSpPr>
            <a:xfrm>
              <a:off x="7520707" y="3219345"/>
              <a:ext cx="1073150" cy="840681"/>
              <a:chOff x="10348964" y="3425927"/>
              <a:chExt cx="1073150" cy="840681"/>
            </a:xfrm>
          </p:grpSpPr>
          <p:pic>
            <p:nvPicPr>
              <p:cNvPr id="26" name="Picture 66" descr="Icon&#10;&#10;Description automatically generated">
                <a:extLst>
                  <a:ext uri="{FF2B5EF4-FFF2-40B4-BE49-F238E27FC236}">
                    <a16:creationId xmlns:a16="http://schemas.microsoft.com/office/drawing/2014/main" id="{9FF7D3D1-ADA2-B00B-A849-6B67373B3C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595947" y="3425927"/>
                <a:ext cx="570170" cy="612469"/>
              </a:xfrm>
              <a:prstGeom prst="rect">
                <a:avLst/>
              </a:prstGeom>
            </p:spPr>
          </p:pic>
          <p:sp>
            <p:nvSpPr>
              <p:cNvPr id="27" name="TextBox 29">
                <a:extLst>
                  <a:ext uri="{FF2B5EF4-FFF2-40B4-BE49-F238E27FC236}">
                    <a16:creationId xmlns:a16="http://schemas.microsoft.com/office/drawing/2014/main" id="{A45982EC-B3CB-A765-0F5E-43ADEEE99C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48964" y="4041110"/>
                <a:ext cx="1073150" cy="22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tIns="22860" rIns="45720" bIns="22860" anchor="t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900">
                    <a:solidFill>
                      <a:srgbClr val="000000"/>
                    </a:solidFill>
                    <a:latin typeface="Arial"/>
                  </a:rPr>
                  <a:t>Database</a:t>
                </a:r>
                <a:endParaRPr lang="en-US" altLang="en-US" sz="9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2796FAC-6330-91E5-D041-A3BED801FA95}"/>
                </a:ext>
              </a:extLst>
            </p:cNvPr>
            <p:cNvSpPr/>
            <p:nvPr/>
          </p:nvSpPr>
          <p:spPr>
            <a:xfrm>
              <a:off x="8591865" y="2805217"/>
              <a:ext cx="1606039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Packet 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Capture subnet</a:t>
              </a:r>
            </a:p>
          </p:txBody>
        </p:sp>
        <p:pic>
          <p:nvPicPr>
            <p:cNvPr id="29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DEC73B25-00CD-32F0-BA37-1BD05915B6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2306" y="3375075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544AE2CE-D9F3-4A57-8294-777BC6EEB5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592788" y="2806806"/>
              <a:ext cx="381000" cy="381000"/>
            </a:xfrm>
            <a:prstGeom prst="rect">
              <a:avLst/>
            </a:prstGeom>
          </p:spPr>
        </p:pic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2A7023E-7498-A1C1-2B8D-5798509FDBFB}"/>
                </a:ext>
              </a:extLst>
            </p:cNvPr>
            <p:cNvCxnSpPr/>
            <p:nvPr/>
          </p:nvCxnSpPr>
          <p:spPr>
            <a:xfrm flipV="1">
              <a:off x="4301257" y="4071016"/>
              <a:ext cx="4479618" cy="16387"/>
            </a:xfrm>
            <a:prstGeom prst="straightConnector1">
              <a:avLst/>
            </a:prstGeom>
            <a:ln>
              <a:headEnd type="none" w="med" len="sm"/>
              <a:tailEnd type="none" w="med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7C8188D2-F743-C5F8-447A-E663534BE79F}"/>
                </a:ext>
              </a:extLst>
            </p:cNvPr>
            <p:cNvCxnSpPr/>
            <p:nvPr/>
          </p:nvCxnSpPr>
          <p:spPr>
            <a:xfrm flipH="1">
              <a:off x="8772274" y="3760536"/>
              <a:ext cx="310814" cy="310814"/>
            </a:xfrm>
            <a:prstGeom prst="straightConnector1">
              <a:avLst/>
            </a:prstGeom>
            <a:ln>
              <a:headEnd type="arrow" w="med" len="sm"/>
              <a:tailEnd type="none" w="med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EF6D694C-28EF-2239-D549-6FF7F775BAFA}"/>
                </a:ext>
              </a:extLst>
            </p:cNvPr>
            <p:cNvCxnSpPr>
              <a:cxnSpLocks/>
            </p:cNvCxnSpPr>
            <p:nvPr/>
          </p:nvCxnSpPr>
          <p:spPr>
            <a:xfrm>
              <a:off x="4188245" y="3959037"/>
              <a:ext cx="114169" cy="130556"/>
            </a:xfrm>
            <a:prstGeom prst="straightConnector1">
              <a:avLst/>
            </a:prstGeom>
            <a:ln>
              <a:headEnd type="none" w="med" len="sm"/>
              <a:tailEnd type="none" w="med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B8E0CD08-EDCF-AACF-8D3A-4FAB0E746D3F}"/>
                </a:ext>
              </a:extLst>
            </p:cNvPr>
            <p:cNvCxnSpPr>
              <a:cxnSpLocks/>
            </p:cNvCxnSpPr>
            <p:nvPr/>
          </p:nvCxnSpPr>
          <p:spPr>
            <a:xfrm>
              <a:off x="7092355" y="3950843"/>
              <a:ext cx="114169" cy="130556"/>
            </a:xfrm>
            <a:prstGeom prst="straightConnector1">
              <a:avLst/>
            </a:prstGeom>
            <a:ln>
              <a:headEnd type="none" w="med" len="sm"/>
              <a:tailEnd type="none" w="med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8293412-6013-C188-AB27-DC120087394C}"/>
                </a:ext>
              </a:extLst>
            </p:cNvPr>
            <p:cNvSpPr/>
            <p:nvPr/>
          </p:nvSpPr>
          <p:spPr>
            <a:xfrm>
              <a:off x="5912574" y="4580602"/>
              <a:ext cx="1606039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Application 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subnet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C4DCEC4-E44F-59B0-0446-D3229F37A4D7}"/>
                </a:ext>
              </a:extLst>
            </p:cNvPr>
            <p:cNvSpPr/>
            <p:nvPr/>
          </p:nvSpPr>
          <p:spPr>
            <a:xfrm>
              <a:off x="2975187" y="4580603"/>
              <a:ext cx="1622426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Webserver 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subnet</a:t>
              </a:r>
            </a:p>
          </p:txBody>
        </p:sp>
        <p:pic>
          <p:nvPicPr>
            <p:cNvPr id="37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3F2AA42E-A886-9792-B730-A5B0E9A83B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2017" y="515046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C55235E8-8C51-6EC0-5482-BAB5E90E46D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972013" y="4582191"/>
              <a:ext cx="381000" cy="381000"/>
            </a:xfrm>
            <a:prstGeom prst="rect">
              <a:avLst/>
            </a:prstGeom>
          </p:spPr>
        </p:pic>
        <p:pic>
          <p:nvPicPr>
            <p:cNvPr id="39" name="Picture 53" descr="Icon&#10;&#10;Description automatically generated">
              <a:extLst>
                <a:ext uri="{FF2B5EF4-FFF2-40B4-BE49-F238E27FC236}">
                  <a16:creationId xmlns:a16="http://schemas.microsoft.com/office/drawing/2014/main" id="{FD959B21-4AE5-0B78-A20F-2346B605A0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48945" y="5045466"/>
              <a:ext cx="1587910" cy="757314"/>
            </a:xfrm>
            <a:prstGeom prst="rect">
              <a:avLst/>
            </a:prstGeom>
          </p:spPr>
        </p:pic>
        <p:pic>
          <p:nvPicPr>
            <p:cNvPr id="40" name="Picture 57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A5A9F459-6496-025F-D7D6-458086CDFF3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61521" y="5483222"/>
              <a:ext cx="357187" cy="357188"/>
            </a:xfrm>
            <a:prstGeom prst="rect">
              <a:avLst/>
            </a:prstGeom>
          </p:spPr>
        </p:pic>
        <p:pic>
          <p:nvPicPr>
            <p:cNvPr id="41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A86208B7-AD78-0BDA-E716-C4E1CD8340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3016" y="515046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57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E9065CFE-7584-5AC4-8133-429A8A5D93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66131" y="5483221"/>
              <a:ext cx="357187" cy="357188"/>
            </a:xfrm>
            <a:prstGeom prst="rect">
              <a:avLst/>
            </a:prstGeom>
          </p:spPr>
        </p:pic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8D4B7472-319C-99C2-61BE-A25D1A97B4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913497" y="4582191"/>
              <a:ext cx="381000" cy="381000"/>
            </a:xfrm>
            <a:prstGeom prst="rect">
              <a:avLst/>
            </a:prstGeom>
          </p:spPr>
        </p:pic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82E6858-9C0E-2F32-AE17-8CC4CFC201C7}"/>
                </a:ext>
              </a:extLst>
            </p:cNvPr>
            <p:cNvSpPr/>
            <p:nvPr/>
          </p:nvSpPr>
          <p:spPr>
            <a:xfrm>
              <a:off x="2763051" y="4256253"/>
              <a:ext cx="7684077" cy="1699740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Availability Zone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FAD869C0-C3C9-47BA-8628-AA5BD595B0AC}"/>
                </a:ext>
              </a:extLst>
            </p:cNvPr>
            <p:cNvGrpSpPr/>
            <p:nvPr/>
          </p:nvGrpSpPr>
          <p:grpSpPr>
            <a:xfrm>
              <a:off x="7520707" y="4986536"/>
              <a:ext cx="1073150" cy="840681"/>
              <a:chOff x="10348964" y="3425927"/>
              <a:chExt cx="1073150" cy="840681"/>
            </a:xfrm>
          </p:grpSpPr>
          <p:pic>
            <p:nvPicPr>
              <p:cNvPr id="46" name="Picture 66" descr="Icon&#10;&#10;Description automatically generated">
                <a:extLst>
                  <a:ext uri="{FF2B5EF4-FFF2-40B4-BE49-F238E27FC236}">
                    <a16:creationId xmlns:a16="http://schemas.microsoft.com/office/drawing/2014/main" id="{0C790456-DB48-F2E7-D417-CD3CE159B3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595947" y="3425927"/>
                <a:ext cx="570170" cy="612469"/>
              </a:xfrm>
              <a:prstGeom prst="rect">
                <a:avLst/>
              </a:prstGeom>
            </p:spPr>
          </p:pic>
          <p:sp>
            <p:nvSpPr>
              <p:cNvPr id="47" name="TextBox 29">
                <a:extLst>
                  <a:ext uri="{FF2B5EF4-FFF2-40B4-BE49-F238E27FC236}">
                    <a16:creationId xmlns:a16="http://schemas.microsoft.com/office/drawing/2014/main" id="{B35628A0-F404-3B89-0505-3DF0551745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48964" y="4041110"/>
                <a:ext cx="1073150" cy="22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tIns="22860" rIns="45720" bIns="22860" anchor="t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900">
                    <a:solidFill>
                      <a:srgbClr val="000000"/>
                    </a:solidFill>
                    <a:latin typeface="Arial"/>
                  </a:rPr>
                  <a:t>Database</a:t>
                </a:r>
                <a:endParaRPr lang="en-US" altLang="en-US" sz="9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BCE5C5A-58AD-8144-4E37-0B030BBA0C8C}"/>
                </a:ext>
              </a:extLst>
            </p:cNvPr>
            <p:cNvSpPr/>
            <p:nvPr/>
          </p:nvSpPr>
          <p:spPr>
            <a:xfrm>
              <a:off x="8591864" y="4572408"/>
              <a:ext cx="1606039" cy="130841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460" tIns="22860" rIns="45720" bIns="22860" anchor="t"/>
            <a:lstStyle/>
            <a:p>
              <a:pPr>
                <a:defRPr/>
              </a:pP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Packet</a:t>
              </a:r>
              <a:b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</a:br>
              <a:r>
                <a:rPr lang="en-US" sz="1000" dirty="0">
                  <a:solidFill>
                    <a:srgbClr val="5B9CD5"/>
                  </a:solidFill>
                  <a:latin typeface="Arial"/>
                  <a:cs typeface="Arial"/>
                </a:rPr>
                <a:t>    Capture subnet</a:t>
              </a:r>
            </a:p>
          </p:txBody>
        </p:sp>
        <p:pic>
          <p:nvPicPr>
            <p:cNvPr id="49" name="Graphic 62" descr="A picture containing qr code&#10;&#10;Description automatically generated">
              <a:extLst>
                <a:ext uri="{FF2B5EF4-FFF2-40B4-BE49-F238E27FC236}">
                  <a16:creationId xmlns:a16="http://schemas.microsoft.com/office/drawing/2014/main" id="{7B45DB3F-241F-40C8-5D6B-30EE9ECFAB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2306" y="5142266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DCC9B28C-0B02-2ED7-B959-DCE4F6CED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592787" y="4573997"/>
              <a:ext cx="381000" cy="381000"/>
            </a:xfrm>
            <a:prstGeom prst="rect">
              <a:avLst/>
            </a:prstGeom>
          </p:spPr>
        </p:pic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8ABA8FE5-2124-DE9D-489D-C8C167E23C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01257" y="5838207"/>
              <a:ext cx="4479618" cy="16387"/>
            </a:xfrm>
            <a:prstGeom prst="straightConnector1">
              <a:avLst/>
            </a:prstGeom>
            <a:ln>
              <a:headEnd type="none" w="med" len="sm"/>
              <a:tailEnd type="none" w="med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BDA46353-798E-97E6-7E1B-1E60B80CFC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72274" y="5527727"/>
              <a:ext cx="310814" cy="310814"/>
            </a:xfrm>
            <a:prstGeom prst="straightConnector1">
              <a:avLst/>
            </a:prstGeom>
            <a:ln>
              <a:headEnd type="arrow" w="med" len="sm"/>
              <a:tailEnd type="none" w="med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B721BC8-CA24-24C1-1C2E-D09D274F6A8A}"/>
                </a:ext>
              </a:extLst>
            </p:cNvPr>
            <p:cNvCxnSpPr>
              <a:cxnSpLocks/>
            </p:cNvCxnSpPr>
            <p:nvPr/>
          </p:nvCxnSpPr>
          <p:spPr>
            <a:xfrm>
              <a:off x="4188243" y="5726228"/>
              <a:ext cx="114169" cy="130556"/>
            </a:xfrm>
            <a:prstGeom prst="straightConnector1">
              <a:avLst/>
            </a:prstGeom>
            <a:ln>
              <a:headEnd type="none" w="med" len="sm"/>
              <a:tailEnd type="none" w="med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BAAB875A-1DED-C4ED-4970-0C46A6E6B9EC}"/>
                </a:ext>
              </a:extLst>
            </p:cNvPr>
            <p:cNvCxnSpPr>
              <a:cxnSpLocks/>
            </p:cNvCxnSpPr>
            <p:nvPr/>
          </p:nvCxnSpPr>
          <p:spPr>
            <a:xfrm>
              <a:off x="7092353" y="5718034"/>
              <a:ext cx="114169" cy="130556"/>
            </a:xfrm>
            <a:prstGeom prst="straightConnector1">
              <a:avLst/>
            </a:prstGeom>
            <a:ln>
              <a:headEnd type="none" w="med" len="sm"/>
              <a:tailEnd type="none" w="med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2A4B6E8A-9798-8AEC-EA02-4A924BC3E612}"/>
                </a:ext>
              </a:extLst>
            </p:cNvPr>
            <p:cNvCxnSpPr/>
            <p:nvPr/>
          </p:nvCxnSpPr>
          <p:spPr>
            <a:xfrm flipH="1">
              <a:off x="2149559" y="3739973"/>
              <a:ext cx="742809" cy="635328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DC01E37F-31C0-5D1C-86EF-924F9F81EF9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44340" y="4526387"/>
              <a:ext cx="751537" cy="701682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99BD159B-1443-FD7F-FBE2-9991DA5A470F}"/>
                </a:ext>
              </a:extLst>
            </p:cNvPr>
            <p:cNvCxnSpPr>
              <a:cxnSpLocks/>
            </p:cNvCxnSpPr>
            <p:nvPr/>
          </p:nvCxnSpPr>
          <p:spPr>
            <a:xfrm>
              <a:off x="3966097" y="3602421"/>
              <a:ext cx="922065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FBBF8E8A-D9FF-DB49-52BD-18C7A51A51E4}"/>
                </a:ext>
              </a:extLst>
            </p:cNvPr>
            <p:cNvCxnSpPr>
              <a:cxnSpLocks/>
            </p:cNvCxnSpPr>
            <p:nvPr/>
          </p:nvCxnSpPr>
          <p:spPr>
            <a:xfrm>
              <a:off x="3966097" y="5336628"/>
              <a:ext cx="922065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B15D23D4-7C47-56B4-5517-4699291EC2F1}"/>
                </a:ext>
              </a:extLst>
            </p:cNvPr>
            <p:cNvCxnSpPr>
              <a:cxnSpLocks/>
            </p:cNvCxnSpPr>
            <p:nvPr/>
          </p:nvCxnSpPr>
          <p:spPr>
            <a:xfrm>
              <a:off x="5555786" y="3602420"/>
              <a:ext cx="685583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74743627-E197-295A-6BCE-660EF5767DE2}"/>
                </a:ext>
              </a:extLst>
            </p:cNvPr>
            <p:cNvCxnSpPr>
              <a:cxnSpLocks/>
            </p:cNvCxnSpPr>
            <p:nvPr/>
          </p:nvCxnSpPr>
          <p:spPr>
            <a:xfrm>
              <a:off x="5555786" y="5336627"/>
              <a:ext cx="685583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02FD68BD-FC16-3B15-2E0E-2CC858445C64}"/>
                </a:ext>
              </a:extLst>
            </p:cNvPr>
            <p:cNvCxnSpPr>
              <a:cxnSpLocks/>
            </p:cNvCxnSpPr>
            <p:nvPr/>
          </p:nvCxnSpPr>
          <p:spPr>
            <a:xfrm>
              <a:off x="6856441" y="3602420"/>
              <a:ext cx="816961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C5147502-51D3-E0FE-5C19-A60D8F191CD5}"/>
                </a:ext>
              </a:extLst>
            </p:cNvPr>
            <p:cNvCxnSpPr>
              <a:cxnSpLocks/>
            </p:cNvCxnSpPr>
            <p:nvPr/>
          </p:nvCxnSpPr>
          <p:spPr>
            <a:xfrm>
              <a:off x="6856441" y="5336626"/>
              <a:ext cx="816961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DB41D2D2-216A-AFD1-EBE2-DA0A4C279856}"/>
                </a:ext>
              </a:extLst>
            </p:cNvPr>
            <p:cNvCxnSpPr>
              <a:cxnSpLocks/>
            </p:cNvCxnSpPr>
            <p:nvPr/>
          </p:nvCxnSpPr>
          <p:spPr>
            <a:xfrm>
              <a:off x="892173" y="3308806"/>
              <a:ext cx="480956" cy="0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2B83C65A-CAC2-26AD-0F73-035B94F14EB5}"/>
                </a:ext>
              </a:extLst>
            </p:cNvPr>
            <p:cNvCxnSpPr/>
            <p:nvPr/>
          </p:nvCxnSpPr>
          <p:spPr>
            <a:xfrm flipH="1" flipV="1">
              <a:off x="1738312" y="3751314"/>
              <a:ext cx="1" cy="366456"/>
            </a:xfrm>
            <a:prstGeom prst="straightConnector1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F3CB41A3-F4B3-9E14-3CDC-B3AACFD0EAEC}"/>
              </a:ext>
            </a:extLst>
          </p:cNvPr>
          <p:cNvSpPr txBox="1"/>
          <p:nvPr/>
        </p:nvSpPr>
        <p:spPr>
          <a:xfrm>
            <a:off x="8839200" y="2269958"/>
            <a:ext cx="18473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73000104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E0FA0-AA47-46DE-831F-FB9EE1023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F4866-3CD9-4227-599C-E714289E45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573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828AE0-19DE-D872-8368-136187C08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2E6DF4-0A90-D9DC-7A6E-0035D48550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r>
              <a:rPr lang="en-US" sz="4400" dirty="0"/>
              <a:t>Cloud </a:t>
            </a:r>
            <a:r>
              <a:rPr lang="en-US" sz="4400" b="1" dirty="0"/>
              <a:t>does</a:t>
            </a:r>
            <a:r>
              <a:rPr lang="en-US" sz="4400" dirty="0"/>
              <a:t> have Packets after all!</a:t>
            </a:r>
          </a:p>
          <a:p>
            <a:r>
              <a:rPr lang="en-US" sz="4400" dirty="0"/>
              <a:t>We </a:t>
            </a:r>
            <a:r>
              <a:rPr lang="en-US" sz="4400" b="1" dirty="0"/>
              <a:t>do</a:t>
            </a:r>
            <a:r>
              <a:rPr lang="en-US" sz="4400" dirty="0"/>
              <a:t> (still) need to capture them</a:t>
            </a:r>
          </a:p>
          <a:p>
            <a:r>
              <a:rPr lang="en-US" sz="4400" dirty="0"/>
              <a:t>You </a:t>
            </a:r>
            <a:r>
              <a:rPr lang="en-US" sz="4400" b="1" dirty="0"/>
              <a:t>can</a:t>
            </a:r>
            <a:r>
              <a:rPr lang="en-US" sz="4400" dirty="0"/>
              <a:t> capture “Cloud Packets”</a:t>
            </a:r>
          </a:p>
          <a:p>
            <a:r>
              <a:rPr lang="en-US" sz="4400" dirty="0"/>
              <a:t>Packet Analysis is here to stay</a:t>
            </a:r>
          </a:p>
        </p:txBody>
      </p:sp>
    </p:spTree>
    <p:extLst>
      <p:ext uri="{BB962C8B-B14F-4D97-AF65-F5344CB8AC3E}">
        <p14:creationId xmlns:p14="http://schemas.microsoft.com/office/powerpoint/2010/main" val="68263800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2A04FD-18C9-2B7E-30FD-5F2400544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Surely…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74E157-1EA5-3995-CB36-344FA6CBEB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communications to and from Cloud uses Packets</a:t>
            </a:r>
          </a:p>
          <a:p>
            <a:pPr lvl="1"/>
            <a:r>
              <a:rPr lang="en-US" dirty="0"/>
              <a:t>Public Internet, Private Connections</a:t>
            </a:r>
          </a:p>
          <a:p>
            <a:r>
              <a:rPr lang="en-US" dirty="0"/>
              <a:t>Applications, OSes, Containers in Cloud all use Packets</a:t>
            </a:r>
          </a:p>
          <a:p>
            <a:r>
              <a:rPr lang="en-US" i="1" dirty="0"/>
              <a:t>Cloud does have Packets!</a:t>
            </a:r>
          </a:p>
        </p:txBody>
      </p:sp>
    </p:spTree>
    <p:extLst>
      <p:ext uri="{BB962C8B-B14F-4D97-AF65-F5344CB8AC3E}">
        <p14:creationId xmlns:p14="http://schemas.microsoft.com/office/powerpoint/2010/main" val="268649274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E94DC-B76A-4932-5AE7-D0C2F1BE8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complete Feedback!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7B6B92D-C882-7EB4-B4D7-0DDA3B87A73E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9817035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EFB0C0A-1BBF-DA8A-FF2B-0329470AF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1: Abstraction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3645DF-BF87-EB35-6D8F-7FD98BBB3B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/>
            <a:r>
              <a:rPr lang="en-US" sz="3200" dirty="0"/>
              <a:t>Cloud is described/advertised very abstractly</a:t>
            </a:r>
          </a:p>
          <a:p>
            <a:pPr marL="571500" lvl="1" indent="0"/>
            <a:r>
              <a:rPr lang="en-US" sz="2800" dirty="0"/>
              <a:t>Adoption often driven from the Board/Executives</a:t>
            </a:r>
          </a:p>
          <a:p>
            <a:pPr marL="571500" lvl="1" indent="0"/>
            <a:r>
              <a:rPr lang="en-US" sz="2800" dirty="0"/>
              <a:t>Lower Costs, TCO, </a:t>
            </a:r>
            <a:r>
              <a:rPr lang="en-US" sz="2800" dirty="0" err="1"/>
              <a:t>CapEx</a:t>
            </a:r>
            <a:r>
              <a:rPr lang="en-US" sz="2800" dirty="0"/>
              <a:t> vs </a:t>
            </a:r>
            <a:r>
              <a:rPr lang="en-US" sz="2800" dirty="0" err="1"/>
              <a:t>OpEx</a:t>
            </a:r>
            <a:endParaRPr lang="en-US" sz="2800" dirty="0"/>
          </a:p>
          <a:p>
            <a:pPr marL="114300" indent="0"/>
            <a:r>
              <a:rPr lang="en-US" sz="3200" dirty="0"/>
              <a:t>Cloud Transition Focuses on Applications</a:t>
            </a:r>
          </a:p>
          <a:p>
            <a:pPr marL="114300" indent="0"/>
            <a:r>
              <a:rPr lang="en-US" sz="3200" i="1" dirty="0"/>
              <a:t>Networking and Security overlooked</a:t>
            </a:r>
          </a:p>
        </p:txBody>
      </p:sp>
    </p:spTree>
    <p:extLst>
      <p:ext uri="{BB962C8B-B14F-4D97-AF65-F5344CB8AC3E}">
        <p14:creationId xmlns:p14="http://schemas.microsoft.com/office/powerpoint/2010/main" val="6705744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F8CDF8-F3B9-8F5C-B2F5-816CC50E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Theory 2: Not My Problem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02B883-127A-D677-8FA1-DCAEF12BD9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Cloud architecture designed around Applications</a:t>
            </a:r>
          </a:p>
          <a:p>
            <a:r>
              <a:rPr lang="en-US" dirty="0"/>
              <a:t>Outsourcing: Cloud Service Provider handles Network</a:t>
            </a:r>
          </a:p>
          <a:p>
            <a:pPr lvl="1"/>
            <a:r>
              <a:rPr lang="en-US" dirty="0"/>
              <a:t>Including Configuration?</a:t>
            </a:r>
          </a:p>
          <a:p>
            <a:pPr lvl="1"/>
            <a:r>
              <a:rPr lang="en-US" dirty="0"/>
              <a:t>Including Security?</a:t>
            </a:r>
          </a:p>
          <a:p>
            <a:pPr lvl="1"/>
            <a:r>
              <a:rPr lang="en-US" dirty="0"/>
              <a:t>We’re behind a CDN/WAF right?</a:t>
            </a:r>
          </a:p>
          <a:p>
            <a:r>
              <a:rPr lang="en-US" i="1" dirty="0"/>
              <a:t>Network and Security teams not considered stakeholders in Cloud Transition</a:t>
            </a:r>
          </a:p>
          <a:p>
            <a:pPr lvl="1"/>
            <a:r>
              <a:rPr lang="en-US" i="1" dirty="0"/>
              <a:t>Lessons learnt from physical networks are lost</a:t>
            </a:r>
          </a:p>
        </p:txBody>
      </p:sp>
    </p:spTree>
    <p:extLst>
      <p:ext uri="{BB962C8B-B14F-4D97-AF65-F5344CB8AC3E}">
        <p14:creationId xmlns:p14="http://schemas.microsoft.com/office/powerpoint/2010/main" val="207094179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8D150-ED77-13FE-9C23-E85425FB1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81890-E861-DDBA-8F0A-F499086130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5832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B31453-1E16-B223-73F2-9D6420E87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capture packets?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35C010-30B9-22A3-328D-CDA35C788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916103"/>
              </p:ext>
            </p:extLst>
          </p:nvPr>
        </p:nvGraphicFramePr>
        <p:xfrm>
          <a:off x="366352" y="1196752"/>
          <a:ext cx="11459296" cy="4631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9648">
                  <a:extLst>
                    <a:ext uri="{9D8B030D-6E8A-4147-A177-3AD203B41FA5}">
                      <a16:colId xmlns:a16="http://schemas.microsoft.com/office/drawing/2014/main" val="767578062"/>
                    </a:ext>
                  </a:extLst>
                </a:gridCol>
                <a:gridCol w="5729648">
                  <a:extLst>
                    <a:ext uri="{9D8B030D-6E8A-4147-A177-3AD203B41FA5}">
                      <a16:colId xmlns:a16="http://schemas.microsoft.com/office/drawing/2014/main" val="2837672486"/>
                    </a:ext>
                  </a:extLst>
                </a:gridCol>
              </a:tblGrid>
              <a:tr h="816278">
                <a:tc>
                  <a:txBody>
                    <a:bodyPr/>
                    <a:lstStyle/>
                    <a:p>
                      <a:r>
                        <a:rPr lang="en-US" sz="3600" dirty="0"/>
                        <a:t>Networking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Security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495886579"/>
                  </a:ext>
                </a:extLst>
              </a:tr>
              <a:tr h="527085">
                <a:tc>
                  <a:txBody>
                    <a:bodyPr/>
                    <a:lstStyle/>
                    <a:p>
                      <a:r>
                        <a:rPr lang="en-US" sz="2000" b="1" dirty="0"/>
                        <a:t>Reachability</a:t>
                      </a:r>
                      <a:r>
                        <a:rPr lang="en-US" sz="2000" dirty="0"/>
                        <a:t>: “Network is Down”, Hardware Faults, DHCP, Routing, DNS, Firewall tuning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/>
                        <a:t>Intrusion detection/prevention (IDS/IPS)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25236258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r>
                        <a:rPr lang="en-US" sz="2000" b="1" dirty="0"/>
                        <a:t>Performance</a:t>
                      </a:r>
                      <a:r>
                        <a:rPr lang="en-US" sz="2000" dirty="0"/>
                        <a:t>: “Network is Slow”, TCP/Application tuning, </a:t>
                      </a:r>
                      <a:r>
                        <a:rPr lang="en-US" sz="2000" dirty="0" err="1"/>
                        <a:t>WiFi</a:t>
                      </a:r>
                      <a:r>
                        <a:rPr lang="en-US" sz="2000" dirty="0"/>
                        <a:t> issues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Network Behavioral Anomaly Detection (NBAD)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4023512516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r>
                        <a:rPr lang="en-US" sz="2000" dirty="0"/>
                        <a:t>Application or Service </a:t>
                      </a:r>
                      <a:r>
                        <a:rPr lang="en-US" sz="2000" b="1" dirty="0"/>
                        <a:t>Troubleshooting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 Loss Prevention (DLP)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1954415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/>
                        <a:t>Application, Service, or Protocol </a:t>
                      </a:r>
                      <a:r>
                        <a:rPr lang="en-US" sz="2000" b="1" dirty="0"/>
                        <a:t>Development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Incident Response (IR)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438718439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r>
                        <a:rPr lang="en-US" sz="2000" dirty="0"/>
                        <a:t>…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Detection Engineering and Threat Hunting (DEATH)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34675209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Passive Vulnerability Scanning (PVS)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26892656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Compliance (US M-21-31, EU MiFID II)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52881364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…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98451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83960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071057-D304-739F-D460-E0029BEAB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does what?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9BA70A4-E989-4243-9726-D81CA6443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157847"/>
              </p:ext>
            </p:extLst>
          </p:nvPr>
        </p:nvGraphicFramePr>
        <p:xfrm>
          <a:off x="366353" y="1052736"/>
          <a:ext cx="7190895" cy="5431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6777">
                  <a:extLst>
                    <a:ext uri="{9D8B030D-6E8A-4147-A177-3AD203B41FA5}">
                      <a16:colId xmlns:a16="http://schemas.microsoft.com/office/drawing/2014/main" val="101874044"/>
                    </a:ext>
                  </a:extLst>
                </a:gridCol>
                <a:gridCol w="4034118">
                  <a:extLst>
                    <a:ext uri="{9D8B030D-6E8A-4147-A177-3AD203B41FA5}">
                      <a16:colId xmlns:a16="http://schemas.microsoft.com/office/drawing/2014/main" val="254388507"/>
                    </a:ext>
                  </a:extLst>
                </a:gridCol>
              </a:tblGrid>
              <a:tr h="629277">
                <a:tc>
                  <a:txBody>
                    <a:bodyPr/>
                    <a:lstStyle/>
                    <a:p>
                      <a:r>
                        <a:rPr lang="en-US" sz="3600" dirty="0"/>
                        <a:t>Layer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Cloud Provider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739908625"/>
                  </a:ext>
                </a:extLst>
              </a:tr>
              <a:tr h="610542">
                <a:tc>
                  <a:txBody>
                    <a:bodyPr/>
                    <a:lstStyle/>
                    <a:p>
                      <a:r>
                        <a:rPr lang="en-US" sz="1800" dirty="0"/>
                        <a:t>Layer 0</a:t>
                      </a:r>
                    </a:p>
                    <a:p>
                      <a:r>
                        <a:rPr lang="en-US" sz="1800" dirty="0"/>
                        <a:t>Premise, Power, Cooling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Everything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379905927"/>
                  </a:ext>
                </a:extLst>
              </a:tr>
              <a:tr h="726089">
                <a:tc>
                  <a:txBody>
                    <a:bodyPr/>
                    <a:lstStyle/>
                    <a:p>
                      <a:r>
                        <a:rPr lang="en-US" sz="1800" dirty="0"/>
                        <a:t>Layer 1</a:t>
                      </a:r>
                    </a:p>
                    <a:p>
                      <a:r>
                        <a:rPr lang="en-US" sz="1800" dirty="0"/>
                        <a:t>Cabling, Patching, Transceivers, Servers, NICs, Storage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/>
                        <a:t>Everything</a:t>
                      </a:r>
                    </a:p>
                    <a:p>
                      <a:endParaRPr lang="en-US" sz="1000" dirty="0"/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422854346"/>
                  </a:ext>
                </a:extLst>
              </a:tr>
              <a:tr h="610542">
                <a:tc>
                  <a:txBody>
                    <a:bodyPr/>
                    <a:lstStyle/>
                    <a:p>
                      <a:r>
                        <a:rPr lang="en-US" sz="1800" dirty="0"/>
                        <a:t>Layer 2</a:t>
                      </a:r>
                    </a:p>
                    <a:p>
                      <a:r>
                        <a:rPr lang="en-US" sz="1800" dirty="0"/>
                        <a:t>Switches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Hardware, Faults, Patching, Secure Management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461213677"/>
                  </a:ext>
                </a:extLst>
              </a:tr>
              <a:tr h="629277">
                <a:tc>
                  <a:txBody>
                    <a:bodyPr/>
                    <a:lstStyle/>
                    <a:p>
                      <a:r>
                        <a:rPr lang="en-US" sz="1800" dirty="0"/>
                        <a:t>Layer 3</a:t>
                      </a:r>
                    </a:p>
                    <a:p>
                      <a:r>
                        <a:rPr lang="en-US" sz="1800" dirty="0"/>
                        <a:t>Routers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/>
                        <a:t>Hardware, Faults, Patching, Secure Management, Basic routes, Peering/Transit</a:t>
                      </a:r>
                    </a:p>
                    <a:p>
                      <a:endParaRPr lang="en-US" sz="1000" dirty="0"/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382931703"/>
                  </a:ext>
                </a:extLst>
              </a:tr>
              <a:tr h="726089">
                <a:tc>
                  <a:txBody>
                    <a:bodyPr/>
                    <a:lstStyle/>
                    <a:p>
                      <a:r>
                        <a:rPr lang="en-US" sz="1800" dirty="0"/>
                        <a:t>Layer 4+</a:t>
                      </a:r>
                    </a:p>
                    <a:p>
                      <a:r>
                        <a:rPr lang="en-US" sz="1800" dirty="0"/>
                        <a:t>OS, Firewall, Application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Marketplace: VM Images, Services (CDNs, WAFs, NAT, Gateways…)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908925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84248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234EA0-3EE2-5CE7-4D74-84D98A6EC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2553233-D375-1F2D-A418-A5CFDD766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does what?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E25DE7-79C2-BC75-A99D-7B3A56C609B2}"/>
              </a:ext>
            </a:extLst>
          </p:cNvPr>
          <p:cNvGraphicFramePr>
            <a:graphicFrameLocks noGrp="1"/>
          </p:cNvGraphicFramePr>
          <p:nvPr/>
        </p:nvGraphicFramePr>
        <p:xfrm>
          <a:off x="366353" y="1052736"/>
          <a:ext cx="11463372" cy="5431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6777">
                  <a:extLst>
                    <a:ext uri="{9D8B030D-6E8A-4147-A177-3AD203B41FA5}">
                      <a16:colId xmlns:a16="http://schemas.microsoft.com/office/drawing/2014/main" val="101874044"/>
                    </a:ext>
                  </a:extLst>
                </a:gridCol>
                <a:gridCol w="4034118">
                  <a:extLst>
                    <a:ext uri="{9D8B030D-6E8A-4147-A177-3AD203B41FA5}">
                      <a16:colId xmlns:a16="http://schemas.microsoft.com/office/drawing/2014/main" val="254388507"/>
                    </a:ext>
                  </a:extLst>
                </a:gridCol>
                <a:gridCol w="4272477">
                  <a:extLst>
                    <a:ext uri="{9D8B030D-6E8A-4147-A177-3AD203B41FA5}">
                      <a16:colId xmlns:a16="http://schemas.microsoft.com/office/drawing/2014/main" val="4246545262"/>
                    </a:ext>
                  </a:extLst>
                </a:gridCol>
              </a:tblGrid>
              <a:tr h="629277">
                <a:tc>
                  <a:txBody>
                    <a:bodyPr/>
                    <a:lstStyle/>
                    <a:p>
                      <a:r>
                        <a:rPr lang="en-US" sz="3600" dirty="0"/>
                        <a:t>Layer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Cloud Provider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Cloud Customer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739908625"/>
                  </a:ext>
                </a:extLst>
              </a:tr>
              <a:tr h="610542">
                <a:tc>
                  <a:txBody>
                    <a:bodyPr/>
                    <a:lstStyle/>
                    <a:p>
                      <a:r>
                        <a:rPr lang="en-US" sz="1800" dirty="0"/>
                        <a:t>Layer 0</a:t>
                      </a:r>
                    </a:p>
                    <a:p>
                      <a:r>
                        <a:rPr lang="en-US" sz="1800" dirty="0"/>
                        <a:t>Premise, Power, Cooling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Everything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-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379905927"/>
                  </a:ext>
                </a:extLst>
              </a:tr>
              <a:tr h="726089">
                <a:tc>
                  <a:txBody>
                    <a:bodyPr/>
                    <a:lstStyle/>
                    <a:p>
                      <a:r>
                        <a:rPr lang="en-US" sz="1800" dirty="0"/>
                        <a:t>Layer 1</a:t>
                      </a:r>
                    </a:p>
                    <a:p>
                      <a:r>
                        <a:rPr lang="en-US" sz="1800" dirty="0"/>
                        <a:t>Cabling, Patching, Transceivers, Servers, NICs, Storage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/>
                        <a:t>Everything</a:t>
                      </a:r>
                    </a:p>
                    <a:p>
                      <a:endParaRPr lang="en-US" sz="10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-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422854346"/>
                  </a:ext>
                </a:extLst>
              </a:tr>
              <a:tr h="610542">
                <a:tc>
                  <a:txBody>
                    <a:bodyPr/>
                    <a:lstStyle/>
                    <a:p>
                      <a:r>
                        <a:rPr lang="en-US" sz="1800" dirty="0"/>
                        <a:t>Layer 2</a:t>
                      </a:r>
                    </a:p>
                    <a:p>
                      <a:r>
                        <a:rPr lang="en-US" sz="1800" dirty="0"/>
                        <a:t>Switches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Hardware, Faults, Patching, Secure Management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Virtual Network configuration, Virtual NIC attachments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3461213677"/>
                  </a:ext>
                </a:extLst>
              </a:tr>
              <a:tr h="629277">
                <a:tc>
                  <a:txBody>
                    <a:bodyPr/>
                    <a:lstStyle/>
                    <a:p>
                      <a:r>
                        <a:rPr lang="en-US" sz="1800" dirty="0"/>
                        <a:t>Layer 3</a:t>
                      </a:r>
                    </a:p>
                    <a:p>
                      <a:r>
                        <a:rPr lang="en-US" sz="1800" dirty="0"/>
                        <a:t>Routers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/>
                        <a:t>Hardware, Faults, Patching, Secure Management, Basic routes, Peering/Transit</a:t>
                      </a:r>
                    </a:p>
                    <a:p>
                      <a:endParaRPr lang="en-US" sz="10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Network and subnet configuration, IP allocation, ACLs, Security Groups, User Defined Routes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2382931703"/>
                  </a:ext>
                </a:extLst>
              </a:tr>
              <a:tr h="726089">
                <a:tc>
                  <a:txBody>
                    <a:bodyPr/>
                    <a:lstStyle/>
                    <a:p>
                      <a:r>
                        <a:rPr lang="en-US" sz="1800" dirty="0"/>
                        <a:t>Layer 4+</a:t>
                      </a:r>
                    </a:p>
                    <a:p>
                      <a:r>
                        <a:rPr lang="en-US" sz="1800" dirty="0"/>
                        <a:t>OS, Firewall, Application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Marketplace: VM Images, Services (CDNs, WAFs, NAT, Gateways…)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VM, OS, Application installs, Configuration, patching, Security, Management, Firewall Rules, Users, Endpoint Protection, Intrusion Detection, DLP…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908925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88072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29"/>
  <p:tag name="AS_OS" val="Unix 5.4.0.196"/>
  <p:tag name="AS_RELEASE_DATE" val="2024.07.14"/>
  <p:tag name="AS_TITLE" val="Aspose.Slides for .NET6"/>
  <p:tag name="AS_VERSION" val="24.7"/>
</p:tagLst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rkfestEurope24" id="{7CF04AA7-A9D8-2446-8323-201D58CB8ECF}" vid="{30C1C4F7-0003-6940-874B-7F0F7233554B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5479</TotalTime>
  <Words>1575</Words>
  <Application>Microsoft Macintosh PowerPoint</Application>
  <PresentationFormat>Widescreen</PresentationFormat>
  <Paragraphs>346</Paragraphs>
  <Slides>30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Lato</vt:lpstr>
      <vt:lpstr>Lucida Sans</vt:lpstr>
      <vt:lpstr>Open Sans</vt:lpstr>
      <vt:lpstr>Play</vt:lpstr>
      <vt:lpstr>Verdana</vt:lpstr>
      <vt:lpstr>Office</vt:lpstr>
      <vt:lpstr>Cloud doesn’t have Packets!</vt:lpstr>
      <vt:lpstr>Apocrypha</vt:lpstr>
      <vt:lpstr>Surely…</vt:lpstr>
      <vt:lpstr>Theory 1: Abstraction</vt:lpstr>
      <vt:lpstr>Theory 2: Not My Problem</vt:lpstr>
      <vt:lpstr>Why?</vt:lpstr>
      <vt:lpstr>Why capture packets?</vt:lpstr>
      <vt:lpstr>Who does what?</vt:lpstr>
      <vt:lpstr>Who does what?</vt:lpstr>
      <vt:lpstr>Cloud Packet Capture</vt:lpstr>
      <vt:lpstr>How?</vt:lpstr>
      <vt:lpstr>How to capture packets: On premise</vt:lpstr>
      <vt:lpstr>How to capture packets: In Cloud</vt:lpstr>
      <vt:lpstr>1. Capture Software</vt:lpstr>
      <vt:lpstr>1. Capture Agents</vt:lpstr>
      <vt:lpstr>1. Agents: Azure Network Watcher – Packet Capture</vt:lpstr>
      <vt:lpstr>2. Cloud Traffic Mirror</vt:lpstr>
      <vt:lpstr>2. Cloud Traffic Mirror</vt:lpstr>
      <vt:lpstr>3. Cloud Packet Brokers</vt:lpstr>
      <vt:lpstr>4. Bump-in-the-wire</vt:lpstr>
      <vt:lpstr>Scorecard</vt:lpstr>
      <vt:lpstr>Where?</vt:lpstr>
      <vt:lpstr>BC – Before Cloud</vt:lpstr>
      <vt:lpstr>CE – Cloud Era</vt:lpstr>
      <vt:lpstr>In Cloud - Centralized</vt:lpstr>
      <vt:lpstr>Cloud Native – Multi-Tier Web Application</vt:lpstr>
      <vt:lpstr>Cloud Native – Multi-Tier</vt:lpstr>
      <vt:lpstr>Conclusions</vt:lpstr>
      <vt:lpstr>Conclusions</vt:lpstr>
      <vt:lpstr>Please complete Feedback!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Stephen Donnelly (He/Him)</cp:lastModifiedBy>
  <cp:revision>19</cp:revision>
  <cp:lastPrinted>2024-10-03T15:06:17Z</cp:lastPrinted>
  <dcterms:created xsi:type="dcterms:W3CDTF">2024-10-03T15:06:17Z</dcterms:created>
  <dcterms:modified xsi:type="dcterms:W3CDTF">2024-11-08T10:22:12Z</dcterms:modified>
</cp:coreProperties>
</file>