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bin" ContentType="application/vnd.openxmlformats-officedocument.oleObject"/>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787" r:id="rId1"/>
  </p:sldMasterIdLst>
  <p:notesMasterIdLst>
    <p:notesMasterId r:id="rId2"/>
  </p:notesMasterIdLst>
  <p:sldIdLst>
    <p:sldId id="1146" r:id="rId3"/>
    <p:sldId id="260" r:id="rId4"/>
    <p:sldId id="261" r:id="rId5"/>
    <p:sldId id="262" r:id="rId6"/>
    <p:sldId id="263" r:id="rId7"/>
    <p:sldId id="264" r:id="rId8"/>
    <p:sldId id="265" r:id="rId9"/>
    <p:sldId id="292" r:id="rId10"/>
    <p:sldId id="266" r:id="rId11"/>
    <p:sldId id="267" r:id="rId12"/>
    <p:sldId id="268" r:id="rId13"/>
    <p:sldId id="269" r:id="rId14"/>
    <p:sldId id="270" r:id="rId15"/>
    <p:sldId id="272" r:id="rId16"/>
    <p:sldId id="271" r:id="rId17"/>
    <p:sldId id="273"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1161" r:id="rId34"/>
    <p:sldId id="289" r:id="rId35"/>
    <p:sldId id="290" r:id="rId36"/>
    <p:sldId id="1163" r:id="rId37"/>
    <p:sldId id="1162" r:id="rId38"/>
    <p:sldId id="1148" r:id="rId39"/>
    <p:sldId id="1147" r:id="rId40"/>
    <p:sldId id="291" r:id="rId41"/>
    <p:sldId id="293" r:id="rId42"/>
    <p:sldId id="1141" r:id="rId43"/>
    <p:sldId id="1135" r:id="rId44"/>
    <p:sldId id="1142" r:id="rId45"/>
    <p:sldId id="1143" r:id="rId46"/>
    <p:sldId id="1144" r:id="rId47"/>
    <p:sldId id="1145" r:id="rId48"/>
    <p:sldId id="1149" r:id="rId49"/>
    <p:sldId id="1151" r:id="rId50"/>
    <p:sldId id="1152" r:id="rId51"/>
    <p:sldId id="1153" r:id="rId52"/>
    <p:sldId id="1150" r:id="rId53"/>
    <p:sldId id="1154" r:id="rId54"/>
    <p:sldId id="1155" r:id="rId55"/>
    <p:sldId id="1126" r:id="rId56"/>
    <p:sldId id="1123" r:id="rId57"/>
    <p:sldId id="1124" r:id="rId58"/>
    <p:sldId id="1157" r:id="rId59"/>
    <p:sldId id="1158" r:id="rId60"/>
    <p:sldId id="1160" r:id="rId61"/>
  </p:sldIdLst>
  <p:sldSz cx="9144000" cy="5143500" type="screen16x9"/>
  <p:notesSz cx="6858000" cy="9144000"/>
  <p:embeddedFontLst>
    <p:embeddedFont>
      <p:font typeface="Consolas" panose="020B0609020204030204" pitchFamily="49" charset="0"/>
      <p:regular r:id="rId63"/>
      <p:bold r:id="rId64"/>
      <p:italic r:id="rId65"/>
      <p:boldItalic r:id="rId66"/>
    </p:embeddedFont>
    <p:embeddedFont>
      <p:font typeface="Georgia" panose="02040502050405020303" pitchFamily="18" charset="0"/>
      <p:regular r:id="rId67"/>
      <p:bold r:id="rId68"/>
      <p:italic r:id="rId69"/>
      <p:boldItalic r:id="rId70"/>
    </p:embeddedFont>
    <p:embeddedFont>
      <p:font typeface="Lato" panose="020F0502020204030203" pitchFamily="34" charset="0"/>
      <p:regular r:id="rId71"/>
      <p:bold r:id="rId72"/>
      <p:italic r:id="rId73"/>
      <p:boldItalic r:id="rId74"/>
    </p:embeddedFont>
    <p:embeddedFont>
      <p:font typeface="Lucida Console" panose="020B0609040504020204" pitchFamily="49" charset="0"/>
      <p:regular r:id="rId75"/>
    </p:embeddedFont>
    <p:embeddedFont>
      <p:font typeface="Lucida Sans" panose="020B0602030504020204" pitchFamily="34" charset="0"/>
      <p:regular r:id="rId76"/>
      <p:bold r:id="rId77"/>
      <p:italic r:id="rId78"/>
      <p:boldItalic r:id="rId79"/>
    </p:embeddedFont>
    <p:embeddedFont>
      <p:font typeface="open sans" panose="020B0606030504020204" pitchFamily="34"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Tahoma" panose="020B0604030504040204" pitchFamily="34" charset="0"/>
      <p:regular r:id="rId88"/>
      <p:bold r:id="rId89"/>
    </p:embeddedFont>
    <p:embeddedFont>
      <p:font typeface="Tele-GroteskNor" panose="020B0604020202020204" charset="0"/>
      <p:regular r:id="rId90"/>
    </p:embeddedFont>
    <p:embeddedFont>
      <p:font typeface="Trebuchet MS" panose="020B0603020202020204" pitchFamily="34" charset="0"/>
      <p:regular r:id="rId91"/>
      <p:bold r:id="rId92"/>
      <p:italic r:id="rId93"/>
      <p:boldItalic r:id="rId94"/>
    </p:embeddedFont>
  </p:embeddedFontLst>
  <p:custDataLst>
    <p:tags r:id="rId62"/>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FDF1EFA-F5A0-4D7F-9252-82F38A2F2A50}">
          <p14:sldIdLst>
            <p14:sldId id="1146"/>
            <p14:sldId id="260"/>
            <p14:sldId id="261"/>
            <p14:sldId id="262"/>
            <p14:sldId id="263"/>
            <p14:sldId id="264"/>
            <p14:sldId id="265"/>
            <p14:sldId id="292"/>
            <p14:sldId id="266"/>
            <p14:sldId id="267"/>
            <p14:sldId id="268"/>
            <p14:sldId id="269"/>
            <p14:sldId id="270"/>
            <p14:sldId id="272"/>
            <p14:sldId id="271"/>
            <p14:sldId id="273"/>
            <p14:sldId id="274"/>
            <p14:sldId id="277"/>
            <p14:sldId id="275"/>
            <p14:sldId id="276"/>
            <p14:sldId id="278"/>
            <p14:sldId id="279"/>
            <p14:sldId id="280"/>
            <p14:sldId id="281"/>
            <p14:sldId id="282"/>
            <p14:sldId id="283"/>
            <p14:sldId id="284"/>
            <p14:sldId id="285"/>
            <p14:sldId id="286"/>
            <p14:sldId id="287"/>
            <p14:sldId id="288"/>
            <p14:sldId id="1161"/>
            <p14:sldId id="289"/>
            <p14:sldId id="290"/>
            <p14:sldId id="1163"/>
            <p14:sldId id="1162"/>
            <p14:sldId id="1148"/>
            <p14:sldId id="1147"/>
            <p14:sldId id="291"/>
            <p14:sldId id="293"/>
            <p14:sldId id="1141"/>
            <p14:sldId id="1135"/>
            <p14:sldId id="1142"/>
            <p14:sldId id="1143"/>
            <p14:sldId id="1144"/>
            <p14:sldId id="1145"/>
            <p14:sldId id="1149"/>
            <p14:sldId id="1151"/>
            <p14:sldId id="1152"/>
            <p14:sldId id="1153"/>
            <p14:sldId id="1150"/>
            <p14:sldId id="1154"/>
            <p14:sldId id="1155"/>
            <p14:sldId id="1126"/>
            <p14:sldId id="1123"/>
            <p14:sldId id="1124"/>
            <p14:sldId id="1157"/>
            <p14:sldId id="1158"/>
            <p14:sldId id="1160"/>
          </p14:sldIdLst>
        </p14:section>
        <p14:section name="Untitled Section" id="{164EE53C-F685-42C4-B3E9-4EF49A015332}">
          <p14:sldIdLst/>
        </p14:section>
      </p14:sectionLst>
    </p:ex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gUttxA4A2+qmF5eumsIEYYk9wC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120"/>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tags" Target="tags/tag1.xml" /><Relationship Id="rId63" Type="http://schemas.openxmlformats.org/officeDocument/2006/relationships/font" Target="fonts/font1.fntdata" /><Relationship Id="rId64" Type="http://schemas.openxmlformats.org/officeDocument/2006/relationships/font" Target="fonts/font2.fntdata" /><Relationship Id="rId65" Type="http://schemas.openxmlformats.org/officeDocument/2006/relationships/font" Target="fonts/font3.fntdata" /><Relationship Id="rId66" Type="http://schemas.openxmlformats.org/officeDocument/2006/relationships/font" Target="fonts/font4.fntdata" /><Relationship Id="rId67" Type="http://schemas.openxmlformats.org/officeDocument/2006/relationships/font" Target="fonts/font5.fntdata" /><Relationship Id="rId68" Type="http://schemas.openxmlformats.org/officeDocument/2006/relationships/font" Target="fonts/font6.fntdata" /><Relationship Id="rId69" Type="http://schemas.openxmlformats.org/officeDocument/2006/relationships/font" Target="fonts/font7.fntdata" /><Relationship Id="rId7" Type="http://schemas.openxmlformats.org/officeDocument/2006/relationships/slide" Target="slides/slide5.xml" /><Relationship Id="rId70" Type="http://schemas.openxmlformats.org/officeDocument/2006/relationships/font" Target="fonts/font8.fntdata" /><Relationship Id="rId71" Type="http://schemas.openxmlformats.org/officeDocument/2006/relationships/font" Target="fonts/font9.fntdata" /><Relationship Id="rId72" Type="http://schemas.openxmlformats.org/officeDocument/2006/relationships/font" Target="fonts/font10.fntdata" /><Relationship Id="rId73" Type="http://schemas.openxmlformats.org/officeDocument/2006/relationships/font" Target="fonts/font11.fntdata" /><Relationship Id="rId74" Type="http://schemas.openxmlformats.org/officeDocument/2006/relationships/font" Target="fonts/font12.fntdata" /><Relationship Id="rId75" Type="http://schemas.openxmlformats.org/officeDocument/2006/relationships/font" Target="fonts/font13.fntdata" /><Relationship Id="rId76" Type="http://schemas.openxmlformats.org/officeDocument/2006/relationships/font" Target="fonts/font14.fntdata" /><Relationship Id="rId77" Type="http://schemas.openxmlformats.org/officeDocument/2006/relationships/font" Target="fonts/font15.fntdata" /><Relationship Id="rId78" Type="http://schemas.openxmlformats.org/officeDocument/2006/relationships/font" Target="fonts/font16.fntdata" /><Relationship Id="rId79" Type="http://schemas.openxmlformats.org/officeDocument/2006/relationships/font" Target="fonts/font17.fntdata" /><Relationship Id="rId8" Type="http://schemas.openxmlformats.org/officeDocument/2006/relationships/slide" Target="slides/slide6.xml" /><Relationship Id="rId80" Type="http://schemas.openxmlformats.org/officeDocument/2006/relationships/font" Target="fonts/font18.fntdata" /><Relationship Id="rId81" Type="http://schemas.openxmlformats.org/officeDocument/2006/relationships/font" Target="fonts/font19.fntdata" /><Relationship Id="rId82" Type="http://schemas.openxmlformats.org/officeDocument/2006/relationships/font" Target="fonts/font20.fntdata" /><Relationship Id="rId83" Type="http://schemas.openxmlformats.org/officeDocument/2006/relationships/font" Target="fonts/font21.fntdata" /><Relationship Id="rId84" Type="http://schemas.openxmlformats.org/officeDocument/2006/relationships/font" Target="fonts/font22.fntdata" /><Relationship Id="rId85" Type="http://schemas.openxmlformats.org/officeDocument/2006/relationships/font" Target="fonts/font23.fntdata" /><Relationship Id="rId86" Type="http://schemas.openxmlformats.org/officeDocument/2006/relationships/font" Target="fonts/font24.fntdata" /><Relationship Id="rId87" Type="http://schemas.openxmlformats.org/officeDocument/2006/relationships/font" Target="fonts/font25.fntdata" /><Relationship Id="rId88" Type="http://schemas.openxmlformats.org/officeDocument/2006/relationships/font" Target="fonts/font26.fntdata" /><Relationship Id="rId89" Type="http://schemas.openxmlformats.org/officeDocument/2006/relationships/font" Target="fonts/font27.fntdata" /><Relationship Id="rId9" Type="http://schemas.openxmlformats.org/officeDocument/2006/relationships/slide" Target="slides/slide7.xml" /><Relationship Id="rId90" Type="http://schemas.openxmlformats.org/officeDocument/2006/relationships/font" Target="fonts/font28.fntdata" /><Relationship Id="rId91" Type="http://schemas.openxmlformats.org/officeDocument/2006/relationships/font" Target="fonts/font29.fntdata" /><Relationship Id="rId92" Type="http://schemas.openxmlformats.org/officeDocument/2006/relationships/font" Target="fonts/font30.fntdata" /><Relationship Id="rId93" Type="http://schemas.openxmlformats.org/officeDocument/2006/relationships/font" Target="fonts/font31.fntdata" /><Relationship Id="rId94" Type="http://schemas.openxmlformats.org/officeDocument/2006/relationships/font" Target="fonts/font32.fntdata" /><Relationship Id="rId95" Type="http://customschemas.google.com/relationships/presentationmetadata" Target="metadata" /><Relationship Id="rId96" Type="http://schemas.openxmlformats.org/officeDocument/2006/relationships/presProps" Target="presProps.xml" /><Relationship Id="rId97" Type="http://schemas.openxmlformats.org/officeDocument/2006/relationships/viewProps" Target="viewProps.xml" /><Relationship Id="rId98" Type="http://schemas.openxmlformats.org/officeDocument/2006/relationships/theme" Target="theme/theme1.xml" /><Relationship Id="rId99" Type="http://schemas.openxmlformats.org/officeDocument/2006/relationships/tableStyles" Target="tableStyles.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8.jpe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jpe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7.jpe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20.jpeg"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37.jpe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381300" y="685800"/>
            <a:ext cx="609607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ct val="0"/>
              </a:spcBef>
              <a:spcAft>
                <a:spcPct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28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xfrm>
      </p:grpSpPr>
      <p:sp>
        <p:nvSpPr>
          <p:cNvPr id="33" name="Google Shape;33;g35f391192_0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xfrm>
      </p:grpSpPr>
      <p:sp>
        <p:nvSpPr>
          <p:cNvPr id="93" name="Google Shape;9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4" name="Google Shape;94;p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7" name="Shape 47"/>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59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5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4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5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ct val="0"/>
              </a:spcBef>
              <a:spcAft>
                <a:spcPct val="0"/>
              </a:spcAft>
              <a:buNone/>
            </a:pPr>
            <a:endParaRPr/>
          </a:p>
        </p:txBody>
      </p:sp>
      <p:sp>
        <p:nvSpPr>
          <p:cNvPr id="41" name="Shape 41"/>
          <p:cNvSpPr>
            <a:spLocks noGrp="1" noRot="1" noChangeAspect="1"/>
          </p:cNvSpPr>
          <p:nvPr>
            <p:ph type="sldImg" idx="2"/>
          </p:nvPr>
        </p:nvSpPr>
        <p:spPr>
          <a:xfrm>
            <a:off x="381000" y="685800"/>
            <a:ext cx="6096000" cy="34290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600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p:cSld name="Title">
    <p:spTree>
      <p:nvGrpSpPr>
        <p:cNvPr id="1" name="Shape 17"/>
        <p:cNvGrpSpPr/>
        <p:nvPr/>
      </p:nvGrpSpPr>
      <p:grpSpPr>
        <a:xfrm>
          <a:off x="0" y="0"/>
          <a:ext cx="0" cy="0"/>
        </a:xfrm>
      </p:grpSpPr>
      <p:sp>
        <p:nvSpPr>
          <p:cNvPr id="18" name="Google Shape;18;p2"/>
          <p:cNvSpPr txBox="1">
            <a:spLocks noGrp="1"/>
          </p:cNvSpPr>
          <p:nvPr>
            <p:ph type="ctrTitle"/>
          </p:nvPr>
        </p:nvSpPr>
        <p:spPr>
          <a:xfrm>
            <a:off x="1387013" y="1944375"/>
            <a:ext cx="6344325" cy="1150875"/>
          </a:xfrm>
          <a:prstGeom prst="rect">
            <a:avLst/>
          </a:prstGeom>
          <a:noFill/>
          <a:ln>
            <a:noFill/>
          </a:ln>
        </p:spPr>
        <p:txBody>
          <a:bodyPr spcFirstLastPara="1" wrap="square" lIns="91425" tIns="45700" rIns="91425" bIns="45700" anchor="b" anchorCtr="0">
            <a:noAutofit/>
          </a:bodyPr>
          <a:lstStyle>
            <a:lvl1pPr lvl="0" algn="ctr">
              <a:lnSpc>
                <a:spcPct val="90000"/>
              </a:lnSpc>
              <a:spcBef>
                <a:spcPct val="0"/>
              </a:spcBef>
              <a:spcAft>
                <a:spcPct val="0"/>
              </a:spcAft>
              <a:buClr>
                <a:schemeClr val="lt1"/>
              </a:buClr>
              <a:buSzPts val="5200"/>
              <a:buNone/>
              <a:defRPr sz="3900">
                <a:solidFill>
                  <a:schemeClr val="lt1"/>
                </a:solidFill>
              </a:defRPr>
            </a:lvl1pPr>
            <a:lvl2pPr lvl="1">
              <a:spcBef>
                <a:spcPct val="0"/>
              </a:spcBef>
              <a:spcAft>
                <a:spcPct val="0"/>
              </a:spcAft>
              <a:buClr>
                <a:schemeClr val="lt1"/>
              </a:buClr>
              <a:buSzPts val="1400"/>
              <a:buNone/>
              <a:defRPr>
                <a:solidFill>
                  <a:schemeClr val="lt1"/>
                </a:solidFill>
              </a:defRPr>
            </a:lvl2pPr>
            <a:lvl3pPr lvl="2">
              <a:spcBef>
                <a:spcPct val="0"/>
              </a:spcBef>
              <a:spcAft>
                <a:spcPct val="0"/>
              </a:spcAft>
              <a:buClr>
                <a:schemeClr val="lt1"/>
              </a:buClr>
              <a:buSzPts val="1400"/>
              <a:buNone/>
              <a:defRPr>
                <a:solidFill>
                  <a:schemeClr val="lt1"/>
                </a:solidFill>
              </a:defRPr>
            </a:lvl3pPr>
            <a:lvl4pPr lvl="3">
              <a:spcBef>
                <a:spcPct val="0"/>
              </a:spcBef>
              <a:spcAft>
                <a:spcPct val="0"/>
              </a:spcAft>
              <a:buClr>
                <a:schemeClr val="lt1"/>
              </a:buClr>
              <a:buSzPts val="1400"/>
              <a:buNone/>
              <a:defRPr>
                <a:solidFill>
                  <a:schemeClr val="lt1"/>
                </a:solidFill>
              </a:defRPr>
            </a:lvl4pPr>
            <a:lvl5pPr lvl="4">
              <a:spcBef>
                <a:spcPct val="0"/>
              </a:spcBef>
              <a:spcAft>
                <a:spcPct val="0"/>
              </a:spcAft>
              <a:buClr>
                <a:schemeClr val="lt1"/>
              </a:buClr>
              <a:buSzPts val="1400"/>
              <a:buNone/>
              <a:defRPr>
                <a:solidFill>
                  <a:schemeClr val="lt1"/>
                </a:solidFill>
              </a:defRPr>
            </a:lvl5pPr>
            <a:lvl6pPr lvl="5">
              <a:spcBef>
                <a:spcPct val="0"/>
              </a:spcBef>
              <a:spcAft>
                <a:spcPct val="0"/>
              </a:spcAft>
              <a:buClr>
                <a:schemeClr val="lt1"/>
              </a:buClr>
              <a:buSzPts val="1400"/>
              <a:buNone/>
              <a:defRPr>
                <a:solidFill>
                  <a:schemeClr val="lt1"/>
                </a:solidFill>
              </a:defRPr>
            </a:lvl6pPr>
            <a:lvl7pPr lvl="6">
              <a:spcBef>
                <a:spcPct val="0"/>
              </a:spcBef>
              <a:spcAft>
                <a:spcPct val="0"/>
              </a:spcAft>
              <a:buClr>
                <a:schemeClr val="lt1"/>
              </a:buClr>
              <a:buSzPts val="1400"/>
              <a:buNone/>
              <a:defRPr>
                <a:solidFill>
                  <a:schemeClr val="lt1"/>
                </a:solidFill>
              </a:defRPr>
            </a:lvl7pPr>
            <a:lvl8pPr lvl="7">
              <a:spcBef>
                <a:spcPct val="0"/>
              </a:spcBef>
              <a:spcAft>
                <a:spcPct val="0"/>
              </a:spcAft>
              <a:buClr>
                <a:schemeClr val="lt1"/>
              </a:buClr>
              <a:buSzPts val="1400"/>
              <a:buNone/>
              <a:defRPr>
                <a:solidFill>
                  <a:schemeClr val="lt1"/>
                </a:solidFill>
              </a:defRPr>
            </a:lvl8pPr>
            <a:lvl9pPr lvl="8">
              <a:spcBef>
                <a:spcPct val="0"/>
              </a:spcBef>
              <a:spcAft>
                <a:spcPct val="0"/>
              </a:spcAft>
              <a:buClr>
                <a:schemeClr val="lt1"/>
              </a:buClr>
              <a:buSzPts val="1400"/>
              <a:buNone/>
              <a:defRPr>
                <a:solidFill>
                  <a:schemeClr val="lt1"/>
                </a:solidFill>
              </a:defRPr>
            </a:lvl9pPr>
          </a:lstStyle>
          <a:p>
            <a:r>
              <a:rPr lang="en-US"/>
              <a:t>Click to edit Master title style</a:t>
            </a:r>
            <a:endParaRPr/>
          </a:p>
        </p:txBody>
      </p:sp>
      <p:sp>
        <p:nvSpPr>
          <p:cNvPr id="19" name="Google Shape;19;p2"/>
          <p:cNvSpPr txBox="1">
            <a:spLocks noGrp="1"/>
          </p:cNvSpPr>
          <p:nvPr>
            <p:ph type="subTitle" idx="1"/>
          </p:nvPr>
        </p:nvSpPr>
        <p:spPr>
          <a:xfrm>
            <a:off x="1387013" y="3295631"/>
            <a:ext cx="6344325" cy="70785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ct val="0"/>
              </a:spcAft>
              <a:buClr>
                <a:schemeClr val="lt1"/>
              </a:buClr>
              <a:buSzPts val="2400"/>
              <a:buFont typeface="Lucida Sans"/>
              <a:buNone/>
              <a:defRPr sz="1800">
                <a:solidFill>
                  <a:schemeClr val="lt1"/>
                </a:solidFill>
                <a:latin typeface="Lucida Sans"/>
                <a:ea typeface="Lucida Sans"/>
                <a:cs typeface="Lucida Sans"/>
                <a:sym typeface="Lucida Sans"/>
              </a:defRPr>
            </a:lvl1pPr>
            <a:lvl2pPr lvl="1" algn="ctr">
              <a:lnSpc>
                <a:spcPct val="90000"/>
              </a:lnSpc>
              <a:spcBef>
                <a:spcPts val="375"/>
              </a:spcBef>
              <a:spcAft>
                <a:spcPct val="0"/>
              </a:spcAft>
              <a:buClr>
                <a:srgbClr val="D8D8D8"/>
              </a:buClr>
              <a:buSzPts val="2000"/>
              <a:buNone/>
              <a:defRPr sz="1500"/>
            </a:lvl2pPr>
            <a:lvl3pPr lvl="2" algn="ctr">
              <a:lnSpc>
                <a:spcPct val="90000"/>
              </a:lnSpc>
              <a:spcBef>
                <a:spcPts val="375"/>
              </a:spcBef>
              <a:spcAft>
                <a:spcPct val="0"/>
              </a:spcAft>
              <a:buClr>
                <a:srgbClr val="D8D8D8"/>
              </a:buClr>
              <a:buSzPts val="1800"/>
              <a:buNone/>
              <a:defRPr sz="1350"/>
            </a:lvl3pPr>
            <a:lvl4pPr lvl="3" algn="ctr">
              <a:lnSpc>
                <a:spcPct val="90000"/>
              </a:lnSpc>
              <a:spcBef>
                <a:spcPts val="375"/>
              </a:spcBef>
              <a:spcAft>
                <a:spcPct val="0"/>
              </a:spcAft>
              <a:buClr>
                <a:srgbClr val="D8D8D8"/>
              </a:buClr>
              <a:buSzPts val="1600"/>
              <a:buNone/>
              <a:defRPr sz="1200"/>
            </a:lvl4pPr>
            <a:lvl5pPr lvl="4" algn="ctr">
              <a:lnSpc>
                <a:spcPct val="90000"/>
              </a:lnSpc>
              <a:spcBef>
                <a:spcPts val="375"/>
              </a:spcBef>
              <a:spcAft>
                <a:spcPct val="0"/>
              </a:spcAft>
              <a:buClr>
                <a:srgbClr val="D8D8D8"/>
              </a:buClr>
              <a:buSzPts val="1600"/>
              <a:buNone/>
              <a:defRPr sz="1200"/>
            </a:lvl5pPr>
            <a:lvl6pPr lvl="5" algn="ctr">
              <a:lnSpc>
                <a:spcPct val="90000"/>
              </a:lnSpc>
              <a:spcBef>
                <a:spcPts val="375"/>
              </a:spcBef>
              <a:spcAft>
                <a:spcPct val="0"/>
              </a:spcAft>
              <a:buClr>
                <a:schemeClr val="dk1"/>
              </a:buClr>
              <a:buSzPts val="1600"/>
              <a:buNone/>
              <a:defRPr sz="1200"/>
            </a:lvl6pPr>
            <a:lvl7pPr lvl="6" algn="ctr">
              <a:lnSpc>
                <a:spcPct val="90000"/>
              </a:lnSpc>
              <a:spcBef>
                <a:spcPts val="375"/>
              </a:spcBef>
              <a:spcAft>
                <a:spcPct val="0"/>
              </a:spcAft>
              <a:buClr>
                <a:schemeClr val="dk1"/>
              </a:buClr>
              <a:buSzPts val="1600"/>
              <a:buNone/>
              <a:defRPr sz="1200"/>
            </a:lvl7pPr>
            <a:lvl8pPr lvl="7" algn="ctr">
              <a:lnSpc>
                <a:spcPct val="90000"/>
              </a:lnSpc>
              <a:spcBef>
                <a:spcPts val="375"/>
              </a:spcBef>
              <a:spcAft>
                <a:spcPct val="0"/>
              </a:spcAft>
              <a:buClr>
                <a:schemeClr val="dk1"/>
              </a:buClr>
              <a:buSzPts val="1600"/>
              <a:buNone/>
              <a:defRPr sz="1200"/>
            </a:lvl8pPr>
            <a:lvl9pPr lvl="8" algn="ctr">
              <a:lnSpc>
                <a:spcPct val="90000"/>
              </a:lnSpc>
              <a:spcBef>
                <a:spcPts val="375"/>
              </a:spcBef>
              <a:spcAft>
                <a:spcPct val="0"/>
              </a:spcAft>
              <a:buClr>
                <a:schemeClr val="dk1"/>
              </a:buClr>
              <a:buSzPts val="1600"/>
              <a:buNone/>
              <a:defRPr sz="1200"/>
            </a:lvl9pPr>
          </a:lstStyle>
          <a:p>
            <a:r>
              <a:rPr lang="en-US"/>
              <a:t>Click to edit Master subtitle style</a:t>
            </a:r>
            <a:endParaRPr/>
          </a:p>
        </p:txBody>
      </p:sp>
    </p:spTree>
    <p:extLst>
      <p:ext uri="{BB962C8B-B14F-4D97-AF65-F5344CB8AC3E}">
        <p14:creationId xmlns:p14="http://schemas.microsoft.com/office/powerpoint/2010/main" val="207468009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userDrawn="1">
  <p:cSld name="Body Black Hex">
    <p:bg>
      <p:bgPr>
        <a:blipFill dpi="0" rotWithShape="1">
          <a:blip r:embed="rId2">
            <a:lum/>
          </a:blip>
          <a:stretch>
            <a:fillRect/>
          </a:stretch>
        </a:blipFill>
        <a:effectLst/>
      </p:bgPr>
    </p:bg>
    <p:spTree>
      <p:nvGrpSpPr>
        <p:cNvPr id="1" name=""/>
        <p:cNvGrpSpPr/>
        <p:nvPr/>
      </p:nvGrpSpPr>
      <p:grpSpPr>
        <a:xfrm>
          <a:off x="0" y="0"/>
          <a:ext cx="0" cy="0"/>
        </a:xfrm>
      </p:grpSpPr>
      <p:pic>
        <p:nvPicPr>
          <p:cNvPr id="9" name="Picture 4" descr="C:\Users\Kkent\Desktop\Design\Marketing Designs 2014\Logos\Magenta on White T-Mobile\30686-44938-TMO_Magenta.png"/>
          <p:cNvPicPr>
            <a:picLocks noChangeAspect="1" noChangeArrowheads="1"/>
          </p:cNvPicPr>
          <p:nvPr userDrawn="1"/>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t="1" b="8225"/>
          <a:stretch>
            <a:fillRect/>
          </a:stretch>
        </p:blipFill>
        <p:spPr bwMode="auto">
          <a:xfrm>
            <a:off x="8355727" y="4889816"/>
            <a:ext cx="707879" cy="23266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7"/>
          <p:cNvSpPr>
            <a:spLocks noGrp="1"/>
          </p:cNvSpPr>
          <p:nvPr>
            <p:ph sz="quarter" idx="12"/>
          </p:nvPr>
        </p:nvSpPr>
        <p:spPr>
          <a:xfrm>
            <a:off x="182879" y="891990"/>
            <a:ext cx="877824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182879" y="182880"/>
            <a:ext cx="8778240" cy="548640"/>
          </a:xfrm>
        </p:spPr>
        <p:txBody>
          <a:bodyPr>
            <a:noAutofit/>
          </a:bodyPr>
          <a:lstStyle>
            <a:lvl1pPr>
              <a:defRPr sz="3200" baseline="0">
                <a:solidFill>
                  <a:srgbClr val="E20074"/>
                </a:solidFill>
              </a:defRPr>
            </a:lvl1pPr>
          </a:lstStyle>
          <a:p>
            <a:r>
              <a:rPr lang="en-US"/>
              <a:t>Title of Slide</a:t>
            </a:r>
          </a:p>
        </p:txBody>
      </p:sp>
      <p:sp>
        <p:nvSpPr>
          <p:cNvPr id="6" name="Slide Number Placeholder 5"/>
          <p:cNvSpPr txBox="1"/>
          <p:nvPr userDrawn="1"/>
        </p:nvSpPr>
        <p:spPr>
          <a:xfrm>
            <a:off x="8062" y="4922184"/>
            <a:ext cx="1499462" cy="151607"/>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r"/>
            <a:fld id="{1AF40C39-5108-E841-85F7-F0B9C0D30E8D}" type="slidenum">
              <a:rPr lang="en-US" sz="1000" smtClean="0">
                <a:latin typeface="Tele-GroteskUlt" pitchFamily="2" charset="0"/>
              </a:rPr>
              <a:pPr algn="r"/>
              <a:t>‹#›</a:t>
            </a:fld>
            <a:r>
              <a:rPr lang="en-US" sz="1000">
                <a:latin typeface="Tele-GroteskUlt" pitchFamily="2" charset="0"/>
              </a:rPr>
              <a:t> </a:t>
            </a:r>
            <a:r>
              <a:rPr lang="en-US" sz="1000">
                <a:latin typeface="+mn-lt"/>
              </a:rPr>
              <a:t>| T-Mobile Confidential</a:t>
            </a:r>
          </a:p>
        </p:txBody>
      </p:sp>
    </p:spTree>
    <p:extLst>
      <p:ext uri="{BB962C8B-B14F-4D97-AF65-F5344CB8AC3E}">
        <p14:creationId xmlns:p14="http://schemas.microsoft.com/office/powerpoint/2010/main" val="1034052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hf hdr="0" ftr="0" dt="0"/>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1_Title and Content">
  <p:cSld name="1_Title and Content">
    <p:spTree>
      <p:nvGrpSpPr>
        <p:cNvPr id="1" name="Shape 20"/>
        <p:cNvGrpSpPr/>
        <p:nvPr/>
      </p:nvGrpSpPr>
      <p:grpSpPr>
        <a:xfrm>
          <a:off x="0" y="0"/>
          <a:ext cx="0" cy="0"/>
        </a:xfrm>
      </p:grpSpPr>
      <p:sp>
        <p:nvSpPr>
          <p:cNvPr id="21" name="Google Shape;21;p3"/>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22" name="Google Shape;22;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3" name="Google Shape;2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5" name="Google Shape;25;p3"/>
          <p:cNvSpPr/>
          <p:nvPr/>
        </p:nvSpPr>
        <p:spPr>
          <a:xfrm>
            <a:off x="0" y="510778"/>
            <a:ext cx="9144000" cy="4632722"/>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
        <p:nvSpPr>
          <p:cNvPr id="26" name="Google Shape;26;p3"/>
          <p:cNvSpPr txBox="1">
            <a:spLocks noGrp="1"/>
          </p:cNvSpPr>
          <p:nvPr>
            <p:ph type="body" idx="1"/>
          </p:nvPr>
        </p:nvSpPr>
        <p:spPr>
          <a:xfrm>
            <a:off x="628650" y="742361"/>
            <a:ext cx="3712394"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
        <p:nvSpPr>
          <p:cNvPr id="27" name="Google Shape;27;p3"/>
          <p:cNvSpPr txBox="1">
            <a:spLocks noGrp="1"/>
          </p:cNvSpPr>
          <p:nvPr>
            <p:ph type="body" idx="2"/>
          </p:nvPr>
        </p:nvSpPr>
        <p:spPr>
          <a:xfrm>
            <a:off x="4601753" y="742361"/>
            <a:ext cx="3712394"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60079931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Content">
  <p:cSld name="Title and Content">
    <p:spTree>
      <p:nvGrpSpPr>
        <p:cNvPr id="1" name="Shape 28"/>
        <p:cNvGrpSpPr/>
        <p:nvPr/>
      </p:nvGrpSpPr>
      <p:grpSpPr>
        <a:xfrm>
          <a:off x="0" y="0"/>
          <a:ext cx="0" cy="0"/>
        </a:xfrm>
      </p:grpSpPr>
      <p:sp>
        <p:nvSpPr>
          <p:cNvPr id="29" name="Google Shape;29;p4"/>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30" name="Google Shape;30;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ltLang="zh-TW"/>
          </a:p>
        </p:txBody>
      </p:sp>
      <p:sp>
        <p:nvSpPr>
          <p:cNvPr id="31" name="Google Shape;31;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fld id="{4E927CF7-135C-4F8B-9B69-685F4C1CC473}" type="slidenum">
              <a:rPr lang="en-US" altLang="zh-TW" smtClean="0"/>
              <a:t>‹#›</a:t>
            </a:fld>
            <a:endParaRPr lang="en-US" altLang="zh-TW"/>
          </a:p>
        </p:txBody>
      </p:sp>
      <p:sp>
        <p:nvSpPr>
          <p:cNvPr id="32" name="Google Shape;32;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ltLang="zh-TW"/>
          </a:p>
        </p:txBody>
      </p:sp>
      <p:sp>
        <p:nvSpPr>
          <p:cNvPr id="33" name="Google Shape;33;p4"/>
          <p:cNvSpPr/>
          <p:nvPr/>
        </p:nvSpPr>
        <p:spPr>
          <a:xfrm>
            <a:off x="0" y="510778"/>
            <a:ext cx="9144000" cy="4632722"/>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
        <p:nvSpPr>
          <p:cNvPr id="34" name="Google Shape;34;p4"/>
          <p:cNvSpPr txBox="1">
            <a:spLocks noGrp="1"/>
          </p:cNvSpPr>
          <p:nvPr>
            <p:ph type="body" idx="1"/>
          </p:nvPr>
        </p:nvSpPr>
        <p:spPr>
          <a:xfrm>
            <a:off x="628650" y="742361"/>
            <a:ext cx="7886700"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3776823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Feedback">
  <p:cSld name="Feedback">
    <p:spTree>
      <p:nvGrpSpPr>
        <p:cNvPr id="1" name="Shape 35"/>
        <p:cNvGrpSpPr/>
        <p:nvPr/>
      </p:nvGrpSpPr>
      <p:grpSpPr>
        <a:xfrm>
          <a:off x="0" y="0"/>
          <a:ext cx="0" cy="0"/>
        </a:xfrm>
      </p:grpSpPr>
      <p:sp>
        <p:nvSpPr>
          <p:cNvPr id="36" name="Google Shape;36;p5"/>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37" name="Google Shape;37;p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38" name="Google Shape;38;p5"/>
          <p:cNvSpPr>
            <a:spLocks noGrp="1"/>
          </p:cNvSpPr>
          <p:nvPr>
            <p:ph type="pic" idx="2"/>
          </p:nvPr>
        </p:nvSpPr>
        <p:spPr>
          <a:xfrm>
            <a:off x="2686050" y="769763"/>
            <a:ext cx="3644775" cy="3644775"/>
          </a:xfrm>
          <a:prstGeom prst="rect">
            <a:avLst/>
          </a:prstGeom>
          <a:noFill/>
          <a:ln>
            <a:noFill/>
          </a:ln>
        </p:spPr>
        <p:txBody>
          <a:bodyPr/>
          <a:lstStyle/>
          <a:p/>
        </p:txBody>
      </p:sp>
    </p:spTree>
    <p:extLst>
      <p:ext uri="{BB962C8B-B14F-4D97-AF65-F5344CB8AC3E}">
        <p14:creationId xmlns:p14="http://schemas.microsoft.com/office/powerpoint/2010/main" val="1482054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Feedback light background">
  <p:cSld name="Feedback light background">
    <p:spTree>
      <p:nvGrpSpPr>
        <p:cNvPr id="1" name="Shape 39"/>
        <p:cNvGrpSpPr/>
        <p:nvPr/>
      </p:nvGrpSpPr>
      <p:grpSpPr>
        <a:xfrm>
          <a:off x="0" y="0"/>
          <a:ext cx="0" cy="0"/>
        </a:xfrm>
      </p:grpSpPr>
      <p:sp>
        <p:nvSpPr>
          <p:cNvPr id="40" name="Google Shape;40;p6"/>
          <p:cNvSpPr/>
          <p:nvPr/>
        </p:nvSpPr>
        <p:spPr>
          <a:xfrm>
            <a:off x="0" y="512231"/>
            <a:ext cx="9144000" cy="414495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
        <p:nvSpPr>
          <p:cNvPr id="41" name="Google Shape;41;p6"/>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42" name="Google Shape;42;p6"/>
          <p:cNvSpPr>
            <a:spLocks noGrp="1"/>
          </p:cNvSpPr>
          <p:nvPr>
            <p:ph type="pic" idx="2"/>
          </p:nvPr>
        </p:nvSpPr>
        <p:spPr>
          <a:xfrm>
            <a:off x="2686050" y="769763"/>
            <a:ext cx="3644775" cy="3644775"/>
          </a:xfrm>
          <a:prstGeom prst="rect">
            <a:avLst/>
          </a:prstGeom>
          <a:noFill/>
          <a:ln>
            <a:noFill/>
          </a:ln>
        </p:spPr>
        <p:txBody>
          <a:bodyPr/>
          <a:lstStyle/>
          <a:p/>
        </p:txBody>
      </p:sp>
      <p:sp>
        <p:nvSpPr>
          <p:cNvPr id="43" name="Google Shape;43;p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14347711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title" type="secHead">
  <p:cSld name="Section title">
    <p:spTree>
      <p:nvGrpSpPr>
        <p:cNvPr id="1" name="Shape 44"/>
        <p:cNvGrpSpPr/>
        <p:nvPr/>
      </p:nvGrpSpPr>
      <p:grpSpPr>
        <a:xfrm>
          <a:off x="0" y="0"/>
          <a:ext cx="0" cy="0"/>
        </a:xfrm>
      </p:grpSpPr>
      <p:sp>
        <p:nvSpPr>
          <p:cNvPr id="45" name="Google Shape;45;p7"/>
          <p:cNvSpPr txBox="1">
            <a:spLocks noGrp="1"/>
          </p:cNvSpPr>
          <p:nvPr>
            <p:ph type="title"/>
          </p:nvPr>
        </p:nvSpPr>
        <p:spPr>
          <a:xfrm>
            <a:off x="623888" y="1202532"/>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rgbClr val="D8D8D8"/>
              </a:buClr>
              <a:buSzPts val="5200"/>
              <a:buFont typeface="Play"/>
              <a:buNone/>
              <a:defRPr sz="39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46" name="Google Shape;46;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ct val="0"/>
              </a:spcAft>
              <a:buClr>
                <a:schemeClr val="lt1"/>
              </a:buClr>
              <a:buSzPts val="2400"/>
              <a:buNone/>
              <a:defRPr sz="1800">
                <a:solidFill>
                  <a:schemeClr val="lt1"/>
                </a:solidFill>
              </a:defRPr>
            </a:lvl1pPr>
            <a:lvl2pPr marL="685800" lvl="1" indent="-171450" algn="l">
              <a:lnSpc>
                <a:spcPct val="90000"/>
              </a:lnSpc>
              <a:spcBef>
                <a:spcPts val="375"/>
              </a:spcBef>
              <a:spcAft>
                <a:spcPct val="0"/>
              </a:spcAft>
              <a:buClr>
                <a:schemeClr val="lt1"/>
              </a:buClr>
              <a:buSzPts val="2000"/>
              <a:buNone/>
              <a:defRPr sz="1500">
                <a:solidFill>
                  <a:schemeClr val="lt1"/>
                </a:solidFill>
              </a:defRPr>
            </a:lvl2pPr>
            <a:lvl3pPr marL="1028700" lvl="2" indent="-171450" algn="l">
              <a:lnSpc>
                <a:spcPct val="90000"/>
              </a:lnSpc>
              <a:spcBef>
                <a:spcPts val="375"/>
              </a:spcBef>
              <a:spcAft>
                <a:spcPct val="0"/>
              </a:spcAft>
              <a:buClr>
                <a:schemeClr val="lt1"/>
              </a:buClr>
              <a:buSzPts val="1800"/>
              <a:buNone/>
              <a:defRPr sz="1350">
                <a:solidFill>
                  <a:schemeClr val="lt1"/>
                </a:solidFill>
              </a:defRPr>
            </a:lvl3pPr>
            <a:lvl4pPr marL="1371600" lvl="3" indent="-171450" algn="l">
              <a:lnSpc>
                <a:spcPct val="90000"/>
              </a:lnSpc>
              <a:spcBef>
                <a:spcPts val="375"/>
              </a:spcBef>
              <a:spcAft>
                <a:spcPct val="0"/>
              </a:spcAft>
              <a:buClr>
                <a:schemeClr val="lt1"/>
              </a:buClr>
              <a:buSzPts val="1600"/>
              <a:buNone/>
              <a:defRPr sz="1200">
                <a:solidFill>
                  <a:schemeClr val="lt1"/>
                </a:solidFill>
              </a:defRPr>
            </a:lvl4pPr>
            <a:lvl5pPr marL="1714500" lvl="4" indent="-171450" algn="l">
              <a:lnSpc>
                <a:spcPct val="90000"/>
              </a:lnSpc>
              <a:spcBef>
                <a:spcPts val="375"/>
              </a:spcBef>
              <a:spcAft>
                <a:spcPct val="0"/>
              </a:spcAft>
              <a:buClr>
                <a:schemeClr val="lt1"/>
              </a:buClr>
              <a:buSzPts val="1600"/>
              <a:buNone/>
              <a:defRPr sz="1200">
                <a:solidFill>
                  <a:schemeClr val="lt1"/>
                </a:solidFill>
              </a:defRPr>
            </a:lvl5pPr>
            <a:lvl6pPr marL="2057400" lvl="5" indent="-171450" algn="l">
              <a:lnSpc>
                <a:spcPct val="90000"/>
              </a:lnSpc>
              <a:spcBef>
                <a:spcPts val="375"/>
              </a:spcBef>
              <a:spcAft>
                <a:spcPct val="0"/>
              </a:spcAft>
              <a:buClr>
                <a:schemeClr val="lt1"/>
              </a:buClr>
              <a:buSzPts val="1600"/>
              <a:buNone/>
              <a:defRPr sz="1200">
                <a:solidFill>
                  <a:schemeClr val="lt1"/>
                </a:solidFill>
              </a:defRPr>
            </a:lvl6pPr>
            <a:lvl7pPr marL="2400300" lvl="6" indent="-171450" algn="l">
              <a:lnSpc>
                <a:spcPct val="90000"/>
              </a:lnSpc>
              <a:spcBef>
                <a:spcPts val="375"/>
              </a:spcBef>
              <a:spcAft>
                <a:spcPct val="0"/>
              </a:spcAft>
              <a:buClr>
                <a:schemeClr val="lt1"/>
              </a:buClr>
              <a:buSzPts val="1600"/>
              <a:buNone/>
              <a:defRPr sz="1200">
                <a:solidFill>
                  <a:schemeClr val="lt1"/>
                </a:solidFill>
              </a:defRPr>
            </a:lvl7pPr>
            <a:lvl8pPr marL="2743200" lvl="7" indent="-171450" algn="l">
              <a:lnSpc>
                <a:spcPct val="90000"/>
              </a:lnSpc>
              <a:spcBef>
                <a:spcPts val="375"/>
              </a:spcBef>
              <a:spcAft>
                <a:spcPct val="0"/>
              </a:spcAft>
              <a:buClr>
                <a:schemeClr val="lt1"/>
              </a:buClr>
              <a:buSzPts val="1600"/>
              <a:buNone/>
              <a:defRPr sz="1200">
                <a:solidFill>
                  <a:schemeClr val="lt1"/>
                </a:solidFill>
              </a:defRPr>
            </a:lvl8pPr>
            <a:lvl9pPr marL="3086100" lvl="8" indent="-171450" algn="l">
              <a:lnSpc>
                <a:spcPct val="90000"/>
              </a:lnSpc>
              <a:spcBef>
                <a:spcPts val="375"/>
              </a:spcBef>
              <a:spcAft>
                <a:spcPct val="0"/>
              </a:spcAft>
              <a:buClr>
                <a:schemeClr val="lt1"/>
              </a:buClr>
              <a:buSzPts val="1600"/>
              <a:buNone/>
              <a:defRPr sz="1200">
                <a:solidFill>
                  <a:schemeClr val="lt1"/>
                </a:solidFill>
              </a:defRPr>
            </a:lvl9pPr>
          </a:lstStyle>
          <a:p>
            <a:pPr lvl="0"/>
            <a:r>
              <a:rPr lang="en-US"/>
              <a:t>Click to edit Master text styles</a:t>
            </a:r>
          </a:p>
        </p:txBody>
      </p:sp>
      <p:sp>
        <p:nvSpPr>
          <p:cNvPr id="47" name="Google Shape;47;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339708954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title page" type="titleOnly">
  <p:cSld name="Blank title page">
    <p:spTree>
      <p:nvGrpSpPr>
        <p:cNvPr id="1" name="Shape 48"/>
        <p:cNvGrpSpPr/>
        <p:nvPr/>
      </p:nvGrpSpPr>
      <p:grpSpPr>
        <a:xfrm>
          <a:off x="0" y="0"/>
          <a:ext cx="0" cy="0"/>
        </a:xfrm>
      </p:grpSpPr>
      <p:sp>
        <p:nvSpPr>
          <p:cNvPr id="49" name="Google Shape;49;p8"/>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50" name="Google Shape;50;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40822227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type="title">
  <p:cSld name="1_Title">
    <p:spTree>
      <p:nvGrpSpPr>
        <p:cNvPr id="1" name="Shape 10"/>
        <p:cNvGrpSpPr/>
        <p:nvPr/>
      </p:nvGrpSpPr>
      <p:grpSpPr>
        <a:xfrm>
          <a:off x="0" y="0"/>
          <a: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ct val="0"/>
              </a:spcBef>
              <a:spcAft>
                <a:spcPct val="0"/>
              </a:spcAft>
              <a:buSzPts val="3600"/>
              <a:buFont typeface="Trebuchet MS"/>
              <a:buNone/>
              <a:defRPr sz="3600">
                <a:latin typeface="Trebuchet MS"/>
                <a:ea typeface="Trebuchet MS"/>
                <a:cs typeface="Trebuchet MS"/>
                <a:sym typeface="Trebuchet MS"/>
              </a:defRPr>
            </a:lvl1pPr>
            <a:lvl2pPr lvl="1">
              <a:spcBef>
                <a:spcPct val="0"/>
              </a:spcBef>
              <a:spcAft>
                <a:spcPct val="0"/>
              </a:spcAft>
              <a:buSzPts val="3600"/>
              <a:buNone/>
              <a:defRPr sz="3600"/>
            </a:lvl2pPr>
            <a:lvl3pPr lvl="2">
              <a:spcBef>
                <a:spcPct val="0"/>
              </a:spcBef>
              <a:spcAft>
                <a:spcPct val="0"/>
              </a:spcAft>
              <a:buSzPts val="3600"/>
              <a:buNone/>
              <a:defRPr sz="3600"/>
            </a:lvl3pPr>
            <a:lvl4pPr lvl="3">
              <a:spcBef>
                <a:spcPct val="0"/>
              </a:spcBef>
              <a:spcAft>
                <a:spcPct val="0"/>
              </a:spcAft>
              <a:buSzPts val="3600"/>
              <a:buNone/>
              <a:defRPr sz="3600"/>
            </a:lvl4pPr>
            <a:lvl5pPr lvl="4">
              <a:spcBef>
                <a:spcPct val="0"/>
              </a:spcBef>
              <a:spcAft>
                <a:spcPct val="0"/>
              </a:spcAft>
              <a:buSzPts val="3600"/>
              <a:buNone/>
              <a:defRPr sz="3600"/>
            </a:lvl5pPr>
            <a:lvl6pPr lvl="5">
              <a:spcBef>
                <a:spcPct val="0"/>
              </a:spcBef>
              <a:spcAft>
                <a:spcPct val="0"/>
              </a:spcAft>
              <a:buSzPts val="3600"/>
              <a:buNone/>
              <a:defRPr sz="3600"/>
            </a:lvl6pPr>
            <a:lvl7pPr lvl="6">
              <a:spcBef>
                <a:spcPct val="0"/>
              </a:spcBef>
              <a:spcAft>
                <a:spcPct val="0"/>
              </a:spcAft>
              <a:buSzPts val="3600"/>
              <a:buNone/>
              <a:defRPr sz="3600"/>
            </a:lvl7pPr>
            <a:lvl8pPr lvl="7">
              <a:spcBef>
                <a:spcPct val="0"/>
              </a:spcBef>
              <a:spcAft>
                <a:spcPct val="0"/>
              </a:spcAft>
              <a:buSzPts val="3600"/>
              <a:buNone/>
              <a:defRPr sz="3600"/>
            </a:lvl8pPr>
            <a:lvl9pPr lvl="8">
              <a:spcBef>
                <a:spcPct val="0"/>
              </a:spcBef>
              <a:spcAft>
                <a:spcPct val="0"/>
              </a:spcAft>
              <a:buSzPts val="3600"/>
              <a:buNone/>
              <a:defRPr sz="3600"/>
            </a:lvl9pPr>
          </a:lstStyle>
          <a:p>
            <a:r>
              <a:rPr lang="en-US"/>
              <a:t>Click to edit Master title style</a:t>
            </a:r>
            <a:endParaRPr/>
          </a:p>
        </p:txBody>
      </p:sp>
    </p:spTree>
    <p:extLst>
      <p:ext uri="{BB962C8B-B14F-4D97-AF65-F5344CB8AC3E}">
        <p14:creationId xmlns:p14="http://schemas.microsoft.com/office/powerpoint/2010/main" val="29073651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1_Title and Content">
  <p:cSld name="2_Title and Content">
    <p:spTree>
      <p:nvGrpSpPr>
        <p:cNvPr id="1" name="Shape 20"/>
        <p:cNvGrpSpPr/>
        <p:nvPr/>
      </p:nvGrpSpPr>
      <p:grpSpPr>
        <a:xfrm>
          <a:off x="0" y="0"/>
          <a:ext cx="0" cy="0"/>
        </a:xfrm>
      </p:grpSpPr>
      <p:sp>
        <p:nvSpPr>
          <p:cNvPr id="22" name="Google Shape;22;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3" name="Google Shape;2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Tree>
    <p:extLst>
      <p:ext uri="{BB962C8B-B14F-4D97-AF65-F5344CB8AC3E}">
        <p14:creationId xmlns:p14="http://schemas.microsoft.com/office/powerpoint/2010/main" val="85420419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media/image3.jpeg" /><Relationship Id="rId12" Type="http://schemas.openxmlformats.org/officeDocument/2006/relationships/image" Target="../media/image4.jpeg" /><Relationship Id="rId13" Type="http://schemas.openxmlformats.org/officeDocument/2006/relationships/image" Target="../media/image5.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291C75"/>
        </a:solidFill>
        <a:effectLst/>
      </p:bgPr>
    </p:bg>
    <p:spTree>
      <p:nvGrpSpPr>
        <p:cNvPr id="1" name="Shape 9"/>
        <p:cNvGrpSpPr/>
        <p:nvPr/>
      </p:nvGrpSpPr>
      <p:grpSpPr>
        <a:xfrm>
          <a:off x="0" y="0"/>
          <a:ext cx="0" cy="0"/>
        </a:xfrm>
      </p:grpSpPr>
      <p:pic>
        <p:nvPicPr>
          <p:cNvPr id="10" name="Google Shape;10;p1" descr="Simple background of a powerpoint presentation with purplish blue color. Make sure to have the outline of the Wireshark fin logo, all is filled in with a solid gradient color. Keep it simple but sleek, no text, just gradient colors, similar to the existing background in this project. Looks great but NO TEXT WHATSOEVER. Also have the fin logo be huge and overflowing over the edges of the image. Make the fin even bigger so it overflows, and blend in with the purple gradient background well"/>
          <p:cNvPicPr preferRelativeResize="0"/>
          <p:nvPr/>
        </p:nvPicPr>
        <p:blipFill>
          <a:blip r:embed="rId11">
            <a:alphaModFix amt="20000"/>
          </a:blip>
          <a:stretch>
            <a:fillRect/>
          </a:stretch>
        </p:blipFill>
        <p:spPr>
          <a:xfrm>
            <a:off x="7181" y="-13481"/>
            <a:ext cx="9144000" cy="5143500"/>
          </a:xfrm>
          <a:prstGeom prst="rect">
            <a:avLst/>
          </a:prstGeom>
          <a:noFill/>
          <a:ln>
            <a:noFill/>
          </a:ln>
        </p:spPr>
      </p:pic>
      <p:sp>
        <p:nvSpPr>
          <p:cNvPr id="11" name="Google Shape;11;p1"/>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ct val="0"/>
              </a:spcBef>
              <a:spcAft>
                <a:spcPct val="0"/>
              </a:spcAft>
              <a:buClr>
                <a:schemeClr val="lt1"/>
              </a:buClr>
              <a:buSzPts val="2500"/>
              <a:buFont typeface="Lucida Sans"/>
              <a:buNone/>
              <a:defRPr sz="2500" b="1" u="none" strike="noStrike" cap="none">
                <a:solidFill>
                  <a:schemeClr val="lt1"/>
                </a:solidFill>
                <a:latin typeface="Lucida Sans"/>
                <a:ea typeface="Lucida Sans"/>
                <a:cs typeface="Lucida Sans"/>
                <a:sym typeface="Lucida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2" name="Google Shape;12;p1"/>
          <p:cNvSpPr txBox="1">
            <a:spLocks noGrp="1"/>
          </p:cNvSpPr>
          <p:nvPr>
            <p:ph type="body" idx="1"/>
          </p:nvPr>
        </p:nvSpPr>
        <p:spPr>
          <a:xfrm>
            <a:off x="628650" y="1002323"/>
            <a:ext cx="7886700" cy="363039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lt1"/>
              </a:buClr>
              <a:buSzPts val="2800"/>
              <a:buFont typeface="Lucida Sans"/>
              <a:buChar char="•"/>
              <a:defRPr sz="2800" i="0" u="none" strike="noStrike" cap="none">
                <a:solidFill>
                  <a:schemeClr val="lt1"/>
                </a:solidFill>
                <a:latin typeface="Lucida Sans"/>
                <a:ea typeface="Lucida Sans"/>
                <a:cs typeface="Lucida Sans"/>
                <a:sym typeface="Lucida Sans"/>
              </a:defRPr>
            </a:lvl1pPr>
            <a:lvl2pPr marL="914400" marR="0" lvl="1" indent="-381000" algn="l" rtl="0">
              <a:lnSpc>
                <a:spcPct val="90000"/>
              </a:lnSpc>
              <a:spcBef>
                <a:spcPts val="500"/>
              </a:spcBef>
              <a:spcAft>
                <a:spcPct val="0"/>
              </a:spcAft>
              <a:buClr>
                <a:schemeClr val="lt1"/>
              </a:buClr>
              <a:buSzPts val="2400"/>
              <a:buFont typeface="Lucida Sans"/>
              <a:buChar char="•"/>
              <a:defRPr sz="2400" i="0" u="none" strike="noStrike" cap="none">
                <a:solidFill>
                  <a:schemeClr val="lt1"/>
                </a:solidFill>
                <a:latin typeface="Lucida Sans"/>
                <a:ea typeface="Lucida Sans"/>
                <a:cs typeface="Lucida Sans"/>
                <a:sym typeface="Lucida Sans"/>
              </a:defRPr>
            </a:lvl2pPr>
            <a:lvl3pPr marL="1371600" marR="0" lvl="2" indent="-355600" algn="l" rtl="0">
              <a:lnSpc>
                <a:spcPct val="90000"/>
              </a:lnSpc>
              <a:spcBef>
                <a:spcPts val="500"/>
              </a:spcBef>
              <a:spcAft>
                <a:spcPct val="0"/>
              </a:spcAft>
              <a:buClr>
                <a:schemeClr val="lt1"/>
              </a:buClr>
              <a:buSzPts val="2000"/>
              <a:buFont typeface="Lucida Sans"/>
              <a:buChar char="•"/>
              <a:defRPr sz="2000" i="0" u="none" strike="noStrike" cap="none">
                <a:solidFill>
                  <a:schemeClr val="lt1"/>
                </a:solidFill>
                <a:latin typeface="Lucida Sans"/>
                <a:ea typeface="Lucida Sans"/>
                <a:cs typeface="Lucida Sans"/>
                <a:sym typeface="Lucida Sans"/>
              </a:defRPr>
            </a:lvl3pPr>
            <a:lvl4pPr marL="1828800" marR="0" lvl="3"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4pPr>
            <a:lvl5pPr marL="2286000" marR="0" lvl="4"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5pPr>
            <a:lvl6pPr marL="2743200" marR="0" lvl="5"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6pPr>
            <a:lvl7pPr marL="3200400" marR="0" lvl="6"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7pPr>
            <a:lvl8pPr marL="3657600" marR="0" lvl="7"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8pPr>
            <a:lvl9pPr marL="4114800" marR="0" lvl="8" indent="-342900" algn="l" rtl="0">
              <a:lnSpc>
                <a:spcPct val="90000"/>
              </a:lnSpc>
              <a:spcBef>
                <a:spcPts val="500"/>
              </a:spcBef>
              <a:spcAft>
                <a:spcPct val="0"/>
              </a:spcAft>
              <a:buClr>
                <a:schemeClr val="lt1"/>
              </a:buClr>
              <a:buSzPts val="1800"/>
              <a:buFont typeface="Lucida Sans"/>
              <a:buChar char="•"/>
              <a:defRPr sz="1800" i="0" u="none" strike="noStrike" cap="none">
                <a:solidFill>
                  <a:schemeClr val="lt1"/>
                </a:solidFill>
                <a:latin typeface="Lucida Sans"/>
                <a:ea typeface="Lucida Sans"/>
                <a:cs typeface="Lucida Sans"/>
                <a:sym typeface="Lucida Sans"/>
              </a:defRPr>
            </a:lvl9pPr>
          </a:lstStyle>
          <a:p>
            <a:endParaRPr/>
          </a:p>
        </p:txBody>
      </p:sp>
      <p:sp>
        <p:nvSpPr>
          <p:cNvPr id="13" name="Google Shape;13;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900" b="0" i="0" u="none" strike="noStrike" cap="none">
                <a:solidFill>
                  <a:srgbClr val="757575"/>
                </a:solidFill>
                <a:latin typeface="Arial"/>
                <a:ea typeface="Arial"/>
                <a:cs typeface="Arial"/>
                <a:sym typeface="Arial"/>
              </a:defRPr>
            </a:lvl1pPr>
            <a:lvl2pPr marL="0" marR="0" lvl="1" indent="0" algn="r" rtl="0">
              <a:spcBef>
                <a:spcPct val="0"/>
              </a:spcBef>
              <a:buNone/>
              <a:defRPr sz="900" b="0" i="0" u="none" strike="noStrike" cap="none">
                <a:solidFill>
                  <a:srgbClr val="757575"/>
                </a:solidFill>
                <a:latin typeface="Arial"/>
                <a:ea typeface="Arial"/>
                <a:cs typeface="Arial"/>
                <a:sym typeface="Arial"/>
              </a:defRPr>
            </a:lvl2pPr>
            <a:lvl3pPr marL="0" marR="0" lvl="2" indent="0" algn="r" rtl="0">
              <a:spcBef>
                <a:spcPct val="0"/>
              </a:spcBef>
              <a:buNone/>
              <a:defRPr sz="900" b="0" i="0" u="none" strike="noStrike" cap="none">
                <a:solidFill>
                  <a:srgbClr val="757575"/>
                </a:solidFill>
                <a:latin typeface="Arial"/>
                <a:ea typeface="Arial"/>
                <a:cs typeface="Arial"/>
                <a:sym typeface="Arial"/>
              </a:defRPr>
            </a:lvl3pPr>
            <a:lvl4pPr marL="0" marR="0" lvl="3" indent="0" algn="r" rtl="0">
              <a:spcBef>
                <a:spcPct val="0"/>
              </a:spcBef>
              <a:buNone/>
              <a:defRPr sz="900" b="0" i="0" u="none" strike="noStrike" cap="none">
                <a:solidFill>
                  <a:srgbClr val="757575"/>
                </a:solidFill>
                <a:latin typeface="Arial"/>
                <a:ea typeface="Arial"/>
                <a:cs typeface="Arial"/>
                <a:sym typeface="Arial"/>
              </a:defRPr>
            </a:lvl4pPr>
            <a:lvl5pPr marL="0" marR="0" lvl="4" indent="0" algn="r" rtl="0">
              <a:spcBef>
                <a:spcPct val="0"/>
              </a:spcBef>
              <a:buNone/>
              <a:defRPr sz="900" b="0" i="0" u="none" strike="noStrike" cap="none">
                <a:solidFill>
                  <a:srgbClr val="757575"/>
                </a:solidFill>
                <a:latin typeface="Arial"/>
                <a:ea typeface="Arial"/>
                <a:cs typeface="Arial"/>
                <a:sym typeface="Arial"/>
              </a:defRPr>
            </a:lvl5pPr>
            <a:lvl6pPr marL="0" marR="0" lvl="5" indent="0" algn="r" rtl="0">
              <a:spcBef>
                <a:spcPct val="0"/>
              </a:spcBef>
              <a:buNone/>
              <a:defRPr sz="900" b="0" i="0" u="none" strike="noStrike" cap="none">
                <a:solidFill>
                  <a:srgbClr val="757575"/>
                </a:solidFill>
                <a:latin typeface="Arial"/>
                <a:ea typeface="Arial"/>
                <a:cs typeface="Arial"/>
                <a:sym typeface="Arial"/>
              </a:defRPr>
            </a:lvl6pPr>
            <a:lvl7pPr marL="0" marR="0" lvl="6" indent="0" algn="r" rtl="0">
              <a:spcBef>
                <a:spcPct val="0"/>
              </a:spcBef>
              <a:buNone/>
              <a:defRPr sz="900" b="0" i="0" u="none" strike="noStrike" cap="none">
                <a:solidFill>
                  <a:srgbClr val="757575"/>
                </a:solidFill>
                <a:latin typeface="Arial"/>
                <a:ea typeface="Arial"/>
                <a:cs typeface="Arial"/>
                <a:sym typeface="Arial"/>
              </a:defRPr>
            </a:lvl7pPr>
            <a:lvl8pPr marL="0" marR="0" lvl="7" indent="0" algn="r" rtl="0">
              <a:spcBef>
                <a:spcPct val="0"/>
              </a:spcBef>
              <a:buNone/>
              <a:defRPr sz="900" b="0" i="0" u="none" strike="noStrike" cap="none">
                <a:solidFill>
                  <a:srgbClr val="757575"/>
                </a:solidFill>
                <a:latin typeface="Arial"/>
                <a:ea typeface="Arial"/>
                <a:cs typeface="Arial"/>
                <a:sym typeface="Arial"/>
              </a:defRPr>
            </a:lvl8pPr>
            <a:lvl9pPr marL="0" marR="0" lvl="8" indent="0" algn="r" rtl="0">
              <a:spcBef>
                <a:spcPct val="0"/>
              </a:spcBef>
              <a:buNone/>
              <a:defRPr sz="900" b="0" i="0" u="none" strike="noStrike" cap="none">
                <a:solidFill>
                  <a:srgbClr val="757575"/>
                </a:solidFill>
                <a:latin typeface="Arial"/>
                <a:ea typeface="Arial"/>
                <a:cs typeface="Arial"/>
                <a:sym typeface="Arial"/>
              </a:defRPr>
            </a:lvl9pPr>
          </a:lstStyle>
          <a:p>
            <a:pPr>
              <a:spcAft>
                <a:spcPct val="0"/>
              </a:spcAft>
            </a:pPr>
            <a:fld id="{00000000-1234-1234-1234-123412341234}" type="slidenum">
              <a:rPr lang="de-DE" smtClean="0"/>
              <a:pPr>
                <a:spcAft>
                  <a:spcPct val="0"/>
                </a:spcAft>
              </a:pPr>
              <a:t>‹#›</a:t>
            </a:fld>
            <a:endParaRPr lang="de-DE"/>
          </a:p>
        </p:txBody>
      </p:sp>
      <p:pic>
        <p:nvPicPr>
          <p:cNvPr id="14" name="Google Shape;14;p1" title="sf25eu.png"/>
          <p:cNvPicPr preferRelativeResize="0"/>
          <p:nvPr/>
        </p:nvPicPr>
        <p:blipFill>
          <a:blip r:embed="rId12">
            <a:alphaModFix/>
          </a:blip>
          <a:srcRect t="3183" b="3192"/>
          <a:stretch>
            <a:fillRect/>
          </a:stretch>
        </p:blipFill>
        <p:spPr>
          <a:xfrm>
            <a:off x="7792227" y="-4159"/>
            <a:ext cx="883520" cy="509062"/>
          </a:xfrm>
          <a:prstGeom prst="rect">
            <a:avLst/>
          </a:prstGeom>
          <a:noFill/>
          <a:ln>
            <a:noFill/>
          </a:ln>
        </p:spPr>
      </p:pic>
      <p:sp>
        <p:nvSpPr>
          <p:cNvPr id="15" name="Google Shape;15;p1"/>
          <p:cNvSpPr txBox="1"/>
          <p:nvPr/>
        </p:nvSpPr>
        <p:spPr>
          <a:xfrm>
            <a:off x="3382650" y="4785835"/>
            <a:ext cx="2378700" cy="236638"/>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ct val="0"/>
              </a:spcBef>
              <a:spcAft>
                <a:spcPct val="0"/>
              </a:spcAft>
              <a:buClr>
                <a:srgbClr val="FFFFFF"/>
              </a:buClr>
              <a:buSzPts val="1900"/>
              <a:buFont typeface="Lato"/>
              <a:buNone/>
            </a:pPr>
            <a:r>
              <a:rPr lang="de-DE" sz="1088" b="1">
                <a:solidFill>
                  <a:srgbClr val="FFFFFF"/>
                </a:solidFill>
                <a:latin typeface="Lucida Sans"/>
                <a:ea typeface="Lucida Sans"/>
                <a:cs typeface="Lucida Sans"/>
                <a:sym typeface="Lucida Sans"/>
              </a:rPr>
              <a:t>#sf25eu</a:t>
            </a:r>
            <a:endParaRPr sz="1200" b="1" i="0" u="none" strike="noStrike" cap="none">
              <a:solidFill>
                <a:schemeClr val="dk1"/>
              </a:solidFill>
              <a:latin typeface="Lucida Sans"/>
              <a:ea typeface="Lucida Sans"/>
              <a:cs typeface="Lucida Sans"/>
              <a:sym typeface="Lucida Sans"/>
            </a:endParaRPr>
          </a:p>
        </p:txBody>
      </p:sp>
      <p:pic>
        <p:nvPicPr>
          <p:cNvPr id="16" name="Google Shape;16;p1" title="sflogo.png"/>
          <p:cNvPicPr preferRelativeResize="0"/>
          <p:nvPr/>
        </p:nvPicPr>
        <p:blipFill>
          <a:blip r:embed="rId13">
            <a:alphaModFix/>
          </a:blip>
          <a:stretch>
            <a:fillRect/>
          </a:stretch>
        </p:blipFill>
        <p:spPr>
          <a:xfrm>
            <a:off x="8712421" y="66142"/>
            <a:ext cx="371475" cy="371475"/>
          </a:xfrm>
          <a:prstGeom prst="rect">
            <a:avLst/>
          </a:prstGeom>
          <a:noFill/>
          <a:ln>
            <a:noFill/>
          </a:ln>
        </p:spPr>
      </p:pic>
    </p:spTree>
    <p:extLst>
      <p:ext uri="{BB962C8B-B14F-4D97-AF65-F5344CB8AC3E}">
        <p14:creationId xmlns:p14="http://schemas.microsoft.com/office/powerpoint/2010/main" val="130647441"/>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685" r:id="rId10"/>
  </p:sldLayoutIdLst>
  <p:transition>
    <p:fade thruBlk="1"/>
  </p:transition>
  <p:timing/>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2.jpeg" /><Relationship Id="rId3"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 Id="rId3" Type="http://schemas.openxmlformats.org/officeDocument/2006/relationships/image" Target="../media/image15.jpeg" /><Relationship Id="rId4" Type="http://schemas.openxmlformats.org/officeDocument/2006/relationships/oleObject" Target="../embeddings/oleObject2.bin" TargetMode="Internal" /><Relationship Id="rId5" Type="http://schemas.openxmlformats.org/officeDocument/2006/relationships/image" Target="../media/image8.jpeg" /><Relationship Id="rId6" Type="http://schemas.openxmlformats.org/officeDocument/2006/relationships/vmlDrawing" Target="../drawings/vmlDrawing2.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6.jpeg" /><Relationship Id="rId3" Type="http://schemas.openxmlformats.org/officeDocument/2006/relationships/oleObject" Target="../embeddings/oleObject3.bin" TargetMode="Internal" /><Relationship Id="rId4" Type="http://schemas.openxmlformats.org/officeDocument/2006/relationships/image" Target="../media/image17.jpeg" /><Relationship Id="rId5" Type="http://schemas.openxmlformats.org/officeDocument/2006/relationships/vmlDrawing" Target="../drawings/vmlDrawing3.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9.jpeg" /><Relationship Id="rId3" Type="http://schemas.openxmlformats.org/officeDocument/2006/relationships/oleObject" Target="../embeddings/oleObject4.bin" TargetMode="Internal" /><Relationship Id="rId4" Type="http://schemas.openxmlformats.org/officeDocument/2006/relationships/image" Target="../media/image20.jpeg" /><Relationship Id="rId5" Type="http://schemas.openxmlformats.org/officeDocument/2006/relationships/image" Target="../media/image21.jpeg" /><Relationship Id="rId6" Type="http://schemas.openxmlformats.org/officeDocument/2006/relationships/vmlDrawing" Target="../drawings/vmlDrawing4.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2.jpeg" /><Relationship Id="rId3" Type="http://schemas.openxmlformats.org/officeDocument/2006/relationships/image" Target="../media/image23.jpeg" /><Relationship Id="rId4" Type="http://schemas.openxmlformats.org/officeDocument/2006/relationships/image" Target="../media/image2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6.jpeg" /><Relationship Id="rId3" Type="http://schemas.openxmlformats.org/officeDocument/2006/relationships/image" Target="../media/image27.jpeg" /><Relationship Id="rId4" Type="http://schemas.openxmlformats.org/officeDocument/2006/relationships/image" Target="../media/image28.jpeg" /><Relationship Id="rId5" Type="http://schemas.openxmlformats.org/officeDocument/2006/relationships/image" Target="../media/image29.jpeg" /><Relationship Id="rId6" Type="http://schemas.openxmlformats.org/officeDocument/2006/relationships/image" Target="../media/image30.jpeg" /><Relationship Id="rId7" Type="http://schemas.openxmlformats.org/officeDocument/2006/relationships/slide" Target="slide21.xml" TargetMode="In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2.jpeg" /><Relationship Id="rId3" Type="http://schemas.openxmlformats.org/officeDocument/2006/relationships/image" Target="../media/image3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4.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6.jpeg" /><Relationship Id="rId3" Type="http://schemas.openxmlformats.org/officeDocument/2006/relationships/oleObject" Target="../embeddings/oleObject5.bin" TargetMode="Internal" /><Relationship Id="rId4" Type="http://schemas.openxmlformats.org/officeDocument/2006/relationships/image" Target="../media/image37.jpeg" /><Relationship Id="rId5" Type="http://schemas.openxmlformats.org/officeDocument/2006/relationships/vmlDrawing" Target="../drawings/vmlDrawing5.v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8.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39.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0.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1.jpeg" /><Relationship Id="rId3" Type="http://schemas.openxmlformats.org/officeDocument/2006/relationships/image" Target="../media/image42.jpeg" /><Relationship Id="rId4" Type="http://schemas.openxmlformats.org/officeDocument/2006/relationships/image" Target="../media/image4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image" Target="../media/image4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7.jpeg" /><Relationship Id="rId3" Type="http://schemas.openxmlformats.org/officeDocument/2006/relationships/image" Target="../media/image4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49.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0.jpeg" /><Relationship Id="rId3" Type="http://schemas.openxmlformats.org/officeDocument/2006/relationships/image" Target="../media/image51.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2.jpeg" /><Relationship Id="rId3" Type="http://schemas.openxmlformats.org/officeDocument/2006/relationships/image" Target="../media/image53.jpeg" /><Relationship Id="rId4" Type="http://schemas.openxmlformats.org/officeDocument/2006/relationships/image" Target="../media/image54.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5.jpeg" /><Relationship Id="rId3" Type="http://schemas.openxmlformats.org/officeDocument/2006/relationships/image" Target="../media/image56.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7.jpeg" /><Relationship Id="rId3" Type="http://schemas.openxmlformats.org/officeDocument/2006/relationships/image" Target="../media/image58.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9.jpeg" /><Relationship Id="rId3" Type="http://schemas.openxmlformats.org/officeDocument/2006/relationships/image" Target="../media/image60.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1.jpeg" /><Relationship Id="rId3" Type="http://schemas.openxmlformats.org/officeDocument/2006/relationships/image" Target="../media/image62.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3.jpeg" /><Relationship Id="rId3" Type="http://schemas.openxmlformats.org/officeDocument/2006/relationships/image" Target="../media/image64.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5.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6.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7.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8.jpeg" /><Relationship Id="rId3" Type="http://schemas.openxmlformats.org/officeDocument/2006/relationships/image" Target="../media/image69.jpeg" /><Relationship Id="rId4" Type="http://schemas.openxmlformats.org/officeDocument/2006/relationships/image" Target="../media/image70.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71.jpeg" /><Relationship Id="rId3" Type="http://schemas.openxmlformats.org/officeDocument/2006/relationships/image" Target="../media/image72.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73.jpeg" /><Relationship Id="rId3" Type="http://schemas.openxmlformats.org/officeDocument/2006/relationships/image" Target="../media/image74.jpeg" /><Relationship Id="rId4" Type="http://schemas.openxmlformats.org/officeDocument/2006/relationships/image" Target="../media/image75.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76.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hyperlink" Target="mailto:Mark.stout@markstout.com" TargetMode="External" /><Relationship Id="rId4" Type="http://schemas.openxmlformats.org/officeDocument/2006/relationships/image" Target="../media/image7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xml" /><Relationship Id="rId3"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oleObject" Target="../embeddings/oleObject1.bin" TargetMode="Internal" /><Relationship Id="rId5" Type="http://schemas.openxmlformats.org/officeDocument/2006/relationships/image" Target="../media/image8.jpeg" /><Relationship Id="rId6" Type="http://schemas.openxmlformats.org/officeDocument/2006/relationships/vmlDrawing" Target="../drawings/vmlDrawing1.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35"/>
        <p:cNvGrpSpPr/>
        <p:nvPr/>
      </p:nvGrpSpPr>
      <p:grpSpPr>
        <a:xfrm>
          <a:off x="0" y="0"/>
          <a:ext cx="0" cy="0"/>
        </a:xfrm>
      </p:grpSpPr>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1700" b="1">
                <a:latin typeface="Trebuchet MS"/>
                <a:ea typeface="Trebuchet MS"/>
                <a:cs typeface="Trebuchet MS"/>
                <a:sym typeface="Trebuchet MS"/>
              </a:rPr>
              <a:t>Mark Stout</a:t>
            </a:r>
            <a:endParaRPr sz="1700" b="1">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a:latin typeface="Trebuchet MS"/>
                <a:ea typeface="Trebuchet MS"/>
                <a:cs typeface="Trebuchet MS"/>
                <a:sym typeface="Trebuchet MS"/>
              </a:rPr>
              <a:t>T-Mobile</a:t>
            </a:r>
            <a:endParaRPr>
              <a:latin typeface="Trebuchet MS"/>
              <a:ea typeface="Trebuchet MS"/>
              <a:cs typeface="Trebuchet MS"/>
              <a:sym typeface="Trebuchet MS"/>
            </a:endParaRPr>
          </a:p>
        </p:txBody>
      </p:sp>
      <p:sp>
        <p:nvSpPr>
          <p:cNvPr id="8" name="Shape 37">
            <a:extLst>
              <a:ext uri="{FF2B5EF4-FFF2-40B4-BE49-F238E27FC236}">
                <a16:creationId xmlns:a16="http://schemas.microsoft.com/office/drawing/2014/main" id="{77F292A6-B1CA-4999-94F9-51475C5EC474}"/>
              </a:ext>
            </a:extLst>
          </p:cNvPr>
          <p:cNvSpPr txBox="1"/>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a:solidFill>
                  <a:schemeClr val="tx1"/>
                </a:solidFill>
              </a:rPr>
              <a:t>Using wireshark in LTE, and 5G networks</a:t>
            </a:r>
            <a:r>
              <a:rPr lang="en-US" sz="3600" b="1"/>
              <a:t>…</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Slide Number Placeholder 4"/>
          <p:cNvSpPr>
            <a:spLocks noGrp="1"/>
          </p:cNvSpPr>
          <p:nvPr>
            <p:ph type="sldNum" idx="12"/>
          </p:nvPr>
        </p:nvSpPr>
        <p:spPr/>
        <p:txBody>
          <a:bodyPr/>
          <a:lstStyle/>
          <a:p>
            <a:fld id="{84579A68-E3D5-4933-9911-F1A0BA8B48C6}" type="slidenum">
              <a:rPr lang="en-US" altLang="zh-TW"/>
              <a:t>10</a:t>
            </a:fld>
          </a:p>
        </p:txBody>
      </p:sp>
      <p:sp>
        <p:nvSpPr>
          <p:cNvPr id="78850" name="Rectangle 2"/>
          <p:cNvSpPr>
            <a:spLocks noGrp="1" noChangeArrowheads="1"/>
          </p:cNvSpPr>
          <p:nvPr>
            <p:ph type="title" idx="4294967295"/>
          </p:nvPr>
        </p:nvSpPr>
        <p:spPr>
          <a:xfrm>
            <a:off x="0" y="80963"/>
            <a:ext cx="6511925" cy="501650"/>
          </a:xfrm>
        </p:spPr>
        <p:txBody>
          <a:bodyPr>
            <a:normAutofit fontScale="90000"/>
          </a:bodyPr>
          <a:lstStyle/>
          <a:p>
            <a:r>
              <a:rPr lang="en-US" altLang="en-US" sz="2700"/>
              <a:t>Initiation Acknowledgement (INITACK)</a:t>
            </a:r>
            <a:endParaRPr lang="en-US" altLang="zh-TW" sz="2700"/>
          </a:p>
        </p:txBody>
      </p:sp>
      <p:sp>
        <p:nvSpPr>
          <p:cNvPr id="78851" name="Rectangle 3"/>
          <p:cNvSpPr>
            <a:spLocks noGrp="1" noChangeArrowheads="1"/>
          </p:cNvSpPr>
          <p:nvPr>
            <p:ph idx="4294967295"/>
          </p:nvPr>
        </p:nvSpPr>
        <p:spPr>
          <a:xfrm>
            <a:off x="2771775" y="950913"/>
            <a:ext cx="6372225" cy="973137"/>
          </a:xfrm>
        </p:spPr>
        <p:txBody>
          <a:bodyPr>
            <a:normAutofit/>
          </a:bodyPr>
          <a:lstStyle/>
          <a:p>
            <a:pPr>
              <a:lnSpc>
                <a:spcPct val="90000"/>
              </a:lnSpc>
            </a:pPr>
            <a:r>
              <a:rPr lang="en-US" altLang="zh-TW" sz="1800">
                <a:solidFill>
                  <a:schemeClr val="tx1">
                    <a:lumMod val="95000"/>
                    <a:lumOff val="5000"/>
                  </a:schemeClr>
                </a:solidFill>
              </a:rPr>
              <a:t>INIT ACK uses two extra variable parameters: The State Cookie and the Unrecognized Parameter:</a:t>
            </a:r>
          </a:p>
        </p:txBody>
      </p:sp>
      <p:pic>
        <p:nvPicPr>
          <p:cNvPr id="7885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3587" y="1924050"/>
            <a:ext cx="5130404" cy="26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7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7" name="Slide Number Placeholder 4"/>
          <p:cNvSpPr>
            <a:spLocks noGrp="1"/>
          </p:cNvSpPr>
          <p:nvPr>
            <p:ph type="sldNum" idx="12"/>
          </p:nvPr>
        </p:nvSpPr>
        <p:spPr/>
        <p:txBody>
          <a:bodyPr/>
          <a:lstStyle/>
          <a:p>
            <a:fld id="{4CF463FD-174C-4175-B790-EC5B28FFF7D3}" type="slidenum">
              <a:rPr lang="en-US" altLang="zh-TW"/>
              <a:t>11</a:t>
            </a:fld>
          </a:p>
        </p:txBody>
      </p:sp>
      <p:sp>
        <p:nvSpPr>
          <p:cNvPr id="90114" name="Rectangle 2"/>
          <p:cNvSpPr>
            <a:spLocks noGrp="1" noChangeArrowheads="1"/>
          </p:cNvSpPr>
          <p:nvPr>
            <p:ph type="title" idx="4294967295"/>
          </p:nvPr>
        </p:nvSpPr>
        <p:spPr>
          <a:xfrm>
            <a:off x="2971800" y="80963"/>
            <a:ext cx="6172200" cy="377825"/>
          </a:xfrm>
        </p:spPr>
        <p:txBody>
          <a:bodyPr>
            <a:normAutofit fontScale="90000"/>
          </a:bodyPr>
          <a:lstStyle/>
          <a:p>
            <a:r>
              <a:rPr lang="en-US" altLang="en-US" sz="2100"/>
              <a:t>Cookie Echo (COOKIE ECHO)</a:t>
            </a:r>
            <a:endParaRPr lang="en-US" altLang="zh-TW" sz="2100"/>
          </a:p>
        </p:txBody>
      </p:sp>
      <p:sp>
        <p:nvSpPr>
          <p:cNvPr id="90115" name="Rectangle 3"/>
          <p:cNvSpPr>
            <a:spLocks noGrp="1" noChangeArrowheads="1"/>
          </p:cNvSpPr>
          <p:nvPr>
            <p:ph idx="4294967295"/>
          </p:nvPr>
        </p:nvSpPr>
        <p:spPr>
          <a:xfrm>
            <a:off x="2771775" y="838200"/>
            <a:ext cx="6372225" cy="1135063"/>
          </a:xfrm>
        </p:spPr>
        <p:txBody>
          <a:bodyPr/>
          <a:lstStyle/>
          <a:p>
            <a:pPr>
              <a:lnSpc>
                <a:spcPct val="90000"/>
              </a:lnSpc>
            </a:pPr>
            <a:r>
              <a:rPr lang="en-US" altLang="zh-TW" sz="1800">
                <a:solidFill>
                  <a:schemeClr val="tx1">
                    <a:lumMod val="95000"/>
                    <a:lumOff val="5000"/>
                  </a:schemeClr>
                </a:solidFill>
              </a:rPr>
              <a:t>Cookie is echo’d from cookie in INIT ACK</a:t>
            </a:r>
          </a:p>
        </p:txBody>
      </p:sp>
      <p:pic>
        <p:nvPicPr>
          <p:cNvPr id="901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1282" y="1501974"/>
            <a:ext cx="5778104"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282" y="3480791"/>
            <a:ext cx="5831681"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394221" y="2827139"/>
            <a:ext cx="6372225" cy="1134665"/>
          </a:xfrm>
          <a:prstGeom prst="rect">
            <a:avLst/>
          </a:prstGeom>
          <a:noFill/>
          <a:ln>
            <a:noFill/>
          </a:ln>
        </p:spPr>
        <p:txBody>
          <a:bodyPr spcFirstLastPara="1" wrap="square" lIns="91425" tIns="91425" rIns="91425" bIns="91425" anchor="t" anchorCtr="0"/>
          <a:lstStyle>
            <a:defPPr marR="0" lvl="0" algn="l" rtl="0">
              <a:lnSpc>
                <a:spcPct val="100000"/>
              </a:lnSpc>
              <a:spcBef>
                <a:spcPct val="0"/>
              </a:spcBef>
              <a:spcAft>
                <a:spcPct val="0"/>
              </a:spcAft>
            </a:defPPr>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ltLang="zh-TW" sz="1800"/>
              <a:t>Cookie Acknowledgement (COOKIE ACK)</a:t>
            </a:r>
          </a:p>
        </p:txBody>
      </p:sp>
    </p:spTree>
    <p:extLst>
      <p:ext uri="{BB962C8B-B14F-4D97-AF65-F5344CB8AC3E}">
        <p14:creationId xmlns:p14="http://schemas.microsoft.com/office/powerpoint/2010/main" val="367405221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0" y="163513"/>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2" name="Text Placeholder 1"/>
          <p:cNvSpPr>
            <a:spLocks noGrp="1"/>
          </p:cNvSpPr>
          <p:nvPr>
            <p:ph type="body" idx="4294967295"/>
          </p:nvPr>
        </p:nvSpPr>
        <p:spPr>
          <a:xfrm>
            <a:off x="0" y="989013"/>
            <a:ext cx="8207375" cy="3398837"/>
          </a:xfrm>
        </p:spPr>
        <p:txBody>
          <a:bodyPr>
            <a:normAutofit lnSpcReduction="10000"/>
          </a:bodyPr>
          <a:lstStyle/>
          <a:p>
            <a:r>
              <a:rPr lang="en-US">
                <a:solidFill>
                  <a:schemeClr val="tx1">
                    <a:lumMod val="95000"/>
                    <a:lumOff val="5000"/>
                  </a:schemeClr>
                </a:solidFill>
              </a:rPr>
              <a:t>Selective Ack’s</a:t>
            </a:r>
          </a:p>
          <a:p>
            <a:pPr lvl="1"/>
            <a:r>
              <a:rPr lang="en-US" altLang="zh-TW" sz="1200">
                <a:solidFill>
                  <a:schemeClr val="tx1">
                    <a:lumMod val="95000"/>
                    <a:lumOff val="5000"/>
                  </a:schemeClr>
                </a:solidFill>
              </a:rPr>
              <a:t>The acknowledgements carry all Transmission Sequence Number (TSN) numbers that have been received by one side with them.</a:t>
            </a:r>
          </a:p>
          <a:p>
            <a:pPr lvl="1"/>
            <a:r>
              <a:rPr lang="en-US" altLang="zh-TW" sz="1200">
                <a:solidFill>
                  <a:schemeClr val="tx1">
                    <a:lumMod val="95000"/>
                    <a:lumOff val="5000"/>
                  </a:schemeClr>
                </a:solidFill>
              </a:rPr>
              <a:t>That is, there is a Cumulative TSN Ack value, that indicates all the data that has successfully been reassembled at the receivers side.</a:t>
            </a:r>
          </a:p>
          <a:p>
            <a:pPr lvl="1"/>
            <a:r>
              <a:rPr lang="en-US" altLang="zh-TW" sz="1200">
                <a:solidFill>
                  <a:schemeClr val="tx1">
                    <a:lumMod val="95000"/>
                    <a:lumOff val="5000"/>
                  </a:schemeClr>
                </a:solidFill>
              </a:rPr>
              <a:t>there are Gap Blocks that indicate which segments of data chunks have arrived, with some data chunks missing in between.</a:t>
            </a:r>
          </a:p>
          <a:p>
            <a:r>
              <a:rPr lang="en-US">
                <a:solidFill>
                  <a:schemeClr val="tx1">
                    <a:lumMod val="95000"/>
                    <a:lumOff val="5000"/>
                  </a:schemeClr>
                </a:solidFill>
              </a:rPr>
              <a:t>Path Monitoring</a:t>
            </a:r>
          </a:p>
          <a:p>
            <a:pPr lvl="1"/>
            <a:r>
              <a:rPr lang="en-US" altLang="zh-TW" sz="1200">
                <a:solidFill>
                  <a:schemeClr val="tx1">
                    <a:lumMod val="95000"/>
                    <a:lumOff val="5000"/>
                  </a:schemeClr>
                </a:solidFill>
              </a:rPr>
              <a:t>HEARTBEAT chunks are sent over all paths. Each HEARTBEAT chunk has to be acknowledged by a HEARTBEAT-ACK chunk. </a:t>
            </a:r>
          </a:p>
          <a:p>
            <a:pPr lvl="1"/>
            <a:r>
              <a:rPr lang="en-US" altLang="zh-TW" sz="1200">
                <a:solidFill>
                  <a:schemeClr val="tx1">
                    <a:lumMod val="95000"/>
                    <a:lumOff val="5000"/>
                  </a:schemeClr>
                </a:solidFill>
              </a:rPr>
              <a:t>Each path is assigned a state: active or inactive. </a:t>
            </a:r>
          </a:p>
          <a:p>
            <a:pPr lvl="1"/>
            <a:r>
              <a:rPr lang="en-US" altLang="zh-TW" sz="1200">
                <a:solidFill>
                  <a:schemeClr val="tx1">
                    <a:lumMod val="95000"/>
                    <a:lumOff val="5000"/>
                  </a:schemeClr>
                </a:solidFill>
              </a:rPr>
              <a:t>The number of events in which heartbeats were not acknowledged within a certain time or the number of retransmission events exceeds a certain configurable limit, the peer endpoint is considered unreachable and the association will be terminated via an ABORT chunk.</a:t>
            </a:r>
          </a:p>
          <a:p>
            <a:pPr lvl="1"/>
            <a:endParaRPr lang="en-US"/>
          </a:p>
        </p:txBody>
      </p:sp>
    </p:spTree>
    <p:extLst>
      <p:ext uri="{BB962C8B-B14F-4D97-AF65-F5344CB8AC3E}">
        <p14:creationId xmlns:p14="http://schemas.microsoft.com/office/powerpoint/2010/main" val="102385784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4" name="Slide Number Placeholder 4"/>
          <p:cNvSpPr>
            <a:spLocks noGrp="1"/>
          </p:cNvSpPr>
          <p:nvPr>
            <p:ph type="sldNum" idx="12"/>
          </p:nvPr>
        </p:nvSpPr>
        <p:spPr/>
        <p:txBody>
          <a:bodyPr/>
          <a:lstStyle/>
          <a:p>
            <a:fld id="{9C091B2F-A15C-43C7-9A07-7CF643AB8D90}" type="slidenum">
              <a:rPr lang="en-US" altLang="zh-TW"/>
              <a:t>13</a:t>
            </a:fld>
          </a:p>
        </p:txBody>
      </p:sp>
      <p:sp>
        <p:nvSpPr>
          <p:cNvPr id="79874" name="Rectangle 2"/>
          <p:cNvSpPr>
            <a:spLocks noGrp="1" noChangeArrowheads="1"/>
          </p:cNvSpPr>
          <p:nvPr>
            <p:ph type="title" idx="4294967295"/>
          </p:nvPr>
        </p:nvSpPr>
        <p:spPr>
          <a:xfrm>
            <a:off x="0" y="342900"/>
            <a:ext cx="6172200" cy="501650"/>
          </a:xfrm>
        </p:spPr>
        <p:txBody>
          <a:bodyPr>
            <a:normAutofit fontScale="90000"/>
          </a:bodyPr>
          <a:lstStyle/>
          <a:p>
            <a:r>
              <a:rPr lang="en-US" altLang="en-US" sz="2700"/>
              <a:t>Selective Acknowledgement (SACK)</a:t>
            </a:r>
            <a:endParaRPr lang="en-US" altLang="zh-TW" sz="2700"/>
          </a:p>
        </p:txBody>
      </p:sp>
      <p:pic>
        <p:nvPicPr>
          <p:cNvPr id="79879" name="Picture 7" descr="Chunk-s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738" y="1017270"/>
            <a:ext cx="5670947" cy="37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644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0" y="122238"/>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2" name="Text Placeholder 1"/>
          <p:cNvSpPr>
            <a:spLocks noGrp="1"/>
          </p:cNvSpPr>
          <p:nvPr>
            <p:ph type="body" idx="4294967295"/>
          </p:nvPr>
        </p:nvSpPr>
        <p:spPr>
          <a:xfrm>
            <a:off x="0" y="811213"/>
            <a:ext cx="8207375" cy="755650"/>
          </a:xfrm>
        </p:spPr>
        <p:txBody>
          <a:bodyPr/>
          <a:lstStyle/>
          <a:p>
            <a:r>
              <a:rPr lang="en-US"/>
              <a:t>S1 peering setup</a:t>
            </a:r>
          </a:p>
        </p:txBody>
      </p:sp>
      <p:pic>
        <p:nvPicPr>
          <p:cNvPr id="6" name="Picture 5"/>
          <p:cNvPicPr>
            <a:picLocks noChangeAspect="1"/>
          </p:cNvPicPr>
          <p:nvPr/>
        </p:nvPicPr>
        <p:blipFill>
          <a:blip r:embed="rId3"/>
          <a:stretch>
            <a:fillRect/>
          </a:stretch>
        </p:blipFill>
        <p:spPr>
          <a:xfrm>
            <a:off x="8335" y="1388887"/>
            <a:ext cx="9135665" cy="3322306"/>
          </a:xfrm>
          <a:prstGeom prst="rect">
            <a:avLst/>
          </a:prstGeom>
        </p:spPr>
      </p:pic>
      <p:graphicFrame>
        <p:nvGraphicFramePr>
          <p:cNvPr id="3" name="Object 2">
            <a:extLst>
              <a:ext uri="{FF2B5EF4-FFF2-40B4-BE49-F238E27FC236}">
                <a16:creationId xmlns:a16="http://schemas.microsoft.com/office/drawing/2014/main" id="{D6004C7B-9103-E795-36F6-0E836D07818C}"/>
              </a:ext>
            </a:extLst>
          </p:cNvPr>
          <p:cNvGraphicFramePr>
            <a:graphicFrameLocks noChangeAspect="1"/>
          </p:cNvGraphicFramePr>
          <p:nvPr>
            <p:extLst>
              <p:ext uri="{D42A27DB-BD31-4B8C-83A1-F6EECF244321}">
                <p14:modId xmlns:p14="http://schemas.microsoft.com/office/powerpoint/2010/main" val="2418909918"/>
              </p:ext>
            </p:extLst>
          </p:nvPr>
        </p:nvGraphicFramePr>
        <p:xfrm>
          <a:off x="6430963" y="874537"/>
          <a:ext cx="1914525" cy="51435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4" progId="Package">
                  <p:embed/>
                </p:oleObj>
              </mc:Choice>
              <mc:Fallback>
                <p:oleObj name="Packager Shell Object" showAsIcon="1" r:id="rId4" progId="Package">
                  <p:embed/>
                  <p:pic>
                    <p:nvPicPr>
                      <p:cNvPr id="0" name="OLE substitute image"/>
                      <p:cNvPicPr/>
                      <p:nvPr/>
                    </p:nvPicPr>
                    <p:blipFill>
                      <a:blip r:embed="rId5"/>
                      <a:stretch>
                        <a:fillRect/>
                      </a:stretch>
                    </p:blipFill>
                    <p:spPr>
                      <a:xfrm>
                        <a:off x="6430963" y="874537"/>
                        <a:ext cx="1914525" cy="514350"/>
                      </a:xfrm>
                      <a:prstGeom prst="rect">
                        <a:avLst/>
                      </a:prstGeom>
                    </p:spPr>
                  </p:pic>
                </p:oleObj>
              </mc:Fallback>
            </mc:AlternateContent>
          </a:graphicData>
        </a:graphic>
      </p:graphicFrame>
    </p:spTree>
    <p:extLst>
      <p:ext uri="{BB962C8B-B14F-4D97-AF65-F5344CB8AC3E}">
        <p14:creationId xmlns:p14="http://schemas.microsoft.com/office/powerpoint/2010/main" val="75751654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2" name="Picture 1"/>
          <p:cNvPicPr>
            <a:picLocks noChangeAspect="1"/>
          </p:cNvPicPr>
          <p:nvPr/>
        </p:nvPicPr>
        <p:blipFill>
          <a:blip r:embed="rId2"/>
          <a:stretch>
            <a:fillRect/>
          </a:stretch>
        </p:blipFill>
        <p:spPr>
          <a:xfrm>
            <a:off x="314325" y="1072004"/>
            <a:ext cx="8515350" cy="3740026"/>
          </a:xfrm>
          <a:prstGeom prst="rect">
            <a:avLst/>
          </a:prstGeom>
        </p:spPr>
      </p:pic>
      <p:sp>
        <p:nvSpPr>
          <p:cNvPr id="4" name="Slide Number Placeholder 4"/>
          <p:cNvSpPr>
            <a:spLocks noGrp="1"/>
          </p:cNvSpPr>
          <p:nvPr>
            <p:ph type="sldNum" idx="12"/>
          </p:nvPr>
        </p:nvSpPr>
        <p:spPr/>
        <p:txBody>
          <a:bodyPr/>
          <a:lstStyle/>
          <a:p>
            <a:fld id="{9C091B2F-A15C-43C7-9A07-7CF643AB8D90}" type="slidenum">
              <a:rPr lang="en-US" altLang="zh-TW"/>
              <a:t>15</a:t>
            </a:fld>
          </a:p>
        </p:txBody>
      </p:sp>
      <p:sp>
        <p:nvSpPr>
          <p:cNvPr id="79874" name="Rectangle 2"/>
          <p:cNvSpPr>
            <a:spLocks noGrp="1" noChangeArrowheads="1"/>
          </p:cNvSpPr>
          <p:nvPr>
            <p:ph type="title" idx="4294967295"/>
          </p:nvPr>
        </p:nvSpPr>
        <p:spPr>
          <a:xfrm>
            <a:off x="0" y="80963"/>
            <a:ext cx="6172200" cy="501650"/>
          </a:xfrm>
        </p:spPr>
        <p:txBody>
          <a:bodyPr>
            <a:normAutofit fontScale="90000"/>
          </a:bodyPr>
          <a:lstStyle/>
          <a:p>
            <a:r>
              <a:rPr lang="en-US" altLang="en-US" sz="2700"/>
              <a:t>Selective Acknowledgement (SACK)</a:t>
            </a:r>
            <a:endParaRPr lang="en-US" altLang="zh-TW" sz="2700"/>
          </a:p>
        </p:txBody>
      </p:sp>
      <p:graphicFrame>
        <p:nvGraphicFramePr>
          <p:cNvPr id="3" name="Object 2"/>
          <p:cNvGraphicFramePr>
            <a:graphicFrameLocks noChangeAspect="1"/>
          </p:cNvGraphicFramePr>
          <p:nvPr>
            <p:extLst>
              <p:ext uri="{D42A27DB-BD31-4B8C-83A1-F6EECF244321}">
                <p14:modId xmlns:p14="http://schemas.microsoft.com/office/powerpoint/2010/main" val="4169026534"/>
              </p:ext>
            </p:extLst>
          </p:nvPr>
        </p:nvGraphicFramePr>
        <p:xfrm>
          <a:off x="6686550" y="3856038"/>
          <a:ext cx="1714500" cy="514350"/>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6686550" y="3856038"/>
                        <a:ext cx="1714500" cy="514350"/>
                      </a:xfrm>
                      <a:prstGeom prst="rect">
                        <a:avLst/>
                      </a:prstGeom>
                    </p:spPr>
                  </p:pic>
                </p:oleObj>
              </mc:Fallback>
            </mc:AlternateContent>
          </a:graphicData>
        </a:graphic>
      </p:graphicFrame>
    </p:spTree>
    <p:extLst>
      <p:ext uri="{BB962C8B-B14F-4D97-AF65-F5344CB8AC3E}">
        <p14:creationId xmlns:p14="http://schemas.microsoft.com/office/powerpoint/2010/main" val="3478744487"/>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01613"/>
            <a:ext cx="6845300" cy="977901"/>
          </a:xfrm>
        </p:spPr>
        <p:txBody>
          <a:bodyPr/>
          <a:lstStyle/>
          <a:p>
            <a:r>
              <a:rPr lang="en-US">
                <a:solidFill>
                  <a:schemeClr val="tx1"/>
                </a:solidFill>
              </a:rPr>
              <a:t>SCTP profile</a:t>
            </a:r>
          </a:p>
        </p:txBody>
      </p:sp>
      <p:pic>
        <p:nvPicPr>
          <p:cNvPr id="4" name="Picture 3"/>
          <p:cNvPicPr>
            <a:picLocks noChangeAspect="1"/>
          </p:cNvPicPr>
          <p:nvPr/>
        </p:nvPicPr>
        <p:blipFill>
          <a:blip r:embed="rId2"/>
          <a:stretch>
            <a:fillRect/>
          </a:stretch>
        </p:blipFill>
        <p:spPr>
          <a:xfrm>
            <a:off x="4237265" y="1225170"/>
            <a:ext cx="4797050" cy="3559102"/>
          </a:xfrm>
          <a:prstGeom prst="rect">
            <a:avLst/>
          </a:prstGeom>
        </p:spPr>
      </p:pic>
      <p:sp>
        <p:nvSpPr>
          <p:cNvPr id="5" name="Right Arrow 4"/>
          <p:cNvSpPr/>
          <p:nvPr/>
        </p:nvSpPr>
        <p:spPr>
          <a:xfrm rot="15901485">
            <a:off x="6284308" y="16010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328954">
            <a:off x="6338601" y="2365439"/>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51723">
            <a:off x="5568437" y="4501761"/>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64257">
            <a:off x="5532519" y="1207352"/>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92" y="1196818"/>
            <a:ext cx="4142273" cy="2031325"/>
          </a:xfrm>
          <a:prstGeom prst="rect">
            <a:avLst/>
          </a:prstGeom>
          <a:noFill/>
        </p:spPr>
        <p:txBody>
          <a:bodyPr wrap="square" rtlCol="0">
            <a:spAutoFit/>
          </a:bodyPr>
          <a:lstStyle/>
          <a:p>
            <a:pPr marL="285750" indent="-285750">
              <a:buFont typeface="Arial" panose="020b0604020202020204" pitchFamily="34" charset="0"/>
              <a:buChar char="•"/>
            </a:pPr>
            <a:r>
              <a:rPr lang="en-US"/>
              <a:t>Create a button to remove heartbeats/acks</a:t>
            </a:r>
          </a:p>
          <a:p>
            <a:pPr marL="285750" indent="-285750">
              <a:buFont typeface="Arial" panose="020b0604020202020204" pitchFamily="34" charset="0"/>
              <a:buChar char="•"/>
            </a:pPr>
            <a:r>
              <a:rPr lang="en-US"/>
              <a:t>Create columns to show the stream, gap count, and TSN</a:t>
            </a:r>
          </a:p>
          <a:p>
            <a:pPr marL="285750" indent="-285750">
              <a:buFont typeface="Arial" panose="020b0604020202020204" pitchFamily="34" charset="0"/>
              <a:buChar char="•"/>
            </a:pPr>
            <a:r>
              <a:rPr lang="en-US"/>
              <a:t>Create a color rule that shows you when gaps are present</a:t>
            </a:r>
          </a:p>
          <a:p>
            <a:pPr marL="285750" indent="-285750">
              <a:buFont typeface="Arial" panose="020b0604020202020204" pitchFamily="34" charset="0"/>
              <a:buChar char="•"/>
            </a:pPr>
            <a:r>
              <a:rPr lang="en-US"/>
              <a:t>Create a color rule that shows sctp layer fragments</a:t>
            </a:r>
          </a:p>
          <a:p>
            <a:pPr marL="285750" indent="-285750">
              <a:buFont typeface="Arial" panose="020b0604020202020204" pitchFamily="34" charset="0"/>
              <a:buChar char="•"/>
            </a:pPr>
            <a:r>
              <a:rPr lang="en-US"/>
              <a:t>I always create a color rule that shows the start of a peer, or session.</a:t>
            </a:r>
          </a:p>
        </p:txBody>
      </p:sp>
    </p:spTree>
    <p:extLst>
      <p:ext uri="{BB962C8B-B14F-4D97-AF65-F5344CB8AC3E}">
        <p14:creationId xmlns:p14="http://schemas.microsoft.com/office/powerpoint/2010/main" val="1054819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07963"/>
            <a:ext cx="6845300" cy="977901"/>
          </a:xfrm>
        </p:spPr>
        <p:txBody>
          <a:bodyPr/>
          <a:lstStyle/>
          <a:p>
            <a:r>
              <a:rPr lang="en-US">
                <a:solidFill>
                  <a:schemeClr val="tx1"/>
                </a:solidFill>
              </a:rPr>
              <a:t>Diameter</a:t>
            </a:r>
          </a:p>
        </p:txBody>
      </p:sp>
      <p:sp>
        <p:nvSpPr>
          <p:cNvPr id="3" name="Text Placeholder 2"/>
          <p:cNvSpPr>
            <a:spLocks noGrp="1"/>
          </p:cNvSpPr>
          <p:nvPr>
            <p:ph type="body" idx="4294967295"/>
          </p:nvPr>
        </p:nvSpPr>
        <p:spPr>
          <a:xfrm>
            <a:off x="936625" y="1193800"/>
            <a:ext cx="8207375" cy="3398838"/>
          </a:xfrm>
        </p:spPr>
        <p:txBody>
          <a:bodyPr/>
          <a:lstStyle/>
          <a:p>
            <a:r>
              <a:rPr lang="en-US" sz="1400">
                <a:solidFill>
                  <a:schemeClr val="tx1"/>
                </a:solidFill>
              </a:rPr>
              <a:t>Diameter is the protocol used within the EPC architecture for AAA (Authentication, Authorization, and Accounting), PCRF (Policy and Charging Rules Function), and HSS (Home Subscriber Server). </a:t>
            </a:r>
          </a:p>
          <a:p>
            <a:r>
              <a:rPr lang="en-US" sz="1400">
                <a:solidFill>
                  <a:schemeClr val="tx1"/>
                </a:solidFill>
              </a:rPr>
              <a:t>Diameter is specified in RFC 3588 and then by the RFC 6733. </a:t>
            </a:r>
          </a:p>
          <a:p>
            <a:r>
              <a:rPr lang="en-US" sz="1400">
                <a:solidFill>
                  <a:schemeClr val="tx1"/>
                </a:solidFill>
              </a:rPr>
              <a:t>The name is a pun on the name of the predecessor protocol, RADIUS(Remote Authentication Dial In User Service) - a diameter is twice the radius.</a:t>
            </a:r>
          </a:p>
        </p:txBody>
      </p:sp>
    </p:spTree>
    <p:extLst>
      <p:ext uri="{BB962C8B-B14F-4D97-AF65-F5344CB8AC3E}">
        <p14:creationId xmlns:p14="http://schemas.microsoft.com/office/powerpoint/2010/main" val="1946090462"/>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0" y="-190500"/>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Diameter</a:t>
            </a:r>
            <a:endParaRPr>
              <a:solidFill>
                <a:schemeClr val="tx1"/>
              </a:solidFill>
            </a:endParaRPr>
          </a:p>
        </p:txBody>
      </p:sp>
      <p:sp>
        <p:nvSpPr>
          <p:cNvPr id="44" name="Shape 44"/>
          <p:cNvSpPr txBox="1">
            <a:spLocks noGrp="1"/>
          </p:cNvSpPr>
          <p:nvPr>
            <p:ph type="body" idx="4294967295"/>
          </p:nvPr>
        </p:nvSpPr>
        <p:spPr>
          <a:xfrm>
            <a:off x="0" y="1323975"/>
            <a:ext cx="8207375" cy="3398838"/>
          </a:xfrm>
          <a:prstGeom prst="rect">
            <a:avLst/>
          </a:prstGeom>
          <a:noFill/>
          <a:ln>
            <a:noFill/>
          </a:ln>
        </p:spPr>
        <p:txBody>
          <a:bodyPr spcFirstLastPara="1" wrap="square" lIns="91425" tIns="45700" rIns="91425" bIns="45700" anchor="t" anchorCtr="0">
            <a:noAutofit/>
          </a:bodyPr>
          <a:lstStyle/>
          <a:p>
            <a:pPr marL="228600" lvl="0" indent="-228600">
              <a:spcBef>
                <a:spcPct val="0"/>
              </a:spcBef>
            </a:pPr>
            <a:r>
              <a:rPr lang="en-US" sz="1200">
                <a:solidFill>
                  <a:schemeClr val="tx1"/>
                </a:solidFill>
              </a:rPr>
              <a:t>All data delivered by diameter is in the form of AVPs (Attribute Value Pairs).  Some of these AVP values are used by the Diameter protocol itself, while others deliver data associated with particular applications that employ Diameter.</a:t>
            </a:r>
          </a:p>
          <a:p>
            <a:pPr marL="228600" lvl="0" indent="-228600">
              <a:spcBef>
                <a:spcPct val="0"/>
              </a:spcBef>
            </a:pPr>
            <a:endParaRPr lang="en-US" sz="1200">
              <a:solidFill>
                <a:schemeClr val="tx1"/>
              </a:solidFill>
            </a:endParaRPr>
          </a:p>
          <a:p>
            <a:pPr marL="228600" lvl="0" indent="-228600">
              <a:spcBef>
                <a:spcPct val="0"/>
              </a:spcBef>
            </a:pPr>
            <a:r>
              <a:rPr lang="en-US" sz="1200">
                <a:solidFill>
                  <a:schemeClr val="tx1"/>
                </a:solidFill>
              </a:rPr>
              <a:t>Ability to exchange messages and deliver AVPs ( Attribute Value Pairs)</a:t>
            </a:r>
          </a:p>
          <a:p>
            <a:pPr marL="228600" lvl="0" indent="-228600">
              <a:spcBef>
                <a:spcPct val="0"/>
              </a:spcBef>
            </a:pPr>
            <a:endParaRPr lang="en-US" sz="1200">
              <a:solidFill>
                <a:schemeClr val="tx1"/>
              </a:solidFill>
            </a:endParaRPr>
          </a:p>
          <a:p>
            <a:pPr marL="228600" lvl="0" indent="-228600">
              <a:spcBef>
                <a:spcPct val="0"/>
              </a:spcBef>
            </a:pPr>
            <a:r>
              <a:rPr lang="en-US" sz="1200">
                <a:solidFill>
                  <a:schemeClr val="tx1"/>
                </a:solidFill>
              </a:rPr>
              <a:t>Capabilities negotiation</a:t>
            </a:r>
          </a:p>
          <a:p>
            <a:pPr marL="228600" lvl="0" indent="-228600">
              <a:spcBef>
                <a:spcPct val="0"/>
              </a:spcBef>
            </a:pPr>
            <a:endParaRPr lang="en-US" sz="1200">
              <a:solidFill>
                <a:schemeClr val="tx1"/>
              </a:solidFill>
            </a:endParaRPr>
          </a:p>
          <a:p>
            <a:pPr marL="228600" lvl="0" indent="-228600">
              <a:spcBef>
                <a:spcPct val="0"/>
              </a:spcBef>
            </a:pPr>
            <a:r>
              <a:rPr lang="en-US" sz="1200">
                <a:solidFill>
                  <a:schemeClr val="tx1"/>
                </a:solidFill>
              </a:rPr>
              <a:t>Error notification</a:t>
            </a:r>
          </a:p>
          <a:p>
            <a:pPr marL="228600" lvl="0" indent="-228600">
              <a:spcBef>
                <a:spcPct val="0"/>
              </a:spcBef>
            </a:pPr>
            <a:endParaRPr lang="en-US" sz="1200">
              <a:solidFill>
                <a:schemeClr val="tx1"/>
              </a:solidFill>
            </a:endParaRPr>
          </a:p>
          <a:p>
            <a:pPr marL="228600" lvl="0" indent="-228600">
              <a:spcBef>
                <a:spcPct val="0"/>
              </a:spcBef>
            </a:pPr>
            <a:r>
              <a:rPr lang="en-US" sz="1200">
                <a:solidFill>
                  <a:schemeClr val="tx1"/>
                </a:solidFill>
              </a:rPr>
              <a:t>Extensibility, required in [RFC2989], through addition of new applications, commands, and AVPs</a:t>
            </a:r>
          </a:p>
          <a:p>
            <a:pPr marL="228600" lvl="0" indent="-228600">
              <a:spcBef>
                <a:spcPct val="0"/>
              </a:spcBef>
            </a:pPr>
            <a:endParaRPr lang="en-US" sz="1200">
              <a:solidFill>
                <a:schemeClr val="tx1"/>
              </a:solidFill>
            </a:endParaRPr>
          </a:p>
          <a:p>
            <a:pPr marL="228600" lvl="0" indent="-228600">
              <a:spcBef>
                <a:spcPct val="0"/>
              </a:spcBef>
            </a:pPr>
            <a:r>
              <a:rPr lang="en-US" sz="1200">
                <a:solidFill>
                  <a:schemeClr val="tx1"/>
                </a:solidFill>
              </a:rPr>
              <a:t>Basic services necessary for applications, such as the handling of user sessions or accounting</a:t>
            </a:r>
          </a:p>
        </p:txBody>
      </p:sp>
    </p:spTree>
    <p:extLst>
      <p:ext uri="{BB962C8B-B14F-4D97-AF65-F5344CB8AC3E}">
        <p14:creationId xmlns:p14="http://schemas.microsoft.com/office/powerpoint/2010/main" val="282805703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55575"/>
            <a:ext cx="6845300" cy="977900"/>
          </a:xfrm>
        </p:spPr>
        <p:txBody>
          <a:bodyPr/>
          <a:lstStyle/>
          <a:p>
            <a:r>
              <a:rPr lang="en-US">
                <a:solidFill>
                  <a:schemeClr val="tx1"/>
                </a:solidFill>
              </a:rPr>
              <a:t>Diameter</a:t>
            </a:r>
          </a:p>
        </p:txBody>
      </p:sp>
      <p:pic>
        <p:nvPicPr>
          <p:cNvPr id="4" name="Picture 3"/>
          <p:cNvPicPr>
            <a:picLocks noChangeAspect="1"/>
          </p:cNvPicPr>
          <p:nvPr/>
        </p:nvPicPr>
        <p:blipFill>
          <a:blip r:embed="rId2"/>
          <a:stretch>
            <a:fillRect/>
          </a:stretch>
        </p:blipFill>
        <p:spPr>
          <a:xfrm>
            <a:off x="0" y="1038576"/>
            <a:ext cx="9144000" cy="79877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671342588"/>
              </p:ext>
            </p:extLst>
          </p:nvPr>
        </p:nvGraphicFramePr>
        <p:xfrm>
          <a:off x="236538" y="1925638"/>
          <a:ext cx="841375" cy="236537"/>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236538" y="1925638"/>
                        <a:ext cx="841375" cy="236537"/>
                      </a:xfrm>
                      <a:prstGeom prst="rect">
                        <a:avLst/>
                      </a:prstGeom>
                    </p:spPr>
                  </p:pic>
                </p:oleObj>
              </mc:Fallback>
            </mc:AlternateContent>
          </a:graphicData>
        </a:graphic>
      </p:graphicFrame>
      <p:sp>
        <p:nvSpPr>
          <p:cNvPr id="6" name="TextBox 5"/>
          <p:cNvSpPr txBox="1"/>
          <p:nvPr/>
        </p:nvSpPr>
        <p:spPr>
          <a:xfrm>
            <a:off x="475200" y="2526924"/>
            <a:ext cx="5168403" cy="1384995"/>
          </a:xfrm>
          <a:prstGeom prst="rect">
            <a:avLst/>
          </a:prstGeom>
          <a:noFill/>
        </p:spPr>
        <p:txBody>
          <a:bodyPr wrap="none" rtlCol="0">
            <a:spAutoFit/>
          </a:bodyPr>
          <a:lstStyle/>
          <a:p>
            <a:pPr marL="285750" indent="-285750">
              <a:buFont typeface="Arial" panose="020b0604020202020204" pitchFamily="34" charset="0"/>
              <a:buChar char="•"/>
            </a:pPr>
            <a:r>
              <a:rPr lang="en-US"/>
              <a:t>I-Send-Conn-Req  = SYN</a:t>
            </a:r>
          </a:p>
          <a:p>
            <a:pPr marL="285750" indent="-285750">
              <a:buFont typeface="Arial" panose="020b0604020202020204" pitchFamily="34" charset="0"/>
              <a:buChar char="•"/>
            </a:pPr>
            <a:r>
              <a:rPr lang="en-US"/>
              <a:t>Wait-Conn-Ack      = SYN, ACK</a:t>
            </a:r>
          </a:p>
          <a:p>
            <a:pPr marL="285750" indent="-285750">
              <a:buFont typeface="Arial" panose="020b0604020202020204" pitchFamily="34" charset="0"/>
              <a:buChar char="•"/>
            </a:pPr>
            <a:r>
              <a:rPr lang="en-US"/>
              <a:t>I-Rcv-Conn-Ack     = ACK</a:t>
            </a:r>
          </a:p>
          <a:p>
            <a:pPr marL="285750" indent="-285750">
              <a:buFont typeface="Arial" panose="020b0604020202020204" pitchFamily="34" charset="0"/>
              <a:buChar char="•"/>
            </a:pPr>
            <a:r>
              <a:rPr lang="en-US"/>
              <a:t>I-Send-CER           = send Capabilities Exchange Request</a:t>
            </a:r>
          </a:p>
          <a:p>
            <a:pPr marL="285750" indent="-285750">
              <a:buFont typeface="Arial" panose="020b0604020202020204" pitchFamily="34" charset="0"/>
              <a:buChar char="•"/>
            </a:pPr>
            <a:r>
              <a:rPr lang="en-US"/>
              <a:t>I-Wait-I-CEA          = ACK</a:t>
            </a:r>
          </a:p>
          <a:p>
            <a:pPr marL="285750" indent="-285750">
              <a:buFont typeface="Arial" panose="020b0604020202020204" pitchFamily="34" charset="0"/>
              <a:buChar char="•"/>
            </a:pPr>
            <a:r>
              <a:rPr lang="en-US"/>
              <a:t>I-Rcv-CEA             = receive Capabilities Exchange Answer</a:t>
            </a:r>
          </a:p>
        </p:txBody>
      </p:sp>
      <p:sp>
        <p:nvSpPr>
          <p:cNvPr id="8" name="TextBox 7"/>
          <p:cNvSpPr txBox="1"/>
          <p:nvPr/>
        </p:nvSpPr>
        <p:spPr>
          <a:xfrm>
            <a:off x="3477600" y="1910633"/>
            <a:ext cx="2778325" cy="400110"/>
          </a:xfrm>
          <a:prstGeom prst="rect">
            <a:avLst/>
          </a:prstGeom>
          <a:noFill/>
        </p:spPr>
        <p:txBody>
          <a:bodyPr wrap="none" rtlCol="0">
            <a:spAutoFit/>
          </a:bodyPr>
          <a:lstStyle/>
          <a:p>
            <a:r>
              <a:rPr lang="en-US" sz="2000"/>
              <a:t>Peering State Machine</a:t>
            </a:r>
          </a:p>
        </p:txBody>
      </p:sp>
      <p:pic>
        <p:nvPicPr>
          <p:cNvPr id="11" name="Picture 10"/>
          <p:cNvPicPr>
            <a:picLocks noChangeAspect="1"/>
          </p:cNvPicPr>
          <p:nvPr/>
        </p:nvPicPr>
        <p:blipFill>
          <a:blip r:embed="rId5"/>
          <a:stretch>
            <a:fillRect/>
          </a:stretch>
        </p:blipFill>
        <p:spPr>
          <a:xfrm>
            <a:off x="6304850" y="1837349"/>
            <a:ext cx="1240693" cy="2955968"/>
          </a:xfrm>
          <a:prstGeom prst="rect">
            <a:avLst/>
          </a:prstGeom>
        </p:spPr>
      </p:pic>
    </p:spTree>
    <p:extLst>
      <p:ext uri="{BB962C8B-B14F-4D97-AF65-F5344CB8AC3E}">
        <p14:creationId xmlns:p14="http://schemas.microsoft.com/office/powerpoint/2010/main" val="139349148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8"/>
        <p:cNvGrpSpPr/>
        <p:nvPr/>
      </p:nvGrpSpPr>
      <p:grpSpPr>
        <a:xfrm>
          <a:off x="0" y="0"/>
          <a:ext cx="0" cy="0"/>
        </a:xfrm>
      </p:grpSpPr>
      <p:sp>
        <p:nvSpPr>
          <p:cNvPr id="49" name="Shape 49"/>
          <p:cNvSpPr txBox="1">
            <a:spLocks noGrp="1"/>
          </p:cNvSpPr>
          <p:nvPr>
            <p:ph type="title" idx="4294967295"/>
          </p:nvPr>
        </p:nvSpPr>
        <p:spPr>
          <a:xfrm>
            <a:off x="0" y="314325"/>
            <a:ext cx="7561263"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sz="4400" b="0" i="0" u="none" strike="noStrike" cap="none">
                <a:solidFill>
                  <a:schemeClr val="tx1">
                    <a:lumMod val="50000"/>
                    <a:lumOff val="50000"/>
                  </a:schemeClr>
                </a:solidFill>
                <a:latin typeface="Tahoma"/>
                <a:ea typeface="Tahoma"/>
                <a:cs typeface="Tahoma"/>
                <a:sym typeface="Tahoma"/>
              </a:rPr>
              <a:t>About me?</a:t>
            </a:r>
            <a:endParaRPr sz="4400" b="0" i="0" u="none" strike="noStrike" cap="none">
              <a:solidFill>
                <a:schemeClr val="tx1">
                  <a:lumMod val="50000"/>
                  <a:lumOff val="50000"/>
                </a:schemeClr>
              </a:solidFill>
              <a:latin typeface="Tahoma"/>
              <a:ea typeface="Tahoma"/>
              <a:cs typeface="Tahoma"/>
              <a:sym typeface="Tahoma"/>
            </a:endParaRPr>
          </a:p>
        </p:txBody>
      </p:sp>
      <p:sp>
        <p:nvSpPr>
          <p:cNvPr id="50" name="Shape 50"/>
          <p:cNvSpPr txBox="1">
            <a:spLocks noGrp="1"/>
          </p:cNvSpPr>
          <p:nvPr>
            <p:ph type="body" idx="4294967295"/>
          </p:nvPr>
        </p:nvSpPr>
        <p:spPr>
          <a:xfrm>
            <a:off x="0" y="1277938"/>
            <a:ext cx="8388350" cy="33988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sz="2800" b="0" i="0" u="none" strike="noStrike" cap="none">
                <a:solidFill>
                  <a:schemeClr val="tx1"/>
                </a:solidFill>
                <a:latin typeface="Tahoma"/>
                <a:ea typeface="Tahoma"/>
                <a:cs typeface="Tahoma"/>
                <a:sym typeface="Tahoma"/>
              </a:rPr>
              <a:t>In wireless technology CDMA/LTE/5G since 1998</a:t>
            </a:r>
            <a:endParaRPr>
              <a:solidFill>
                <a:schemeClr val="tx1"/>
              </a:solidFill>
            </a:endParaRPr>
          </a:p>
          <a:p>
            <a:pPr marL="228600" marR="0" lvl="0" indent="-228600" algn="l" rtl="0">
              <a:lnSpc>
                <a:spcPct val="90000"/>
              </a:lnSpc>
              <a:spcBef>
                <a:spcPts val="1000"/>
              </a:spcBef>
              <a:spcAft>
                <a:spcPct val="0"/>
              </a:spcAft>
              <a:buClr>
                <a:srgbClr val="003399"/>
              </a:buClr>
              <a:buSzPts val="2800"/>
              <a:buFont typeface="Arial"/>
              <a:buChar char="•"/>
            </a:pPr>
            <a:r>
              <a:rPr lang="en-US" sz="2800" b="0" i="0" u="none" strike="noStrike" cap="none">
                <a:solidFill>
                  <a:schemeClr val="tx1"/>
                </a:solidFill>
                <a:latin typeface="Tahoma"/>
                <a:ea typeface="Tahoma"/>
                <a:cs typeface="Tahoma"/>
                <a:sym typeface="Tahoma"/>
              </a:rPr>
              <a:t>Work on various OEM’s</a:t>
            </a:r>
            <a:endParaRPr>
              <a:solidFill>
                <a:schemeClr val="tx1"/>
              </a:solidFill>
            </a:endParaRPr>
          </a:p>
          <a:p>
            <a:pPr marL="685800" marR="0" lvl="1" indent="-228600" algn="l" rtl="0">
              <a:lnSpc>
                <a:spcPct val="90000"/>
              </a:lnSpc>
              <a:spcBef>
                <a:spcPts val="500"/>
              </a:spcBef>
              <a:spcAft>
                <a:spcPct val="0"/>
              </a:spcAft>
              <a:buClr>
                <a:srgbClr val="003399"/>
              </a:buClr>
              <a:buSzPts val="2400"/>
              <a:buFont typeface="Arial"/>
              <a:buChar char="•"/>
            </a:pPr>
            <a:r>
              <a:rPr lang="en-US" sz="2400" b="0" i="0" u="none" strike="noStrike" cap="none">
                <a:solidFill>
                  <a:schemeClr val="tx1"/>
                </a:solidFill>
                <a:latin typeface="Tahoma"/>
                <a:ea typeface="Tahoma"/>
                <a:cs typeface="Tahoma"/>
                <a:sym typeface="Tahoma"/>
              </a:rPr>
              <a:t>Cisco</a:t>
            </a:r>
            <a:endParaRPr>
              <a:solidFill>
                <a:schemeClr val="tx1"/>
              </a:solidFill>
            </a:endParaRPr>
          </a:p>
          <a:p>
            <a:pPr marL="685800" marR="0" lvl="1" indent="-228600" algn="l" rtl="0">
              <a:lnSpc>
                <a:spcPct val="90000"/>
              </a:lnSpc>
              <a:spcBef>
                <a:spcPts val="500"/>
              </a:spcBef>
              <a:spcAft>
                <a:spcPct val="0"/>
              </a:spcAft>
              <a:buClr>
                <a:srgbClr val="003399"/>
              </a:buClr>
              <a:buSzPts val="2400"/>
              <a:buFont typeface="Arial"/>
              <a:buChar char="•"/>
            </a:pPr>
            <a:r>
              <a:rPr lang="en-US" sz="2400" b="0" i="0" u="none" strike="noStrike" cap="none">
                <a:solidFill>
                  <a:schemeClr val="tx1"/>
                </a:solidFill>
                <a:latin typeface="Tahoma"/>
                <a:ea typeface="Tahoma"/>
                <a:cs typeface="Tahoma"/>
                <a:sym typeface="Tahoma"/>
              </a:rPr>
              <a:t>Ericsson</a:t>
            </a:r>
          </a:p>
          <a:p>
            <a:pPr marL="685800" marR="0" lvl="1" indent="-228600" algn="l" rtl="0">
              <a:lnSpc>
                <a:spcPct val="90000"/>
              </a:lnSpc>
              <a:spcBef>
                <a:spcPts val="500"/>
              </a:spcBef>
              <a:spcAft>
                <a:spcPct val="0"/>
              </a:spcAft>
              <a:buClr>
                <a:srgbClr val="003399"/>
              </a:buClr>
              <a:buSzPts val="2400"/>
              <a:buFont typeface="Arial"/>
              <a:buChar char="•"/>
            </a:pPr>
            <a:r>
              <a:rPr lang="en-US">
                <a:solidFill>
                  <a:schemeClr val="tx1"/>
                </a:solidFill>
              </a:rPr>
              <a:t>Nokia</a:t>
            </a:r>
          </a:p>
          <a:p>
            <a:pPr marL="685800" marR="0" lvl="1" indent="-228600" algn="l" rtl="0">
              <a:lnSpc>
                <a:spcPct val="90000"/>
              </a:lnSpc>
              <a:spcBef>
                <a:spcPts val="500"/>
              </a:spcBef>
              <a:spcAft>
                <a:spcPct val="0"/>
              </a:spcAft>
              <a:buClr>
                <a:srgbClr val="003399"/>
              </a:buClr>
              <a:buSzPts val="2400"/>
              <a:buFont typeface="Arial"/>
              <a:buChar char="•"/>
            </a:pPr>
            <a:r>
              <a:rPr lang="en-US">
                <a:solidFill>
                  <a:schemeClr val="tx1"/>
                </a:solidFill>
              </a:rPr>
              <a:t>Nortel</a:t>
            </a:r>
            <a:endParaRPr>
              <a:solidFill>
                <a:schemeClr val="tx1"/>
              </a:solidFill>
            </a:endParaRPr>
          </a:p>
        </p:txBody>
      </p:sp>
    </p:spTree>
    <p:extLst>
      <p:ext uri="{BB962C8B-B14F-4D97-AF65-F5344CB8AC3E}">
        <p14:creationId xmlns:p14="http://schemas.microsoft.com/office/powerpoint/2010/main" val="287214743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00025"/>
            <a:ext cx="6845300" cy="977900"/>
          </a:xfrm>
        </p:spPr>
        <p:txBody>
          <a:bodyPr/>
          <a:lstStyle/>
          <a:p>
            <a:r>
              <a:rPr lang="en-US">
                <a:solidFill>
                  <a:schemeClr val="tx1"/>
                </a:solidFill>
              </a:rPr>
              <a:t>Diameter</a:t>
            </a:r>
          </a:p>
        </p:txBody>
      </p:sp>
      <p:sp>
        <p:nvSpPr>
          <p:cNvPr id="3" name="Text Placeholder 2"/>
          <p:cNvSpPr>
            <a:spLocks noGrp="1"/>
          </p:cNvSpPr>
          <p:nvPr>
            <p:ph type="body" idx="4294967295"/>
          </p:nvPr>
        </p:nvSpPr>
        <p:spPr>
          <a:xfrm>
            <a:off x="6662738" y="1335088"/>
            <a:ext cx="2481262" cy="3808412"/>
          </a:xfrm>
        </p:spPr>
        <p:txBody>
          <a:bodyPr>
            <a:normAutofit fontScale="92500" lnSpcReduction="10000"/>
          </a:bodyPr>
          <a:lstStyle/>
          <a:p>
            <a:r>
              <a:rPr lang="en-US" sz="900">
                <a:solidFill>
                  <a:schemeClr val="tx1"/>
                </a:solidFill>
              </a:rPr>
              <a:t>Capabilities-Exchange-Request CER 257</a:t>
            </a:r>
          </a:p>
          <a:p>
            <a:r>
              <a:rPr lang="en-US" sz="900">
                <a:solidFill>
                  <a:schemeClr val="tx1"/>
                </a:solidFill>
              </a:rPr>
              <a:t>Capabilities-Exchange-Answer CEA 257</a:t>
            </a:r>
          </a:p>
          <a:p>
            <a:r>
              <a:rPr lang="en-US" sz="900">
                <a:solidFill>
                  <a:schemeClr val="tx1"/>
                </a:solidFill>
              </a:rPr>
              <a:t>Device-Watchdog-Request DWR 280</a:t>
            </a:r>
          </a:p>
          <a:p>
            <a:r>
              <a:rPr lang="en-US" sz="900">
                <a:solidFill>
                  <a:schemeClr val="tx1"/>
                </a:solidFill>
              </a:rPr>
              <a:t>Device-Watchdog-Answer DWA 280</a:t>
            </a:r>
          </a:p>
          <a:p>
            <a:r>
              <a:rPr lang="en-US" sz="900">
                <a:solidFill>
                  <a:schemeClr val="tx1"/>
                </a:solidFill>
              </a:rPr>
              <a:t>Disconnect-Peer-Request DPR 282</a:t>
            </a:r>
          </a:p>
          <a:p>
            <a:r>
              <a:rPr lang="en-US" sz="900">
                <a:solidFill>
                  <a:schemeClr val="tx1"/>
                </a:solidFill>
              </a:rPr>
              <a:t>Disconnect-Peer-Answer DPA 282</a:t>
            </a:r>
          </a:p>
          <a:p>
            <a:r>
              <a:rPr lang="en-US" sz="900">
                <a:solidFill>
                  <a:schemeClr val="tx1"/>
                </a:solidFill>
              </a:rPr>
              <a:t>Abort-Session-Request ASR 274</a:t>
            </a:r>
          </a:p>
          <a:p>
            <a:r>
              <a:rPr lang="en-US" sz="900">
                <a:solidFill>
                  <a:schemeClr val="tx1"/>
                </a:solidFill>
              </a:rPr>
              <a:t>Abort-Session-Answer ASA 274</a:t>
            </a:r>
          </a:p>
          <a:p>
            <a:r>
              <a:rPr lang="en-US" sz="900">
                <a:solidFill>
                  <a:schemeClr val="tx1"/>
                </a:solidFill>
              </a:rPr>
              <a:t>Re-Auth-Request RAR 258</a:t>
            </a:r>
          </a:p>
          <a:p>
            <a:r>
              <a:rPr lang="en-US" sz="900">
                <a:solidFill>
                  <a:schemeClr val="tx1"/>
                </a:solidFill>
              </a:rPr>
              <a:t>Re-Auth-Answer RAA 258</a:t>
            </a:r>
          </a:p>
          <a:p>
            <a:r>
              <a:rPr lang="en-US" sz="900">
                <a:solidFill>
                  <a:schemeClr val="tx1"/>
                </a:solidFill>
              </a:rPr>
              <a:t>Session-Termination-Request STR 275</a:t>
            </a:r>
          </a:p>
          <a:p>
            <a:r>
              <a:rPr lang="en-US" sz="900">
                <a:solidFill>
                  <a:schemeClr val="tx1"/>
                </a:solidFill>
              </a:rPr>
              <a:t>Session-Termination-Answer STA 275</a:t>
            </a:r>
          </a:p>
          <a:p>
            <a:r>
              <a:rPr lang="en-US" sz="900">
                <a:solidFill>
                  <a:schemeClr val="tx1"/>
                </a:solidFill>
              </a:rPr>
              <a:t>Accounting-Request ACR 271</a:t>
            </a:r>
          </a:p>
          <a:p>
            <a:r>
              <a:rPr lang="en-US" sz="900">
                <a:solidFill>
                  <a:schemeClr val="tx1"/>
                </a:solidFill>
              </a:rPr>
              <a:t>Accounting-Answer ACA 271</a:t>
            </a:r>
          </a:p>
          <a:p>
            <a:endParaRPr lang="en-US"/>
          </a:p>
        </p:txBody>
      </p:sp>
      <p:pic>
        <p:nvPicPr>
          <p:cNvPr id="4" name="Picture 3"/>
          <p:cNvPicPr>
            <a:picLocks noChangeAspect="1"/>
          </p:cNvPicPr>
          <p:nvPr/>
        </p:nvPicPr>
        <p:blipFill>
          <a:blip r:embed="rId2"/>
          <a:stretch>
            <a:fillRect/>
          </a:stretch>
        </p:blipFill>
        <p:spPr>
          <a:xfrm>
            <a:off x="93279" y="1680002"/>
            <a:ext cx="3581627" cy="2208562"/>
          </a:xfrm>
          <a:prstGeom prst="rect">
            <a:avLst/>
          </a:prstGeom>
        </p:spPr>
      </p:pic>
      <p:pic>
        <p:nvPicPr>
          <p:cNvPr id="11266" name="Picture 2" descr="https://4.bp.blogspot.com/-idgWyjYAHWk/UbMEnVV7T5I/AAAAAAAAAl8/iPqL9GmCbWE/s320/Diameter+message+structur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0317" y="1415715"/>
            <a:ext cx="3048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34303" y="3092398"/>
            <a:ext cx="2140131" cy="1592332"/>
          </a:xfrm>
          <a:prstGeom prst="rect">
            <a:avLst/>
          </a:prstGeom>
        </p:spPr>
      </p:pic>
      <p:sp>
        <p:nvSpPr>
          <p:cNvPr id="6" name="TextBox 5"/>
          <p:cNvSpPr txBox="1"/>
          <p:nvPr/>
        </p:nvSpPr>
        <p:spPr>
          <a:xfrm>
            <a:off x="258421" y="1027311"/>
            <a:ext cx="6404317" cy="307777"/>
          </a:xfrm>
          <a:prstGeom prst="rect">
            <a:avLst/>
          </a:prstGeom>
          <a:noFill/>
        </p:spPr>
        <p:txBody>
          <a:bodyPr wrap="none" rtlCol="0">
            <a:spAutoFit/>
          </a:bodyPr>
          <a:lstStyle/>
          <a:p>
            <a:r>
              <a:rPr lang="en-US"/>
              <a:t>All Diameter headers start with  the same 20 bytes. After that AVP’s are added</a:t>
            </a:r>
          </a:p>
        </p:txBody>
      </p:sp>
      <p:sp>
        <p:nvSpPr>
          <p:cNvPr id="7" name="Rectangle 6"/>
          <p:cNvSpPr/>
          <p:nvPr/>
        </p:nvSpPr>
        <p:spPr>
          <a:xfrm>
            <a:off x="2704423" y="612588"/>
            <a:ext cx="4140877" cy="461665"/>
          </a:xfrm>
          <a:prstGeom prst="rect">
            <a:avLst/>
          </a:prstGeom>
        </p:spPr>
        <p:txBody>
          <a:bodyPr wrap="none">
            <a:spAutoFit/>
          </a:bodyPr>
          <a:lstStyle/>
          <a:p>
            <a:r>
              <a:rPr lang="en-US" sz="2400"/>
              <a:t>Diameter Header information</a:t>
            </a:r>
          </a:p>
        </p:txBody>
      </p:sp>
    </p:spTree>
    <p:extLst>
      <p:ext uri="{BB962C8B-B14F-4D97-AF65-F5344CB8AC3E}">
        <p14:creationId xmlns:p14="http://schemas.microsoft.com/office/powerpoint/2010/main" val="4181240951"/>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84150"/>
            <a:ext cx="6845300" cy="977900"/>
          </a:xfrm>
        </p:spPr>
        <p:txBody>
          <a:bodyPr/>
          <a:lstStyle/>
          <a:p>
            <a:r>
              <a:rPr lang="en-US">
                <a:solidFill>
                  <a:schemeClr val="tx1"/>
                </a:solidFill>
              </a:rPr>
              <a:t>Diameter</a:t>
            </a:r>
          </a:p>
        </p:txBody>
      </p:sp>
      <p:sp>
        <p:nvSpPr>
          <p:cNvPr id="4" name="TextBox 3"/>
          <p:cNvSpPr txBox="1"/>
          <p:nvPr/>
        </p:nvSpPr>
        <p:spPr>
          <a:xfrm>
            <a:off x="172801" y="1214398"/>
            <a:ext cx="4687200" cy="1384995"/>
          </a:xfrm>
          <a:prstGeom prst="rect">
            <a:avLst/>
          </a:prstGeom>
          <a:noFill/>
        </p:spPr>
        <p:txBody>
          <a:bodyPr wrap="square" rtlCol="0">
            <a:spAutoFit/>
          </a:bodyPr>
          <a:lstStyle/>
          <a:p>
            <a:pPr marL="285750" indent="-285750">
              <a:buFont typeface="Arial" panose="020b0604020202020204" pitchFamily="34" charset="0"/>
              <a:buChar char="•"/>
            </a:pPr>
            <a:r>
              <a:rPr lang="en-US"/>
              <a:t>Diameter AVP’s carry a lot of data is asci format. Use it to your advantage using the “frame contains xxx” as a filter</a:t>
            </a:r>
          </a:p>
          <a:p>
            <a:pPr marL="285750" indent="-285750">
              <a:buFont typeface="Arial" panose="020b0604020202020204" pitchFamily="34" charset="0"/>
              <a:buChar char="•"/>
            </a:pPr>
            <a:r>
              <a:rPr lang="en-US"/>
              <a:t>You can also just click on the ascii portion of the “Packet Bytes” pane, and the AVP will open directly in the “Packet Details” view.</a:t>
            </a:r>
          </a:p>
        </p:txBody>
      </p:sp>
      <p:pic>
        <p:nvPicPr>
          <p:cNvPr id="6" name="Picture 5"/>
          <p:cNvPicPr>
            <a:picLocks noChangeAspect="1"/>
          </p:cNvPicPr>
          <p:nvPr/>
        </p:nvPicPr>
        <p:blipFill>
          <a:blip r:embed="rId2"/>
          <a:stretch>
            <a:fillRect/>
          </a:stretch>
        </p:blipFill>
        <p:spPr>
          <a:xfrm>
            <a:off x="4860001" y="989374"/>
            <a:ext cx="3790627" cy="3849025"/>
          </a:xfrm>
          <a:prstGeom prst="rect">
            <a:avLst/>
          </a:prstGeom>
        </p:spPr>
      </p:pic>
    </p:spTree>
    <p:extLst>
      <p:ext uri="{BB962C8B-B14F-4D97-AF65-F5344CB8AC3E}">
        <p14:creationId xmlns:p14="http://schemas.microsoft.com/office/powerpoint/2010/main" val="93978583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09550"/>
            <a:ext cx="6845300" cy="977900"/>
          </a:xfrm>
        </p:spPr>
        <p:txBody>
          <a:bodyPr/>
          <a:lstStyle/>
          <a:p>
            <a:r>
              <a:rPr lang="en-US">
                <a:solidFill>
                  <a:schemeClr val="tx1"/>
                </a:solidFill>
              </a:rPr>
              <a:t>Diameter</a:t>
            </a:r>
          </a:p>
        </p:txBody>
      </p:sp>
      <p:sp>
        <p:nvSpPr>
          <p:cNvPr id="3" name="TextBox 2"/>
          <p:cNvSpPr txBox="1"/>
          <p:nvPr/>
        </p:nvSpPr>
        <p:spPr>
          <a:xfrm>
            <a:off x="38347" y="505427"/>
            <a:ext cx="7970400" cy="954107"/>
          </a:xfrm>
          <a:prstGeom prst="rect">
            <a:avLst/>
          </a:prstGeom>
          <a:noFill/>
        </p:spPr>
        <p:txBody>
          <a:bodyPr wrap="square" rtlCol="0">
            <a:spAutoFit/>
          </a:bodyPr>
          <a:lstStyle/>
          <a:p>
            <a:pPr marL="285750" indent="-285750">
              <a:buFont typeface="Arial" panose="020b0604020202020204" pitchFamily="34" charset="0"/>
              <a:buChar char="•"/>
            </a:pPr>
            <a:r>
              <a:rPr lang="en-US"/>
              <a:t>The AVP’s are grouped in a parent, child relationship. This relationship is setup in readable xml files in the &lt;wireshark home&gt;/diameter directory. </a:t>
            </a:r>
          </a:p>
          <a:p>
            <a:pPr marL="285750" indent="-285750">
              <a:buFont typeface="Arial" panose="020b0604020202020204" pitchFamily="34" charset="0"/>
              <a:buChar char="•"/>
            </a:pPr>
            <a:r>
              <a:rPr lang="en-US"/>
              <a:t>This info is helpful when trying to find what AVP’s could be grouped under one parent, or to find documentation associated with that avp. </a:t>
            </a:r>
          </a:p>
        </p:txBody>
      </p:sp>
      <p:pic>
        <p:nvPicPr>
          <p:cNvPr id="5" name="Picture 4"/>
          <p:cNvPicPr>
            <a:picLocks noChangeAspect="1"/>
          </p:cNvPicPr>
          <p:nvPr/>
        </p:nvPicPr>
        <p:blipFill>
          <a:blip r:embed="rId2"/>
          <a:stretch>
            <a:fillRect/>
          </a:stretch>
        </p:blipFill>
        <p:spPr>
          <a:xfrm>
            <a:off x="4039259" y="1804864"/>
            <a:ext cx="4818421" cy="2559317"/>
          </a:xfrm>
          <a:prstGeom prst="rect">
            <a:avLst/>
          </a:prstGeom>
        </p:spPr>
      </p:pic>
      <p:pic>
        <p:nvPicPr>
          <p:cNvPr id="7" name="Picture 6"/>
          <p:cNvPicPr>
            <a:picLocks noChangeAspect="1"/>
          </p:cNvPicPr>
          <p:nvPr/>
        </p:nvPicPr>
        <p:blipFill>
          <a:blip r:embed="rId3"/>
          <a:stretch>
            <a:fillRect/>
          </a:stretch>
        </p:blipFill>
        <p:spPr>
          <a:xfrm>
            <a:off x="14010" y="2985573"/>
            <a:ext cx="4009537" cy="475560"/>
          </a:xfrm>
          <a:prstGeom prst="rect">
            <a:avLst/>
          </a:prstGeom>
        </p:spPr>
      </p:pic>
      <p:pic>
        <p:nvPicPr>
          <p:cNvPr id="8" name="Picture 7"/>
          <p:cNvPicPr>
            <a:picLocks noChangeAspect="1"/>
          </p:cNvPicPr>
          <p:nvPr/>
        </p:nvPicPr>
        <p:blipFill>
          <a:blip r:embed="rId4"/>
          <a:stretch>
            <a:fillRect/>
          </a:stretch>
        </p:blipFill>
        <p:spPr>
          <a:xfrm>
            <a:off x="0" y="2221611"/>
            <a:ext cx="3723750" cy="544771"/>
          </a:xfrm>
          <a:prstGeom prst="rect">
            <a:avLst/>
          </a:prstGeom>
        </p:spPr>
      </p:pic>
      <p:sp>
        <p:nvSpPr>
          <p:cNvPr id="9" name="Freeform 8"/>
          <p:cNvSpPr/>
          <p:nvPr/>
        </p:nvSpPr>
        <p:spPr>
          <a:xfrm>
            <a:off x="1029600" y="2741503"/>
            <a:ext cx="1641600" cy="208479"/>
          </a:xfrm>
          <a:custGeom>
            <a:gdLst>
              <a:gd name="connsiteX0" fmla="*/ 57710 w 1728110"/>
              <a:gd name="connsiteY0" fmla="*/ 7200 h 93600"/>
              <a:gd name="connsiteX1" fmla="*/ 1728110 w 1728110"/>
              <a:gd name="connsiteY1" fmla="*/ 0 h 93600"/>
              <a:gd name="connsiteX2" fmla="*/ 110 w 1728110"/>
              <a:gd name="connsiteY2" fmla="*/ 72000 h 93600"/>
              <a:gd name="connsiteX3" fmla="*/ 1641710 w 1728110"/>
              <a:gd name="connsiteY3" fmla="*/ 93600 h 93600"/>
            </a:gdLst>
            <a:cxnLst>
              <a:cxn ang="0">
                <a:pos x="connsiteX0" y="connsiteY0"/>
              </a:cxn>
              <a:cxn ang="0">
                <a:pos x="connsiteX1" y="connsiteY1"/>
              </a:cxn>
              <a:cxn ang="0">
                <a:pos x="connsiteX2" y="connsiteY2"/>
              </a:cxn>
              <a:cxn ang="0">
                <a:pos x="connsiteX3" y="connsiteY3"/>
              </a:cxn>
            </a:cxnLst>
            <a:rect l="l" t="t" r="r" b="b"/>
            <a:pathLst>
              <a:path w="1728110" h="93600">
                <a:moveTo>
                  <a:pt x="57710" y="7200"/>
                </a:moveTo>
                <a:lnTo>
                  <a:pt x="1728110" y="0"/>
                </a:lnTo>
                <a:cubicBezTo>
                  <a:pt x="1718510" y="10800"/>
                  <a:pt x="14510" y="56400"/>
                  <a:pt x="110" y="72000"/>
                </a:cubicBezTo>
                <a:cubicBezTo>
                  <a:pt x="-14290" y="87600"/>
                  <a:pt x="1387310" y="67200"/>
                  <a:pt x="1641710" y="9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0" y="3633566"/>
            <a:ext cx="3827962" cy="510837"/>
          </a:xfrm>
          <a:prstGeom prst="rect">
            <a:avLst/>
          </a:prstGeom>
        </p:spPr>
      </p:pic>
      <p:cxnSp>
        <p:nvCxnSpPr>
          <p:cNvPr id="12" name="Straight Arrow Connector 11"/>
          <p:cNvCxnSpPr/>
          <p:nvPr/>
        </p:nvCxnSpPr>
        <p:spPr>
          <a:xfrm>
            <a:off x="1966672" y="3369600"/>
            <a:ext cx="104212" cy="25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5901485">
            <a:off x="4815045" y="22653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de Zoom 5">
            <a:hlinkClick r:id="rId7" action="ppaction://hlinksldjump"/>
            <a:extLst>
              <a:ext uri="{FF2B5EF4-FFF2-40B4-BE49-F238E27FC236}">
                <a16:creationId xmlns:a16="http://schemas.microsoft.com/office/drawing/2014/main" id="{9F40D6B5-1DD9-5BA6-A4B9-318575BD5FF5}"/>
              </a:ext>
            </a:extLst>
          </p:cNvPr>
          <p:cNvPicPr>
            <a:picLocks noGrp="1" noRot="1" noChangeAspect="1" noMove="1" noResize="1" noEditPoints="1" noAdjustHandles="1" noChangeArrowheads="1" noChangeShapeType="1"/>
          </p:cNvPicPr>
          <p:nvPr/>
        </p:nvPicPr>
        <p:blipFill>
          <a:blip r:embed="rId6"/>
          <a:stretch>
            <a:fillRect/>
          </a:stretch>
        </p:blipFill>
        <p:spPr>
          <a:xfrm>
            <a:off x="1621465" y="1397460"/>
            <a:ext cx="2286000" cy="1285875"/>
          </a:xfrm>
          <a:prstGeom prst="rect">
            <a:avLst/>
          </a:prstGeom>
          <a:ln w="3175">
            <a:solidFill>
              <a:prstClr val="ltGray"/>
            </a:solidFill>
          </a:ln>
        </p:spPr>
      </p:pic>
    </p:spTree>
    <p:extLst>
      <p:ext uri="{BB962C8B-B14F-4D97-AF65-F5344CB8AC3E}">
        <p14:creationId xmlns:p14="http://schemas.microsoft.com/office/powerpoint/2010/main" val="312322064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42888"/>
            <a:ext cx="6845300" cy="977901"/>
          </a:xfrm>
        </p:spPr>
        <p:txBody>
          <a:bodyPr/>
          <a:lstStyle/>
          <a:p>
            <a:r>
              <a:rPr lang="en-US">
                <a:solidFill>
                  <a:schemeClr val="tx1"/>
                </a:solidFill>
              </a:rPr>
              <a:t>Diameter profile</a:t>
            </a:r>
          </a:p>
        </p:txBody>
      </p:sp>
      <p:pic>
        <p:nvPicPr>
          <p:cNvPr id="5" name="Picture 4"/>
          <p:cNvPicPr>
            <a:picLocks noChangeAspect="1"/>
          </p:cNvPicPr>
          <p:nvPr/>
        </p:nvPicPr>
        <p:blipFill>
          <a:blip r:embed="rId2"/>
          <a:stretch>
            <a:fillRect/>
          </a:stretch>
        </p:blipFill>
        <p:spPr>
          <a:xfrm>
            <a:off x="766580" y="2095650"/>
            <a:ext cx="8303940" cy="2879818"/>
          </a:xfrm>
          <a:prstGeom prst="rect">
            <a:avLst/>
          </a:prstGeom>
        </p:spPr>
      </p:pic>
      <p:sp>
        <p:nvSpPr>
          <p:cNvPr id="6" name="TextBox 5"/>
          <p:cNvSpPr txBox="1"/>
          <p:nvPr/>
        </p:nvSpPr>
        <p:spPr>
          <a:xfrm>
            <a:off x="179614" y="1327581"/>
            <a:ext cx="8890906" cy="738664"/>
          </a:xfrm>
          <a:prstGeom prst="rect">
            <a:avLst/>
          </a:prstGeom>
          <a:noFill/>
        </p:spPr>
        <p:txBody>
          <a:bodyPr wrap="square" rtlCol="0">
            <a:spAutoFit/>
          </a:bodyPr>
          <a:lstStyle/>
          <a:p>
            <a:pPr marL="285750" indent="-285750">
              <a:buFont typeface="Arial" panose="020b0604020202020204" pitchFamily="34" charset="0"/>
              <a:buChar char="•"/>
            </a:pPr>
            <a:r>
              <a:rPr lang="en-US"/>
              <a:t>Diameter has multiple request, and answer types. These can be in different AVP’s. Don’t build multiple columns for that. Use the custom column, and use || to define different AVP’s.</a:t>
            </a:r>
          </a:p>
          <a:p>
            <a:pPr marL="285750" indent="-285750">
              <a:buFont typeface="Arial" panose="020b0604020202020204" pitchFamily="34" charset="0"/>
              <a:buChar char="•"/>
            </a:pPr>
            <a:r>
              <a:rPr lang="en-US"/>
              <a:t>Create custom color rule for known bad issues, then show color rule in column.</a:t>
            </a:r>
          </a:p>
        </p:txBody>
      </p:sp>
    </p:spTree>
    <p:extLst>
      <p:ext uri="{BB962C8B-B14F-4D97-AF65-F5344CB8AC3E}">
        <p14:creationId xmlns:p14="http://schemas.microsoft.com/office/powerpoint/2010/main" val="212643926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1582738" y="-247650"/>
            <a:ext cx="7561262" cy="977900"/>
          </a:xfrm>
        </p:spPr>
        <p:txBody>
          <a:bodyPr/>
          <a:lstStyle/>
          <a:p>
            <a:r>
              <a:rPr lang="en-US">
                <a:solidFill>
                  <a:schemeClr val="tx1"/>
                </a:solidFill>
              </a:rPr>
              <a:t>Diameter profile</a:t>
            </a:r>
          </a:p>
        </p:txBody>
      </p:sp>
      <p:pic>
        <p:nvPicPr>
          <p:cNvPr id="5" name="Picture 4"/>
          <p:cNvPicPr>
            <a:picLocks noChangeAspect="1"/>
          </p:cNvPicPr>
          <p:nvPr/>
        </p:nvPicPr>
        <p:blipFill>
          <a:blip r:embed="rId2"/>
          <a:stretch>
            <a:fillRect/>
          </a:stretch>
        </p:blipFill>
        <p:spPr>
          <a:xfrm>
            <a:off x="477387" y="1139446"/>
            <a:ext cx="1693776" cy="1126082"/>
          </a:xfrm>
          <a:prstGeom prst="rect">
            <a:avLst/>
          </a:prstGeom>
        </p:spPr>
      </p:pic>
      <p:pic>
        <p:nvPicPr>
          <p:cNvPr id="6" name="Picture 5"/>
          <p:cNvPicPr>
            <a:picLocks noChangeAspect="1"/>
          </p:cNvPicPr>
          <p:nvPr/>
        </p:nvPicPr>
        <p:blipFill>
          <a:blip r:embed="rId3"/>
          <a:stretch>
            <a:fillRect/>
          </a:stretch>
        </p:blipFill>
        <p:spPr>
          <a:xfrm>
            <a:off x="6078633" y="1272584"/>
            <a:ext cx="2378692" cy="2663892"/>
          </a:xfrm>
          <a:prstGeom prst="rect">
            <a:avLst/>
          </a:prstGeom>
        </p:spPr>
      </p:pic>
      <p:sp>
        <p:nvSpPr>
          <p:cNvPr id="7" name="TextBox 6"/>
          <p:cNvSpPr txBox="1"/>
          <p:nvPr/>
        </p:nvSpPr>
        <p:spPr>
          <a:xfrm>
            <a:off x="2363906" y="971404"/>
            <a:ext cx="5218095" cy="253916"/>
          </a:xfrm>
          <a:prstGeom prst="rect">
            <a:avLst/>
          </a:prstGeom>
          <a:noFill/>
        </p:spPr>
        <p:txBody>
          <a:bodyPr wrap="none" rtlCol="0">
            <a:spAutoFit/>
          </a:bodyPr>
          <a:lstStyle/>
          <a:p>
            <a:r>
              <a:rPr lang="en-US" sz="1050"/>
              <a:t>Dictionary.xml is the main file, and is responsible for calling all the other specific files</a:t>
            </a:r>
          </a:p>
        </p:txBody>
      </p:sp>
      <p:sp>
        <p:nvSpPr>
          <p:cNvPr id="8" name="Rectangle 7"/>
          <p:cNvSpPr/>
          <p:nvPr/>
        </p:nvSpPr>
        <p:spPr>
          <a:xfrm>
            <a:off x="74925" y="2703045"/>
            <a:ext cx="8099946" cy="1323439"/>
          </a:xfrm>
          <a:prstGeom prst="rect">
            <a:avLst/>
          </a:prstGeom>
        </p:spPr>
        <p:txBody>
          <a:bodyPr wrap="square">
            <a:spAutoFit/>
          </a:bodyPr>
          <a:lstStyle/>
          <a:p>
            <a:r>
              <a:rPr lang="en-US" sz="800"/>
              <a:t>&lt;avp name="Vendor-Id" code="266" mandatory="must" may-encrypt="no" protected="may" vendor-bit="mustnot"&gt;</a:t>
            </a:r>
          </a:p>
          <a:p>
            <a:r>
              <a:rPr lang="en-US" sz="800"/>
              <a:t>        &lt;type type-name="VendorId"/&gt;</a:t>
            </a:r>
          </a:p>
          <a:p>
            <a:r>
              <a:rPr lang="en-US" sz="800"/>
              <a:t>&lt;/avp&gt;</a:t>
            </a:r>
          </a:p>
          <a:p>
            <a:r>
              <a:rPr lang="en-US" sz="800"/>
              <a:t>&lt;avp name="Firmware-Revision" code="267" mandatory="mustnot" protected="mustnot" may-encrypt="no" vendor-bit="mustnot"&gt;</a:t>
            </a:r>
          </a:p>
          <a:p>
            <a:r>
              <a:rPr lang="en-US" sz="800"/>
              <a:t>        &lt;type type-name="Unsigned32"/&gt;</a:t>
            </a:r>
          </a:p>
          <a:p>
            <a:r>
              <a:rPr lang="en-US" sz="800"/>
              <a:t>&lt;/avp&gt;</a:t>
            </a:r>
          </a:p>
          <a:p>
            <a:r>
              <a:rPr lang="en-US" sz="800"/>
              <a:t>&lt;avp name="Result-Code" code="268" mandatory="must" may-encrypt="no" protected="mustnot" vendor-bit="mustnot"&gt;</a:t>
            </a:r>
          </a:p>
          <a:p>
            <a:r>
              <a:rPr lang="en-US" sz="800"/>
              <a:t>        &lt;type type-name="Enumerated"/&gt;</a:t>
            </a:r>
          </a:p>
          <a:p>
            <a:r>
              <a:rPr lang="en-US" sz="800"/>
              <a:t>        &lt;enum name="DIAMETER_MULTI_ROUND_AUTH" code="1001"/&gt;</a:t>
            </a:r>
          </a:p>
          <a:p>
            <a:r>
              <a:rPr lang="en-US" sz="800"/>
              <a:t>        &lt;enum name="DIAMETER_SUCCESS" code="2001"/&gt;</a:t>
            </a:r>
          </a:p>
        </p:txBody>
      </p:sp>
    </p:spTree>
    <p:extLst>
      <p:ext uri="{BB962C8B-B14F-4D97-AF65-F5344CB8AC3E}">
        <p14:creationId xmlns:p14="http://schemas.microsoft.com/office/powerpoint/2010/main" val="546242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1582738" y="-241300"/>
            <a:ext cx="7561262" cy="977900"/>
          </a:xfrm>
        </p:spPr>
        <p:txBody>
          <a:bodyPr/>
          <a:lstStyle/>
          <a:p>
            <a:r>
              <a:rPr lang="en-US">
                <a:solidFill>
                  <a:schemeClr val="tx1"/>
                </a:solidFill>
              </a:rPr>
              <a:t>Diameter profile</a:t>
            </a:r>
          </a:p>
        </p:txBody>
      </p:sp>
      <p:sp>
        <p:nvSpPr>
          <p:cNvPr id="5" name="Rectangle 4"/>
          <p:cNvSpPr/>
          <p:nvPr/>
        </p:nvSpPr>
        <p:spPr>
          <a:xfrm>
            <a:off x="72577" y="886676"/>
            <a:ext cx="7879932" cy="1738938"/>
          </a:xfrm>
          <a:prstGeom prst="rect">
            <a:avLst/>
          </a:prstGeom>
        </p:spPr>
        <p:txBody>
          <a:bodyPr wrap="square">
            <a:spAutoFit/>
          </a:bodyPr>
          <a:lstStyle/>
          <a:p>
            <a:r>
              <a:rPr lang="en-US" sz="900"/>
              <a:t>&lt;avp </a:t>
            </a:r>
            <a:r>
              <a:rPr lang="en-US" sz="900" b="1"/>
              <a:t>name</a:t>
            </a:r>
            <a:r>
              <a:rPr lang="en-US" sz="900"/>
              <a:t>="Charging-Rule-Name" </a:t>
            </a:r>
            <a:r>
              <a:rPr lang="en-US" sz="900" b="1"/>
              <a:t>code</a:t>
            </a:r>
            <a:r>
              <a:rPr lang="en-US" sz="900"/>
              <a:t>="1005" mandatory="must" may-encrypt="yes" protected="may" vendor-bit="must" vendor-id="TGPP"&gt;</a:t>
            </a:r>
          </a:p>
          <a:p>
            <a:r>
              <a:rPr lang="en-US" sz="900"/>
              <a:t>    &lt;type </a:t>
            </a:r>
            <a:r>
              <a:rPr lang="en-US" sz="900" b="1"/>
              <a:t>type-name</a:t>
            </a:r>
            <a:r>
              <a:rPr lang="en-US" sz="900"/>
              <a:t>="OctetString"/&gt;</a:t>
            </a:r>
          </a:p>
          <a:p>
            <a:r>
              <a:rPr lang="en-US" sz="900"/>
              <a:t>&lt;/avp&gt;</a:t>
            </a:r>
          </a:p>
          <a:p>
            <a:r>
              <a:rPr lang="en-US" sz="900"/>
              <a:t>&lt;avp </a:t>
            </a:r>
            <a:r>
              <a:rPr lang="en-US" sz="900" b="1"/>
              <a:t>name</a:t>
            </a:r>
            <a:r>
              <a:rPr lang="en-US" sz="900"/>
              <a:t>="Event-Trigger" </a:t>
            </a:r>
            <a:r>
              <a:rPr lang="en-US" sz="900" b="1"/>
              <a:t>code</a:t>
            </a:r>
            <a:r>
              <a:rPr lang="en-US" sz="900"/>
              <a:t>="1006" mandatory="must" may-encrypt="yes" protected="may" vendor-bit="must" vendor-id="TGPP"&gt;</a:t>
            </a:r>
          </a:p>
          <a:p>
            <a:r>
              <a:rPr lang="en-US" sz="900"/>
              <a:t>   &lt;type </a:t>
            </a:r>
            <a:r>
              <a:rPr lang="en-US" sz="900" b="1"/>
              <a:t>type-name</a:t>
            </a:r>
            <a:r>
              <a:rPr lang="en-US" sz="900"/>
              <a:t>="Enumerated"/&gt;</a:t>
            </a:r>
          </a:p>
          <a:p>
            <a:r>
              <a:rPr lang="en-US" sz="900"/>
              <a:t>   &lt;</a:t>
            </a:r>
            <a:r>
              <a:rPr lang="en-US" sz="900" b="1" err="1"/>
              <a:t>enum name</a:t>
            </a:r>
            <a:r>
              <a:rPr lang="en-US" sz="900"/>
              <a:t>="SGSN_CHANGE"	</a:t>
            </a:r>
            <a:r>
              <a:rPr lang="en-US" sz="900" b="1"/>
              <a:t>code</a:t>
            </a:r>
            <a:r>
              <a:rPr lang="en-US" sz="900"/>
              <a:t>="0"/&gt;</a:t>
            </a:r>
          </a:p>
          <a:p>
            <a:r>
              <a:rPr lang="en-US" sz="900"/>
              <a:t>   &lt;enum name="QOS_CHANGE"	code="1"/&gt;</a:t>
            </a:r>
          </a:p>
          <a:p>
            <a:r>
              <a:rPr lang="en-US" sz="900"/>
              <a:t>   &lt;enum name="RAT_CHANGE"	code="2"/&gt;</a:t>
            </a:r>
          </a:p>
          <a:p>
            <a:r>
              <a:rPr lang="en-US" sz="900"/>
              <a:t>   &lt;enum name="TFT_CHANGE"	code="3"/&gt;</a:t>
            </a:r>
          </a:p>
          <a:p>
            <a:r>
              <a:rPr lang="en-US" sz="900"/>
              <a:t>   &lt;enum name="PLMN_CHANGE"	code="4"/&gt;</a:t>
            </a:r>
          </a:p>
          <a:p>
            <a:r>
              <a:rPr lang="en-US" sz="900"/>
              <a:t>   &lt;enum name="LOSS_OF_BEARER" 	code="5"/&gt;</a:t>
            </a:r>
          </a:p>
          <a:p>
            <a:r>
              <a:rPr lang="en-US" sz="800"/>
              <a:t>&lt;/avp&gt;</a:t>
            </a:r>
          </a:p>
        </p:txBody>
      </p:sp>
      <p:sp>
        <p:nvSpPr>
          <p:cNvPr id="6" name="TextBox 5"/>
          <p:cNvSpPr txBox="1"/>
          <p:nvPr/>
        </p:nvSpPr>
        <p:spPr>
          <a:xfrm>
            <a:off x="197268" y="2775691"/>
            <a:ext cx="7269939" cy="1631216"/>
          </a:xfrm>
          <a:prstGeom prst="rect">
            <a:avLst/>
          </a:prstGeom>
          <a:noFill/>
        </p:spPr>
        <p:txBody>
          <a:bodyPr wrap="none" rtlCol="0">
            <a:spAutoFit/>
          </a:bodyPr>
          <a:lstStyle/>
          <a:p>
            <a:r>
              <a:rPr lang="en-US" sz="1000"/>
              <a:t>In this example &lt;avp starts the a new description</a:t>
            </a:r>
          </a:p>
          <a:p>
            <a:r>
              <a:rPr lang="en-US" sz="1000"/>
              <a:t>	name= defines the name that will show in wireshark for the code= defined </a:t>
            </a:r>
          </a:p>
          <a:p>
            <a:r>
              <a:rPr lang="en-US" sz="1000"/>
              <a:t>	type-name=“Enumerated = a number value that will later get a name assigned to the value</a:t>
            </a:r>
          </a:p>
          <a:p>
            <a:r>
              <a:rPr lang="en-US" sz="1000"/>
              <a:t>	OctetString = A string of octets ie. 0a ff cd bb</a:t>
            </a:r>
          </a:p>
          <a:p>
            <a:r>
              <a:rPr lang="en-US" sz="1000"/>
              <a:t>	UTF8String = text </a:t>
            </a:r>
          </a:p>
          <a:p>
            <a:r>
              <a:rPr lang="en-US" sz="1000"/>
              <a:t>if “Enumerated” is defined then &lt;enum name=“what ever” code=“0”/&gt; associates a string with whatever number value is seen.</a:t>
            </a:r>
          </a:p>
          <a:p>
            <a:r>
              <a:rPr lang="en-US" sz="1000"/>
              <a:t> </a:t>
            </a:r>
          </a:p>
          <a:p>
            <a:endParaRPr lang="en-US" sz="1000"/>
          </a:p>
          <a:p>
            <a:endParaRPr lang="en-US" sz="1000"/>
          </a:p>
          <a:p>
            <a:r>
              <a:rPr lang="en-US" sz="1000"/>
              <a:t>Mandatory, May-encrypt, Protected, Vendor-bit = Not used in wireshark, but refers to the flags in the diameter message</a:t>
            </a:r>
          </a:p>
        </p:txBody>
      </p:sp>
    </p:spTree>
    <p:extLst>
      <p:ext uri="{BB962C8B-B14F-4D97-AF65-F5344CB8AC3E}">
        <p14:creationId xmlns:p14="http://schemas.microsoft.com/office/powerpoint/2010/main" val="416065429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1582738" y="-222250"/>
            <a:ext cx="7561262" cy="977900"/>
          </a:xfrm>
        </p:spPr>
        <p:txBody>
          <a:bodyPr/>
          <a:lstStyle/>
          <a:p>
            <a:r>
              <a:rPr lang="en-US">
                <a:solidFill>
                  <a:schemeClr val="tx1"/>
                </a:solidFill>
              </a:rPr>
              <a:t>Diameter profile</a:t>
            </a:r>
          </a:p>
        </p:txBody>
      </p:sp>
      <p:sp>
        <p:nvSpPr>
          <p:cNvPr id="5" name="Rectangle 4"/>
          <p:cNvSpPr/>
          <p:nvPr/>
        </p:nvSpPr>
        <p:spPr>
          <a:xfrm>
            <a:off x="197269" y="1256848"/>
            <a:ext cx="8749462" cy="2400657"/>
          </a:xfrm>
          <a:prstGeom prst="rect">
            <a:avLst/>
          </a:prstGeom>
          <a:noFill/>
        </p:spPr>
        <p:txBody>
          <a:bodyPr wrap="square">
            <a:spAutoFit/>
          </a:bodyPr>
          <a:lstStyle/>
          <a:p>
            <a:r>
              <a:rPr lang="en-US" sz="1000"/>
              <a:t>&lt;avp name="Charging-Rule-Install" code="1001" mandatory="must" may-encrypt="yes" protected="may" vendor-bit="must" vendor-id="TGPP"&gt;</a:t>
            </a:r>
          </a:p>
          <a:p>
            <a:r>
              <a:rPr lang="en-US" sz="1000"/>
              <a:t>        &lt;grouped&gt;</a:t>
            </a:r>
          </a:p>
          <a:p>
            <a:r>
              <a:rPr lang="en-US" sz="1000"/>
              <a:t>	&lt;gavp name="Charging-Rule-Definition"/&gt;</a:t>
            </a:r>
          </a:p>
          <a:p>
            <a:r>
              <a:rPr lang="en-US" sz="1000"/>
              <a:t>	&lt;gavp name="</a:t>
            </a:r>
            <a:r>
              <a:rPr lang="en-US" sz="1000" b="1"/>
              <a:t>Charging-Rule-Name</a:t>
            </a:r>
            <a:r>
              <a:rPr lang="en-US" sz="1000"/>
              <a:t>"/&gt;</a:t>
            </a:r>
          </a:p>
          <a:p>
            <a:r>
              <a:rPr lang="en-US" sz="1000"/>
              <a:t>	&lt;gavp name="</a:t>
            </a:r>
            <a:r>
              <a:rPr lang="en-US" sz="1000" b="1"/>
              <a:t>Charging-Rule-Base-Name</a:t>
            </a:r>
            <a:r>
              <a:rPr lang="en-US" sz="1000"/>
              <a:t>"/&gt;</a:t>
            </a:r>
          </a:p>
          <a:p>
            <a:r>
              <a:rPr lang="en-US" sz="1000"/>
              <a:t>	&lt;gavp name="Bearer-Identifier"/&gt;</a:t>
            </a:r>
          </a:p>
          <a:p>
            <a:r>
              <a:rPr lang="en-US" sz="1000"/>
              <a:t>	&lt;gavp name="Rule-Activation-Time"/&gt;</a:t>
            </a:r>
          </a:p>
          <a:p>
            <a:r>
              <a:rPr lang="en-US" sz="1000"/>
              <a:t>	&lt;gavp name="Rule-Deactivation-Time"/&gt;</a:t>
            </a:r>
          </a:p>
          <a:p>
            <a:r>
              <a:rPr lang="en-US" sz="1000"/>
              <a:t>	&lt;gavp name="Resource-Allocation-Notification"/&gt;</a:t>
            </a:r>
          </a:p>
          <a:p>
            <a:r>
              <a:rPr lang="en-US" sz="1000"/>
              <a:t>        &lt;/grouped&gt;</a:t>
            </a:r>
          </a:p>
          <a:p>
            <a:r>
              <a:rPr lang="en-US" sz="1000"/>
              <a:t>&lt;/avp&gt;</a:t>
            </a:r>
          </a:p>
          <a:p>
            <a:endParaRPr lang="en-US" sz="1000"/>
          </a:p>
          <a:p>
            <a:r>
              <a:rPr lang="en-US" sz="1000"/>
              <a:t>&lt;avp name="</a:t>
            </a:r>
            <a:r>
              <a:rPr lang="en-US" sz="1000" b="1"/>
              <a:t>Charging-Rule-Base-Name</a:t>
            </a:r>
            <a:r>
              <a:rPr lang="en-US" sz="1000"/>
              <a:t>" code="1004" mandatory="must" may-encrypt="yes" protected="may" vendor-bit="must" vendor-id="TGPP"&gt;</a:t>
            </a:r>
          </a:p>
          <a:p>
            <a:r>
              <a:rPr lang="en-US" sz="1000"/>
              <a:t>	&lt;type type-name="UTF8String"/&gt;</a:t>
            </a:r>
          </a:p>
          <a:p>
            <a:r>
              <a:rPr lang="en-US" sz="1000"/>
              <a:t>&lt;/avp&gt;</a:t>
            </a:r>
          </a:p>
        </p:txBody>
      </p:sp>
      <p:pic>
        <p:nvPicPr>
          <p:cNvPr id="6" name="Picture 5"/>
          <p:cNvPicPr>
            <a:picLocks noChangeAspect="1"/>
          </p:cNvPicPr>
          <p:nvPr/>
        </p:nvPicPr>
        <p:blipFill>
          <a:blip r:embed="rId2"/>
          <a:stretch>
            <a:fillRect/>
          </a:stretch>
        </p:blipFill>
        <p:spPr>
          <a:xfrm>
            <a:off x="3217551" y="3334729"/>
            <a:ext cx="4084266" cy="1482596"/>
          </a:xfrm>
          <a:prstGeom prst="rect">
            <a:avLst/>
          </a:prstGeom>
        </p:spPr>
      </p:pic>
    </p:spTree>
    <p:extLst>
      <p:ext uri="{BB962C8B-B14F-4D97-AF65-F5344CB8AC3E}">
        <p14:creationId xmlns:p14="http://schemas.microsoft.com/office/powerpoint/2010/main" val="133855765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82563"/>
            <a:ext cx="6845300" cy="977901"/>
          </a:xfrm>
        </p:spPr>
        <p:txBody>
          <a:bodyPr/>
          <a:lstStyle/>
          <a:p>
            <a:r>
              <a:rPr lang="en-US">
                <a:solidFill>
                  <a:schemeClr val="tx1"/>
                </a:solidFill>
              </a:rPr>
              <a:t>GTP</a:t>
            </a:r>
          </a:p>
        </p:txBody>
      </p:sp>
      <p:sp>
        <p:nvSpPr>
          <p:cNvPr id="3" name="Rectangle 2"/>
          <p:cNvSpPr/>
          <p:nvPr/>
        </p:nvSpPr>
        <p:spPr>
          <a:xfrm>
            <a:off x="232682" y="1276185"/>
            <a:ext cx="8678636" cy="1384995"/>
          </a:xfrm>
          <a:prstGeom prst="rect">
            <a:avLst/>
          </a:prstGeom>
        </p:spPr>
        <p:txBody>
          <a:bodyPr wrap="square">
            <a:spAutoFit/>
          </a:bodyPr>
          <a:lstStyle/>
          <a:p>
            <a:pPr marL="285750" indent="-285750">
              <a:buSzPct val="158000"/>
              <a:buFont typeface="Arial" panose="020b0604020202020204" pitchFamily="34" charset="0"/>
              <a:buChar char="•"/>
            </a:pPr>
            <a:r>
              <a:rPr lang="en-US">
                <a:solidFill>
                  <a:schemeClr val="tx1"/>
                </a:solidFill>
                <a:latin typeface="Arial" panose="020b0604020202020204" pitchFamily="34" charset="0"/>
              </a:rPr>
              <a:t>GPRS Tunneling protocol is a IP/UDP based protocol used in GSM, UMTS and LTE core networks. It is used to encapsulate user data when passing through core network and also signaling traffic between various core network entities. </a:t>
            </a:r>
          </a:p>
          <a:p>
            <a:pPr marL="285750" indent="-285750">
              <a:buSzPct val="158000"/>
              <a:buFont typeface="Arial" panose="020b0604020202020204" pitchFamily="34" charset="0"/>
              <a:buChar char="•"/>
            </a:pPr>
            <a:r>
              <a:rPr lang="en-US">
                <a:solidFill>
                  <a:schemeClr val="tx1"/>
                </a:solidFill>
              </a:rPr>
              <a:t>In LTE, version 2 is used for GTP-C and version 1 is used for GTP-U</a:t>
            </a:r>
          </a:p>
          <a:p>
            <a:pPr marL="285750" indent="-285750">
              <a:buSzPct val="158000"/>
              <a:buFont typeface="Arial" panose="020b0604020202020204" pitchFamily="34" charset="0"/>
              <a:buChar char="•"/>
            </a:pPr>
            <a:r>
              <a:rPr lang="en-US">
                <a:solidFill>
                  <a:schemeClr val="tx1"/>
                </a:solidFill>
              </a:rPr>
              <a:t>In our shown LTE network implementation, GTP-v2 is used on S5 and S11 interfaces and GTPv1 is used on S1-U, S5. </a:t>
            </a:r>
          </a:p>
        </p:txBody>
      </p:sp>
      <p:sp>
        <p:nvSpPr>
          <p:cNvPr id="4" name="Rectangle 3"/>
          <p:cNvSpPr/>
          <p:nvPr/>
        </p:nvSpPr>
        <p:spPr>
          <a:xfrm>
            <a:off x="3163942" y="2738087"/>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58768"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46393"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278368" y="2630201"/>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168857" y="2656735"/>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594527" y="3576554"/>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57814" y="2469024"/>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173595" y="2501978"/>
            <a:ext cx="498855" cy="253916"/>
          </a:xfrm>
          <a:prstGeom prst="rect">
            <a:avLst/>
          </a:prstGeom>
          <a:noFill/>
        </p:spPr>
        <p:txBody>
          <a:bodyPr wrap="none" rtlCol="0">
            <a:spAutoFit/>
          </a:bodyPr>
          <a:lstStyle/>
          <a:p>
            <a:r>
              <a:rPr lang="en-US" sz="1050"/>
              <a:t>MME</a:t>
            </a:r>
          </a:p>
        </p:txBody>
      </p:sp>
      <p:sp>
        <p:nvSpPr>
          <p:cNvPr id="12" name="TextBox 11"/>
          <p:cNvSpPr txBox="1"/>
          <p:nvPr/>
        </p:nvSpPr>
        <p:spPr>
          <a:xfrm>
            <a:off x="3736348" y="4192497"/>
            <a:ext cx="550151" cy="253916"/>
          </a:xfrm>
          <a:prstGeom prst="rect">
            <a:avLst/>
          </a:prstGeom>
          <a:noFill/>
        </p:spPr>
        <p:txBody>
          <a:bodyPr wrap="none" rtlCol="0">
            <a:spAutoFit/>
          </a:bodyPr>
          <a:lstStyle/>
          <a:p>
            <a:r>
              <a:rPr lang="en-US" sz="1050"/>
              <a:t>S-GW</a:t>
            </a:r>
          </a:p>
        </p:txBody>
      </p:sp>
      <p:sp>
        <p:nvSpPr>
          <p:cNvPr id="13" name="TextBox 12"/>
          <p:cNvSpPr txBox="1"/>
          <p:nvPr/>
        </p:nvSpPr>
        <p:spPr>
          <a:xfrm>
            <a:off x="5030373" y="4182260"/>
            <a:ext cx="550151" cy="253916"/>
          </a:xfrm>
          <a:prstGeom prst="rect">
            <a:avLst/>
          </a:prstGeom>
          <a:noFill/>
        </p:spPr>
        <p:txBody>
          <a:bodyPr wrap="none" rtlCol="0">
            <a:spAutoFit/>
          </a:bodyPr>
          <a:lstStyle/>
          <a:p>
            <a:r>
              <a:rPr lang="en-US" sz="1050"/>
              <a:t>P-GW</a:t>
            </a:r>
          </a:p>
        </p:txBody>
      </p:sp>
      <p:sp>
        <p:nvSpPr>
          <p:cNvPr id="14" name="TextBox 13"/>
          <p:cNvSpPr txBox="1"/>
          <p:nvPr/>
        </p:nvSpPr>
        <p:spPr>
          <a:xfrm>
            <a:off x="4208629" y="2511268"/>
            <a:ext cx="461986" cy="253916"/>
          </a:xfrm>
          <a:prstGeom prst="rect">
            <a:avLst/>
          </a:prstGeom>
          <a:noFill/>
        </p:spPr>
        <p:txBody>
          <a:bodyPr wrap="none" rtlCol="0">
            <a:spAutoFit/>
          </a:bodyPr>
          <a:lstStyle/>
          <a:p>
            <a:r>
              <a:rPr lang="en-US" sz="1050"/>
              <a:t>HSS</a:t>
            </a:r>
          </a:p>
        </p:txBody>
      </p:sp>
      <p:sp>
        <p:nvSpPr>
          <p:cNvPr id="15" name="TextBox 14"/>
          <p:cNvSpPr txBox="1"/>
          <p:nvPr/>
        </p:nvSpPr>
        <p:spPr>
          <a:xfrm>
            <a:off x="5064079" y="2511268"/>
            <a:ext cx="551754" cy="253916"/>
          </a:xfrm>
          <a:prstGeom prst="rect">
            <a:avLst/>
          </a:prstGeom>
          <a:noFill/>
        </p:spPr>
        <p:txBody>
          <a:bodyPr wrap="none" rtlCol="0">
            <a:spAutoFit/>
          </a:bodyPr>
          <a:lstStyle/>
          <a:p>
            <a:r>
              <a:rPr lang="en-US" sz="1050"/>
              <a:t>PCRF</a:t>
            </a:r>
          </a:p>
        </p:txBody>
      </p:sp>
      <p:cxnSp>
        <p:nvCxnSpPr>
          <p:cNvPr id="16" name="Straight Connector 15"/>
          <p:cNvCxnSpPr>
            <a:endCxn id="6" idx="1"/>
          </p:cNvCxnSpPr>
          <p:nvPr/>
        </p:nvCxnSpPr>
        <p:spPr>
          <a:xfrm>
            <a:off x="4286695" y="3887213"/>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7244" y="3887213"/>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674793" y="3035501"/>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684446" y="2871048"/>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01818" y="3004010"/>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0935" y="3670624"/>
            <a:ext cx="534121" cy="276999"/>
          </a:xfrm>
          <a:prstGeom prst="rect">
            <a:avLst/>
          </a:prstGeom>
          <a:noFill/>
        </p:spPr>
        <p:txBody>
          <a:bodyPr wrap="none" rtlCol="0">
            <a:spAutoFit/>
          </a:bodyPr>
          <a:lstStyle/>
          <a:p>
            <a:r>
              <a:rPr lang="en-US" sz="1200" i="1">
                <a:latin typeface="+mj-lt"/>
              </a:rPr>
              <a:t>S1-U</a:t>
            </a:r>
          </a:p>
        </p:txBody>
      </p:sp>
      <p:sp>
        <p:nvSpPr>
          <p:cNvPr id="22" name="TextBox 21"/>
          <p:cNvSpPr txBox="1"/>
          <p:nvPr/>
        </p:nvSpPr>
        <p:spPr>
          <a:xfrm>
            <a:off x="3956956" y="3217381"/>
            <a:ext cx="457176" cy="276999"/>
          </a:xfrm>
          <a:prstGeom prst="rect">
            <a:avLst/>
          </a:prstGeom>
          <a:noFill/>
        </p:spPr>
        <p:txBody>
          <a:bodyPr wrap="none" rtlCol="0">
            <a:spAutoFit/>
          </a:bodyPr>
          <a:lstStyle/>
          <a:p>
            <a:r>
              <a:rPr lang="en-US" sz="1200" i="1">
                <a:latin typeface="+mj-lt"/>
              </a:rPr>
              <a:t>S11</a:t>
            </a:r>
          </a:p>
        </p:txBody>
      </p:sp>
      <p:sp>
        <p:nvSpPr>
          <p:cNvPr id="23" name="TextBox 22"/>
          <p:cNvSpPr txBox="1"/>
          <p:nvPr/>
        </p:nvSpPr>
        <p:spPr>
          <a:xfrm>
            <a:off x="3761522" y="2669163"/>
            <a:ext cx="457176" cy="276999"/>
          </a:xfrm>
          <a:prstGeom prst="rect">
            <a:avLst/>
          </a:prstGeom>
          <a:noFill/>
        </p:spPr>
        <p:txBody>
          <a:bodyPr wrap="none" rtlCol="0">
            <a:spAutoFit/>
          </a:bodyPr>
          <a:lstStyle/>
          <a:p>
            <a:r>
              <a:rPr lang="en-US" sz="1200" i="1">
                <a:latin typeface="+mj-lt"/>
              </a:rPr>
              <a:t>S6a</a:t>
            </a:r>
          </a:p>
        </p:txBody>
      </p:sp>
      <p:sp>
        <p:nvSpPr>
          <p:cNvPr id="24" name="TextBox 23"/>
          <p:cNvSpPr txBox="1"/>
          <p:nvPr/>
        </p:nvSpPr>
        <p:spPr>
          <a:xfrm>
            <a:off x="4470340" y="3663553"/>
            <a:ext cx="603050" cy="276999"/>
          </a:xfrm>
          <a:prstGeom prst="rect">
            <a:avLst/>
          </a:prstGeom>
          <a:noFill/>
        </p:spPr>
        <p:txBody>
          <a:bodyPr wrap="none" rtlCol="0">
            <a:spAutoFit/>
          </a:bodyPr>
          <a:lstStyle/>
          <a:p>
            <a:r>
              <a:rPr lang="en-US" sz="1200" i="1">
                <a:latin typeface="+mj-lt"/>
              </a:rPr>
              <a:t>S5/S8</a:t>
            </a:r>
          </a:p>
        </p:txBody>
      </p:sp>
      <p:sp>
        <p:nvSpPr>
          <p:cNvPr id="25" name="TextBox 24"/>
          <p:cNvSpPr txBox="1"/>
          <p:nvPr/>
        </p:nvSpPr>
        <p:spPr>
          <a:xfrm>
            <a:off x="5294675" y="3173883"/>
            <a:ext cx="381836" cy="276999"/>
          </a:xfrm>
          <a:prstGeom prst="rect">
            <a:avLst/>
          </a:prstGeom>
          <a:noFill/>
        </p:spPr>
        <p:txBody>
          <a:bodyPr wrap="none" rtlCol="0">
            <a:spAutoFit/>
          </a:bodyPr>
          <a:lstStyle/>
          <a:p>
            <a:r>
              <a:rPr lang="en-US" sz="1200" i="1" err="1">
                <a:latin typeface="+mj-lt"/>
              </a:rPr>
              <a:t>Gx</a:t>
            </a:r>
          </a:p>
        </p:txBody>
      </p:sp>
      <p:sp>
        <p:nvSpPr>
          <p:cNvPr id="26" name="TextBox 25"/>
          <p:cNvSpPr txBox="1"/>
          <p:nvPr/>
        </p:nvSpPr>
        <p:spPr>
          <a:xfrm>
            <a:off x="5948096" y="3670624"/>
            <a:ext cx="441146" cy="276999"/>
          </a:xfrm>
          <a:prstGeom prst="rect">
            <a:avLst/>
          </a:prstGeom>
          <a:noFill/>
        </p:spPr>
        <p:txBody>
          <a:bodyPr wrap="none" rtlCol="0">
            <a:spAutoFit/>
          </a:bodyPr>
          <a:lstStyle/>
          <a:p>
            <a:r>
              <a:rPr lang="en-US" sz="1200" i="1" err="1">
                <a:latin typeface="+mj-lt"/>
              </a:rPr>
              <a:t>SGi</a:t>
            </a:r>
          </a:p>
        </p:txBody>
      </p:sp>
      <p:sp>
        <p:nvSpPr>
          <p:cNvPr id="27" name="TextBox 26"/>
          <p:cNvSpPr txBox="1"/>
          <p:nvPr/>
        </p:nvSpPr>
        <p:spPr>
          <a:xfrm>
            <a:off x="6931198" y="3713737"/>
            <a:ext cx="705642" cy="276999"/>
          </a:xfrm>
          <a:prstGeom prst="rect">
            <a:avLst/>
          </a:prstGeom>
          <a:noFill/>
        </p:spPr>
        <p:txBody>
          <a:bodyPr wrap="none" rtlCol="0">
            <a:spAutoFit/>
          </a:bodyPr>
          <a:lstStyle/>
          <a:p>
            <a:r>
              <a:rPr lang="en-US" sz="1200" i="1">
                <a:latin typeface="+mj-lt"/>
              </a:rPr>
              <a:t>Internet</a:t>
            </a:r>
          </a:p>
        </p:txBody>
      </p:sp>
      <p:sp>
        <p:nvSpPr>
          <p:cNvPr id="28" name="Rounded Rectangle 27"/>
          <p:cNvSpPr/>
          <p:nvPr/>
        </p:nvSpPr>
        <p:spPr>
          <a:xfrm>
            <a:off x="2957814" y="2470755"/>
            <a:ext cx="2877015" cy="2233032"/>
          </a:xfrm>
          <a:prstGeom prst="roundRect">
            <a:avLst/>
          </a:prstGeom>
          <a:solidFill>
            <a:srgbClr val="FFFF00">
              <a:alpha val="25098"/>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478436" y="2812128"/>
            <a:ext cx="782587" cy="276999"/>
          </a:xfrm>
          <a:prstGeom prst="rect">
            <a:avLst/>
          </a:prstGeom>
          <a:noFill/>
        </p:spPr>
        <p:txBody>
          <a:bodyPr wrap="none" rtlCol="0">
            <a:spAutoFit/>
          </a:bodyPr>
          <a:lstStyle/>
          <a:p>
            <a:r>
              <a:rPr lang="en-US" sz="1200" i="1">
                <a:latin typeface="+mj-lt"/>
              </a:rPr>
              <a:t>S1-MME</a:t>
            </a:r>
          </a:p>
        </p:txBody>
      </p:sp>
      <p:sp>
        <p:nvSpPr>
          <p:cNvPr id="32" name="Rectangle 31"/>
          <p:cNvSpPr/>
          <p:nvPr/>
        </p:nvSpPr>
        <p:spPr>
          <a:xfrm rot="5400000">
            <a:off x="3693239" y="322747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rot="5400000">
            <a:off x="3587170" y="3209803"/>
            <a:ext cx="636001" cy="246221"/>
          </a:xfrm>
          <a:prstGeom prst="rect">
            <a:avLst/>
          </a:prstGeom>
          <a:noFill/>
        </p:spPr>
        <p:txBody>
          <a:bodyPr wrap="square" rtlCol="0">
            <a:spAutoFit/>
          </a:bodyPr>
          <a:lstStyle/>
          <a:p>
            <a:r>
              <a:rPr lang="en-US" sz="1000"/>
              <a:t>GTP-C</a:t>
            </a:r>
          </a:p>
        </p:txBody>
      </p:sp>
      <p:sp>
        <p:nvSpPr>
          <p:cNvPr id="34" name="Rectangle 33"/>
          <p:cNvSpPr/>
          <p:nvPr/>
        </p:nvSpPr>
        <p:spPr>
          <a:xfrm>
            <a:off x="4456081" y="39192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4382886" y="3867625"/>
            <a:ext cx="636001" cy="246221"/>
          </a:xfrm>
          <a:prstGeom prst="rect">
            <a:avLst/>
          </a:prstGeom>
          <a:noFill/>
        </p:spPr>
        <p:txBody>
          <a:bodyPr wrap="square" rtlCol="0">
            <a:spAutoFit/>
          </a:bodyPr>
          <a:lstStyle/>
          <a:p>
            <a:r>
              <a:rPr lang="en-US" sz="1000"/>
              <a:t>GTP-C</a:t>
            </a:r>
          </a:p>
        </p:txBody>
      </p:sp>
      <p:sp>
        <p:nvSpPr>
          <p:cNvPr id="36" name="Rectangle 35"/>
          <p:cNvSpPr/>
          <p:nvPr/>
        </p:nvSpPr>
        <p:spPr>
          <a:xfrm>
            <a:off x="3238759" y="3892686"/>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3163182" y="3841012"/>
            <a:ext cx="636001" cy="246221"/>
          </a:xfrm>
          <a:prstGeom prst="rect">
            <a:avLst/>
          </a:prstGeom>
          <a:noFill/>
        </p:spPr>
        <p:txBody>
          <a:bodyPr wrap="square" rtlCol="0">
            <a:spAutoFit/>
          </a:bodyPr>
          <a:lstStyle/>
          <a:p>
            <a:r>
              <a:rPr lang="en-US" sz="1000"/>
              <a:t>GTP-U</a:t>
            </a:r>
          </a:p>
        </p:txBody>
      </p:sp>
      <p:sp>
        <p:nvSpPr>
          <p:cNvPr id="38" name="Rectangle 37"/>
          <p:cNvSpPr/>
          <p:nvPr/>
        </p:nvSpPr>
        <p:spPr>
          <a:xfrm>
            <a:off x="4459444" y="4092775"/>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4383867" y="4041101"/>
            <a:ext cx="636001" cy="246221"/>
          </a:xfrm>
          <a:prstGeom prst="rect">
            <a:avLst/>
          </a:prstGeom>
          <a:noFill/>
        </p:spPr>
        <p:txBody>
          <a:bodyPr wrap="square" rtlCol="0">
            <a:spAutoFit/>
          </a:bodyPr>
          <a:lstStyle/>
          <a:p>
            <a:r>
              <a:rPr lang="en-US" sz="1000"/>
              <a:t>GTP-U</a:t>
            </a:r>
          </a:p>
        </p:txBody>
      </p:sp>
    </p:spTree>
    <p:extLst>
      <p:ext uri="{BB962C8B-B14F-4D97-AF65-F5344CB8AC3E}">
        <p14:creationId xmlns:p14="http://schemas.microsoft.com/office/powerpoint/2010/main" val="787640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93675"/>
            <a:ext cx="6845300" cy="977900"/>
          </a:xfrm>
        </p:spPr>
        <p:txBody>
          <a:bodyPr/>
          <a:lstStyle/>
          <a:p>
            <a:r>
              <a:rPr lang="en-US">
                <a:solidFill>
                  <a:schemeClr val="tx1"/>
                </a:solidFill>
              </a:rPr>
              <a:t>GTPv2</a:t>
            </a:r>
          </a:p>
        </p:txBody>
      </p:sp>
      <p:sp>
        <p:nvSpPr>
          <p:cNvPr id="4" name="Rectangle 3"/>
          <p:cNvSpPr/>
          <p:nvPr/>
        </p:nvSpPr>
        <p:spPr>
          <a:xfrm>
            <a:off x="215287" y="1111573"/>
            <a:ext cx="4086369" cy="2092881"/>
          </a:xfrm>
          <a:prstGeom prst="rect">
            <a:avLst/>
          </a:prstGeom>
        </p:spPr>
        <p:txBody>
          <a:bodyPr wrap="square">
            <a:spAutoFit/>
          </a:bodyPr>
          <a:lstStyle/>
          <a:p>
            <a:pPr marL="285750" indent="-285750">
              <a:buFont typeface="Wingdings" panose="05000000000000000000" pitchFamily="2" charset="2"/>
              <a:buChar char="§"/>
            </a:pPr>
            <a:r>
              <a:rPr lang="en-US">
                <a:solidFill>
                  <a:schemeClr val="tx1"/>
                </a:solidFill>
                <a:latin typeface="Georgia" panose="02040502050405020303" pitchFamily="18" charset="0"/>
              </a:rPr>
              <a:t>Different GTP-C messages are used to manage a Tunnel or to set up the tunnel for GTPv</a:t>
            </a:r>
            <a:r>
              <a:rPr lang="en-US" sz="1800">
                <a:solidFill>
                  <a:schemeClr val="tx1"/>
                </a:solidFill>
                <a:latin typeface="Georgia" panose="02040502050405020303" pitchFamily="18" charset="0"/>
              </a:rPr>
              <a:t>1</a:t>
            </a:r>
            <a:r>
              <a:rPr lang="en-US">
                <a:solidFill>
                  <a:schemeClr val="tx1"/>
                </a:solidFill>
                <a:latin typeface="Georgia" panose="02040502050405020303" pitchFamily="18" charset="0"/>
              </a:rPr>
              <a:t>. </a:t>
            </a:r>
          </a:p>
          <a:p>
            <a:pPr marL="285750" indent="-285750">
              <a:buFont typeface="Wingdings" panose="05000000000000000000" pitchFamily="2" charset="2"/>
              <a:buChar char="§"/>
            </a:pPr>
            <a:r>
              <a:rPr lang="en-US">
                <a:solidFill>
                  <a:schemeClr val="tx1"/>
                </a:solidFill>
                <a:latin typeface="Georgia" panose="02040502050405020303" pitchFamily="18" charset="0"/>
              </a:rPr>
              <a:t>GTP-C does not necessarily tunnel messages, as no payload is carried above GTP-C.</a:t>
            </a:r>
          </a:p>
          <a:p>
            <a:pPr marL="285750" indent="-285750">
              <a:buFont typeface="Wingdings" panose="05000000000000000000" pitchFamily="2" charset="2"/>
              <a:buChar char="§"/>
            </a:pPr>
            <a:r>
              <a:rPr lang="en-US">
                <a:solidFill>
                  <a:schemeClr val="tx1"/>
                </a:solidFill>
                <a:latin typeface="Georgia" panose="02040502050405020303" pitchFamily="18" charset="0"/>
              </a:rPr>
              <a:t>The GTP-C messages are Create Session, Create Bearer, Modify Bearer, Update Bearer, Delete Session, Delete Bearer.</a:t>
            </a:r>
            <a:br>
              <a:rPr lang="en-US"/>
            </a:br>
          </a:p>
        </p:txBody>
      </p:sp>
      <p:pic>
        <p:nvPicPr>
          <p:cNvPr id="3" name="Picture 2"/>
          <p:cNvPicPr>
            <a:picLocks noChangeAspect="1"/>
          </p:cNvPicPr>
          <p:nvPr/>
        </p:nvPicPr>
        <p:blipFill>
          <a:blip r:embed="rId2"/>
          <a:stretch>
            <a:fillRect/>
          </a:stretch>
        </p:blipFill>
        <p:spPr>
          <a:xfrm>
            <a:off x="4142630" y="1212581"/>
            <a:ext cx="4936997" cy="3581061"/>
          </a:xfrm>
          <a:prstGeom prst="rect">
            <a:avLst/>
          </a:prstGeom>
        </p:spPr>
      </p:pic>
    </p:spTree>
    <p:extLst>
      <p:ext uri="{BB962C8B-B14F-4D97-AF65-F5344CB8AC3E}">
        <p14:creationId xmlns:p14="http://schemas.microsoft.com/office/powerpoint/2010/main" val="357739219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01613"/>
            <a:ext cx="6845300" cy="977901"/>
          </a:xfrm>
        </p:spPr>
        <p:txBody>
          <a:bodyPr/>
          <a:lstStyle/>
          <a:p>
            <a:r>
              <a:rPr lang="en-US">
                <a:solidFill>
                  <a:schemeClr val="tx1"/>
                </a:solidFill>
              </a:rPr>
              <a:t>GTPv1</a:t>
            </a:r>
          </a:p>
        </p:txBody>
      </p:sp>
      <p:sp>
        <p:nvSpPr>
          <p:cNvPr id="3" name="Rectangle 2"/>
          <p:cNvSpPr/>
          <p:nvPr/>
        </p:nvSpPr>
        <p:spPr>
          <a:xfrm>
            <a:off x="461176" y="1359580"/>
            <a:ext cx="7665057" cy="954107"/>
          </a:xfrm>
          <a:prstGeom prst="rect">
            <a:avLst/>
          </a:prstGeom>
        </p:spPr>
        <p:txBody>
          <a:bodyPr wrap="square">
            <a:spAutoFit/>
          </a:bodyPr>
          <a:lstStyle/>
          <a:p>
            <a:pPr marL="285750" indent="-285750">
              <a:buSzPct val="158000"/>
              <a:buFont typeface="Arial" panose="020b0604020202020204" pitchFamily="34" charset="0"/>
              <a:buChar char="•"/>
            </a:pPr>
            <a:r>
              <a:rPr lang="en-US"/>
              <a:t>The transport bearer is identified by the GTP-U TEID and the IP address (source TEID, destination TEID, source IP address, destination IP address)</a:t>
            </a:r>
          </a:p>
          <a:p>
            <a:pPr marL="285750" indent="-285750">
              <a:buSzPct val="158000"/>
              <a:buFont typeface="Arial" panose="020b0604020202020204" pitchFamily="34" charset="0"/>
              <a:buChar char="•"/>
            </a:pPr>
            <a:r>
              <a:rPr lang="en-US">
                <a:solidFill>
                  <a:schemeClr val="tx1"/>
                </a:solidFill>
              </a:rPr>
              <a:t>As Bearer is received over a TEID on S1-U at the SGW, the SGW then forwards on a different TEID towards the PGW.</a:t>
            </a:r>
          </a:p>
        </p:txBody>
      </p:sp>
      <p:pic>
        <p:nvPicPr>
          <p:cNvPr id="4" name="Picture 3"/>
          <p:cNvPicPr>
            <a:picLocks noChangeAspect="1"/>
          </p:cNvPicPr>
          <p:nvPr/>
        </p:nvPicPr>
        <p:blipFill>
          <a:blip r:embed="rId2"/>
          <a:stretch>
            <a:fillRect/>
          </a:stretch>
        </p:blipFill>
        <p:spPr>
          <a:xfrm>
            <a:off x="3792772" y="2112228"/>
            <a:ext cx="4532078" cy="188644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09713820"/>
              </p:ext>
            </p:extLst>
          </p:nvPr>
        </p:nvGraphicFramePr>
        <p:xfrm>
          <a:off x="1825625" y="2378075"/>
          <a:ext cx="808038" cy="400050"/>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3" progId="Package">
                  <p:embed/>
                </p:oleObj>
              </mc:Choice>
              <mc:Fallback>
                <p:oleObj name="Packager Shell Object" showAsIcon="1" r:id="rId3" progId="Package">
                  <p:embed/>
                  <p:pic>
                    <p:nvPicPr>
                      <p:cNvPr id="0" name="OLE substitute image"/>
                      <p:cNvPicPr/>
                      <p:nvPr/>
                    </p:nvPicPr>
                    <p:blipFill>
                      <a:blip r:embed="rId4"/>
                      <a:stretch>
                        <a:fillRect/>
                      </a:stretch>
                    </p:blipFill>
                    <p:spPr>
                      <a:xfrm>
                        <a:off x="1825625" y="2378075"/>
                        <a:ext cx="808038" cy="400050"/>
                      </a:xfrm>
                      <a:prstGeom prst="rect">
                        <a:avLst/>
                      </a:prstGeom>
                    </p:spPr>
                  </p:pic>
                </p:oleObj>
              </mc:Fallback>
            </mc:AlternateContent>
          </a:graphicData>
        </a:graphic>
      </p:graphicFrame>
    </p:spTree>
    <p:extLst>
      <p:ext uri="{BB962C8B-B14F-4D97-AF65-F5344CB8AC3E}">
        <p14:creationId xmlns:p14="http://schemas.microsoft.com/office/powerpoint/2010/main" val="85581067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Rectangle 1"/>
          <p:cNvSpPr/>
          <p:nvPr/>
        </p:nvSpPr>
        <p:spPr>
          <a:xfrm>
            <a:off x="2316674" y="1320136"/>
            <a:ext cx="510851" cy="594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2316673" y="2477133"/>
            <a:ext cx="510851" cy="594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669613" y="1320136"/>
            <a:ext cx="510851" cy="594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264439" y="2179719"/>
            <a:ext cx="510851" cy="594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552064" y="2179719"/>
            <a:ext cx="510851" cy="5948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784039" y="1212250"/>
            <a:ext cx="265923" cy="481695"/>
          </a:xfrm>
          <a:prstGeom prst="flowChartMagneticDrum">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674528" y="1238784"/>
            <a:ext cx="265922" cy="428627"/>
          </a:xfrm>
          <a:prstGeom prst="flowChartMagneticDrum">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7100198" y="2158603"/>
            <a:ext cx="1278749" cy="58765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3463485" y="1051073"/>
            <a:ext cx="2877015" cy="223303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ounded Rectangle 10"/>
          <p:cNvSpPr/>
          <p:nvPr/>
        </p:nvSpPr>
        <p:spPr>
          <a:xfrm>
            <a:off x="1799138" y="1075037"/>
            <a:ext cx="1463626" cy="223303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Isosceles Triangle 11"/>
          <p:cNvSpPr/>
          <p:nvPr/>
        </p:nvSpPr>
        <p:spPr>
          <a:xfrm>
            <a:off x="1150120" y="1774606"/>
            <a:ext cx="192359" cy="702527"/>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1062548" y="2469262"/>
            <a:ext cx="372218" cy="253916"/>
          </a:xfrm>
          <a:prstGeom prst="rect">
            <a:avLst/>
          </a:prstGeom>
          <a:noFill/>
          <a:ln>
            <a:noFill/>
          </a:ln>
        </p:spPr>
        <p:txBody>
          <a:bodyPr wrap="none" rtlCol="0">
            <a:spAutoFit/>
          </a:bodyPr>
          <a:lstStyle/>
          <a:p>
            <a:r>
              <a:rPr lang="en-US" sz="1050"/>
              <a:t>UE</a:t>
            </a:r>
          </a:p>
        </p:txBody>
      </p:sp>
      <p:sp>
        <p:nvSpPr>
          <p:cNvPr id="14" name="TextBox 13"/>
          <p:cNvSpPr txBox="1"/>
          <p:nvPr/>
        </p:nvSpPr>
        <p:spPr>
          <a:xfrm>
            <a:off x="2222122" y="1084027"/>
            <a:ext cx="673582" cy="253916"/>
          </a:xfrm>
          <a:prstGeom prst="rect">
            <a:avLst/>
          </a:prstGeom>
          <a:noFill/>
          <a:ln>
            <a:noFill/>
          </a:ln>
        </p:spPr>
        <p:txBody>
          <a:bodyPr wrap="none" rtlCol="0">
            <a:spAutoFit/>
          </a:bodyPr>
          <a:lstStyle/>
          <a:p>
            <a:r>
              <a:rPr lang="en-US" sz="1050" err="1"/>
              <a:t>eNodeB</a:t>
            </a:r>
          </a:p>
        </p:txBody>
      </p:sp>
      <p:sp>
        <p:nvSpPr>
          <p:cNvPr id="15" name="TextBox 14"/>
          <p:cNvSpPr txBox="1"/>
          <p:nvPr/>
        </p:nvSpPr>
        <p:spPr>
          <a:xfrm>
            <a:off x="2210695" y="3010626"/>
            <a:ext cx="673582" cy="253916"/>
          </a:xfrm>
          <a:prstGeom prst="rect">
            <a:avLst/>
          </a:prstGeom>
          <a:noFill/>
          <a:ln>
            <a:noFill/>
          </a:ln>
        </p:spPr>
        <p:txBody>
          <a:bodyPr wrap="none" rtlCol="0">
            <a:spAutoFit/>
          </a:bodyPr>
          <a:lstStyle/>
          <a:p>
            <a:r>
              <a:rPr lang="en-US" sz="1050" err="1"/>
              <a:t>eNodeB</a:t>
            </a:r>
          </a:p>
        </p:txBody>
      </p:sp>
      <p:sp>
        <p:nvSpPr>
          <p:cNvPr id="16" name="TextBox 15"/>
          <p:cNvSpPr txBox="1"/>
          <p:nvPr/>
        </p:nvSpPr>
        <p:spPr>
          <a:xfrm>
            <a:off x="3679266" y="1084027"/>
            <a:ext cx="498855" cy="253916"/>
          </a:xfrm>
          <a:prstGeom prst="rect">
            <a:avLst/>
          </a:prstGeom>
          <a:noFill/>
          <a:ln>
            <a:noFill/>
          </a:ln>
        </p:spPr>
        <p:txBody>
          <a:bodyPr wrap="none" rtlCol="0">
            <a:spAutoFit/>
          </a:bodyPr>
          <a:lstStyle/>
          <a:p>
            <a:r>
              <a:rPr lang="en-US" sz="1050"/>
              <a:t>MME</a:t>
            </a:r>
          </a:p>
        </p:txBody>
      </p:sp>
      <p:sp>
        <p:nvSpPr>
          <p:cNvPr id="17" name="TextBox 16"/>
          <p:cNvSpPr txBox="1"/>
          <p:nvPr/>
        </p:nvSpPr>
        <p:spPr>
          <a:xfrm>
            <a:off x="4242019" y="2774546"/>
            <a:ext cx="550151" cy="253916"/>
          </a:xfrm>
          <a:prstGeom prst="rect">
            <a:avLst/>
          </a:prstGeom>
          <a:noFill/>
          <a:ln>
            <a:noFill/>
          </a:ln>
        </p:spPr>
        <p:txBody>
          <a:bodyPr wrap="none" rtlCol="0">
            <a:spAutoFit/>
          </a:bodyPr>
          <a:lstStyle/>
          <a:p>
            <a:r>
              <a:rPr lang="en-US" sz="1050"/>
              <a:t>S-GW</a:t>
            </a:r>
          </a:p>
        </p:txBody>
      </p:sp>
      <p:sp>
        <p:nvSpPr>
          <p:cNvPr id="18" name="TextBox 17"/>
          <p:cNvSpPr txBox="1"/>
          <p:nvPr/>
        </p:nvSpPr>
        <p:spPr>
          <a:xfrm>
            <a:off x="5536044" y="2764309"/>
            <a:ext cx="550151" cy="253916"/>
          </a:xfrm>
          <a:prstGeom prst="rect">
            <a:avLst/>
          </a:prstGeom>
          <a:noFill/>
          <a:ln>
            <a:noFill/>
          </a:ln>
        </p:spPr>
        <p:txBody>
          <a:bodyPr wrap="none" rtlCol="0">
            <a:spAutoFit/>
          </a:bodyPr>
          <a:lstStyle/>
          <a:p>
            <a:r>
              <a:rPr lang="en-US" sz="1050"/>
              <a:t>P-GW</a:t>
            </a:r>
          </a:p>
        </p:txBody>
      </p:sp>
      <p:sp>
        <p:nvSpPr>
          <p:cNvPr id="19" name="TextBox 18"/>
          <p:cNvSpPr txBox="1"/>
          <p:nvPr/>
        </p:nvSpPr>
        <p:spPr>
          <a:xfrm>
            <a:off x="4714300" y="1093317"/>
            <a:ext cx="461986" cy="253916"/>
          </a:xfrm>
          <a:prstGeom prst="rect">
            <a:avLst/>
          </a:prstGeom>
          <a:noFill/>
          <a:ln>
            <a:noFill/>
          </a:ln>
        </p:spPr>
        <p:txBody>
          <a:bodyPr wrap="none" rtlCol="0">
            <a:spAutoFit/>
          </a:bodyPr>
          <a:lstStyle/>
          <a:p>
            <a:r>
              <a:rPr lang="en-US" sz="1050"/>
              <a:t>HSS</a:t>
            </a:r>
          </a:p>
        </p:txBody>
      </p:sp>
      <p:sp>
        <p:nvSpPr>
          <p:cNvPr id="20" name="TextBox 19"/>
          <p:cNvSpPr txBox="1"/>
          <p:nvPr/>
        </p:nvSpPr>
        <p:spPr>
          <a:xfrm>
            <a:off x="5569750" y="1093317"/>
            <a:ext cx="551754" cy="253916"/>
          </a:xfrm>
          <a:prstGeom prst="rect">
            <a:avLst/>
          </a:prstGeom>
          <a:noFill/>
          <a:ln>
            <a:noFill/>
          </a:ln>
        </p:spPr>
        <p:txBody>
          <a:bodyPr wrap="none" rtlCol="0">
            <a:spAutoFit/>
          </a:bodyPr>
          <a:lstStyle/>
          <a:p>
            <a:r>
              <a:rPr lang="en-US" sz="1050"/>
              <a:t>PCRF</a:t>
            </a:r>
          </a:p>
        </p:txBody>
      </p:sp>
      <p:cxnSp>
        <p:nvCxnSpPr>
          <p:cNvPr id="26" name="Straight Connector 25"/>
          <p:cNvCxnSpPr>
            <a:stCxn id="2" idx="2"/>
            <a:endCxn id="3" idx="0"/>
          </p:cNvCxnSpPr>
          <p:nvPr/>
        </p:nvCxnSpPr>
        <p:spPr>
          <a:xfrm flipH="1">
            <a:off x="2572099" y="1914963"/>
            <a:ext cx="1" cy="5621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4792366" y="2469262"/>
            <a:ext cx="759698" cy="78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62915" y="2469262"/>
            <a:ext cx="105676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 idx="3"/>
            <a:endCxn id="5" idx="0"/>
          </p:cNvCxnSpPr>
          <p:nvPr/>
        </p:nvCxnSpPr>
        <p:spPr>
          <a:xfrm>
            <a:off x="4180464" y="1617550"/>
            <a:ext cx="339401" cy="562170"/>
          </a:xfrm>
          <a:prstGeom prst="bentConnector2">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3"/>
            <a:endCxn id="5" idx="1"/>
          </p:cNvCxnSpPr>
          <p:nvPr/>
        </p:nvCxnSpPr>
        <p:spPr>
          <a:xfrm>
            <a:off x="2827525" y="1617550"/>
            <a:ext cx="1436914" cy="859583"/>
          </a:xfrm>
          <a:prstGeom prst="bentConnector3">
            <a:avLst>
              <a:gd name="adj1" fmla="val 20898"/>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 idx="3"/>
          </p:cNvCxnSpPr>
          <p:nvPr/>
        </p:nvCxnSpPr>
        <p:spPr>
          <a:xfrm flipV="1">
            <a:off x="2827524" y="2549700"/>
            <a:ext cx="1436915" cy="224846"/>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27525" y="1453097"/>
            <a:ext cx="85174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2827524" y="1831158"/>
            <a:ext cx="946091" cy="718543"/>
          </a:xfrm>
          <a:prstGeom prst="bentConnector3">
            <a:avLst>
              <a:gd name="adj1" fmla="val 17292"/>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0"/>
          </p:cNvCxnSpPr>
          <p:nvPr/>
        </p:nvCxnSpPr>
        <p:spPr>
          <a:xfrm flipH="1">
            <a:off x="4190117" y="1453097"/>
            <a:ext cx="48603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1"/>
            <a:endCxn id="6" idx="0"/>
          </p:cNvCxnSpPr>
          <p:nvPr/>
        </p:nvCxnSpPr>
        <p:spPr>
          <a:xfrm>
            <a:off x="5807489" y="1586059"/>
            <a:ext cx="1" cy="59366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 idx="1"/>
          </p:cNvCxnSpPr>
          <p:nvPr/>
        </p:nvCxnSpPr>
        <p:spPr>
          <a:xfrm flipH="1">
            <a:off x="1899527" y="1617549"/>
            <a:ext cx="417147" cy="265340"/>
          </a:xfrm>
          <a:prstGeom prst="line">
            <a:avLst/>
          </a:prstGeom>
          <a:ln w="12700" cap="flat">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85968" y="1617550"/>
            <a:ext cx="623857" cy="429791"/>
          </a:xfrm>
          <a:prstGeom prst="line">
            <a:avLst/>
          </a:prstGeom>
          <a:ln w="12700" cap="flat">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909622" y="1617549"/>
            <a:ext cx="9249" cy="265340"/>
          </a:xfrm>
          <a:prstGeom prst="line">
            <a:avLst/>
          </a:prstGeom>
          <a:ln w="127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25438" y="2307820"/>
            <a:ext cx="631572" cy="383394"/>
          </a:xfrm>
          <a:prstGeom prst="line">
            <a:avLst/>
          </a:prstGeom>
          <a:ln w="12700" cap="flat">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925176" y="2508266"/>
            <a:ext cx="397136" cy="273808"/>
          </a:xfrm>
          <a:prstGeom prst="line">
            <a:avLst/>
          </a:prstGeom>
          <a:ln w="12700" cap="flat">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25175" y="2508266"/>
            <a:ext cx="30696" cy="208009"/>
          </a:xfrm>
          <a:prstGeom prst="line">
            <a:avLst/>
          </a:prstGeom>
          <a:ln w="12700" cap="flat">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99179" y="2619208"/>
            <a:ext cx="357790" cy="253916"/>
          </a:xfrm>
          <a:prstGeom prst="rect">
            <a:avLst/>
          </a:prstGeom>
          <a:noFill/>
          <a:ln>
            <a:noFill/>
          </a:ln>
        </p:spPr>
        <p:txBody>
          <a:bodyPr wrap="none" rtlCol="0">
            <a:spAutoFit/>
          </a:bodyPr>
          <a:lstStyle/>
          <a:p>
            <a:r>
              <a:rPr lang="en-US" sz="1050" i="1" err="1">
                <a:latin typeface="+mj-lt"/>
              </a:rPr>
              <a:t>Uu</a:t>
            </a:r>
          </a:p>
        </p:txBody>
      </p:sp>
      <p:sp>
        <p:nvSpPr>
          <p:cNvPr id="79" name="TextBox 78"/>
          <p:cNvSpPr txBox="1"/>
          <p:nvPr/>
        </p:nvSpPr>
        <p:spPr>
          <a:xfrm>
            <a:off x="1812603" y="1829163"/>
            <a:ext cx="357790" cy="253916"/>
          </a:xfrm>
          <a:prstGeom prst="rect">
            <a:avLst/>
          </a:prstGeom>
          <a:noFill/>
          <a:ln>
            <a:noFill/>
          </a:ln>
        </p:spPr>
        <p:txBody>
          <a:bodyPr wrap="none" rtlCol="0">
            <a:spAutoFit/>
          </a:bodyPr>
          <a:lstStyle/>
          <a:p>
            <a:r>
              <a:rPr lang="en-US" sz="1050" i="1" err="1">
                <a:latin typeface="+mj-lt"/>
              </a:rPr>
              <a:t>Uu</a:t>
            </a:r>
          </a:p>
        </p:txBody>
      </p:sp>
      <p:sp>
        <p:nvSpPr>
          <p:cNvPr id="81" name="TextBox 80"/>
          <p:cNvSpPr txBox="1"/>
          <p:nvPr/>
        </p:nvSpPr>
        <p:spPr>
          <a:xfrm>
            <a:off x="2251127" y="2030821"/>
            <a:ext cx="349776" cy="253916"/>
          </a:xfrm>
          <a:prstGeom prst="rect">
            <a:avLst/>
          </a:prstGeom>
          <a:noFill/>
          <a:ln>
            <a:noFill/>
          </a:ln>
        </p:spPr>
        <p:txBody>
          <a:bodyPr wrap="none" rtlCol="0">
            <a:spAutoFit/>
          </a:bodyPr>
          <a:lstStyle/>
          <a:p>
            <a:r>
              <a:rPr lang="en-US" sz="1050" i="1">
                <a:latin typeface="+mj-lt"/>
              </a:rPr>
              <a:t>X2</a:t>
            </a:r>
          </a:p>
        </p:txBody>
      </p:sp>
      <p:sp>
        <p:nvSpPr>
          <p:cNvPr id="83" name="TextBox 82"/>
          <p:cNvSpPr txBox="1"/>
          <p:nvPr/>
        </p:nvSpPr>
        <p:spPr>
          <a:xfrm>
            <a:off x="3686606" y="2252673"/>
            <a:ext cx="534121" cy="276999"/>
          </a:xfrm>
          <a:prstGeom prst="rect">
            <a:avLst/>
          </a:prstGeom>
          <a:noFill/>
          <a:ln>
            <a:noFill/>
          </a:ln>
        </p:spPr>
        <p:txBody>
          <a:bodyPr wrap="none" rtlCol="0">
            <a:spAutoFit/>
          </a:bodyPr>
          <a:lstStyle/>
          <a:p>
            <a:r>
              <a:rPr lang="en-US" sz="1200" i="1">
                <a:latin typeface="+mj-lt"/>
              </a:rPr>
              <a:t>S1-U</a:t>
            </a:r>
          </a:p>
        </p:txBody>
      </p:sp>
      <p:sp>
        <p:nvSpPr>
          <p:cNvPr id="84" name="TextBox 83"/>
          <p:cNvSpPr txBox="1"/>
          <p:nvPr/>
        </p:nvSpPr>
        <p:spPr>
          <a:xfrm>
            <a:off x="3880782" y="3367150"/>
            <a:ext cx="1976823" cy="253916"/>
          </a:xfrm>
          <a:prstGeom prst="rect">
            <a:avLst/>
          </a:prstGeom>
          <a:noFill/>
        </p:spPr>
        <p:txBody>
          <a:bodyPr wrap="none" rtlCol="0">
            <a:spAutoFit/>
          </a:bodyPr>
          <a:lstStyle/>
          <a:p>
            <a:r>
              <a:rPr lang="en-US" sz="1050" i="1">
                <a:latin typeface="+mj-lt"/>
              </a:rPr>
              <a:t>Enhanced Packet Core (EPC)</a:t>
            </a:r>
          </a:p>
        </p:txBody>
      </p:sp>
      <p:sp>
        <p:nvSpPr>
          <p:cNvPr id="86" name="TextBox 85"/>
          <p:cNvSpPr txBox="1"/>
          <p:nvPr/>
        </p:nvSpPr>
        <p:spPr>
          <a:xfrm>
            <a:off x="4462627" y="1799430"/>
            <a:ext cx="457176" cy="276999"/>
          </a:xfrm>
          <a:prstGeom prst="rect">
            <a:avLst/>
          </a:prstGeom>
          <a:noFill/>
          <a:ln>
            <a:noFill/>
          </a:ln>
        </p:spPr>
        <p:txBody>
          <a:bodyPr wrap="none" rtlCol="0">
            <a:spAutoFit/>
          </a:bodyPr>
          <a:lstStyle/>
          <a:p>
            <a:r>
              <a:rPr lang="en-US" sz="1200" i="1">
                <a:latin typeface="+mj-lt"/>
              </a:rPr>
              <a:t>S11</a:t>
            </a:r>
          </a:p>
        </p:txBody>
      </p:sp>
      <p:sp>
        <p:nvSpPr>
          <p:cNvPr id="87" name="TextBox 86"/>
          <p:cNvSpPr txBox="1"/>
          <p:nvPr/>
        </p:nvSpPr>
        <p:spPr>
          <a:xfrm>
            <a:off x="4267193" y="1251212"/>
            <a:ext cx="457176" cy="276999"/>
          </a:xfrm>
          <a:prstGeom prst="rect">
            <a:avLst/>
          </a:prstGeom>
          <a:noFill/>
          <a:ln>
            <a:noFill/>
          </a:ln>
        </p:spPr>
        <p:txBody>
          <a:bodyPr wrap="none" rtlCol="0">
            <a:spAutoFit/>
          </a:bodyPr>
          <a:lstStyle/>
          <a:p>
            <a:r>
              <a:rPr lang="en-US" sz="1200" i="1">
                <a:latin typeface="+mj-lt"/>
              </a:rPr>
              <a:t>S6a</a:t>
            </a:r>
          </a:p>
        </p:txBody>
      </p:sp>
      <p:sp>
        <p:nvSpPr>
          <p:cNvPr id="88" name="TextBox 87"/>
          <p:cNvSpPr txBox="1"/>
          <p:nvPr/>
        </p:nvSpPr>
        <p:spPr>
          <a:xfrm>
            <a:off x="4976011" y="2245602"/>
            <a:ext cx="603050" cy="276999"/>
          </a:xfrm>
          <a:prstGeom prst="rect">
            <a:avLst/>
          </a:prstGeom>
          <a:noFill/>
          <a:ln>
            <a:noFill/>
          </a:ln>
        </p:spPr>
        <p:txBody>
          <a:bodyPr wrap="none" rtlCol="0">
            <a:spAutoFit/>
          </a:bodyPr>
          <a:lstStyle/>
          <a:p>
            <a:r>
              <a:rPr lang="en-US" sz="1200" i="1">
                <a:latin typeface="+mj-lt"/>
              </a:rPr>
              <a:t>S5/S8</a:t>
            </a:r>
          </a:p>
        </p:txBody>
      </p:sp>
      <p:sp>
        <p:nvSpPr>
          <p:cNvPr id="89" name="TextBox 88"/>
          <p:cNvSpPr txBox="1"/>
          <p:nvPr/>
        </p:nvSpPr>
        <p:spPr>
          <a:xfrm>
            <a:off x="5800346" y="1755932"/>
            <a:ext cx="381836" cy="276999"/>
          </a:xfrm>
          <a:prstGeom prst="rect">
            <a:avLst/>
          </a:prstGeom>
          <a:noFill/>
          <a:ln>
            <a:noFill/>
          </a:ln>
        </p:spPr>
        <p:txBody>
          <a:bodyPr wrap="none" rtlCol="0">
            <a:spAutoFit/>
          </a:bodyPr>
          <a:lstStyle/>
          <a:p>
            <a:r>
              <a:rPr lang="en-US" sz="1200" i="1" err="1">
                <a:latin typeface="+mj-lt"/>
              </a:rPr>
              <a:t>Gx</a:t>
            </a:r>
          </a:p>
        </p:txBody>
      </p:sp>
      <p:sp>
        <p:nvSpPr>
          <p:cNvPr id="90" name="TextBox 89"/>
          <p:cNvSpPr txBox="1"/>
          <p:nvPr/>
        </p:nvSpPr>
        <p:spPr>
          <a:xfrm>
            <a:off x="6453767" y="2252673"/>
            <a:ext cx="441146" cy="276999"/>
          </a:xfrm>
          <a:prstGeom prst="rect">
            <a:avLst/>
          </a:prstGeom>
          <a:noFill/>
          <a:ln>
            <a:noFill/>
          </a:ln>
        </p:spPr>
        <p:txBody>
          <a:bodyPr wrap="none" rtlCol="0">
            <a:spAutoFit/>
          </a:bodyPr>
          <a:lstStyle/>
          <a:p>
            <a:r>
              <a:rPr lang="en-US" sz="1200" i="1" err="1">
                <a:latin typeface="+mj-lt"/>
              </a:rPr>
              <a:t>SGi</a:t>
            </a:r>
          </a:p>
        </p:txBody>
      </p:sp>
      <p:sp>
        <p:nvSpPr>
          <p:cNvPr id="91" name="TextBox 90"/>
          <p:cNvSpPr txBox="1"/>
          <p:nvPr/>
        </p:nvSpPr>
        <p:spPr>
          <a:xfrm>
            <a:off x="7436869" y="2295786"/>
            <a:ext cx="705642" cy="276999"/>
          </a:xfrm>
          <a:prstGeom prst="rect">
            <a:avLst/>
          </a:prstGeom>
          <a:noFill/>
          <a:ln>
            <a:noFill/>
          </a:ln>
        </p:spPr>
        <p:txBody>
          <a:bodyPr wrap="none" rtlCol="0">
            <a:spAutoFit/>
          </a:bodyPr>
          <a:lstStyle/>
          <a:p>
            <a:r>
              <a:rPr lang="en-US" sz="1200" i="1">
                <a:latin typeface="+mj-lt"/>
              </a:rPr>
              <a:t>Internet</a:t>
            </a:r>
          </a:p>
        </p:txBody>
      </p:sp>
      <p:sp>
        <p:nvSpPr>
          <p:cNvPr id="92" name="TextBox 91"/>
          <p:cNvSpPr txBox="1"/>
          <p:nvPr/>
        </p:nvSpPr>
        <p:spPr>
          <a:xfrm>
            <a:off x="2180003" y="3358009"/>
            <a:ext cx="784189" cy="253916"/>
          </a:xfrm>
          <a:prstGeom prst="rect">
            <a:avLst/>
          </a:prstGeom>
          <a:noFill/>
        </p:spPr>
        <p:txBody>
          <a:bodyPr wrap="none" rtlCol="0">
            <a:spAutoFit/>
          </a:bodyPr>
          <a:lstStyle/>
          <a:p>
            <a:r>
              <a:rPr lang="en-US" sz="1050" i="1">
                <a:latin typeface="+mj-lt"/>
              </a:rPr>
              <a:t>E-UTRAN</a:t>
            </a:r>
          </a:p>
        </p:txBody>
      </p:sp>
      <p:sp>
        <p:nvSpPr>
          <p:cNvPr id="94" name="TextBox 93"/>
          <p:cNvSpPr txBox="1"/>
          <p:nvPr/>
        </p:nvSpPr>
        <p:spPr>
          <a:xfrm>
            <a:off x="284399" y="3467036"/>
            <a:ext cx="8622873" cy="369332"/>
          </a:xfrm>
          <a:prstGeom prst="rect">
            <a:avLst/>
          </a:prstGeom>
          <a:noFill/>
        </p:spPr>
        <p:txBody>
          <a:bodyPr wrap="none" rtlCol="0">
            <a:spAutoFit/>
          </a:bodyPr>
          <a:lstStyle/>
          <a:p>
            <a:r>
              <a:rPr lang="en-US" sz="1800"/>
              <a:t>We will concentrate on packets entering, exiting, and within the highlighted portion.</a:t>
            </a:r>
          </a:p>
        </p:txBody>
      </p:sp>
      <p:sp>
        <p:nvSpPr>
          <p:cNvPr id="85" name="TextBox 84"/>
          <p:cNvSpPr txBox="1"/>
          <p:nvPr/>
        </p:nvSpPr>
        <p:spPr>
          <a:xfrm>
            <a:off x="2984107" y="1394177"/>
            <a:ext cx="782587" cy="276999"/>
          </a:xfrm>
          <a:prstGeom prst="rect">
            <a:avLst/>
          </a:prstGeom>
          <a:noFill/>
          <a:ln>
            <a:noFill/>
          </a:ln>
        </p:spPr>
        <p:txBody>
          <a:bodyPr wrap="none" rtlCol="0">
            <a:spAutoFit/>
          </a:bodyPr>
          <a:lstStyle/>
          <a:p>
            <a:r>
              <a:rPr lang="en-US" sz="1200" i="1">
                <a:latin typeface="+mj-lt"/>
              </a:rPr>
              <a:t>S1-MME</a:t>
            </a:r>
          </a:p>
        </p:txBody>
      </p:sp>
      <p:sp>
        <p:nvSpPr>
          <p:cNvPr id="95" name="TextBox 94"/>
          <p:cNvSpPr txBox="1"/>
          <p:nvPr/>
        </p:nvSpPr>
        <p:spPr>
          <a:xfrm>
            <a:off x="284399" y="3712317"/>
            <a:ext cx="7465505" cy="1169551"/>
          </a:xfrm>
          <a:prstGeom prst="rect">
            <a:avLst/>
          </a:prstGeom>
          <a:noFill/>
        </p:spPr>
        <p:txBody>
          <a:bodyPr wrap="none" rtlCol="0">
            <a:spAutoFit/>
          </a:bodyPr>
          <a:lstStyle/>
          <a:p>
            <a:r>
              <a:rPr lang="en-US" sz="1000"/>
              <a:t>UE	User Equipment, Users phone, or device</a:t>
            </a:r>
          </a:p>
          <a:p>
            <a:r>
              <a:rPr lang="en-US" sz="1000" err="1"/>
              <a:t>eNodeB	Radio Access side of the network</a:t>
            </a:r>
          </a:p>
          <a:p>
            <a:r>
              <a:rPr lang="en-US" sz="1000"/>
              <a:t>MME	Local Mobility Management Entity. Only handles signaling for call setup, and certain hand offs</a:t>
            </a:r>
          </a:p>
          <a:p>
            <a:r>
              <a:rPr lang="en-US" sz="1000"/>
              <a:t>S-GW	Serving Gateway. Mobility anchor point. Handles signaling, and data plane</a:t>
            </a:r>
          </a:p>
          <a:p>
            <a:r>
              <a:rPr lang="en-US" sz="1000"/>
              <a:t>P-GW	PDN-GW. Packet Data Network Gateway. Provides IP, and session connectivity(UE Anchor).</a:t>
            </a:r>
          </a:p>
          <a:p>
            <a:r>
              <a:rPr lang="en-US" sz="1000"/>
              <a:t>HSS	Home Subscriber Server. Houses subscriber related information, and provides Authentication, and Authorization.</a:t>
            </a:r>
          </a:p>
          <a:p>
            <a:r>
              <a:rPr lang="en-US" sz="1000"/>
              <a:t>PCRF	Policy and Charging Function.</a:t>
            </a:r>
          </a:p>
        </p:txBody>
      </p:sp>
      <p:sp>
        <p:nvSpPr>
          <p:cNvPr id="96" name="TextBox 95"/>
          <p:cNvSpPr txBox="1"/>
          <p:nvPr/>
        </p:nvSpPr>
        <p:spPr>
          <a:xfrm>
            <a:off x="2680528" y="4773732"/>
            <a:ext cx="2497800" cy="219291"/>
          </a:xfrm>
          <a:prstGeom prst="rect">
            <a:avLst/>
          </a:prstGeom>
          <a:noFill/>
        </p:spPr>
        <p:txBody>
          <a:bodyPr wrap="none" rtlCol="0">
            <a:spAutoFit/>
          </a:bodyPr>
          <a:lstStyle/>
          <a:p>
            <a:r>
              <a:rPr lang="en-US" sz="825"/>
              <a:t>**Certain nodes are not represented for simplicity</a:t>
            </a:r>
          </a:p>
        </p:txBody>
      </p:sp>
      <p:sp>
        <p:nvSpPr>
          <p:cNvPr id="93" name="Rounded Rectangle 92"/>
          <p:cNvSpPr/>
          <p:nvPr/>
        </p:nvSpPr>
        <p:spPr>
          <a:xfrm>
            <a:off x="3463485" y="1052804"/>
            <a:ext cx="2877015" cy="2233032"/>
          </a:xfrm>
          <a:prstGeom prst="roundRect">
            <a:avLst/>
          </a:prstGeom>
          <a:solidFill>
            <a:srgbClr val="FFFF00">
              <a:alpha val="18824"/>
            </a:srgb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03145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1" nodeType="clickEffec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3" grpId="1"/>
    </p:bldLst>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57163"/>
            <a:ext cx="6845300" cy="977901"/>
          </a:xfrm>
        </p:spPr>
        <p:txBody>
          <a:bodyPr/>
          <a:lstStyle/>
          <a:p>
            <a:r>
              <a:rPr lang="en-US">
                <a:solidFill>
                  <a:schemeClr val="tx1"/>
                </a:solidFill>
              </a:rPr>
              <a:t>GTP</a:t>
            </a:r>
          </a:p>
        </p:txBody>
      </p:sp>
      <p:sp>
        <p:nvSpPr>
          <p:cNvPr id="4" name="TextBox 3"/>
          <p:cNvSpPr txBox="1"/>
          <p:nvPr/>
        </p:nvSpPr>
        <p:spPr>
          <a:xfrm>
            <a:off x="787179" y="1367624"/>
            <a:ext cx="8250977" cy="738664"/>
          </a:xfrm>
          <a:prstGeom prst="rect">
            <a:avLst/>
          </a:prstGeom>
          <a:noFill/>
        </p:spPr>
        <p:txBody>
          <a:bodyPr wrap="none" rtlCol="0">
            <a:spAutoFit/>
          </a:bodyPr>
          <a:lstStyle/>
          <a:p>
            <a:pPr marL="285750" indent="-285750">
              <a:buFont typeface="Arial" panose="020b0604020202020204" pitchFamily="34" charset="0"/>
              <a:buChar char="•"/>
            </a:pPr>
            <a:r>
              <a:rPr lang="en-US"/>
              <a:t>While GTP is stateless the upper level protocols may not be.</a:t>
            </a:r>
          </a:p>
          <a:p>
            <a:pPr marL="285750" indent="-285750">
              <a:buFont typeface="Arial" panose="020b0604020202020204" pitchFamily="34" charset="0"/>
              <a:buChar char="•"/>
            </a:pPr>
            <a:r>
              <a:rPr lang="en-US"/>
              <a:t>GTPv2 should be diagnosed from request to response (or lack there of).</a:t>
            </a:r>
          </a:p>
          <a:p>
            <a:pPr marL="285750" indent="-285750">
              <a:buFont typeface="Arial" panose="020b0604020202020204" pitchFamily="34" charset="0"/>
              <a:buChar char="•"/>
            </a:pPr>
            <a:r>
              <a:rPr lang="en-US"/>
              <a:t>Looking at TCP over GTPv1 holds the best advantages for me. But there are things to look out for!</a:t>
            </a:r>
          </a:p>
        </p:txBody>
      </p:sp>
      <p:sp>
        <p:nvSpPr>
          <p:cNvPr id="6" name="TextBox 5"/>
          <p:cNvSpPr txBox="1"/>
          <p:nvPr/>
        </p:nvSpPr>
        <p:spPr>
          <a:xfrm>
            <a:off x="-107343" y="2222635"/>
            <a:ext cx="9358685" cy="738664"/>
          </a:xfrm>
          <a:prstGeom prst="rect">
            <a:avLst/>
          </a:prstGeom>
          <a:noFill/>
        </p:spPr>
        <p:txBody>
          <a:bodyPr wrap="square" rtlCol="0">
            <a:spAutoFit/>
          </a:bodyPr>
          <a:lstStyle/>
          <a:p>
            <a:pPr marL="285750" indent="-285750">
              <a:buFont typeface="Arial" panose="020b0604020202020204" pitchFamily="34" charset="0"/>
              <a:buChar char="•"/>
            </a:pPr>
            <a:r>
              <a:rPr lang="en-US"/>
              <a:t>When you take a capture at the SGW, and PGW. You will see that wireshark shows 3 packets per 1. Then Wireshark will do TCP analysis on 3 packets, and mark all packets (except the first) with some error (retran, ooo)</a:t>
            </a:r>
          </a:p>
          <a:p>
            <a:pPr marL="285750" indent="-285750">
              <a:buFont typeface="Arial" panose="020b0604020202020204" pitchFamily="34" charset="0"/>
              <a:buChar char="•"/>
            </a:pPr>
            <a:r>
              <a:rPr lang="en-US"/>
              <a:t>You’ll also notice that WS will only show the upper most layer IP in the source/Destination field</a:t>
            </a:r>
          </a:p>
        </p:txBody>
      </p:sp>
      <p:pic>
        <p:nvPicPr>
          <p:cNvPr id="7" name="Picture 6"/>
          <p:cNvPicPr>
            <a:picLocks noChangeAspect="1"/>
          </p:cNvPicPr>
          <p:nvPr/>
        </p:nvPicPr>
        <p:blipFill>
          <a:blip r:embed="rId2"/>
          <a:stretch>
            <a:fillRect/>
          </a:stretch>
        </p:blipFill>
        <p:spPr>
          <a:xfrm>
            <a:off x="0" y="3221404"/>
            <a:ext cx="9144000" cy="1404135"/>
          </a:xfrm>
          <a:prstGeom prst="rect">
            <a:avLst/>
          </a:prstGeom>
        </p:spPr>
      </p:pic>
    </p:spTree>
    <p:extLst>
      <p:ext uri="{BB962C8B-B14F-4D97-AF65-F5344CB8AC3E}">
        <p14:creationId xmlns:p14="http://schemas.microsoft.com/office/powerpoint/2010/main" val="203110929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212725"/>
            <a:ext cx="6845300" cy="977900"/>
          </a:xfrm>
        </p:spPr>
        <p:txBody>
          <a:bodyPr/>
          <a:lstStyle/>
          <a:p>
            <a:r>
              <a:rPr lang="en-US">
                <a:solidFill>
                  <a:schemeClr val="tx1"/>
                </a:solidFill>
              </a:rPr>
              <a:t>GTP Tunnel Viewing Version1</a:t>
            </a:r>
          </a:p>
        </p:txBody>
      </p:sp>
      <p:sp>
        <p:nvSpPr>
          <p:cNvPr id="4" name="TextBox 3"/>
          <p:cNvSpPr txBox="1"/>
          <p:nvPr/>
        </p:nvSpPr>
        <p:spPr>
          <a:xfrm>
            <a:off x="11296" y="1269512"/>
            <a:ext cx="9121408" cy="307777"/>
          </a:xfrm>
          <a:prstGeom prst="rect">
            <a:avLst/>
          </a:prstGeom>
          <a:noFill/>
        </p:spPr>
        <p:txBody>
          <a:bodyPr wrap="none" rtlCol="0">
            <a:spAutoFit/>
          </a:bodyPr>
          <a:lstStyle/>
          <a:p>
            <a:r>
              <a:rPr lang="en-US"/>
              <a:t>Using the previous example, the 1</a:t>
            </a:r>
            <a:r>
              <a:rPr lang="en-US" baseline="30000"/>
              <a:t>st</a:t>
            </a:r>
            <a:r>
              <a:rPr lang="en-US"/>
              <a:t> thing I want to do is look at my GTP endpoints and not just the upper layer IP</a:t>
            </a:r>
          </a:p>
        </p:txBody>
      </p:sp>
      <p:pic>
        <p:nvPicPr>
          <p:cNvPr id="7" name="Picture 6"/>
          <p:cNvPicPr>
            <a:picLocks noChangeAspect="1"/>
          </p:cNvPicPr>
          <p:nvPr/>
        </p:nvPicPr>
        <p:blipFill>
          <a:blip r:embed="rId2"/>
          <a:stretch>
            <a:fillRect/>
          </a:stretch>
        </p:blipFill>
        <p:spPr>
          <a:xfrm>
            <a:off x="-11296" y="2585645"/>
            <a:ext cx="9144000" cy="2150867"/>
          </a:xfrm>
          <a:prstGeom prst="rect">
            <a:avLst/>
          </a:prstGeom>
        </p:spPr>
      </p:pic>
      <p:sp>
        <p:nvSpPr>
          <p:cNvPr id="8" name="TextBox 7"/>
          <p:cNvSpPr txBox="1"/>
          <p:nvPr/>
        </p:nvSpPr>
        <p:spPr>
          <a:xfrm>
            <a:off x="-11296" y="1530224"/>
            <a:ext cx="8746305" cy="954107"/>
          </a:xfrm>
          <a:prstGeom prst="rect">
            <a:avLst/>
          </a:prstGeom>
          <a:noFill/>
        </p:spPr>
        <p:txBody>
          <a:bodyPr wrap="none" rtlCol="0">
            <a:spAutoFit/>
          </a:bodyPr>
          <a:lstStyle/>
          <a:p>
            <a:pPr marL="342900" indent="-342900">
              <a:buFont typeface="+mj-lt"/>
              <a:buAutoNum type="arabicPeriod"/>
            </a:pPr>
            <a:r>
              <a:rPr lang="en-US"/>
              <a:t>Create a new column name “tunnel_source”</a:t>
            </a:r>
          </a:p>
          <a:p>
            <a:pPr marL="342900" indent="-342900">
              <a:buFont typeface="+mj-lt"/>
              <a:buAutoNum type="arabicPeriod"/>
            </a:pPr>
            <a:r>
              <a:rPr lang="en-US"/>
              <a:t>Choose type “custom”, and fields as ip.src</a:t>
            </a:r>
          </a:p>
          <a:p>
            <a:pPr marL="342900" indent="-342900">
              <a:buFont typeface="+mj-lt"/>
              <a:buAutoNum type="arabicPeriod"/>
            </a:pPr>
            <a:r>
              <a:rPr lang="en-US"/>
              <a:t>Make occurrences “1” (this is for single tunnel, you can do 2 when you have a tunnel in a tunnel</a:t>
            </a:r>
          </a:p>
          <a:p>
            <a:pPr marL="342900" indent="-342900">
              <a:buFont typeface="+mj-lt"/>
              <a:buAutoNum type="arabicPeriod"/>
            </a:pPr>
            <a:r>
              <a:rPr lang="en-US"/>
              <a:t>You now see the tunnel_source address, and the upper layer address. (only “Source” will resolve name)</a:t>
            </a:r>
          </a:p>
        </p:txBody>
      </p:sp>
    </p:spTree>
    <p:extLst>
      <p:ext uri="{BB962C8B-B14F-4D97-AF65-F5344CB8AC3E}">
        <p14:creationId xmlns:p14="http://schemas.microsoft.com/office/powerpoint/2010/main" val="1788116369"/>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C941A2E-92CA-BB5D-396B-9F80829CAD06}"/>
            </a:ext>
          </a:extLst>
        </p:cNvPr>
        <p:cNvGrpSpPr/>
        <p:nvPr/>
      </p:nvGrpSpPr>
      <p:grpSpPr>
        <a:xfrm>
          <a:off x="0" y="0"/>
          <a:ext cx="0" cy="0"/>
        </a:xfrm>
      </p:grpSpPr>
      <p:sp>
        <p:nvSpPr>
          <p:cNvPr id="2" name="Title 1">
            <a:extLst>
              <a:ext uri="{FF2B5EF4-FFF2-40B4-BE49-F238E27FC236}">
                <a16:creationId xmlns:a16="http://schemas.microsoft.com/office/drawing/2014/main" id="{78768EF8-D7D3-3920-8CC6-BDB422C7833D}"/>
              </a:ext>
            </a:extLst>
          </p:cNvPr>
          <p:cNvSpPr>
            <a:spLocks noGrp="1"/>
          </p:cNvSpPr>
          <p:nvPr>
            <p:ph type="title" idx="4294967295"/>
          </p:nvPr>
        </p:nvSpPr>
        <p:spPr>
          <a:xfrm>
            <a:off x="0" y="-212725"/>
            <a:ext cx="6845300" cy="977900"/>
          </a:xfrm>
        </p:spPr>
        <p:txBody>
          <a:bodyPr/>
          <a:lstStyle/>
          <a:p>
            <a:r>
              <a:rPr lang="en-US">
                <a:solidFill>
                  <a:schemeClr val="tx1"/>
                </a:solidFill>
              </a:rPr>
              <a:t>GTP Tunnel Viewing Version2</a:t>
            </a:r>
          </a:p>
        </p:txBody>
      </p:sp>
      <p:sp>
        <p:nvSpPr>
          <p:cNvPr id="4" name="TextBox 3">
            <a:extLst>
              <a:ext uri="{FF2B5EF4-FFF2-40B4-BE49-F238E27FC236}">
                <a16:creationId xmlns:a16="http://schemas.microsoft.com/office/drawing/2014/main" id="{C79C8A9A-9D68-BEB9-F95F-F10A78187F6B}"/>
              </a:ext>
            </a:extLst>
          </p:cNvPr>
          <p:cNvSpPr txBox="1"/>
          <p:nvPr/>
        </p:nvSpPr>
        <p:spPr>
          <a:xfrm>
            <a:off x="0" y="765175"/>
            <a:ext cx="9121408" cy="307777"/>
          </a:xfrm>
          <a:prstGeom prst="rect">
            <a:avLst/>
          </a:prstGeom>
          <a:noFill/>
        </p:spPr>
        <p:txBody>
          <a:bodyPr wrap="none" rtlCol="0">
            <a:spAutoFit/>
          </a:bodyPr>
          <a:lstStyle/>
          <a:p>
            <a:r>
              <a:rPr lang="en-US"/>
              <a:t>Using the previous example, the 1</a:t>
            </a:r>
            <a:r>
              <a:rPr lang="en-US" baseline="30000"/>
              <a:t>st</a:t>
            </a:r>
            <a:r>
              <a:rPr lang="en-US"/>
              <a:t> thing I want to do is look at my GTP endpoints and not just the upper layer IP</a:t>
            </a:r>
          </a:p>
        </p:txBody>
      </p:sp>
      <p:sp>
        <p:nvSpPr>
          <p:cNvPr id="8" name="TextBox 7">
            <a:extLst>
              <a:ext uri="{FF2B5EF4-FFF2-40B4-BE49-F238E27FC236}">
                <a16:creationId xmlns:a16="http://schemas.microsoft.com/office/drawing/2014/main" id="{006D408C-A934-2368-2BAE-282C75BD9ED0}"/>
              </a:ext>
            </a:extLst>
          </p:cNvPr>
          <p:cNvSpPr txBox="1"/>
          <p:nvPr/>
        </p:nvSpPr>
        <p:spPr>
          <a:xfrm>
            <a:off x="0" y="1072952"/>
            <a:ext cx="6865982" cy="1169551"/>
          </a:xfrm>
          <a:prstGeom prst="rect">
            <a:avLst/>
          </a:prstGeom>
          <a:noFill/>
        </p:spPr>
        <p:txBody>
          <a:bodyPr wrap="none" rtlCol="0">
            <a:spAutoFit/>
          </a:bodyPr>
          <a:lstStyle/>
          <a:p>
            <a:pPr marL="342900" indent="-342900">
              <a:buFont typeface="+mj-lt"/>
              <a:buAutoNum type="arabicPeriod"/>
            </a:pPr>
            <a:r>
              <a:rPr lang="en-US"/>
              <a:t>Create a new column name “tunnel_source”</a:t>
            </a:r>
          </a:p>
          <a:p>
            <a:pPr marL="342900" indent="-342900">
              <a:buFont typeface="+mj-lt"/>
              <a:buAutoNum type="arabicPeriod"/>
            </a:pPr>
            <a:r>
              <a:rPr lang="en-US"/>
              <a:t>Choose type “custom”, and fields as ip.src_host#1</a:t>
            </a:r>
          </a:p>
          <a:p>
            <a:pPr marL="342900" indent="-342900">
              <a:buFont typeface="+mj-lt"/>
              <a:buAutoNum type="arabicPeriod"/>
            </a:pPr>
            <a:r>
              <a:rPr lang="en-US"/>
              <a:t>Change “Source” column to “Inner Source” and make the fields as ip.src_host#2</a:t>
            </a:r>
          </a:p>
          <a:p>
            <a:pPr marL="342900" indent="-342900">
              <a:buFont typeface="+mj-lt"/>
              <a:buAutoNum type="arabicPeriod"/>
            </a:pPr>
            <a:r>
              <a:rPr lang="en-US"/>
              <a:t>You now see the tunnel_source address, and the upper layer address. </a:t>
            </a:r>
          </a:p>
          <a:p>
            <a:pPr lvl="3"/>
            <a:r>
              <a:rPr lang="en-US"/>
              <a:t>	(both addresses will be resolved using the _host field)</a:t>
            </a:r>
          </a:p>
        </p:txBody>
      </p:sp>
      <p:pic>
        <p:nvPicPr>
          <p:cNvPr id="5" name="Picture 4">
            <a:extLst>
              <a:ext uri="{FF2B5EF4-FFF2-40B4-BE49-F238E27FC236}">
                <a16:creationId xmlns:a16="http://schemas.microsoft.com/office/drawing/2014/main" id="{97B8ADC5-9394-C33D-5A0B-E020CC5ACAB5}"/>
              </a:ext>
            </a:extLst>
          </p:cNvPr>
          <p:cNvPicPr>
            <a:picLocks noChangeAspect="1"/>
          </p:cNvPicPr>
          <p:nvPr/>
        </p:nvPicPr>
        <p:blipFill>
          <a:blip r:embed="rId2"/>
          <a:stretch>
            <a:fillRect/>
          </a:stretch>
        </p:blipFill>
        <p:spPr>
          <a:xfrm>
            <a:off x="0" y="2742573"/>
            <a:ext cx="9144000" cy="1570279"/>
          </a:xfrm>
          <a:prstGeom prst="rect">
            <a:avLst/>
          </a:prstGeom>
        </p:spPr>
      </p:pic>
    </p:spTree>
    <p:extLst>
      <p:ext uri="{BB962C8B-B14F-4D97-AF65-F5344CB8AC3E}">
        <p14:creationId xmlns:p14="http://schemas.microsoft.com/office/powerpoint/2010/main" val="51773997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p:cNvSpPr>
            <a:spLocks noGrp="1"/>
          </p:cNvSpPr>
          <p:nvPr>
            <p:ph type="title" idx="4294967295"/>
          </p:nvPr>
        </p:nvSpPr>
        <p:spPr>
          <a:xfrm>
            <a:off x="0" y="-193675"/>
            <a:ext cx="6845300" cy="977900"/>
          </a:xfrm>
        </p:spPr>
        <p:txBody>
          <a:bodyPr/>
          <a:lstStyle/>
          <a:p>
            <a:r>
              <a:rPr lang="en-US">
                <a:solidFill>
                  <a:schemeClr val="tx1"/>
                </a:solidFill>
              </a:rPr>
              <a:t>GTP</a:t>
            </a:r>
          </a:p>
        </p:txBody>
      </p:sp>
      <p:sp>
        <p:nvSpPr>
          <p:cNvPr id="4" name="TextBox 3"/>
          <p:cNvSpPr txBox="1"/>
          <p:nvPr/>
        </p:nvSpPr>
        <p:spPr>
          <a:xfrm>
            <a:off x="0" y="1097279"/>
            <a:ext cx="9144000" cy="523220"/>
          </a:xfrm>
          <a:prstGeom prst="rect">
            <a:avLst/>
          </a:prstGeom>
          <a:noFill/>
        </p:spPr>
        <p:txBody>
          <a:bodyPr wrap="square" rtlCol="0">
            <a:spAutoFit/>
          </a:bodyPr>
          <a:lstStyle/>
          <a:p>
            <a:r>
              <a:rPr lang="en-US"/>
              <a:t>2</a:t>
            </a:r>
            <a:r>
              <a:rPr lang="en-US" baseline="30000"/>
              <a:t>nd</a:t>
            </a:r>
            <a:r>
              <a:rPr lang="en-US"/>
              <a:t>, we need to de’dup the packets so that we can use the TCP analysis feature in wireshark (assuming we’re looking for things like packet loss).</a:t>
            </a:r>
          </a:p>
        </p:txBody>
      </p:sp>
      <p:sp>
        <p:nvSpPr>
          <p:cNvPr id="5" name="TextBox 4"/>
          <p:cNvSpPr txBox="1"/>
          <p:nvPr/>
        </p:nvSpPr>
        <p:spPr>
          <a:xfrm>
            <a:off x="59634" y="1620499"/>
            <a:ext cx="9024731" cy="738664"/>
          </a:xfrm>
          <a:prstGeom prst="rect">
            <a:avLst/>
          </a:prstGeom>
          <a:noFill/>
        </p:spPr>
        <p:txBody>
          <a:bodyPr wrap="square" rtlCol="0">
            <a:spAutoFit/>
          </a:bodyPr>
          <a:lstStyle/>
          <a:p>
            <a:r>
              <a:rPr lang="en-US"/>
              <a:t>Putting a display filter does not help in the cases where you capture S1-u, S5, and Sgi in the same capture. Wireshark analysis feature is based on all packets in the capture regardless of whether you are view them or not. </a:t>
            </a:r>
          </a:p>
        </p:txBody>
      </p:sp>
      <p:pic>
        <p:nvPicPr>
          <p:cNvPr id="6" name="Picture 5"/>
          <p:cNvPicPr>
            <a:picLocks noChangeAspect="1"/>
          </p:cNvPicPr>
          <p:nvPr/>
        </p:nvPicPr>
        <p:blipFill>
          <a:blip r:embed="rId2"/>
          <a:stretch>
            <a:fillRect/>
          </a:stretch>
        </p:blipFill>
        <p:spPr>
          <a:xfrm>
            <a:off x="0" y="3755912"/>
            <a:ext cx="3518694" cy="1037707"/>
          </a:xfrm>
          <a:prstGeom prst="rect">
            <a:avLst/>
          </a:prstGeom>
        </p:spPr>
      </p:pic>
      <p:sp>
        <p:nvSpPr>
          <p:cNvPr id="7" name="TextBox 6"/>
          <p:cNvSpPr txBox="1"/>
          <p:nvPr/>
        </p:nvSpPr>
        <p:spPr>
          <a:xfrm>
            <a:off x="0" y="2387237"/>
            <a:ext cx="9144000" cy="1384995"/>
          </a:xfrm>
          <a:prstGeom prst="rect">
            <a:avLst/>
          </a:prstGeom>
          <a:noFill/>
        </p:spPr>
        <p:txBody>
          <a:bodyPr wrap="square" rtlCol="0">
            <a:spAutoFit/>
          </a:bodyPr>
          <a:lstStyle/>
          <a:p>
            <a:pPr marL="342900" indent="-342900">
              <a:buFont typeface="+mj-lt"/>
              <a:buAutoNum type="arabicPeriod"/>
            </a:pPr>
            <a:r>
              <a:rPr lang="en-US"/>
              <a:t>Find something unique in each of the interfaces. I usually use the MAC address or tunnel IP, since S1, S5, and Sgi will typically use different interfaces. Then create a display filter for that. </a:t>
            </a:r>
          </a:p>
          <a:p>
            <a:pPr marL="342900" indent="-342900">
              <a:buFont typeface="+mj-lt"/>
              <a:buAutoNum type="arabicPeriod"/>
            </a:pPr>
            <a:r>
              <a:rPr lang="en-US"/>
              <a:t>This will now show you just show just a single flow of the TCP packets (still showing error). So now “export specified packets”, and save “displayed”</a:t>
            </a:r>
          </a:p>
          <a:p>
            <a:pPr marL="342900" indent="-342900">
              <a:buFont typeface="+mj-lt"/>
              <a:buAutoNum type="arabicPeriod"/>
            </a:pPr>
            <a:r>
              <a:rPr lang="en-US"/>
              <a:t>Open the capture you just created.</a:t>
            </a:r>
          </a:p>
          <a:p>
            <a:endParaRPr lang="en-US"/>
          </a:p>
        </p:txBody>
      </p:sp>
      <p:pic>
        <p:nvPicPr>
          <p:cNvPr id="8" name="Picture 7"/>
          <p:cNvPicPr>
            <a:picLocks noChangeAspect="1"/>
          </p:cNvPicPr>
          <p:nvPr/>
        </p:nvPicPr>
        <p:blipFill>
          <a:blip r:embed="rId3"/>
          <a:stretch>
            <a:fillRect/>
          </a:stretch>
        </p:blipFill>
        <p:spPr>
          <a:xfrm>
            <a:off x="4541352" y="3229533"/>
            <a:ext cx="4543013" cy="701026"/>
          </a:xfrm>
          <a:prstGeom prst="rect">
            <a:avLst/>
          </a:prstGeom>
        </p:spPr>
      </p:pic>
      <p:pic>
        <p:nvPicPr>
          <p:cNvPr id="9" name="Picture 8"/>
          <p:cNvPicPr>
            <a:picLocks noChangeAspect="1"/>
          </p:cNvPicPr>
          <p:nvPr/>
        </p:nvPicPr>
        <p:blipFill>
          <a:blip r:embed="rId4"/>
          <a:stretch>
            <a:fillRect/>
          </a:stretch>
        </p:blipFill>
        <p:spPr>
          <a:xfrm>
            <a:off x="3896139" y="4031493"/>
            <a:ext cx="5247861" cy="704733"/>
          </a:xfrm>
          <a:prstGeom prst="rect">
            <a:avLst/>
          </a:prstGeom>
        </p:spPr>
      </p:pic>
      <p:sp>
        <p:nvSpPr>
          <p:cNvPr id="10" name="TextBox 9"/>
          <p:cNvSpPr txBox="1"/>
          <p:nvPr/>
        </p:nvSpPr>
        <p:spPr>
          <a:xfrm>
            <a:off x="4063117" y="3930559"/>
            <a:ext cx="772969" cy="307777"/>
          </a:xfrm>
          <a:prstGeom prst="rect">
            <a:avLst/>
          </a:prstGeom>
          <a:noFill/>
        </p:spPr>
        <p:txBody>
          <a:bodyPr wrap="none" rtlCol="0">
            <a:spAutoFit/>
          </a:bodyPr>
          <a:lstStyle/>
          <a:p>
            <a:r>
              <a:rPr lang="en-US"/>
              <a:t>AFTER</a:t>
            </a:r>
          </a:p>
        </p:txBody>
      </p:sp>
      <p:sp>
        <p:nvSpPr>
          <p:cNvPr id="11" name="TextBox 10"/>
          <p:cNvSpPr txBox="1"/>
          <p:nvPr/>
        </p:nvSpPr>
        <p:spPr>
          <a:xfrm>
            <a:off x="5106431" y="3081037"/>
            <a:ext cx="923651" cy="307777"/>
          </a:xfrm>
          <a:prstGeom prst="rect">
            <a:avLst/>
          </a:prstGeom>
          <a:noFill/>
        </p:spPr>
        <p:txBody>
          <a:bodyPr wrap="none" rtlCol="0">
            <a:spAutoFit/>
          </a:bodyPr>
          <a:lstStyle/>
          <a:p>
            <a:r>
              <a:rPr lang="en-US"/>
              <a:t>BEFORE</a:t>
            </a:r>
          </a:p>
        </p:txBody>
      </p:sp>
      <p:sp>
        <p:nvSpPr>
          <p:cNvPr id="12" name="TextBox 11"/>
          <p:cNvSpPr txBox="1"/>
          <p:nvPr/>
        </p:nvSpPr>
        <p:spPr>
          <a:xfrm>
            <a:off x="739471" y="3602023"/>
            <a:ext cx="1140056" cy="307777"/>
          </a:xfrm>
          <a:prstGeom prst="rect">
            <a:avLst/>
          </a:prstGeom>
          <a:noFill/>
        </p:spPr>
        <p:txBody>
          <a:bodyPr wrap="none" rtlCol="0">
            <a:spAutoFit/>
          </a:bodyPr>
          <a:lstStyle/>
          <a:p>
            <a:r>
              <a:rPr lang="en-US"/>
              <a:t>Original File</a:t>
            </a:r>
          </a:p>
        </p:txBody>
      </p:sp>
    </p:spTree>
    <p:extLst>
      <p:ext uri="{BB962C8B-B14F-4D97-AF65-F5344CB8AC3E}">
        <p14:creationId xmlns:p14="http://schemas.microsoft.com/office/powerpoint/2010/main" val="379384954"/>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TextBox 4"/>
          <p:cNvSpPr txBox="1"/>
          <p:nvPr/>
        </p:nvSpPr>
        <p:spPr>
          <a:xfrm>
            <a:off x="613206" y="1128970"/>
            <a:ext cx="3877985" cy="523220"/>
          </a:xfrm>
          <a:prstGeom prst="rect">
            <a:avLst/>
          </a:prstGeom>
          <a:noFill/>
        </p:spPr>
        <p:txBody>
          <a:bodyPr wrap="none" rtlCol="0">
            <a:spAutoFit/>
          </a:bodyPr>
          <a:lstStyle/>
          <a:p>
            <a:r>
              <a:rPr lang="en-US" sz="2800" b="1"/>
              <a:t>Let’s build a profile	</a:t>
            </a:r>
          </a:p>
        </p:txBody>
      </p:sp>
    </p:spTree>
    <p:extLst>
      <p:ext uri="{BB962C8B-B14F-4D97-AF65-F5344CB8AC3E}">
        <p14:creationId xmlns:p14="http://schemas.microsoft.com/office/powerpoint/2010/main" val="948147255"/>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F60067B-3018-EE09-30EE-7DF540C7A689}"/>
            </a:ext>
          </a:extLst>
        </p:cNvPr>
        <p:cNvGrpSpPr/>
        <p:nvPr/>
      </p:nvGrpSpPr>
      <p:grpSpPr>
        <a:xfrm>
          <a:off x="0" y="0"/>
          <a:ext cx="0" cy="0"/>
        </a:xfrm>
      </p:grpSpPr>
      <p:sp>
        <p:nvSpPr>
          <p:cNvPr id="5" name="TextBox 4">
            <a:extLst>
              <a:ext uri="{FF2B5EF4-FFF2-40B4-BE49-F238E27FC236}">
                <a16:creationId xmlns:a16="http://schemas.microsoft.com/office/drawing/2014/main" id="{18703969-61DE-3E5B-B08E-9192D4F01406}"/>
              </a:ext>
            </a:extLst>
          </p:cNvPr>
          <p:cNvSpPr txBox="1"/>
          <p:nvPr/>
        </p:nvSpPr>
        <p:spPr>
          <a:xfrm>
            <a:off x="370751" y="297697"/>
            <a:ext cx="4801314" cy="523220"/>
          </a:xfrm>
          <a:prstGeom prst="rect">
            <a:avLst/>
          </a:prstGeom>
          <a:noFill/>
        </p:spPr>
        <p:txBody>
          <a:bodyPr wrap="none" rtlCol="0">
            <a:spAutoFit/>
          </a:bodyPr>
          <a:lstStyle/>
          <a:p>
            <a:r>
              <a:rPr lang="en-US" sz="2800" b="1"/>
              <a:t>Sharing tunneled payload	</a:t>
            </a:r>
          </a:p>
        </p:txBody>
      </p:sp>
      <p:pic>
        <p:nvPicPr>
          <p:cNvPr id="3" name="Picture 2">
            <a:extLst>
              <a:ext uri="{FF2B5EF4-FFF2-40B4-BE49-F238E27FC236}">
                <a16:creationId xmlns:a16="http://schemas.microsoft.com/office/drawing/2014/main" id="{992319B9-270E-28BA-2C45-43668C4E359C}"/>
              </a:ext>
            </a:extLst>
          </p:cNvPr>
          <p:cNvPicPr>
            <a:picLocks noChangeAspect="1"/>
          </p:cNvPicPr>
          <p:nvPr/>
        </p:nvPicPr>
        <p:blipFill>
          <a:blip r:embed="rId2"/>
          <a:stretch>
            <a:fillRect/>
          </a:stretch>
        </p:blipFill>
        <p:spPr>
          <a:xfrm>
            <a:off x="564279" y="1021213"/>
            <a:ext cx="1993352" cy="2993317"/>
          </a:xfrm>
          <a:prstGeom prst="rect">
            <a:avLst/>
          </a:prstGeom>
        </p:spPr>
      </p:pic>
      <p:pic>
        <p:nvPicPr>
          <p:cNvPr id="4" name="Picture 3">
            <a:extLst>
              <a:ext uri="{FF2B5EF4-FFF2-40B4-BE49-F238E27FC236}">
                <a16:creationId xmlns:a16="http://schemas.microsoft.com/office/drawing/2014/main" id="{A6EB504C-BECF-4FA2-4DD0-81D69195BF14}"/>
              </a:ext>
            </a:extLst>
          </p:cNvPr>
          <p:cNvPicPr>
            <a:picLocks noChangeAspect="1"/>
          </p:cNvPicPr>
          <p:nvPr/>
        </p:nvPicPr>
        <p:blipFill>
          <a:blip r:embed="rId3"/>
          <a:stretch>
            <a:fillRect/>
          </a:stretch>
        </p:blipFill>
        <p:spPr>
          <a:xfrm>
            <a:off x="2557631" y="2409259"/>
            <a:ext cx="6317673" cy="2573867"/>
          </a:xfrm>
          <a:prstGeom prst="rect">
            <a:avLst/>
          </a:prstGeom>
        </p:spPr>
      </p:pic>
      <p:pic>
        <p:nvPicPr>
          <p:cNvPr id="9" name="Picture 8">
            <a:extLst>
              <a:ext uri="{FF2B5EF4-FFF2-40B4-BE49-F238E27FC236}">
                <a16:creationId xmlns:a16="http://schemas.microsoft.com/office/drawing/2014/main" id="{032722F2-CE1D-2F1F-9525-C4FD6989043E}"/>
              </a:ext>
            </a:extLst>
          </p:cNvPr>
          <p:cNvPicPr>
            <a:picLocks noChangeAspect="1"/>
          </p:cNvPicPr>
          <p:nvPr/>
        </p:nvPicPr>
        <p:blipFill>
          <a:blip r:embed="rId4"/>
          <a:stretch>
            <a:fillRect/>
          </a:stretch>
        </p:blipFill>
        <p:spPr>
          <a:xfrm>
            <a:off x="3622965" y="860890"/>
            <a:ext cx="2569424" cy="1710860"/>
          </a:xfrm>
          <a:prstGeom prst="rect">
            <a:avLst/>
          </a:prstGeom>
        </p:spPr>
      </p:pic>
    </p:spTree>
    <p:extLst>
      <p:ext uri="{BB962C8B-B14F-4D97-AF65-F5344CB8AC3E}">
        <p14:creationId xmlns:p14="http://schemas.microsoft.com/office/powerpoint/2010/main" val="364798892"/>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B1EFB03-E7D9-E735-4DBC-41CD89AF119D}"/>
            </a:ext>
          </a:extLst>
        </p:cNvPr>
        <p:cNvGrpSpPr/>
        <p:nvPr/>
      </p:nvGrpSpPr>
      <p:grpSpPr>
        <a:xfrm>
          <a:off x="0" y="0"/>
          <a:ext cx="0" cy="0"/>
        </a:xfrm>
      </p:grpSpPr>
      <p:sp>
        <p:nvSpPr>
          <p:cNvPr id="4" name="TextBox 3">
            <a:extLst>
              <a:ext uri="{FF2B5EF4-FFF2-40B4-BE49-F238E27FC236}">
                <a16:creationId xmlns:a16="http://schemas.microsoft.com/office/drawing/2014/main" id="{95C25086-152A-1689-DCE9-CAB65B0A8DF0}"/>
              </a:ext>
            </a:extLst>
          </p:cNvPr>
          <p:cNvSpPr txBox="1"/>
          <p:nvPr/>
        </p:nvSpPr>
        <p:spPr>
          <a:xfrm>
            <a:off x="0" y="1803160"/>
            <a:ext cx="11428519" cy="1638910"/>
          </a:xfrm>
          <a:prstGeom prst="rect">
            <a:avLst/>
          </a:prstGeom>
          <a:noFill/>
        </p:spPr>
        <p:txBody>
          <a:bodyPr wrap="square" rtlCol="0">
            <a:spAutoFit/>
          </a:bodyPr>
          <a:lstStyle/>
          <a:p>
            <a:r>
              <a:rPr lang="en-US" sz="1200" err="1"/>
              <a:t>Editcap to remove true</a:t>
            </a:r>
          </a:p>
          <a:p>
            <a:r>
              <a:rPr lang="en-US" sz="1200"/>
              <a:t>.\editcap.exe -w –I .0001 C:\temp\roamingIssue.pcap C:\temp\roamDedup.pcap</a:t>
            </a:r>
          </a:p>
          <a:p>
            <a:r>
              <a:rPr lang="en-US" sz="1200"/>
              <a:t>153 packets seen, 12 packets skipped with duplicate time window equal to or less than 0.000100000 seconds.</a:t>
            </a:r>
          </a:p>
          <a:p>
            <a:r>
              <a:rPr lang="en-US" sz="1200"/>
              <a:t> duplicate packets. Most useful on S5 interface that leaves SGW, and arrives at PGW.</a:t>
            </a:r>
          </a:p>
          <a:p>
            <a:endParaRPr lang="en-US" sz="1050"/>
          </a:p>
          <a:p>
            <a:endParaRPr lang="en-US" sz="1050"/>
          </a:p>
          <a:p>
            <a:r>
              <a:rPr lang="en-US" sz="1050"/>
              <a:t>For large files use capinfos to determine size, and calculate the size of the chunks that the pcap can be broken up into.  </a:t>
            </a:r>
          </a:p>
          <a:p>
            <a:endParaRPr lang="en-US" sz="1050"/>
          </a:p>
          <a:p>
            <a:r>
              <a:rPr lang="en-US" sz="1050" err="1"/>
              <a:t>Mergecap…..</a:t>
            </a:r>
          </a:p>
        </p:txBody>
      </p:sp>
      <p:sp>
        <p:nvSpPr>
          <p:cNvPr id="5" name="TextBox 4">
            <a:extLst>
              <a:ext uri="{FF2B5EF4-FFF2-40B4-BE49-F238E27FC236}">
                <a16:creationId xmlns:a16="http://schemas.microsoft.com/office/drawing/2014/main" id="{0A9684AC-5693-F930-4170-3E955C9FE459}"/>
              </a:ext>
            </a:extLst>
          </p:cNvPr>
          <p:cNvSpPr txBox="1"/>
          <p:nvPr/>
        </p:nvSpPr>
        <p:spPr>
          <a:xfrm>
            <a:off x="613206" y="1128970"/>
            <a:ext cx="6351419" cy="523220"/>
          </a:xfrm>
          <a:prstGeom prst="rect">
            <a:avLst/>
          </a:prstGeom>
          <a:noFill/>
        </p:spPr>
        <p:txBody>
          <a:bodyPr wrap="none" rtlCol="0">
            <a:spAutoFit/>
          </a:bodyPr>
          <a:lstStyle/>
          <a:p>
            <a:r>
              <a:rPr lang="en-US" sz="2800" b="1"/>
              <a:t>Tools, Tools, Tools, they are there for you.</a:t>
            </a:r>
          </a:p>
        </p:txBody>
      </p:sp>
    </p:spTree>
    <p:extLst>
      <p:ext uri="{BB962C8B-B14F-4D97-AF65-F5344CB8AC3E}">
        <p14:creationId xmlns:p14="http://schemas.microsoft.com/office/powerpoint/2010/main" val="250603856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4" name="TextBox 3">
            <a:extLst>
              <a:ext uri="{FF2B5EF4-FFF2-40B4-BE49-F238E27FC236}">
                <a16:creationId xmlns:a16="http://schemas.microsoft.com/office/drawing/2014/main" id="{88B27D23-531A-4AF0-B18C-1ABF752B497C}"/>
              </a:ext>
            </a:extLst>
          </p:cNvPr>
          <p:cNvSpPr txBox="1"/>
          <p:nvPr/>
        </p:nvSpPr>
        <p:spPr>
          <a:xfrm>
            <a:off x="0" y="1448608"/>
            <a:ext cx="9144000" cy="3323987"/>
          </a:xfrm>
          <a:prstGeom prst="rect">
            <a:avLst/>
          </a:prstGeom>
          <a:noFill/>
        </p:spPr>
        <p:txBody>
          <a:bodyPr wrap="square">
            <a:spAutoFit/>
          </a:bodyPr>
          <a:lstStyle/>
          <a:p>
            <a:pPr algn="l"/>
            <a:r>
              <a:rPr lang="en-US" b="1" i="0" err="1">
                <a:solidFill>
                  <a:schemeClr val="tx1"/>
                </a:solidFill>
                <a:effectLst/>
                <a:latin typeface="open sans" panose="020b0606030504020204" pitchFamily="34" charset="0"/>
              </a:rPr>
              <a:t>editcap -s 128 </a:t>
            </a:r>
            <a:r>
              <a:rPr lang="en-US" b="1" err="1">
                <a:solidFill>
                  <a:schemeClr val="tx1"/>
                </a:solidFill>
                <a:latin typeface="open sans" panose="020b0606030504020204" pitchFamily="34" charset="0"/>
              </a:rPr>
              <a:t>superbowl</a:t>
            </a:r>
            <a:r>
              <a:rPr lang="en-US" b="1" i="0" err="1">
                <a:solidFill>
                  <a:schemeClr val="tx1"/>
                </a:solidFill>
                <a:effectLst/>
                <a:latin typeface="open sans" panose="020b0606030504020204" pitchFamily="34" charset="0"/>
              </a:rPr>
              <a:t>.pcap superbowl_128.pcapng</a:t>
            </a:r>
          </a:p>
          <a:p>
            <a:pPr algn="l"/>
            <a:endParaRPr lang="en-US" b="1">
              <a:solidFill>
                <a:schemeClr val="tx1"/>
              </a:solidFill>
              <a:latin typeface="open sans" panose="020b0606030504020204" pitchFamily="34" charset="0"/>
            </a:endParaRPr>
          </a:p>
          <a:p>
            <a:pPr algn="l"/>
            <a:endParaRPr lang="en-US" b="0" i="0">
              <a:solidFill>
                <a:schemeClr val="tx1"/>
              </a:solidFill>
              <a:effectLst/>
              <a:latin typeface="open sans" panose="020b0606030504020204" pitchFamily="34" charset="0"/>
            </a:endParaRPr>
          </a:p>
          <a:p>
            <a:pPr algn="l"/>
            <a:r>
              <a:rPr lang="en-US" b="0" i="0">
                <a:solidFill>
                  <a:schemeClr val="tx1"/>
                </a:solidFill>
                <a:effectLst/>
                <a:latin typeface="open sans" panose="020b0606030504020204" pitchFamily="34" charset="0"/>
              </a:rPr>
              <a:t>	Take a larger trace and slice the packets after byte 128 and save to a new file. This means I won’t 	get the complete payload, but that is ok in the cases where your troubleshooting packet loss 	using TCP analysis. </a:t>
            </a:r>
            <a:r>
              <a:rPr lang="en-US">
                <a:solidFill>
                  <a:schemeClr val="tx1"/>
                </a:solidFill>
                <a:latin typeface="open sans" panose="020b0606030504020204" pitchFamily="34" charset="0"/>
              </a:rPr>
              <a:t>You</a:t>
            </a:r>
            <a:r>
              <a:rPr lang="en-US" b="0" i="0">
                <a:solidFill>
                  <a:schemeClr val="tx1"/>
                </a:solidFill>
                <a:effectLst/>
                <a:latin typeface="open sans" panose="020b0606030504020204" pitchFamily="34" charset="0"/>
              </a:rPr>
              <a:t> can always go back to the original trace file if you need the payload. This 	will dramatically reduce the size of a trace. </a:t>
            </a:r>
          </a:p>
          <a:p>
            <a:pPr algn="l"/>
            <a:endParaRPr lang="en-US">
              <a:solidFill>
                <a:schemeClr val="tx1"/>
              </a:solidFill>
              <a:latin typeface="open sans" panose="020b0606030504020204" pitchFamily="34" charset="0"/>
            </a:endParaRPr>
          </a:p>
          <a:p>
            <a:pPr algn="l"/>
            <a:r>
              <a:rPr lang="en-US" b="1">
                <a:solidFill>
                  <a:schemeClr val="tx1"/>
                </a:solidFill>
                <a:latin typeface="open sans" panose="020b0606030504020204" pitchFamily="34" charset="0"/>
              </a:rPr>
              <a:t>Split a large file into many smaller ones.</a:t>
            </a:r>
          </a:p>
          <a:p>
            <a:pPr algn="l"/>
            <a:endParaRPr lang="en-US">
              <a:solidFill>
                <a:schemeClr val="tx1"/>
              </a:solidFill>
              <a:latin typeface="open sans" panose="020b0606030504020204" pitchFamily="34" charset="0"/>
            </a:endParaRPr>
          </a:p>
          <a:p>
            <a:pPr algn="l"/>
            <a:r>
              <a:rPr lang="en-US" b="1" i="0" err="1">
                <a:solidFill>
                  <a:schemeClr val="tx1"/>
                </a:solidFill>
                <a:effectLst/>
                <a:latin typeface="Roboto" panose="02000000000000000000" pitchFamily="2" charset="0"/>
              </a:rPr>
              <a:t>editcap -c &lt;number of packets per file&gt; superbowl.pcap smallSuperbowl.pcap</a:t>
            </a:r>
          </a:p>
          <a:p>
            <a:pPr algn="l"/>
            <a:endParaRPr lang="en-US">
              <a:solidFill>
                <a:schemeClr val="tx1"/>
              </a:solidFill>
              <a:latin typeface="Roboto" panose="02000000000000000000" pitchFamily="2" charset="0"/>
            </a:endParaRPr>
          </a:p>
          <a:p>
            <a:pPr algn="l"/>
            <a:r>
              <a:rPr lang="en-US" b="0" i="0">
                <a:solidFill>
                  <a:schemeClr val="tx1"/>
                </a:solidFill>
                <a:effectLst/>
                <a:latin typeface="Roboto" panose="02000000000000000000" pitchFamily="2" charset="0"/>
              </a:rPr>
              <a:t>	Becomes smallSuperbowl_0000.pacp _0001.pcap, </a:t>
            </a:r>
          </a:p>
          <a:p>
            <a:pPr algn="l"/>
            <a:r>
              <a:rPr lang="en-US">
                <a:solidFill>
                  <a:schemeClr val="tx1"/>
                </a:solidFill>
                <a:latin typeface="Roboto" panose="02000000000000000000" pitchFamily="2" charset="0"/>
              </a:rPr>
              <a:t>	</a:t>
            </a:r>
            <a:r>
              <a:rPr lang="en-US" b="0" i="0">
                <a:solidFill>
                  <a:schemeClr val="tx1"/>
                </a:solidFill>
                <a:effectLst/>
                <a:latin typeface="Roboto" panose="02000000000000000000" pitchFamily="2" charset="0"/>
              </a:rPr>
              <a:t> 		  smallSuperbowl_0000.pacp _0002.pcap,</a:t>
            </a:r>
          </a:p>
          <a:p>
            <a:pPr algn="l"/>
            <a:r>
              <a:rPr lang="en-US" b="0" i="0">
                <a:solidFill>
                  <a:schemeClr val="tx1"/>
                </a:solidFill>
                <a:effectLst/>
                <a:latin typeface="Roboto" panose="02000000000000000000" pitchFamily="2" charset="0"/>
              </a:rPr>
              <a:t>	</a:t>
            </a:r>
            <a:r>
              <a:rPr lang="en-US" b="0" i="0">
                <a:solidFill>
                  <a:schemeClr val="bg1"/>
                </a:solidFill>
                <a:effectLst/>
                <a:latin typeface="Roboto" panose="02000000000000000000" pitchFamily="2" charset="0"/>
              </a:rPr>
              <a:t>		   etc.</a:t>
            </a:r>
            <a:endParaRPr lang="en-US" b="0" i="0">
              <a:solidFill>
                <a:schemeClr val="bg1"/>
              </a:solidFill>
              <a:effectLst/>
              <a:latin typeface="open sans" panose="020b0606030504020204" pitchFamily="34" charset="0"/>
            </a:endParaRPr>
          </a:p>
        </p:txBody>
      </p:sp>
      <p:sp>
        <p:nvSpPr>
          <p:cNvPr id="5" name="Title 2">
            <a:extLst>
              <a:ext uri="{FF2B5EF4-FFF2-40B4-BE49-F238E27FC236}">
                <a16:creationId xmlns:a16="http://schemas.microsoft.com/office/drawing/2014/main" id="{3E159DD4-E310-45F4-8EA0-D349CF4986A9}"/>
              </a:ext>
            </a:extLst>
          </p:cNvPr>
          <p:cNvSpPr>
            <a:spLocks noGrp="1"/>
          </p:cNvSpPr>
          <p:nvPr>
            <p:ph type="title" idx="4294967295"/>
          </p:nvPr>
        </p:nvSpPr>
        <p:spPr>
          <a:xfrm>
            <a:off x="0" y="600075"/>
            <a:ext cx="7710488" cy="547688"/>
          </a:xfrm>
        </p:spPr>
        <p:txBody>
          <a:bodyPr/>
          <a:lstStyle/>
          <a:p>
            <a:r>
              <a:rPr lang="en-US" sz="2400" b="1" i="0">
                <a:solidFill>
                  <a:schemeClr val="tx1"/>
                </a:solidFill>
                <a:effectLst/>
                <a:latin typeface="open sans" panose="020b0606030504020204" pitchFamily="34" charset="0"/>
              </a:rPr>
              <a:t>Slicing packets in large traces file to reduce the file size</a:t>
            </a:r>
            <a:endParaRPr lang="en-US">
              <a:solidFill>
                <a:schemeClr val="tx1"/>
              </a:solidFill>
            </a:endParaRPr>
          </a:p>
        </p:txBody>
      </p:sp>
    </p:spTree>
    <p:extLst>
      <p:ext uri="{BB962C8B-B14F-4D97-AF65-F5344CB8AC3E}">
        <p14:creationId xmlns:p14="http://schemas.microsoft.com/office/powerpoint/2010/main" val="337778241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TextBox 4">
            <a:extLst>
              <a:ext uri="{FF2B5EF4-FFF2-40B4-BE49-F238E27FC236}">
                <a16:creationId xmlns:a16="http://schemas.microsoft.com/office/drawing/2014/main" id="{01EE40EF-8D5D-4136-8320-C8A00B0CC6A7}"/>
              </a:ext>
            </a:extLst>
          </p:cNvPr>
          <p:cNvSpPr txBox="1"/>
          <p:nvPr/>
        </p:nvSpPr>
        <p:spPr>
          <a:xfrm>
            <a:off x="231228" y="965722"/>
            <a:ext cx="6605752" cy="4154984"/>
          </a:xfrm>
          <a:prstGeom prst="rect">
            <a:avLst/>
          </a:prstGeom>
          <a:noFill/>
        </p:spPr>
        <p:txBody>
          <a:bodyPr wrap="square">
            <a:spAutoFit/>
          </a:bodyPr>
          <a:lstStyle/>
          <a:p>
            <a:pPr marL="0" marR="0">
              <a:spcBef>
                <a:spcPct val="0"/>
              </a:spcBef>
              <a:spcAft>
                <a:spcPct val="0"/>
              </a:spcAft>
            </a:pPr>
            <a:endParaRPr lang="en-US" sz="120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Recommend doing this before deduping packets.</a:t>
            </a:r>
          </a:p>
          <a:p>
            <a:pPr marL="0" marR="0">
              <a:spcBef>
                <a:spcPct val="0"/>
              </a:spcBef>
              <a:spcAft>
                <a:spcPct val="0"/>
              </a:spcAft>
            </a:pPr>
            <a:endParaRPr lang="en-US" sz="120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tshark.exe -r  4perToBeDeduped.pcap  -T fields -e tcp.seq_raw | sort | uniq -c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4 1000461189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4 1218696134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4 1218697032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4 1218698412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4 1218699792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4 1218701172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1 2689484057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1 2689485425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1 2689486793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1 2689488161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4 2710474120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4 2710476617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ct val="0"/>
              </a:spcBef>
              <a:spcAft>
                <a:spcPct val="0"/>
              </a:spcAft>
            </a:pPr>
            <a:r>
              <a:rPr lang="en-US" sz="120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4 2746774803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a:solidFill>
                <a:schemeClr val="tx1"/>
              </a:solidFill>
              <a:latin typeface="Tele-GroteskNor" pitchFamily="2" charset="0"/>
              <a:cs typeface="Arial" panose="020b0604020202020204" pitchFamily="34" charset="0"/>
            </a:endParaRPr>
          </a:p>
          <a:p>
            <a:endParaRPr lang="en-US" sz="1200">
              <a:solidFill>
                <a:schemeClr val="tx1"/>
              </a:solidFill>
              <a:latin typeface="Tele-GroteskNor" pitchFamily="2" charset="0"/>
              <a:cs typeface="Arial" panose="020b0604020202020204" pitchFamily="34" charset="0"/>
            </a:endParaRPr>
          </a:p>
          <a:p>
            <a:r>
              <a:rPr lang="en-US" sz="1200">
                <a:solidFill>
                  <a:schemeClr val="tx1"/>
                </a:solidFill>
                <a:latin typeface="Tele-GroteskNor" pitchFamily="2" charset="0"/>
                <a:cs typeface="Arial" panose="020b0604020202020204" pitchFamily="34" charset="0"/>
              </a:rPr>
              <a:t>-T &lt;def&gt; = defines output type (fields, text, ps). When using –e this MUST be &lt;fields&gt;</a:t>
            </a:r>
          </a:p>
          <a:p>
            <a:r>
              <a:rPr lang="en-US" sz="1200">
                <a:solidFill>
                  <a:schemeClr val="tx1"/>
                </a:solidFill>
                <a:latin typeface="Tele-GroteskNor" pitchFamily="2" charset="0"/>
                <a:cs typeface="Arial" panose="020b0604020202020204" pitchFamily="34" charset="0"/>
              </a:rPr>
              <a:t>-e &lt;field&gt; = which field to print. Must be repeated print multiple fields</a:t>
            </a:r>
          </a:p>
        </p:txBody>
      </p:sp>
      <p:sp>
        <p:nvSpPr>
          <p:cNvPr id="6" name="TextBox 5">
            <a:extLst>
              <a:ext uri="{FF2B5EF4-FFF2-40B4-BE49-F238E27FC236}">
                <a16:creationId xmlns:a16="http://schemas.microsoft.com/office/drawing/2014/main" id="{89644731-9555-4094-B087-8591F89C024C}"/>
              </a:ext>
            </a:extLst>
          </p:cNvPr>
          <p:cNvSpPr txBox="1"/>
          <p:nvPr/>
        </p:nvSpPr>
        <p:spPr>
          <a:xfrm>
            <a:off x="636591" y="390896"/>
            <a:ext cx="6282489" cy="523220"/>
          </a:xfrm>
          <a:prstGeom prst="rect">
            <a:avLst/>
          </a:prstGeom>
          <a:noFill/>
        </p:spPr>
        <p:txBody>
          <a:bodyPr wrap="none" rtlCol="0">
            <a:spAutoFit/>
          </a:bodyPr>
          <a:lstStyle/>
          <a:p>
            <a:r>
              <a:rPr lang="en-US" sz="2800" b="1"/>
              <a:t>Verify each packet has hit every tap</a:t>
            </a:r>
          </a:p>
        </p:txBody>
      </p:sp>
    </p:spTree>
    <p:extLst>
      <p:ext uri="{BB962C8B-B14F-4D97-AF65-F5344CB8AC3E}">
        <p14:creationId xmlns:p14="http://schemas.microsoft.com/office/powerpoint/2010/main" val="374373946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4" name="Picture 3"/>
          <p:cNvPicPr>
            <a:picLocks noChangeAspect="1"/>
          </p:cNvPicPr>
          <p:nvPr/>
        </p:nvPicPr>
        <p:blipFill>
          <a:blip r:embed="rId2"/>
          <a:stretch>
            <a:fillRect/>
          </a:stretch>
        </p:blipFill>
        <p:spPr>
          <a:xfrm>
            <a:off x="144239" y="1379716"/>
            <a:ext cx="4404512" cy="3400499"/>
          </a:xfrm>
          <a:prstGeom prst="rect">
            <a:avLst/>
          </a:prstGeom>
        </p:spPr>
      </p:pic>
      <p:pic>
        <p:nvPicPr>
          <p:cNvPr id="6" name="Picture 5"/>
          <p:cNvPicPr>
            <a:picLocks noChangeAspect="1"/>
          </p:cNvPicPr>
          <p:nvPr/>
        </p:nvPicPr>
        <p:blipFill>
          <a:blip r:embed="rId3"/>
          <a:stretch>
            <a:fillRect/>
          </a:stretch>
        </p:blipFill>
        <p:spPr>
          <a:xfrm>
            <a:off x="1691465" y="2617493"/>
            <a:ext cx="7286625" cy="2221706"/>
          </a:xfrm>
          <a:prstGeom prst="rect">
            <a:avLst/>
          </a:prstGeom>
        </p:spPr>
      </p:pic>
      <p:sp>
        <p:nvSpPr>
          <p:cNvPr id="7" name="TextBox 6"/>
          <p:cNvSpPr txBox="1"/>
          <p:nvPr/>
        </p:nvSpPr>
        <p:spPr>
          <a:xfrm>
            <a:off x="1890249" y="1066816"/>
            <a:ext cx="4540025" cy="253916"/>
          </a:xfrm>
          <a:prstGeom prst="rect">
            <a:avLst/>
          </a:prstGeom>
          <a:noFill/>
        </p:spPr>
        <p:txBody>
          <a:bodyPr wrap="none" rtlCol="0">
            <a:spAutoFit/>
          </a:bodyPr>
          <a:lstStyle/>
          <a:p>
            <a:r>
              <a:rPr lang="en-US" sz="1050"/>
              <a:t>Use a common host file, and distribute to all my profiles using a batch file</a:t>
            </a:r>
          </a:p>
        </p:txBody>
      </p:sp>
    </p:spTree>
    <p:extLst>
      <p:ext uri="{BB962C8B-B14F-4D97-AF65-F5344CB8AC3E}">
        <p14:creationId xmlns:p14="http://schemas.microsoft.com/office/powerpoint/2010/main" val="18328932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8" name="Rounded Rectangle 27"/>
          <p:cNvSpPr/>
          <p:nvPr/>
        </p:nvSpPr>
        <p:spPr>
          <a:xfrm>
            <a:off x="2986180" y="2289409"/>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idx="4294967295"/>
          </p:nvPr>
        </p:nvSpPr>
        <p:spPr>
          <a:xfrm>
            <a:off x="0" y="58738"/>
            <a:ext cx="6121400" cy="371475"/>
          </a:xfrm>
        </p:spPr>
        <p:txBody>
          <a:bodyPr/>
          <a:lstStyle/>
          <a:p>
            <a:r>
              <a:rPr lang="en-US">
                <a:solidFill>
                  <a:schemeClr val="tx1"/>
                </a:solidFill>
              </a:rPr>
              <a:t>Protocols we’re covering</a:t>
            </a:r>
          </a:p>
        </p:txBody>
      </p:sp>
      <p:sp>
        <p:nvSpPr>
          <p:cNvPr id="4" name="Rectangle 3"/>
          <p:cNvSpPr/>
          <p:nvPr/>
        </p:nvSpPr>
        <p:spPr>
          <a:xfrm>
            <a:off x="3204763" y="2558472"/>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99589"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87214"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319189" y="2450586"/>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209678" y="2477120"/>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635348" y="3396939"/>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98635" y="2289409"/>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214416" y="2322363"/>
            <a:ext cx="498855" cy="253916"/>
          </a:xfrm>
          <a:prstGeom prst="rect">
            <a:avLst/>
          </a:prstGeom>
          <a:noFill/>
        </p:spPr>
        <p:txBody>
          <a:bodyPr wrap="none" rtlCol="0">
            <a:spAutoFit/>
          </a:bodyPr>
          <a:lstStyle/>
          <a:p>
            <a:r>
              <a:rPr lang="en-US" sz="1050"/>
              <a:t>MME</a:t>
            </a:r>
          </a:p>
        </p:txBody>
      </p:sp>
      <p:sp>
        <p:nvSpPr>
          <p:cNvPr id="12" name="TextBox 11"/>
          <p:cNvSpPr txBox="1"/>
          <p:nvPr/>
        </p:nvSpPr>
        <p:spPr>
          <a:xfrm>
            <a:off x="3777169" y="4012882"/>
            <a:ext cx="550151" cy="253916"/>
          </a:xfrm>
          <a:prstGeom prst="rect">
            <a:avLst/>
          </a:prstGeom>
          <a:noFill/>
        </p:spPr>
        <p:txBody>
          <a:bodyPr wrap="none" rtlCol="0">
            <a:spAutoFit/>
          </a:bodyPr>
          <a:lstStyle/>
          <a:p>
            <a:r>
              <a:rPr lang="en-US" sz="1050"/>
              <a:t>S-GW</a:t>
            </a:r>
          </a:p>
        </p:txBody>
      </p:sp>
      <p:sp>
        <p:nvSpPr>
          <p:cNvPr id="13" name="TextBox 12"/>
          <p:cNvSpPr txBox="1"/>
          <p:nvPr/>
        </p:nvSpPr>
        <p:spPr>
          <a:xfrm>
            <a:off x="5071194" y="4002645"/>
            <a:ext cx="550151" cy="253916"/>
          </a:xfrm>
          <a:prstGeom prst="rect">
            <a:avLst/>
          </a:prstGeom>
          <a:noFill/>
        </p:spPr>
        <p:txBody>
          <a:bodyPr wrap="none" rtlCol="0">
            <a:spAutoFit/>
          </a:bodyPr>
          <a:lstStyle/>
          <a:p>
            <a:r>
              <a:rPr lang="en-US" sz="1050"/>
              <a:t>P-GW</a:t>
            </a:r>
          </a:p>
        </p:txBody>
      </p:sp>
      <p:sp>
        <p:nvSpPr>
          <p:cNvPr id="14" name="TextBox 13"/>
          <p:cNvSpPr txBox="1"/>
          <p:nvPr/>
        </p:nvSpPr>
        <p:spPr>
          <a:xfrm>
            <a:off x="4249450" y="2331653"/>
            <a:ext cx="461986" cy="253916"/>
          </a:xfrm>
          <a:prstGeom prst="rect">
            <a:avLst/>
          </a:prstGeom>
          <a:noFill/>
        </p:spPr>
        <p:txBody>
          <a:bodyPr wrap="none" rtlCol="0">
            <a:spAutoFit/>
          </a:bodyPr>
          <a:lstStyle/>
          <a:p>
            <a:r>
              <a:rPr lang="en-US" sz="1050"/>
              <a:t>HSS</a:t>
            </a:r>
          </a:p>
        </p:txBody>
      </p:sp>
      <p:sp>
        <p:nvSpPr>
          <p:cNvPr id="15" name="TextBox 14"/>
          <p:cNvSpPr txBox="1"/>
          <p:nvPr/>
        </p:nvSpPr>
        <p:spPr>
          <a:xfrm>
            <a:off x="5104900" y="2331653"/>
            <a:ext cx="551754" cy="253916"/>
          </a:xfrm>
          <a:prstGeom prst="rect">
            <a:avLst/>
          </a:prstGeom>
          <a:noFill/>
        </p:spPr>
        <p:txBody>
          <a:bodyPr wrap="none" rtlCol="0">
            <a:spAutoFit/>
          </a:bodyPr>
          <a:lstStyle/>
          <a:p>
            <a:r>
              <a:rPr lang="en-US" sz="1050"/>
              <a:t>PCRF</a:t>
            </a:r>
          </a:p>
        </p:txBody>
      </p:sp>
      <p:cxnSp>
        <p:nvCxnSpPr>
          <p:cNvPr id="16" name="Straight Connector 15"/>
          <p:cNvCxnSpPr>
            <a:endCxn id="6" idx="1"/>
          </p:cNvCxnSpPr>
          <p:nvPr/>
        </p:nvCxnSpPr>
        <p:spPr>
          <a:xfrm>
            <a:off x="4327516" y="3707598"/>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98065" y="3707598"/>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715614" y="2855886"/>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725267" y="2691433"/>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42639" y="2824395"/>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1756" y="3491009"/>
            <a:ext cx="534121" cy="276999"/>
          </a:xfrm>
          <a:prstGeom prst="rect">
            <a:avLst/>
          </a:prstGeom>
          <a:noFill/>
        </p:spPr>
        <p:txBody>
          <a:bodyPr wrap="none" rtlCol="0">
            <a:spAutoFit/>
          </a:bodyPr>
          <a:lstStyle/>
          <a:p>
            <a:r>
              <a:rPr lang="en-US" sz="1200" i="1">
                <a:latin typeface="+mj-lt"/>
              </a:rPr>
              <a:t>S1-U</a:t>
            </a:r>
          </a:p>
        </p:txBody>
      </p:sp>
      <p:sp>
        <p:nvSpPr>
          <p:cNvPr id="22" name="TextBox 21"/>
          <p:cNvSpPr txBox="1"/>
          <p:nvPr/>
        </p:nvSpPr>
        <p:spPr>
          <a:xfrm>
            <a:off x="3997777" y="3037766"/>
            <a:ext cx="457176" cy="276999"/>
          </a:xfrm>
          <a:prstGeom prst="rect">
            <a:avLst/>
          </a:prstGeom>
          <a:noFill/>
        </p:spPr>
        <p:txBody>
          <a:bodyPr wrap="none" rtlCol="0">
            <a:spAutoFit/>
          </a:bodyPr>
          <a:lstStyle/>
          <a:p>
            <a:r>
              <a:rPr lang="en-US" sz="1200" i="1">
                <a:latin typeface="+mj-lt"/>
              </a:rPr>
              <a:t>S11</a:t>
            </a:r>
          </a:p>
        </p:txBody>
      </p:sp>
      <p:sp>
        <p:nvSpPr>
          <p:cNvPr id="23" name="TextBox 22"/>
          <p:cNvSpPr txBox="1"/>
          <p:nvPr/>
        </p:nvSpPr>
        <p:spPr>
          <a:xfrm>
            <a:off x="3802343" y="2489548"/>
            <a:ext cx="457176" cy="276999"/>
          </a:xfrm>
          <a:prstGeom prst="rect">
            <a:avLst/>
          </a:prstGeom>
          <a:noFill/>
        </p:spPr>
        <p:txBody>
          <a:bodyPr wrap="none" rtlCol="0">
            <a:spAutoFit/>
          </a:bodyPr>
          <a:lstStyle/>
          <a:p>
            <a:r>
              <a:rPr lang="en-US" sz="1200" i="1">
                <a:latin typeface="+mj-lt"/>
              </a:rPr>
              <a:t>S6a</a:t>
            </a:r>
          </a:p>
        </p:txBody>
      </p:sp>
      <p:sp>
        <p:nvSpPr>
          <p:cNvPr id="24" name="TextBox 23"/>
          <p:cNvSpPr txBox="1"/>
          <p:nvPr/>
        </p:nvSpPr>
        <p:spPr>
          <a:xfrm>
            <a:off x="4511161" y="3483938"/>
            <a:ext cx="603050" cy="276999"/>
          </a:xfrm>
          <a:prstGeom prst="rect">
            <a:avLst/>
          </a:prstGeom>
          <a:noFill/>
        </p:spPr>
        <p:txBody>
          <a:bodyPr wrap="none" rtlCol="0">
            <a:spAutoFit/>
          </a:bodyPr>
          <a:lstStyle/>
          <a:p>
            <a:r>
              <a:rPr lang="en-US" sz="1200" i="1">
                <a:latin typeface="+mj-lt"/>
              </a:rPr>
              <a:t>S5/S8</a:t>
            </a:r>
          </a:p>
        </p:txBody>
      </p:sp>
      <p:sp>
        <p:nvSpPr>
          <p:cNvPr id="25" name="TextBox 24"/>
          <p:cNvSpPr txBox="1"/>
          <p:nvPr/>
        </p:nvSpPr>
        <p:spPr>
          <a:xfrm>
            <a:off x="5335496" y="2994268"/>
            <a:ext cx="381836" cy="276999"/>
          </a:xfrm>
          <a:prstGeom prst="rect">
            <a:avLst/>
          </a:prstGeom>
          <a:noFill/>
        </p:spPr>
        <p:txBody>
          <a:bodyPr wrap="none" rtlCol="0">
            <a:spAutoFit/>
          </a:bodyPr>
          <a:lstStyle/>
          <a:p>
            <a:r>
              <a:rPr lang="en-US" sz="1200" i="1" err="1">
                <a:latin typeface="+mj-lt"/>
              </a:rPr>
              <a:t>Gx</a:t>
            </a:r>
          </a:p>
        </p:txBody>
      </p:sp>
      <p:sp>
        <p:nvSpPr>
          <p:cNvPr id="26" name="TextBox 25"/>
          <p:cNvSpPr txBox="1"/>
          <p:nvPr/>
        </p:nvSpPr>
        <p:spPr>
          <a:xfrm>
            <a:off x="5988917" y="3491009"/>
            <a:ext cx="441146" cy="276999"/>
          </a:xfrm>
          <a:prstGeom prst="rect">
            <a:avLst/>
          </a:prstGeom>
          <a:noFill/>
        </p:spPr>
        <p:txBody>
          <a:bodyPr wrap="none" rtlCol="0">
            <a:spAutoFit/>
          </a:bodyPr>
          <a:lstStyle/>
          <a:p>
            <a:r>
              <a:rPr lang="en-US" sz="1200" i="1" err="1">
                <a:latin typeface="+mj-lt"/>
              </a:rPr>
              <a:t>SGi</a:t>
            </a:r>
          </a:p>
        </p:txBody>
      </p:sp>
      <p:sp>
        <p:nvSpPr>
          <p:cNvPr id="27" name="TextBox 26"/>
          <p:cNvSpPr txBox="1"/>
          <p:nvPr/>
        </p:nvSpPr>
        <p:spPr>
          <a:xfrm>
            <a:off x="6972019" y="3534122"/>
            <a:ext cx="705642" cy="276999"/>
          </a:xfrm>
          <a:prstGeom prst="rect">
            <a:avLst/>
          </a:prstGeom>
          <a:noFill/>
        </p:spPr>
        <p:txBody>
          <a:bodyPr wrap="none" rtlCol="0">
            <a:spAutoFit/>
          </a:bodyPr>
          <a:lstStyle/>
          <a:p>
            <a:r>
              <a:rPr lang="en-US" sz="1200" i="1">
                <a:latin typeface="+mj-lt"/>
              </a:rPr>
              <a:t>Internet</a:t>
            </a:r>
          </a:p>
        </p:txBody>
      </p:sp>
      <p:sp>
        <p:nvSpPr>
          <p:cNvPr id="29" name="TextBox 28"/>
          <p:cNvSpPr txBox="1"/>
          <p:nvPr/>
        </p:nvSpPr>
        <p:spPr>
          <a:xfrm>
            <a:off x="2519257" y="2632513"/>
            <a:ext cx="782587" cy="276999"/>
          </a:xfrm>
          <a:prstGeom prst="rect">
            <a:avLst/>
          </a:prstGeom>
          <a:noFill/>
        </p:spPr>
        <p:txBody>
          <a:bodyPr wrap="none" rtlCol="0">
            <a:spAutoFit/>
          </a:bodyPr>
          <a:lstStyle/>
          <a:p>
            <a:r>
              <a:rPr lang="en-US" sz="1200" i="1">
                <a:latin typeface="+mj-lt"/>
              </a:rPr>
              <a:t>S1-MME</a:t>
            </a:r>
          </a:p>
        </p:txBody>
      </p:sp>
      <p:sp>
        <p:nvSpPr>
          <p:cNvPr id="32" name="Rectangle 31"/>
          <p:cNvSpPr/>
          <p:nvPr/>
        </p:nvSpPr>
        <p:spPr>
          <a:xfrm>
            <a:off x="2713031" y="2945674"/>
            <a:ext cx="331200"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a:off x="2637872" y="2889960"/>
            <a:ext cx="543132" cy="246221"/>
          </a:xfrm>
          <a:prstGeom prst="rect">
            <a:avLst/>
          </a:prstGeom>
          <a:noFill/>
        </p:spPr>
        <p:txBody>
          <a:bodyPr wrap="square" rtlCol="0">
            <a:spAutoFit/>
          </a:bodyPr>
          <a:lstStyle/>
          <a:p>
            <a:r>
              <a:rPr lang="en-US" sz="1000"/>
              <a:t>S1ap</a:t>
            </a:r>
          </a:p>
        </p:txBody>
      </p:sp>
      <p:sp>
        <p:nvSpPr>
          <p:cNvPr id="34" name="Rectangle 33"/>
          <p:cNvSpPr/>
          <p:nvPr/>
        </p:nvSpPr>
        <p:spPr>
          <a:xfrm rot="5400000">
            <a:off x="3651554" y="30425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rot="5400000">
            <a:off x="3536845" y="3023553"/>
            <a:ext cx="636001" cy="246221"/>
          </a:xfrm>
          <a:prstGeom prst="rect">
            <a:avLst/>
          </a:prstGeom>
          <a:noFill/>
        </p:spPr>
        <p:txBody>
          <a:bodyPr wrap="square" rtlCol="0">
            <a:spAutoFit/>
          </a:bodyPr>
          <a:lstStyle/>
          <a:p>
            <a:r>
              <a:rPr lang="en-US" sz="1000"/>
              <a:t>GTP-C</a:t>
            </a:r>
          </a:p>
        </p:txBody>
      </p:sp>
      <p:sp>
        <p:nvSpPr>
          <p:cNvPr id="36" name="Rectangle 35"/>
          <p:cNvSpPr/>
          <p:nvPr/>
        </p:nvSpPr>
        <p:spPr>
          <a:xfrm>
            <a:off x="4493811" y="4063492"/>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398163" y="4030718"/>
            <a:ext cx="636001" cy="246221"/>
          </a:xfrm>
          <a:prstGeom prst="rect">
            <a:avLst/>
          </a:prstGeom>
          <a:noFill/>
        </p:spPr>
        <p:txBody>
          <a:bodyPr wrap="square" rtlCol="0">
            <a:spAutoFit/>
          </a:bodyPr>
          <a:lstStyle/>
          <a:p>
            <a:r>
              <a:rPr lang="en-US" sz="1000"/>
              <a:t>GTP-C</a:t>
            </a:r>
          </a:p>
        </p:txBody>
      </p:sp>
      <p:sp>
        <p:nvSpPr>
          <p:cNvPr id="38" name="Rectangle 37"/>
          <p:cNvSpPr/>
          <p:nvPr/>
        </p:nvSpPr>
        <p:spPr>
          <a:xfrm>
            <a:off x="3281797" y="3837028"/>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3214416" y="3777270"/>
            <a:ext cx="636001" cy="246221"/>
          </a:xfrm>
          <a:prstGeom prst="rect">
            <a:avLst/>
          </a:prstGeom>
          <a:noFill/>
        </p:spPr>
        <p:txBody>
          <a:bodyPr wrap="square" rtlCol="0">
            <a:spAutoFit/>
          </a:bodyPr>
          <a:lstStyle/>
          <a:p>
            <a:r>
              <a:rPr lang="en-US" sz="1000"/>
              <a:t>GTP-U</a:t>
            </a:r>
          </a:p>
        </p:txBody>
      </p:sp>
      <p:sp>
        <p:nvSpPr>
          <p:cNvPr id="40" name="Rectangle 39"/>
          <p:cNvSpPr/>
          <p:nvPr/>
        </p:nvSpPr>
        <p:spPr>
          <a:xfrm>
            <a:off x="4500265" y="3913160"/>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4424688" y="3861486"/>
            <a:ext cx="636001" cy="246221"/>
          </a:xfrm>
          <a:prstGeom prst="rect">
            <a:avLst/>
          </a:prstGeom>
          <a:noFill/>
        </p:spPr>
        <p:txBody>
          <a:bodyPr wrap="square" rtlCol="0">
            <a:spAutoFit/>
          </a:bodyPr>
          <a:lstStyle/>
          <a:p>
            <a:r>
              <a:rPr lang="en-US" sz="1000"/>
              <a:t>GTP-U</a:t>
            </a:r>
          </a:p>
        </p:txBody>
      </p:sp>
      <p:sp>
        <p:nvSpPr>
          <p:cNvPr id="42" name="Rectangle 41"/>
          <p:cNvSpPr/>
          <p:nvPr/>
        </p:nvSpPr>
        <p:spPr>
          <a:xfrm>
            <a:off x="3800912" y="2422943"/>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TextBox 42"/>
          <p:cNvSpPr txBox="1"/>
          <p:nvPr/>
        </p:nvSpPr>
        <p:spPr>
          <a:xfrm>
            <a:off x="3741374" y="2385669"/>
            <a:ext cx="636001" cy="215444"/>
          </a:xfrm>
          <a:prstGeom prst="rect">
            <a:avLst/>
          </a:prstGeom>
          <a:noFill/>
        </p:spPr>
        <p:txBody>
          <a:bodyPr wrap="square" rtlCol="0">
            <a:spAutoFit/>
          </a:bodyPr>
          <a:lstStyle/>
          <a:p>
            <a:r>
              <a:rPr lang="en-US" sz="800"/>
              <a:t>Diameter</a:t>
            </a:r>
          </a:p>
        </p:txBody>
      </p:sp>
      <p:sp>
        <p:nvSpPr>
          <p:cNvPr id="44" name="Rectangle 43"/>
          <p:cNvSpPr/>
          <p:nvPr/>
        </p:nvSpPr>
        <p:spPr>
          <a:xfrm rot="16200000">
            <a:off x="5044967" y="3019929"/>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rot="16200000">
            <a:off x="4949240" y="2968070"/>
            <a:ext cx="636001" cy="215444"/>
          </a:xfrm>
          <a:prstGeom prst="rect">
            <a:avLst/>
          </a:prstGeom>
          <a:noFill/>
        </p:spPr>
        <p:txBody>
          <a:bodyPr wrap="square" rtlCol="0">
            <a:spAutoFit/>
          </a:bodyPr>
          <a:lstStyle/>
          <a:p>
            <a:r>
              <a:rPr lang="en-US" sz="800"/>
              <a:t>Diameter</a:t>
            </a:r>
          </a:p>
        </p:txBody>
      </p:sp>
      <p:sp>
        <p:nvSpPr>
          <p:cNvPr id="46" name="TextBox 45"/>
          <p:cNvSpPr txBox="1"/>
          <p:nvPr/>
        </p:nvSpPr>
        <p:spPr>
          <a:xfrm>
            <a:off x="2140990" y="1176048"/>
            <a:ext cx="4237057" cy="1169551"/>
          </a:xfrm>
          <a:prstGeom prst="rect">
            <a:avLst/>
          </a:prstGeom>
          <a:noFill/>
        </p:spPr>
        <p:txBody>
          <a:bodyPr wrap="none" rtlCol="0">
            <a:spAutoFit/>
          </a:bodyPr>
          <a:lstStyle/>
          <a:p>
            <a:pPr marL="285750" indent="-285750">
              <a:buFont typeface="Arial" panose="020b0604020202020204" pitchFamily="34" charset="0"/>
              <a:buChar char="•"/>
            </a:pPr>
            <a:r>
              <a:rPr lang="en-US"/>
              <a:t>SCTP – Session Control Transmission Protocol</a:t>
            </a:r>
          </a:p>
          <a:p>
            <a:pPr marL="285750" indent="-285750">
              <a:buFont typeface="Arial" panose="020b0604020202020204" pitchFamily="34" charset="0"/>
              <a:buChar char="•"/>
            </a:pPr>
            <a:r>
              <a:rPr lang="en-US"/>
              <a:t>Diameter</a:t>
            </a:r>
          </a:p>
          <a:p>
            <a:pPr marL="285750" indent="-285750">
              <a:buFont typeface="Arial" panose="020b0604020202020204" pitchFamily="34" charset="0"/>
              <a:buChar char="•"/>
            </a:pPr>
            <a:r>
              <a:rPr lang="en-US"/>
              <a:t>GTP – GPRS Tunneling Protocol</a:t>
            </a:r>
          </a:p>
          <a:p>
            <a:pPr marL="285750" indent="-285750">
              <a:buFont typeface="Arial" panose="020b0604020202020204" pitchFamily="34" charset="0"/>
              <a:buChar char="•"/>
            </a:pPr>
            <a:r>
              <a:rPr lang="en-US"/>
              <a:t>S1ap – S1 Application Protocol</a:t>
            </a:r>
          </a:p>
          <a:p>
            <a:pPr marL="285750" indent="-285750">
              <a:buFont typeface="Arial" panose="020b0604020202020204" pitchFamily="34" charset="0"/>
              <a:buChar char="•"/>
            </a:pPr>
            <a:r>
              <a:rPr lang="en-US"/>
              <a:t>Then 5G</a:t>
            </a:r>
          </a:p>
        </p:txBody>
      </p:sp>
      <p:sp>
        <p:nvSpPr>
          <p:cNvPr id="48" name="Rectangle 47">
            <a:extLst>
              <a:ext uri="{FF2B5EF4-FFF2-40B4-BE49-F238E27FC236}">
                <a16:creationId xmlns:a16="http://schemas.microsoft.com/office/drawing/2014/main" id="{71424ACE-F217-42D0-906E-B8CFE33CFDAE}"/>
              </a:ext>
            </a:extLst>
          </p:cNvPr>
          <p:cNvSpPr/>
          <p:nvPr/>
        </p:nvSpPr>
        <p:spPr>
          <a:xfrm>
            <a:off x="3781845" y="2316291"/>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SCTP</a:t>
            </a:r>
          </a:p>
        </p:txBody>
      </p:sp>
      <p:sp>
        <p:nvSpPr>
          <p:cNvPr id="49" name="Rectangle 48">
            <a:extLst>
              <a:ext uri="{FF2B5EF4-FFF2-40B4-BE49-F238E27FC236}">
                <a16:creationId xmlns:a16="http://schemas.microsoft.com/office/drawing/2014/main" id="{2D6859D3-8553-4734-AC16-7A62A0A07CB4}"/>
              </a:ext>
            </a:extLst>
          </p:cNvPr>
          <p:cNvSpPr/>
          <p:nvPr/>
        </p:nvSpPr>
        <p:spPr>
          <a:xfrm>
            <a:off x="2677571" y="282302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SCTP</a:t>
            </a:r>
          </a:p>
        </p:txBody>
      </p:sp>
      <p:sp>
        <p:nvSpPr>
          <p:cNvPr id="50" name="Rectangle 49">
            <a:extLst>
              <a:ext uri="{FF2B5EF4-FFF2-40B4-BE49-F238E27FC236}">
                <a16:creationId xmlns:a16="http://schemas.microsoft.com/office/drawing/2014/main" id="{4CCB85EA-316A-49BF-AAF4-72A606BD60BF}"/>
              </a:ext>
            </a:extLst>
          </p:cNvPr>
          <p:cNvSpPr/>
          <p:nvPr/>
        </p:nvSpPr>
        <p:spPr>
          <a:xfrm>
            <a:off x="3271461" y="370361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1" name="Rectangle 50">
            <a:extLst>
              <a:ext uri="{FF2B5EF4-FFF2-40B4-BE49-F238E27FC236}">
                <a16:creationId xmlns:a16="http://schemas.microsoft.com/office/drawing/2014/main" id="{38878493-CF4E-4F35-9FB5-BA98F70BAF9A}"/>
              </a:ext>
            </a:extLst>
          </p:cNvPr>
          <p:cNvSpPr/>
          <p:nvPr/>
        </p:nvSpPr>
        <p:spPr>
          <a:xfrm>
            <a:off x="4483475" y="374321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2" name="Rectangle 51">
            <a:extLst>
              <a:ext uri="{FF2B5EF4-FFF2-40B4-BE49-F238E27FC236}">
                <a16:creationId xmlns:a16="http://schemas.microsoft.com/office/drawing/2014/main" id="{5F031F30-3950-4E0D-95A8-1D4E230ECFC1}"/>
              </a:ext>
            </a:extLst>
          </p:cNvPr>
          <p:cNvSpPr/>
          <p:nvPr/>
        </p:nvSpPr>
        <p:spPr>
          <a:xfrm rot="5400000">
            <a:off x="3773984" y="305989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UDP</a:t>
            </a:r>
          </a:p>
        </p:txBody>
      </p:sp>
      <p:sp>
        <p:nvSpPr>
          <p:cNvPr id="53" name="Rectangle 52">
            <a:extLst>
              <a:ext uri="{FF2B5EF4-FFF2-40B4-BE49-F238E27FC236}">
                <a16:creationId xmlns:a16="http://schemas.microsoft.com/office/drawing/2014/main" id="{7075BF81-AB08-4E96-8B47-3CDAEEF22FAD}"/>
              </a:ext>
            </a:extLst>
          </p:cNvPr>
          <p:cNvSpPr/>
          <p:nvPr/>
        </p:nvSpPr>
        <p:spPr>
          <a:xfrm rot="16200000">
            <a:off x="4904661" y="3025503"/>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a:t>TCP</a:t>
            </a:r>
          </a:p>
        </p:txBody>
      </p:sp>
    </p:spTree>
    <p:extLst>
      <p:ext uri="{BB962C8B-B14F-4D97-AF65-F5344CB8AC3E}">
        <p14:creationId xmlns:p14="http://schemas.microsoft.com/office/powerpoint/2010/main" val="21000398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Title 1">
            <a:extLst>
              <a:ext uri="{FF2B5EF4-FFF2-40B4-BE49-F238E27FC236}">
                <a16:creationId xmlns:a16="http://schemas.microsoft.com/office/drawing/2014/main" id="{FA1DA788-1668-410C-B71A-64848EAE83F0}"/>
              </a:ext>
            </a:extLst>
          </p:cNvPr>
          <p:cNvSpPr txBox="1"/>
          <p:nvPr/>
        </p:nvSpPr>
        <p:spPr>
          <a:xfrm>
            <a:off x="1150050" y="30480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IMS / Volte   </a:t>
            </a:r>
          </a:p>
        </p:txBody>
      </p:sp>
      <p:sp>
        <p:nvSpPr>
          <p:cNvPr id="7" name="TextBox 6">
            <a:extLst>
              <a:ext uri="{FF2B5EF4-FFF2-40B4-BE49-F238E27FC236}">
                <a16:creationId xmlns:a16="http://schemas.microsoft.com/office/drawing/2014/main" id="{F83B759F-FF1F-4973-B311-43B046CF1606}"/>
              </a:ext>
            </a:extLst>
          </p:cNvPr>
          <p:cNvSpPr txBox="1"/>
          <p:nvPr/>
        </p:nvSpPr>
        <p:spPr>
          <a:xfrm>
            <a:off x="487861" y="1579171"/>
            <a:ext cx="7219950" cy="992579"/>
          </a:xfrm>
          <a:prstGeom prst="rect">
            <a:avLst/>
          </a:prstGeom>
          <a:noFill/>
        </p:spPr>
        <p:txBody>
          <a:bodyPr wrap="square" rtlCol="0">
            <a:spAutoFit/>
          </a:bodyPr>
          <a:lstStyle/>
          <a:p>
            <a:r>
              <a:rPr lang="en-US" sz="1200"/>
              <a:t>Volte is really nothing more that SIP/RTP (VoIP) over LTE with a guaranteed bearer and more favorable DSCP markers on the packet.</a:t>
            </a:r>
          </a:p>
          <a:p>
            <a:endParaRPr lang="en-US" sz="1200"/>
          </a:p>
          <a:p>
            <a:r>
              <a:rPr lang="en-US" sz="1200"/>
              <a:t>Most tools for SIP will work with trouble shooting Volte</a:t>
            </a:r>
          </a:p>
          <a:p>
            <a:endParaRPr lang="en-US" sz="1050"/>
          </a:p>
        </p:txBody>
      </p:sp>
      <p:pic>
        <p:nvPicPr>
          <p:cNvPr id="9" name="Picture 8">
            <a:extLst>
              <a:ext uri="{FF2B5EF4-FFF2-40B4-BE49-F238E27FC236}">
                <a16:creationId xmlns:a16="http://schemas.microsoft.com/office/drawing/2014/main" id="{0EAAAF57-0DF5-43CE-A23B-BFF2F7DBACE5}"/>
              </a:ext>
            </a:extLst>
          </p:cNvPr>
          <p:cNvPicPr>
            <a:picLocks noChangeAspect="1"/>
          </p:cNvPicPr>
          <p:nvPr/>
        </p:nvPicPr>
        <p:blipFill>
          <a:blip r:embed="rId2"/>
          <a:stretch>
            <a:fillRect/>
          </a:stretch>
        </p:blipFill>
        <p:spPr>
          <a:xfrm>
            <a:off x="275395" y="2792184"/>
            <a:ext cx="8217159" cy="1662541"/>
          </a:xfrm>
          <a:prstGeom prst="rect">
            <a:avLst/>
          </a:prstGeom>
        </p:spPr>
      </p:pic>
    </p:spTree>
    <p:extLst>
      <p:ext uri="{BB962C8B-B14F-4D97-AF65-F5344CB8AC3E}">
        <p14:creationId xmlns:p14="http://schemas.microsoft.com/office/powerpoint/2010/main" val="1536760054"/>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793C1BEC-49D2-49D0-AE3C-ADDED7E35B27}"/>
              </a:ext>
            </a:extLst>
          </p:cNvPr>
          <p:cNvPicPr>
            <a:picLocks noChangeAspect="1"/>
          </p:cNvPicPr>
          <p:nvPr/>
        </p:nvPicPr>
        <p:blipFill>
          <a:blip r:embed="rId2"/>
          <a:stretch>
            <a:fillRect/>
          </a:stretch>
        </p:blipFill>
        <p:spPr>
          <a:xfrm>
            <a:off x="2855168" y="1178642"/>
            <a:ext cx="3100070" cy="3498328"/>
          </a:xfrm>
          <a:prstGeom prst="rect">
            <a:avLst/>
          </a:prstGeom>
        </p:spPr>
      </p:pic>
      <p:pic>
        <p:nvPicPr>
          <p:cNvPr id="7" name="Picture 6">
            <a:extLst>
              <a:ext uri="{FF2B5EF4-FFF2-40B4-BE49-F238E27FC236}">
                <a16:creationId xmlns:a16="http://schemas.microsoft.com/office/drawing/2014/main" id="{09FE16CF-565C-43A6-80D9-8C59087DBF56}"/>
              </a:ext>
            </a:extLst>
          </p:cNvPr>
          <p:cNvPicPr>
            <a:picLocks noChangeAspect="1"/>
          </p:cNvPicPr>
          <p:nvPr/>
        </p:nvPicPr>
        <p:blipFill>
          <a:blip r:embed="rId3"/>
          <a:stretch>
            <a:fillRect/>
          </a:stretch>
        </p:blipFill>
        <p:spPr>
          <a:xfrm>
            <a:off x="5337011" y="1047029"/>
            <a:ext cx="3670140" cy="3629941"/>
          </a:xfrm>
          <a:prstGeom prst="rect">
            <a:avLst/>
          </a:prstGeom>
        </p:spPr>
      </p:pic>
      <p:sp>
        <p:nvSpPr>
          <p:cNvPr id="8" name="TextBox 7">
            <a:extLst>
              <a:ext uri="{FF2B5EF4-FFF2-40B4-BE49-F238E27FC236}">
                <a16:creationId xmlns:a16="http://schemas.microsoft.com/office/drawing/2014/main" id="{B9C7002B-34C6-4686-B8F3-B0DA0B67C113}"/>
              </a:ext>
            </a:extLst>
          </p:cNvPr>
          <p:cNvSpPr txBox="1"/>
          <p:nvPr/>
        </p:nvSpPr>
        <p:spPr>
          <a:xfrm>
            <a:off x="136849" y="1402595"/>
            <a:ext cx="2718319" cy="2246769"/>
          </a:xfrm>
          <a:prstGeom prst="rect">
            <a:avLst/>
          </a:prstGeom>
          <a:noFill/>
        </p:spPr>
        <p:txBody>
          <a:bodyPr wrap="square" rtlCol="0">
            <a:spAutoFit/>
          </a:bodyPr>
          <a:lstStyle/>
          <a:p>
            <a:r>
              <a:rPr lang="en-US"/>
              <a:t>A quick view into the nature, and timing of RTP packets.</a:t>
            </a:r>
          </a:p>
          <a:p>
            <a:endParaRPr lang="en-US"/>
          </a:p>
          <a:p>
            <a:r>
              <a:rPr lang="en-US"/>
              <a:t>Knowing your RTP timers help when using these tools.</a:t>
            </a:r>
          </a:p>
          <a:p>
            <a:endParaRPr lang="en-US"/>
          </a:p>
          <a:p>
            <a:r>
              <a:rPr lang="en-US"/>
              <a:t>Example; I know in this case active conversation packets are 20ms, and silent packets are 160ms </a:t>
            </a:r>
          </a:p>
        </p:txBody>
      </p:sp>
      <p:sp>
        <p:nvSpPr>
          <p:cNvPr id="9" name="Title 1">
            <a:extLst>
              <a:ext uri="{FF2B5EF4-FFF2-40B4-BE49-F238E27FC236}">
                <a16:creationId xmlns:a16="http://schemas.microsoft.com/office/drawing/2014/main" id="{BEFA216D-3BC9-4C90-A5E3-D7FF50782E71}"/>
              </a:ext>
            </a:extLst>
          </p:cNvPr>
          <p:cNvSpPr txBox="1"/>
          <p:nvPr/>
        </p:nvSpPr>
        <p:spPr>
          <a:xfrm>
            <a:off x="1226250" y="200642"/>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RTP Stream Analysis</a:t>
            </a:r>
          </a:p>
        </p:txBody>
      </p:sp>
    </p:spTree>
    <p:extLst>
      <p:ext uri="{BB962C8B-B14F-4D97-AF65-F5344CB8AC3E}">
        <p14:creationId xmlns:p14="http://schemas.microsoft.com/office/powerpoint/2010/main" val="513536707"/>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BFD5C7B8-9185-47FF-A79B-8DE948F4A915}"/>
              </a:ext>
            </a:extLst>
          </p:cNvPr>
          <p:cNvPicPr>
            <a:picLocks noChangeAspect="1"/>
          </p:cNvPicPr>
          <p:nvPr/>
        </p:nvPicPr>
        <p:blipFill>
          <a:blip r:embed="rId2">
            <a:alphaModFix amt="55000"/>
          </a:blip>
          <a:stretch>
            <a:fillRect/>
          </a:stretch>
        </p:blipFill>
        <p:spPr>
          <a:xfrm>
            <a:off x="575837" y="859233"/>
            <a:ext cx="4059424" cy="2261518"/>
          </a:xfrm>
          <a:prstGeom prst="rect">
            <a:avLst/>
          </a:prstGeom>
        </p:spPr>
      </p:pic>
      <p:sp>
        <p:nvSpPr>
          <p:cNvPr id="3" name="Title 2">
            <a:extLst>
              <a:ext uri="{FF2B5EF4-FFF2-40B4-BE49-F238E27FC236}">
                <a16:creationId xmlns:a16="http://schemas.microsoft.com/office/drawing/2014/main" id="{3FCF00DD-44BA-4217-90D0-78A2645FE64C}"/>
              </a:ext>
            </a:extLst>
          </p:cNvPr>
          <p:cNvSpPr>
            <a:spLocks noGrp="1"/>
          </p:cNvSpPr>
          <p:nvPr>
            <p:ph type="title" idx="4294967295"/>
          </p:nvPr>
        </p:nvSpPr>
        <p:spPr>
          <a:xfrm>
            <a:off x="0" y="-195263"/>
            <a:ext cx="6845300" cy="977901"/>
          </a:xfrm>
        </p:spPr>
        <p:txBody>
          <a:bodyPr/>
          <a:lstStyle/>
          <a:p>
            <a:r>
              <a:rPr lang="en-US">
                <a:solidFill>
                  <a:schemeClr val="tx1"/>
                </a:solidFill>
              </a:rPr>
              <a:t>IO Graph for jitter/packet arrival</a:t>
            </a:r>
          </a:p>
        </p:txBody>
      </p:sp>
      <p:sp>
        <p:nvSpPr>
          <p:cNvPr id="2" name="Content Placeholder 1">
            <a:extLst>
              <a:ext uri="{FF2B5EF4-FFF2-40B4-BE49-F238E27FC236}">
                <a16:creationId xmlns:a16="http://schemas.microsoft.com/office/drawing/2014/main" id="{DE4538C5-72FC-4C17-8C0F-E45F5EDC81C7}"/>
              </a:ext>
            </a:extLst>
          </p:cNvPr>
          <p:cNvSpPr>
            <a:spLocks noGrp="1"/>
          </p:cNvSpPr>
          <p:nvPr>
            <p:ph type="body" idx="4294967295"/>
          </p:nvPr>
        </p:nvSpPr>
        <p:spPr>
          <a:xfrm>
            <a:off x="0" y="1565275"/>
            <a:ext cx="8208963" cy="3398838"/>
          </a:xfrm>
        </p:spPr>
        <p:txBody>
          <a:bodyPr>
            <a:normAutofit/>
          </a:bodyPr>
          <a:lstStyle/>
          <a:p>
            <a:pPr marL="457200" indent="-457200">
              <a:buFont typeface="+mj-lt"/>
              <a:buAutoNum type="arabicPeriod"/>
            </a:pPr>
            <a:r>
              <a:rPr lang="en-US">
                <a:solidFill>
                  <a:schemeClr val="bg1">
                    <a:lumMod val="50000"/>
                  </a:schemeClr>
                </a:solidFill>
              </a:rPr>
              <a:t>Find all RTP streams in the capture.</a:t>
            </a:r>
          </a:p>
          <a:p>
            <a:pPr marL="457200" indent="-457200">
              <a:buFont typeface="+mj-lt"/>
              <a:buAutoNum type="arabicPeriod"/>
            </a:pPr>
            <a:r>
              <a:rPr lang="en-US">
                <a:solidFill>
                  <a:schemeClr val="bg1">
                    <a:lumMod val="50000"/>
                  </a:schemeClr>
                </a:solidFill>
              </a:rPr>
              <a:t>Pick one side of the stream you are looking for, then click “Find Reverse”.</a:t>
            </a:r>
          </a:p>
          <a:p>
            <a:pPr marL="457200" indent="-457200">
              <a:buFont typeface="+mj-lt"/>
              <a:buAutoNum type="arabicPeriod"/>
            </a:pPr>
            <a:r>
              <a:rPr lang="en-US">
                <a:solidFill>
                  <a:schemeClr val="bg1">
                    <a:lumMod val="50000"/>
                  </a:schemeClr>
                </a:solidFill>
              </a:rPr>
              <a:t>Click “Prepare Filter”.</a:t>
            </a:r>
          </a:p>
          <a:p>
            <a:pPr marL="457200" indent="-457200">
              <a:buFont typeface="+mj-lt"/>
              <a:buAutoNum type="arabicPeriod"/>
            </a:pPr>
            <a:r>
              <a:rPr lang="en-US">
                <a:solidFill>
                  <a:schemeClr val="bg1">
                    <a:lumMod val="50000"/>
                  </a:schemeClr>
                </a:solidFill>
              </a:rPr>
              <a:t>Go back to Wireshark main screen, and click the arrow in the display filter portion, to execute the filtering of the streams.</a:t>
            </a:r>
          </a:p>
          <a:p>
            <a:pPr marL="457200" indent="-457200">
              <a:buFont typeface="+mj-lt"/>
              <a:buAutoNum type="arabicPeriod"/>
            </a:pPr>
            <a:endParaRPr lang="en-US"/>
          </a:p>
        </p:txBody>
      </p:sp>
      <p:pic>
        <p:nvPicPr>
          <p:cNvPr id="9" name="Picture 8">
            <a:extLst>
              <a:ext uri="{FF2B5EF4-FFF2-40B4-BE49-F238E27FC236}">
                <a16:creationId xmlns:a16="http://schemas.microsoft.com/office/drawing/2014/main" id="{FF5DA754-36DC-4B96-B046-DF0F4272D75A}"/>
              </a:ext>
            </a:extLst>
          </p:cNvPr>
          <p:cNvPicPr>
            <a:picLocks noChangeAspect="1"/>
          </p:cNvPicPr>
          <p:nvPr/>
        </p:nvPicPr>
        <p:blipFill>
          <a:blip r:embed="rId3"/>
          <a:stretch>
            <a:fillRect/>
          </a:stretch>
        </p:blipFill>
        <p:spPr>
          <a:xfrm>
            <a:off x="4166096" y="2051127"/>
            <a:ext cx="4474321" cy="3045278"/>
          </a:xfrm>
          <a:prstGeom prst="rect">
            <a:avLst/>
          </a:prstGeom>
        </p:spPr>
      </p:pic>
      <p:sp>
        <p:nvSpPr>
          <p:cNvPr id="10" name="Rectangle 9">
            <a:extLst>
              <a:ext uri="{FF2B5EF4-FFF2-40B4-BE49-F238E27FC236}">
                <a16:creationId xmlns:a16="http://schemas.microsoft.com/office/drawing/2014/main" id="{32D93E1E-7D67-4EB5-8638-07186CE3C53F}"/>
              </a:ext>
            </a:extLst>
          </p:cNvPr>
          <p:cNvSpPr/>
          <p:nvPr/>
        </p:nvSpPr>
        <p:spPr>
          <a:xfrm>
            <a:off x="376043" y="963772"/>
            <a:ext cx="399210" cy="914400"/>
          </a:xfrm>
          <a:prstGeom prst="rect">
            <a:avLst/>
          </a:prstGeom>
          <a:noFill/>
        </p:spPr>
        <p:txBody>
          <a:bodyPr wrap="squar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3" name="Rectangle 12">
            <a:extLst>
              <a:ext uri="{FF2B5EF4-FFF2-40B4-BE49-F238E27FC236}">
                <a16:creationId xmlns:a16="http://schemas.microsoft.com/office/drawing/2014/main" id="{27265BB2-31C1-4B6C-B113-838DB98E61FD}"/>
              </a:ext>
            </a:extLst>
          </p:cNvPr>
          <p:cNvSpPr/>
          <p:nvPr/>
        </p:nvSpPr>
        <p:spPr>
          <a:xfrm>
            <a:off x="8241207" y="1968410"/>
            <a:ext cx="399210" cy="91440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D966340-B21B-4453-BB5C-C4693337D5EE}"/>
              </a:ext>
            </a:extLst>
          </p:cNvPr>
          <p:cNvPicPr>
            <a:picLocks noChangeAspect="1"/>
          </p:cNvPicPr>
          <p:nvPr/>
        </p:nvPicPr>
        <p:blipFill>
          <a:blip r:embed="rId4"/>
          <a:stretch>
            <a:fillRect/>
          </a:stretch>
        </p:blipFill>
        <p:spPr>
          <a:xfrm>
            <a:off x="3776869" y="807400"/>
            <a:ext cx="5133975" cy="942975"/>
          </a:xfrm>
          <a:prstGeom prst="rect">
            <a:avLst/>
          </a:prstGeom>
        </p:spPr>
      </p:pic>
      <p:sp>
        <p:nvSpPr>
          <p:cNvPr id="11" name="Rectangle 10">
            <a:extLst>
              <a:ext uri="{FF2B5EF4-FFF2-40B4-BE49-F238E27FC236}">
                <a16:creationId xmlns:a16="http://schemas.microsoft.com/office/drawing/2014/main" id="{20C6FFD9-67FD-47B4-A370-DD3FDDF085C9}"/>
              </a:ext>
            </a:extLst>
          </p:cNvPr>
          <p:cNvSpPr/>
          <p:nvPr/>
        </p:nvSpPr>
        <p:spPr>
          <a:xfrm>
            <a:off x="6039024" y="988674"/>
            <a:ext cx="399210" cy="914400"/>
          </a:xfrm>
          <a:prstGeom prst="rect">
            <a:avLst/>
          </a:prstGeom>
          <a:noFill/>
        </p:spPr>
        <p:txBody>
          <a:bodyPr wrap="squar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2" name="Rectangle 11">
            <a:extLst>
              <a:ext uri="{FF2B5EF4-FFF2-40B4-BE49-F238E27FC236}">
                <a16:creationId xmlns:a16="http://schemas.microsoft.com/office/drawing/2014/main" id="{0ED524E0-98E6-4CD5-B394-E139988E4DEE}"/>
              </a:ext>
            </a:extLst>
          </p:cNvPr>
          <p:cNvSpPr/>
          <p:nvPr/>
        </p:nvSpPr>
        <p:spPr>
          <a:xfrm>
            <a:off x="7442788" y="922096"/>
            <a:ext cx="399210" cy="914400"/>
          </a:xfrm>
          <a:prstGeom prst="rect">
            <a:avLst/>
          </a:prstGeom>
          <a:noFill/>
        </p:spPr>
        <p:txBody>
          <a:bodyPr wrap="square" lIns="91440" tIns="45720" rIns="91440" bIns="45720">
            <a:spAutoFit/>
          </a:bodyPr>
          <a:lstStyle/>
          <a:p>
            <a:pPr algn="ct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76043859"/>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E31EE1D6-3BDD-4175-80D7-5FCB1AEF1C39}"/>
              </a:ext>
            </a:extLst>
          </p:cNvPr>
          <p:cNvPicPr>
            <a:picLocks noChangeAspect="1"/>
          </p:cNvPicPr>
          <p:nvPr/>
        </p:nvPicPr>
        <p:blipFill>
          <a:blip r:embed="rId2"/>
          <a:stretch>
            <a:fillRect/>
          </a:stretch>
        </p:blipFill>
        <p:spPr>
          <a:xfrm>
            <a:off x="135697" y="1542082"/>
            <a:ext cx="8497071" cy="2927869"/>
          </a:xfrm>
          <a:prstGeom prst="rect">
            <a:avLst/>
          </a:prstGeom>
        </p:spPr>
      </p:pic>
      <p:sp>
        <p:nvSpPr>
          <p:cNvPr id="5" name="Content Placeholder 1">
            <a:extLst>
              <a:ext uri="{FF2B5EF4-FFF2-40B4-BE49-F238E27FC236}">
                <a16:creationId xmlns:a16="http://schemas.microsoft.com/office/drawing/2014/main" id="{DDCB5B68-D9B4-43D2-8E62-26B7CDB5D876}"/>
              </a:ext>
            </a:extLst>
          </p:cNvPr>
          <p:cNvSpPr txBox="1"/>
          <p:nvPr/>
        </p:nvSpPr>
        <p:spPr>
          <a:xfrm>
            <a:off x="0" y="450555"/>
            <a:ext cx="8184191" cy="3886200"/>
          </a:xfrm>
          <a:prstGeom prst="rect">
            <a:avLst/>
          </a:prstGeom>
        </p:spPr>
        <p:txBody>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Note the left and right sides of the || operator</a:t>
            </a:r>
          </a:p>
        </p:txBody>
      </p:sp>
      <p:pic>
        <p:nvPicPr>
          <p:cNvPr id="6" name="Picture 5">
            <a:extLst>
              <a:ext uri="{FF2B5EF4-FFF2-40B4-BE49-F238E27FC236}">
                <a16:creationId xmlns:a16="http://schemas.microsoft.com/office/drawing/2014/main" id="{37D74DBC-CFA8-48D3-BA27-4437A86406EF}"/>
              </a:ext>
            </a:extLst>
          </p:cNvPr>
          <p:cNvPicPr>
            <a:picLocks noChangeAspect="1"/>
          </p:cNvPicPr>
          <p:nvPr/>
        </p:nvPicPr>
        <p:blipFill>
          <a:blip r:embed="rId3"/>
          <a:stretch>
            <a:fillRect/>
          </a:stretch>
        </p:blipFill>
        <p:spPr>
          <a:xfrm>
            <a:off x="6231013" y="2289612"/>
            <a:ext cx="2266058" cy="2542152"/>
          </a:xfrm>
          <a:prstGeom prst="rect">
            <a:avLst/>
          </a:prstGeom>
        </p:spPr>
      </p:pic>
    </p:spTree>
    <p:extLst>
      <p:ext uri="{BB962C8B-B14F-4D97-AF65-F5344CB8AC3E}">
        <p14:creationId xmlns:p14="http://schemas.microsoft.com/office/powerpoint/2010/main" val="3531657105"/>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1BB70ED5-84FE-4C46-8632-2FEAD5ECEC46}"/>
              </a:ext>
            </a:extLst>
          </p:cNvPr>
          <p:cNvPicPr>
            <a:picLocks noChangeAspect="1"/>
          </p:cNvPicPr>
          <p:nvPr/>
        </p:nvPicPr>
        <p:blipFill>
          <a:blip r:embed="rId2"/>
          <a:stretch>
            <a:fillRect/>
          </a:stretch>
        </p:blipFill>
        <p:spPr>
          <a:xfrm>
            <a:off x="5580634" y="605532"/>
            <a:ext cx="3036269" cy="2321853"/>
          </a:xfrm>
          <a:prstGeom prst="rect">
            <a:avLst/>
          </a:prstGeom>
        </p:spPr>
      </p:pic>
      <p:pic>
        <p:nvPicPr>
          <p:cNvPr id="5" name="Picture 4">
            <a:extLst>
              <a:ext uri="{FF2B5EF4-FFF2-40B4-BE49-F238E27FC236}">
                <a16:creationId xmlns:a16="http://schemas.microsoft.com/office/drawing/2014/main" id="{2A9E8F93-826E-451E-8FB3-8231B54DE4FA}"/>
              </a:ext>
            </a:extLst>
          </p:cNvPr>
          <p:cNvPicPr>
            <a:picLocks noChangeAspect="1"/>
          </p:cNvPicPr>
          <p:nvPr/>
        </p:nvPicPr>
        <p:blipFill>
          <a:blip r:embed="rId3"/>
          <a:stretch>
            <a:fillRect/>
          </a:stretch>
        </p:blipFill>
        <p:spPr>
          <a:xfrm>
            <a:off x="3788345" y="2360609"/>
            <a:ext cx="5115400" cy="2717556"/>
          </a:xfrm>
          <a:prstGeom prst="rect">
            <a:avLst/>
          </a:prstGeom>
        </p:spPr>
      </p:pic>
      <p:sp>
        <p:nvSpPr>
          <p:cNvPr id="6" name="TextBox 5">
            <a:extLst>
              <a:ext uri="{FF2B5EF4-FFF2-40B4-BE49-F238E27FC236}">
                <a16:creationId xmlns:a16="http://schemas.microsoft.com/office/drawing/2014/main" id="{07E39997-F095-487D-A04E-DDAAE3F5774B}"/>
              </a:ext>
            </a:extLst>
          </p:cNvPr>
          <p:cNvSpPr txBox="1"/>
          <p:nvPr/>
        </p:nvSpPr>
        <p:spPr>
          <a:xfrm>
            <a:off x="4012190" y="2466813"/>
            <a:ext cx="2268071" cy="523220"/>
          </a:xfrm>
          <a:prstGeom prst="rect">
            <a:avLst/>
          </a:prstGeom>
          <a:noFill/>
        </p:spPr>
        <p:txBody>
          <a:bodyPr wrap="square" rtlCol="0">
            <a:spAutoFit/>
          </a:bodyPr>
          <a:lstStyle/>
          <a:p>
            <a:r>
              <a:rPr lang="en-US">
                <a:latin typeface="Tele-GroteskNor" pitchFamily="2" charset="0"/>
                <a:cs typeface="Arial" panose="020b0604020202020204" pitchFamily="34" charset="0"/>
              </a:rPr>
              <a:t>CTRL-V or</a:t>
            </a:r>
          </a:p>
          <a:p>
            <a:r>
              <a:rPr lang="en-US">
                <a:latin typeface="Tele-GroteskNor" pitchFamily="2" charset="0"/>
                <a:cs typeface="Arial" panose="020b0604020202020204" pitchFamily="34" charset="0"/>
              </a:rPr>
              <a:t>Left side of conversation filter</a:t>
            </a:r>
          </a:p>
        </p:txBody>
      </p:sp>
      <p:sp>
        <p:nvSpPr>
          <p:cNvPr id="8" name="TextBox 7">
            <a:extLst>
              <a:ext uri="{FF2B5EF4-FFF2-40B4-BE49-F238E27FC236}">
                <a16:creationId xmlns:a16="http://schemas.microsoft.com/office/drawing/2014/main" id="{925679DE-792A-4E79-9742-74781DBE2C8C}"/>
              </a:ext>
            </a:extLst>
          </p:cNvPr>
          <p:cNvSpPr txBox="1"/>
          <p:nvPr/>
        </p:nvSpPr>
        <p:spPr>
          <a:xfrm>
            <a:off x="6280261" y="1117117"/>
            <a:ext cx="2118722" cy="307777"/>
          </a:xfrm>
          <a:prstGeom prst="rect">
            <a:avLst/>
          </a:prstGeom>
          <a:noFill/>
        </p:spPr>
        <p:txBody>
          <a:bodyPr wrap="none" rtlCol="0">
            <a:spAutoFit/>
          </a:bodyPr>
          <a:lstStyle/>
          <a:p>
            <a:r>
              <a:rPr lang="en-US" b="1">
                <a:latin typeface="Tele-GroteskNor" pitchFamily="2" charset="0"/>
                <a:cs typeface="Arial" panose="020b0604020202020204" pitchFamily="34" charset="0"/>
              </a:rPr>
              <a:t>To get display filter expression</a:t>
            </a:r>
          </a:p>
        </p:txBody>
      </p:sp>
      <p:sp>
        <p:nvSpPr>
          <p:cNvPr id="9" name="Content Placeholder 1">
            <a:extLst>
              <a:ext uri="{FF2B5EF4-FFF2-40B4-BE49-F238E27FC236}">
                <a16:creationId xmlns:a16="http://schemas.microsoft.com/office/drawing/2014/main" id="{8325FA82-FBA9-43D7-BDB1-DD85DEBBB6F9}"/>
              </a:ext>
            </a:extLst>
          </p:cNvPr>
          <p:cNvSpPr txBox="1"/>
          <p:nvPr/>
        </p:nvSpPr>
        <p:spPr>
          <a:xfrm>
            <a:off x="85127" y="703855"/>
            <a:ext cx="4112910" cy="2591755"/>
          </a:xfrm>
          <a:prstGeom prst="rect">
            <a:avLst/>
          </a:prstGeom>
        </p:spPr>
        <p:txBody>
          <a:bodyPr vert="horz" lIns="68681" tIns="34340" rIns="68681" bIns="34340" rtlCol="0">
            <a:normAutofit fontScale="85000" lnSpcReduction="20000"/>
          </a:bodyPr>
          <a:lstStyle>
            <a:lvl1pPr marL="257552" indent="-257552"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2400" b="0" i="0" kern="1200">
                <a:solidFill>
                  <a:schemeClr val="bg1"/>
                </a:solidFill>
                <a:latin typeface="+mj-lt"/>
                <a:ea typeface="+mn-ea"/>
                <a:cs typeface="Arial" panose="020b0604020202020204" pitchFamily="34" charset="0"/>
              </a:defRPr>
            </a:lvl1pPr>
            <a:lvl2pPr marL="558030" indent="-214627"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800" b="0" i="0" kern="1200">
                <a:solidFill>
                  <a:schemeClr val="bg1"/>
                </a:solidFill>
                <a:latin typeface="+mn-lt"/>
                <a:ea typeface="+mn-ea"/>
                <a:cs typeface="Arial" panose="020b0604020202020204" pitchFamily="34" charset="0"/>
              </a:defRPr>
            </a:lvl2pPr>
            <a:lvl3pPr marL="858507" indent="-171701"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500" b="0" i="0" kern="1200">
                <a:solidFill>
                  <a:schemeClr val="bg1"/>
                </a:solidFill>
                <a:latin typeface="+mn-lt"/>
                <a:ea typeface="+mn-ea"/>
                <a:cs typeface="Arial" panose="020b0604020202020204" pitchFamily="34" charset="0"/>
              </a:defRPr>
            </a:lvl3pPr>
            <a:lvl4pPr marL="1201910" indent="-171701" algn="l" defTabSz="343403" rtl="0" eaLnBrk="1" latinLnBrk="0" hangingPunct="1">
              <a:lnSpc>
                <a:spcPct val="85000"/>
              </a:lnSpc>
              <a:spcBef>
                <a:spcPct val="0"/>
              </a:spcBef>
              <a:spcAft>
                <a:spcPts val="600"/>
              </a:spcAft>
              <a:buClr>
                <a:schemeClr val="accent1"/>
              </a:buClr>
              <a:buFont typeface="Wingdings" panose="05000000000000000000" pitchFamily="2" charset="2"/>
              <a:buChar char="§"/>
              <a:defRPr sz="1200" b="0" i="0" kern="1200">
                <a:solidFill>
                  <a:schemeClr val="bg1"/>
                </a:solidFill>
                <a:latin typeface="+mn-lt"/>
                <a:ea typeface="+mn-ea"/>
                <a:cs typeface="Arial" panose="020b0604020202020204"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bg1"/>
                </a:solidFill>
                <a:latin typeface="+mn-lt"/>
                <a:ea typeface="+mn-ea"/>
                <a:cs typeface="Arial" panose="020b0604020202020204"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a:lstStyle>
          <a:p>
            <a:r>
              <a:rPr lang="en-US">
                <a:solidFill>
                  <a:schemeClr val="tx1"/>
                </a:solidFill>
              </a:rPr>
              <a:t>Open IO Graph</a:t>
            </a:r>
          </a:p>
          <a:p>
            <a:pPr marL="0" indent="0">
              <a:buNone/>
            </a:pPr>
            <a:endParaRPr lang="en-US">
              <a:solidFill>
                <a:schemeClr val="tx1"/>
              </a:solidFill>
            </a:endParaRPr>
          </a:p>
          <a:p>
            <a:r>
              <a:rPr lang="en-US">
                <a:solidFill>
                  <a:schemeClr val="tx1"/>
                </a:solidFill>
              </a:rPr>
              <a:t>We know RTP active packet time is 20ms, so we’ll set interval to 1ms.</a:t>
            </a:r>
          </a:p>
          <a:p>
            <a:endParaRPr lang="en-US">
              <a:solidFill>
                <a:schemeClr val="tx1"/>
              </a:solidFill>
            </a:endParaRPr>
          </a:p>
          <a:p>
            <a:r>
              <a:rPr lang="en-US">
                <a:solidFill>
                  <a:schemeClr val="tx1"/>
                </a:solidFill>
              </a:rPr>
              <a:t>Our Y field will be udp.time_delta which will give us time of arrival delta between each packet that matches our display filter</a:t>
            </a:r>
          </a:p>
          <a:p>
            <a:endParaRPr lang="en-US"/>
          </a:p>
        </p:txBody>
      </p:sp>
    </p:spTree>
    <p:extLst>
      <p:ext uri="{BB962C8B-B14F-4D97-AF65-F5344CB8AC3E}">
        <p14:creationId xmlns:p14="http://schemas.microsoft.com/office/powerpoint/2010/main" val="3556909027"/>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304A0CFB-BBAA-41A3-93AF-606F97EE1ED6}"/>
              </a:ext>
            </a:extLst>
          </p:cNvPr>
          <p:cNvSpPr txBox="1"/>
          <p:nvPr/>
        </p:nvSpPr>
        <p:spPr>
          <a:xfrm>
            <a:off x="155896" y="696964"/>
            <a:ext cx="7923731" cy="1874786"/>
          </a:xfrm>
          <a:prstGeom prst="rect">
            <a:avLst/>
          </a:prstGeom>
        </p:spPr>
        <p:txBody>
          <a:bodyPr>
            <a:normAutofit/>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Left graph depicts what we expect to see. That is 20ms time on active packets, and 160ms on silent packets. Using this graph you can tell who was speaking during this conversation.</a:t>
            </a:r>
          </a:p>
          <a:p>
            <a:r>
              <a:rPr lang="en-US"/>
              <a:t>Right graph is showing the Caller with an active call time at 40ms instead of 20ms, with spikes down to 0ms. Hmm.</a:t>
            </a:r>
          </a:p>
          <a:p>
            <a:endParaRPr lang="en-US"/>
          </a:p>
        </p:txBody>
      </p:sp>
      <p:pic>
        <p:nvPicPr>
          <p:cNvPr id="3" name="Picture 2">
            <a:extLst>
              <a:ext uri="{FF2B5EF4-FFF2-40B4-BE49-F238E27FC236}">
                <a16:creationId xmlns:a16="http://schemas.microsoft.com/office/drawing/2014/main" id="{EFF0D52A-8C10-404F-84DF-9FBD28D3C276}"/>
              </a:ext>
            </a:extLst>
          </p:cNvPr>
          <p:cNvPicPr>
            <a:picLocks noChangeAspect="1"/>
          </p:cNvPicPr>
          <p:nvPr/>
        </p:nvPicPr>
        <p:blipFill>
          <a:blip r:embed="rId2"/>
          <a:stretch>
            <a:fillRect/>
          </a:stretch>
        </p:blipFill>
        <p:spPr>
          <a:xfrm>
            <a:off x="4572000" y="2029706"/>
            <a:ext cx="4416104" cy="2744236"/>
          </a:xfrm>
          <a:prstGeom prst="rect">
            <a:avLst/>
          </a:prstGeom>
        </p:spPr>
      </p:pic>
      <p:pic>
        <p:nvPicPr>
          <p:cNvPr id="4" name="Picture 3">
            <a:extLst>
              <a:ext uri="{FF2B5EF4-FFF2-40B4-BE49-F238E27FC236}">
                <a16:creationId xmlns:a16="http://schemas.microsoft.com/office/drawing/2014/main" id="{5219E4B1-F335-4D43-83A1-D0AB1AEBF876}"/>
              </a:ext>
            </a:extLst>
          </p:cNvPr>
          <p:cNvPicPr>
            <a:picLocks noChangeAspect="1"/>
          </p:cNvPicPr>
          <p:nvPr/>
        </p:nvPicPr>
        <p:blipFill>
          <a:blip r:embed="rId3"/>
          <a:stretch>
            <a:fillRect/>
          </a:stretch>
        </p:blipFill>
        <p:spPr>
          <a:xfrm>
            <a:off x="207724" y="2029706"/>
            <a:ext cx="4068210" cy="2744236"/>
          </a:xfrm>
          <a:prstGeom prst="rect">
            <a:avLst/>
          </a:prstGeom>
        </p:spPr>
      </p:pic>
    </p:spTree>
    <p:extLst>
      <p:ext uri="{BB962C8B-B14F-4D97-AF65-F5344CB8AC3E}">
        <p14:creationId xmlns:p14="http://schemas.microsoft.com/office/powerpoint/2010/main" val="269150260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3F3AAD9-44F5-48E3-8307-5716641514AE}"/>
              </a:ext>
            </a:extLst>
          </p:cNvPr>
          <p:cNvSpPr txBox="1"/>
          <p:nvPr/>
        </p:nvSpPr>
        <p:spPr>
          <a:xfrm>
            <a:off x="182879" y="891990"/>
            <a:ext cx="3849691" cy="686830"/>
          </a:xfrm>
          <a:prstGeom prst="rect">
            <a:avLst/>
          </a:prstGeom>
        </p:spPr>
        <p:txBody>
          <a:bodyPr>
            <a:normAutofit lnSpcReduction="10000"/>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Set time format to “seconds since previous displayed packet”</a:t>
            </a:r>
          </a:p>
          <a:p>
            <a:r>
              <a:rPr lang="en-US"/>
              <a:t>Adjust display filter to just show caller.</a:t>
            </a:r>
          </a:p>
        </p:txBody>
      </p:sp>
      <p:sp>
        <p:nvSpPr>
          <p:cNvPr id="5" name="TextBox 4">
            <a:extLst>
              <a:ext uri="{FF2B5EF4-FFF2-40B4-BE49-F238E27FC236}">
                <a16:creationId xmlns:a16="http://schemas.microsoft.com/office/drawing/2014/main" id="{3E63F3F9-2054-47A4-8A64-2C1C00F5AB8F}"/>
              </a:ext>
            </a:extLst>
          </p:cNvPr>
          <p:cNvSpPr txBox="1"/>
          <p:nvPr/>
        </p:nvSpPr>
        <p:spPr>
          <a:xfrm>
            <a:off x="226734" y="1871806"/>
            <a:ext cx="3364897" cy="2462213"/>
          </a:xfrm>
          <a:prstGeom prst="rect">
            <a:avLst/>
          </a:prstGeom>
          <a:noFill/>
        </p:spPr>
        <p:txBody>
          <a:bodyPr wrap="square" rtlCol="0">
            <a:spAutoFit/>
          </a:bodyPr>
          <a:lstStyle/>
          <a:p>
            <a:r>
              <a:rPr lang="en-US">
                <a:solidFill>
                  <a:schemeClr val="tx1"/>
                </a:solidFill>
                <a:latin typeface="Times New Roman" panose="02020603050405020304" pitchFamily="18" charset="0"/>
                <a:cs typeface="Times New Roman" panose="02020603050405020304" pitchFamily="18" charset="0"/>
              </a:rPr>
              <a:t>We can now see that the caller sends 2 packets every 40ms. That is one at the 40ms mark, then another one within the same sub-millisecond.</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a:t>
            </a:r>
          </a:p>
          <a:p>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This was found to be uplink packet time scheduling on the eNodeB. Packets could only be requested on the 40ms timeslot. So UE would send 2 at a time.</a:t>
            </a:r>
          </a:p>
        </p:txBody>
      </p:sp>
      <p:pic>
        <p:nvPicPr>
          <p:cNvPr id="9" name="Picture 8">
            <a:extLst>
              <a:ext uri="{FF2B5EF4-FFF2-40B4-BE49-F238E27FC236}">
                <a16:creationId xmlns:a16="http://schemas.microsoft.com/office/drawing/2014/main" id="{B0B71445-2F1D-4DC4-B536-9F613C026B56}"/>
              </a:ext>
            </a:extLst>
          </p:cNvPr>
          <p:cNvPicPr>
            <a:picLocks noChangeAspect="1"/>
          </p:cNvPicPr>
          <p:nvPr/>
        </p:nvPicPr>
        <p:blipFill>
          <a:blip r:embed="rId2"/>
          <a:stretch>
            <a:fillRect/>
          </a:stretch>
        </p:blipFill>
        <p:spPr>
          <a:xfrm>
            <a:off x="3661974" y="377083"/>
            <a:ext cx="4905375" cy="2686050"/>
          </a:xfrm>
          <a:prstGeom prst="rect">
            <a:avLst/>
          </a:prstGeom>
        </p:spPr>
      </p:pic>
      <p:pic>
        <p:nvPicPr>
          <p:cNvPr id="7" name="Picture 6">
            <a:extLst>
              <a:ext uri="{FF2B5EF4-FFF2-40B4-BE49-F238E27FC236}">
                <a16:creationId xmlns:a16="http://schemas.microsoft.com/office/drawing/2014/main" id="{CC2E365A-BE26-4293-AC34-F13EC3A93EF0}"/>
              </a:ext>
            </a:extLst>
          </p:cNvPr>
          <p:cNvPicPr>
            <a:picLocks noChangeAspect="1"/>
          </p:cNvPicPr>
          <p:nvPr/>
        </p:nvPicPr>
        <p:blipFill>
          <a:blip r:embed="rId3"/>
          <a:stretch>
            <a:fillRect/>
          </a:stretch>
        </p:blipFill>
        <p:spPr>
          <a:xfrm>
            <a:off x="3510156" y="2571750"/>
            <a:ext cx="5457825" cy="2495550"/>
          </a:xfrm>
          <a:prstGeom prst="rect">
            <a:avLst/>
          </a:prstGeom>
        </p:spPr>
      </p:pic>
    </p:spTree>
    <p:extLst>
      <p:ext uri="{BB962C8B-B14F-4D97-AF65-F5344CB8AC3E}">
        <p14:creationId xmlns:p14="http://schemas.microsoft.com/office/powerpoint/2010/main" val="2306922093"/>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4" name="Title 1">
            <a:extLst>
              <a:ext uri="{FF2B5EF4-FFF2-40B4-BE49-F238E27FC236}">
                <a16:creationId xmlns:a16="http://schemas.microsoft.com/office/drawing/2014/main" id="{7EC26AE1-FE4D-461B-B5A9-45C203932466}"/>
              </a:ext>
            </a:extLst>
          </p:cNvPr>
          <p:cNvSpPr txBox="1"/>
          <p:nvPr/>
        </p:nvSpPr>
        <p:spPr>
          <a:xfrm>
            <a:off x="310295" y="687234"/>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ctr" rtl="0">
              <a:lnSpc>
                <a:spcPct val="90000"/>
              </a:lnSpc>
              <a:spcBef>
                <a:spcPct val="0"/>
              </a:spcBef>
              <a:spcAft>
                <a:spcPct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a:solidFill>
                  <a:schemeClr val="tx1"/>
                </a:solidFill>
              </a:rPr>
              <a:t>4G    to    5G</a:t>
            </a:r>
          </a:p>
        </p:txBody>
      </p:sp>
      <p:pic>
        <p:nvPicPr>
          <p:cNvPr id="62" name="Picture 61">
            <a:extLst>
              <a:ext uri="{FF2B5EF4-FFF2-40B4-BE49-F238E27FC236}">
                <a16:creationId xmlns:a16="http://schemas.microsoft.com/office/drawing/2014/main" id="{5F4C2060-614A-44CA-979E-4F65B91B11AE}"/>
              </a:ext>
            </a:extLst>
          </p:cNvPr>
          <p:cNvPicPr>
            <a:picLocks noChangeAspect="1"/>
          </p:cNvPicPr>
          <p:nvPr/>
        </p:nvPicPr>
        <p:blipFill>
          <a:blip r:embed="rId2"/>
          <a:stretch>
            <a:fillRect/>
          </a:stretch>
        </p:blipFill>
        <p:spPr>
          <a:xfrm>
            <a:off x="0" y="2189976"/>
            <a:ext cx="3549600" cy="1572359"/>
          </a:xfrm>
          <a:prstGeom prst="rect">
            <a:avLst/>
          </a:prstGeom>
        </p:spPr>
      </p:pic>
      <p:pic>
        <p:nvPicPr>
          <p:cNvPr id="64" name="Picture 63">
            <a:extLst>
              <a:ext uri="{FF2B5EF4-FFF2-40B4-BE49-F238E27FC236}">
                <a16:creationId xmlns:a16="http://schemas.microsoft.com/office/drawing/2014/main" id="{0F96065E-B09A-403D-9D7A-1057D04FAAB5}"/>
              </a:ext>
            </a:extLst>
          </p:cNvPr>
          <p:cNvPicPr>
            <a:picLocks noChangeAspect="1"/>
          </p:cNvPicPr>
          <p:nvPr/>
        </p:nvPicPr>
        <p:blipFill>
          <a:blip r:embed="rId3"/>
          <a:stretch>
            <a:fillRect/>
          </a:stretch>
        </p:blipFill>
        <p:spPr>
          <a:xfrm>
            <a:off x="4386747" y="1827809"/>
            <a:ext cx="4622102" cy="2127749"/>
          </a:xfrm>
          <a:prstGeom prst="rect">
            <a:avLst/>
          </a:prstGeom>
        </p:spPr>
      </p:pic>
      <p:sp>
        <p:nvSpPr>
          <p:cNvPr id="66" name="Rectangle: Rounded Corners 65">
            <a:extLst>
              <a:ext uri="{FF2B5EF4-FFF2-40B4-BE49-F238E27FC236}">
                <a16:creationId xmlns:a16="http://schemas.microsoft.com/office/drawing/2014/main" id="{186A2BD9-EA2E-468A-B76A-6338E0F8439A}"/>
              </a:ext>
            </a:extLst>
          </p:cNvPr>
          <p:cNvSpPr/>
          <p:nvPr/>
        </p:nvSpPr>
        <p:spPr>
          <a:xfrm>
            <a:off x="4386747" y="1818681"/>
            <a:ext cx="4622102" cy="1506139"/>
          </a:xfrm>
          <a:prstGeom prst="roundRect">
            <a:avLst/>
          </a:prstGeom>
          <a:solidFill>
            <a:schemeClr val="tx2">
              <a:alpha val="1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CA375D4-CC86-498B-9DCC-DAF6F2FD5C4A}"/>
              </a:ext>
            </a:extLst>
          </p:cNvPr>
          <p:cNvSpPr/>
          <p:nvPr/>
        </p:nvSpPr>
        <p:spPr>
          <a:xfrm>
            <a:off x="7218608" y="3324820"/>
            <a:ext cx="1790241" cy="630738"/>
          </a:xfrm>
          <a:prstGeom prst="round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A302656-F8C8-40F2-BF2A-C7966EFF47AC}"/>
              </a:ext>
            </a:extLst>
          </p:cNvPr>
          <p:cNvSpPr txBox="1"/>
          <p:nvPr/>
        </p:nvSpPr>
        <p:spPr>
          <a:xfrm>
            <a:off x="590699" y="4003246"/>
            <a:ext cx="7592096" cy="954107"/>
          </a:xfrm>
          <a:prstGeom prst="rect">
            <a:avLst/>
          </a:prstGeom>
          <a:noFill/>
        </p:spPr>
        <p:txBody>
          <a:bodyPr wrap="square" rtlCol="0">
            <a:spAutoFit/>
          </a:bodyPr>
          <a:lstStyle/>
          <a:p>
            <a:r>
              <a:rPr lang="en-US"/>
              <a:t>What was combined functions on 4G have now been separated, and segregated into their own network functions</a:t>
            </a:r>
          </a:p>
          <a:p>
            <a:endParaRPr lang="en-US"/>
          </a:p>
          <a:p>
            <a:r>
              <a:rPr lang="en-US"/>
              <a:t>Functions are now treated like services, and can be called upon with API like queries.</a:t>
            </a:r>
          </a:p>
        </p:txBody>
      </p:sp>
    </p:spTree>
    <p:extLst>
      <p:ext uri="{BB962C8B-B14F-4D97-AF65-F5344CB8AC3E}">
        <p14:creationId xmlns:p14="http://schemas.microsoft.com/office/powerpoint/2010/main" val="1842987795"/>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TextBox 4">
            <a:extLst>
              <a:ext uri="{FF2B5EF4-FFF2-40B4-BE49-F238E27FC236}">
                <a16:creationId xmlns:a16="http://schemas.microsoft.com/office/drawing/2014/main" id="{3ED15664-507F-4769-90D1-B076472BF9AA}"/>
              </a:ext>
            </a:extLst>
          </p:cNvPr>
          <p:cNvSpPr txBox="1"/>
          <p:nvPr/>
        </p:nvSpPr>
        <p:spPr>
          <a:xfrm>
            <a:off x="4520485" y="625077"/>
            <a:ext cx="4089042" cy="4154984"/>
          </a:xfrm>
          <a:prstGeom prst="rect">
            <a:avLst/>
          </a:prstGeom>
          <a:noFill/>
        </p:spPr>
        <p:txBody>
          <a:bodyPr wrap="square">
            <a:spAutoFit/>
          </a:bodyPr>
          <a:lstStyle/>
          <a:p>
            <a:pPr algn="l">
              <a:buFont typeface="Arial" panose="020b0604020202020204" pitchFamily="34" charset="0"/>
              <a:buChar char="•"/>
            </a:pPr>
            <a:r>
              <a:rPr lang="en-US" sz="1200" b="1" i="0">
                <a:solidFill>
                  <a:srgbClr val="333333"/>
                </a:solidFill>
                <a:effectLst/>
                <a:latin typeface="Roboto" panose="02000000000000000000" pitchFamily="2" charset="0"/>
              </a:rPr>
              <a:t>Authentication Server Function (AUSF)</a:t>
            </a:r>
            <a:r>
              <a:rPr lang="en-US" sz="1200" b="0" i="0">
                <a:solidFill>
                  <a:srgbClr val="333333"/>
                </a:solidFill>
                <a:effectLst/>
                <a:latin typeface="Roboto" panose="02000000000000000000" pitchFamily="2" charset="0"/>
              </a:rPr>
              <a:t> acts as an authentication server. </a:t>
            </a:r>
            <a:r>
              <a:rPr lang="en-US" sz="1200" b="0" i="1">
                <a:solidFill>
                  <a:srgbClr val="333333"/>
                </a:solidFill>
                <a:effectLst/>
                <a:latin typeface="Roboto" panose="02000000000000000000" pitchFamily="2" charset="0"/>
              </a:rPr>
              <a:t>(part of HSS from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Unified Data Management (UDM)</a:t>
            </a:r>
            <a:r>
              <a:rPr lang="en-US" sz="1200" b="0" i="0">
                <a:solidFill>
                  <a:srgbClr val="333333"/>
                </a:solidFill>
                <a:effectLst/>
                <a:latin typeface="Roboto" panose="02000000000000000000" pitchFamily="2" charset="0"/>
              </a:rPr>
              <a:t> supports: generation of Authentication and Key Agreement (AKA) credentials, user identification handling, access authorization, subscription management. </a:t>
            </a:r>
            <a:r>
              <a:rPr lang="en-US" sz="1200" b="0" i="1">
                <a:solidFill>
                  <a:srgbClr val="333333"/>
                </a:solidFill>
                <a:effectLst/>
                <a:latin typeface="Roboto" panose="02000000000000000000" pitchFamily="2" charset="0"/>
              </a:rPr>
              <a:t>(part of HSS functionality from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Application Function (AF)</a:t>
            </a:r>
            <a:r>
              <a:rPr lang="en-US" sz="1200" b="0" i="0">
                <a:solidFill>
                  <a:srgbClr val="333333"/>
                </a:solidFill>
                <a:effectLst/>
                <a:latin typeface="Roboto" panose="02000000000000000000" pitchFamily="2" charset="0"/>
              </a:rPr>
              <a:t> supports: application influence on traffic routing, accessing NEF, interaction with policy framework for policy control. </a:t>
            </a:r>
            <a:r>
              <a:rPr lang="en-US" sz="1200" b="0" i="1">
                <a:solidFill>
                  <a:srgbClr val="333333"/>
                </a:solidFill>
                <a:effectLst/>
                <a:latin typeface="Roboto" panose="02000000000000000000" pitchFamily="2" charset="0"/>
              </a:rPr>
              <a:t>(same as AF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Network Exposure function (NEF)</a:t>
            </a:r>
            <a:r>
              <a:rPr lang="en-US" sz="1200" b="0" i="0">
                <a:solidFill>
                  <a:srgbClr val="333333"/>
                </a:solidFill>
                <a:effectLst/>
                <a:latin typeface="Roboto" panose="02000000000000000000" pitchFamily="2" charset="0"/>
              </a:rPr>
              <a:t> supports: exposure of capabilities and events, secure provision of information from external application to 3GPP network, translation of internal/external information.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NF Repository function (NRF)</a:t>
            </a:r>
            <a:r>
              <a:rPr lang="en-US" sz="1200" b="0" i="0">
                <a:solidFill>
                  <a:srgbClr val="333333"/>
                </a:solidFill>
                <a:effectLst/>
                <a:latin typeface="Roboto" panose="02000000000000000000" pitchFamily="2" charset="0"/>
              </a:rPr>
              <a:t> supports: service discovery function, maintains NF profile and available NF instances.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a:p>
            <a:pPr algn="l">
              <a:buFont typeface="Arial" panose="020b0604020202020204" pitchFamily="34" charset="0"/>
              <a:buChar char="•"/>
            </a:pPr>
            <a:r>
              <a:rPr lang="en-US" sz="1200" b="1" i="0">
                <a:solidFill>
                  <a:srgbClr val="333333"/>
                </a:solidFill>
                <a:effectLst/>
                <a:latin typeface="Roboto" panose="02000000000000000000" pitchFamily="2" charset="0"/>
              </a:rPr>
              <a:t>Network Slice Selection Function (NSSF) </a:t>
            </a:r>
            <a:r>
              <a:rPr lang="en-US" sz="1200" b="0" i="0">
                <a:solidFill>
                  <a:srgbClr val="333333"/>
                </a:solidFill>
                <a:effectLst/>
                <a:latin typeface="Roboto" panose="02000000000000000000" pitchFamily="2" charset="0"/>
              </a:rPr>
              <a:t>supports: selecting of the Network Slice instances to serve the UE, determining the allowed NSSAI, determining the AMF set to be used to serve the UE. </a:t>
            </a:r>
            <a:r>
              <a:rPr lang="en-US" sz="1200" b="0" i="1">
                <a:solidFill>
                  <a:srgbClr val="333333"/>
                </a:solidFill>
                <a:effectLst/>
                <a:latin typeface="Roboto" panose="02000000000000000000" pitchFamily="2" charset="0"/>
              </a:rPr>
              <a:t>(not present in EPC world)</a:t>
            </a:r>
            <a:endParaRPr lang="en-US" sz="1200" b="0" i="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31E910E3-6EA2-4490-BABB-3D660D3DDA41}"/>
              </a:ext>
            </a:extLst>
          </p:cNvPr>
          <p:cNvSpPr txBox="1"/>
          <p:nvPr/>
        </p:nvSpPr>
        <p:spPr>
          <a:xfrm>
            <a:off x="109471" y="532744"/>
            <a:ext cx="4572000" cy="4339650"/>
          </a:xfrm>
          <a:prstGeom prst="rect">
            <a:avLst/>
          </a:prstGeom>
          <a:noFill/>
        </p:spPr>
        <p:txBody>
          <a:bodyPr wrap="square">
            <a:spAutoFit/>
          </a:bodyPr>
          <a:lstStyle/>
          <a:p>
            <a:pPr>
              <a:buFont typeface="Arial" panose="020b0604020202020204" pitchFamily="34" charset="0"/>
              <a:buChar char="•"/>
            </a:pPr>
            <a:r>
              <a:rPr lang="en-US" sz="1200" b="1" i="0">
                <a:solidFill>
                  <a:srgbClr val="333333"/>
                </a:solidFill>
                <a:effectLst/>
                <a:latin typeface="Roboto" panose="02000000000000000000" pitchFamily="2" charset="0"/>
              </a:rPr>
              <a:t>Access and Mobility Management function (AMF)</a:t>
            </a:r>
            <a:r>
              <a:rPr lang="en-US" sz="1200" b="0" i="0">
                <a:solidFill>
                  <a:srgbClr val="333333"/>
                </a:solidFill>
                <a:effectLst/>
                <a:latin typeface="Roboto" panose="02000000000000000000" pitchFamily="2" charset="0"/>
              </a:rPr>
              <a:t> supports: Termination of NAS signaling, NAS ciphering &amp; integrity protection, registration management, connection management, mobility management, access authentication and authorization, security context management. </a:t>
            </a:r>
            <a:r>
              <a:rPr lang="en-US" sz="1200" b="0" i="1">
                <a:solidFill>
                  <a:srgbClr val="333333"/>
                </a:solidFill>
                <a:effectLst/>
                <a:latin typeface="Roboto" panose="02000000000000000000" pitchFamily="2" charset="0"/>
              </a:rPr>
              <a:t>(AMF has part of the MME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Session Management function (SMF)</a:t>
            </a:r>
            <a:r>
              <a:rPr lang="en-US" sz="1200" b="0" i="0">
                <a:solidFill>
                  <a:srgbClr val="333333"/>
                </a:solidFill>
                <a:effectLst/>
                <a:latin typeface="Roboto" panose="02000000000000000000" pitchFamily="2" charset="0"/>
              </a:rPr>
              <a:t> supports: session management (session establishment, modification, release), UE IP address allocation &amp; management, DHCP functions, termination of NAS signaling related to session management, DL data notification, traffic steering configuration for UPF for proper traffic routing. </a:t>
            </a:r>
            <a:r>
              <a:rPr lang="en-US" sz="1200" b="0" i="1">
                <a:solidFill>
                  <a:srgbClr val="333333"/>
                </a:solidFill>
                <a:effectLst/>
                <a:latin typeface="Roboto" panose="02000000000000000000" pitchFamily="2" charset="0"/>
              </a:rPr>
              <a:t>(SMF has part of the MME and PGW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User plane function (UPF)</a:t>
            </a:r>
            <a:r>
              <a:rPr lang="en-US" sz="1200" b="0" i="0">
                <a:solidFill>
                  <a:srgbClr val="333333"/>
                </a:solidFill>
                <a:effectLst/>
                <a:latin typeface="Roboto" panose="02000000000000000000" pitchFamily="2" charset="0"/>
              </a:rPr>
              <a:t> supports: packet routing &amp; forwarding, packet inspection, QoS handling, acts as external PDU session point of interconnect to Data Network (DN), and is an anchor point for intra- &amp; inter-RAT mobility. </a:t>
            </a:r>
            <a:r>
              <a:rPr lang="en-US" sz="1200" b="0" i="1">
                <a:solidFill>
                  <a:srgbClr val="333333"/>
                </a:solidFill>
                <a:effectLst/>
                <a:latin typeface="Roboto" panose="02000000000000000000" pitchFamily="2" charset="0"/>
              </a:rPr>
              <a:t>(UPF has part of the SGW &amp; PGW functionality from EPC world)</a:t>
            </a:r>
          </a:p>
          <a:p>
            <a:pPr>
              <a:buFont typeface="Arial" panose="020b0604020202020204" pitchFamily="34" charset="0"/>
              <a:buChar char="•"/>
            </a:pPr>
            <a:r>
              <a:rPr lang="en-US" sz="1200" b="1" i="0">
                <a:solidFill>
                  <a:srgbClr val="333333"/>
                </a:solidFill>
                <a:effectLst/>
                <a:latin typeface="Roboto" panose="02000000000000000000" pitchFamily="2" charset="0"/>
              </a:rPr>
              <a:t>Policy Control Function (PCF)</a:t>
            </a:r>
            <a:r>
              <a:rPr lang="en-US" sz="1200" b="0" i="0">
                <a:solidFill>
                  <a:srgbClr val="333333"/>
                </a:solidFill>
                <a:effectLst/>
                <a:latin typeface="Roboto" panose="02000000000000000000" pitchFamily="2" charset="0"/>
              </a:rPr>
              <a:t> supports: unified policy framework, providing policy rules to CP functions, access subscription information for policy decisions in UDR. </a:t>
            </a:r>
            <a:r>
              <a:rPr lang="en-US" sz="1200" b="0" i="1">
                <a:solidFill>
                  <a:srgbClr val="333333"/>
                </a:solidFill>
                <a:effectLst/>
                <a:latin typeface="Roboto" panose="02000000000000000000" pitchFamily="2" charset="0"/>
              </a:rPr>
              <a:t>(PCF has part of the PCRF functionality from EPC world)</a:t>
            </a:r>
            <a:endParaRPr lang="en-US" sz="1200" b="0" i="0">
              <a:solidFill>
                <a:srgbClr val="333333"/>
              </a:solidFill>
              <a:effectLst/>
              <a:latin typeface="Roboto" panose="02000000000000000000" pitchFamily="2" charset="0"/>
            </a:endParaRPr>
          </a:p>
          <a:p>
            <a:pPr>
              <a:buFont typeface="Arial" panose="020b0604020202020204" pitchFamily="34" charset="0"/>
              <a:buChar char="•"/>
            </a:pPr>
            <a:endParaRPr lang="en-US" sz="1200" b="0" i="0">
              <a:solidFill>
                <a:srgbClr val="333333"/>
              </a:solidFill>
              <a:effectLst/>
              <a:latin typeface="Roboto" panose="02000000000000000000" pitchFamily="2" charset="0"/>
            </a:endParaRPr>
          </a:p>
        </p:txBody>
      </p:sp>
      <p:sp>
        <p:nvSpPr>
          <p:cNvPr id="8" name="TextBox 7">
            <a:extLst>
              <a:ext uri="{FF2B5EF4-FFF2-40B4-BE49-F238E27FC236}">
                <a16:creationId xmlns:a16="http://schemas.microsoft.com/office/drawing/2014/main" id="{4BD5DA42-8492-45F2-9C70-769EBA45F727}"/>
              </a:ext>
            </a:extLst>
          </p:cNvPr>
          <p:cNvSpPr txBox="1"/>
          <p:nvPr/>
        </p:nvSpPr>
        <p:spPr>
          <a:xfrm>
            <a:off x="492991" y="67983"/>
            <a:ext cx="3637534" cy="461665"/>
          </a:xfrm>
          <a:prstGeom prst="rect">
            <a:avLst/>
          </a:prstGeom>
          <a:noFill/>
        </p:spPr>
        <p:txBody>
          <a:bodyPr wrap="none" rtlCol="0">
            <a:spAutoFit/>
          </a:bodyPr>
          <a:lstStyle/>
          <a:p>
            <a:r>
              <a:rPr lang="en-US" sz="2400" b="1"/>
              <a:t>NETWORK FUNCTIONS</a:t>
            </a:r>
          </a:p>
        </p:txBody>
      </p:sp>
    </p:spTree>
    <p:extLst>
      <p:ext uri="{BB962C8B-B14F-4D97-AF65-F5344CB8AC3E}">
        <p14:creationId xmlns:p14="http://schemas.microsoft.com/office/powerpoint/2010/main" val="486723852"/>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C66C3559-3581-4452-B05A-73636681E473}"/>
              </a:ext>
            </a:extLst>
          </p:cNvPr>
          <p:cNvSpPr>
            <a:spLocks noGrp="1"/>
          </p:cNvSpPr>
          <p:nvPr>
            <p:ph type="title" idx="4294967295"/>
          </p:nvPr>
        </p:nvSpPr>
        <p:spPr>
          <a:xfrm>
            <a:off x="0" y="0"/>
            <a:ext cx="6845300" cy="977900"/>
          </a:xfrm>
        </p:spPr>
        <p:txBody>
          <a:bodyPr/>
          <a:lstStyle/>
          <a:p>
            <a:r>
              <a:rPr lang="en-US" sz="3600">
                <a:solidFill>
                  <a:schemeClr val="tx1"/>
                </a:solidFill>
              </a:rPr>
              <a:t>User plane protocols unchanged</a:t>
            </a:r>
          </a:p>
        </p:txBody>
      </p:sp>
      <p:pic>
        <p:nvPicPr>
          <p:cNvPr id="4" name="Picture 3">
            <a:extLst>
              <a:ext uri="{FF2B5EF4-FFF2-40B4-BE49-F238E27FC236}">
                <a16:creationId xmlns:a16="http://schemas.microsoft.com/office/drawing/2014/main" id="{1EB1AA86-0383-4833-A276-E623E08955C2}"/>
              </a:ext>
            </a:extLst>
          </p:cNvPr>
          <p:cNvPicPr>
            <a:picLocks noChangeAspect="1"/>
          </p:cNvPicPr>
          <p:nvPr/>
        </p:nvPicPr>
        <p:blipFill>
          <a:blip r:embed="rId2"/>
          <a:stretch>
            <a:fillRect/>
          </a:stretch>
        </p:blipFill>
        <p:spPr>
          <a:xfrm>
            <a:off x="4386747" y="1827809"/>
            <a:ext cx="4622102" cy="2127749"/>
          </a:xfrm>
          <a:prstGeom prst="rect">
            <a:avLst/>
          </a:prstGeom>
        </p:spPr>
      </p:pic>
      <p:sp>
        <p:nvSpPr>
          <p:cNvPr id="5" name="Rectangle: Rounded Corners 4">
            <a:extLst>
              <a:ext uri="{FF2B5EF4-FFF2-40B4-BE49-F238E27FC236}">
                <a16:creationId xmlns:a16="http://schemas.microsoft.com/office/drawing/2014/main" id="{5FA5C633-16E4-4A3F-9218-C738C026EDF1}"/>
              </a:ext>
            </a:extLst>
          </p:cNvPr>
          <p:cNvSpPr/>
          <p:nvPr/>
        </p:nvSpPr>
        <p:spPr>
          <a:xfrm>
            <a:off x="6536028" y="3406462"/>
            <a:ext cx="1358721" cy="534473"/>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6F976D-9F66-4E5D-A78A-D43C8ECFBBBC}"/>
              </a:ext>
            </a:extLst>
          </p:cNvPr>
          <p:cNvSpPr txBox="1"/>
          <p:nvPr/>
        </p:nvSpPr>
        <p:spPr>
          <a:xfrm>
            <a:off x="470079" y="2697134"/>
            <a:ext cx="3626893" cy="523220"/>
          </a:xfrm>
          <a:prstGeom prst="rect">
            <a:avLst/>
          </a:prstGeom>
          <a:noFill/>
        </p:spPr>
        <p:txBody>
          <a:bodyPr wrap="square" rtlCol="0">
            <a:spAutoFit/>
          </a:bodyPr>
          <a:lstStyle/>
          <a:p>
            <a:r>
              <a:rPr lang="en-US"/>
              <a:t>The highlighted part still uses GTP, like the previous 4G slides</a:t>
            </a:r>
          </a:p>
        </p:txBody>
      </p:sp>
    </p:spTree>
    <p:extLst>
      <p:ext uri="{BB962C8B-B14F-4D97-AF65-F5344CB8AC3E}">
        <p14:creationId xmlns:p14="http://schemas.microsoft.com/office/powerpoint/2010/main" val="1997054012"/>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0" y="215900"/>
            <a:ext cx="7980363" cy="977900"/>
          </a:xfrm>
          <a:prstGeom prst="rect">
            <a:avLst/>
          </a:prstGeom>
          <a:noFill/>
          <a:ln>
            <a:noFill/>
          </a:ln>
        </p:spPr>
        <p:txBody>
          <a:bodyPr spcFirstLastPara="1" wrap="square" lIns="91425" tIns="45700" rIns="91425" bIns="45700" anchor="ctr" anchorCtr="0">
            <a:noAutofit/>
          </a:bodyPr>
          <a:lstStyle/>
          <a:p>
            <a:pPr lvl="0"/>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44" name="Shape 44"/>
          <p:cNvSpPr txBox="1">
            <a:spLocks noGrp="1"/>
          </p:cNvSpPr>
          <p:nvPr>
            <p:ph type="body" idx="4294967295"/>
          </p:nvPr>
        </p:nvSpPr>
        <p:spPr>
          <a:xfrm>
            <a:off x="936625" y="1193800"/>
            <a:ext cx="8207375" cy="3398838"/>
          </a:xfrm>
          <a:prstGeom prst="rect">
            <a:avLst/>
          </a:prstGeom>
          <a:noFill/>
          <a:ln>
            <a:noFill/>
          </a:ln>
        </p:spPr>
        <p:txBody>
          <a:bodyPr spcFirstLastPara="1" wrap="square" lIns="91425" tIns="45700" rIns="91425" bIns="45700" anchor="t" anchorCtr="0">
            <a:noAutofit/>
          </a:bodyPr>
          <a:lstStyle/>
          <a:p>
            <a:r>
              <a:rPr lang="en-US" sz="1400">
                <a:solidFill>
                  <a:schemeClr val="tx1"/>
                </a:solidFill>
              </a:rPr>
              <a:t>Not datagrams, nor Segments, SCTP uses Chunks.</a:t>
            </a:r>
          </a:p>
          <a:p>
            <a:r>
              <a:rPr lang="en-US" sz="1400">
                <a:solidFill>
                  <a:schemeClr val="tx1"/>
                </a:solidFill>
              </a:rPr>
              <a:t>Chunk:  Unit of information within an SCTP packet. Chunks contain either user data, or SCTP control data.</a:t>
            </a:r>
          </a:p>
          <a:p>
            <a:r>
              <a:rPr lang="en-US" sz="1400">
                <a:solidFill>
                  <a:schemeClr val="tx1"/>
                </a:solidFill>
              </a:rPr>
              <a:t>Multiple chunks can be bundled into one SCTP packet up to the MTU size, except for the INIT, INIT ACK, and SHUTDOWN COMPLETE chunks.</a:t>
            </a:r>
          </a:p>
          <a:p>
            <a:r>
              <a:rPr lang="en-US" sz="1400">
                <a:solidFill>
                  <a:schemeClr val="tx1"/>
                </a:solidFill>
              </a:rPr>
              <a:t>Endpoint: The logical sender/receiver of SCTP packets. In the context of a multi-homed host, an SCTP endpoint is represented to its peers as an association of multiple transport addresses, consisting of a set of eligible destination addresses for outbound SCTP packet transmission and a set of eligible source addresses for inbound reception</a:t>
            </a:r>
          </a:p>
          <a:p>
            <a:r>
              <a:rPr lang="en-US" sz="1400">
                <a:solidFill>
                  <a:schemeClr val="tx1"/>
                </a:solidFill>
              </a:rPr>
              <a:t>SCTP uses stream as the logical channel for transporting in-order application messages. A stream is defined as unidirectional</a:t>
            </a:r>
          </a:p>
          <a:p>
            <a:endParaRPr lang="en-US" sz="1400"/>
          </a:p>
        </p:txBody>
      </p:sp>
    </p:spTree>
    <p:extLst>
      <p:ext uri="{BB962C8B-B14F-4D97-AF65-F5344CB8AC3E}">
        <p14:creationId xmlns:p14="http://schemas.microsoft.com/office/powerpoint/2010/main" val="3033125857"/>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D5C803B6-2B1A-4570-B84B-5B6EEBE9A948}"/>
              </a:ext>
            </a:extLst>
          </p:cNvPr>
          <p:cNvPicPr>
            <a:picLocks noChangeAspect="1"/>
          </p:cNvPicPr>
          <p:nvPr/>
        </p:nvPicPr>
        <p:blipFill>
          <a:blip r:embed="rId2"/>
          <a:stretch>
            <a:fillRect/>
          </a:stretch>
        </p:blipFill>
        <p:spPr>
          <a:xfrm>
            <a:off x="2176530" y="1360680"/>
            <a:ext cx="6967469" cy="3438684"/>
          </a:xfrm>
          <a:prstGeom prst="rect">
            <a:avLst/>
          </a:prstGeom>
        </p:spPr>
      </p:pic>
      <p:sp>
        <p:nvSpPr>
          <p:cNvPr id="6" name="TextBox 5">
            <a:extLst>
              <a:ext uri="{FF2B5EF4-FFF2-40B4-BE49-F238E27FC236}">
                <a16:creationId xmlns:a16="http://schemas.microsoft.com/office/drawing/2014/main" id="{F1F17E8E-91AE-4F4B-86E5-AA8EC439F2AF}"/>
              </a:ext>
            </a:extLst>
          </p:cNvPr>
          <p:cNvSpPr txBox="1"/>
          <p:nvPr/>
        </p:nvSpPr>
        <p:spPr>
          <a:xfrm>
            <a:off x="0" y="991348"/>
            <a:ext cx="7011856" cy="738664"/>
          </a:xfrm>
          <a:prstGeom prst="rect">
            <a:avLst/>
          </a:prstGeom>
          <a:noFill/>
        </p:spPr>
        <p:txBody>
          <a:bodyPr wrap="none" rtlCol="0">
            <a:spAutoFit/>
          </a:bodyPr>
          <a:lstStyle/>
          <a:p>
            <a:r>
              <a:rPr lang="en-US"/>
              <a:t>S1AP has changed to NGAP, but is the same type of informational elements, just more</a:t>
            </a:r>
          </a:p>
          <a:p>
            <a:endParaRPr lang="en-US"/>
          </a:p>
          <a:p>
            <a:r>
              <a:rPr lang="en-US"/>
              <a:t>Also is still on top of SCTP</a:t>
            </a:r>
          </a:p>
        </p:txBody>
      </p:sp>
      <p:sp>
        <p:nvSpPr>
          <p:cNvPr id="7" name="Title 1">
            <a:extLst>
              <a:ext uri="{FF2B5EF4-FFF2-40B4-BE49-F238E27FC236}">
                <a16:creationId xmlns:a16="http://schemas.microsoft.com/office/drawing/2014/main" id="{BF2CB011-2788-4FE4-B4A1-B077B8C39758}"/>
              </a:ext>
            </a:extLst>
          </p:cNvPr>
          <p:cNvSpPr>
            <a:spLocks noGrp="1"/>
          </p:cNvSpPr>
          <p:nvPr>
            <p:ph type="title" idx="4294967295"/>
          </p:nvPr>
        </p:nvSpPr>
        <p:spPr>
          <a:xfrm>
            <a:off x="0" y="-171450"/>
            <a:ext cx="6845300" cy="977900"/>
          </a:xfrm>
        </p:spPr>
        <p:txBody>
          <a:bodyPr/>
          <a:lstStyle/>
          <a:p>
            <a:r>
              <a:rPr lang="en-US">
                <a:solidFill>
                  <a:schemeClr val="tx1"/>
                </a:solidFill>
              </a:rPr>
              <a:t>RAN Signaling </a:t>
            </a:r>
          </a:p>
        </p:txBody>
      </p:sp>
    </p:spTree>
    <p:extLst>
      <p:ext uri="{BB962C8B-B14F-4D97-AF65-F5344CB8AC3E}">
        <p14:creationId xmlns:p14="http://schemas.microsoft.com/office/powerpoint/2010/main" val="3179398322"/>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A8D2D47C-D719-4A02-A1F6-00CE64A7E291}"/>
              </a:ext>
            </a:extLst>
          </p:cNvPr>
          <p:cNvSpPr>
            <a:spLocks noGrp="1"/>
          </p:cNvSpPr>
          <p:nvPr>
            <p:ph type="title" idx="4294967295"/>
          </p:nvPr>
        </p:nvSpPr>
        <p:spPr>
          <a:xfrm>
            <a:off x="0" y="-247650"/>
            <a:ext cx="6845300" cy="977900"/>
          </a:xfrm>
        </p:spPr>
        <p:txBody>
          <a:bodyPr/>
          <a:lstStyle/>
          <a:p>
            <a:r>
              <a:rPr lang="en-US">
                <a:solidFill>
                  <a:schemeClr val="tx1"/>
                </a:solidFill>
              </a:rPr>
              <a:t>Core signaling over http2</a:t>
            </a:r>
          </a:p>
        </p:txBody>
      </p:sp>
      <p:pic>
        <p:nvPicPr>
          <p:cNvPr id="7" name="Picture 6">
            <a:extLst>
              <a:ext uri="{FF2B5EF4-FFF2-40B4-BE49-F238E27FC236}">
                <a16:creationId xmlns:a16="http://schemas.microsoft.com/office/drawing/2014/main" id="{28027595-ACCB-4D90-BF17-454E255519F1}"/>
              </a:ext>
            </a:extLst>
          </p:cNvPr>
          <p:cNvPicPr>
            <a:picLocks noChangeAspect="1"/>
          </p:cNvPicPr>
          <p:nvPr/>
        </p:nvPicPr>
        <p:blipFill>
          <a:blip r:embed="rId2"/>
          <a:stretch>
            <a:fillRect/>
          </a:stretch>
        </p:blipFill>
        <p:spPr>
          <a:xfrm>
            <a:off x="472846" y="1781789"/>
            <a:ext cx="8024138" cy="3015542"/>
          </a:xfrm>
          <a:prstGeom prst="rect">
            <a:avLst/>
          </a:prstGeom>
        </p:spPr>
      </p:pic>
      <p:sp>
        <p:nvSpPr>
          <p:cNvPr id="8" name="TextBox 7">
            <a:extLst>
              <a:ext uri="{FF2B5EF4-FFF2-40B4-BE49-F238E27FC236}">
                <a16:creationId xmlns:a16="http://schemas.microsoft.com/office/drawing/2014/main" id="{BE79A1B3-ED3C-4AD9-9DCF-629ABFA587C0}"/>
              </a:ext>
            </a:extLst>
          </p:cNvPr>
          <p:cNvSpPr txBox="1"/>
          <p:nvPr/>
        </p:nvSpPr>
        <p:spPr>
          <a:xfrm>
            <a:off x="1150050" y="978000"/>
            <a:ext cx="6742551" cy="307777"/>
          </a:xfrm>
          <a:prstGeom prst="rect">
            <a:avLst/>
          </a:prstGeom>
          <a:noFill/>
        </p:spPr>
        <p:txBody>
          <a:bodyPr wrap="none" rtlCol="0">
            <a:spAutoFit/>
          </a:bodyPr>
          <a:lstStyle/>
          <a:p>
            <a:pPr marL="285750" indent="-285750">
              <a:buFont typeface="Arial" panose="020b0604020202020204" pitchFamily="34" charset="0"/>
              <a:buChar char="•"/>
            </a:pPr>
            <a:r>
              <a:rPr lang="en-US"/>
              <a:t>4G diameter interfaces have now become JSON over HTTP2 (API like queries)</a:t>
            </a:r>
          </a:p>
        </p:txBody>
      </p:sp>
    </p:spTree>
    <p:extLst>
      <p:ext uri="{BB962C8B-B14F-4D97-AF65-F5344CB8AC3E}">
        <p14:creationId xmlns:p14="http://schemas.microsoft.com/office/powerpoint/2010/main" val="2292598201"/>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B3982E9-1089-4EBE-BD50-C448DFDBAF07}"/>
              </a:ext>
            </a:extLst>
          </p:cNvPr>
          <p:cNvSpPr>
            <a:spLocks noGrp="1"/>
          </p:cNvSpPr>
          <p:nvPr>
            <p:ph type="title" idx="4294967295"/>
          </p:nvPr>
        </p:nvSpPr>
        <p:spPr>
          <a:xfrm>
            <a:off x="0" y="-234950"/>
            <a:ext cx="6845300" cy="977900"/>
          </a:xfrm>
        </p:spPr>
        <p:txBody>
          <a:bodyPr/>
          <a:lstStyle/>
          <a:p>
            <a:r>
              <a:rPr lang="en-US">
                <a:solidFill>
                  <a:schemeClr val="tx1"/>
                </a:solidFill>
              </a:rPr>
              <a:t>HTTP2 information</a:t>
            </a:r>
          </a:p>
        </p:txBody>
      </p:sp>
      <p:pic>
        <p:nvPicPr>
          <p:cNvPr id="5" name="Picture 4">
            <a:extLst>
              <a:ext uri="{FF2B5EF4-FFF2-40B4-BE49-F238E27FC236}">
                <a16:creationId xmlns:a16="http://schemas.microsoft.com/office/drawing/2014/main" id="{754187C6-4A18-41C4-855F-B4CF7186B85A}"/>
              </a:ext>
            </a:extLst>
          </p:cNvPr>
          <p:cNvPicPr>
            <a:picLocks noChangeAspect="1"/>
          </p:cNvPicPr>
          <p:nvPr/>
        </p:nvPicPr>
        <p:blipFill>
          <a:blip r:embed="rId2"/>
          <a:stretch>
            <a:fillRect/>
          </a:stretch>
        </p:blipFill>
        <p:spPr>
          <a:xfrm>
            <a:off x="2537138" y="1379518"/>
            <a:ext cx="6424239" cy="3763982"/>
          </a:xfrm>
          <a:prstGeom prst="rect">
            <a:avLst/>
          </a:prstGeom>
        </p:spPr>
      </p:pic>
      <p:sp>
        <p:nvSpPr>
          <p:cNvPr id="6" name="TextBox 5">
            <a:extLst>
              <a:ext uri="{FF2B5EF4-FFF2-40B4-BE49-F238E27FC236}">
                <a16:creationId xmlns:a16="http://schemas.microsoft.com/office/drawing/2014/main" id="{E56001D3-A6C7-4D77-87CC-DBA9255D3F45}"/>
              </a:ext>
            </a:extLst>
          </p:cNvPr>
          <p:cNvSpPr txBox="1"/>
          <p:nvPr/>
        </p:nvSpPr>
        <p:spPr>
          <a:xfrm>
            <a:off x="96592" y="917149"/>
            <a:ext cx="6264857" cy="954107"/>
          </a:xfrm>
          <a:prstGeom prst="rect">
            <a:avLst/>
          </a:prstGeom>
          <a:noFill/>
        </p:spPr>
        <p:txBody>
          <a:bodyPr wrap="none" rtlCol="0">
            <a:spAutoFit/>
          </a:bodyPr>
          <a:lstStyle/>
          <a:p>
            <a:pPr marL="285750" indent="-285750">
              <a:buFont typeface="Arial" panose="020b0604020202020204" pitchFamily="34" charset="0"/>
              <a:buChar char="•"/>
            </a:pPr>
            <a:r>
              <a:rPr lang="en-US"/>
              <a:t>Must have wireshark 3.4 or greater</a:t>
            </a:r>
          </a:p>
          <a:p>
            <a:pPr marL="285750" indent="-285750">
              <a:buFont typeface="Arial" panose="020b0604020202020204" pitchFamily="34" charset="0"/>
              <a:buChar char="•"/>
            </a:pPr>
            <a:r>
              <a:rPr lang="en-US"/>
              <a:t>Decode As: HTTP2 content type in stream, enter value, and set as JSON</a:t>
            </a:r>
          </a:p>
          <a:p>
            <a:pPr marL="285750" indent="-285750">
              <a:buFont typeface="Arial" panose="020b0604020202020204" pitchFamily="34" charset="0"/>
              <a:buChar char="•"/>
            </a:pPr>
            <a:r>
              <a:rPr lang="en-US"/>
              <a:t>Currently must be done </a:t>
            </a:r>
          </a:p>
          <a:p>
            <a:pPr lvl="1"/>
            <a:r>
              <a:rPr lang="en-US"/>
              <a:t>      for each stream ID</a:t>
            </a:r>
          </a:p>
        </p:txBody>
      </p:sp>
    </p:spTree>
    <p:extLst>
      <p:ext uri="{BB962C8B-B14F-4D97-AF65-F5344CB8AC3E}">
        <p14:creationId xmlns:p14="http://schemas.microsoft.com/office/powerpoint/2010/main" val="3559188911"/>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917F516C-9E94-488F-A1D9-F18ABA1F7D9F}"/>
              </a:ext>
            </a:extLst>
          </p:cNvPr>
          <p:cNvPicPr>
            <a:picLocks noChangeAspect="1"/>
          </p:cNvPicPr>
          <p:nvPr/>
        </p:nvPicPr>
        <p:blipFill>
          <a:blip r:embed="rId2"/>
          <a:stretch>
            <a:fillRect/>
          </a:stretch>
        </p:blipFill>
        <p:spPr>
          <a:xfrm>
            <a:off x="3410389" y="1389308"/>
            <a:ext cx="4798730" cy="3754192"/>
          </a:xfrm>
          <a:prstGeom prst="rect">
            <a:avLst/>
          </a:prstGeom>
        </p:spPr>
      </p:pic>
      <p:sp>
        <p:nvSpPr>
          <p:cNvPr id="2" name="Title 1">
            <a:extLst>
              <a:ext uri="{FF2B5EF4-FFF2-40B4-BE49-F238E27FC236}">
                <a16:creationId xmlns:a16="http://schemas.microsoft.com/office/drawing/2014/main" id="{0D09BF8A-49F6-496F-A884-8CF9DA1EDC8C}"/>
              </a:ext>
            </a:extLst>
          </p:cNvPr>
          <p:cNvSpPr>
            <a:spLocks noGrp="1"/>
          </p:cNvSpPr>
          <p:nvPr>
            <p:ph type="title" idx="4294967295"/>
          </p:nvPr>
        </p:nvSpPr>
        <p:spPr>
          <a:xfrm>
            <a:off x="0" y="-228600"/>
            <a:ext cx="6845300" cy="977900"/>
          </a:xfrm>
        </p:spPr>
        <p:txBody>
          <a:bodyPr/>
          <a:lstStyle/>
          <a:p>
            <a:r>
              <a:rPr lang="en-US">
                <a:solidFill>
                  <a:schemeClr val="tx1"/>
                </a:solidFill>
              </a:rPr>
              <a:t>JSON over HTTP2</a:t>
            </a:r>
          </a:p>
        </p:txBody>
      </p:sp>
      <p:pic>
        <p:nvPicPr>
          <p:cNvPr id="7" name="Picture 6">
            <a:extLst>
              <a:ext uri="{FF2B5EF4-FFF2-40B4-BE49-F238E27FC236}">
                <a16:creationId xmlns:a16="http://schemas.microsoft.com/office/drawing/2014/main" id="{FAED4606-36FA-49B8-A72A-8A79E4FBA829}"/>
              </a:ext>
            </a:extLst>
          </p:cNvPr>
          <p:cNvPicPr>
            <a:picLocks noChangeAspect="1"/>
          </p:cNvPicPr>
          <p:nvPr/>
        </p:nvPicPr>
        <p:blipFill>
          <a:blip r:embed="rId3"/>
          <a:stretch>
            <a:fillRect/>
          </a:stretch>
        </p:blipFill>
        <p:spPr>
          <a:xfrm>
            <a:off x="60432" y="1449787"/>
            <a:ext cx="3349957" cy="247619"/>
          </a:xfrm>
          <a:prstGeom prst="rect">
            <a:avLst/>
          </a:prstGeom>
        </p:spPr>
      </p:pic>
      <p:sp>
        <p:nvSpPr>
          <p:cNvPr id="8" name="TextBox 7">
            <a:extLst>
              <a:ext uri="{FF2B5EF4-FFF2-40B4-BE49-F238E27FC236}">
                <a16:creationId xmlns:a16="http://schemas.microsoft.com/office/drawing/2014/main" id="{BE31E02F-0029-4656-8F21-6D2592591808}"/>
              </a:ext>
            </a:extLst>
          </p:cNvPr>
          <p:cNvSpPr txBox="1"/>
          <p:nvPr/>
        </p:nvSpPr>
        <p:spPr>
          <a:xfrm>
            <a:off x="0" y="1195651"/>
            <a:ext cx="3470822" cy="276999"/>
          </a:xfrm>
          <a:prstGeom prst="rect">
            <a:avLst/>
          </a:prstGeom>
          <a:noFill/>
        </p:spPr>
        <p:txBody>
          <a:bodyPr wrap="none" rtlCol="0">
            <a:spAutoFit/>
          </a:bodyPr>
          <a:lstStyle/>
          <a:p>
            <a:r>
              <a:rPr lang="en-US" sz="1200"/>
              <a:t>Current WS versions require you to filter like this</a:t>
            </a:r>
          </a:p>
        </p:txBody>
      </p:sp>
      <p:sp>
        <p:nvSpPr>
          <p:cNvPr id="9" name="TextBox 8">
            <a:extLst>
              <a:ext uri="{FF2B5EF4-FFF2-40B4-BE49-F238E27FC236}">
                <a16:creationId xmlns:a16="http://schemas.microsoft.com/office/drawing/2014/main" id="{5EFD7C96-53A5-4C11-9D27-FD63C67EC676}"/>
              </a:ext>
            </a:extLst>
          </p:cNvPr>
          <p:cNvSpPr txBox="1"/>
          <p:nvPr/>
        </p:nvSpPr>
        <p:spPr>
          <a:xfrm>
            <a:off x="-41875" y="1690301"/>
            <a:ext cx="3886000" cy="600164"/>
          </a:xfrm>
          <a:prstGeom prst="rect">
            <a:avLst/>
          </a:prstGeom>
          <a:noFill/>
        </p:spPr>
        <p:txBody>
          <a:bodyPr wrap="none" rtlCol="0">
            <a:spAutoFit/>
          </a:bodyPr>
          <a:lstStyle/>
          <a:p>
            <a:r>
              <a:rPr lang="en-US" sz="1100"/>
              <a:t>This is not great, because it doesn’t match a key value pair.</a:t>
            </a:r>
          </a:p>
          <a:p>
            <a:r>
              <a:rPr lang="en-US" sz="1100"/>
              <a:t>       So any key with a value of “ACTIVATING” could be</a:t>
            </a:r>
          </a:p>
          <a:p>
            <a:r>
              <a:rPr lang="en-US" sz="1100"/>
              <a:t>       matched, as long as the key upCnxState exist.</a:t>
            </a:r>
          </a:p>
        </p:txBody>
      </p:sp>
      <p:sp>
        <p:nvSpPr>
          <p:cNvPr id="10" name="TextBox 9">
            <a:extLst>
              <a:ext uri="{FF2B5EF4-FFF2-40B4-BE49-F238E27FC236}">
                <a16:creationId xmlns:a16="http://schemas.microsoft.com/office/drawing/2014/main" id="{B416F0C8-442E-4F2F-9CDC-B8A13608C61B}"/>
              </a:ext>
            </a:extLst>
          </p:cNvPr>
          <p:cNvSpPr txBox="1"/>
          <p:nvPr/>
        </p:nvSpPr>
        <p:spPr>
          <a:xfrm>
            <a:off x="-57363" y="2578285"/>
            <a:ext cx="3347391" cy="276999"/>
          </a:xfrm>
          <a:prstGeom prst="rect">
            <a:avLst/>
          </a:prstGeom>
          <a:noFill/>
        </p:spPr>
        <p:txBody>
          <a:bodyPr wrap="none" rtlCol="0">
            <a:spAutoFit/>
          </a:bodyPr>
          <a:lstStyle/>
          <a:p>
            <a:r>
              <a:rPr lang="en-US" sz="1200"/>
              <a:t>Development version allows for absolute filters</a:t>
            </a:r>
          </a:p>
        </p:txBody>
      </p:sp>
      <p:pic>
        <p:nvPicPr>
          <p:cNvPr id="12" name="Picture 11">
            <a:extLst>
              <a:ext uri="{FF2B5EF4-FFF2-40B4-BE49-F238E27FC236}">
                <a16:creationId xmlns:a16="http://schemas.microsoft.com/office/drawing/2014/main" id="{1055EE70-32AE-4F55-8E16-2AC9552E6829}"/>
              </a:ext>
            </a:extLst>
          </p:cNvPr>
          <p:cNvPicPr>
            <a:picLocks noChangeAspect="1"/>
          </p:cNvPicPr>
          <p:nvPr/>
        </p:nvPicPr>
        <p:blipFill>
          <a:blip r:embed="rId4"/>
          <a:stretch>
            <a:fillRect/>
          </a:stretch>
        </p:blipFill>
        <p:spPr>
          <a:xfrm>
            <a:off x="343982" y="2883718"/>
            <a:ext cx="3114286" cy="238095"/>
          </a:xfrm>
          <a:prstGeom prst="rect">
            <a:avLst/>
          </a:prstGeom>
        </p:spPr>
      </p:pic>
      <p:sp>
        <p:nvSpPr>
          <p:cNvPr id="13" name="TextBox 12">
            <a:extLst>
              <a:ext uri="{FF2B5EF4-FFF2-40B4-BE49-F238E27FC236}">
                <a16:creationId xmlns:a16="http://schemas.microsoft.com/office/drawing/2014/main" id="{894ED579-6EAE-49C6-BBB6-6B023A76454A}"/>
              </a:ext>
            </a:extLst>
          </p:cNvPr>
          <p:cNvSpPr txBox="1"/>
          <p:nvPr/>
        </p:nvSpPr>
        <p:spPr>
          <a:xfrm>
            <a:off x="193149" y="3061943"/>
            <a:ext cx="3277673" cy="461665"/>
          </a:xfrm>
          <a:prstGeom prst="rect">
            <a:avLst/>
          </a:prstGeom>
          <a:noFill/>
        </p:spPr>
        <p:txBody>
          <a:bodyPr wrap="square" rtlCol="0">
            <a:spAutoFit/>
          </a:bodyPr>
          <a:lstStyle/>
          <a:p>
            <a:r>
              <a:rPr lang="en-US" sz="1200"/>
              <a:t>While this allows for more exact filtering, there is still work to be done.</a:t>
            </a:r>
          </a:p>
        </p:txBody>
      </p:sp>
    </p:spTree>
    <p:extLst>
      <p:ext uri="{BB962C8B-B14F-4D97-AF65-F5344CB8AC3E}">
        <p14:creationId xmlns:p14="http://schemas.microsoft.com/office/powerpoint/2010/main" val="1262433903"/>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3A015B8-9130-4212-92AA-59F68F946A43}"/>
              </a:ext>
            </a:extLst>
          </p:cNvPr>
          <p:cNvSpPr>
            <a:spLocks noGrp="1"/>
          </p:cNvSpPr>
          <p:nvPr>
            <p:ph sz="quarter" idx="4294967295"/>
          </p:nvPr>
        </p:nvSpPr>
        <p:spPr>
          <a:xfrm>
            <a:off x="0" y="1160463"/>
            <a:ext cx="8778875" cy="3886200"/>
          </a:xfrm>
        </p:spPr>
        <p:txBody>
          <a:bodyPr>
            <a:normAutofit/>
          </a:bodyPr>
          <a:lstStyle/>
          <a:p>
            <a:r>
              <a:rPr lang="en-US">
                <a:solidFill>
                  <a:schemeClr val="tx1">
                    <a:lumMod val="75000"/>
                    <a:lumOff val="25000"/>
                  </a:schemeClr>
                </a:solidFill>
              </a:rPr>
              <a:t>Provided to you:</a:t>
            </a:r>
          </a:p>
          <a:p>
            <a:pPr lvl="1"/>
            <a:r>
              <a:rPr lang="en-US" err="1">
                <a:solidFill>
                  <a:schemeClr val="tx1">
                    <a:lumMod val="75000"/>
                    <a:lumOff val="25000"/>
                  </a:schemeClr>
                </a:solidFill>
              </a:rPr>
              <a:t>tvb: Protocol data access</a:t>
            </a:r>
          </a:p>
          <a:p>
            <a:pPr lvl="1"/>
            <a:r>
              <a:rPr lang="en-US" err="1">
                <a:solidFill>
                  <a:schemeClr val="tx1">
                    <a:lumMod val="75000"/>
                    <a:lumOff val="25000"/>
                  </a:schemeClr>
                </a:solidFill>
              </a:rPr>
              <a:t>pinfo: Packet meta-info</a:t>
            </a:r>
          </a:p>
          <a:p>
            <a:pPr lvl="1"/>
            <a:r>
              <a:rPr lang="en-US">
                <a:solidFill>
                  <a:schemeClr val="tx1">
                    <a:lumMod val="75000"/>
                    <a:lumOff val="25000"/>
                  </a:schemeClr>
                </a:solidFill>
              </a:rPr>
              <a:t>tree: detail tree</a:t>
            </a:r>
          </a:p>
          <a:p>
            <a:r>
              <a:rPr lang="en-US">
                <a:solidFill>
                  <a:schemeClr val="tx1">
                    <a:lumMod val="75000"/>
                    <a:lumOff val="25000"/>
                  </a:schemeClr>
                </a:solidFill>
              </a:rPr>
              <a:t>You provide:</a:t>
            </a:r>
          </a:p>
          <a:p>
            <a:pPr lvl="1"/>
            <a:r>
              <a:rPr lang="en-US">
                <a:solidFill>
                  <a:schemeClr val="tx1">
                    <a:lumMod val="75000"/>
                    <a:lumOff val="25000"/>
                  </a:schemeClr>
                </a:solidFill>
              </a:rPr>
              <a:t>Header info</a:t>
            </a:r>
          </a:p>
          <a:p>
            <a:pPr lvl="1"/>
            <a:endParaRPr lang="en-US"/>
          </a:p>
          <a:p>
            <a:pPr marL="343403" lvl="1" indent="0">
              <a:buNone/>
            </a:pPr>
            <a:endParaRPr lang="en-US"/>
          </a:p>
        </p:txBody>
      </p:sp>
      <p:sp>
        <p:nvSpPr>
          <p:cNvPr id="3" name="Title 2">
            <a:extLst>
              <a:ext uri="{FF2B5EF4-FFF2-40B4-BE49-F238E27FC236}">
                <a16:creationId xmlns:a16="http://schemas.microsoft.com/office/drawing/2014/main" id="{CAEA2531-2DDD-4649-8CB6-185F5804F8E3}"/>
              </a:ext>
            </a:extLst>
          </p:cNvPr>
          <p:cNvSpPr>
            <a:spLocks noGrp="1"/>
          </p:cNvSpPr>
          <p:nvPr>
            <p:ph type="ctrTitle" idx="4294967295"/>
          </p:nvPr>
        </p:nvSpPr>
        <p:spPr>
          <a:xfrm>
            <a:off x="0" y="-263525"/>
            <a:ext cx="4524375" cy="1160463"/>
          </a:xfrm>
        </p:spPr>
        <p:txBody>
          <a:bodyPr/>
          <a:lstStyle/>
          <a:p>
            <a:r>
              <a:rPr lang="en-US"/>
              <a:t>LUA dissector pt1 </a:t>
            </a:r>
          </a:p>
        </p:txBody>
      </p:sp>
    </p:spTree>
    <p:extLst>
      <p:ext uri="{BB962C8B-B14F-4D97-AF65-F5344CB8AC3E}">
        <p14:creationId xmlns:p14="http://schemas.microsoft.com/office/powerpoint/2010/main" val="13030402"/>
      </p:ext>
    </p:extLst>
  </p:cSld>
  <p:clrMapOvr>
    <a:masterClrMapping/>
  </p:clrMapOvr>
  <p:transition>
    <p:fade thruBlk="1"/>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1"/>
        </a:solidFill>
        <a:effectLst/>
      </p:bgPr>
    </p:bg>
    <p:spTree>
      <p:nvGrpSpPr>
        <p:cNvPr id="1" name=""/>
        <p:cNvGrpSpPr/>
        <p:nvPr/>
      </p:nvGrpSpPr>
      <p:grpSpPr>
        <a:xfrm>
          <a:off x="0" y="0"/>
          <a:ext cx="0" cy="0"/>
        </a:xfrm>
      </p:grpSpPr>
      <p:pic>
        <p:nvPicPr>
          <p:cNvPr id="11" name="Picture 10">
            <a:extLst>
              <a:ext uri="{FF2B5EF4-FFF2-40B4-BE49-F238E27FC236}">
                <a16:creationId xmlns:a16="http://schemas.microsoft.com/office/drawing/2014/main" id="{39DF41EB-C69D-440F-A005-F609CB8F96A2}"/>
              </a:ext>
            </a:extLst>
          </p:cNvPr>
          <p:cNvPicPr>
            <a:picLocks noChangeAspect="1"/>
          </p:cNvPicPr>
          <p:nvPr/>
        </p:nvPicPr>
        <p:blipFill>
          <a:blip r:embed="rId2"/>
          <a:stretch>
            <a:fillRect/>
          </a:stretch>
        </p:blipFill>
        <p:spPr>
          <a:xfrm>
            <a:off x="5854460" y="1133474"/>
            <a:ext cx="2105576" cy="1788014"/>
          </a:xfrm>
          <a:prstGeom prst="rect">
            <a:avLst/>
          </a:prstGeom>
        </p:spPr>
      </p:pic>
      <p:sp>
        <p:nvSpPr>
          <p:cNvPr id="3" name="Title 2">
            <a:extLst>
              <a:ext uri="{FF2B5EF4-FFF2-40B4-BE49-F238E27FC236}">
                <a16:creationId xmlns:a16="http://schemas.microsoft.com/office/drawing/2014/main" id="{1F84C492-8EBE-4905-B970-E678E2DF889B}"/>
              </a:ext>
            </a:extLst>
          </p:cNvPr>
          <p:cNvSpPr>
            <a:spLocks noGrp="1"/>
          </p:cNvSpPr>
          <p:nvPr>
            <p:ph type="title" idx="4294967295"/>
          </p:nvPr>
        </p:nvSpPr>
        <p:spPr>
          <a:xfrm>
            <a:off x="0" y="131763"/>
            <a:ext cx="3878263" cy="436562"/>
          </a:xfrm>
        </p:spPr>
        <p:txBody>
          <a:bodyPr/>
          <a:lstStyle/>
          <a:p>
            <a:r>
              <a:rPr lang="en-US"/>
              <a:t>LUA dissector pt2</a:t>
            </a:r>
          </a:p>
        </p:txBody>
      </p:sp>
      <p:sp>
        <p:nvSpPr>
          <p:cNvPr id="2" name="Content Placeholder 1">
            <a:extLst>
              <a:ext uri="{FF2B5EF4-FFF2-40B4-BE49-F238E27FC236}">
                <a16:creationId xmlns:a16="http://schemas.microsoft.com/office/drawing/2014/main" id="{341A68BD-1DA9-4B94-A096-047016EF4F65}"/>
              </a:ext>
            </a:extLst>
          </p:cNvPr>
          <p:cNvSpPr>
            <a:spLocks noGrp="1"/>
          </p:cNvSpPr>
          <p:nvPr>
            <p:ph type="body" idx="4294967295"/>
          </p:nvPr>
        </p:nvSpPr>
        <p:spPr>
          <a:xfrm>
            <a:off x="0" y="1406525"/>
            <a:ext cx="6808788" cy="3609975"/>
          </a:xfrm>
        </p:spPr>
        <p:txBody>
          <a:bodyPr>
            <a:normAutofit fontScale="25000" lnSpcReduction="20000"/>
          </a:bodyPr>
          <a:lstStyle/>
          <a:p>
            <a:pPr marL="0" indent="0">
              <a:buNone/>
            </a:pPr>
            <a:r>
              <a:rPr lang="en-US" sz="3100" b="0">
                <a:solidFill>
                  <a:srgbClr val="6A9955"/>
                </a:solidFill>
                <a:effectLst/>
                <a:latin typeface="Consolas" panose="020b0609020204030204" pitchFamily="49" charset="0"/>
              </a:rPr>
              <a:t>-- Append "NAT64" address to the Info column with a post-dissector, and create it's own tree.</a:t>
            </a:r>
            <a:endParaRPr lang="en-US" sz="3100" b="0">
              <a:solidFill>
                <a:srgbClr val="D4D4D4"/>
              </a:solidFill>
              <a:effectLst/>
              <a:latin typeface="Consolas" panose="020b0609020204030204" pitchFamily="49" charset="0"/>
            </a:endParaRPr>
          </a:p>
          <a:p>
            <a:pPr marL="0" indent="0">
              <a:buNone/>
            </a:pPr>
            <a:br>
              <a:rPr lang="en-US" sz="3100" b="0">
                <a:solidFill>
                  <a:srgbClr val="D4D4D4"/>
                </a:solidFill>
                <a:effectLst/>
                <a:latin typeface="Consolas" panose="020b0609020204030204" pitchFamily="49" charset="0"/>
              </a:rPr>
            </a:br>
            <a:r>
              <a:rPr lang="en-US" sz="3100" b="0">
                <a:solidFill>
                  <a:srgbClr val="6A9955"/>
                </a:solidFill>
                <a:effectLst/>
                <a:latin typeface="Consolas" panose="020b0609020204030204" pitchFamily="49" charset="0"/>
              </a:rPr>
              <a:t>-- create a new protocol so we can register a post-dissector</a:t>
            </a:r>
            <a:endParaRPr lang="en-US" sz="3100" b="0">
              <a:solidFill>
                <a:srgbClr val="D4D4D4"/>
              </a:solidFill>
              <a:effectLst/>
              <a:latin typeface="Consolas" panose="020b0609020204030204" pitchFamily="49" charset="0"/>
            </a:endParaRPr>
          </a:p>
          <a:p>
            <a:pPr marL="0" indent="0">
              <a:buNone/>
            </a:pPr>
            <a:r>
              <a:rPr lang="en-US" sz="3100" b="0">
                <a:solidFill>
                  <a:srgbClr val="C586C0"/>
                </a:solidFill>
                <a:effectLst/>
                <a:latin typeface="Consolas" panose="020b0609020204030204" pitchFamily="49" charset="0"/>
              </a:rPr>
              <a:t>local</a:t>
            </a:r>
            <a:r>
              <a:rPr lang="en-US" sz="3100" b="0">
                <a:solidFill>
                  <a:srgbClr val="D4D4D4"/>
                </a:solidFill>
                <a:effectLst/>
                <a:latin typeface="Consolas" panose="020b0609020204030204" pitchFamily="49" charset="0"/>
              </a:rPr>
              <a:t> </a:t>
            </a:r>
            <a:r>
              <a:rPr lang="en-US" sz="3100" b="0" err="1">
                <a:solidFill>
                  <a:schemeClr val="tx1"/>
                </a:solidFill>
                <a:effectLst/>
                <a:latin typeface="Consolas" panose="020b0609020204030204" pitchFamily="49" charset="0"/>
              </a:rPr>
              <a:t>myproto</a:t>
            </a:r>
            <a:r>
              <a:rPr lang="en-US" sz="3100" b="0">
                <a:solidFill>
                  <a:srgbClr val="D4D4D4"/>
                </a:solidFill>
                <a:effectLst/>
                <a:latin typeface="Consolas" panose="020b0609020204030204" pitchFamily="49" charset="0"/>
              </a:rPr>
              <a:t> = </a:t>
            </a:r>
            <a:r>
              <a:rPr lang="en-US" sz="3100" b="0">
                <a:solidFill>
                  <a:srgbClr val="DCDCAA"/>
                </a:solidFill>
                <a:effectLst/>
                <a:latin typeface="Consolas" panose="020b0609020204030204" pitchFamily="49" charset="0"/>
              </a:rPr>
              <a:t>Proto</a:t>
            </a:r>
            <a:r>
              <a:rPr lang="en-US" sz="3100" b="0">
                <a:solidFill>
                  <a:srgbClr val="D4D4D4"/>
                </a:solidFill>
                <a:effectLst/>
                <a:latin typeface="Consolas" panose="020b0609020204030204" pitchFamily="49" charset="0"/>
              </a:rPr>
              <a:t>(</a:t>
            </a:r>
            <a:r>
              <a:rPr lang="en-US" sz="3100" b="0">
                <a:solidFill>
                  <a:srgbClr val="CE9178"/>
                </a:solidFill>
                <a:effectLst/>
                <a:latin typeface="Consolas" panose="020b0609020204030204" pitchFamily="49" charset="0"/>
              </a:rPr>
              <a:t>"nat64"</a:t>
            </a:r>
            <a:r>
              <a:rPr lang="en-US" sz="3100" b="0">
                <a:solidFill>
                  <a:srgbClr val="D4D4D4"/>
                </a:solidFill>
                <a:effectLst/>
                <a:latin typeface="Consolas" panose="020b0609020204030204" pitchFamily="49" charset="0"/>
              </a:rPr>
              <a:t>,</a:t>
            </a:r>
            <a:r>
              <a:rPr lang="en-US" sz="3100" b="0">
                <a:solidFill>
                  <a:srgbClr val="CE9178"/>
                </a:solidFill>
                <a:effectLst/>
                <a:latin typeface="Consolas" panose="020b0609020204030204" pitchFamily="49" charset="0"/>
              </a:rPr>
              <a:t>"NAT 64 encapsulated IPv4"</a:t>
            </a:r>
            <a:r>
              <a:rPr lang="en-US" sz="3100" b="0">
                <a:solidFill>
                  <a:srgbClr val="D4D4D4"/>
                </a:solidFill>
                <a:effectLst/>
                <a:latin typeface="Consolas" panose="020b0609020204030204" pitchFamily="49" charset="0"/>
              </a:rPr>
              <a:t>)</a:t>
            </a:r>
          </a:p>
          <a:p>
            <a:pPr marL="0" indent="0">
              <a:buNone/>
            </a:pPr>
            <a:r>
              <a:rPr lang="en-US" sz="3100" b="0">
                <a:solidFill>
                  <a:srgbClr val="6A9955"/>
                </a:solidFill>
                <a:effectLst/>
                <a:latin typeface="Consolas" panose="020b0609020204030204" pitchFamily="49" charset="0"/>
              </a:rPr>
              <a:t>-- create a new field so we can assign that to the Proto</a:t>
            </a:r>
            <a:endParaRPr lang="en-US" sz="3100" b="0">
              <a:solidFill>
                <a:srgbClr val="D4D4D4"/>
              </a:solidFill>
              <a:effectLst/>
              <a:latin typeface="Consolas" panose="020b0609020204030204" pitchFamily="49" charset="0"/>
            </a:endParaRPr>
          </a:p>
          <a:p>
            <a:pPr marL="0" indent="0">
              <a:buNone/>
            </a:pPr>
            <a:r>
              <a:rPr lang="en-US" sz="3100" b="0" err="1">
                <a:solidFill>
                  <a:schemeClr val="tx1"/>
                </a:solidFill>
                <a:effectLst/>
                <a:latin typeface="Consolas" panose="020b0609020204030204" pitchFamily="49" charset="0"/>
              </a:rPr>
              <a:t>myproto_source = ProtoField.string</a:t>
            </a:r>
            <a:r>
              <a:rPr lang="en-US" sz="3100" b="0">
                <a:solidFill>
                  <a:srgbClr val="D4D4D4"/>
                </a:solidFill>
                <a:effectLst/>
                <a:latin typeface="Consolas" panose="020b0609020204030204" pitchFamily="49" charset="0"/>
              </a:rPr>
              <a:t>(</a:t>
            </a:r>
            <a:r>
              <a:rPr lang="en-US" sz="3100" b="0">
                <a:solidFill>
                  <a:srgbClr val="CE9178"/>
                </a:solidFill>
                <a:effectLst/>
                <a:latin typeface="Consolas" panose="020b0609020204030204" pitchFamily="49" charset="0"/>
              </a:rPr>
              <a:t>"nat64.ipv4"</a:t>
            </a:r>
            <a:r>
              <a:rPr lang="en-US" sz="3100" b="0">
                <a:solidFill>
                  <a:srgbClr val="D4D4D4"/>
                </a:solidFill>
                <a:effectLst/>
                <a:latin typeface="Consolas" panose="020b0609020204030204" pitchFamily="49" charset="0"/>
              </a:rPr>
              <a:t>, </a:t>
            </a:r>
            <a:r>
              <a:rPr lang="en-US" sz="3100" b="0">
                <a:solidFill>
                  <a:srgbClr val="CE9178"/>
                </a:solidFill>
                <a:effectLst/>
                <a:latin typeface="Consolas" panose="020b0609020204030204" pitchFamily="49" charset="0"/>
              </a:rPr>
              <a:t>"IPv4 Address"</a:t>
            </a:r>
            <a:r>
              <a:rPr lang="en-US" sz="3100" b="0">
                <a:solidFill>
                  <a:srgbClr val="D4D4D4"/>
                </a:solidFill>
                <a:effectLst/>
                <a:latin typeface="Consolas" panose="020b0609020204030204" pitchFamily="49" charset="0"/>
              </a:rPr>
              <a:t>)</a:t>
            </a:r>
          </a:p>
          <a:p>
            <a:pPr marL="0" indent="0">
              <a:buNone/>
            </a:pPr>
            <a:r>
              <a:rPr lang="en-US" sz="3100" b="0">
                <a:solidFill>
                  <a:srgbClr val="6A9955"/>
                </a:solidFill>
                <a:effectLst/>
                <a:latin typeface="Consolas" panose="020b0609020204030204" pitchFamily="49" charset="0"/>
              </a:rPr>
              <a:t>-- Assign field to the proto object.</a:t>
            </a:r>
            <a:endParaRPr lang="en-US" sz="3100" b="0">
              <a:solidFill>
                <a:srgbClr val="D4D4D4"/>
              </a:solidFill>
              <a:effectLst/>
              <a:latin typeface="Consolas" panose="020b0609020204030204" pitchFamily="49" charset="0"/>
            </a:endParaRPr>
          </a:p>
          <a:p>
            <a:pPr marL="0" indent="0">
              <a:buNone/>
            </a:pPr>
            <a:r>
              <a:rPr lang="en-US" sz="3100" b="0" err="1">
                <a:solidFill>
                  <a:schemeClr val="tx1"/>
                </a:solidFill>
                <a:effectLst/>
                <a:latin typeface="Consolas" panose="020b0609020204030204" pitchFamily="49" charset="0"/>
              </a:rPr>
              <a:t>myproto.fields = { myproto_source }</a:t>
            </a:r>
          </a:p>
          <a:p>
            <a:pPr marL="0" indent="0">
              <a:buNone/>
            </a:pPr>
            <a:r>
              <a:rPr lang="en-US" sz="3100" b="0">
                <a:solidFill>
                  <a:srgbClr val="6A9955"/>
                </a:solidFill>
                <a:effectLst/>
                <a:latin typeface="Consolas" panose="020b0609020204030204" pitchFamily="49" charset="0"/>
              </a:rPr>
              <a:t>-- register our new dummy protocol for post-dissection</a:t>
            </a:r>
            <a:endParaRPr lang="en-US" sz="3100" b="0">
              <a:solidFill>
                <a:srgbClr val="D4D4D4"/>
              </a:solidFill>
              <a:effectLst/>
              <a:latin typeface="Consolas" panose="020b0609020204030204" pitchFamily="49" charset="0"/>
            </a:endParaRPr>
          </a:p>
          <a:p>
            <a:pPr marL="0" indent="0">
              <a:buNone/>
            </a:pPr>
            <a:r>
              <a:rPr lang="en-US" sz="3100" b="0" err="1">
                <a:solidFill>
                  <a:srgbClr val="DCDCAA"/>
                </a:solidFill>
                <a:effectLst/>
                <a:latin typeface="Consolas" panose="020b0609020204030204" pitchFamily="49" charset="0"/>
              </a:rPr>
              <a:t>reg</a:t>
            </a:r>
            <a:r>
              <a:rPr lang="en-US" sz="3100" b="0" err="1">
                <a:solidFill>
                  <a:schemeClr val="tx1"/>
                </a:solidFill>
                <a:effectLst/>
                <a:latin typeface="Consolas" panose="020b0609020204030204" pitchFamily="49" charset="0"/>
              </a:rPr>
              <a:t>ister_postdissector(myproto) </a:t>
            </a:r>
          </a:p>
          <a:p>
            <a:pPr marL="0" indent="0">
              <a:buNone/>
            </a:pPr>
            <a:br>
              <a:rPr lang="en-US" sz="3100" b="0">
                <a:solidFill>
                  <a:srgbClr val="D4D4D4"/>
                </a:solidFill>
                <a:effectLst/>
                <a:latin typeface="Consolas" panose="020b0609020204030204" pitchFamily="49" charset="0"/>
              </a:rPr>
            </a:br>
            <a:r>
              <a:rPr lang="en-US" sz="3100" b="0">
                <a:solidFill>
                  <a:srgbClr val="6A9955"/>
                </a:solidFill>
                <a:effectLst/>
                <a:latin typeface="Consolas" panose="020b0609020204030204" pitchFamily="49" charset="0"/>
              </a:rPr>
              <a:t>--local nat64_field = Field</a:t>
            </a:r>
            <a:endParaRPr lang="en-US" sz="3100" b="0">
              <a:solidFill>
                <a:srgbClr val="D4D4D4"/>
              </a:solidFill>
              <a:effectLst/>
              <a:latin typeface="Consolas" panose="020b0609020204030204" pitchFamily="49" charset="0"/>
            </a:endParaRPr>
          </a:p>
          <a:p>
            <a:pPr marL="0" indent="0">
              <a:buNone/>
            </a:pPr>
            <a:br>
              <a:rPr lang="en-US" sz="3100" b="0">
                <a:solidFill>
                  <a:srgbClr val="D4D4D4"/>
                </a:solidFill>
                <a:effectLst/>
                <a:latin typeface="Consolas" panose="020b0609020204030204" pitchFamily="49" charset="0"/>
              </a:rPr>
            </a:br>
            <a:r>
              <a:rPr lang="en-US" sz="3100" b="0">
                <a:solidFill>
                  <a:srgbClr val="6A9955"/>
                </a:solidFill>
                <a:effectLst/>
                <a:latin typeface="Consolas" panose="020b0609020204030204" pitchFamily="49" charset="0"/>
              </a:rPr>
              <a:t>-- the dissector function callback</a:t>
            </a:r>
            <a:endParaRPr lang="en-US" sz="3100" b="0">
              <a:solidFill>
                <a:srgbClr val="D4D4D4"/>
              </a:solidFill>
              <a:effectLst/>
              <a:latin typeface="Consolas" panose="020b0609020204030204" pitchFamily="49" charset="0"/>
            </a:endParaRPr>
          </a:p>
          <a:p>
            <a:pPr marL="0" indent="0">
              <a:buNone/>
            </a:pPr>
            <a:r>
              <a:rPr lang="en-US" sz="3100" b="0">
                <a:solidFill>
                  <a:srgbClr val="C586C0"/>
                </a:solidFill>
                <a:effectLst/>
                <a:latin typeface="Consolas" panose="020b0609020204030204" pitchFamily="49" charset="0"/>
              </a:rPr>
              <a:t>function</a:t>
            </a:r>
            <a:r>
              <a:rPr lang="en-US" sz="3100" b="0">
                <a:solidFill>
                  <a:srgbClr val="D4D4D4"/>
                </a:solidFill>
                <a:effectLst/>
                <a:latin typeface="Consolas" panose="020b0609020204030204" pitchFamily="49" charset="0"/>
              </a:rPr>
              <a:t> </a:t>
            </a:r>
            <a:r>
              <a:rPr lang="en-US" sz="3100" b="0" err="1">
                <a:solidFill>
                  <a:schemeClr val="tx1"/>
                </a:solidFill>
                <a:effectLst/>
                <a:latin typeface="Consolas" panose="020b0609020204030204" pitchFamily="49" charset="0"/>
              </a:rPr>
              <a:t>myproto.dissector(tvb,pinfo,tree)</a:t>
            </a:r>
          </a:p>
          <a:p>
            <a:pPr marL="0" indent="0">
              <a:buNone/>
            </a:pPr>
            <a:r>
              <a:rPr lang="en-US" sz="3100" b="0">
                <a:solidFill>
                  <a:srgbClr val="C586C0"/>
                </a:solidFill>
                <a:effectLst/>
                <a:latin typeface="Consolas" panose="020b0609020204030204" pitchFamily="49" charset="0"/>
              </a:rPr>
              <a:t>--</a:t>
            </a:r>
          </a:p>
          <a:p>
            <a:pPr marL="0" indent="0">
              <a:buNone/>
            </a:pPr>
            <a:r>
              <a:rPr lang="en-US" sz="3100" b="0">
                <a:solidFill>
                  <a:srgbClr val="C586C0"/>
                </a:solidFill>
                <a:effectLst/>
                <a:latin typeface="Consolas" panose="020b0609020204030204" pitchFamily="49" charset="0"/>
              </a:rPr>
              <a:t>end</a:t>
            </a:r>
            <a:r>
              <a:rPr lang="en-US" sz="3100" b="0">
                <a:solidFill>
                  <a:srgbClr val="D4D4D4"/>
                </a:solidFill>
                <a:effectLst/>
                <a:latin typeface="Consolas" panose="020b0609020204030204" pitchFamily="49" charset="0"/>
              </a:rPr>
              <a:t>  </a:t>
            </a:r>
            <a:r>
              <a:rPr lang="en-US" b="0">
                <a:solidFill>
                  <a:srgbClr val="D4D4D4"/>
                </a:solidFill>
                <a:effectLst/>
                <a:latin typeface="Consolas" panose="020b0609020204030204" pitchFamily="49" charset="0"/>
              </a:rPr>
              <a:t>  </a:t>
            </a:r>
          </a:p>
          <a:p>
            <a:pPr marL="0" indent="0">
              <a:buNone/>
            </a:pPr>
            <a:r>
              <a:rPr lang="en-US" b="0">
                <a:solidFill>
                  <a:srgbClr val="D4D4D4"/>
                </a:solidFill>
                <a:effectLst/>
                <a:latin typeface="Consolas" panose="020b0609020204030204" pitchFamily="49" charset="0"/>
              </a:rPr>
              <a:t>            </a:t>
            </a:r>
          </a:p>
          <a:p>
            <a:pPr marL="0" indent="0">
              <a:buNone/>
            </a:pPr>
            <a:endParaRPr lang="en-US"/>
          </a:p>
        </p:txBody>
      </p:sp>
      <p:pic>
        <p:nvPicPr>
          <p:cNvPr id="7" name="Picture 6">
            <a:extLst>
              <a:ext uri="{FF2B5EF4-FFF2-40B4-BE49-F238E27FC236}">
                <a16:creationId xmlns:a16="http://schemas.microsoft.com/office/drawing/2014/main" id="{F4E0859D-F250-4415-99CB-468368946C4E}"/>
              </a:ext>
            </a:extLst>
          </p:cNvPr>
          <p:cNvPicPr>
            <a:picLocks noChangeAspect="1"/>
          </p:cNvPicPr>
          <p:nvPr/>
        </p:nvPicPr>
        <p:blipFill>
          <a:blip r:embed="rId3"/>
          <a:stretch>
            <a:fillRect/>
          </a:stretch>
        </p:blipFill>
        <p:spPr>
          <a:xfrm>
            <a:off x="5618350" y="3003823"/>
            <a:ext cx="2251294" cy="1840230"/>
          </a:xfrm>
          <a:prstGeom prst="rect">
            <a:avLst/>
          </a:prstGeom>
        </p:spPr>
      </p:pic>
      <p:cxnSp>
        <p:nvCxnSpPr>
          <p:cNvPr id="9" name="Straight Arrow Connector 8">
            <a:extLst>
              <a:ext uri="{FF2B5EF4-FFF2-40B4-BE49-F238E27FC236}">
                <a16:creationId xmlns:a16="http://schemas.microsoft.com/office/drawing/2014/main" id="{1B2DECCC-F1F5-4670-B14A-8C441B6EF04E}"/>
              </a:ext>
            </a:extLst>
          </p:cNvPr>
          <p:cNvCxnSpPr/>
          <p:nvPr/>
        </p:nvCxnSpPr>
        <p:spPr>
          <a:xfrm>
            <a:off x="2413747" y="2205318"/>
            <a:ext cx="4006788" cy="57735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D954757-2A59-4FB6-BF9B-7FA8A0089F0B}"/>
              </a:ext>
            </a:extLst>
          </p:cNvPr>
          <p:cNvCxnSpPr/>
          <p:nvPr/>
        </p:nvCxnSpPr>
        <p:spPr>
          <a:xfrm>
            <a:off x="3525651" y="2649071"/>
            <a:ext cx="3322481" cy="198871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396254"/>
      </p:ext>
    </p:extLst>
  </p:cSld>
  <p:clrMapOvr>
    <a:masterClrMapping/>
  </p:clrMapOvr>
  <p:transition>
    <p:fade thruBlk="1"/>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1"/>
        </a:solidFill>
        <a:effectLst/>
      </p:bgPr>
    </p:bg>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7E49695-D1CC-4D74-8EFC-41B31D25F869}"/>
              </a:ext>
            </a:extLst>
          </p:cNvPr>
          <p:cNvSpPr>
            <a:spLocks noGrp="1"/>
          </p:cNvSpPr>
          <p:nvPr>
            <p:ph sz="quarter" idx="4294967295"/>
          </p:nvPr>
        </p:nvSpPr>
        <p:spPr>
          <a:xfrm>
            <a:off x="0" y="892175"/>
            <a:ext cx="8639175" cy="3255963"/>
          </a:xfrm>
        </p:spPr>
        <p:txBody>
          <a:bodyPr>
            <a:normAutofit fontScale="40000" lnSpcReduction="20000"/>
          </a:bodyPr>
          <a:lstStyle/>
          <a:p>
            <a:pPr marL="0" indent="0">
              <a:spcBef>
                <a:spcPct val="0"/>
              </a:spcBef>
              <a:buNone/>
            </a:pPr>
            <a:r>
              <a:rPr lang="en-US" sz="4000" b="0">
                <a:solidFill>
                  <a:srgbClr val="D4D4D4"/>
                </a:solidFill>
                <a:effectLst/>
                <a:latin typeface="+mj-lt"/>
              </a:rPr>
              <a:t>function myproto.dissector(tvb,pinfo,tree)</a:t>
            </a:r>
          </a:p>
          <a:p>
            <a:pPr marL="0" indent="0">
              <a:spcBef>
                <a:spcPct val="0"/>
              </a:spcBef>
              <a:buNone/>
            </a:pPr>
            <a:r>
              <a:rPr lang="en-US" sz="4000" b="0">
                <a:solidFill>
                  <a:srgbClr val="C586C0"/>
                </a:solidFill>
                <a:effectLst/>
                <a:latin typeface="+mj-lt"/>
              </a:rPr>
              <a:t>    local</a:t>
            </a:r>
            <a:r>
              <a:rPr lang="en-US" sz="4000" b="0">
                <a:solidFill>
                  <a:srgbClr val="D4D4D4"/>
                </a:solidFill>
                <a:effectLst/>
                <a:latin typeface="+mj-lt"/>
              </a:rPr>
              <a:t>  dest = </a:t>
            </a:r>
            <a:r>
              <a:rPr lang="en-US" sz="4000" b="0" err="1">
                <a:solidFill>
                  <a:srgbClr val="DCDCAA"/>
                </a:solidFill>
                <a:effectLst/>
                <a:latin typeface="+mj-lt"/>
              </a:rPr>
              <a:t>tostring</a:t>
            </a:r>
            <a:r>
              <a:rPr lang="en-US" sz="4000" b="0">
                <a:solidFill>
                  <a:srgbClr val="D4D4D4"/>
                </a:solidFill>
                <a:effectLst/>
                <a:latin typeface="+mj-lt"/>
              </a:rPr>
              <a:t>(pinfo.</a:t>
            </a:r>
            <a:r>
              <a:rPr lang="en-US" sz="4000" b="0" err="1">
                <a:solidFill>
                  <a:srgbClr val="9CDCFE"/>
                </a:solidFill>
                <a:effectLst/>
                <a:latin typeface="+mj-lt"/>
              </a:rPr>
              <a:t>dst</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a:t>
            </a:r>
            <a:r>
              <a:rPr lang="en-US" sz="4000" b="0">
                <a:solidFill>
                  <a:srgbClr val="C586C0"/>
                </a:solidFill>
                <a:effectLst/>
                <a:latin typeface="+mj-lt"/>
              </a:rPr>
              <a:t>local</a:t>
            </a:r>
            <a:r>
              <a:rPr lang="en-US" sz="4000" b="0">
                <a:solidFill>
                  <a:srgbClr val="D4D4D4"/>
                </a:solidFill>
                <a:effectLst/>
                <a:latin typeface="+mj-lt"/>
              </a:rPr>
              <a:t> source = </a:t>
            </a:r>
            <a:r>
              <a:rPr lang="en-US" sz="4000" b="0" err="1">
                <a:solidFill>
                  <a:srgbClr val="DCDCAA"/>
                </a:solidFill>
                <a:effectLst/>
                <a:latin typeface="+mj-lt"/>
              </a:rPr>
              <a:t>tostring</a:t>
            </a:r>
            <a:r>
              <a:rPr lang="en-US" sz="4000" b="0">
                <a:solidFill>
                  <a:srgbClr val="D4D4D4"/>
                </a:solidFill>
                <a:effectLst/>
                <a:latin typeface="+mj-lt"/>
              </a:rPr>
              <a:t>(pinfo.</a:t>
            </a:r>
            <a:r>
              <a:rPr lang="en-US" sz="4000" b="0" err="1">
                <a:solidFill>
                  <a:srgbClr val="9CDCFE"/>
                </a:solidFill>
                <a:effectLst/>
                <a:latin typeface="+mj-lt"/>
              </a:rPr>
              <a:t>src</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a:t>
            </a:r>
            <a:r>
              <a:rPr lang="en-US" sz="4000" b="0">
                <a:solidFill>
                  <a:srgbClr val="C586C0"/>
                </a:solidFill>
                <a:effectLst/>
                <a:latin typeface="+mj-lt"/>
              </a:rPr>
              <a:t>if</a:t>
            </a:r>
            <a:r>
              <a:rPr lang="en-US" sz="4000" b="0">
                <a:solidFill>
                  <a:srgbClr val="D4D4D4"/>
                </a:solidFill>
                <a:effectLst/>
                <a:latin typeface="+mj-lt"/>
              </a:rPr>
              <a:t> </a:t>
            </a:r>
            <a:r>
              <a:rPr lang="en-US" sz="4000" b="0" err="1">
                <a:solidFill>
                  <a:srgbClr val="DCDCAA"/>
                </a:solidFill>
                <a:effectLst/>
                <a:latin typeface="+mj-lt"/>
              </a:rPr>
              <a:t>string.find</a:t>
            </a:r>
            <a:r>
              <a:rPr lang="en-US" sz="4000" b="0">
                <a:solidFill>
                  <a:srgbClr val="D4D4D4"/>
                </a:solidFill>
                <a:effectLst/>
                <a:latin typeface="+mj-lt"/>
              </a:rPr>
              <a:t>(dest, </a:t>
            </a:r>
            <a:r>
              <a:rPr lang="en-US" sz="4000" b="0">
                <a:solidFill>
                  <a:srgbClr val="CE9178"/>
                </a:solidFill>
                <a:effectLst/>
                <a:latin typeface="+mj-lt"/>
              </a:rPr>
              <a:t>"7700"</a:t>
            </a:r>
            <a:r>
              <a:rPr lang="en-US" sz="4000" b="0">
                <a:solidFill>
                  <a:srgbClr val="D4D4D4"/>
                </a:solidFill>
                <a:effectLst/>
                <a:latin typeface="+mj-lt"/>
              </a:rPr>
              <a:t>) </a:t>
            </a:r>
            <a:r>
              <a:rPr lang="en-US" sz="4000" b="0">
                <a:solidFill>
                  <a:srgbClr val="C586C0"/>
                </a:solidFill>
                <a:effectLst/>
                <a:latin typeface="+mj-lt"/>
              </a:rPr>
              <a:t>then</a:t>
            </a:r>
            <a:endParaRPr lang="en-US" sz="4000" b="0">
              <a:solidFill>
                <a:srgbClr val="D4D4D4"/>
              </a:solidFill>
              <a:effectLst/>
              <a:latin typeface="+mj-lt"/>
            </a:endParaRPr>
          </a:p>
          <a:p>
            <a:pPr marL="0" indent="0">
              <a:spcBef>
                <a:spcPct val="0"/>
              </a:spcBef>
              <a:buNone/>
            </a:pPr>
            <a:r>
              <a:rPr lang="en-US" sz="4000" b="0">
                <a:solidFill>
                  <a:srgbClr val="D4D4D4"/>
                </a:solidFill>
                <a:effectLst/>
                <a:latin typeface="+mj-lt"/>
              </a:rPr>
              <a:t>        first, second = </a:t>
            </a:r>
            <a:r>
              <a:rPr lang="en-US" sz="4000" b="0" err="1">
                <a:solidFill>
                  <a:srgbClr val="DCDCAA"/>
                </a:solidFill>
                <a:effectLst/>
                <a:latin typeface="+mj-lt"/>
              </a:rPr>
              <a:t>string.match</a:t>
            </a:r>
            <a:r>
              <a:rPr lang="en-US" sz="4000" b="0">
                <a:solidFill>
                  <a:srgbClr val="D4D4D4"/>
                </a:solidFill>
                <a:effectLst/>
                <a:latin typeface="+mj-lt"/>
              </a:rPr>
              <a:t>(dest, </a:t>
            </a:r>
            <a:r>
              <a:rPr lang="en-US" sz="4000" b="0">
                <a:solidFill>
                  <a:srgbClr val="CE9178"/>
                </a:solidFill>
                <a:effectLst/>
                <a:latin typeface="+mj-lt"/>
              </a:rPr>
              <a:t>"%d+:%d+:%d+:%d+:%d+:%d+:(.*):(.*)$"</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firstOct, secondOct = </a:t>
            </a:r>
            <a:r>
              <a:rPr lang="en-US" sz="4000" b="0" err="1">
                <a:solidFill>
                  <a:srgbClr val="DCDCAA"/>
                </a:solidFill>
                <a:effectLst/>
                <a:latin typeface="+mj-lt"/>
              </a:rPr>
              <a:t>string.match</a:t>
            </a:r>
            <a:r>
              <a:rPr lang="en-US" sz="4000" b="0">
                <a:solidFill>
                  <a:srgbClr val="D4D4D4"/>
                </a:solidFill>
                <a:effectLst/>
                <a:latin typeface="+mj-lt"/>
              </a:rPr>
              <a:t>(first, </a:t>
            </a:r>
            <a:r>
              <a:rPr lang="en-US" sz="4000" b="0">
                <a:solidFill>
                  <a:srgbClr val="CE9178"/>
                </a:solidFill>
                <a:effectLst/>
                <a:latin typeface="+mj-lt"/>
              </a:rPr>
              <a:t>"(..)(.+)"</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thirdOct, fourthOct = </a:t>
            </a:r>
            <a:r>
              <a:rPr lang="en-US" sz="4000" b="0" err="1">
                <a:solidFill>
                  <a:srgbClr val="DCDCAA"/>
                </a:solidFill>
                <a:effectLst/>
                <a:latin typeface="+mj-lt"/>
              </a:rPr>
              <a:t>string.match</a:t>
            </a:r>
            <a:r>
              <a:rPr lang="en-US" sz="4000" b="0">
                <a:solidFill>
                  <a:srgbClr val="D4D4D4"/>
                </a:solidFill>
                <a:effectLst/>
                <a:latin typeface="+mj-lt"/>
              </a:rPr>
              <a:t>(second, </a:t>
            </a:r>
            <a:r>
              <a:rPr lang="en-US" sz="4000" b="0">
                <a:solidFill>
                  <a:srgbClr val="CE9178"/>
                </a:solidFill>
                <a:effectLst/>
                <a:latin typeface="+mj-lt"/>
              </a:rPr>
              <a:t>"(..)(.+)"</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ipv4Address = </a:t>
            </a:r>
            <a:r>
              <a:rPr lang="en-US" sz="4000" b="0" err="1">
                <a:solidFill>
                  <a:srgbClr val="DCDCAA"/>
                </a:solidFill>
                <a:effectLst/>
                <a:latin typeface="+mj-lt"/>
              </a:rPr>
              <a:t>tonumber</a:t>
            </a:r>
            <a:r>
              <a:rPr lang="en-US" sz="4000" b="0">
                <a:solidFill>
                  <a:srgbClr val="D4D4D4"/>
                </a:solidFill>
                <a:effectLst/>
                <a:latin typeface="+mj-lt"/>
              </a:rPr>
              <a:t>(firstOct, </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(secondOct,</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(thirdOct,</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(fourthOct,</a:t>
            </a:r>
            <a:r>
              <a:rPr lang="en-US" sz="4000" b="0">
                <a:solidFill>
                  <a:srgbClr val="B5CEA8"/>
                </a:solidFill>
                <a:effectLst/>
                <a:latin typeface="+mj-lt"/>
              </a:rPr>
              <a:t>16</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pinfo.</a:t>
            </a:r>
            <a:r>
              <a:rPr lang="en-US" sz="4000" b="0" err="1">
                <a:solidFill>
                  <a:srgbClr val="9CDCFE"/>
                </a:solidFill>
                <a:effectLst/>
                <a:latin typeface="+mj-lt"/>
              </a:rPr>
              <a:t>cols</a:t>
            </a:r>
            <a:r>
              <a:rPr lang="en-US" sz="4000" b="0" err="1">
                <a:solidFill>
                  <a:srgbClr val="D4D4D4"/>
                </a:solidFill>
                <a:effectLst/>
                <a:latin typeface="+mj-lt"/>
              </a:rPr>
              <a:t>.</a:t>
            </a:r>
            <a:r>
              <a:rPr lang="en-US" sz="4000" b="0" err="1">
                <a:solidFill>
                  <a:srgbClr val="9CDCFE"/>
                </a:solidFill>
                <a:effectLst/>
                <a:latin typeface="+mj-lt"/>
              </a:rPr>
              <a:t>info</a:t>
            </a:r>
            <a:r>
              <a:rPr lang="en-US" sz="4000" b="0" err="1">
                <a:solidFill>
                  <a:srgbClr val="D4D4D4"/>
                </a:solidFill>
                <a:effectLst/>
                <a:latin typeface="+mj-lt"/>
              </a:rPr>
              <a:t>:</a:t>
            </a:r>
            <a:r>
              <a:rPr lang="en-US" sz="4000" b="0" err="1">
                <a:solidFill>
                  <a:srgbClr val="DCDCAA"/>
                </a:solidFill>
                <a:effectLst/>
                <a:latin typeface="+mj-lt"/>
              </a:rPr>
              <a:t>append</a:t>
            </a:r>
            <a:r>
              <a:rPr lang="en-US" sz="4000" b="0">
                <a:solidFill>
                  <a:srgbClr val="D4D4D4"/>
                </a:solidFill>
                <a:effectLst/>
                <a:latin typeface="+mj-lt"/>
              </a:rPr>
              <a:t>( </a:t>
            </a:r>
            <a:r>
              <a:rPr lang="en-US" sz="4000" b="0">
                <a:solidFill>
                  <a:srgbClr val="CE9178"/>
                </a:solidFill>
                <a:effectLst/>
                <a:latin typeface="+mj-lt"/>
              </a:rPr>
              <a:t>" NAT64 "</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(firstOct, </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(secondOct,</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(thirdOct,</a:t>
            </a:r>
            <a:r>
              <a:rPr lang="en-US" sz="4000" b="0">
                <a:solidFill>
                  <a:srgbClr val="B5CEA8"/>
                </a:solidFill>
                <a:effectLst/>
                <a:latin typeface="+mj-lt"/>
              </a:rPr>
              <a:t>16</a:t>
            </a:r>
            <a:r>
              <a:rPr lang="en-US" sz="4000" b="0">
                <a:solidFill>
                  <a:srgbClr val="D4D4D4"/>
                </a:solidFill>
                <a:effectLst/>
                <a:latin typeface="+mj-lt"/>
              </a:rPr>
              <a:t>) .. </a:t>
            </a:r>
            <a:r>
              <a:rPr lang="en-US" sz="4000" b="0">
                <a:solidFill>
                  <a:srgbClr val="CE9178"/>
                </a:solidFill>
                <a:effectLst/>
                <a:latin typeface="+mj-lt"/>
              </a:rPr>
              <a:t>"."</a:t>
            </a:r>
            <a:r>
              <a:rPr lang="en-US" sz="4000" b="0">
                <a:solidFill>
                  <a:srgbClr val="D4D4D4"/>
                </a:solidFill>
                <a:effectLst/>
                <a:latin typeface="+mj-lt"/>
              </a:rPr>
              <a:t> .. </a:t>
            </a:r>
            <a:r>
              <a:rPr lang="en-US" sz="4000" b="0" err="1">
                <a:solidFill>
                  <a:srgbClr val="DCDCAA"/>
                </a:solidFill>
                <a:effectLst/>
                <a:latin typeface="+mj-lt"/>
              </a:rPr>
              <a:t>tonumber</a:t>
            </a:r>
            <a:r>
              <a:rPr lang="en-US" sz="4000" b="0">
                <a:solidFill>
                  <a:srgbClr val="D4D4D4"/>
                </a:solidFill>
                <a:effectLst/>
                <a:latin typeface="+mj-lt"/>
              </a:rPr>
              <a:t>(fourthOct,</a:t>
            </a:r>
            <a:r>
              <a:rPr lang="en-US" sz="4000" b="0">
                <a:solidFill>
                  <a:srgbClr val="B5CEA8"/>
                </a:solidFill>
                <a:effectLst/>
                <a:latin typeface="+mj-lt"/>
              </a:rPr>
              <a:t>16</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a:t>
            </a:r>
          </a:p>
          <a:p>
            <a:pPr marL="0" indent="0">
              <a:spcBef>
                <a:spcPct val="0"/>
              </a:spcBef>
              <a:buNone/>
            </a:pPr>
            <a:r>
              <a:rPr lang="en-US" sz="4000">
                <a:solidFill>
                  <a:srgbClr val="D4D4D4"/>
                </a:solidFill>
                <a:latin typeface="+mj-lt"/>
              </a:rPr>
              <a:t>	</a:t>
            </a:r>
            <a:r>
              <a:rPr lang="en-US" sz="4000" b="0">
                <a:solidFill>
                  <a:srgbClr val="C586C0"/>
                </a:solidFill>
                <a:effectLst/>
                <a:latin typeface="+mj-lt"/>
              </a:rPr>
              <a:t>local</a:t>
            </a:r>
            <a:r>
              <a:rPr lang="en-US" sz="4000" b="0">
                <a:solidFill>
                  <a:srgbClr val="D4D4D4"/>
                </a:solidFill>
                <a:effectLst/>
                <a:latin typeface="+mj-lt"/>
              </a:rPr>
              <a:t> subtree = tree:</a:t>
            </a:r>
            <a:r>
              <a:rPr lang="en-US" sz="4000" b="0" err="1">
                <a:solidFill>
                  <a:srgbClr val="DCDCAA"/>
                </a:solidFill>
                <a:effectLst/>
                <a:latin typeface="+mj-lt"/>
              </a:rPr>
              <a:t>add</a:t>
            </a:r>
            <a:r>
              <a:rPr lang="en-US" sz="4000" b="0">
                <a:solidFill>
                  <a:srgbClr val="D4D4D4"/>
                </a:solidFill>
                <a:effectLst/>
                <a:latin typeface="+mj-lt"/>
              </a:rPr>
              <a:t>(myproto,</a:t>
            </a:r>
            <a:r>
              <a:rPr lang="en-US" sz="4000" b="0" err="1">
                <a:solidFill>
                  <a:srgbClr val="DCDCAA"/>
                </a:solidFill>
                <a:effectLst/>
                <a:latin typeface="+mj-lt"/>
              </a:rPr>
              <a:t>tvb</a:t>
            </a:r>
            <a:r>
              <a:rPr lang="en-US" sz="4000" b="0">
                <a:solidFill>
                  <a:srgbClr val="D4D4D4"/>
                </a:solidFill>
                <a:effectLst/>
                <a:latin typeface="+mj-lt"/>
              </a:rPr>
              <a:t>(), </a:t>
            </a:r>
            <a:r>
              <a:rPr lang="en-US" sz="4000" b="0">
                <a:solidFill>
                  <a:srgbClr val="CE9178"/>
                </a:solidFill>
                <a:effectLst/>
                <a:latin typeface="+mj-lt"/>
              </a:rPr>
              <a:t>"NAT64 v4"</a:t>
            </a:r>
            <a:r>
              <a:rPr lang="en-US" sz="4000" b="0">
                <a:solidFill>
                  <a:srgbClr val="D4D4D4"/>
                </a:solidFill>
                <a:effectLst/>
                <a:latin typeface="+mj-lt"/>
              </a:rPr>
              <a:t>)</a:t>
            </a:r>
          </a:p>
          <a:p>
            <a:pPr marL="0" indent="0">
              <a:spcBef>
                <a:spcPct val="0"/>
              </a:spcBef>
              <a:buNone/>
            </a:pPr>
            <a:r>
              <a:rPr lang="en-US" sz="4000" b="0">
                <a:solidFill>
                  <a:srgbClr val="D4D4D4"/>
                </a:solidFill>
                <a:effectLst/>
                <a:latin typeface="+mj-lt"/>
              </a:rPr>
              <a:t>        subtree:</a:t>
            </a:r>
            <a:r>
              <a:rPr lang="en-US" sz="4000" b="0" err="1">
                <a:solidFill>
                  <a:srgbClr val="DCDCAA"/>
                </a:solidFill>
                <a:effectLst/>
                <a:latin typeface="+mj-lt"/>
              </a:rPr>
              <a:t>add</a:t>
            </a:r>
            <a:r>
              <a:rPr lang="en-US" sz="4000" b="0">
                <a:solidFill>
                  <a:srgbClr val="D4D4D4"/>
                </a:solidFill>
                <a:effectLst/>
                <a:latin typeface="+mj-lt"/>
              </a:rPr>
              <a:t>(myproto_source, ipv4Address)</a:t>
            </a:r>
          </a:p>
          <a:p>
            <a:pPr marL="0" indent="0">
              <a:spcBef>
                <a:spcPct val="0"/>
              </a:spcBef>
              <a:buNone/>
            </a:pPr>
            <a:r>
              <a:rPr lang="en-US" sz="4000" b="0">
                <a:solidFill>
                  <a:srgbClr val="D4D4D4"/>
                </a:solidFill>
                <a:effectLst/>
                <a:latin typeface="+mj-lt"/>
              </a:rPr>
              <a:t>     --repeat for source</a:t>
            </a:r>
          </a:p>
          <a:p>
            <a:pPr marL="0" indent="0">
              <a:spcBef>
                <a:spcPct val="0"/>
              </a:spcBef>
              <a:buNone/>
            </a:pPr>
            <a:r>
              <a:rPr lang="en-US" sz="4000" b="0">
                <a:solidFill>
                  <a:srgbClr val="D4D4D4"/>
                </a:solidFill>
                <a:effectLst/>
                <a:latin typeface="+mj-lt"/>
              </a:rPr>
              <a:t>     </a:t>
            </a:r>
            <a:r>
              <a:rPr lang="en-US" sz="4000" b="0">
                <a:solidFill>
                  <a:srgbClr val="C586C0"/>
                </a:solidFill>
                <a:effectLst/>
                <a:latin typeface="+mj-lt"/>
              </a:rPr>
              <a:t>else</a:t>
            </a:r>
            <a:endParaRPr lang="en-US" sz="4000" b="0">
              <a:solidFill>
                <a:srgbClr val="D4D4D4"/>
              </a:solidFill>
              <a:effectLst/>
              <a:latin typeface="+mj-lt"/>
            </a:endParaRPr>
          </a:p>
          <a:p>
            <a:pPr marL="0" indent="0">
              <a:spcBef>
                <a:spcPct val="0"/>
              </a:spcBef>
              <a:buNone/>
            </a:pPr>
            <a:r>
              <a:rPr lang="en-US" sz="4000" b="0">
                <a:solidFill>
                  <a:srgbClr val="D4D4D4"/>
                </a:solidFill>
                <a:effectLst/>
                <a:latin typeface="+mj-lt"/>
              </a:rPr>
              <a:t> </a:t>
            </a:r>
            <a:r>
              <a:rPr lang="en-US" sz="4000" b="0">
                <a:solidFill>
                  <a:srgbClr val="C586C0"/>
                </a:solidFill>
                <a:effectLst/>
                <a:latin typeface="+mj-lt"/>
              </a:rPr>
              <a:t>end</a:t>
            </a:r>
            <a:endParaRPr lang="en-US" sz="4000" b="0">
              <a:solidFill>
                <a:srgbClr val="D4D4D4"/>
              </a:solidFill>
              <a:effectLst/>
              <a:latin typeface="+mj-lt"/>
            </a:endParaRPr>
          </a:p>
          <a:p>
            <a:pPr marL="0" indent="0">
              <a:buNone/>
            </a:pPr>
            <a:endParaRPr lang="en-US"/>
          </a:p>
        </p:txBody>
      </p:sp>
      <p:sp>
        <p:nvSpPr>
          <p:cNvPr id="3" name="Title 2">
            <a:extLst>
              <a:ext uri="{FF2B5EF4-FFF2-40B4-BE49-F238E27FC236}">
                <a16:creationId xmlns:a16="http://schemas.microsoft.com/office/drawing/2014/main" id="{A65D8027-91A8-4243-A052-C73E6583B797}"/>
              </a:ext>
            </a:extLst>
          </p:cNvPr>
          <p:cNvSpPr>
            <a:spLocks noGrp="1"/>
          </p:cNvSpPr>
          <p:nvPr>
            <p:ph type="title" idx="4294967295"/>
          </p:nvPr>
        </p:nvSpPr>
        <p:spPr>
          <a:xfrm>
            <a:off x="365125" y="123825"/>
            <a:ext cx="8778875" cy="549275"/>
          </a:xfrm>
        </p:spPr>
        <p:txBody>
          <a:bodyPr>
            <a:noAutofit/>
          </a:bodyPr>
          <a:lstStyle/>
          <a:p>
            <a:r>
              <a:rPr lang="en-US" sz="2800"/>
              <a:t>LUA dissector pt3</a:t>
            </a:r>
          </a:p>
        </p:txBody>
      </p:sp>
      <p:pic>
        <p:nvPicPr>
          <p:cNvPr id="5" name="Picture 4">
            <a:extLst>
              <a:ext uri="{FF2B5EF4-FFF2-40B4-BE49-F238E27FC236}">
                <a16:creationId xmlns:a16="http://schemas.microsoft.com/office/drawing/2014/main" id="{EA9DD5B6-9471-4575-B0C8-6A1FD93CF403}"/>
              </a:ext>
            </a:extLst>
          </p:cNvPr>
          <p:cNvPicPr>
            <a:picLocks noChangeAspect="1"/>
          </p:cNvPicPr>
          <p:nvPr/>
        </p:nvPicPr>
        <p:blipFill>
          <a:blip r:embed="rId2"/>
          <a:stretch>
            <a:fillRect/>
          </a:stretch>
        </p:blipFill>
        <p:spPr>
          <a:xfrm>
            <a:off x="4816677" y="2554991"/>
            <a:ext cx="4099351" cy="624041"/>
          </a:xfrm>
          <a:prstGeom prst="rect">
            <a:avLst/>
          </a:prstGeom>
        </p:spPr>
      </p:pic>
      <p:cxnSp>
        <p:nvCxnSpPr>
          <p:cNvPr id="7" name="Straight Arrow Connector 6">
            <a:extLst>
              <a:ext uri="{FF2B5EF4-FFF2-40B4-BE49-F238E27FC236}">
                <a16:creationId xmlns:a16="http://schemas.microsoft.com/office/drawing/2014/main" id="{1F7C2071-4690-4B28-863A-DD083A21F4B3}"/>
              </a:ext>
            </a:extLst>
          </p:cNvPr>
          <p:cNvCxnSpPr/>
          <p:nvPr/>
        </p:nvCxnSpPr>
        <p:spPr>
          <a:xfrm>
            <a:off x="2346251" y="2276489"/>
            <a:ext cx="3411404" cy="793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98FA129-CB89-42D5-86BA-A2741129C462}"/>
              </a:ext>
            </a:extLst>
          </p:cNvPr>
          <p:cNvPicPr>
            <a:picLocks noChangeAspect="1"/>
          </p:cNvPicPr>
          <p:nvPr/>
        </p:nvPicPr>
        <p:blipFill>
          <a:blip r:embed="rId3"/>
          <a:stretch>
            <a:fillRect/>
          </a:stretch>
        </p:blipFill>
        <p:spPr>
          <a:xfrm>
            <a:off x="3875302" y="3288486"/>
            <a:ext cx="3764707" cy="1814134"/>
          </a:xfrm>
          <a:prstGeom prst="rect">
            <a:avLst/>
          </a:prstGeom>
        </p:spPr>
      </p:pic>
      <p:cxnSp>
        <p:nvCxnSpPr>
          <p:cNvPr id="12" name="Straight Arrow Connector 11">
            <a:extLst>
              <a:ext uri="{FF2B5EF4-FFF2-40B4-BE49-F238E27FC236}">
                <a16:creationId xmlns:a16="http://schemas.microsoft.com/office/drawing/2014/main" id="{D76A1D49-FC76-42C5-9B16-32FB8F0C94D4}"/>
              </a:ext>
            </a:extLst>
          </p:cNvPr>
          <p:cNvCxnSpPr/>
          <p:nvPr/>
        </p:nvCxnSpPr>
        <p:spPr>
          <a:xfrm>
            <a:off x="2346251" y="2867011"/>
            <a:ext cx="1969920" cy="1880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4C71D9D-45F7-4B8E-9A6B-790D446B37B4}"/>
              </a:ext>
            </a:extLst>
          </p:cNvPr>
          <p:cNvPicPr>
            <a:picLocks noChangeAspect="1"/>
          </p:cNvPicPr>
          <p:nvPr/>
        </p:nvPicPr>
        <p:blipFill>
          <a:blip r:embed="rId4"/>
          <a:stretch>
            <a:fillRect/>
          </a:stretch>
        </p:blipFill>
        <p:spPr>
          <a:xfrm>
            <a:off x="2846602" y="639607"/>
            <a:ext cx="5267739" cy="219895"/>
          </a:xfrm>
          <a:prstGeom prst="rect">
            <a:avLst/>
          </a:prstGeom>
        </p:spPr>
      </p:pic>
    </p:spTree>
    <p:extLst>
      <p:ext uri="{BB962C8B-B14F-4D97-AF65-F5344CB8AC3E}">
        <p14:creationId xmlns:p14="http://schemas.microsoft.com/office/powerpoint/2010/main" val="907195467"/>
      </p:ext>
    </p:extLst>
  </p:cSld>
  <p:clrMapOvr>
    <a:masterClrMapping/>
  </p:clrMapOvr>
  <p:transition>
    <p:fade thruBlk="1"/>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1"/>
        </a:solidFill>
        <a:effectLst/>
      </p:bgPr>
    </p:bg>
    <p:spTree>
      <p:nvGrpSpPr>
        <p:cNvPr id="1" name=""/>
        <p:cNvGrpSpPr/>
        <p:nvPr/>
      </p:nvGrpSpPr>
      <p:grpSpPr>
        <a:xfrm>
          <a:off x="0" y="0"/>
          <a:ext cx="0" cy="0"/>
        </a:xfrm>
      </p:grpSpPr>
      <p:sp>
        <p:nvSpPr>
          <p:cNvPr id="5" name="TextBox 4">
            <a:extLst>
              <a:ext uri="{FF2B5EF4-FFF2-40B4-BE49-F238E27FC236}">
                <a16:creationId xmlns:a16="http://schemas.microsoft.com/office/drawing/2014/main" id="{5051B60F-15DB-4298-975B-09D84705BA1E}"/>
              </a:ext>
            </a:extLst>
          </p:cNvPr>
          <p:cNvSpPr txBox="1"/>
          <p:nvPr/>
        </p:nvSpPr>
        <p:spPr>
          <a:xfrm>
            <a:off x="0" y="188783"/>
            <a:ext cx="9819861" cy="4493538"/>
          </a:xfrm>
          <a:prstGeom prst="rect">
            <a:avLst/>
          </a:prstGeom>
          <a:noFill/>
        </p:spPr>
        <p:txBody>
          <a:bodyPr wrap="square">
            <a:spAutoFit/>
          </a:bodyPr>
          <a:lstStyle/>
          <a:p>
            <a:r>
              <a:rPr lang="en-US" sz="800" b="0">
                <a:solidFill>
                  <a:srgbClr val="6A9955"/>
                </a:solidFill>
                <a:effectLst/>
                <a:latin typeface="Consolas" panose="020b0609020204030204" pitchFamily="49" charset="0"/>
              </a:rPr>
              <a:t>-- Append "NAT64" address to the Info column with a post-dissector, and create it's own tree.</a:t>
            </a:r>
            <a:endParaRPr lang="en-US" sz="800" b="0">
              <a:solidFill>
                <a:srgbClr val="D4D4D4"/>
              </a:solidFill>
              <a:effectLst/>
              <a:latin typeface="Consolas" panose="020b0609020204030204" pitchFamily="49" charset="0"/>
            </a:endParaRPr>
          </a:p>
          <a:p>
            <a:br>
              <a:rPr lang="en-US" sz="800" b="0">
                <a:solidFill>
                  <a:srgbClr val="D4D4D4"/>
                </a:solidFill>
                <a:effectLst/>
                <a:latin typeface="Consolas" panose="020b0609020204030204" pitchFamily="49" charset="0"/>
              </a:rPr>
            </a:br>
            <a:r>
              <a:rPr lang="en-US" sz="800" b="0">
                <a:solidFill>
                  <a:srgbClr val="6A9955"/>
                </a:solidFill>
                <a:effectLst/>
                <a:latin typeface="Consolas" panose="020b0609020204030204" pitchFamily="49" charset="0"/>
              </a:rPr>
              <a:t>-- create a new protocol so we can register a post-dissector</a:t>
            </a:r>
            <a:endParaRPr lang="en-US" sz="800" b="0">
              <a:solidFill>
                <a:srgbClr val="D4D4D4"/>
              </a:solidFill>
              <a:effectLst/>
              <a:latin typeface="Consolas" panose="020b0609020204030204" pitchFamily="49" charset="0"/>
            </a:endParaRPr>
          </a:p>
          <a:p>
            <a:r>
              <a:rPr lang="en-US" sz="800" b="0">
                <a:solidFill>
                  <a:srgbClr val="C586C0"/>
                </a:solidFill>
                <a:effectLst/>
                <a:latin typeface="Consolas" panose="020b0609020204030204" pitchFamily="49" charset="0"/>
              </a:rPr>
              <a:t>local</a:t>
            </a:r>
            <a:r>
              <a:rPr lang="en-US" sz="800" b="0">
                <a:solidFill>
                  <a:srgbClr val="D4D4D4"/>
                </a:solidFill>
                <a:effectLst/>
                <a:latin typeface="Consolas" panose="020b0609020204030204" pitchFamily="49" charset="0"/>
              </a:rPr>
              <a:t> myproto = </a:t>
            </a:r>
            <a:r>
              <a:rPr lang="en-US" sz="800" b="0">
                <a:solidFill>
                  <a:srgbClr val="DCDCAA"/>
                </a:solidFill>
                <a:effectLst/>
                <a:latin typeface="Consolas" panose="020b0609020204030204" pitchFamily="49" charset="0"/>
              </a:rPr>
              <a:t>Proto</a:t>
            </a:r>
            <a:r>
              <a:rPr lang="en-US" sz="800" b="0">
                <a:solidFill>
                  <a:srgbClr val="D4D4D4"/>
                </a:solidFill>
                <a:effectLst/>
                <a:latin typeface="Consolas" panose="020b0609020204030204" pitchFamily="49" charset="0"/>
              </a:rPr>
              <a:t>(</a:t>
            </a:r>
            <a:r>
              <a:rPr lang="en-US" sz="800" b="0">
                <a:solidFill>
                  <a:srgbClr val="CE9178"/>
                </a:solidFill>
                <a:effectLst/>
                <a:latin typeface="Consolas" panose="020b0609020204030204" pitchFamily="49" charset="0"/>
              </a:rPr>
              <a:t>"nat64Test"</a:t>
            </a:r>
            <a:r>
              <a:rPr lang="en-US" sz="800" b="0">
                <a:solidFill>
                  <a:srgbClr val="D4D4D4"/>
                </a:solidFill>
                <a:effectLst/>
                <a:latin typeface="Consolas" panose="020b0609020204030204" pitchFamily="49" charset="0"/>
              </a:rPr>
              <a:t>,</a:t>
            </a:r>
            <a:r>
              <a:rPr lang="en-US" sz="800" b="0">
                <a:solidFill>
                  <a:srgbClr val="CE9178"/>
                </a:solidFill>
                <a:effectLst/>
                <a:latin typeface="Consolas" panose="020b0609020204030204" pitchFamily="49" charset="0"/>
              </a:rPr>
              <a:t>"NAT1 64 encapsulated IPv4"</a:t>
            </a:r>
            <a:r>
              <a:rPr lang="en-US" sz="800" b="0">
                <a:solidFill>
                  <a:srgbClr val="D4D4D4"/>
                </a:solidFill>
                <a:effectLst/>
                <a:latin typeface="Consolas" panose="020b0609020204030204" pitchFamily="49" charset="0"/>
              </a:rPr>
              <a:t>)</a:t>
            </a:r>
          </a:p>
          <a:p>
            <a:r>
              <a:rPr lang="en-US" sz="800" b="0" err="1">
                <a:solidFill>
                  <a:srgbClr val="D4D4D4"/>
                </a:solidFill>
                <a:effectLst/>
                <a:latin typeface="Consolas" panose="020b0609020204030204" pitchFamily="49" charset="0"/>
              </a:rPr>
              <a:t>myproto_source = ProtoField.</a:t>
            </a:r>
            <a:r>
              <a:rPr lang="en-US" sz="800" b="0" err="1">
                <a:solidFill>
                  <a:srgbClr val="DCDCAA"/>
                </a:solidFill>
                <a:effectLst/>
                <a:latin typeface="Consolas" panose="020b0609020204030204" pitchFamily="49" charset="0"/>
              </a:rPr>
              <a:t>string</a:t>
            </a:r>
            <a:r>
              <a:rPr lang="en-US" sz="800" b="0">
                <a:solidFill>
                  <a:srgbClr val="D4D4D4"/>
                </a:solidFill>
                <a:effectLst/>
                <a:latin typeface="Consolas" panose="020b0609020204030204" pitchFamily="49" charset="0"/>
              </a:rPr>
              <a:t>(</a:t>
            </a:r>
            <a:r>
              <a:rPr lang="en-US" sz="800" b="0">
                <a:solidFill>
                  <a:srgbClr val="CE9178"/>
                </a:solidFill>
                <a:effectLst/>
                <a:latin typeface="Consolas" panose="020b0609020204030204" pitchFamily="49" charset="0"/>
              </a:rPr>
              <a:t>"nat64.ipv4"</a:t>
            </a:r>
            <a:r>
              <a:rPr lang="en-US" sz="800" b="0">
                <a:solidFill>
                  <a:srgbClr val="D4D4D4"/>
                </a:solidFill>
                <a:effectLst/>
                <a:latin typeface="Consolas" panose="020b0609020204030204" pitchFamily="49" charset="0"/>
              </a:rPr>
              <a:t>, </a:t>
            </a:r>
            <a:r>
              <a:rPr lang="en-US" sz="800" b="0">
                <a:solidFill>
                  <a:srgbClr val="CE9178"/>
                </a:solidFill>
                <a:effectLst/>
                <a:latin typeface="Consolas" panose="020b0609020204030204" pitchFamily="49" charset="0"/>
              </a:rPr>
              <a:t>"IPv4 Address"</a:t>
            </a:r>
            <a:r>
              <a:rPr lang="en-US" sz="800" b="0">
                <a:solidFill>
                  <a:srgbClr val="D4D4D4"/>
                </a:solidFill>
                <a:effectLst/>
                <a:latin typeface="Consolas" panose="020b0609020204030204" pitchFamily="49" charset="0"/>
              </a:rPr>
              <a:t>)</a:t>
            </a:r>
          </a:p>
          <a:p>
            <a:r>
              <a:rPr lang="en-US" sz="800" b="0" err="1">
                <a:solidFill>
                  <a:srgbClr val="D4D4D4"/>
                </a:solidFill>
                <a:effectLst/>
                <a:latin typeface="Consolas" panose="020b0609020204030204" pitchFamily="49" charset="0"/>
              </a:rPr>
              <a:t>myproto.</a:t>
            </a:r>
            <a:r>
              <a:rPr lang="en-US" sz="800" b="0" err="1">
                <a:solidFill>
                  <a:srgbClr val="9CDCFE"/>
                </a:solidFill>
                <a:effectLst/>
                <a:latin typeface="Consolas" panose="020b0609020204030204" pitchFamily="49" charset="0"/>
              </a:rPr>
              <a:t>fields</a:t>
            </a:r>
            <a:r>
              <a:rPr lang="en-US" sz="800" b="0">
                <a:solidFill>
                  <a:srgbClr val="D4D4D4"/>
                </a:solidFill>
                <a:effectLst/>
                <a:latin typeface="Consolas" panose="020b0609020204030204" pitchFamily="49" charset="0"/>
              </a:rPr>
              <a:t> = { myproto_source }</a:t>
            </a:r>
          </a:p>
          <a:p>
            <a:br>
              <a:rPr lang="en-US" sz="800" b="0">
                <a:solidFill>
                  <a:srgbClr val="D4D4D4"/>
                </a:solidFill>
                <a:effectLst/>
                <a:latin typeface="Consolas" panose="020b0609020204030204" pitchFamily="49" charset="0"/>
              </a:rPr>
            </a:br>
            <a:r>
              <a:rPr lang="en-US" sz="800" b="0">
                <a:solidFill>
                  <a:srgbClr val="6A9955"/>
                </a:solidFill>
                <a:effectLst/>
                <a:latin typeface="Consolas" panose="020b0609020204030204" pitchFamily="49" charset="0"/>
              </a:rPr>
              <a:t>-- the dissector function callback</a:t>
            </a:r>
            <a:endParaRPr lang="en-US" sz="800" b="0">
              <a:solidFill>
                <a:srgbClr val="D4D4D4"/>
              </a:solidFill>
              <a:effectLst/>
              <a:latin typeface="Consolas" panose="020b0609020204030204" pitchFamily="49" charset="0"/>
            </a:endParaRPr>
          </a:p>
          <a:p>
            <a:r>
              <a:rPr lang="en-US" sz="800" b="0">
                <a:solidFill>
                  <a:srgbClr val="C586C0"/>
                </a:solidFill>
                <a:effectLst/>
                <a:latin typeface="Consolas" panose="020b0609020204030204" pitchFamily="49" charset="0"/>
              </a:rPr>
              <a:t>function</a:t>
            </a:r>
            <a:r>
              <a:rPr lang="en-US" sz="800" b="0">
                <a:solidFill>
                  <a:srgbClr val="D4D4D4"/>
                </a:solidFill>
                <a:effectLst/>
                <a:latin typeface="Consolas" panose="020b0609020204030204" pitchFamily="49" charset="0"/>
              </a:rPr>
              <a:t> </a:t>
            </a:r>
            <a:r>
              <a:rPr lang="en-US" sz="800" b="0" err="1">
                <a:solidFill>
                  <a:srgbClr val="DCDCAA"/>
                </a:solidFill>
                <a:effectLst/>
                <a:latin typeface="Consolas" panose="020b0609020204030204" pitchFamily="49" charset="0"/>
              </a:rPr>
              <a:t>myproto.dissector</a:t>
            </a:r>
            <a:r>
              <a:rPr lang="en-US" sz="800" b="0">
                <a:solidFill>
                  <a:srgbClr val="D4D4D4"/>
                </a:solidFill>
                <a:effectLst/>
                <a:latin typeface="Consolas" panose="020b0609020204030204" pitchFamily="49" charset="0"/>
              </a:rPr>
              <a:t>(</a:t>
            </a:r>
            <a:r>
              <a:rPr lang="en-US" sz="800" b="0" err="1">
                <a:solidFill>
                  <a:srgbClr val="9CDCFE"/>
                </a:solidFill>
                <a:effectLst/>
                <a:latin typeface="Consolas" panose="020b0609020204030204" pitchFamily="49" charset="0"/>
              </a:rPr>
              <a:t>tvb</a:t>
            </a:r>
            <a:r>
              <a:rPr lang="en-US" sz="800" b="0" err="1">
                <a:solidFill>
                  <a:srgbClr val="D4D4D4"/>
                </a:solidFill>
                <a:effectLst/>
                <a:latin typeface="Consolas" panose="020b0609020204030204" pitchFamily="49" charset="0"/>
              </a:rPr>
              <a:t>,</a:t>
            </a:r>
            <a:r>
              <a:rPr lang="en-US" sz="800" b="0" err="1">
                <a:solidFill>
                  <a:srgbClr val="9CDCFE"/>
                </a:solidFill>
                <a:effectLst/>
                <a:latin typeface="Consolas" panose="020b0609020204030204" pitchFamily="49" charset="0"/>
              </a:rPr>
              <a:t>pinfo</a:t>
            </a:r>
            <a:r>
              <a:rPr lang="en-US" sz="800" b="0" err="1">
                <a:solidFill>
                  <a:srgbClr val="D4D4D4"/>
                </a:solidFill>
                <a:effectLst/>
                <a:latin typeface="Consolas" panose="020b0609020204030204" pitchFamily="49" charset="0"/>
              </a:rPr>
              <a:t>,</a:t>
            </a:r>
            <a:r>
              <a:rPr lang="en-US" sz="800" b="0" err="1">
                <a:solidFill>
                  <a:srgbClr val="9CDCFE"/>
                </a:solidFill>
                <a:effectLst/>
                <a:latin typeface="Consolas" panose="020b0609020204030204" pitchFamily="49" charset="0"/>
              </a:rPr>
              <a:t>tree</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local</a:t>
            </a:r>
            <a:r>
              <a:rPr lang="en-US" sz="800" b="0">
                <a:solidFill>
                  <a:srgbClr val="D4D4D4"/>
                </a:solidFill>
                <a:effectLst/>
                <a:latin typeface="Consolas" panose="020b0609020204030204" pitchFamily="49" charset="0"/>
              </a:rPr>
              <a:t>  dest = </a:t>
            </a:r>
            <a:r>
              <a:rPr lang="en-US" sz="800" b="0" err="1">
                <a:solidFill>
                  <a:srgbClr val="DCDCAA"/>
                </a:solidFill>
                <a:effectLst/>
                <a:latin typeface="Consolas" panose="020b0609020204030204" pitchFamily="49" charset="0"/>
              </a:rPr>
              <a:t>tostring</a:t>
            </a:r>
            <a:r>
              <a:rPr lang="en-US" sz="800" b="0">
                <a:solidFill>
                  <a:srgbClr val="D4D4D4"/>
                </a:solidFill>
                <a:effectLst/>
                <a:latin typeface="Consolas" panose="020b0609020204030204" pitchFamily="49" charset="0"/>
              </a:rPr>
              <a:t>(pinfo.</a:t>
            </a:r>
            <a:r>
              <a:rPr lang="en-US" sz="800" b="0" err="1">
                <a:solidFill>
                  <a:srgbClr val="9CDCFE"/>
                </a:solidFill>
                <a:effectLst/>
                <a:latin typeface="Consolas" panose="020b0609020204030204" pitchFamily="49" charset="0"/>
              </a:rPr>
              <a:t>dst</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local</a:t>
            </a:r>
            <a:r>
              <a:rPr lang="en-US" sz="800" b="0">
                <a:solidFill>
                  <a:srgbClr val="D4D4D4"/>
                </a:solidFill>
                <a:effectLst/>
                <a:latin typeface="Consolas" panose="020b0609020204030204" pitchFamily="49" charset="0"/>
              </a:rPr>
              <a:t> source = </a:t>
            </a:r>
            <a:r>
              <a:rPr lang="en-US" sz="800" b="0" err="1">
                <a:solidFill>
                  <a:srgbClr val="DCDCAA"/>
                </a:solidFill>
                <a:effectLst/>
                <a:latin typeface="Consolas" panose="020b0609020204030204" pitchFamily="49" charset="0"/>
              </a:rPr>
              <a:t>tostring</a:t>
            </a:r>
            <a:r>
              <a:rPr lang="en-US" sz="800" b="0">
                <a:solidFill>
                  <a:srgbClr val="D4D4D4"/>
                </a:solidFill>
                <a:effectLst/>
                <a:latin typeface="Consolas" panose="020b0609020204030204" pitchFamily="49" charset="0"/>
              </a:rPr>
              <a:t>(pinfo.</a:t>
            </a:r>
            <a:r>
              <a:rPr lang="en-US" sz="800" b="0" err="1">
                <a:solidFill>
                  <a:srgbClr val="9CDCFE"/>
                </a:solidFill>
                <a:effectLst/>
                <a:latin typeface="Consolas" panose="020b0609020204030204" pitchFamily="49" charset="0"/>
              </a:rPr>
              <a:t>src</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if</a:t>
            </a:r>
            <a:r>
              <a:rPr lang="en-US" sz="800" b="0">
                <a:solidFill>
                  <a:srgbClr val="D4D4D4"/>
                </a:solidFill>
                <a:effectLst/>
                <a:latin typeface="Consolas" panose="020b0609020204030204" pitchFamily="49" charset="0"/>
              </a:rPr>
              <a:t> </a:t>
            </a:r>
            <a:r>
              <a:rPr lang="en-US" sz="800" b="0" err="1">
                <a:solidFill>
                  <a:srgbClr val="DCDCAA"/>
                </a:solidFill>
                <a:effectLst/>
                <a:latin typeface="Consolas" panose="020b0609020204030204" pitchFamily="49" charset="0"/>
              </a:rPr>
              <a:t>string.find</a:t>
            </a:r>
            <a:r>
              <a:rPr lang="en-US" sz="800" b="0">
                <a:solidFill>
                  <a:srgbClr val="D4D4D4"/>
                </a:solidFill>
                <a:effectLst/>
                <a:latin typeface="Consolas" panose="020b0609020204030204" pitchFamily="49" charset="0"/>
              </a:rPr>
              <a:t>(dest, </a:t>
            </a:r>
            <a:r>
              <a:rPr lang="en-US" sz="800" b="0">
                <a:solidFill>
                  <a:srgbClr val="CE9178"/>
                </a:solidFill>
                <a:effectLst/>
                <a:latin typeface="Consolas" panose="020b0609020204030204" pitchFamily="49" charset="0"/>
              </a:rPr>
              <a:t>"7700"</a:t>
            </a:r>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then</a:t>
            </a:r>
            <a:endParaRPr lang="en-US" sz="800" b="0">
              <a:solidFill>
                <a:srgbClr val="D4D4D4"/>
              </a:solidFill>
              <a:effectLst/>
              <a:latin typeface="Consolas" panose="020b0609020204030204" pitchFamily="49" charset="0"/>
            </a:endParaRPr>
          </a:p>
          <a:p>
            <a:r>
              <a:rPr lang="en-US" sz="800" b="0">
                <a:solidFill>
                  <a:srgbClr val="D4D4D4"/>
                </a:solidFill>
                <a:effectLst/>
                <a:latin typeface="Consolas" panose="020b0609020204030204" pitchFamily="49" charset="0"/>
              </a:rPr>
              <a:t>        first, second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(dest, </a:t>
            </a:r>
            <a:r>
              <a:rPr lang="en-US" sz="800" b="0">
                <a:solidFill>
                  <a:srgbClr val="CE9178"/>
                </a:solidFill>
                <a:effectLst/>
                <a:latin typeface="Consolas" panose="020b0609020204030204" pitchFamily="49" charset="0"/>
              </a:rPr>
              <a:t>"%d+:%d+:%d+:%d+:%d+:%d+:(.*):(.*)$"</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firstOct, secondOct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(first,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thirdOct, fourthOct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(second,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ipv4Address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(firstOct, </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(secondOct,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(thirdOct,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(fourthOct,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pinfo.</a:t>
            </a:r>
            <a:r>
              <a:rPr lang="en-US" sz="800" b="0" err="1">
                <a:solidFill>
                  <a:srgbClr val="9CDCFE"/>
                </a:solidFill>
                <a:effectLst/>
                <a:latin typeface="Consolas" panose="020b0609020204030204" pitchFamily="49" charset="0"/>
              </a:rPr>
              <a:t>cols</a:t>
            </a:r>
            <a:r>
              <a:rPr lang="en-US" sz="800" b="0" err="1">
                <a:solidFill>
                  <a:srgbClr val="D4D4D4"/>
                </a:solidFill>
                <a:effectLst/>
                <a:latin typeface="Consolas" panose="020b0609020204030204" pitchFamily="49" charset="0"/>
              </a:rPr>
              <a:t>.</a:t>
            </a:r>
            <a:r>
              <a:rPr lang="en-US" sz="800" b="0" err="1">
                <a:solidFill>
                  <a:srgbClr val="9CDCFE"/>
                </a:solidFill>
                <a:effectLst/>
                <a:latin typeface="Consolas" panose="020b0609020204030204" pitchFamily="49" charset="0"/>
              </a:rPr>
              <a:t>info</a:t>
            </a:r>
            <a:r>
              <a:rPr lang="en-US" sz="800" b="0" err="1">
                <a:solidFill>
                  <a:srgbClr val="D4D4D4"/>
                </a:solidFill>
                <a:effectLst/>
                <a:latin typeface="Consolas" panose="020b0609020204030204" pitchFamily="49" charset="0"/>
              </a:rPr>
              <a:t>:</a:t>
            </a:r>
            <a:r>
              <a:rPr lang="en-US" sz="800" b="0" err="1">
                <a:solidFill>
                  <a:srgbClr val="DCDCAA"/>
                </a:solidFill>
                <a:effectLst/>
                <a:latin typeface="Consolas" panose="020b0609020204030204" pitchFamily="49" charset="0"/>
              </a:rPr>
              <a:t>append</a:t>
            </a:r>
            <a:r>
              <a:rPr lang="en-US" sz="800" b="0">
                <a:solidFill>
                  <a:srgbClr val="D4D4D4"/>
                </a:solidFill>
                <a:effectLst/>
                <a:latin typeface="Consolas" panose="020b0609020204030204" pitchFamily="49" charset="0"/>
              </a:rPr>
              <a:t>( </a:t>
            </a:r>
            <a:r>
              <a:rPr lang="en-US" sz="800" b="0">
                <a:solidFill>
                  <a:srgbClr val="CE9178"/>
                </a:solidFill>
                <a:effectLst/>
                <a:latin typeface="Consolas" panose="020b0609020204030204" pitchFamily="49" charset="0"/>
              </a:rPr>
              <a:t>" NAT64 "</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(firstOct, </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(secondOct,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(thirdOct,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(fourthOct,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local</a:t>
            </a:r>
            <a:r>
              <a:rPr lang="en-US" sz="800" b="0">
                <a:solidFill>
                  <a:srgbClr val="D4D4D4"/>
                </a:solidFill>
                <a:effectLst/>
                <a:latin typeface="Consolas" panose="020b0609020204030204" pitchFamily="49" charset="0"/>
              </a:rPr>
              <a:t> subtree = tree:</a:t>
            </a:r>
            <a:r>
              <a:rPr lang="en-US" sz="800" b="0" err="1">
                <a:solidFill>
                  <a:srgbClr val="DCDCAA"/>
                </a:solidFill>
                <a:effectLst/>
                <a:latin typeface="Consolas" panose="020b0609020204030204" pitchFamily="49" charset="0"/>
              </a:rPr>
              <a:t>add</a:t>
            </a:r>
            <a:r>
              <a:rPr lang="en-US" sz="800" b="0">
                <a:solidFill>
                  <a:srgbClr val="D4D4D4"/>
                </a:solidFill>
                <a:effectLst/>
                <a:latin typeface="Consolas" panose="020b0609020204030204" pitchFamily="49" charset="0"/>
              </a:rPr>
              <a:t>(myproto,</a:t>
            </a:r>
            <a:r>
              <a:rPr lang="en-US" sz="800" b="0" err="1">
                <a:solidFill>
                  <a:srgbClr val="DCDCAA"/>
                </a:solidFill>
                <a:effectLst/>
                <a:latin typeface="Consolas" panose="020b0609020204030204" pitchFamily="49" charset="0"/>
              </a:rPr>
              <a:t>tvb</a:t>
            </a:r>
            <a:r>
              <a:rPr lang="en-US" sz="800" b="0">
                <a:solidFill>
                  <a:srgbClr val="D4D4D4"/>
                </a:solidFill>
                <a:effectLst/>
                <a:latin typeface="Consolas" panose="020b0609020204030204" pitchFamily="49" charset="0"/>
              </a:rPr>
              <a:t>(), </a:t>
            </a:r>
            <a:r>
              <a:rPr lang="en-US" sz="800" b="0">
                <a:solidFill>
                  <a:srgbClr val="CE9178"/>
                </a:solidFill>
                <a:effectLst/>
                <a:latin typeface="Consolas" panose="020b0609020204030204" pitchFamily="49" charset="0"/>
              </a:rPr>
              <a:t>"NAT64 v4"</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subtree:</a:t>
            </a:r>
            <a:r>
              <a:rPr lang="en-US" sz="800" b="0" err="1">
                <a:solidFill>
                  <a:srgbClr val="DCDCAA"/>
                </a:solidFill>
                <a:effectLst/>
                <a:latin typeface="Consolas" panose="020b0609020204030204" pitchFamily="49" charset="0"/>
              </a:rPr>
              <a:t>add</a:t>
            </a:r>
            <a:r>
              <a:rPr lang="en-US" sz="800" b="0">
                <a:solidFill>
                  <a:srgbClr val="D4D4D4"/>
                </a:solidFill>
                <a:effectLst/>
                <a:latin typeface="Consolas" panose="020b0609020204030204" pitchFamily="49" charset="0"/>
              </a:rPr>
              <a:t>(myproto_source, ipv4Address) </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elseif</a:t>
            </a:r>
            <a:r>
              <a:rPr lang="en-US" sz="800" b="0">
                <a:solidFill>
                  <a:srgbClr val="D4D4D4"/>
                </a:solidFill>
                <a:effectLst/>
                <a:latin typeface="Consolas" panose="020b0609020204030204" pitchFamily="49" charset="0"/>
              </a:rPr>
              <a:t> </a:t>
            </a:r>
            <a:r>
              <a:rPr lang="en-US" sz="800" b="0" err="1">
                <a:solidFill>
                  <a:srgbClr val="DCDCAA"/>
                </a:solidFill>
                <a:effectLst/>
                <a:latin typeface="Consolas" panose="020b0609020204030204" pitchFamily="49" charset="0"/>
              </a:rPr>
              <a:t>string.find</a:t>
            </a:r>
            <a:r>
              <a:rPr lang="en-US" sz="800" b="0">
                <a:solidFill>
                  <a:srgbClr val="D4D4D4"/>
                </a:solidFill>
                <a:effectLst/>
                <a:latin typeface="Consolas" panose="020b0609020204030204" pitchFamily="49" charset="0"/>
              </a:rPr>
              <a:t>(source, </a:t>
            </a:r>
            <a:r>
              <a:rPr lang="en-US" sz="800" b="0">
                <a:solidFill>
                  <a:srgbClr val="CE9178"/>
                </a:solidFill>
                <a:effectLst/>
                <a:latin typeface="Consolas" panose="020b0609020204030204" pitchFamily="49" charset="0"/>
              </a:rPr>
              <a:t>"7700"</a:t>
            </a:r>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then</a:t>
            </a:r>
            <a:endParaRPr lang="en-US" sz="800" b="0">
              <a:solidFill>
                <a:srgbClr val="D4D4D4"/>
              </a:solidFill>
              <a:effectLst/>
              <a:latin typeface="Consolas" panose="020b0609020204030204" pitchFamily="49" charset="0"/>
            </a:endParaRPr>
          </a:p>
          <a:p>
            <a:r>
              <a:rPr lang="en-US" sz="800" b="0">
                <a:solidFill>
                  <a:srgbClr val="D4D4D4"/>
                </a:solidFill>
                <a:effectLst/>
                <a:latin typeface="Consolas" panose="020b0609020204030204" pitchFamily="49" charset="0"/>
              </a:rPr>
              <a:t>        first, second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(source, </a:t>
            </a:r>
            <a:r>
              <a:rPr lang="en-US" sz="800" b="0">
                <a:solidFill>
                  <a:srgbClr val="CE9178"/>
                </a:solidFill>
                <a:effectLst/>
                <a:latin typeface="Consolas" panose="020b0609020204030204" pitchFamily="49" charset="0"/>
              </a:rPr>
              <a:t>"%d+:%d+:%d+:%d+:%d+:%d+:(.*):(.*)$"</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firstOct, secondOct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(first,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thirdOct, fourthOct = </a:t>
            </a:r>
            <a:r>
              <a:rPr lang="en-US" sz="800" b="0" err="1">
                <a:solidFill>
                  <a:srgbClr val="DCDCAA"/>
                </a:solidFill>
                <a:effectLst/>
                <a:latin typeface="Consolas" panose="020b0609020204030204" pitchFamily="49" charset="0"/>
              </a:rPr>
              <a:t>string.match</a:t>
            </a:r>
            <a:r>
              <a:rPr lang="en-US" sz="800" b="0">
                <a:solidFill>
                  <a:srgbClr val="D4D4D4"/>
                </a:solidFill>
                <a:effectLst/>
                <a:latin typeface="Consolas" panose="020b0609020204030204" pitchFamily="49" charset="0"/>
              </a:rPr>
              <a:t>(second,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ipv4Address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(firstOct, </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(secondOct,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(thirdOct,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(fourthOct,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pinfo.</a:t>
            </a:r>
            <a:r>
              <a:rPr lang="en-US" sz="800" b="0" err="1">
                <a:solidFill>
                  <a:srgbClr val="9CDCFE"/>
                </a:solidFill>
                <a:effectLst/>
                <a:latin typeface="Consolas" panose="020b0609020204030204" pitchFamily="49" charset="0"/>
              </a:rPr>
              <a:t>cols</a:t>
            </a:r>
            <a:r>
              <a:rPr lang="en-US" sz="800" b="0" err="1">
                <a:solidFill>
                  <a:srgbClr val="D4D4D4"/>
                </a:solidFill>
                <a:effectLst/>
                <a:latin typeface="Consolas" panose="020b0609020204030204" pitchFamily="49" charset="0"/>
              </a:rPr>
              <a:t>.</a:t>
            </a:r>
            <a:r>
              <a:rPr lang="en-US" sz="800" b="0" err="1">
                <a:solidFill>
                  <a:srgbClr val="9CDCFE"/>
                </a:solidFill>
                <a:effectLst/>
                <a:latin typeface="Consolas" panose="020b0609020204030204" pitchFamily="49" charset="0"/>
              </a:rPr>
              <a:t>info</a:t>
            </a:r>
            <a:r>
              <a:rPr lang="en-US" sz="800" b="0" err="1">
                <a:solidFill>
                  <a:srgbClr val="D4D4D4"/>
                </a:solidFill>
                <a:effectLst/>
                <a:latin typeface="Consolas" panose="020b0609020204030204" pitchFamily="49" charset="0"/>
              </a:rPr>
              <a:t>:</a:t>
            </a:r>
            <a:r>
              <a:rPr lang="en-US" sz="800" b="0" err="1">
                <a:solidFill>
                  <a:srgbClr val="DCDCAA"/>
                </a:solidFill>
                <a:effectLst/>
                <a:latin typeface="Consolas" panose="020b0609020204030204" pitchFamily="49" charset="0"/>
              </a:rPr>
              <a:t>append</a:t>
            </a:r>
            <a:r>
              <a:rPr lang="en-US" sz="800" b="0">
                <a:solidFill>
                  <a:srgbClr val="D4D4D4"/>
                </a:solidFill>
                <a:effectLst/>
                <a:latin typeface="Consolas" panose="020b0609020204030204" pitchFamily="49" charset="0"/>
              </a:rPr>
              <a:t>( </a:t>
            </a:r>
            <a:r>
              <a:rPr lang="en-US" sz="800" b="0">
                <a:solidFill>
                  <a:srgbClr val="CE9178"/>
                </a:solidFill>
                <a:effectLst/>
                <a:latin typeface="Consolas" panose="020b0609020204030204" pitchFamily="49" charset="0"/>
              </a:rPr>
              <a:t>" NAT64 "</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(firstOct, </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(secondOct,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(thirdOct,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 .. </a:t>
            </a:r>
            <a:r>
              <a:rPr lang="en-US" sz="800" b="0">
                <a:solidFill>
                  <a:srgbClr val="CE9178"/>
                </a:solidFill>
                <a:effectLst/>
                <a:latin typeface="Consolas" panose="020b0609020204030204" pitchFamily="49" charset="0"/>
              </a:rPr>
              <a:t>"."</a:t>
            </a:r>
            <a:r>
              <a:rPr lang="en-US" sz="800" b="0">
                <a:solidFill>
                  <a:srgbClr val="D4D4D4"/>
                </a:solidFill>
                <a:effectLst/>
                <a:latin typeface="Consolas" panose="020b0609020204030204" pitchFamily="49" charset="0"/>
              </a:rPr>
              <a:t> .. </a:t>
            </a:r>
            <a:r>
              <a:rPr lang="en-US" sz="800" b="0" err="1">
                <a:solidFill>
                  <a:srgbClr val="DCDCAA"/>
                </a:solidFill>
                <a:effectLst/>
                <a:latin typeface="Consolas" panose="020b0609020204030204" pitchFamily="49" charset="0"/>
              </a:rPr>
              <a:t>tonumber</a:t>
            </a:r>
            <a:r>
              <a:rPr lang="en-US" sz="800" b="0">
                <a:solidFill>
                  <a:srgbClr val="D4D4D4"/>
                </a:solidFill>
                <a:effectLst/>
                <a:latin typeface="Consolas" panose="020b0609020204030204" pitchFamily="49" charset="0"/>
              </a:rPr>
              <a:t>(fourthOct,</a:t>
            </a:r>
            <a:r>
              <a:rPr lang="en-US" sz="800" b="0">
                <a:solidFill>
                  <a:srgbClr val="B5CEA8"/>
                </a:solidFill>
                <a:effectLst/>
                <a:latin typeface="Consolas" panose="020b0609020204030204" pitchFamily="49" charset="0"/>
              </a:rPr>
              <a:t>16</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local</a:t>
            </a:r>
            <a:r>
              <a:rPr lang="en-US" sz="800" b="0">
                <a:solidFill>
                  <a:srgbClr val="D4D4D4"/>
                </a:solidFill>
                <a:effectLst/>
                <a:latin typeface="Consolas" panose="020b0609020204030204" pitchFamily="49" charset="0"/>
              </a:rPr>
              <a:t> subtree = tree:</a:t>
            </a:r>
            <a:r>
              <a:rPr lang="en-US" sz="800" b="0" err="1">
                <a:solidFill>
                  <a:srgbClr val="DCDCAA"/>
                </a:solidFill>
                <a:effectLst/>
                <a:latin typeface="Consolas" panose="020b0609020204030204" pitchFamily="49" charset="0"/>
              </a:rPr>
              <a:t>add</a:t>
            </a:r>
            <a:r>
              <a:rPr lang="en-US" sz="800" b="0">
                <a:solidFill>
                  <a:srgbClr val="D4D4D4"/>
                </a:solidFill>
                <a:effectLst/>
                <a:latin typeface="Consolas" panose="020b0609020204030204" pitchFamily="49" charset="0"/>
              </a:rPr>
              <a:t>(myproto,</a:t>
            </a:r>
            <a:r>
              <a:rPr lang="en-US" sz="800" b="0" err="1">
                <a:solidFill>
                  <a:srgbClr val="DCDCAA"/>
                </a:solidFill>
                <a:effectLst/>
                <a:latin typeface="Consolas" panose="020b0609020204030204" pitchFamily="49" charset="0"/>
              </a:rPr>
              <a:t>tvb</a:t>
            </a:r>
            <a:r>
              <a:rPr lang="en-US" sz="800" b="0">
                <a:solidFill>
                  <a:srgbClr val="D4D4D4"/>
                </a:solidFill>
                <a:effectLst/>
                <a:latin typeface="Consolas" panose="020b0609020204030204" pitchFamily="49" charset="0"/>
              </a:rPr>
              <a:t>(), </a:t>
            </a:r>
            <a:r>
              <a:rPr lang="en-US" sz="800" b="0">
                <a:solidFill>
                  <a:srgbClr val="CE9178"/>
                </a:solidFill>
                <a:effectLst/>
                <a:latin typeface="Consolas" panose="020b0609020204030204" pitchFamily="49" charset="0"/>
              </a:rPr>
              <a:t>"NAT64 v4"</a:t>
            </a:r>
            <a:r>
              <a:rPr lang="en-US" sz="800" b="0">
                <a:solidFill>
                  <a:srgbClr val="D4D4D4"/>
                </a:solidFill>
                <a:effectLst/>
                <a:latin typeface="Consolas" panose="020b0609020204030204" pitchFamily="49" charset="0"/>
              </a:rPr>
              <a:t>)</a:t>
            </a:r>
          </a:p>
          <a:p>
            <a:r>
              <a:rPr lang="en-US" sz="800" b="0">
                <a:solidFill>
                  <a:srgbClr val="D4D4D4"/>
                </a:solidFill>
                <a:effectLst/>
                <a:latin typeface="Consolas" panose="020b0609020204030204" pitchFamily="49" charset="0"/>
              </a:rPr>
              <a:t>        subtree:</a:t>
            </a:r>
            <a:r>
              <a:rPr lang="en-US" sz="800" b="0" err="1">
                <a:solidFill>
                  <a:srgbClr val="DCDCAA"/>
                </a:solidFill>
                <a:effectLst/>
                <a:latin typeface="Consolas" panose="020b0609020204030204" pitchFamily="49" charset="0"/>
              </a:rPr>
              <a:t>add</a:t>
            </a:r>
            <a:r>
              <a:rPr lang="en-US" sz="800" b="0">
                <a:solidFill>
                  <a:srgbClr val="D4D4D4"/>
                </a:solidFill>
                <a:effectLst/>
                <a:latin typeface="Consolas" panose="020b0609020204030204" pitchFamily="49" charset="0"/>
              </a:rPr>
              <a:t>(myproto_source, ipv4Address)</a:t>
            </a: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else</a:t>
            </a:r>
            <a:endParaRPr lang="en-US" sz="800" b="0">
              <a:solidFill>
                <a:srgbClr val="D4D4D4"/>
              </a:solidFill>
              <a:effectLst/>
              <a:latin typeface="Consolas" panose="020b0609020204030204" pitchFamily="49" charset="0"/>
            </a:endParaRP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end</a:t>
            </a:r>
            <a:endParaRPr lang="en-US" sz="800" b="0">
              <a:solidFill>
                <a:srgbClr val="D4D4D4"/>
              </a:solidFill>
              <a:effectLst/>
              <a:latin typeface="Consolas" panose="020b0609020204030204" pitchFamily="49" charset="0"/>
            </a:endParaRPr>
          </a:p>
          <a:p>
            <a:r>
              <a:rPr lang="en-US" sz="800" b="0">
                <a:solidFill>
                  <a:srgbClr val="D4D4D4"/>
                </a:solidFill>
                <a:effectLst/>
                <a:latin typeface="Consolas" panose="020b0609020204030204" pitchFamily="49" charset="0"/>
              </a:rPr>
              <a:t> </a:t>
            </a:r>
            <a:r>
              <a:rPr lang="en-US" sz="800" b="0">
                <a:solidFill>
                  <a:srgbClr val="C586C0"/>
                </a:solidFill>
                <a:effectLst/>
                <a:latin typeface="Consolas" panose="020b0609020204030204" pitchFamily="49" charset="0"/>
              </a:rPr>
              <a:t>end</a:t>
            </a:r>
            <a:r>
              <a:rPr lang="en-US" sz="800" b="0">
                <a:solidFill>
                  <a:srgbClr val="D4D4D4"/>
                </a:solidFill>
                <a:effectLst/>
                <a:latin typeface="Consolas" panose="020b0609020204030204" pitchFamily="49" charset="0"/>
              </a:rPr>
              <a:t>    </a:t>
            </a:r>
          </a:p>
          <a:p>
            <a:r>
              <a:rPr lang="en-US" sz="800" b="0">
                <a:solidFill>
                  <a:srgbClr val="D4D4D4"/>
                </a:solidFill>
                <a:effectLst/>
                <a:latin typeface="Consolas" panose="020b0609020204030204" pitchFamily="49" charset="0"/>
              </a:rPr>
              <a:t>               </a:t>
            </a:r>
            <a:br>
              <a:rPr lang="en-US" sz="800" b="0">
                <a:solidFill>
                  <a:srgbClr val="D4D4D4"/>
                </a:solidFill>
                <a:effectLst/>
                <a:latin typeface="Consolas" panose="020b0609020204030204" pitchFamily="49" charset="0"/>
              </a:rPr>
            </a:br>
            <a:r>
              <a:rPr lang="en-US" sz="800" b="0">
                <a:solidFill>
                  <a:srgbClr val="6A9955"/>
                </a:solidFill>
                <a:effectLst/>
                <a:latin typeface="Consolas" panose="020b0609020204030204" pitchFamily="49" charset="0"/>
              </a:rPr>
              <a:t>-- register our new dummy protocol for post-dissection</a:t>
            </a:r>
            <a:endParaRPr lang="en-US" sz="800" b="0">
              <a:solidFill>
                <a:srgbClr val="D4D4D4"/>
              </a:solidFill>
              <a:effectLst/>
              <a:latin typeface="Consolas" panose="020b0609020204030204" pitchFamily="49" charset="0"/>
            </a:endParaRPr>
          </a:p>
          <a:p>
            <a:r>
              <a:rPr lang="en-US" sz="800" b="0" err="1">
                <a:solidFill>
                  <a:srgbClr val="DCDCAA"/>
                </a:solidFill>
                <a:effectLst/>
                <a:latin typeface="Consolas" panose="020b0609020204030204" pitchFamily="49" charset="0"/>
              </a:rPr>
              <a:t>register_postdissector</a:t>
            </a:r>
            <a:r>
              <a:rPr lang="en-US" sz="800" b="0">
                <a:solidFill>
                  <a:srgbClr val="D4D4D4"/>
                </a:solidFill>
                <a:effectLst/>
                <a:latin typeface="Consolas" panose="020b0609020204030204" pitchFamily="49" charset="0"/>
              </a:rPr>
              <a:t>(myproto)  </a:t>
            </a:r>
            <a:r>
              <a:rPr lang="en-US" b="0">
                <a:solidFill>
                  <a:srgbClr val="D4D4D4"/>
                </a:solidFill>
                <a:effectLst/>
                <a:latin typeface="Consolas" panose="020b0609020204030204" pitchFamily="49" charset="0"/>
              </a:rPr>
              <a:t> </a:t>
            </a:r>
          </a:p>
        </p:txBody>
      </p:sp>
    </p:spTree>
    <p:extLst>
      <p:ext uri="{BB962C8B-B14F-4D97-AF65-F5344CB8AC3E}">
        <p14:creationId xmlns:p14="http://schemas.microsoft.com/office/powerpoint/2010/main" val="2879339627"/>
      </p:ext>
    </p:extLst>
  </p:cSld>
  <p:clrMapOvr>
    <a:masterClrMapping/>
  </p:clrMapOvr>
  <p:transition>
    <p:fade thruBlk="1"/>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C433545B-BF42-7D80-8D6E-D9ADDCD786CA}"/>
              </a:ext>
            </a:extLst>
          </p:cNvPr>
          <p:cNvPicPr>
            <a:picLocks noChangeAspect="1"/>
          </p:cNvPicPr>
          <p:nvPr/>
        </p:nvPicPr>
        <p:blipFill>
          <a:blip r:embed="rId2"/>
          <a:stretch>
            <a:fillRect/>
          </a:stretch>
        </p:blipFill>
        <p:spPr>
          <a:xfrm>
            <a:off x="181765" y="634365"/>
            <a:ext cx="7029526" cy="4509135"/>
          </a:xfrm>
          <a:prstGeom prst="rect">
            <a:avLst/>
          </a:prstGeom>
        </p:spPr>
      </p:pic>
    </p:spTree>
    <p:extLst>
      <p:ext uri="{BB962C8B-B14F-4D97-AF65-F5344CB8AC3E}">
        <p14:creationId xmlns:p14="http://schemas.microsoft.com/office/powerpoint/2010/main" val="2674661689"/>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95"/>
        <p:cNvGrpSpPr/>
        <p:nvPr/>
      </p:nvGrpSpPr>
      <p:grpSpPr>
        <a:xfrm>
          <a:off x="0" y="0"/>
          <a:ext cx="0" cy="0"/>
        </a:xfrm>
      </p:grpSpPr>
      <p:sp>
        <p:nvSpPr>
          <p:cNvPr id="3" name="TextBox 2">
            <a:extLst>
              <a:ext uri="{FF2B5EF4-FFF2-40B4-BE49-F238E27FC236}">
                <a16:creationId xmlns:a16="http://schemas.microsoft.com/office/drawing/2014/main" id="{13368BBC-8B37-A7FC-07D2-2746783C9EB4}"/>
              </a:ext>
            </a:extLst>
          </p:cNvPr>
          <p:cNvSpPr txBox="1"/>
          <p:nvPr/>
        </p:nvSpPr>
        <p:spPr>
          <a:xfrm>
            <a:off x="1101436" y="922228"/>
            <a:ext cx="6754091" cy="738664"/>
          </a:xfrm>
          <a:prstGeom prst="rect">
            <a:avLst/>
          </a:prstGeom>
          <a:noFill/>
        </p:spPr>
        <p:txBody>
          <a:bodyPr wrap="square">
            <a:spAutoFit/>
          </a:bodyPr>
          <a:lstStyle/>
          <a:p>
            <a:r>
              <a:rPr lang="en-US"/>
              <a:t>Contact: </a:t>
            </a:r>
            <a:r>
              <a:rPr lang="en-US">
                <a:hlinkClick r:id="rId3"/>
              </a:rPr>
              <a:t>Mark.stout@markstout.com</a:t>
            </a:r>
            <a:endParaRPr lang="en-US"/>
          </a:p>
          <a:p>
            <a:endParaRPr lang="en-US"/>
          </a:p>
          <a:p>
            <a:r>
              <a:rPr lang="en-US"/>
              <a:t>Scan for feedback</a:t>
            </a:r>
          </a:p>
        </p:txBody>
      </p:sp>
      <p:pic>
        <p:nvPicPr>
          <p:cNvPr id="1026" name="Picture 2" descr="Feedback QR Code">
            <a:extLst>
              <a:ext uri="{FF2B5EF4-FFF2-40B4-BE49-F238E27FC236}">
                <a16:creationId xmlns:a16="http://schemas.microsoft.com/office/drawing/2014/main" id="{36B35539-EE27-670A-8D6A-54818ED005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1463" y="1293669"/>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p:push/>
      </p:transition>
    </mc:Choice>
    <mc:Fallback>
      <p:transition spd="slow">
        <p:push/>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1679575" y="11113"/>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lumMod val="50000"/>
                    <a:lumOff val="50000"/>
                  </a:schemeClr>
                </a:solidFill>
              </a:rPr>
              <a:t>Standard header</a:t>
            </a:r>
            <a:endParaRPr>
              <a:solidFill>
                <a:schemeClr val="tx1">
                  <a:lumMod val="50000"/>
                  <a:lumOff val="50000"/>
                </a:schemeClr>
              </a:solidFill>
            </a:endParaRPr>
          </a:p>
        </p:txBody>
      </p:sp>
      <p:sp>
        <p:nvSpPr>
          <p:cNvPr id="44" name="Shape 44"/>
          <p:cNvSpPr txBox="1">
            <a:spLocks noGrp="1"/>
          </p:cNvSpPr>
          <p:nvPr>
            <p:ph type="body" idx="4294967295"/>
          </p:nvPr>
        </p:nvSpPr>
        <p:spPr>
          <a:xfrm>
            <a:off x="936625" y="1193800"/>
            <a:ext cx="8207375" cy="6000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ct val="0"/>
              </a:spcBef>
              <a:spcAft>
                <a:spcPct val="0"/>
              </a:spcAft>
              <a:buClr>
                <a:srgbClr val="003399"/>
              </a:buClr>
              <a:buSzPts val="2800"/>
              <a:buFont typeface="Arial"/>
              <a:buChar char="•"/>
            </a:pPr>
            <a:r>
              <a:rPr lang="en-US"/>
              <a:t>Start of all SCTP headers</a:t>
            </a:r>
            <a:endParaRPr/>
          </a:p>
        </p:txBody>
      </p:sp>
      <p:pic>
        <p:nvPicPr>
          <p:cNvPr id="4" name="Picture 2" descr="Image result for sctp head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525" y="1658539"/>
            <a:ext cx="4876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4"/>
          <p:cNvSpPr txBox="1"/>
          <p:nvPr/>
        </p:nvSpPr>
        <p:spPr>
          <a:xfrm>
            <a:off x="556898" y="3734989"/>
            <a:ext cx="8208454" cy="599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L="457200" marR="0" lvl="0" indent="-406400" algn="l" rtl="0">
              <a:lnSpc>
                <a:spcPct val="90000"/>
              </a:lnSpc>
              <a:spcBef>
                <a:spcPts val="1000"/>
              </a:spcBef>
              <a:spcAft>
                <a:spcPct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ct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ct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ct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ct val="0"/>
              </a:spcBef>
            </a:pPr>
            <a:r>
              <a:rPr lang="en-US">
                <a:solidFill>
                  <a:schemeClr val="tx1"/>
                </a:solidFill>
              </a:rPr>
              <a:t>Different Chunk types are defined starting at the 13</a:t>
            </a:r>
            <a:r>
              <a:rPr lang="en-US" baseline="30000">
                <a:solidFill>
                  <a:schemeClr val="tx1"/>
                </a:solidFill>
              </a:rPr>
              <a:t>th</a:t>
            </a:r>
            <a:r>
              <a:rPr lang="en-US">
                <a:solidFill>
                  <a:schemeClr val="tx1"/>
                </a:solidFill>
              </a:rPr>
              <a:t> Byte (96 bit)</a:t>
            </a:r>
          </a:p>
        </p:txBody>
      </p:sp>
    </p:spTree>
    <p:extLst>
      <p:ext uri="{BB962C8B-B14F-4D97-AF65-F5344CB8AC3E}">
        <p14:creationId xmlns:p14="http://schemas.microsoft.com/office/powerpoint/2010/main" val="2668439451"/>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Shape 42"/>
        <p:cNvGrpSpPr/>
        <p:nvPr/>
      </p:nvGrpSpPr>
      <p:grpSpPr>
        <a:xfrm>
          <a:off x="0" y="0"/>
          <a:ext cx="0" cy="0"/>
        </a:xfrm>
      </p:grpSpPr>
      <p:sp>
        <p:nvSpPr>
          <p:cNvPr id="43" name="Shape 43"/>
          <p:cNvSpPr txBox="1">
            <a:spLocks noGrp="1"/>
          </p:cNvSpPr>
          <p:nvPr>
            <p:ph type="title" idx="4294967295"/>
          </p:nvPr>
        </p:nvSpPr>
        <p:spPr>
          <a:xfrm>
            <a:off x="0" y="177800"/>
            <a:ext cx="7466013"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chemeClr val="lt1"/>
              </a:buClr>
              <a:buSzPts val="4400"/>
              <a:buFont typeface="Tahoma"/>
              <a:buNone/>
            </a:pPr>
            <a:r>
              <a:rPr lang="en-US">
                <a:solidFill>
                  <a:schemeClr val="tx1"/>
                </a:solidFill>
              </a:rPr>
              <a:t>SCTP </a:t>
            </a:r>
            <a:br>
              <a:rPr lang="en-US">
                <a:solidFill>
                  <a:schemeClr val="tx1"/>
                </a:solidFill>
              </a:rPr>
            </a:br>
            <a:r>
              <a:rPr lang="en-US" sz="2400">
                <a:solidFill>
                  <a:schemeClr val="tx1"/>
                </a:solidFill>
              </a:rPr>
              <a:t>Stream Control Transmission Protocol RFC4960</a:t>
            </a:r>
            <a:endParaRPr sz="2400">
              <a:solidFill>
                <a:schemeClr val="tx1"/>
              </a:solidFill>
            </a:endParaRPr>
          </a:p>
        </p:txBody>
      </p:sp>
      <p:sp>
        <p:nvSpPr>
          <p:cNvPr id="44" name="Shape 44"/>
          <p:cNvSpPr txBox="1">
            <a:spLocks noGrp="1"/>
          </p:cNvSpPr>
          <p:nvPr>
            <p:ph type="body" idx="4294967295"/>
          </p:nvPr>
        </p:nvSpPr>
        <p:spPr>
          <a:xfrm>
            <a:off x="0" y="1187450"/>
            <a:ext cx="5613400" cy="3405188"/>
          </a:xfrm>
          <a:prstGeom prst="rect">
            <a:avLst/>
          </a:prstGeom>
          <a:noFill/>
          <a:ln>
            <a:noFill/>
          </a:ln>
        </p:spPr>
        <p:txBody>
          <a:bodyPr spcFirstLastPara="1" wrap="square" lIns="91425" tIns="45700" rIns="91425" bIns="45700" anchor="t" anchorCtr="0">
            <a:noAutofit/>
          </a:bodyPr>
          <a:lstStyle/>
          <a:p>
            <a:pPr marL="228600" lvl="0" indent="-228600"/>
            <a:r>
              <a:rPr lang="en-US" altLang="zh-TW" sz="1400">
                <a:solidFill>
                  <a:schemeClr val="tx1">
                    <a:lumMod val="95000"/>
                    <a:lumOff val="5000"/>
                  </a:schemeClr>
                </a:solidFill>
              </a:rPr>
              <a:t>Association establishment and shutdown. SCTP uses a cookie mechanism in a four-way handshake to establish an association.</a:t>
            </a:r>
          </a:p>
          <a:p>
            <a:pPr marL="228600" indent="-228600"/>
            <a:r>
              <a:rPr lang="en-US" altLang="zh-TW" sz="1400">
                <a:solidFill>
                  <a:schemeClr val="tx1">
                    <a:lumMod val="95000"/>
                    <a:lumOff val="5000"/>
                  </a:schemeClr>
                </a:solidFill>
              </a:rPr>
              <a:t>The shutdown process is a three-way handshake.</a:t>
            </a:r>
          </a:p>
          <a:p>
            <a:pPr marL="228600" lvl="0" indent="-228600"/>
            <a:endParaRPr sz="1400" b="0" i="0" u="none" strike="noStrike" cap="none">
              <a:solidFill>
                <a:srgbClr val="003399"/>
              </a:solidFill>
              <a:sym typeface="Tahoma"/>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34770" y="1156334"/>
            <a:ext cx="3309230" cy="3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586062004"/>
              </p:ext>
            </p:extLst>
          </p:nvPr>
        </p:nvGraphicFramePr>
        <p:xfrm>
          <a:off x="1415617" y="3104140"/>
          <a:ext cx="1914525" cy="514350"/>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4" progId="Package">
                  <p:embed/>
                </p:oleObj>
              </mc:Choice>
              <mc:Fallback>
                <p:oleObj name="Packager Shell Object" showAsIcon="1" r:id="rId4" progId="Package">
                  <p:embed/>
                  <p:pic>
                    <p:nvPicPr>
                      <p:cNvPr id="0" name="OLE substitute image"/>
                      <p:cNvPicPr/>
                      <p:nvPr/>
                    </p:nvPicPr>
                    <p:blipFill>
                      <a:blip r:embed="rId5"/>
                      <a:stretch>
                        <a:fillRect/>
                      </a:stretch>
                    </p:blipFill>
                    <p:spPr>
                      <a:xfrm>
                        <a:off x="1415617" y="3104140"/>
                        <a:ext cx="1914525" cy="514350"/>
                      </a:xfrm>
                      <a:prstGeom prst="rect">
                        <a:avLst/>
                      </a:prstGeom>
                    </p:spPr>
                  </p:pic>
                </p:oleObj>
              </mc:Fallback>
            </mc:AlternateContent>
          </a:graphicData>
        </a:graphic>
      </p:graphicFrame>
    </p:spTree>
    <p:extLst>
      <p:ext uri="{BB962C8B-B14F-4D97-AF65-F5344CB8AC3E}">
        <p14:creationId xmlns:p14="http://schemas.microsoft.com/office/powerpoint/2010/main" val="123318805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B39E7931-4EBE-43FE-9E6C-1E3719316289}"/>
              </a:ext>
            </a:extLst>
          </p:cNvPr>
          <p:cNvSpPr>
            <a:spLocks noGrp="1"/>
          </p:cNvSpPr>
          <p:nvPr>
            <p:ph type="title" idx="4294967295"/>
          </p:nvPr>
        </p:nvSpPr>
        <p:spPr>
          <a:xfrm>
            <a:off x="0" y="-184150"/>
            <a:ext cx="6845300" cy="977900"/>
          </a:xfrm>
        </p:spPr>
        <p:txBody>
          <a:bodyPr/>
          <a:lstStyle/>
          <a:p>
            <a:r>
              <a:rPr lang="en-US">
                <a:solidFill>
                  <a:schemeClr val="tx1">
                    <a:lumMod val="50000"/>
                    <a:lumOff val="50000"/>
                  </a:schemeClr>
                </a:solidFill>
              </a:rPr>
              <a:t>Redundancy built in</a:t>
            </a:r>
          </a:p>
        </p:txBody>
      </p:sp>
      <p:pic>
        <p:nvPicPr>
          <p:cNvPr id="5" name="Picture 4">
            <a:extLst>
              <a:ext uri="{FF2B5EF4-FFF2-40B4-BE49-F238E27FC236}">
                <a16:creationId xmlns:a16="http://schemas.microsoft.com/office/drawing/2014/main" id="{7BCC49CE-939B-48AF-90B8-5BD428C07FD7}"/>
              </a:ext>
            </a:extLst>
          </p:cNvPr>
          <p:cNvPicPr>
            <a:picLocks noChangeAspect="1"/>
          </p:cNvPicPr>
          <p:nvPr/>
        </p:nvPicPr>
        <p:blipFill>
          <a:blip r:embed="rId2"/>
          <a:stretch>
            <a:fillRect/>
          </a:stretch>
        </p:blipFill>
        <p:spPr>
          <a:xfrm>
            <a:off x="2377092" y="1228058"/>
            <a:ext cx="6545328" cy="3752193"/>
          </a:xfrm>
          <a:prstGeom prst="rect">
            <a:avLst/>
          </a:prstGeom>
        </p:spPr>
      </p:pic>
      <p:cxnSp>
        <p:nvCxnSpPr>
          <p:cNvPr id="7" name="Straight Arrow Connector 6">
            <a:extLst>
              <a:ext uri="{FF2B5EF4-FFF2-40B4-BE49-F238E27FC236}">
                <a16:creationId xmlns:a16="http://schemas.microsoft.com/office/drawing/2014/main" id="{862D7B07-0B67-4C6D-A60E-C8707DADD79B}"/>
              </a:ext>
            </a:extLst>
          </p:cNvPr>
          <p:cNvCxnSpPr/>
          <p:nvPr/>
        </p:nvCxnSpPr>
        <p:spPr>
          <a:xfrm flipH="1">
            <a:off x="4211392" y="4382814"/>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9220E4-73DA-4BB1-833A-F9589B12C398}"/>
              </a:ext>
            </a:extLst>
          </p:cNvPr>
          <p:cNvCxnSpPr/>
          <p:nvPr/>
        </p:nvCxnSpPr>
        <p:spPr>
          <a:xfrm flipH="1">
            <a:off x="4131972" y="4026868"/>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7DE5A-58D5-4146-9960-BBA40C21CE1D}"/>
              </a:ext>
            </a:extLst>
          </p:cNvPr>
          <p:cNvSpPr txBox="1"/>
          <p:nvPr/>
        </p:nvSpPr>
        <p:spPr>
          <a:xfrm>
            <a:off x="221580" y="1197735"/>
            <a:ext cx="2155514" cy="2462213"/>
          </a:xfrm>
          <a:prstGeom prst="rect">
            <a:avLst/>
          </a:prstGeom>
          <a:noFill/>
        </p:spPr>
        <p:txBody>
          <a:bodyPr wrap="square" rtlCol="0">
            <a:spAutoFit/>
          </a:bodyPr>
          <a:lstStyle/>
          <a:p>
            <a:r>
              <a:rPr lang="en-US"/>
              <a:t>Multihoming can be established at time of init ack.</a:t>
            </a:r>
          </a:p>
          <a:p>
            <a:endParaRPr lang="en-US"/>
          </a:p>
          <a:p>
            <a:r>
              <a:rPr lang="en-US"/>
              <a:t>This is how we dynamically build redundant route from Cell Site, to MME.</a:t>
            </a:r>
          </a:p>
          <a:p>
            <a:endParaRPr lang="en-US"/>
          </a:p>
          <a:p>
            <a:r>
              <a:rPr lang="en-US"/>
              <a:t>Redundant route start heart beat.</a:t>
            </a:r>
          </a:p>
        </p:txBody>
      </p:sp>
    </p:spTree>
    <p:extLst>
      <p:ext uri="{BB962C8B-B14F-4D97-AF65-F5344CB8AC3E}">
        <p14:creationId xmlns:p14="http://schemas.microsoft.com/office/powerpoint/2010/main" val="204537636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gradFill>
          <a:gsLst>
            <a:gs pos="0">
              <a:schemeClr val="accent1">
                <a:lumMod val="5000"/>
                <a:lumOff val="95000"/>
              </a:schemeClr>
            </a:gs>
            <a:gs pos="42000">
              <a:schemeClr val="accent1">
                <a:lumMod val="45000"/>
                <a:lumOff val="55000"/>
              </a:schemeClr>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xfrm>
      </p:grpSpPr>
      <p:sp>
        <p:nvSpPr>
          <p:cNvPr id="5" name="Slide Number Placeholder 4"/>
          <p:cNvSpPr>
            <a:spLocks noGrp="1"/>
          </p:cNvSpPr>
          <p:nvPr>
            <p:ph type="sldNum" idx="12"/>
          </p:nvPr>
        </p:nvSpPr>
        <p:spPr/>
        <p:txBody>
          <a:bodyPr/>
          <a:lstStyle/>
          <a:p>
            <a:fld id="{35368A7E-7666-4DEF-9483-8DED78862C25}" type="slidenum">
              <a:rPr lang="en-US" altLang="zh-TW"/>
              <a:t>9</a:t>
            </a:fld>
          </a:p>
        </p:txBody>
      </p:sp>
      <p:sp>
        <p:nvSpPr>
          <p:cNvPr id="77826" name="Rectangle 2"/>
          <p:cNvSpPr>
            <a:spLocks noGrp="1" noChangeArrowheads="1"/>
          </p:cNvSpPr>
          <p:nvPr>
            <p:ph type="title" idx="4294967295"/>
          </p:nvPr>
        </p:nvSpPr>
        <p:spPr>
          <a:xfrm>
            <a:off x="0" y="79375"/>
            <a:ext cx="6172200" cy="501650"/>
          </a:xfrm>
        </p:spPr>
        <p:txBody>
          <a:bodyPr>
            <a:normAutofit fontScale="90000"/>
          </a:bodyPr>
          <a:lstStyle/>
          <a:p>
            <a:r>
              <a:rPr lang="en-US" altLang="en-US" sz="3000"/>
              <a:t>Initiation (INIT)</a:t>
            </a:r>
            <a:endParaRPr lang="en-US" altLang="zh-TW" sz="3000"/>
          </a:p>
        </p:txBody>
      </p:sp>
      <p:sp>
        <p:nvSpPr>
          <p:cNvPr id="77827" name="Rectangle 3"/>
          <p:cNvSpPr>
            <a:spLocks noGrp="1" noChangeArrowheads="1"/>
          </p:cNvSpPr>
          <p:nvPr>
            <p:ph idx="4294967295"/>
          </p:nvPr>
        </p:nvSpPr>
        <p:spPr>
          <a:xfrm>
            <a:off x="0" y="739775"/>
            <a:ext cx="6372225" cy="1349375"/>
          </a:xfrm>
        </p:spPr>
        <p:txBody>
          <a:bodyPr>
            <a:normAutofit/>
          </a:bodyPr>
          <a:lstStyle/>
          <a:p>
            <a:pPr>
              <a:lnSpc>
                <a:spcPct val="90000"/>
              </a:lnSpc>
            </a:pPr>
            <a:r>
              <a:rPr lang="en-US" altLang="zh-TW" sz="1800">
                <a:solidFill>
                  <a:schemeClr val="tx1">
                    <a:lumMod val="95000"/>
                    <a:lumOff val="5000"/>
                  </a:schemeClr>
                </a:solidFill>
              </a:rPr>
              <a:t>Initiate Tag</a:t>
            </a:r>
          </a:p>
          <a:p>
            <a:pPr lvl="1">
              <a:lnSpc>
                <a:spcPct val="90000"/>
              </a:lnSpc>
            </a:pPr>
            <a:r>
              <a:rPr lang="en-US" altLang="zh-TW" sz="1500">
                <a:solidFill>
                  <a:schemeClr val="tx1">
                    <a:lumMod val="95000"/>
                    <a:lumOff val="5000"/>
                  </a:schemeClr>
                </a:solidFill>
              </a:rPr>
              <a:t>This value MUST be placed into the Verification Tag field of every SCTP packet.</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5900" y="1888490"/>
            <a:ext cx="5685155" cy="29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748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SharkFest'25 EUROPE_Presentation Template ;ight</Template>
  <Company/>
  <PresentationFormat>On-screen Show (16:9)</PresentationFormat>
  <Paragraphs>441</Paragraphs>
  <Slides>59</Slides>
  <Notes>10</Notes>
  <TotalTime>22183</TotalTime>
  <HiddenSlides>9</HiddenSlides>
  <MMClips>0</MMClips>
  <ScaleCrop>0</ScaleCrop>
  <HeadingPairs>
    <vt:vector baseType="variant" size="4">
      <vt:variant>
        <vt:lpstr>Theme</vt:lpstr>
      </vt:variant>
      <vt:variant>
        <vt:i4>1</vt:i4>
      </vt:variant>
      <vt:variant>
        <vt:lpstr>Slide Titles</vt:lpstr>
      </vt:variant>
      <vt:variant>
        <vt:i4>59</vt:i4>
      </vt:variant>
    </vt:vector>
  </HeadingPairs>
  <TitlesOfParts>
    <vt:vector baseType="lpstr" size="60">
      <vt:lpstr>Office</vt:lpstr>
      <vt:lpstr>Slide 1</vt:lpstr>
      <vt:lpstr>About me?</vt:lpstr>
      <vt:lpstr>Slide 3</vt:lpstr>
      <vt:lpstr>Protocols we’re covering</vt:lpstr>
      <vt:lpstr>SCTP Stream Control Transmission Protocol RFC4960</vt:lpstr>
      <vt:lpstr>Standard header</vt:lpstr>
      <vt:lpstr>SCTP Stream Control Transmission Protocol RFC4960</vt:lpstr>
      <vt:lpstr>Redundancy built in</vt:lpstr>
      <vt:lpstr>Initiation (INIT)</vt:lpstr>
      <vt:lpstr>Initiation Acknowledgement (INITACK)</vt:lpstr>
      <vt:lpstr>Cookie Echo (COOKIE ECHO)</vt:lpstr>
      <vt:lpstr>SCTP Stream Control Transmission Protocol RFC4960</vt:lpstr>
      <vt:lpstr>Selective Acknowledgement (SACK)</vt:lpstr>
      <vt:lpstr>SCTP Stream Control Transmission Protocol RFC4960</vt:lpstr>
      <vt:lpstr>Selective Acknowledgement (SACK)</vt:lpstr>
      <vt:lpstr>SCTP profile</vt:lpstr>
      <vt:lpstr>Diameter</vt:lpstr>
      <vt:lpstr>Diameter</vt:lpstr>
      <vt:lpstr>Diameter</vt:lpstr>
      <vt:lpstr>Diameter</vt:lpstr>
      <vt:lpstr>Diameter</vt:lpstr>
      <vt:lpstr>Diameter</vt:lpstr>
      <vt:lpstr>Diameter profile</vt:lpstr>
      <vt:lpstr>Diameter profile</vt:lpstr>
      <vt:lpstr>Diameter profile</vt:lpstr>
      <vt:lpstr>Diameter profile</vt:lpstr>
      <vt:lpstr>GTP</vt:lpstr>
      <vt:lpstr>GTPv2</vt:lpstr>
      <vt:lpstr>GTPv1</vt:lpstr>
      <vt:lpstr>GTP</vt:lpstr>
      <vt:lpstr>GTP Tunnel Viewing Version1</vt:lpstr>
      <vt:lpstr>GTP Tunnel Viewing Version2</vt:lpstr>
      <vt:lpstr>GTP</vt:lpstr>
      <vt:lpstr>Slide 34</vt:lpstr>
      <vt:lpstr>Slide 35</vt:lpstr>
      <vt:lpstr>Slide 36</vt:lpstr>
      <vt:lpstr>Slicing packets in large traces file to reduce the file size</vt:lpstr>
      <vt:lpstr>Slide 38</vt:lpstr>
      <vt:lpstr>Slide 39</vt:lpstr>
      <vt:lpstr>Slide 40</vt:lpstr>
      <vt:lpstr>Slide 41</vt:lpstr>
      <vt:lpstr>IO Graph for jitter/packet arrival</vt:lpstr>
      <vt:lpstr>Slide 43</vt:lpstr>
      <vt:lpstr>Slide 44</vt:lpstr>
      <vt:lpstr>Slide 45</vt:lpstr>
      <vt:lpstr>Slide 46</vt:lpstr>
      <vt:lpstr>Slide 47</vt:lpstr>
      <vt:lpstr>Slide 48</vt:lpstr>
      <vt:lpstr>User plane protocols unchanged</vt:lpstr>
      <vt:lpstr>RAN Signaling </vt:lpstr>
      <vt:lpstr>Core signaling over http2</vt:lpstr>
      <vt:lpstr>HTTP2 information</vt:lpstr>
      <vt:lpstr>JSON over HTTP2</vt:lpstr>
      <vt:lpstr>LUA dissector pt1 </vt:lpstr>
      <vt:lpstr>LUA dissector pt2</vt:lpstr>
      <vt:lpstr>LUA dissector pt3</vt:lpstr>
      <vt:lpstr>Slide 57</vt:lpstr>
      <vt:lpstr>Slide 58</vt:lpstr>
      <vt:lpstr>Slide 59</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Stout, Mark A [CTO]</dc:creator>
  <cp:lastModifiedBy>mark stout</cp:lastModifiedBy>
  <cp:revision>26</cp:revision>
  <dcterms:modified xsi:type="dcterms:W3CDTF">2025-11-05T22:28:42Z</dcterms:modified>
</cp:coreProperties>
</file>