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howSpecialPlsOnTitleSld="0" saveSubsetFonts="1">
  <p:sldMasterIdLst>
    <p:sldMasterId id="2147483650" r:id="rId1"/>
  </p:sldMasterIdLst>
  <p:notesMasterIdLst>
    <p:notesMasterId r:id="rId2"/>
  </p:notesMasterIdLst>
  <p:sldIdLst>
    <p:sldId id="256" r:id="rId3"/>
    <p:sldId id="364" r:id="rId4"/>
    <p:sldId id="365" r:id="rId5"/>
    <p:sldId id="301" r:id="rId6"/>
    <p:sldId id="362" r:id="rId7"/>
    <p:sldId id="363" r:id="rId8"/>
    <p:sldId id="328" r:id="rId9"/>
    <p:sldId id="317" r:id="rId10"/>
    <p:sldId id="349" r:id="rId11"/>
  </p:sldIdLst>
  <p:sldSz cx="9144000" cy="6858000" type="screen4x3"/>
  <p:notesSz cx="6858000" cy="9313863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0FF"/>
    <a:srgbClr val="FF80FF"/>
    <a:srgbClr val="FFFF40"/>
    <a:srgbClr val="FFFF00"/>
    <a:srgbClr val="FFFFC0"/>
    <a:srgbClr val="FF4040"/>
    <a:srgbClr val="40FF40"/>
    <a:srgbClr val="00FF00"/>
  </p:clrMru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8" autoAdjust="0"/>
    <p:restoredTop sz="91618" autoAdjust="0"/>
  </p:normalViewPr>
  <p:slideViewPr>
    <p:cSldViewPr snapToGrid="0">
      <p:cViewPr varScale="1">
        <p:scale>
          <a:sx n="104" d="100"/>
          <a:sy n="104" d="100"/>
        </p:scale>
        <p:origin x="-10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2532" y="-84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927A654D-39FC-43CE-91EA-C0C2501B28F1}" type="datetimeFigureOut">
              <a:rPr lang="en-US"/>
              <a:pPr>
                <a:defRPr/>
              </a:pPr>
              <a:t>6/23/2009</a:t>
            </a:fld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459A21C8-0D8F-44F4-8F74-BD04B574686E}" type="slidenum">
              <a:rPr lang="en-US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10" descr="background-new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2192338" y="1279525"/>
            <a:ext cx="4757737" cy="4757738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Rectangle 6"/>
          <p:cNvSpPr>
            <a:spLocks noChangeAspect="1"/>
          </p:cNvSpPr>
          <p:nvPr/>
        </p:nvSpPr>
        <p:spPr>
          <a:xfrm>
            <a:off x="0" y="0"/>
            <a:ext cx="9144000" cy="1279525"/>
          </a:xfrm>
          <a:prstGeom prst="rect">
            <a:avLst/>
          </a:prstGeom>
          <a:solidFill>
            <a:srgbClr val="1D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 b="0"/>
          </a:p>
        </p:txBody>
      </p:sp>
      <p:sp>
        <p:nvSpPr>
          <p:cNvPr id="6" name="Footer Placeholder 12"/>
          <p:cNvSpPr txBox="1"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</p:spPr>
        <p:txBody>
          <a:bodyPr anchor="b"/>
          <a:lstStyle/>
          <a:p>
            <a:pPr>
              <a:defRPr/>
            </a:pPr>
            <a:r>
              <a:rPr lang="en-US" sz="1200">
                <a:latin typeface="Calibri" pitchFamily="34" charset="0"/>
              </a:rPr>
              <a:t>		         SHARKFEST '09  |  Stanford University  |  June 15–18, 2009</a:t>
            </a:r>
          </a:p>
        </p:txBody>
      </p:sp>
      <p:pic>
        <p:nvPicPr>
          <p:cNvPr id="7" name="Picture 16" descr="final logo cac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49878" y="6176673"/>
            <a:ext cx="1036638" cy="639762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8" name="Picture 17" descr="wsu_small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7439025" y="6218238"/>
            <a:ext cx="1704975" cy="6397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10" descr="background-new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2192338" y="1279525"/>
            <a:ext cx="4757737" cy="4757738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Rectangle 6"/>
          <p:cNvSpPr>
            <a:spLocks noChangeAspect="1"/>
          </p:cNvSpPr>
          <p:nvPr userDrawn="1"/>
        </p:nvSpPr>
        <p:spPr>
          <a:xfrm>
            <a:off x="0" y="0"/>
            <a:ext cx="9144000" cy="1279525"/>
          </a:xfrm>
          <a:prstGeom prst="rect">
            <a:avLst/>
          </a:prstGeom>
          <a:solidFill>
            <a:srgbClr val="1D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 b="0"/>
          </a:p>
        </p:txBody>
      </p:sp>
      <p:sp>
        <p:nvSpPr>
          <p:cNvPr id="6" name="Footer Placeholder 12"/>
          <p:cNvSpPr txBox="1"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</p:spPr>
        <p:txBody>
          <a:bodyPr anchor="b"/>
          <a:lstStyle/>
          <a:p>
            <a:pPr>
              <a:defRPr/>
            </a:pPr>
            <a:r>
              <a:rPr lang="en-US" sz="1200">
                <a:latin typeface="Calibri" pitchFamily="34" charset="0"/>
              </a:rPr>
              <a:t>		         SHARKFEST '09  |  Stanford University  |  June 15–18, 2009</a:t>
            </a:r>
          </a:p>
        </p:txBody>
      </p:sp>
      <p:pic>
        <p:nvPicPr>
          <p:cNvPr id="7" name="Picture 16" descr="final logo cac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0" y="6218238"/>
            <a:ext cx="1036638" cy="639762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8" name="Picture 17" descr="wsu_small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7439025" y="6218238"/>
            <a:ext cx="1704975" cy="6397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2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ransition/>
  <p:timing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Relationship Id="rId3" Type="http://schemas.openxmlformats.org/officeDocument/2006/relationships/image" Target="../media/image9.jpeg" /><Relationship Id="rId4" Type="http://schemas.openxmlformats.org/officeDocument/2006/relationships/image" Target="../media/image10.jpeg" /><Relationship Id="rId5" Type="http://schemas.openxmlformats.org/officeDocument/2006/relationships/image" Target="../media/image11.jpeg" /><Relationship Id="rId6" Type="http://schemas.openxmlformats.org/officeDocument/2006/relationships/image" Target="../media/image12.jpeg" /><Relationship Id="rId7" Type="http://schemas.openxmlformats.org/officeDocument/2006/relationships/image" Target="../media/image13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Relationship Id="rId3" Type="http://schemas.openxmlformats.org/officeDocument/2006/relationships/image" Target="../media/image1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http://www.htcia.org/" TargetMode="External" /><Relationship Id="rId3" Type="http://schemas.openxmlformats.org/officeDocument/2006/relationships/hyperlink" Target="http://www.cl.cam.ac.uk/techreports/UCAM-CL-TR-746.pdf" TargetMode="External" /><Relationship Id="rId4" Type="http://schemas.openxmlformats.org/officeDocument/2006/relationships/hyperlink" Target="http://www.chappellseminars.com/s-hackedhosts.html" TargetMode="Ex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 descr="dalai-lama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402" y="3748314"/>
            <a:ext cx="1783150" cy="2204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loud Callout 5"/>
          <p:cNvSpPr/>
          <p:nvPr/>
        </p:nvSpPr>
        <p:spPr>
          <a:xfrm>
            <a:off x="6913757" y="2352904"/>
            <a:ext cx="2029522" cy="1326995"/>
          </a:xfrm>
          <a:prstGeom prst="cloudCallout">
            <a:avLst>
              <a:gd name="adj1" fmla="val -45111"/>
              <a:gd name="adj2" fmla="val 6939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Wireshark is divine!</a:t>
            </a:r>
          </a:p>
        </p:txBody>
      </p:sp>
      <p:sp>
        <p:nvSpPr>
          <p:cNvPr id="4102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US" sz="3400" b="1" smtClean="0">
                <a:solidFill>
                  <a:srgbClr val="1D62AF"/>
                </a:solidFill>
              </a:rPr>
              <a:t>Network Forensics: </a:t>
            </a: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US" sz="3400" b="1" smtClean="0">
                <a:solidFill>
                  <a:srgbClr val="1D62AF"/>
                </a:solidFill>
              </a:rPr>
              <a:t>Wireshark as Evidence Collector</a:t>
            </a:r>
            <a:endParaRPr lang="en-GB" sz="3400" b="1" smtClean="0">
              <a:solidFill>
                <a:srgbClr val="1D62AF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endParaRPr lang="en-GB" sz="2200" smtClean="0">
              <a:solidFill>
                <a:srgbClr val="000000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2500" b="1" smtClean="0">
                <a:solidFill>
                  <a:srgbClr val="1D62AF"/>
                </a:solidFill>
              </a:rPr>
              <a:t>Laura Chappell</a:t>
            </a: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1800" smtClean="0">
                <a:solidFill>
                  <a:srgbClr val="000000"/>
                </a:solidFill>
              </a:rPr>
              <a:t>Founder, Wireshark University</a:t>
            </a: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1400" smtClean="0">
                <a:solidFill>
                  <a:schemeClr val="accent1"/>
                </a:solidFill>
              </a:rPr>
              <a:t>http://www.wiresharktraining.com  |  laura@wiresharktraining.com</a:t>
            </a: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endParaRPr lang="en-GB" sz="1400" smtClean="0">
              <a:solidFill>
                <a:schemeClr val="accent1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1800" smtClean="0">
                <a:solidFill>
                  <a:srgbClr val="000000"/>
                </a:solidFill>
              </a:rPr>
              <a:t>Presenter, Wireshark Jumpstart Series</a:t>
            </a: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1400" smtClean="0">
                <a:solidFill>
                  <a:schemeClr val="accent1"/>
                </a:solidFill>
              </a:rPr>
              <a:t>http://www.chappellseminars.com |  laura@chappellseminars.com</a:t>
            </a: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endParaRPr lang="en-GB" sz="1400" smtClean="0">
              <a:solidFill>
                <a:schemeClr val="accent1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endParaRPr lang="en-GB" sz="1400" smtClean="0">
              <a:solidFill>
                <a:schemeClr val="accent1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2000" b="1" smtClean="0">
                <a:solidFill>
                  <a:srgbClr val="1D62AF"/>
                </a:solidFill>
              </a:rPr>
              <a:t>SHARK</a:t>
            </a:r>
            <a:r>
              <a:rPr lang="en-GB" sz="2000" smtClean="0">
                <a:solidFill>
                  <a:srgbClr val="000000"/>
                </a:solidFill>
              </a:rPr>
              <a:t>FEST</a:t>
            </a:r>
            <a:r>
              <a:rPr lang="en-GB" sz="2000" b="1" smtClean="0">
                <a:solidFill>
                  <a:srgbClr val="0000FF"/>
                </a:solidFill>
              </a:rPr>
              <a:t> </a:t>
            </a:r>
            <a:r>
              <a:rPr lang="en-GB" sz="2000" b="1" smtClean="0">
                <a:solidFill>
                  <a:srgbClr val="1D62AF"/>
                </a:solidFill>
              </a:rPr>
              <a:t>'09</a:t>
            </a:r>
            <a:endParaRPr lang="en-GB" sz="2500" b="1" smtClean="0">
              <a:solidFill>
                <a:srgbClr val="1D62AF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2000" smtClean="0">
                <a:solidFill>
                  <a:srgbClr val="000000"/>
                </a:solidFill>
              </a:rPr>
              <a:t>Stanford University</a:t>
            </a:r>
          </a:p>
          <a:p>
            <a:pPr marL="342900" indent="-342900" algn="l" eaLnBrk="1" hangingPunct="1">
              <a:lnSpc>
                <a:spcPct val="80000"/>
              </a:lnSpc>
              <a:tabLst>
                <a:tab pos="7894638" algn="r"/>
              </a:tabLst>
            </a:pPr>
            <a:r>
              <a:rPr lang="en-GB" sz="2000" smtClean="0">
                <a:solidFill>
                  <a:srgbClr val="000000"/>
                </a:solidFill>
              </a:rPr>
              <a:t>June 15</a:t>
            </a:r>
            <a:r>
              <a:rPr lang="en-GB" sz="2000" baseline="30000" smtClean="0">
                <a:solidFill>
                  <a:srgbClr val="000000"/>
                </a:solidFill>
              </a:rPr>
              <a:t>th</a:t>
            </a:r>
            <a:r>
              <a:rPr lang="en-GB" sz="2000" smtClean="0">
                <a:solidFill>
                  <a:srgbClr val="000000"/>
                </a:solidFill>
              </a:rPr>
              <a:t>, 2009  10:45-12:15</a:t>
            </a:r>
          </a:p>
        </p:txBody>
      </p:sp>
      <p:sp>
        <p:nvSpPr>
          <p:cNvPr id="5" name="Rectangle 4"/>
          <p:cNvSpPr>
            <a:spLocks noChangeAspect="1"/>
          </p:cNvSpPr>
          <p:nvPr/>
        </p:nvSpPr>
        <p:spPr>
          <a:xfrm>
            <a:off x="0" y="6075363"/>
            <a:ext cx="9144000" cy="792162"/>
          </a:xfrm>
          <a:prstGeom prst="rect">
            <a:avLst/>
          </a:prstGeom>
          <a:solidFill>
            <a:srgbClr val="1D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 b="0"/>
          </a:p>
        </p:txBody>
      </p:sp>
      <p:sp>
        <p:nvSpPr>
          <p:cNvPr id="7" name="TextBox 6"/>
          <p:cNvSpPr txBox="1"/>
          <p:nvPr/>
        </p:nvSpPr>
        <p:spPr>
          <a:xfrm>
            <a:off x="1901952" y="301752"/>
            <a:ext cx="5656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chemeClr val="bg1"/>
                </a:solidFill>
              </a:rPr>
              <a:t>www.tinyurl.com/kwvs4n</a:t>
            </a:r>
            <a:endParaRPr lang="en-US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600"/>
          </a:xfrm>
        </p:spPr>
        <p:txBody>
          <a:bodyPr/>
          <a:lstStyle/>
          <a:p>
            <a:r>
              <a:rPr lang="en-US" smtClean="0"/>
              <a:t>The OHHDL Case</a:t>
            </a:r>
          </a:p>
        </p:txBody>
      </p:sp>
      <p:sp>
        <p:nvSpPr>
          <p:cNvPr id="5123" name="tains content. Try copying to a blank recordable CD (CD-R) or a rewritable CD (CD-RW).The files cannot be copied because the CD is not writable. What do you want to do?If you cancel while the files are still copying, the CD may be unusable.&#10;Are you sure "/>
          <p:cNvSpPr>
            <a:spLocks noGrp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en-US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504950"/>
            <a:ext cx="9105900" cy="535305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Rounded Rectangle 4"/>
          <p:cNvSpPr/>
          <p:nvPr/>
        </p:nvSpPr>
        <p:spPr>
          <a:xfrm>
            <a:off x="5954751" y="4817327"/>
            <a:ext cx="2609386" cy="11931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/>
              <a:t>Planting the Seed of Social Malware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600"/>
          </a:xfrm>
        </p:spPr>
        <p:txBody>
          <a:bodyPr/>
          <a:lstStyle/>
          <a:p>
            <a:r>
              <a:rPr lang="en-US" smtClean="0"/>
              <a:t>Another Case of Interest</a:t>
            </a:r>
          </a:p>
        </p:txBody>
      </p:sp>
      <p:sp>
        <p:nvSpPr>
          <p:cNvPr id="6147" name="tains content. Try copying to a blank recordable CD (CD-R) or a rewritable CD (CD-RW).The files cannot be copied because the CD is not writable. What do you want to do?If you cancel while the files are still copying, the CD may be unusable.&#10;Are you sure "/>
          <p:cNvSpPr>
            <a:spLocks noGrp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en-US"/>
          </a:p>
        </p:txBody>
      </p:sp>
      <p:pic>
        <p:nvPicPr>
          <p:cNvPr id="6148" name="Picture 3" descr="hotelrecep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244600"/>
            <a:ext cx="9144000" cy="624205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Cloud Callout 4"/>
          <p:cNvSpPr/>
          <p:nvPr/>
        </p:nvSpPr>
        <p:spPr>
          <a:xfrm>
            <a:off x="5541963" y="3446463"/>
            <a:ext cx="3602037" cy="1438275"/>
          </a:xfrm>
          <a:prstGeom prst="cloudCallout">
            <a:avLst>
              <a:gd name="adj1" fmla="val -38356"/>
              <a:gd name="adj2" fmla="val -10649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Thank goodness they have WEP on this WLAN!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-523875" y="1557338"/>
            <a:ext cx="3602038" cy="1438275"/>
          </a:xfrm>
          <a:prstGeom prst="wedgeEllipseCallout">
            <a:avLst>
              <a:gd name="adj1" fmla="val 56875"/>
              <a:gd name="adj2" fmla="val 97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Here’s your sense of false security… Enjoy your stay.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170" name="Picture 4" descr="deadcomputer.jpg"/>
          <p:cNvPicPr>
            <a:picLocks noChangeAspect="1"/>
          </p:cNvPicPr>
          <p:nvPr/>
        </p:nvPicPr>
        <p:blipFill>
          <a:blip r:embed="rId2">
            <a:lum bright="42000" contrast="-66000"/>
          </a:blip>
          <a:stretch>
            <a:fillRect/>
          </a:stretch>
        </p:blipFill>
        <p:spPr bwMode="auto">
          <a:xfrm>
            <a:off x="0" y="1249363"/>
            <a:ext cx="9144000" cy="5608637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717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sz="3600" smtClean="0">
                <a:solidFill>
                  <a:schemeClr val="bg1"/>
                </a:solidFill>
              </a:rPr>
              <a:t> </a:t>
            </a:r>
            <a:r>
              <a:rPr lang="en-US" sz="3600" b="1" smtClean="0">
                <a:solidFill>
                  <a:schemeClr val="bg1"/>
                </a:solidFill>
              </a:rPr>
              <a:t>In this Session</a:t>
            </a:r>
          </a:p>
        </p:txBody>
      </p:sp>
      <p:sp>
        <p:nvSpPr>
          <p:cNvPr id="4" name="Rectangle 3"/>
          <p:cNvSpPr txBox="1"/>
          <p:nvPr/>
        </p:nvSpPr>
        <p:spPr bwMode="auto">
          <a:xfrm>
            <a:off x="457200" y="1600200"/>
            <a:ext cx="86868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4000"/>
              <a:t> Network Forensics 101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4000"/>
              <a:t> Evidence of Reconnaissance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4000"/>
              <a:t> Evidence of Breaches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4000"/>
              <a:t> LIVE ANALYSIS</a:t>
            </a:r>
          </a:p>
          <a:p>
            <a:pPr marL="342900" indent="-342900" eaLnBrk="0" hangingPunct="0">
              <a:spcBef>
                <a:spcPct val="20000"/>
              </a:spcBef>
              <a:buFont typeface="Arial"/>
              <a:buChar char="•"/>
              <a:defRPr/>
            </a:pPr>
            <a:endParaRPr lang="en-US" sz="40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Date Placeholder 4"/>
          <p:cNvSpPr txBox="1"/>
          <p:nvPr/>
        </p:nvSpPr>
        <p:spPr bwMode="auto">
          <a:xfrm>
            <a:off x="979488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en-US">
              <a:latin typeface="Futura Bk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>
              <a:defRPr/>
            </a:pPr>
            <a:r>
              <a:rPr lang="en-US" sz="4400" b="0">
                <a:solidFill>
                  <a:schemeClr val="bg1"/>
                </a:solidFill>
                <a:ea typeface="+mj-ea"/>
                <a:cs typeface="+mj-cs"/>
              </a:rPr>
              <a:t>Evidence of Reconnaissance</a:t>
            </a:r>
          </a:p>
        </p:txBody>
      </p:sp>
      <p:grpSp>
        <p:nvGrpSpPr>
          <p:cNvPr id="2" name="Group 56"/>
          <p:cNvGrpSpPr/>
          <p:nvPr/>
        </p:nvGrpSpPr>
        <p:grpSpPr>
          <a:xfrm>
            <a:off x="6448425" y="1616075"/>
            <a:ext cx="2009775" cy="2039938"/>
            <a:chOff x="6447733" y="1137295"/>
            <a:chExt cx="2010467" cy="2040451"/>
          </a:xfrm>
        </p:grpSpPr>
        <p:sp>
          <p:nvSpPr>
            <p:cNvPr id="9" name="Rounded Rectangle 8"/>
            <p:cNvSpPr/>
            <p:nvPr/>
          </p:nvSpPr>
          <p:spPr bwMode="blackWhite">
            <a:xfrm>
              <a:off x="6506656" y="1905000"/>
              <a:ext cx="1951544" cy="127274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marL="0" lvl="1" algn="ctr">
                <a:defRPr/>
              </a:pPr>
              <a:endParaRPr lang="en-US" sz="160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sz="1600">
                  <a:solidFill>
                    <a:schemeClr val="tx1"/>
                  </a:solidFill>
                </a:rPr>
                <a:t>IP scans (excessive ICMP Type 3/Code 2)</a:t>
              </a:r>
            </a:p>
          </p:txBody>
        </p:sp>
        <p:pic>
          <p:nvPicPr>
            <p:cNvPr id="8231" name="Picture 5" descr="C:\Documents and Settings\aline\My Documents\Inspiration\Microsoft_Art_Brand_etc\EventsDVD_FY07\Shapes and Graphics\Windows_Vista_Icons_ for_Marketing_use\Flip3D.png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942690" y="1137295"/>
              <a:ext cx="1131329" cy="113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8232" name="Picture 6" descr="C:\Documents and Settings\aline\My Documents\Inspiration\Microsoft_Art_Brand_etc\EventsDVD_FY07\Shapes and Graphics\Windows_Vista_Icons_ for_Marketing_use\Search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447733" y="1483470"/>
              <a:ext cx="1060621" cy="1060621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3" name="Group 57"/>
          <p:cNvGrpSpPr/>
          <p:nvPr/>
        </p:nvGrpSpPr>
        <p:grpSpPr>
          <a:xfrm>
            <a:off x="681038" y="3975100"/>
            <a:ext cx="1951037" cy="2120900"/>
            <a:chOff x="680308" y="3495838"/>
            <a:chExt cx="1951544" cy="2121243"/>
          </a:xfrm>
        </p:grpSpPr>
        <p:sp>
          <p:nvSpPr>
            <p:cNvPr id="13" name="Rounded Rectangle 12"/>
            <p:cNvSpPr/>
            <p:nvPr/>
          </p:nvSpPr>
          <p:spPr bwMode="blackWhite">
            <a:xfrm>
              <a:off x="680308" y="4259485"/>
              <a:ext cx="1951544" cy="13575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182880" rIns="109728" bIns="54864"/>
            <a:lstStyle/>
            <a:p>
              <a:pPr algn="ctr">
                <a:spcBef>
                  <a:spcPts val="600"/>
                </a:spcBef>
                <a:defRPr/>
              </a:pPr>
              <a:r>
                <a:rPr lang="en-US" sz="1600">
                  <a:solidFill>
                    <a:schemeClr val="tx1"/>
                  </a:solidFill>
                </a:rPr>
                <a:t>OS </a:t>
              </a:r>
            </a:p>
            <a:p>
              <a:pPr algn="ctr">
                <a:defRPr/>
              </a:pPr>
              <a:r>
                <a:rPr lang="en-US" sz="1600">
                  <a:solidFill>
                    <a:schemeClr val="tx1"/>
                  </a:solidFill>
                </a:rPr>
                <a:t>fingerprinting</a:t>
              </a:r>
            </a:p>
            <a:p>
              <a:pPr algn="ctr">
                <a:defRPr/>
              </a:pPr>
              <a:r>
                <a:rPr lang="en-US" sz="1600">
                  <a:solidFill>
                    <a:schemeClr val="tx1"/>
                  </a:solidFill>
                </a:rPr>
                <a:t>(ICMP type 13, 15 and 17)</a:t>
              </a:r>
            </a:p>
          </p:txBody>
        </p:sp>
        <p:pic>
          <p:nvPicPr>
            <p:cNvPr id="8227" name="Picture 12" descr="fingerprint-search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80308" y="3495838"/>
              <a:ext cx="1530517" cy="14141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4" name="Group 58"/>
          <p:cNvGrpSpPr/>
          <p:nvPr/>
        </p:nvGrpSpPr>
        <p:grpSpPr>
          <a:xfrm>
            <a:off x="3536950" y="3938588"/>
            <a:ext cx="2022475" cy="2157412"/>
            <a:chOff x="3536916" y="3459082"/>
            <a:chExt cx="2022252" cy="2157999"/>
          </a:xfrm>
        </p:grpSpPr>
        <p:sp>
          <p:nvSpPr>
            <p:cNvPr id="16" name="Rounded Rectangle 10"/>
            <p:cNvSpPr/>
            <p:nvPr/>
          </p:nvSpPr>
          <p:spPr bwMode="blackWhite">
            <a:xfrm>
              <a:off x="3607624" y="4259485"/>
              <a:ext cx="1951544" cy="13575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>
                <a:defRPr/>
              </a:pPr>
              <a:endParaRPr lang="en-US" sz="160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sz="1600">
                  <a:solidFill>
                    <a:schemeClr val="tx1"/>
                  </a:solidFill>
                </a:rPr>
                <a:t>Address scans (‘dark IP’ or ‘dark MAC’ hits)</a:t>
              </a:r>
            </a:p>
          </p:txBody>
        </p:sp>
        <p:pic>
          <p:nvPicPr>
            <p:cNvPr id="8221" name="Picture 7" descr="C:\Documents and Settings\aline\My Documents\Inspiration\Microsoft_Art_Brand_etc\EventsDVD_FY07\Shapes and Graphics\Windows_Vista_Icons_ for_Marketing_use\Application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4102581" y="3459082"/>
              <a:ext cx="1131330" cy="113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8222" name="Picture 6" descr="C:\Documents and Settings\aline\My Documents\Inspiration\Microsoft_Art_Brand_etc\EventsDVD_FY07\Shapes and Graphics\Windows_Vista_Icons_ for_Marketing_use\Search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536916" y="3849378"/>
              <a:ext cx="1060622" cy="10606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8223" name="Picture 10" descr="C:\Documents and Settings\aline\My Documents\Inspiration\Microsoft_Art_Brand_etc\EventsDVD_FY07\Shapes and Graphics\Windows_Vista_Icons_ for_Marketing_use\SecurityCritical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4666773" y="3638668"/>
              <a:ext cx="492129" cy="4921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5" name="Group 59"/>
          <p:cNvGrpSpPr/>
          <p:nvPr/>
        </p:nvGrpSpPr>
        <p:grpSpPr>
          <a:xfrm>
            <a:off x="6478588" y="3938588"/>
            <a:ext cx="1979612" cy="2157412"/>
            <a:chOff x="6478373" y="3459082"/>
            <a:chExt cx="1979827" cy="2157999"/>
          </a:xfrm>
        </p:grpSpPr>
        <p:sp>
          <p:nvSpPr>
            <p:cNvPr id="21" name="Rounded Rectangle 12"/>
            <p:cNvSpPr/>
            <p:nvPr/>
          </p:nvSpPr>
          <p:spPr bwMode="blackWhite">
            <a:xfrm>
              <a:off x="6506656" y="4259485"/>
              <a:ext cx="1951544" cy="13575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marL="0" lvl="1">
                <a:defRPr/>
              </a:pPr>
              <a:endParaRPr lang="en-US" sz="160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sz="1600">
                  <a:solidFill>
                    <a:schemeClr val="tx1"/>
                  </a:solidFill>
                </a:rPr>
                <a:t>Application scans (unusual responses)</a:t>
              </a:r>
            </a:p>
          </p:txBody>
        </p:sp>
        <p:pic>
          <p:nvPicPr>
            <p:cNvPr id="8215" name="Picture 7" descr="C:\Documents and Settings\aline\My Documents\Inspiration\Microsoft_Art_Brand_etc\EventsDVD_FY07\Shapes and Graphics\Windows_Vista_Icons_ for_Marketing_use\Application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044038" y="3459082"/>
              <a:ext cx="1131330" cy="11313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8216" name="Picture 6" descr="C:\Documents and Settings\aline\My Documents\Inspiration\Microsoft_Art_Brand_etc\EventsDVD_FY07\Shapes and Graphics\Windows_Vista_Icons_ for_Marketing_use\Search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478373" y="3849378"/>
              <a:ext cx="1060622" cy="1060621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8217" name="Picture 11" descr="C:\Documents and Settings\aline\My Documents\Inspiration\Microsoft_Art_Brand_etc\EventsDVD_FY07\Shapes and Graphics\Windows_Vista_Icons_ for_Marketing_use\SecurityWarning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7621719" y="3637253"/>
              <a:ext cx="494957" cy="494957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6" name="Group 55"/>
          <p:cNvGrpSpPr/>
          <p:nvPr/>
        </p:nvGrpSpPr>
        <p:grpSpPr>
          <a:xfrm>
            <a:off x="3508375" y="1616075"/>
            <a:ext cx="2016125" cy="2039938"/>
            <a:chOff x="3508632" y="1137295"/>
            <a:chExt cx="2015182" cy="2040451"/>
          </a:xfrm>
        </p:grpSpPr>
        <p:sp>
          <p:nvSpPr>
            <p:cNvPr id="26" name="Rounded Rectangle 25"/>
            <p:cNvSpPr/>
            <p:nvPr/>
          </p:nvSpPr>
          <p:spPr bwMode="blackWhite">
            <a:xfrm>
              <a:off x="3572270" y="1905000"/>
              <a:ext cx="1951544" cy="127274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marL="0" lvl="1" algn="ctr">
                <a:defRPr/>
              </a:pPr>
              <a:endParaRPr lang="en-US" sz="160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sz="1600">
                  <a:solidFill>
                    <a:schemeClr val="tx1"/>
                  </a:solidFill>
                </a:rPr>
                <a:t>UDP scans (excessive ICMP Type 3/Code 3)</a:t>
              </a:r>
            </a:p>
          </p:txBody>
        </p:sp>
        <p:pic>
          <p:nvPicPr>
            <p:cNvPr id="8210" name="Picture 5" descr="C:\Documents and Settings\aline\My Documents\Inspiration\Microsoft_Art_Brand_etc\EventsDVD_FY07\Shapes and Graphics\Windows_Vista_Icons_ for_Marketing_use\Flip3D.png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003589" y="1137295"/>
              <a:ext cx="1131329" cy="113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8211" name="Picture 6" descr="C:\Documents and Settings\aline\My Documents\Inspiration\Microsoft_Art_Brand_etc\EventsDVD_FY07\Shapes and Graphics\Windows_Vista_Icons_ for_Marketing_use\Search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508632" y="1483470"/>
              <a:ext cx="1060621" cy="1060621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8" name="Group 51"/>
          <p:cNvGrpSpPr/>
          <p:nvPr/>
        </p:nvGrpSpPr>
        <p:grpSpPr>
          <a:xfrm>
            <a:off x="609600" y="1616075"/>
            <a:ext cx="2022475" cy="2039938"/>
            <a:chOff x="609600" y="1137295"/>
            <a:chExt cx="2022252" cy="2040451"/>
          </a:xfrm>
        </p:grpSpPr>
        <p:sp>
          <p:nvSpPr>
            <p:cNvPr id="30" name="Rounded Rectangle 29"/>
            <p:cNvSpPr/>
            <p:nvPr/>
          </p:nvSpPr>
          <p:spPr bwMode="blackWhite">
            <a:xfrm>
              <a:off x="680308" y="1905000"/>
              <a:ext cx="1951544" cy="1272746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70000"/>
                  </a:scheme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sz="1600">
                  <a:solidFill>
                    <a:schemeClr val="tx1"/>
                  </a:solidFill>
                </a:rPr>
                <a:t>TCP scans (excessive RSTs)</a:t>
              </a:r>
            </a:p>
          </p:txBody>
        </p:sp>
        <p:pic>
          <p:nvPicPr>
            <p:cNvPr id="8205" name="Picture 5" descr="C:\Documents and Settings\aline\My Documents\Inspiration\Microsoft_Art_Brand_etc\EventsDVD_FY07\Shapes and Graphics\Windows_Vista_Icons_ for_Marketing_use\Flip3D.png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104557" y="1137295"/>
              <a:ext cx="1131329" cy="1131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8206" name="Picture 6" descr="C:\Documents and Settings\aline\My Documents\Inspiration\Microsoft_Art_Brand_etc\EventsDVD_FY07\Shapes and Graphics\Windows_Vista_Icons_ for_Marketing_use\Search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09600" y="1483470"/>
              <a:ext cx="1060621" cy="1060621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69850"/>
            <a:ext cx="8245475" cy="1143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Evidence of Breaches</a:t>
            </a:r>
          </a:p>
        </p:txBody>
      </p:sp>
      <p:pic>
        <p:nvPicPr>
          <p:cNvPr id="35" name="Picture 34" descr="art-strangesc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585335"/>
            <a:ext cx="3429948" cy="2245574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grpSp>
        <p:nvGrpSpPr>
          <p:cNvPr id="2" name="Group 23"/>
          <p:cNvGrpSpPr/>
          <p:nvPr/>
        </p:nvGrpSpPr>
        <p:grpSpPr>
          <a:xfrm>
            <a:off x="650875" y="1562100"/>
            <a:ext cx="4302125" cy="633413"/>
            <a:chOff x="268502" y="1347788"/>
            <a:chExt cx="4301911" cy="633412"/>
          </a:xfrm>
        </p:grpSpPr>
        <p:sp>
          <p:nvSpPr>
            <p:cNvPr id="37" name="Rounded Rectangle 36"/>
            <p:cNvSpPr/>
            <p:nvPr/>
          </p:nvSpPr>
          <p:spPr bwMode="blackGray">
            <a:xfrm>
              <a:off x="533400" y="1347788"/>
              <a:ext cx="4037013" cy="54864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70000"/>
                  </a:scheme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r>
                <a:rPr lang="en-US">
                  <a:solidFill>
                    <a:schemeClr val="tx1"/>
                  </a:solidFill>
                </a:rPr>
                <a:t>Unusual communication pairs</a:t>
              </a:r>
            </a:p>
          </p:txBody>
        </p:sp>
        <p:pic>
          <p:nvPicPr>
            <p:cNvPr id="9250" name="Picture 2" descr="C:\Documents and Settings\aline\My Documents\Inspiration\Microsoft_Art_Brand_etc\EventsDVD_FY07\Shapes and Graphics\Windows_Vista_Icons_ for_Marketing_use\Warning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blackGray">
            <a:xfrm>
              <a:off x="268502" y="1615440"/>
              <a:ext cx="417298" cy="365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3" name="Group 30"/>
          <p:cNvGrpSpPr/>
          <p:nvPr/>
        </p:nvGrpSpPr>
        <p:grpSpPr>
          <a:xfrm>
            <a:off x="650875" y="2328863"/>
            <a:ext cx="4302125" cy="628650"/>
            <a:chOff x="268502" y="2114550"/>
            <a:chExt cx="4301912" cy="628650"/>
          </a:xfrm>
        </p:grpSpPr>
        <p:sp>
          <p:nvSpPr>
            <p:cNvPr id="40" name="Rounded Rectangle 39"/>
            <p:cNvSpPr/>
            <p:nvPr/>
          </p:nvSpPr>
          <p:spPr bwMode="blackGray">
            <a:xfrm>
              <a:off x="533401" y="2114550"/>
              <a:ext cx="4037013" cy="548640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20000"/>
                    <a:lumOff val="80000"/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5400000" scaled="1"/>
            </a:gradFill>
            <a:ln>
              <a:noFill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r>
                <a:rPr lang="en-US">
                  <a:solidFill>
                    <a:schemeClr val="tx1"/>
                  </a:solidFill>
                </a:rPr>
                <a:t>Unusual protocols and ports</a:t>
              </a:r>
            </a:p>
          </p:txBody>
        </p:sp>
        <p:pic>
          <p:nvPicPr>
            <p:cNvPr id="9246" name="Picture 2" descr="C:\Documents and Settings\aline\My Documents\Inspiration\Microsoft_Art_Brand_etc\EventsDVD_FY07\Shapes and Graphics\Windows_Vista_Icons_ for_Marketing_use\Warning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blackGray">
            <a:xfrm>
              <a:off x="268502" y="2377440"/>
              <a:ext cx="417298" cy="365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4" name="Group 31"/>
          <p:cNvGrpSpPr/>
          <p:nvPr/>
        </p:nvGrpSpPr>
        <p:grpSpPr>
          <a:xfrm>
            <a:off x="650875" y="3095625"/>
            <a:ext cx="4302125" cy="623888"/>
            <a:chOff x="268502" y="2881312"/>
            <a:chExt cx="4301912" cy="623888"/>
          </a:xfrm>
        </p:grpSpPr>
        <p:sp>
          <p:nvSpPr>
            <p:cNvPr id="43" name="Rounded Rectangle 42"/>
            <p:cNvSpPr/>
            <p:nvPr/>
          </p:nvSpPr>
          <p:spPr bwMode="blackGray">
            <a:xfrm>
              <a:off x="533401" y="2881312"/>
              <a:ext cx="4037013" cy="54864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r>
                <a:rPr lang="en-US">
                  <a:solidFill>
                    <a:schemeClr val="tx1"/>
                  </a:solidFill>
                </a:rPr>
                <a:t>Excessive failed connections</a:t>
              </a:r>
            </a:p>
          </p:txBody>
        </p:sp>
        <p:pic>
          <p:nvPicPr>
            <p:cNvPr id="9242" name="Picture 2" descr="C:\Documents and Settings\aline\My Documents\Inspiration\Microsoft_Art_Brand_etc\EventsDVD_FY07\Shapes and Graphics\Windows_Vista_Icons_ for_Marketing_use\Warning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blackGray">
            <a:xfrm>
              <a:off x="268502" y="3139440"/>
              <a:ext cx="417298" cy="365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5" name="Group 32"/>
          <p:cNvGrpSpPr/>
          <p:nvPr/>
        </p:nvGrpSpPr>
        <p:grpSpPr>
          <a:xfrm>
            <a:off x="650875" y="3862388"/>
            <a:ext cx="4302125" cy="619125"/>
            <a:chOff x="268502" y="3648074"/>
            <a:chExt cx="4301912" cy="619126"/>
          </a:xfrm>
        </p:grpSpPr>
        <p:sp>
          <p:nvSpPr>
            <p:cNvPr id="46" name="Rounded Rectangle 45"/>
            <p:cNvSpPr/>
            <p:nvPr/>
          </p:nvSpPr>
          <p:spPr bwMode="blackGray">
            <a:xfrm>
              <a:off x="533401" y="3648074"/>
              <a:ext cx="4037013" cy="54864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20000"/>
                    <a:lumOff val="80000"/>
                    <a:alpha val="70000"/>
                  </a:schemeClr>
                </a:gs>
                <a:gs pos="100000">
                  <a:schemeClr val="accent4">
                    <a:alpha val="70000"/>
                  </a:schemeClr>
                </a:gs>
              </a:gsLst>
              <a:lin ang="5400000" scaled="1"/>
            </a:gradFill>
            <a:ln>
              <a:noFill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r>
                <a:rPr lang="en-US">
                  <a:solidFill>
                    <a:schemeClr val="tx1"/>
                  </a:solidFill>
                </a:rPr>
                <a:t>Unusual inbound connections</a:t>
              </a:r>
            </a:p>
          </p:txBody>
        </p:sp>
        <p:pic>
          <p:nvPicPr>
            <p:cNvPr id="9238" name="Picture 2" descr="C:\Documents and Settings\aline\My Documents\Inspiration\Microsoft_Art_Brand_etc\EventsDVD_FY07\Shapes and Graphics\Windows_Vista_Icons_ for_Marketing_use\Warning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blackGray">
            <a:xfrm>
              <a:off x="268502" y="3901440"/>
              <a:ext cx="417298" cy="365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6" name="Group 33"/>
          <p:cNvGrpSpPr/>
          <p:nvPr/>
        </p:nvGrpSpPr>
        <p:grpSpPr>
          <a:xfrm>
            <a:off x="650875" y="4629150"/>
            <a:ext cx="4302125" cy="614363"/>
            <a:chOff x="268502" y="4414836"/>
            <a:chExt cx="4301912" cy="614364"/>
          </a:xfrm>
        </p:grpSpPr>
        <p:sp>
          <p:nvSpPr>
            <p:cNvPr id="49" name="Rounded Rectangle 48"/>
            <p:cNvSpPr/>
            <p:nvPr/>
          </p:nvSpPr>
          <p:spPr bwMode="blackGray">
            <a:xfrm>
              <a:off x="533401" y="4414836"/>
              <a:ext cx="4037013" cy="548640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20000"/>
                    <a:lumOff val="80000"/>
                    <a:alpha val="70000"/>
                  </a:schemeClr>
                </a:gs>
                <a:gs pos="100000">
                  <a:schemeClr val="accent5">
                    <a:alpha val="70000"/>
                  </a:schemeClr>
                </a:gs>
              </a:gsLst>
              <a:lin ang="5400000" scaled="1"/>
            </a:gradFill>
            <a:ln>
              <a:noFill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r>
                <a:rPr lang="en-US">
                  <a:solidFill>
                    <a:schemeClr val="tx1"/>
                  </a:solidFill>
                </a:rPr>
                <a:t>Unusual outbound connections</a:t>
              </a:r>
            </a:p>
          </p:txBody>
        </p:sp>
        <p:pic>
          <p:nvPicPr>
            <p:cNvPr id="9234" name="Picture 2" descr="C:\Documents and Settings\aline\My Documents\Inspiration\Microsoft_Art_Brand_etc\EventsDVD_FY07\Shapes and Graphics\Windows_Vista_Icons_ for_Marketing_use\Warning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blackGray">
            <a:xfrm>
              <a:off x="268502" y="4663440"/>
              <a:ext cx="417298" cy="365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grpSp>
        <p:nvGrpSpPr>
          <p:cNvPr id="7" name="Group 34"/>
          <p:cNvGrpSpPr/>
          <p:nvPr/>
        </p:nvGrpSpPr>
        <p:grpSpPr>
          <a:xfrm>
            <a:off x="650875" y="5395913"/>
            <a:ext cx="4302125" cy="609600"/>
            <a:chOff x="268502" y="5181600"/>
            <a:chExt cx="4301912" cy="609600"/>
          </a:xfrm>
        </p:grpSpPr>
        <p:sp>
          <p:nvSpPr>
            <p:cNvPr id="52" name="Rounded Rectangle 51"/>
            <p:cNvSpPr/>
            <p:nvPr/>
          </p:nvSpPr>
          <p:spPr bwMode="blackGray">
            <a:xfrm>
              <a:off x="533401" y="5181600"/>
              <a:ext cx="4037013" cy="548640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  <a:alpha val="70000"/>
                  </a:schemeClr>
                </a:gs>
                <a:gs pos="100000">
                  <a:schemeClr val="accent6">
                    <a:alpha val="70000"/>
                  </a:schemeClr>
                </a:gs>
              </a:gsLst>
              <a:lin ang="5400000" scaled="1"/>
            </a:gradFill>
            <a:ln>
              <a:noFill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r>
                <a:rPr lang="en-US">
                  <a:solidFill>
                    <a:schemeClr val="tx1"/>
                  </a:solidFill>
                </a:rPr>
                <a:t>Peer-to-peer traffic paths</a:t>
              </a:r>
            </a:p>
          </p:txBody>
        </p:sp>
        <p:pic>
          <p:nvPicPr>
            <p:cNvPr id="9230" name="Picture 2" descr="C:\Documents and Settings\aline\My Documents\Inspiration\Microsoft_Art_Brand_etc\EventsDVD_FY07\Shapes and Graphics\Windows_Vista_Icons_ for_Marketing_use\Warning.pn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blackGray">
            <a:xfrm>
              <a:off x="268502" y="5425440"/>
              <a:ext cx="417298" cy="365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334000" y="4329113"/>
            <a:ext cx="3810000" cy="137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2000"/>
              </a:lnSpc>
            </a:pPr>
            <a:r>
              <a:rPr lang="en-US"/>
              <a:t>Check out…</a:t>
            </a:r>
          </a:p>
          <a:p>
            <a:pPr>
              <a:lnSpc>
                <a:spcPts val="2000"/>
              </a:lnSpc>
            </a:pPr>
            <a:r>
              <a:rPr lang="en-US"/>
              <a:t>Statistics &gt; Protocol Hierarchies</a:t>
            </a:r>
          </a:p>
          <a:p>
            <a:pPr>
              <a:lnSpc>
                <a:spcPts val="2000"/>
              </a:lnSpc>
            </a:pPr>
            <a:r>
              <a:rPr lang="en-US"/>
              <a:t>Statistics &gt; Conversations</a:t>
            </a:r>
          </a:p>
          <a:p>
            <a:pPr>
              <a:lnSpc>
                <a:spcPts val="2000"/>
              </a:lnSpc>
            </a:pPr>
            <a:r>
              <a:rPr lang="en-US"/>
              <a:t>Filter on DNS</a:t>
            </a:r>
          </a:p>
          <a:p>
            <a:pPr>
              <a:lnSpc>
                <a:spcPts val="2000"/>
              </a:lnSpc>
            </a:pPr>
            <a:r>
              <a:rPr lang="en-US"/>
              <a:t>Filter on ICMP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Now…</a:t>
            </a:r>
          </a:p>
        </p:txBody>
      </p:sp>
      <p:sp>
        <p:nvSpPr>
          <p:cNvPr id="829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2314575"/>
          </a:xfrm>
        </p:spPr>
        <p:txBody>
          <a:bodyPr/>
          <a:lstStyle/>
          <a:p>
            <a:r>
              <a:rPr lang="en-US" sz="3600" smtClean="0"/>
              <a:t>Enough of this slide stuff…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childTnLst>
                                    <p:animClr clrSpc="rgb" dir="cw">
                                      <p:cBhvr override="childStyle">
                                        <p:cTn id="8" dur="5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Links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smtClean="0"/>
              <a:t>High Technology Crime Investigation Association</a:t>
            </a:r>
          </a:p>
          <a:p>
            <a:pPr lvl="1">
              <a:buFont typeface="Arial"/>
              <a:buNone/>
            </a:pPr>
            <a:r>
              <a:rPr lang="en-US" sz="2000" smtClean="0">
                <a:hlinkClick r:id="rId2"/>
              </a:rPr>
              <a:t>http://www.htcia.org</a:t>
            </a:r>
            <a:r>
              <a:rPr lang="en-US" sz="2000" smtClean="0"/>
              <a:t> </a:t>
            </a:r>
            <a:endParaRPr lang="en-US" sz="2400" smtClean="0"/>
          </a:p>
          <a:p>
            <a:r>
              <a:rPr lang="en-US" sz="2400" smtClean="0"/>
              <a:t>Snooping Dragon Report</a:t>
            </a:r>
          </a:p>
          <a:p>
            <a:pPr lvl="1">
              <a:buFont typeface="Arial"/>
              <a:buNone/>
            </a:pPr>
            <a:r>
              <a:rPr lang="en-US" sz="2000" smtClean="0">
                <a:hlinkClick r:id="rId3"/>
              </a:rPr>
              <a:t>http://www.cl.cam.ac.uk/techreports/UCAM-CL-TR-746.pdf</a:t>
            </a:r>
            <a:r>
              <a:rPr lang="en-US" sz="2000" smtClean="0"/>
              <a:t> </a:t>
            </a:r>
          </a:p>
          <a:p>
            <a:r>
              <a:rPr lang="en-US" sz="2400" smtClean="0"/>
              <a:t>Hacked Hosts: Network Forensics</a:t>
            </a:r>
          </a:p>
          <a:p>
            <a:pPr lvl="1">
              <a:buFont typeface="Arial"/>
              <a:buNone/>
            </a:pPr>
            <a:r>
              <a:rPr lang="en-US" sz="2000" smtClean="0">
                <a:hlinkClick r:id="rId4"/>
              </a:rPr>
              <a:t>http://www.chappellseminars.com/s-hackedhosts.html</a:t>
            </a:r>
            <a:endParaRPr lang="en-US" sz="2000" smtClean="0"/>
          </a:p>
          <a:p>
            <a:endParaRPr lang="en-US" sz="2400" smtClean="0"/>
          </a:p>
          <a:p>
            <a:r>
              <a:rPr lang="en-US" sz="2400" smtClean="0"/>
              <a:t>Yes – I tweet – “laurachappell”</a:t>
            </a:r>
          </a:p>
          <a:p>
            <a:r>
              <a:rPr lang="en-US" sz="2400" smtClean="0"/>
              <a:t>Yes – I blog - feeds2.feedburner.com/InsideLaurasLab</a:t>
            </a:r>
          </a:p>
          <a:p>
            <a:r>
              <a:rPr lang="en-US" sz="2400" smtClean="0"/>
              <a:t>Yes – I Facebook – “laurachappell”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Thank You!</a:t>
            </a:r>
          </a:p>
        </p:txBody>
      </p:sp>
      <p:sp>
        <p:nvSpPr>
          <p:cNvPr id="111632" name="Rectangle 16"/>
          <p:cNvSpPr>
            <a:spLocks noGrp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Check out Laura’s live seminars at chappellseminars.com. </a:t>
            </a:r>
          </a:p>
          <a:p>
            <a:r>
              <a:rPr lang="en-US" smtClean="0"/>
              <a:t>Help us spread the word!</a:t>
            </a:r>
          </a:p>
          <a:p>
            <a:r>
              <a:rPr lang="en-US" smtClean="0"/>
              <a:t>Thanks! 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2" grpId="0" uiExpand="1" build="p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harkfest '09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arkfest '09 Presentation Templa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D62AF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59</Paragraphs>
  <Slides>9</Slides>
  <Notes>0</Notes>
  <TotalTime>529391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Sharkfest '09 Presentation Template</vt:lpstr>
      <vt:lpstr>Slide 1</vt:lpstr>
      <vt:lpstr>The OHHDL Case</vt:lpstr>
      <vt:lpstr>Another Case of Interest</vt:lpstr>
      <vt:lpstr> In this Session</vt:lpstr>
      <vt:lpstr>Slide 5</vt:lpstr>
      <vt:lpstr>Evidence of Breaches</vt:lpstr>
      <vt:lpstr>Now…</vt:lpstr>
      <vt:lpstr>Links</vt:lpstr>
      <vt:lpstr>Thank You!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Slide 1</dc:title>
  <dc:creator>shanna.bianchi</dc:creator>
  <cp:lastModifiedBy>Laura Chappell</cp:lastModifiedBy>
  <cp:revision>50</cp:revision>
  <dcterms:created xsi:type="dcterms:W3CDTF">2008-12-30T22:05:33Z</dcterms:created>
  <dcterms:modified xsi:type="dcterms:W3CDTF">2023-02-24T16:55:10Z</dcterms:modified>
</cp:coreProperties>
</file>