
<file path=[Content_Types].xml><?xml version="1.0" encoding="utf-8"?>
<Types xmlns="http://schemas.openxmlformats.org/package/2006/content-types">
  <Default Extension="rels" ContentType="application/vnd.openxmlformats-package.relationships+xml"/>
  <Default Extension="jpeg" ContentType="image/jpeg"/>
  <Default Extension="vml" ContentType="application/vnd.openxmlformats-officedocument.vmlDrawing"/>
  <Default Extension="xls" ContentType="application/vnd.ms-excel"/>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6.12.1.0-->
<p:presentation xmlns:r="http://schemas.openxmlformats.org/officeDocument/2006/relationships" xmlns:a="http://schemas.openxmlformats.org/drawingml/2006/main" xmlns:p="http://schemas.openxmlformats.org/presentationml/2006/main" showSpecialPlsOnTitleSld="0" saveSubsetFonts="1">
  <p:sldMasterIdLst>
    <p:sldMasterId id="2147483650" r:id="rId1"/>
  </p:sldMasterIdLst>
  <p:notesMasterIdLst>
    <p:notesMasterId r:id="rId2"/>
  </p:notesMasterIdLst>
  <p:handoutMasterIdLst>
    <p:handoutMasterId r:id="rId3"/>
  </p:handoutMasterIdLst>
  <p:sldIdLst>
    <p:sldId id="256" r:id="rId4"/>
    <p:sldId id="381" r:id="rId5"/>
    <p:sldId id="364" r:id="rId6"/>
    <p:sldId id="367" r:id="rId7"/>
    <p:sldId id="365" r:id="rId8"/>
    <p:sldId id="368" r:id="rId9"/>
    <p:sldId id="369" r:id="rId10"/>
    <p:sldId id="370" r:id="rId11"/>
    <p:sldId id="371" r:id="rId12"/>
    <p:sldId id="372" r:id="rId13"/>
    <p:sldId id="373" r:id="rId14"/>
    <p:sldId id="374" r:id="rId15"/>
    <p:sldId id="375" r:id="rId16"/>
    <p:sldId id="376" r:id="rId17"/>
    <p:sldId id="377" r:id="rId18"/>
    <p:sldId id="378" r:id="rId19"/>
    <p:sldId id="379" r:id="rId20"/>
    <p:sldId id="380" r:id="rId21"/>
    <p:sldId id="301" r:id="rId22"/>
    <p:sldId id="382" r:id="rId23"/>
    <p:sldId id="385" r:id="rId24"/>
    <p:sldId id="386" r:id="rId25"/>
    <p:sldId id="383" r:id="rId26"/>
    <p:sldId id="328" r:id="rId27"/>
    <p:sldId id="317" r:id="rId28"/>
    <p:sldId id="387" r:id="rId29"/>
  </p:sldIdLst>
  <p:sldSz cx="9144000" cy="6858000" type="screen4x3"/>
  <p:notesSz cx="6858000" cy="9313863"/>
  <p:custDataLst>
    <p:tags r:id="rId30"/>
  </p:custDataLst>
  <p:defaultTextStyle>
    <a:defPPr>
      <a:defRPr lang="en-US"/>
    </a:defPPr>
    <a:lvl1pPr algn="l" rtl="0" fontAlgn="base">
      <a:spcBef>
        <a:spcPct val="0"/>
      </a:spcBef>
      <a:spcAft>
        <a:spcPct val="0"/>
      </a:spcAft>
      <a:defRPr b="1" kern="1200">
        <a:solidFill>
          <a:schemeClr val="tx1"/>
        </a:solidFill>
        <a:latin typeface="Arial"/>
        <a:ea typeface="+mn-ea"/>
        <a:cs typeface="+mn-cs"/>
      </a:defRPr>
    </a:lvl1pPr>
    <a:lvl2pPr marL="457200" algn="l" rtl="0" fontAlgn="base">
      <a:spcBef>
        <a:spcPct val="0"/>
      </a:spcBef>
      <a:spcAft>
        <a:spcPct val="0"/>
      </a:spcAft>
      <a:defRPr b="1" kern="1200">
        <a:solidFill>
          <a:schemeClr val="tx1"/>
        </a:solidFill>
        <a:latin typeface="Arial"/>
        <a:ea typeface="+mn-ea"/>
        <a:cs typeface="+mn-cs"/>
      </a:defRPr>
    </a:lvl2pPr>
    <a:lvl3pPr marL="914400" algn="l" rtl="0" fontAlgn="base">
      <a:spcBef>
        <a:spcPct val="0"/>
      </a:spcBef>
      <a:spcAft>
        <a:spcPct val="0"/>
      </a:spcAft>
      <a:defRPr b="1" kern="1200">
        <a:solidFill>
          <a:schemeClr val="tx1"/>
        </a:solidFill>
        <a:latin typeface="Arial"/>
        <a:ea typeface="+mn-ea"/>
        <a:cs typeface="+mn-cs"/>
      </a:defRPr>
    </a:lvl3pPr>
    <a:lvl4pPr marL="1371600" algn="l" rtl="0" fontAlgn="base">
      <a:spcBef>
        <a:spcPct val="0"/>
      </a:spcBef>
      <a:spcAft>
        <a:spcPct val="0"/>
      </a:spcAft>
      <a:defRPr b="1" kern="1200">
        <a:solidFill>
          <a:schemeClr val="tx1"/>
        </a:solidFill>
        <a:latin typeface="Arial"/>
        <a:ea typeface="+mn-ea"/>
        <a:cs typeface="+mn-cs"/>
      </a:defRPr>
    </a:lvl4pPr>
    <a:lvl5pPr marL="1828800" algn="l" rtl="0" fontAlgn="base">
      <a:spcBef>
        <a:spcPct val="0"/>
      </a:spcBef>
      <a:spcAft>
        <a:spcPct val="0"/>
      </a:spcAft>
      <a:defRPr b="1" kern="1200">
        <a:solidFill>
          <a:schemeClr val="tx1"/>
        </a:solidFill>
        <a:latin typeface="Arial"/>
        <a:ea typeface="+mn-ea"/>
        <a:cs typeface="+mn-cs"/>
      </a:defRPr>
    </a:lvl5pPr>
    <a:lvl6pPr marL="2286000" algn="l" defTabSz="914400" rtl="0" eaLnBrk="1" latinLnBrk="0" hangingPunct="1">
      <a:defRPr b="1" kern="1200">
        <a:solidFill>
          <a:schemeClr val="tx1"/>
        </a:solidFill>
        <a:latin typeface="Arial"/>
        <a:ea typeface="+mn-ea"/>
        <a:cs typeface="+mn-cs"/>
      </a:defRPr>
    </a:lvl6pPr>
    <a:lvl7pPr marL="2743200" algn="l" defTabSz="914400" rtl="0" eaLnBrk="1" latinLnBrk="0" hangingPunct="1">
      <a:defRPr b="1" kern="1200">
        <a:solidFill>
          <a:schemeClr val="tx1"/>
        </a:solidFill>
        <a:latin typeface="Arial"/>
        <a:ea typeface="+mn-ea"/>
        <a:cs typeface="+mn-cs"/>
      </a:defRPr>
    </a:lvl7pPr>
    <a:lvl8pPr marL="3200400" algn="l" defTabSz="914400" rtl="0" eaLnBrk="1" latinLnBrk="0" hangingPunct="1">
      <a:defRPr b="1" kern="1200">
        <a:solidFill>
          <a:schemeClr val="tx1"/>
        </a:solidFill>
        <a:latin typeface="Arial"/>
        <a:ea typeface="+mn-ea"/>
        <a:cs typeface="+mn-cs"/>
      </a:defRPr>
    </a:lvl8pPr>
    <a:lvl9pPr marL="3657600" algn="l" defTabSz="914400" rtl="0" eaLnBrk="1" latinLnBrk="0" hangingPunct="1">
      <a:defRPr b="1" kern="1200">
        <a:solidFill>
          <a:schemeClr val="tx1"/>
        </a:solidFill>
        <a:latin typeface="Arial"/>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0FF"/>
    <a:srgbClr val="FF80FF"/>
    <a:srgbClr val="FFFF40"/>
    <a:srgbClr val="FFFF00"/>
    <a:srgbClr val="FFFFC0"/>
    <a:srgbClr val="FF4040"/>
    <a:srgbClr val="40FF40"/>
    <a:srgbClr val="00FF00"/>
  </p:clrMru>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8" autoAdjust="0"/>
    <p:restoredTop sz="63237" autoAdjust="0"/>
  </p:normalViewPr>
  <p:slideViewPr>
    <p:cSldViewPr snapToGrid="0">
      <p:cViewPr varScale="1">
        <p:scale>
          <a:sx n="69" d="100"/>
          <a:sy n="69" d="100"/>
        </p:scale>
        <p:origin x="-211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1" d="100"/>
          <a:sy n="81" d="100"/>
        </p:scale>
        <p:origin x="-2532" y="-84"/>
      </p:cViewPr>
      <p:guideLst>
        <p:guide orient="horz" pos="2933"/>
        <p:guide pos="2160"/>
      </p:guideLst>
    </p:cSldViewPr>
  </p:notesViewPr>
  <p:gridSpacing cx="78028800" cy="780288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tags" Target="tags/tag1.xml" /><Relationship Id="rId31" Type="http://schemas.openxmlformats.org/officeDocument/2006/relationships/presProps" Target="presProps.xml" /><Relationship Id="rId32" Type="http://schemas.openxmlformats.org/officeDocument/2006/relationships/viewProps" Target="viewProps.xml" /><Relationship Id="rId33" Type="http://schemas.openxmlformats.org/officeDocument/2006/relationships/theme" Target="theme/theme1.xml" /><Relationship Id="rId34" Type="http://schemas.openxmlformats.org/officeDocument/2006/relationships/tableStyles" Target="tableStyles.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16.jpeg" /></Relationships>
</file>

<file path=ppt/drawings/_rels/vmlDrawing2.vml.rels>&#65279;<?xml version="1.0" encoding="utf-8" standalone="yes"?><Relationships xmlns="http://schemas.openxmlformats.org/package/2006/relationships"><Relationship Id="rId1" Type="http://schemas.openxmlformats.org/officeDocument/2006/relationships/image" Target="../media/image17.jpeg"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smtClean="0"/>
            </a:lvl1pPr>
          </a:lstStyle>
          <a:p>
            <a:pPr>
              <a:defRPr/>
            </a:pPr>
            <a:fld id="{E462E9D7-6E2D-4D40-8CDC-FB247EDC0900}" type="datetimeFigureOut">
              <a:rPr lang="en-US"/>
              <a:pPr>
                <a:defRPr/>
              </a:pPr>
              <a:t>6/23/2009</a:t>
            </a:fld>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smtClean="0"/>
            </a:lvl1pPr>
          </a:lstStyle>
          <a:p>
            <a:pPr>
              <a:defRPr/>
            </a:pPr>
            <a:fld id="{00A8B1F7-5161-4BF2-AC31-3B07A69B0EB3}" type="slidenum">
              <a:rPr lang="en-US"/>
              <a:pPr>
                <a:defRPr/>
              </a:pPr>
              <a:t>‹#›</a:t>
            </a:fld>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ct val="0"/>
              </a:spcBef>
              <a:spcAft>
                <a:spcPct val="0"/>
              </a:spcAft>
              <a:defRPr sz="1200" b="0">
                <a:latin typeface="+mn-lt"/>
              </a:defRPr>
            </a:lvl1pPr>
          </a:lstStyle>
          <a:p>
            <a:pPr>
              <a:defRPr/>
            </a:pPr>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ct val="0"/>
              </a:spcBef>
              <a:spcAft>
                <a:spcPct val="0"/>
              </a:spcAft>
              <a:defRPr sz="1200" b="0">
                <a:latin typeface="+mn-lt"/>
              </a:defRPr>
            </a:lvl1pPr>
          </a:lstStyle>
          <a:p>
            <a:pPr>
              <a:defRPr/>
            </a:pPr>
            <a:fld id="{DF81C428-7D93-46E1-870E-A4E1D8822B63}" type="datetimeFigureOut">
              <a:rPr lang="en-US"/>
              <a:pPr>
                <a:defRPr/>
              </a:pPr>
              <a:t>6/23/2009</a:t>
            </a:fld>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sp>
      <p:sp>
        <p:nvSpPr>
          <p:cNvPr id="5" name="Notes Placeholder 4"/>
          <p:cNvSpPr>
            <a:spLocks noGrp="1"/>
          </p:cNvSpPr>
          <p:nvPr>
            <p:ph type="body" sz="quarter" idx="3"/>
          </p:nvPr>
        </p:nvSpPr>
        <p:spPr>
          <a:xfrm>
            <a:off x="685800" y="4424363"/>
            <a:ext cx="5486400" cy="41910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47138"/>
            <a:ext cx="2971800" cy="465137"/>
          </a:xfrm>
          <a:prstGeom prst="rect">
            <a:avLst/>
          </a:prstGeom>
        </p:spPr>
        <p:txBody>
          <a:bodyPr vert="horz" lIns="91440" tIns="45720" rIns="91440" bIns="45720" rtlCol="0" anchor="b"/>
          <a:lstStyle>
            <a:lvl1pPr algn="l" fontAlgn="auto">
              <a:spcBef>
                <a:spcPct val="0"/>
              </a:spcBef>
              <a:spcAft>
                <a:spcPct val="0"/>
              </a:spcAft>
              <a:defRPr sz="1200" b="0">
                <a:latin typeface="+mn-lt"/>
              </a:defRPr>
            </a:lvl1pPr>
          </a:lstStyle>
          <a:p>
            <a:pPr>
              <a:defRPr/>
            </a:pPr>
            <a:endParaRPr lang="en-US"/>
          </a:p>
        </p:txBody>
      </p:sp>
      <p:sp>
        <p:nvSpPr>
          <p:cNvPr id="7" name="Slide Number Placeholder 6"/>
          <p:cNvSpPr>
            <a:spLocks noGrp="1"/>
          </p:cNvSpPr>
          <p:nvPr>
            <p:ph type="sldNum" sz="quarter" idx="5"/>
          </p:nvPr>
        </p:nvSpPr>
        <p:spPr>
          <a:xfrm>
            <a:off x="3884613" y="8847138"/>
            <a:ext cx="2971800" cy="465137"/>
          </a:xfrm>
          <a:prstGeom prst="rect">
            <a:avLst/>
          </a:prstGeom>
        </p:spPr>
        <p:txBody>
          <a:bodyPr vert="horz" lIns="91440" tIns="45720" rIns="91440" bIns="45720" rtlCol="0" anchor="b"/>
          <a:lstStyle>
            <a:lvl1pPr algn="r" fontAlgn="auto">
              <a:spcBef>
                <a:spcPct val="0"/>
              </a:spcBef>
              <a:spcAft>
                <a:spcPct val="0"/>
              </a:spcAft>
              <a:defRPr sz="1200" b="0">
                <a:latin typeface="+mn-lt"/>
              </a:defRPr>
            </a:lvl1pPr>
          </a:lstStyle>
          <a:p>
            <a:pPr>
              <a:defRPr/>
            </a:pPr>
            <a:fld id="{B5C26CBB-0E13-4D30-9DBF-A1571CFB8B5D}" type="slidenum">
              <a:rPr lang="en-US"/>
              <a:pPr>
                <a:defRPr/>
              </a:pPr>
              <a:t>‹#›</a:t>
            </a:fl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36866" name="Slide Image Placeholder 1"/>
          <p:cNvSpPr>
            <a:spLocks noGrp="1" noRot="1" noChangeAspect="1" noTextEdit="1"/>
          </p:cNvSpPr>
          <p:nvPr>
            <p:ph type="sldImg"/>
          </p:nvPr>
        </p:nvSpPr>
        <p:spPr bwMode="auto">
          <a:noFill/>
          <a:ln>
            <a:solidFill>
              <a:srgbClr val="000000"/>
            </a:solidFill>
            <a:miter lim="800000"/>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Date Placeholder 3"/>
          <p:cNvSpPr>
            <a:spLocks noGrp="1"/>
          </p:cNvSpPr>
          <p:nvPr>
            <p:ph type="dt" sz="quarter" idx="10"/>
          </p:nvPr>
        </p:nvSpPr>
        <p:spPr/>
        <p:txBody>
          <a:bodyPr/>
          <a:lstStyle/>
          <a:p>
            <a:pPr>
              <a:defRPr/>
            </a:pPr>
            <a:r>
              <a:rPr lang="en-US" smtClean="0"/>
              <a:t>Top 10 Reasons Your Network is Slow</a:t>
            </a:r>
            <a:endParaRPr lang="en-US"/>
          </a:p>
        </p:txBody>
      </p:sp>
      <p:sp>
        <p:nvSpPr>
          <p:cNvPr id="5" name="Footer Placeholder 4"/>
          <p:cNvSpPr>
            <a:spLocks noGrp="1"/>
          </p:cNvSpPr>
          <p:nvPr>
            <p:ph type="ftr" sz="quarter" idx="4"/>
          </p:nvPr>
        </p:nvSpPr>
        <p:spPr/>
        <p:txBody>
          <a:bodyPr/>
          <a:lstStyle/>
          <a:p>
            <a:pPr>
              <a:defRPr/>
            </a:pPr>
            <a:r>
              <a:rPr lang="en-US" smtClean="0"/>
              <a:t>© Chappell University – All Rights Reserved</a:t>
            </a:r>
            <a:endParaRPr lang="en-US"/>
          </a:p>
        </p:txBody>
      </p:sp>
      <p:sp>
        <p:nvSpPr>
          <p:cNvPr id="6" name="Slide Number Placeholder 5"/>
          <p:cNvSpPr>
            <a:spLocks noGrp="1"/>
          </p:cNvSpPr>
          <p:nvPr>
            <p:ph type="sldNum" sz="quarter" idx="5"/>
          </p:nvPr>
        </p:nvSpPr>
        <p:spPr/>
        <p:txBody>
          <a:bodyPr/>
          <a:lstStyle/>
          <a:p>
            <a:pPr>
              <a:defRPr/>
            </a:pPr>
            <a:fld id="{D59FF978-788B-411D-9275-2023E9924042}" type="slidenum">
              <a:rPr lang="en-US" smtClean="0"/>
              <a:pPr>
                <a:defRPr/>
              </a:pPr>
              <a:t>20</a:t>
            </a:fld>
            <a:endParaRPr lang="en-US"/>
          </a:p>
        </p:txBody>
      </p:sp>
      <p:sp>
        <p:nvSpPr>
          <p:cNvPr id="7" name="Header Placeholder 6"/>
          <p:cNvSpPr>
            <a:spLocks noGrp="1"/>
          </p:cNvSpPr>
          <p:nvPr>
            <p:ph type="hdr" sz="quarter" idx="6"/>
          </p:nvPr>
        </p:nvSpPr>
        <p:spPr/>
        <p:txBody>
          <a:bodyPr/>
          <a:lstStyle/>
          <a:p>
            <a:pPr>
              <a:defRPr/>
            </a:pPr>
            <a:r>
              <a:rPr lang="en-US" smtClean="0"/>
              <a:t>Register online at www.chappellseminars.com</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37890" name="Slide Image Placeholder 1"/>
          <p:cNvSpPr>
            <a:spLocks noGrp="1" noRot="1" noChangeAspect="1" noTextEdit="1"/>
          </p:cNvSpPr>
          <p:nvPr>
            <p:ph type="sldImg"/>
          </p:nvPr>
        </p:nvSpPr>
        <p:spPr bwMode="auto">
          <a:xfrm>
            <a:off x="579438" y="698500"/>
            <a:ext cx="5659437" cy="4244975"/>
          </a:xfrm>
          <a:noFill/>
          <a:ln>
            <a:solidFill>
              <a:srgbClr val="000000"/>
            </a:solidFill>
            <a:miter lim="800000"/>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u="sng" smtClean="0"/>
              <a:t>Suspicions</a:t>
            </a:r>
          </a:p>
          <a:p>
            <a:r>
              <a:rPr lang="en-US" smtClean="0"/>
              <a:t>Whether confirmed or unconfirmed, it is these suspicions that launch the exam and investigation process – the trigger per se.</a:t>
            </a:r>
          </a:p>
          <a:p>
            <a:endParaRPr lang="en-US" smtClean="0"/>
          </a:p>
          <a:p>
            <a:r>
              <a:rPr lang="en-US" u="sng" smtClean="0"/>
              <a:t>Forensic Exam</a:t>
            </a:r>
          </a:p>
          <a:p>
            <a:r>
              <a:rPr lang="en-US" smtClean="0"/>
              <a:t>DON’T bury the body. If you walked in to a crime scene where a dead body lay on the floor with a knife sticking out of its body, you wouldn’t put the knife in the dishwasher, bury the body and hose down the blood spatter from the walls. Common knowledge of forensic evidence collection indicates this would be a bad process. Well… in the digital world, we must collect evidence in order to learn what is happening/what happened.  Don’t reimage a drive until you image it for a forensic exam. Don’t overwrite log files. Don’t ignore the network traffic. </a:t>
            </a:r>
          </a:p>
          <a:p>
            <a:endParaRPr lang="en-US" smtClean="0"/>
          </a:p>
          <a:p>
            <a:r>
              <a:rPr lang="en-US" u="sng" smtClean="0"/>
              <a:t>Investigation</a:t>
            </a:r>
          </a:p>
          <a:p>
            <a:r>
              <a:rPr lang="en-US" smtClean="0"/>
              <a:t>Ahh… now we’re getting into the meaty part. Now we’re ready to take the evidence collected and begin the investigation process. But first… who is the investigator?</a:t>
            </a:r>
          </a:p>
        </p:txBody>
      </p:sp>
      <p:sp>
        <p:nvSpPr>
          <p:cNvPr id="4" name="Slide Number Placeholder 3"/>
          <p:cNvSpPr>
            <a:spLocks noGrp="1"/>
          </p:cNvSpPr>
          <p:nvPr>
            <p:ph type="sldNum" sz="quarter" idx="5"/>
          </p:nvPr>
        </p:nvSpPr>
        <p:spPr/>
        <p:txBody>
          <a:bodyPr/>
          <a:lstStyle/>
          <a:p>
            <a:pPr>
              <a:defRPr/>
            </a:pPr>
            <a:fld id="{34C99725-637B-4B00-8370-CEDAE5060267}" type="slidenum">
              <a:rPr lang="en-US" smtClean="0"/>
              <a:pPr>
                <a:defRPr/>
              </a:pPr>
              <a:t>21</a:t>
            </a:fld>
            <a:endParaRPr lang="en-US"/>
          </a:p>
        </p:txBody>
      </p:sp>
      <p:sp>
        <p:nvSpPr>
          <p:cNvPr id="5" name="Date Placeholder 4"/>
          <p:cNvSpPr>
            <a:spLocks noGrp="1"/>
          </p:cNvSpPr>
          <p:nvPr>
            <p:ph type="dt" sz="quarter" idx="10"/>
          </p:nvPr>
        </p:nvSpPr>
        <p:spPr/>
        <p:txBody>
          <a:bodyPr/>
          <a:lstStyle/>
          <a:p>
            <a:pPr>
              <a:defRPr/>
            </a:pPr>
            <a:r>
              <a:rPr lang="en-US" smtClean="0"/>
              <a:t>Trace Back to a Suspicious Host</a:t>
            </a:r>
            <a:endParaRPr lang="en-US"/>
          </a:p>
        </p:txBody>
      </p:sp>
      <p:sp>
        <p:nvSpPr>
          <p:cNvPr id="6" name="Footer Placeholder 5"/>
          <p:cNvSpPr>
            <a:spLocks noGrp="1"/>
          </p:cNvSpPr>
          <p:nvPr>
            <p:ph type="ftr" sz="quarter" idx="4"/>
          </p:nvPr>
        </p:nvSpPr>
        <p:spPr/>
        <p:txBody>
          <a:bodyPr/>
          <a:lstStyle/>
          <a:p>
            <a:pPr>
              <a:defRPr/>
            </a:pPr>
            <a:r>
              <a:rPr lang="en-US" smtClean="0"/>
              <a:t>Copyright Chappell University. All Rights Reserved.</a:t>
            </a:r>
            <a:endParaRPr lang="en-US"/>
          </a:p>
        </p:txBody>
      </p:sp>
      <p:sp>
        <p:nvSpPr>
          <p:cNvPr id="7" name="Header Placeholder 6"/>
          <p:cNvSpPr>
            <a:spLocks noGrp="1"/>
          </p:cNvSpPr>
          <p:nvPr>
            <p:ph type="hdr" sz="quarter" idx="6"/>
          </p:nvPr>
        </p:nvSpPr>
        <p:spPr/>
        <p:txBody>
          <a:bodyPr/>
          <a:lstStyle/>
          <a:p>
            <a:pPr>
              <a:defRPr/>
            </a:pPr>
            <a:r>
              <a:rPr lang="en-US" smtClean="0"/>
              <a:t>Register at www.chappellseminars.com</a:t>
            </a:r>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xfrm>
      </p:grpSpPr>
      <p:sp>
        <p:nvSpPr>
          <p:cNvPr id="38914" name="Slide Image Placeholder 1"/>
          <p:cNvSpPr>
            <a:spLocks noGrp="1" noRot="1" noChangeAspect="1" noTextEdit="1"/>
          </p:cNvSpPr>
          <p:nvPr>
            <p:ph type="sldImg"/>
          </p:nvPr>
        </p:nvSpPr>
        <p:spPr bwMode="auto">
          <a:xfrm>
            <a:off x="579438" y="698500"/>
            <a:ext cx="5659437" cy="4244975"/>
          </a:xfrm>
          <a:noFill/>
          <a:ln>
            <a:solidFill>
              <a:srgbClr val="000000"/>
            </a:solidFill>
            <a:miter lim="800000"/>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u="sng" smtClean="0"/>
              <a:t>Suspicions</a:t>
            </a:r>
          </a:p>
          <a:p>
            <a:r>
              <a:rPr lang="en-US" smtClean="0"/>
              <a:t>Whether confirmed or unconfirmed, it is these suspicions that launch the exam and investigation process – the trigger per se.</a:t>
            </a:r>
          </a:p>
          <a:p>
            <a:endParaRPr lang="en-US" smtClean="0"/>
          </a:p>
          <a:p>
            <a:r>
              <a:rPr lang="en-US" u="sng" smtClean="0"/>
              <a:t>Forensic Exam</a:t>
            </a:r>
          </a:p>
          <a:p>
            <a:r>
              <a:rPr lang="en-US" smtClean="0"/>
              <a:t>DON’T bury the body. If you walked in to a crime scene where a dead body lay on the floor with a knife sticking out of its body, you wouldn’t put the knife in the dishwasher, bury the body and hose down the blood spatter from the walls. Common knowledge of forensic evidence collection indicates this would be a bad process. Well… in the digital world, we must collect evidence in order to learn what is happening/what happened.  Don’t reimage a drive until you image it for a forensic exam. Don’t overwrite log files. Don’t ignore the network traffic. </a:t>
            </a:r>
          </a:p>
          <a:p>
            <a:endParaRPr lang="en-US" smtClean="0"/>
          </a:p>
          <a:p>
            <a:r>
              <a:rPr lang="en-US" u="sng" smtClean="0"/>
              <a:t>Investigation</a:t>
            </a:r>
          </a:p>
          <a:p>
            <a:r>
              <a:rPr lang="en-US" smtClean="0"/>
              <a:t>Ahh… now we’re getting into the meaty part. Now we’re ready to take the evidence collected and begin the investigation process. But first… who is the investigator?</a:t>
            </a:r>
          </a:p>
        </p:txBody>
      </p:sp>
      <p:sp>
        <p:nvSpPr>
          <p:cNvPr id="4" name="Slide Number Placeholder 3"/>
          <p:cNvSpPr>
            <a:spLocks noGrp="1"/>
          </p:cNvSpPr>
          <p:nvPr>
            <p:ph type="sldNum" sz="quarter" idx="5"/>
          </p:nvPr>
        </p:nvSpPr>
        <p:spPr/>
        <p:txBody>
          <a:bodyPr/>
          <a:lstStyle/>
          <a:p>
            <a:pPr>
              <a:defRPr/>
            </a:pPr>
            <a:fld id="{1C02F61D-6AFA-43ED-A79A-F8B54A7F0D36}" type="slidenum">
              <a:rPr lang="en-US" smtClean="0"/>
              <a:pPr>
                <a:defRPr/>
              </a:pPr>
              <a:t>22</a:t>
            </a:fld>
            <a:endParaRPr lang="en-US"/>
          </a:p>
        </p:txBody>
      </p:sp>
      <p:sp>
        <p:nvSpPr>
          <p:cNvPr id="5" name="Date Placeholder 4"/>
          <p:cNvSpPr>
            <a:spLocks noGrp="1"/>
          </p:cNvSpPr>
          <p:nvPr>
            <p:ph type="dt" sz="quarter" idx="10"/>
          </p:nvPr>
        </p:nvSpPr>
        <p:spPr/>
        <p:txBody>
          <a:bodyPr/>
          <a:lstStyle/>
          <a:p>
            <a:pPr>
              <a:defRPr/>
            </a:pPr>
            <a:r>
              <a:rPr lang="en-US" smtClean="0"/>
              <a:t>Trace Back to a Suspicious Host</a:t>
            </a:r>
            <a:endParaRPr lang="en-US"/>
          </a:p>
        </p:txBody>
      </p:sp>
      <p:sp>
        <p:nvSpPr>
          <p:cNvPr id="6" name="Footer Placeholder 5"/>
          <p:cNvSpPr>
            <a:spLocks noGrp="1"/>
          </p:cNvSpPr>
          <p:nvPr>
            <p:ph type="ftr" sz="quarter" idx="4"/>
          </p:nvPr>
        </p:nvSpPr>
        <p:spPr/>
        <p:txBody>
          <a:bodyPr/>
          <a:lstStyle/>
          <a:p>
            <a:pPr>
              <a:defRPr/>
            </a:pPr>
            <a:r>
              <a:rPr lang="en-US" smtClean="0"/>
              <a:t>Copyright Chappell University. All Rights Reserved.</a:t>
            </a:r>
            <a:endParaRPr lang="en-US"/>
          </a:p>
        </p:txBody>
      </p:sp>
      <p:sp>
        <p:nvSpPr>
          <p:cNvPr id="7" name="Header Placeholder 6"/>
          <p:cNvSpPr>
            <a:spLocks noGrp="1"/>
          </p:cNvSpPr>
          <p:nvPr>
            <p:ph type="hdr" sz="quarter" idx="6"/>
          </p:nvPr>
        </p:nvSpPr>
        <p:spPr/>
        <p:txBody>
          <a:bodyPr/>
          <a:lstStyle/>
          <a:p>
            <a:pPr>
              <a:defRPr/>
            </a:pPr>
            <a:r>
              <a:rPr lang="en-US" smtClean="0"/>
              <a:t>Register at www.chappellseminars.com</a:t>
            </a:r>
            <a:endParaRPr 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image" Target="../media/image4.jpeg" /><Relationship Id="rId2"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Title Slide">
    <p:spTree>
      <p:nvGrpSpPr>
        <p:cNvPr id="1" name=""/>
        <p:cNvGrpSpPr/>
        <p:nvPr/>
      </p:nvGrpSpPr>
      <p:grpSpPr>
        <a:xfrm>
          <a:off x="0" y="0"/>
          <a:ext cx="0" cy="0"/>
        </a:xfrm>
      </p:grpSpPr>
      <p:pic>
        <p:nvPicPr>
          <p:cNvPr id="4" name="Picture 10" descr="background-new"/>
          <p:cNvPicPr>
            <a:picLocks noChangeAspect="1" noChangeArrowheads="1"/>
          </p:cNvPicPr>
          <p:nvPr userDrawn="1"/>
        </p:nvPicPr>
        <p:blipFill>
          <a:blip r:embed="rId1"/>
          <a:stretch>
            <a:fillRect/>
          </a:stretch>
        </p:blipFill>
        <p:spPr bwMode="auto">
          <a:xfrm>
            <a:off x="2192338" y="1279525"/>
            <a:ext cx="4757737" cy="4757738"/>
          </a:xfrm>
          <a:prstGeom prst="rect">
            <a:avLst/>
          </a:prstGeom>
          <a:noFill/>
          <a:ln w="9525">
            <a:noFill/>
            <a:miter lim="800000"/>
          </a:ln>
        </p:spPr>
      </p:pic>
      <p:sp>
        <p:nvSpPr>
          <p:cNvPr id="5" name="Rectangle 6"/>
          <p:cNvSpPr>
            <a:spLocks noChangeAspect="1"/>
          </p:cNvSpPr>
          <p:nvPr/>
        </p:nvSpPr>
        <p:spPr>
          <a:xfrm>
            <a:off x="0" y="0"/>
            <a:ext cx="9144000" cy="1279525"/>
          </a:xfrm>
          <a:prstGeom prst="rect">
            <a:avLst/>
          </a:prstGeom>
          <a:solidFill>
            <a:srgbClr val="1D62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lang="en-US" b="0"/>
          </a:p>
        </p:txBody>
      </p:sp>
      <p:sp>
        <p:nvSpPr>
          <p:cNvPr id="6" name="Footer Placeholder 12"/>
          <p:cNvSpPr txBox="1"/>
          <p:nvPr userDrawn="1"/>
        </p:nvSpPr>
        <p:spPr>
          <a:xfrm>
            <a:off x="0" y="6172200"/>
            <a:ext cx="9144000" cy="685800"/>
          </a:xfrm>
          <a:prstGeom prst="rect">
            <a:avLst/>
          </a:prstGeom>
        </p:spPr>
        <p:txBody>
          <a:bodyPr anchor="b"/>
          <a:lstStyle/>
          <a:p>
            <a:pPr>
              <a:defRPr/>
            </a:pPr>
            <a:r>
              <a:rPr lang="en-US" sz="1200">
                <a:latin typeface="Calibri" pitchFamily="34" charset="0"/>
              </a:rPr>
              <a:t>		         SHARKFEST '09  |  Stanford University  |  June 15–18, 2009</a:t>
            </a:r>
          </a:p>
        </p:txBody>
      </p:sp>
      <p:pic>
        <p:nvPicPr>
          <p:cNvPr id="7" name="Picture 16" descr="final logo cace.jpg"/>
          <p:cNvPicPr>
            <a:picLocks noChangeAspect="1"/>
          </p:cNvPicPr>
          <p:nvPr userDrawn="1"/>
        </p:nvPicPr>
        <p:blipFill>
          <a:blip r:embed="rId2"/>
          <a:stretch>
            <a:fillRect/>
          </a:stretch>
        </p:blipFill>
        <p:spPr bwMode="auto">
          <a:xfrm>
            <a:off x="0" y="6218238"/>
            <a:ext cx="1036638" cy="639762"/>
          </a:xfrm>
          <a:prstGeom prst="rect">
            <a:avLst/>
          </a:prstGeom>
          <a:noFill/>
          <a:ln w="9525">
            <a:noFill/>
            <a:miter lim="800000"/>
          </a:ln>
        </p:spPr>
      </p:pic>
      <p:pic>
        <p:nvPicPr>
          <p:cNvPr id="8" name="Picture 17" descr="wsu_small.jpg"/>
          <p:cNvPicPr>
            <a:picLocks noChangeAspect="1"/>
          </p:cNvPicPr>
          <p:nvPr userDrawn="1"/>
        </p:nvPicPr>
        <p:blipFill>
          <a:blip r:embed="rId3"/>
          <a:stretch>
            <a:fillRect/>
          </a:stretch>
        </p:blipFill>
        <p:spPr bwMode="auto">
          <a:xfrm>
            <a:off x="7439025" y="6218238"/>
            <a:ext cx="1704975" cy="639762"/>
          </a:xfrm>
          <a:prstGeom prst="rect">
            <a:avLst/>
          </a:prstGeom>
          <a:noFill/>
          <a:ln w="9525">
            <a:noFill/>
            <a:miter lim="800000"/>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userDrawn="1">
  <p:cSld name="Custom Layout">
    <p:spTree>
      <p:nvGrpSpPr>
        <p:cNvPr id="1" name=""/>
        <p:cNvGrpSpPr/>
        <p:nvPr/>
      </p:nvGrpSpPr>
      <p:grpSpPr>
        <a:xfrm>
          <a:off x="0" y="0"/>
          <a:ext cx="0" cy="0"/>
        </a:xfrm>
      </p:grpSpPr>
      <p:pic>
        <p:nvPicPr>
          <p:cNvPr id="4" name="Picture 10" descr="background-new"/>
          <p:cNvPicPr>
            <a:picLocks noChangeAspect="1" noChangeArrowheads="1"/>
          </p:cNvPicPr>
          <p:nvPr userDrawn="1"/>
        </p:nvPicPr>
        <p:blipFill>
          <a:blip r:embed="rId1"/>
          <a:stretch>
            <a:fillRect/>
          </a:stretch>
        </p:blipFill>
        <p:spPr bwMode="auto">
          <a:xfrm>
            <a:off x="2192338" y="1279525"/>
            <a:ext cx="4757737" cy="4757738"/>
          </a:xfrm>
          <a:prstGeom prst="rect">
            <a:avLst/>
          </a:prstGeom>
          <a:noFill/>
          <a:ln w="9525">
            <a:noFill/>
            <a:miter lim="800000"/>
          </a:ln>
        </p:spPr>
      </p:pic>
      <p:sp>
        <p:nvSpPr>
          <p:cNvPr id="5" name="Rectangle 6"/>
          <p:cNvSpPr>
            <a:spLocks noChangeAspect="1"/>
          </p:cNvSpPr>
          <p:nvPr userDrawn="1"/>
        </p:nvSpPr>
        <p:spPr>
          <a:xfrm>
            <a:off x="0" y="0"/>
            <a:ext cx="9144000" cy="1279525"/>
          </a:xfrm>
          <a:prstGeom prst="rect">
            <a:avLst/>
          </a:prstGeom>
          <a:solidFill>
            <a:srgbClr val="1D62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lang="en-US" b="0"/>
          </a:p>
        </p:txBody>
      </p:sp>
      <p:sp>
        <p:nvSpPr>
          <p:cNvPr id="6" name="Footer Placeholder 12"/>
          <p:cNvSpPr txBox="1"/>
          <p:nvPr userDrawn="1"/>
        </p:nvSpPr>
        <p:spPr>
          <a:xfrm>
            <a:off x="0" y="6172200"/>
            <a:ext cx="9144000" cy="685800"/>
          </a:xfrm>
          <a:prstGeom prst="rect">
            <a:avLst/>
          </a:prstGeom>
        </p:spPr>
        <p:txBody>
          <a:bodyPr anchor="b"/>
          <a:lstStyle/>
          <a:p>
            <a:pPr>
              <a:defRPr/>
            </a:pPr>
            <a:r>
              <a:rPr lang="en-US" sz="1200">
                <a:latin typeface="Calibri" pitchFamily="34" charset="0"/>
              </a:rPr>
              <a:t>		         SHARKFEST '09  |  Stanford University  |  June 15–18, 2009</a:t>
            </a:r>
          </a:p>
        </p:txBody>
      </p:sp>
      <p:pic>
        <p:nvPicPr>
          <p:cNvPr id="7" name="Picture 16" descr="final logo cace.jpg"/>
          <p:cNvPicPr>
            <a:picLocks noChangeAspect="1"/>
          </p:cNvPicPr>
          <p:nvPr userDrawn="1"/>
        </p:nvPicPr>
        <p:blipFill>
          <a:blip r:embed="rId2"/>
          <a:stretch>
            <a:fillRect/>
          </a:stretch>
        </p:blipFill>
        <p:spPr bwMode="auto">
          <a:xfrm>
            <a:off x="0" y="6218238"/>
            <a:ext cx="1036638" cy="639762"/>
          </a:xfrm>
          <a:prstGeom prst="rect">
            <a:avLst/>
          </a:prstGeom>
          <a:noFill/>
          <a:ln w="9525">
            <a:noFill/>
            <a:miter lim="800000"/>
          </a:ln>
        </p:spPr>
      </p:pic>
      <p:pic>
        <p:nvPicPr>
          <p:cNvPr id="8" name="Picture 17" descr="wsu_small.jpg"/>
          <p:cNvPicPr>
            <a:picLocks noChangeAspect="1"/>
          </p:cNvPicPr>
          <p:nvPr userDrawn="1"/>
        </p:nvPicPr>
        <p:blipFill>
          <a:blip r:embed="rId3"/>
          <a:stretch>
            <a:fillRect/>
          </a:stretch>
        </p:blipFill>
        <p:spPr bwMode="auto">
          <a:xfrm>
            <a:off x="7439025" y="6218238"/>
            <a:ext cx="1704975" cy="639762"/>
          </a:xfrm>
          <a:prstGeom prst="rect">
            <a:avLst/>
          </a:prstGeom>
          <a:noFill/>
          <a:ln w="9525">
            <a:noFill/>
            <a:miter lim="800000"/>
          </a:ln>
        </p:spPr>
      </p:pic>
      <p:sp>
        <p:nvSpPr>
          <p:cNvPr id="2" name="Title 1"/>
          <p:cNvSpPr>
            <a:spLocks noGrp="1"/>
          </p:cNvSpPr>
          <p:nvPr>
            <p:ph type="title"/>
          </p:nvPr>
        </p:nvSpPr>
        <p:spPr>
          <a:xfrm>
            <a:off x="457200" y="274638"/>
            <a:ext cx="8229600" cy="863282"/>
          </a:xfrm>
        </p:spPr>
        <p:txBody>
          <a:bodyPr/>
          <a:lstStyle>
            <a:lvl1pPr>
              <a:defRPr>
                <a:solidFill>
                  <a:schemeClr val="bg1"/>
                </a:solidFill>
              </a:defRPr>
            </a:lvl1pPr>
          </a:lstStyle>
          <a:p>
            <a:r>
              <a:rPr lang="en-US" smtClean="0"/>
              <a:t>Click to edit Master title style</a:t>
            </a:r>
            <a:endParaRPr lang="en-US"/>
          </a:p>
        </p:txBody>
      </p:sp>
      <p:sp>
        <p:nvSpPr>
          <p:cNvPr id="12" name="Text Placeholder 2"/>
          <p:cNvSpPr>
            <a:spLocks noGrp="1"/>
          </p:cNvSpPr>
          <p:nvPr>
            <p:ph idx="1"/>
          </p:nvPr>
        </p:nvSpPr>
        <p:spPr bwMode="auto">
          <a:xfrm>
            <a:off x="457200" y="1600200"/>
            <a:ext cx="8229600" cy="4525963"/>
          </a:xfrm>
          <a:prstGeom prst="rect">
            <a:avLst/>
          </a:prstGeom>
          <a:noFill/>
          <a:ln w="9525">
            <a:noFill/>
            <a:miter lim="800000"/>
          </a:ln>
        </p:spPr>
        <p:txBody>
          <a:bodyPr/>
          <a:lstStyle>
            <a:lvl1pPr>
              <a:defRPr sz="2800"/>
            </a:lvl1pPr>
            <a:lvl2pPr>
              <a:defRPr sz="2800"/>
            </a:lvl2pPr>
            <a:lvl3pPr>
              <a:defRPr sz="2800"/>
            </a:lvl3pPr>
            <a:lvl4pPr>
              <a:defRPr sz="2800"/>
            </a:lvl4pPr>
            <a:lvl5pPr>
              <a:defRPr sz="28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cSld name="Blank">
    <p:spTree>
      <p:nvGrpSpPr>
        <p:cNvPr id="1" name=""/>
        <p:cNvGrpSpPr/>
        <p:nvPr/>
      </p:nvGrpSpPr>
      <p:grpSpPr>
        <a:xfrm>
          <a:off x="0" y="0"/>
          <a: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a:defRPr/>
            </a:lvl1pPr>
          </a:lstStyle>
          <a:p>
            <a:pPr>
              <a:defRPr/>
            </a:pPr>
            <a:fld id="{21962AEA-3A5D-4503-82D5-DDECD29507BE}" type="datetimeFigureOut">
              <a:rPr lang="en-US"/>
              <a:pPr>
                <a:defRPr/>
              </a:pPr>
              <a:t>6/23/2009</a:t>
            </a:fld>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F0AF4743-0AE6-4C6E-B49D-BA6324F3D19B}" type="slidenum">
              <a:rPr lang="en-US"/>
              <a:pPr>
                <a:defRPr/>
              </a:pPr>
              <a:t>‹#›</a:t>
            </a:fld>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cSld name="Section Header">
    <p:spTree>
      <p:nvGrpSpPr>
        <p:cNvPr id="1" name=""/>
        <p:cNvGrpSpPr/>
        <p:nvPr/>
      </p:nvGrpSpPr>
      <p:grpSpPr>
        <a:xfrm>
          <a:off x="0" y="0"/>
          <a: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E2414215-509C-440B-8FBE-7573ACF7ABF1}" type="datetimeFigureOut">
              <a:rPr lang="en-US"/>
              <a:pPr>
                <a:defRPr/>
              </a:pPr>
              <a:t>6/23/2009</a:t>
            </a:fld>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450BC98E-4302-445A-AAFA-5D71DD825A6D}" type="slidenum">
              <a:rPr lang="en-US"/>
              <a:pPr>
                <a:defRPr/>
              </a:pPr>
              <a:t>‹#›</a:t>
            </a:fld>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727FAD9E-B291-46C9-A2C4-F017DD5920D4}" type="datetimeFigureOut">
              <a:rPr lang="en-US"/>
              <a:pPr>
                <a:defRPr/>
              </a:pPr>
              <a:t>6/23/2009</a:t>
            </a:fld>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2F92ED4F-7B7A-4F22-BA27-F5513031E8C4}" type="slidenum">
              <a:rPr lang="en-US"/>
              <a:pPr>
                <a:defRPr/>
              </a:pPr>
              <a:t>‹#›</a:t>
            </a:fld>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userDrawn="1">
  <p:cSld name="5_Title and Content">
    <p:spTree>
      <p:nvGrpSpPr>
        <p:cNvPr id="1" name=""/>
        <p:cNvGrpSpPr/>
        <p:nvPr/>
      </p:nvGrpSpPr>
      <p:grpSpPr>
        <a:xfrm>
          <a:off x="0" y="0"/>
          <a:ext cx="0" cy="0"/>
        </a:xfrm>
      </p:grpSpPr>
      <p:pic>
        <p:nvPicPr>
          <p:cNvPr id="5" name="Picture 16" descr="bluebar"/>
          <p:cNvPicPr>
            <a:picLocks noChangeAspect="1" noChangeArrowheads="1"/>
          </p:cNvPicPr>
          <p:nvPr userDrawn="1"/>
        </p:nvPicPr>
        <p:blipFill>
          <a:blip r:embed="rId1"/>
          <a:stretch>
            <a:fillRect/>
          </a:stretch>
        </p:blipFill>
        <p:spPr bwMode="auto">
          <a:xfrm>
            <a:off x="0" y="-1"/>
            <a:ext cx="9144000" cy="6858001"/>
          </a:xfrm>
          <a:prstGeom prst="rect">
            <a:avLst/>
          </a:prstGeom>
          <a:noFill/>
          <a:ln w="9525">
            <a:noFill/>
            <a:miter lim="800000"/>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pic>
      <p:sp>
        <p:nvSpPr>
          <p:cNvPr id="6" name="Rectangle 8"/>
          <p:cNvSpPr>
            <a:spLocks noChangeArrowheads="1"/>
          </p:cNvSpPr>
          <p:nvPr userDrawn="1"/>
        </p:nvSpPr>
        <p:spPr bwMode="auto">
          <a:xfrm>
            <a:off x="0" y="1425575"/>
            <a:ext cx="9144000" cy="5334000"/>
          </a:xfrm>
          <a:prstGeom prst="rect">
            <a:avLst/>
          </a:prstGeom>
          <a:solidFill>
            <a:schemeClr val="bg1"/>
          </a:solidFill>
          <a:ln w="9525">
            <a:noFill/>
            <a:miter lim="800000"/>
          </a:ln>
          <a:effectLst/>
        </p:spPr>
        <p:txBody>
          <a:bodyPr wrap="none" anchor="ctr"/>
          <a:lstStyle/>
          <a:p>
            <a:pPr algn="ctr">
              <a:lnSpc>
                <a:spcPct val="93000"/>
              </a:lnSpc>
              <a:buClr>
                <a:srgbClr val="FFFFFF"/>
              </a:buClr>
              <a:buSzTx/>
              <a:buFont typeface="Arial"/>
              <a:buNone/>
              <a:defRPr/>
            </a:pPr>
            <a:endParaRPr lang="en-US"/>
          </a:p>
        </p:txBody>
      </p:sp>
      <p:sp>
        <p:nvSpPr>
          <p:cNvPr id="7" name="TextBox 6"/>
          <p:cNvSpPr txBox="1"/>
          <p:nvPr userDrawn="1"/>
        </p:nvSpPr>
        <p:spPr>
          <a:xfrm>
            <a:off x="0" y="6530975"/>
            <a:ext cx="2293938" cy="260350"/>
          </a:xfrm>
          <a:prstGeom prst="rect">
            <a:avLst/>
          </a:prstGeom>
          <a:noFill/>
        </p:spPr>
        <p:txBody>
          <a:bodyPr wrap="none">
            <a:spAutoFit/>
          </a:bodyPr>
          <a:lstStyle/>
          <a:p>
            <a:pPr>
              <a:defRPr/>
            </a:pPr>
            <a:r>
              <a:rPr lang="en-US" sz="1100"/>
              <a:t>© 2009 Protocol Analysis Institute</a:t>
            </a:r>
          </a:p>
        </p:txBody>
      </p:sp>
      <p:cxnSp>
        <p:nvCxnSpPr>
          <p:cNvPr id="8" name="Straight Connector 10"/>
          <p:cNvCxnSpPr>
            <a:cxnSpLocks noChangeShapeType="1"/>
          </p:cNvCxnSpPr>
          <p:nvPr userDrawn="1"/>
        </p:nvCxnSpPr>
        <p:spPr bwMode="auto">
          <a:xfrm>
            <a:off x="0" y="1420813"/>
            <a:ext cx="9144000" cy="1587"/>
          </a:xfrm>
          <a:prstGeom prst="line">
            <a:avLst/>
          </a:prstGeom>
          <a:noFill/>
          <a:ln w="19050" algn="ctr">
            <a:solidFill>
              <a:schemeClr val="tx1"/>
            </a:solidFill>
            <a:round/>
          </a:ln>
        </p:spPr>
      </p:cxn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2"/>
          <p:cNvSpPr>
            <a:spLocks noGrp="1" noChangeArrowheads="1"/>
          </p:cNvSpPr>
          <p:nvPr>
            <p:ph idx="13"/>
          </p:nvPr>
        </p:nvSpPr>
        <p:spPr bwMode="auto">
          <a:xfrm>
            <a:off x="457200" y="1600200"/>
            <a:ext cx="8228013" cy="4524375"/>
          </a:xfrm>
          <a:prstGeom prst="rect">
            <a:avLst/>
          </a:prstGeom>
          <a:noFill/>
          <a:ln w="9525">
            <a:noFill/>
            <a:round/>
          </a:ln>
        </p:spPr>
        <p:txBody>
          <a:bodyPr lIns="90000" tIns="46800" rIns="90000" bIns="46800"/>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9" name="Date Placeholder 3"/>
          <p:cNvSpPr>
            <a:spLocks noGrp="1"/>
          </p:cNvSpPr>
          <p:nvPr>
            <p:ph type="dt" sz="half" idx="14"/>
          </p:nvPr>
        </p:nvSpPr>
        <p:spPr>
          <a:xfrm>
            <a:off x="457200" y="6356350"/>
            <a:ext cx="2133600" cy="365125"/>
          </a:xfrm>
          <a:prstGeom prst="rect">
            <a:avLst/>
          </a:prstGeom>
        </p:spPr>
        <p:txBody>
          <a:bodyPr/>
          <a:lstStyle>
            <a:lvl1pPr>
              <a:defRPr/>
            </a:lvl1pPr>
          </a:lstStyle>
          <a:p>
            <a:pPr>
              <a:defRPr/>
            </a:pPr>
            <a:fld id="{0821E24B-3909-49F4-AB6A-CB506C3D283E}" type="datetimeFigureOut">
              <a:rPr lang="en-US"/>
              <a:pPr>
                <a:defRPr/>
              </a:pPr>
              <a:t>6/23/2009</a:t>
            </a:fld>
          </a:p>
        </p:txBody>
      </p:sp>
      <p:sp>
        <p:nvSpPr>
          <p:cNvPr id="11" name="Footer Placeholder 4"/>
          <p:cNvSpPr>
            <a:spLocks noGrp="1"/>
          </p:cNvSpPr>
          <p:nvPr>
            <p:ph type="ftr" sz="quarter" idx="15"/>
          </p:nvPr>
        </p:nvSpPr>
        <p:spPr>
          <a:xfrm>
            <a:off x="3124200" y="6356350"/>
            <a:ext cx="2895600" cy="365125"/>
          </a:xfrm>
          <a:prstGeom prst="rect">
            <a:avLst/>
          </a:prstGeom>
        </p:spPr>
        <p:txBody>
          <a:bodyPr/>
          <a:lstStyle>
            <a:lvl1pPr>
              <a:defRPr/>
            </a:lvl1pPr>
          </a:lstStyle>
          <a:p>
            <a:pPr>
              <a:defRPr/>
            </a:pPr>
            <a:endParaRPr lang="en-US"/>
          </a:p>
        </p:txBody>
      </p:sp>
      <p:sp>
        <p:nvSpPr>
          <p:cNvPr id="12" name="Slide Number Placeholder 5"/>
          <p:cNvSpPr>
            <a:spLocks noGrp="1"/>
          </p:cNvSpPr>
          <p:nvPr>
            <p:ph type="sldNum" sz="quarter" idx="16"/>
          </p:nvPr>
        </p:nvSpPr>
        <p:spPr>
          <a:xfrm>
            <a:off x="6553200" y="6356350"/>
            <a:ext cx="2133600" cy="365125"/>
          </a:xfrm>
          <a:prstGeom prst="rect">
            <a:avLst/>
          </a:prstGeom>
        </p:spPr>
        <p:txBody>
          <a:bodyPr/>
          <a:lstStyle>
            <a:lvl1pPr>
              <a:defRPr/>
            </a:lvl1pPr>
          </a:lstStyle>
          <a:p>
            <a:pPr>
              <a:defRPr/>
            </a:pPr>
            <a:fld id="{2FE36FA2-736F-409C-9FD8-A4D88AEEB3C2}" type="slidenum">
              <a:rPr lang="en-US"/>
              <a:pPr>
                <a:defRPr/>
              </a:pPr>
              <a:t>‹#›</a:t>
            </a:fld>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name="1_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6" name="Text Placeholder 5"/>
          <p:cNvSpPr>
            <a:spLocks noGrp="1"/>
          </p:cNvSpPr>
          <p:nvPr>
            <p:ph type="body" sz="quarter" idx="10"/>
          </p:nvPr>
        </p:nvSpPr>
        <p:spPr>
          <a:xfrm>
            <a:off x="381000" y="1411552"/>
            <a:ext cx="8382000" cy="2210862"/>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fade/>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1">
        <a:schemeClr val="bg1"/>
      </p:bgRef>
    </p:bg>
    <p:spTree>
      <p:nvGrpSpPr>
        <p:cNvPr id="1" name=""/>
        <p:cNvGrpSpPr/>
        <p:nvPr/>
      </p:nvGrpSpPr>
      <p:grpSpPr>
        <a:xfrm>
          <a:off x="0" y="0"/>
          <a: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Lst>
  <p:transition/>
  <p:timing/>
  <p:txStyles>
    <p:titleStyle>
      <a:lvl1pPr algn="ctr" rtl="0" eaLnBrk="0" fontAlgn="base" hangingPunct="0">
        <a:spcBef>
          <a:spcPct val="0"/>
        </a:spcBef>
        <a:spcAft>
          <a:spcPct val="0"/>
        </a:spcAft>
        <a:defRPr sz="4400" kern="1200">
          <a:solidFill>
            <a:schemeClr val="tx1"/>
          </a:solidFill>
          <a:latin typeface="Arial"/>
          <a:ea typeface="+mj-ea"/>
          <a:cs typeface="+mj-cs"/>
        </a:defRPr>
      </a:lvl1pPr>
      <a:lvl2pPr algn="ctr" rtl="0" eaLnBrk="0" fontAlgn="base" hangingPunct="0">
        <a:spcBef>
          <a:spcPct val="0"/>
        </a:spcBef>
        <a:spcAft>
          <a:spcPct val="0"/>
        </a:spcAft>
        <a:defRPr sz="4400">
          <a:solidFill>
            <a:schemeClr val="tx1"/>
          </a:solidFill>
          <a:latin typeface="Arial"/>
        </a:defRPr>
      </a:lvl2pPr>
      <a:lvl3pPr algn="ctr" rtl="0" eaLnBrk="0" fontAlgn="base" hangingPunct="0">
        <a:spcBef>
          <a:spcPct val="0"/>
        </a:spcBef>
        <a:spcAft>
          <a:spcPct val="0"/>
        </a:spcAft>
        <a:defRPr sz="4400">
          <a:solidFill>
            <a:schemeClr val="tx1"/>
          </a:solidFill>
          <a:latin typeface="Arial"/>
        </a:defRPr>
      </a:lvl3pPr>
      <a:lvl4pPr algn="ctr" rtl="0" eaLnBrk="0" fontAlgn="base" hangingPunct="0">
        <a:spcBef>
          <a:spcPct val="0"/>
        </a:spcBef>
        <a:spcAft>
          <a:spcPct val="0"/>
        </a:spcAft>
        <a:defRPr sz="4400">
          <a:solidFill>
            <a:schemeClr val="tx1"/>
          </a:solidFill>
          <a:latin typeface="Arial"/>
        </a:defRPr>
      </a:lvl4pPr>
      <a:lvl5pPr algn="ctr" rtl="0" eaLnBrk="0" fontAlgn="base" hangingPunct="0">
        <a:spcBef>
          <a:spcPct val="0"/>
        </a:spcBef>
        <a:spcAft>
          <a:spcPct val="0"/>
        </a:spcAft>
        <a:defRPr sz="4400">
          <a:solidFill>
            <a:schemeClr val="tx1"/>
          </a:solidFill>
          <a:latin typeface="Arial"/>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a:buChar char="•"/>
        <a:defRPr sz="3200" kern="1200">
          <a:solidFill>
            <a:schemeClr val="tx1"/>
          </a:solidFill>
          <a:latin typeface="Arial"/>
          <a:ea typeface="+mn-ea"/>
          <a:cs typeface="+mn-cs"/>
        </a:defRPr>
      </a:lvl1pPr>
      <a:lvl2pPr marL="742950" indent="-285750" algn="l" rtl="0" eaLnBrk="0" fontAlgn="base" hangingPunct="0">
        <a:spcBef>
          <a:spcPct val="20000"/>
        </a:spcBef>
        <a:spcAft>
          <a:spcPct val="0"/>
        </a:spcAft>
        <a:buFont typeface="Arial"/>
        <a:buChar char="–"/>
        <a:defRPr sz="2800" kern="1200">
          <a:solidFill>
            <a:schemeClr val="tx1"/>
          </a:solidFill>
          <a:latin typeface="Arial"/>
          <a:ea typeface="+mn-ea"/>
          <a:cs typeface="+mn-cs"/>
        </a:defRPr>
      </a:lvl2pPr>
      <a:lvl3pPr marL="1143000" indent="-228600" algn="l" rtl="0" eaLnBrk="0" fontAlgn="base" hangingPunct="0">
        <a:spcBef>
          <a:spcPct val="20000"/>
        </a:spcBef>
        <a:spcAft>
          <a:spcPct val="0"/>
        </a:spcAft>
        <a:buFont typeface="Arial"/>
        <a:buChar char="•"/>
        <a:defRPr sz="2400" kern="1200">
          <a:solidFill>
            <a:schemeClr val="tx1"/>
          </a:solidFill>
          <a:latin typeface="Arial"/>
          <a:ea typeface="+mn-ea"/>
          <a:cs typeface="+mn-cs"/>
        </a:defRPr>
      </a:lvl3pPr>
      <a:lvl4pPr marL="1600200" indent="-228600" algn="l" rtl="0" eaLnBrk="0" fontAlgn="base" hangingPunct="0">
        <a:spcBef>
          <a:spcPct val="20000"/>
        </a:spcBef>
        <a:spcAft>
          <a:spcPct val="0"/>
        </a:spcAft>
        <a:buFont typeface="Arial"/>
        <a:buChar char="–"/>
        <a:defRPr sz="2000" kern="1200">
          <a:solidFill>
            <a:schemeClr val="tx1"/>
          </a:solidFill>
          <a:latin typeface="Arial"/>
          <a:ea typeface="+mn-ea"/>
          <a:cs typeface="+mn-cs"/>
        </a:defRPr>
      </a:lvl4pPr>
      <a:lvl5pPr marL="2057400" indent="-228600" algn="l" rtl="0" eaLnBrk="0" fontAlgn="base" hangingPunct="0">
        <a:spcBef>
          <a:spcPct val="20000"/>
        </a:spcBef>
        <a:spcAft>
          <a:spcPct val="0"/>
        </a:spcAft>
        <a:buFont typeface="Arial"/>
        <a:buChar char="»"/>
        <a:defRPr sz="2000" kern="1200">
          <a:solidFill>
            <a:schemeClr val="tx1"/>
          </a:solidFill>
          <a:latin typeface="Arial"/>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11.jpe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12.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13.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4.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15.jpe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oleObject" Target="../embeddings/Microsoft_Office_Excel_97-2003_Worksheet1.xls" TargetMode="Internal" /><Relationship Id="rId4" Type="http://schemas.openxmlformats.org/officeDocument/2006/relationships/image" Target="../media/image16.jpeg" /><Relationship Id="rId5" Type="http://schemas.openxmlformats.org/officeDocument/2006/relationships/vmlDrawing" Target="../drawings/vmlDrawing1.v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oleObject" Target="../embeddings/Microsoft_Office_Excel_97-2003_Worksheet2.xls" TargetMode="Internal" /><Relationship Id="rId4" Type="http://schemas.openxmlformats.org/officeDocument/2006/relationships/image" Target="../media/image17.jpeg" /><Relationship Id="rId5" Type="http://schemas.openxmlformats.org/officeDocument/2006/relationships/vmlDrawing" Target="../drawings/vmlDrawing2.v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8.jpe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hyperlink" Target="http://www.htcia.org/" TargetMode="External" /><Relationship Id="rId3" Type="http://schemas.openxmlformats.org/officeDocument/2006/relationships/hyperlink" Target="http://www.speedguide.net/bdp.php" TargetMode="Externa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6.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7.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jpeg" /><Relationship Id="rId3" Type="http://schemas.openxmlformats.org/officeDocument/2006/relationships/image" Target="../media/image9.jpeg" /><Relationship Id="rId4" Type="http://schemas.openxmlformats.org/officeDocument/2006/relationships/image" Target="../media/image10.jpeg"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9222" name="Content Placeholder 6"/>
          <p:cNvSpPr>
            <a:spLocks noGrp="1"/>
          </p:cNvSpPr>
          <p:nvPr>
            <p:ph idx="1"/>
          </p:nvPr>
        </p:nvSpPr>
        <p:spPr>
          <a:xfrm>
            <a:off x="457200" y="1600200"/>
            <a:ext cx="8229600" cy="4525963"/>
          </a:xfrm>
        </p:spPr>
        <p:txBody>
          <a:bodyPr/>
          <a:lstStyle/>
          <a:p>
            <a:pPr marL="342900" indent="-342900" algn="l" eaLnBrk="1" hangingPunct="1">
              <a:lnSpc>
                <a:spcPct val="80000"/>
              </a:lnSpc>
              <a:tabLst>
                <a:tab pos="7894638" algn="r"/>
              </a:tabLst>
            </a:pPr>
            <a:r>
              <a:rPr lang="en-US" sz="3400" b="1" smtClean="0">
                <a:solidFill>
                  <a:srgbClr val="1D62AF"/>
                </a:solidFill>
              </a:rPr>
              <a:t>Tips and Tricks: </a:t>
            </a:r>
          </a:p>
          <a:p>
            <a:pPr marL="342900" indent="-342900" algn="l" eaLnBrk="1" hangingPunct="1">
              <a:lnSpc>
                <a:spcPct val="80000"/>
              </a:lnSpc>
              <a:tabLst>
                <a:tab pos="7894638" algn="r"/>
              </a:tabLst>
            </a:pPr>
            <a:r>
              <a:rPr lang="en-US" sz="3400" b="1" smtClean="0">
                <a:solidFill>
                  <a:srgbClr val="1D62AF"/>
                </a:solidFill>
              </a:rPr>
              <a:t>Case Studies</a:t>
            </a:r>
            <a:endParaRPr lang="en-GB" sz="3400" b="1" smtClean="0">
              <a:solidFill>
                <a:srgbClr val="1D62AF"/>
              </a:solidFill>
            </a:endParaRPr>
          </a:p>
          <a:p>
            <a:pPr marL="342900" indent="-342900" algn="l" eaLnBrk="1" hangingPunct="1">
              <a:lnSpc>
                <a:spcPct val="80000"/>
              </a:lnSpc>
              <a:tabLst>
                <a:tab pos="7894638" algn="r"/>
              </a:tabLst>
            </a:pPr>
            <a:endParaRPr lang="en-GB" sz="2200" smtClean="0">
              <a:solidFill>
                <a:srgbClr val="000000"/>
              </a:solidFill>
            </a:endParaRPr>
          </a:p>
          <a:p>
            <a:pPr marL="342900" indent="-342900" algn="l" eaLnBrk="1" hangingPunct="1">
              <a:lnSpc>
                <a:spcPct val="80000"/>
              </a:lnSpc>
              <a:tabLst>
                <a:tab pos="7894638" algn="r"/>
              </a:tabLst>
            </a:pPr>
            <a:r>
              <a:rPr lang="en-GB" sz="2500" b="1" smtClean="0">
                <a:solidFill>
                  <a:srgbClr val="1D62AF"/>
                </a:solidFill>
              </a:rPr>
              <a:t>Laura Chappell</a:t>
            </a:r>
          </a:p>
          <a:p>
            <a:pPr marL="342900" indent="-342900" algn="l" eaLnBrk="1" hangingPunct="1">
              <a:lnSpc>
                <a:spcPct val="80000"/>
              </a:lnSpc>
              <a:tabLst>
                <a:tab pos="7894638" algn="r"/>
              </a:tabLst>
            </a:pPr>
            <a:r>
              <a:rPr lang="en-GB" sz="1800" smtClean="0">
                <a:solidFill>
                  <a:srgbClr val="000000"/>
                </a:solidFill>
              </a:rPr>
              <a:t>Founder, Wireshark University</a:t>
            </a:r>
          </a:p>
          <a:p>
            <a:pPr marL="342900" indent="-342900" algn="l" eaLnBrk="1" hangingPunct="1">
              <a:lnSpc>
                <a:spcPct val="80000"/>
              </a:lnSpc>
              <a:tabLst>
                <a:tab pos="7894638" algn="r"/>
              </a:tabLst>
            </a:pPr>
            <a:r>
              <a:rPr lang="en-GB" sz="1400" smtClean="0">
                <a:solidFill>
                  <a:schemeClr val="accent1"/>
                </a:solidFill>
              </a:rPr>
              <a:t>http://www.wiresharktraining.com  |  laura@wiresharktraining.com</a:t>
            </a:r>
          </a:p>
          <a:p>
            <a:pPr marL="342900" indent="-342900" algn="l" eaLnBrk="1" hangingPunct="1">
              <a:lnSpc>
                <a:spcPct val="80000"/>
              </a:lnSpc>
              <a:tabLst>
                <a:tab pos="7894638" algn="r"/>
              </a:tabLst>
            </a:pPr>
            <a:endParaRPr lang="en-GB" sz="1400" smtClean="0">
              <a:solidFill>
                <a:schemeClr val="accent1"/>
              </a:solidFill>
            </a:endParaRPr>
          </a:p>
          <a:p>
            <a:pPr marL="342900" indent="-342900" algn="l" eaLnBrk="1" hangingPunct="1">
              <a:lnSpc>
                <a:spcPct val="80000"/>
              </a:lnSpc>
              <a:tabLst>
                <a:tab pos="7894638" algn="r"/>
              </a:tabLst>
            </a:pPr>
            <a:r>
              <a:rPr lang="en-GB" sz="1800" smtClean="0">
                <a:solidFill>
                  <a:srgbClr val="000000"/>
                </a:solidFill>
              </a:rPr>
              <a:t>Presenter, Wireshark Jumpstart Series</a:t>
            </a:r>
          </a:p>
          <a:p>
            <a:pPr marL="342900" indent="-342900" algn="l" eaLnBrk="1" hangingPunct="1">
              <a:lnSpc>
                <a:spcPct val="80000"/>
              </a:lnSpc>
              <a:tabLst>
                <a:tab pos="7894638" algn="r"/>
              </a:tabLst>
            </a:pPr>
            <a:r>
              <a:rPr lang="en-GB" sz="1400" smtClean="0">
                <a:solidFill>
                  <a:schemeClr val="accent1"/>
                </a:solidFill>
              </a:rPr>
              <a:t>http://www.chappellseminars.com |  laura@chappellseminars.com</a:t>
            </a:r>
          </a:p>
          <a:p>
            <a:pPr marL="342900" indent="-342900" algn="l" eaLnBrk="1" hangingPunct="1">
              <a:lnSpc>
                <a:spcPct val="80000"/>
              </a:lnSpc>
              <a:tabLst>
                <a:tab pos="7894638" algn="r"/>
              </a:tabLst>
            </a:pPr>
            <a:endParaRPr lang="en-GB" sz="1400" smtClean="0">
              <a:solidFill>
                <a:schemeClr val="accent1"/>
              </a:solidFill>
            </a:endParaRPr>
          </a:p>
          <a:p>
            <a:pPr marL="342900" indent="-342900" algn="l" eaLnBrk="1" hangingPunct="1">
              <a:lnSpc>
                <a:spcPct val="80000"/>
              </a:lnSpc>
              <a:tabLst>
                <a:tab pos="7894638" algn="r"/>
              </a:tabLst>
            </a:pPr>
            <a:endParaRPr lang="en-GB" sz="1400" smtClean="0">
              <a:solidFill>
                <a:schemeClr val="accent1"/>
              </a:solidFill>
            </a:endParaRPr>
          </a:p>
          <a:p>
            <a:pPr marL="342900" indent="-342900" algn="l" eaLnBrk="1" hangingPunct="1">
              <a:lnSpc>
                <a:spcPct val="80000"/>
              </a:lnSpc>
              <a:tabLst>
                <a:tab pos="7894638" algn="r"/>
              </a:tabLst>
            </a:pPr>
            <a:r>
              <a:rPr lang="en-GB" sz="2000" b="1" smtClean="0">
                <a:solidFill>
                  <a:srgbClr val="1D62AF"/>
                </a:solidFill>
              </a:rPr>
              <a:t>SHARK</a:t>
            </a:r>
            <a:r>
              <a:rPr lang="en-GB" sz="2000" smtClean="0">
                <a:solidFill>
                  <a:srgbClr val="000000"/>
                </a:solidFill>
              </a:rPr>
              <a:t>FEST</a:t>
            </a:r>
            <a:r>
              <a:rPr lang="en-GB" sz="2000" b="1" smtClean="0">
                <a:solidFill>
                  <a:srgbClr val="0000FF"/>
                </a:solidFill>
              </a:rPr>
              <a:t> </a:t>
            </a:r>
            <a:r>
              <a:rPr lang="en-GB" sz="2000" b="1" smtClean="0">
                <a:solidFill>
                  <a:srgbClr val="1D62AF"/>
                </a:solidFill>
              </a:rPr>
              <a:t>'09</a:t>
            </a:r>
            <a:endParaRPr lang="en-GB" sz="2500" b="1" smtClean="0">
              <a:solidFill>
                <a:srgbClr val="1D62AF"/>
              </a:solidFill>
            </a:endParaRPr>
          </a:p>
          <a:p>
            <a:pPr marL="342900" indent="-342900" algn="l" eaLnBrk="1" hangingPunct="1">
              <a:lnSpc>
                <a:spcPct val="80000"/>
              </a:lnSpc>
              <a:tabLst>
                <a:tab pos="7894638" algn="r"/>
              </a:tabLst>
            </a:pPr>
            <a:r>
              <a:rPr lang="en-GB" sz="2000" smtClean="0">
                <a:solidFill>
                  <a:srgbClr val="000000"/>
                </a:solidFill>
              </a:rPr>
              <a:t>Stanford University</a:t>
            </a:r>
          </a:p>
          <a:p>
            <a:pPr marL="342900" indent="-342900" algn="l" eaLnBrk="1" hangingPunct="1">
              <a:lnSpc>
                <a:spcPct val="80000"/>
              </a:lnSpc>
              <a:tabLst>
                <a:tab pos="7894638" algn="r"/>
              </a:tabLst>
            </a:pPr>
            <a:r>
              <a:rPr lang="en-GB" sz="2000" smtClean="0">
                <a:solidFill>
                  <a:srgbClr val="000000"/>
                </a:solidFill>
              </a:rPr>
              <a:t>June 15</a:t>
            </a:r>
            <a:r>
              <a:rPr lang="en-GB" sz="2000" baseline="30000" smtClean="0">
                <a:solidFill>
                  <a:srgbClr val="000000"/>
                </a:solidFill>
              </a:rPr>
              <a:t>th</a:t>
            </a:r>
            <a:r>
              <a:rPr lang="en-GB" sz="2000" smtClean="0">
                <a:solidFill>
                  <a:srgbClr val="000000"/>
                </a:solidFill>
              </a:rPr>
              <a:t>, 2009  10:45-12:15</a:t>
            </a:r>
          </a:p>
        </p:txBody>
      </p:sp>
      <p:sp>
        <p:nvSpPr>
          <p:cNvPr id="5" name="Rectangle 4"/>
          <p:cNvSpPr>
            <a:spLocks noChangeAspect="1"/>
          </p:cNvSpPr>
          <p:nvPr/>
        </p:nvSpPr>
        <p:spPr>
          <a:xfrm>
            <a:off x="0" y="6075363"/>
            <a:ext cx="9144000" cy="792162"/>
          </a:xfrm>
          <a:prstGeom prst="rect">
            <a:avLst/>
          </a:prstGeom>
          <a:solidFill>
            <a:srgbClr val="1D62A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ct val="0"/>
              </a:spcBef>
              <a:spcAft>
                <a:spcPct val="0"/>
              </a:spcAft>
              <a:defRPr/>
            </a:pPr>
            <a:endParaRPr lang="en-US" b="0"/>
          </a:p>
        </p:txBody>
      </p:sp>
      <p:sp>
        <p:nvSpPr>
          <p:cNvPr id="7" name="TextBox 6"/>
          <p:cNvSpPr txBox="1"/>
          <p:nvPr/>
        </p:nvSpPr>
        <p:spPr>
          <a:xfrm>
            <a:off x="1773382" y="346355"/>
            <a:ext cx="5123518" cy="1077218"/>
          </a:xfrm>
          <a:prstGeom prst="rect">
            <a:avLst/>
          </a:prstGeom>
          <a:noFill/>
        </p:spPr>
        <p:txBody>
          <a:bodyPr wrap="none" rtlCol="0">
            <a:spAutoFit/>
          </a:bodyPr>
          <a:lstStyle/>
          <a:p>
            <a:r>
              <a:rPr lang="en-US" sz="3200" smtClean="0">
                <a:solidFill>
                  <a:schemeClr val="bg1"/>
                </a:solidFill>
              </a:rPr>
              <a:t>http://tinyurl.com/kwvs4n</a:t>
            </a:r>
            <a:br>
              <a:rPr lang="en-US" sz="3200" smtClean="0">
                <a:solidFill>
                  <a:schemeClr val="bg1"/>
                </a:solidFill>
              </a:rPr>
            </a:br>
            <a:endParaRPr lang="en-US" sz="3200">
              <a:solidFill>
                <a:schemeClr val="bg1"/>
              </a:solidFill>
            </a:endParaRP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4" name="Table 3"/>
          <p:cNvGraphicFramePr>
            <a:graphicFrameLocks noGrp="1"/>
          </p:cNvGraphicFramePr>
          <p:nvPr/>
        </p:nvGraphicFramePr>
        <p:xfrm>
          <a:off x="381000" y="1524000"/>
          <a:ext cx="8229600" cy="1402080"/>
        </p:xfrm>
        <a:graphic>
          <a:graphicData uri="http://schemas.openxmlformats.org/drawingml/2006/table">
            <a:tbl>
              <a:tblPr firstRow="1" bandRow="1">
                <a:tableStyleId>{5C22544A-7EE6-4342-B048-85BDC9FD1C3A}</a:tableStyleId>
              </a:tblPr>
              <a:tblGrid>
                <a:gridCol w="2057400"/>
                <a:gridCol w="685800"/>
                <a:gridCol w="1371600"/>
                <a:gridCol w="1371600"/>
                <a:gridCol w="1371600"/>
                <a:gridCol w="1371600"/>
              </a:tblGrid>
              <a:tr h="533400">
                <a:tc>
                  <a:txBody>
                    <a:bodyPr/>
                    <a:lstStyle/>
                    <a:p>
                      <a:pPr algn="ctr"/>
                      <a:r>
                        <a:rPr lang="en-US" sz="1600" smtClean="0"/>
                        <a:t>Lab Test</a:t>
                      </a:r>
                      <a:endParaRPr lang="en-US" sz="1600"/>
                    </a:p>
                  </a:txBody>
                  <a:tcPr/>
                </a:tc>
                <a:tc>
                  <a:txBody>
                    <a:bodyPr/>
                    <a:lstStyle/>
                    <a:p>
                      <a:pPr algn="ctr"/>
                      <a:r>
                        <a:rPr lang="en-US" sz="1600" smtClean="0"/>
                        <a:t>Delay</a:t>
                      </a:r>
                      <a:endParaRPr lang="en-US" sz="1600"/>
                    </a:p>
                  </a:txBody>
                  <a:tcPr/>
                </a:tc>
                <a:tc>
                  <a:txBody>
                    <a:bodyPr/>
                    <a:lstStyle/>
                    <a:p>
                      <a:pPr algn="ctr"/>
                      <a:r>
                        <a:rPr lang="en-US" sz="1600" smtClean="0"/>
                        <a:t>A: 1323</a:t>
                      </a:r>
                      <a:r>
                        <a:rPr lang="en-US" sz="1600" baseline="0" smtClean="0"/>
                        <a:t> On</a:t>
                      </a:r>
                    </a:p>
                    <a:p>
                      <a:pPr algn="ctr"/>
                      <a:r>
                        <a:rPr lang="en-US" sz="1600" baseline="0" smtClean="0"/>
                        <a:t>B: rWin-1,875,000</a:t>
                      </a:r>
                      <a:endParaRPr lang="en-US" sz="1600"/>
                    </a:p>
                  </a:txBody>
                  <a:tcPr/>
                </a:tc>
                <a:tc>
                  <a:txBody>
                    <a:bodyPr/>
                    <a:lstStyle/>
                    <a:p>
                      <a:pPr algn="ctr"/>
                      <a:r>
                        <a:rPr lang="en-US" sz="1600" err="1" smtClean="0"/>
                        <a:t>iperf</a:t>
                      </a:r>
                      <a:r>
                        <a:rPr lang="en-US" sz="1600" baseline="0" smtClean="0"/>
                        <a:t> –s </a:t>
                      </a:r>
                      <a:br>
                        <a:rPr lang="en-US" sz="1600" baseline="0" smtClean="0"/>
                      </a:br>
                      <a:r>
                        <a:rPr lang="en-US" sz="1600" baseline="0" smtClean="0"/>
                        <a:t>rWin at 1,875,000</a:t>
                      </a:r>
                      <a:endParaRPr lang="en-US" sz="1600"/>
                    </a:p>
                  </a:txBody>
                  <a:tcPr/>
                </a:tc>
                <a:tc>
                  <a:txBody>
                    <a:bodyPr/>
                    <a:lstStyle/>
                    <a:p>
                      <a:pPr algn="ctr"/>
                      <a:r>
                        <a:rPr lang="en-US" sz="1600" err="1" smtClean="0"/>
                        <a:t>iperf –c</a:t>
                      </a:r>
                    </a:p>
                    <a:p>
                      <a:pPr algn="ctr"/>
                      <a:r>
                        <a:rPr lang="en-US" sz="1600" err="1" smtClean="0"/>
                        <a:t>rWin at 1,875,000</a:t>
                      </a:r>
                      <a:endParaRPr lang="en-US" sz="1600"/>
                    </a:p>
                  </a:txBody>
                  <a:tcPr/>
                </a:tc>
                <a:tc>
                  <a:txBody>
                    <a:bodyPr/>
                    <a:lstStyle/>
                    <a:p>
                      <a:pPr algn="ctr"/>
                      <a:r>
                        <a:rPr lang="en-US" sz="1600" smtClean="0"/>
                        <a:t>Results</a:t>
                      </a:r>
                      <a:endParaRPr lang="en-US" sz="1600"/>
                    </a:p>
                  </a:txBody>
                  <a:tcPr/>
                </a:tc>
              </a:tr>
              <a:tr h="533400">
                <a:tc>
                  <a:txBody>
                    <a:bodyPr/>
                    <a:lstStyle/>
                    <a:p>
                      <a:r>
                        <a:rPr lang="en-US" sz="1600" smtClean="0"/>
                        <a:t>#1: Local iPerf</a:t>
                      </a:r>
                      <a:endParaRPr lang="en-US" sz="1600"/>
                    </a:p>
                  </a:txBody>
                  <a:tcPr/>
                </a:tc>
                <a:tc>
                  <a:txBody>
                    <a:bodyPr/>
                    <a:lstStyle/>
                    <a:p>
                      <a:endParaRPr lang="en-US" sz="1600"/>
                    </a:p>
                  </a:txBody>
                  <a:tcPr/>
                </a:tc>
                <a:tc>
                  <a:txBody>
                    <a:bodyPr/>
                    <a:lstStyle/>
                    <a:p>
                      <a:endParaRPr lang="en-US" sz="1600"/>
                    </a:p>
                  </a:txBody>
                  <a:tcPr/>
                </a:tc>
                <a:tc>
                  <a:txBody>
                    <a:bodyPr/>
                    <a:lstStyle/>
                    <a:p>
                      <a:endParaRPr lang="en-US" sz="1600"/>
                    </a:p>
                  </a:txBody>
                  <a:tcPr/>
                </a:tc>
                <a:tc>
                  <a:txBody>
                    <a:bodyPr/>
                    <a:lstStyle/>
                    <a:p>
                      <a:endParaRPr lang="en-US" sz="1600"/>
                    </a:p>
                  </a:txBody>
                  <a:tcPr/>
                </a:tc>
                <a:tc>
                  <a:txBody>
                    <a:bodyPr/>
                    <a:lstStyle/>
                    <a:p>
                      <a:r>
                        <a:rPr lang="en-US" sz="1600" smtClean="0"/>
                        <a:t>94.5,</a:t>
                      </a:r>
                      <a:r>
                        <a:rPr lang="en-US" sz="1600" baseline="0" smtClean="0"/>
                        <a:t> 90, 92, 94, 94</a:t>
                      </a:r>
                      <a:endParaRPr lang="en-US" sz="1600"/>
                    </a:p>
                  </a:txBody>
                  <a:tcPr/>
                </a:tc>
              </a:tr>
            </a:tbl>
          </a:graphicData>
        </a:graphic>
      </p:graphicFrame>
      <p:sp>
        <p:nvSpPr>
          <p:cNvPr id="7" name="Title 1"/>
          <p:cNvSpPr txBox="1"/>
          <p:nvPr/>
        </p:nvSpPr>
        <p:spPr bwMode="auto">
          <a:xfrm>
            <a:off x="246063" y="150813"/>
            <a:ext cx="8229600" cy="1143000"/>
          </a:xfrm>
          <a:prstGeom prst="rect">
            <a:avLst/>
          </a:prstGeom>
          <a:noFill/>
          <a:ln w="9525">
            <a:noFill/>
            <a:miter lim="800000"/>
          </a:ln>
        </p:spPr>
        <p:txBody>
          <a:bodyPr anchor="ctr">
            <a:normAutofit/>
          </a:bodyPr>
          <a:lstStyle/>
          <a:p>
            <a:pPr algn="ctr" eaLnBrk="0" hangingPunct="0">
              <a:defRPr/>
            </a:pPr>
            <a:r>
              <a:rPr lang="en-US" sz="2800" b="0">
                <a:solidFill>
                  <a:schemeClr val="bg1"/>
                </a:solidFill>
                <a:latin typeface="Arial Black" pitchFamily="34" charset="0"/>
                <a:ea typeface="+mj-ea"/>
                <a:cs typeface="+mj-cs"/>
              </a:rPr>
              <a:t>Lab Test Results: </a:t>
            </a:r>
            <a:br>
              <a:rPr lang="en-US" sz="2800" b="0">
                <a:solidFill>
                  <a:schemeClr val="bg1"/>
                </a:solidFill>
                <a:latin typeface="Arial Black" pitchFamily="34" charset="0"/>
                <a:ea typeface="+mj-ea"/>
                <a:cs typeface="+mj-cs"/>
              </a:rPr>
            </a:br>
            <a:r>
              <a:rPr lang="en-US" sz="2800" b="0">
                <a:solidFill>
                  <a:schemeClr val="bg1"/>
                </a:solidFill>
                <a:latin typeface="Arial Black" pitchFamily="34" charset="0"/>
                <a:ea typeface="+mj-ea"/>
                <a:cs typeface="+mj-cs"/>
              </a:rPr>
              <a:t>Throughput/Scaling Relationship</a:t>
            </a:r>
          </a:p>
        </p:txBody>
      </p:sp>
    </p:spTree>
  </p:cSld>
  <p:clrMapOvr>
    <a:masterClrMapping/>
  </p:clrMapOvr>
  <p:transition>
    <p:fade/>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4" name="Table 3"/>
          <p:cNvGraphicFramePr>
            <a:graphicFrameLocks noGrp="1"/>
          </p:cNvGraphicFramePr>
          <p:nvPr/>
        </p:nvGraphicFramePr>
        <p:xfrm>
          <a:off x="381000" y="1524000"/>
          <a:ext cx="8229600" cy="2225040"/>
        </p:xfrm>
        <a:graphic>
          <a:graphicData uri="http://schemas.openxmlformats.org/drawingml/2006/table">
            <a:tbl>
              <a:tblPr firstRow="1" bandRow="1">
                <a:tableStyleId>{5C22544A-7EE6-4342-B048-85BDC9FD1C3A}</a:tableStyleId>
              </a:tblPr>
              <a:tblGrid>
                <a:gridCol w="2057400"/>
                <a:gridCol w="685800"/>
                <a:gridCol w="1371600"/>
                <a:gridCol w="1371600"/>
                <a:gridCol w="1371600"/>
                <a:gridCol w="1371600"/>
              </a:tblGrid>
              <a:tr h="533400">
                <a:tc>
                  <a:txBody>
                    <a:bodyPr/>
                    <a:lstStyle/>
                    <a:p>
                      <a:pPr algn="ctr"/>
                      <a:r>
                        <a:rPr lang="en-US" sz="1600" smtClean="0"/>
                        <a:t>Lab Test</a:t>
                      </a:r>
                      <a:endParaRPr lang="en-US" sz="1600"/>
                    </a:p>
                  </a:txBody>
                  <a:tcPr/>
                </a:tc>
                <a:tc>
                  <a:txBody>
                    <a:bodyPr/>
                    <a:lstStyle/>
                    <a:p>
                      <a:pPr algn="ctr"/>
                      <a:r>
                        <a:rPr lang="en-US" sz="1600" smtClean="0"/>
                        <a:t>Delay</a:t>
                      </a:r>
                      <a:endParaRPr lang="en-US" sz="1600"/>
                    </a:p>
                  </a:txBody>
                  <a:tcPr/>
                </a:tc>
                <a:tc>
                  <a:txBody>
                    <a:bodyPr/>
                    <a:lstStyle/>
                    <a:p>
                      <a:pPr algn="ctr"/>
                      <a:r>
                        <a:rPr lang="en-US" sz="1600" smtClean="0"/>
                        <a:t>A: 1323</a:t>
                      </a:r>
                      <a:r>
                        <a:rPr lang="en-US" sz="1600" baseline="0" smtClean="0"/>
                        <a:t> On</a:t>
                      </a:r>
                    </a:p>
                    <a:p>
                      <a:pPr algn="ctr"/>
                      <a:r>
                        <a:rPr lang="en-US" sz="1600" baseline="0" smtClean="0"/>
                        <a:t>B: rWin-1,875,000</a:t>
                      </a:r>
                      <a:endParaRPr lang="en-US" sz="1600"/>
                    </a:p>
                  </a:txBody>
                  <a:tcPr/>
                </a:tc>
                <a:tc>
                  <a:txBody>
                    <a:bodyPr/>
                    <a:lstStyle/>
                    <a:p>
                      <a:pPr algn="ctr"/>
                      <a:r>
                        <a:rPr lang="en-US" sz="1600" err="1" smtClean="0"/>
                        <a:t>iperf</a:t>
                      </a:r>
                      <a:r>
                        <a:rPr lang="en-US" sz="1600" baseline="0" smtClean="0"/>
                        <a:t> –s </a:t>
                      </a:r>
                      <a:br>
                        <a:rPr lang="en-US" sz="1600" baseline="0" smtClean="0"/>
                      </a:br>
                      <a:r>
                        <a:rPr lang="en-US" sz="1600" baseline="0" smtClean="0"/>
                        <a:t>rWin at 1,875,000</a:t>
                      </a:r>
                      <a:endParaRPr lang="en-US" sz="1600"/>
                    </a:p>
                  </a:txBody>
                  <a:tcPr/>
                </a:tc>
                <a:tc>
                  <a:txBody>
                    <a:bodyPr/>
                    <a:lstStyle/>
                    <a:p>
                      <a:pPr algn="ctr"/>
                      <a:r>
                        <a:rPr lang="en-US" sz="1600" err="1" smtClean="0"/>
                        <a:t>iperf –c</a:t>
                      </a:r>
                    </a:p>
                    <a:p>
                      <a:pPr algn="ctr"/>
                      <a:r>
                        <a:rPr lang="en-US" sz="1600" err="1" smtClean="0"/>
                        <a:t>rWin at 1,875,000</a:t>
                      </a:r>
                      <a:endParaRPr lang="en-US" sz="1600"/>
                    </a:p>
                  </a:txBody>
                  <a:tcPr/>
                </a:tc>
                <a:tc>
                  <a:txBody>
                    <a:bodyPr/>
                    <a:lstStyle/>
                    <a:p>
                      <a:pPr algn="ctr"/>
                      <a:r>
                        <a:rPr lang="en-US" sz="1600" smtClean="0"/>
                        <a:t>Results</a:t>
                      </a:r>
                      <a:endParaRPr lang="en-US" sz="1600"/>
                    </a:p>
                  </a:txBody>
                  <a:tcPr/>
                </a:tc>
              </a:tr>
              <a:tr h="533400">
                <a:tc>
                  <a:txBody>
                    <a:bodyPr/>
                    <a:lstStyle/>
                    <a:p>
                      <a:r>
                        <a:rPr lang="en-US" sz="1600" smtClean="0"/>
                        <a:t>#1: Local iPerf</a:t>
                      </a:r>
                      <a:endParaRPr lang="en-US" sz="1600"/>
                    </a:p>
                  </a:txBody>
                  <a:tcPr/>
                </a:tc>
                <a:tc>
                  <a:txBody>
                    <a:bodyPr/>
                    <a:lstStyle/>
                    <a:p>
                      <a:endParaRPr lang="en-US" sz="1600"/>
                    </a:p>
                  </a:txBody>
                  <a:tcPr/>
                </a:tc>
                <a:tc>
                  <a:txBody>
                    <a:bodyPr/>
                    <a:lstStyle/>
                    <a:p>
                      <a:endParaRPr lang="en-US" sz="1600"/>
                    </a:p>
                  </a:txBody>
                  <a:tcPr/>
                </a:tc>
                <a:tc>
                  <a:txBody>
                    <a:bodyPr/>
                    <a:lstStyle/>
                    <a:p>
                      <a:endParaRPr lang="en-US" sz="1600"/>
                    </a:p>
                  </a:txBody>
                  <a:tcPr/>
                </a:tc>
                <a:tc>
                  <a:txBody>
                    <a:bodyPr/>
                    <a:lstStyle/>
                    <a:p>
                      <a:endParaRPr lang="en-US" sz="1600"/>
                    </a:p>
                  </a:txBody>
                  <a:tcPr/>
                </a:tc>
                <a:tc>
                  <a:txBody>
                    <a:bodyPr/>
                    <a:lstStyle/>
                    <a:p>
                      <a:r>
                        <a:rPr lang="en-US" sz="1600" smtClean="0"/>
                        <a:t>94.5,</a:t>
                      </a:r>
                      <a:r>
                        <a:rPr lang="en-US" sz="1600" baseline="0" smtClean="0"/>
                        <a:t> 90, 92, 94, 94</a:t>
                      </a:r>
                      <a:endParaRPr lang="en-US" sz="1600"/>
                    </a:p>
                  </a:txBody>
                  <a:tcPr/>
                </a:tc>
              </a:tr>
              <a:tr h="533400">
                <a:tc>
                  <a:txBody>
                    <a:bodyPr/>
                    <a:lstStyle/>
                    <a:p>
                      <a:r>
                        <a:rPr lang="en-US" sz="1600" smtClean="0"/>
                        <a:t>#2: iPerf at</a:t>
                      </a:r>
                      <a:r>
                        <a:rPr lang="en-US" sz="1600" baseline="0" smtClean="0"/>
                        <a:t> 100ms delay</a:t>
                      </a:r>
                      <a:endParaRPr lang="en-US" sz="1600" smtClean="0"/>
                    </a:p>
                  </a:txBody>
                  <a:tcPr/>
                </a:tc>
                <a:tc>
                  <a:txBody>
                    <a:bodyPr/>
                    <a:lstStyle/>
                    <a:p>
                      <a:r>
                        <a:rPr lang="en-US" sz="1600" smtClean="0"/>
                        <a:t>100</a:t>
                      </a:r>
                    </a:p>
                    <a:p>
                      <a:r>
                        <a:rPr lang="en-US" sz="1600" smtClean="0"/>
                        <a:t>ms</a:t>
                      </a:r>
                      <a:endParaRPr lang="en-US" sz="1600"/>
                    </a:p>
                  </a:txBody>
                  <a:tcPr/>
                </a:tc>
                <a:tc>
                  <a:txBody>
                    <a:bodyPr/>
                    <a:lstStyle/>
                    <a:p>
                      <a:endParaRPr lang="en-US" sz="1600"/>
                    </a:p>
                  </a:txBody>
                  <a:tcPr/>
                </a:tc>
                <a:tc>
                  <a:txBody>
                    <a:bodyPr/>
                    <a:lstStyle/>
                    <a:p>
                      <a:endParaRPr lang="en-US" sz="1600"/>
                    </a:p>
                  </a:txBody>
                  <a:tcPr/>
                </a:tc>
                <a:tc>
                  <a:txBody>
                    <a:bodyPr/>
                    <a:lstStyle/>
                    <a:p>
                      <a:endParaRPr lang="en-US" sz="1600"/>
                    </a:p>
                  </a:txBody>
                  <a:tcPr/>
                </a:tc>
                <a:tc>
                  <a:txBody>
                    <a:bodyPr/>
                    <a:lstStyle/>
                    <a:p>
                      <a:r>
                        <a:rPr lang="en-US" sz="1600" smtClean="0"/>
                        <a:t>4.6, 4.8,</a:t>
                      </a:r>
                      <a:r>
                        <a:rPr lang="en-US" sz="1600" baseline="0" smtClean="0"/>
                        <a:t> 4.58, 4.61, 4.62</a:t>
                      </a:r>
                      <a:endParaRPr lang="en-US" sz="1600"/>
                    </a:p>
                  </a:txBody>
                  <a:tcPr/>
                </a:tc>
              </a:tr>
            </a:tbl>
          </a:graphicData>
        </a:graphic>
      </p:graphicFrame>
      <p:sp>
        <p:nvSpPr>
          <p:cNvPr id="7" name="Title 1"/>
          <p:cNvSpPr txBox="1"/>
          <p:nvPr/>
        </p:nvSpPr>
        <p:spPr bwMode="auto">
          <a:xfrm>
            <a:off x="246063" y="150813"/>
            <a:ext cx="8229600" cy="1143000"/>
          </a:xfrm>
          <a:prstGeom prst="rect">
            <a:avLst/>
          </a:prstGeom>
          <a:noFill/>
          <a:ln w="9525">
            <a:noFill/>
            <a:miter lim="800000"/>
          </a:ln>
        </p:spPr>
        <p:txBody>
          <a:bodyPr anchor="ctr">
            <a:normAutofit/>
          </a:bodyPr>
          <a:lstStyle/>
          <a:p>
            <a:pPr algn="ctr" eaLnBrk="0" hangingPunct="0">
              <a:defRPr/>
            </a:pPr>
            <a:r>
              <a:rPr lang="en-US" sz="2800" b="0">
                <a:solidFill>
                  <a:schemeClr val="bg1"/>
                </a:solidFill>
                <a:latin typeface="Arial Black" pitchFamily="34" charset="0"/>
                <a:ea typeface="+mj-ea"/>
                <a:cs typeface="+mj-cs"/>
              </a:rPr>
              <a:t>Lab Test Results: </a:t>
            </a:r>
            <a:br>
              <a:rPr lang="en-US" sz="2800" b="0">
                <a:solidFill>
                  <a:schemeClr val="bg1"/>
                </a:solidFill>
                <a:latin typeface="Arial Black" pitchFamily="34" charset="0"/>
                <a:ea typeface="+mj-ea"/>
                <a:cs typeface="+mj-cs"/>
              </a:rPr>
            </a:br>
            <a:r>
              <a:rPr lang="en-US" sz="2800" b="0">
                <a:solidFill>
                  <a:schemeClr val="bg1"/>
                </a:solidFill>
                <a:latin typeface="Arial Black" pitchFamily="34" charset="0"/>
                <a:ea typeface="+mj-ea"/>
                <a:cs typeface="+mj-cs"/>
              </a:rPr>
              <a:t>Throughput/Scaling Relationship</a:t>
            </a:r>
          </a:p>
        </p:txBody>
      </p:sp>
    </p:spTree>
  </p:cSld>
  <p:clrMapOvr>
    <a:masterClrMapping/>
  </p:clrMapOvr>
  <p:transition>
    <p:fade/>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4" name="Table 3"/>
          <p:cNvGraphicFramePr>
            <a:graphicFrameLocks noGrp="1"/>
          </p:cNvGraphicFramePr>
          <p:nvPr/>
        </p:nvGraphicFramePr>
        <p:xfrm>
          <a:off x="381000" y="1524000"/>
          <a:ext cx="8229600" cy="3535680"/>
        </p:xfrm>
        <a:graphic>
          <a:graphicData uri="http://schemas.openxmlformats.org/drawingml/2006/table">
            <a:tbl>
              <a:tblPr firstRow="1" bandRow="1">
                <a:tableStyleId>{5C22544A-7EE6-4342-B048-85BDC9FD1C3A}</a:tableStyleId>
              </a:tblPr>
              <a:tblGrid>
                <a:gridCol w="2057400"/>
                <a:gridCol w="685800"/>
                <a:gridCol w="1371600"/>
                <a:gridCol w="1371600"/>
                <a:gridCol w="1371600"/>
                <a:gridCol w="1371600"/>
              </a:tblGrid>
              <a:tr h="533400">
                <a:tc>
                  <a:txBody>
                    <a:bodyPr/>
                    <a:lstStyle/>
                    <a:p>
                      <a:pPr algn="ctr"/>
                      <a:r>
                        <a:rPr lang="en-US" sz="1600" smtClean="0"/>
                        <a:t>Lab Test</a:t>
                      </a:r>
                      <a:endParaRPr lang="en-US" sz="1600"/>
                    </a:p>
                  </a:txBody>
                  <a:tcPr/>
                </a:tc>
                <a:tc>
                  <a:txBody>
                    <a:bodyPr/>
                    <a:lstStyle/>
                    <a:p>
                      <a:pPr algn="ctr"/>
                      <a:r>
                        <a:rPr lang="en-US" sz="1600" smtClean="0"/>
                        <a:t>Delay</a:t>
                      </a:r>
                      <a:endParaRPr lang="en-US" sz="1600"/>
                    </a:p>
                  </a:txBody>
                  <a:tcPr/>
                </a:tc>
                <a:tc>
                  <a:txBody>
                    <a:bodyPr/>
                    <a:lstStyle/>
                    <a:p>
                      <a:pPr algn="ctr"/>
                      <a:r>
                        <a:rPr lang="en-US" sz="1600" smtClean="0"/>
                        <a:t>A: 1323</a:t>
                      </a:r>
                      <a:r>
                        <a:rPr lang="en-US" sz="1600" baseline="0" smtClean="0"/>
                        <a:t> On</a:t>
                      </a:r>
                    </a:p>
                    <a:p>
                      <a:pPr algn="ctr"/>
                      <a:r>
                        <a:rPr lang="en-US" sz="1600" baseline="0" smtClean="0"/>
                        <a:t>B: rWin-1,875,000</a:t>
                      </a:r>
                      <a:endParaRPr lang="en-US" sz="1600"/>
                    </a:p>
                  </a:txBody>
                  <a:tcPr/>
                </a:tc>
                <a:tc>
                  <a:txBody>
                    <a:bodyPr/>
                    <a:lstStyle/>
                    <a:p>
                      <a:pPr algn="ctr"/>
                      <a:r>
                        <a:rPr lang="en-US" sz="1600" err="1" smtClean="0"/>
                        <a:t>iperf</a:t>
                      </a:r>
                      <a:r>
                        <a:rPr lang="en-US" sz="1600" baseline="0" smtClean="0"/>
                        <a:t> –s </a:t>
                      </a:r>
                      <a:br>
                        <a:rPr lang="en-US" sz="1600" baseline="0" smtClean="0"/>
                      </a:br>
                      <a:r>
                        <a:rPr lang="en-US" sz="1600" baseline="0" smtClean="0"/>
                        <a:t>rWin at 1,875,000</a:t>
                      </a:r>
                      <a:endParaRPr lang="en-US" sz="1600"/>
                    </a:p>
                  </a:txBody>
                  <a:tcPr/>
                </a:tc>
                <a:tc>
                  <a:txBody>
                    <a:bodyPr/>
                    <a:lstStyle/>
                    <a:p>
                      <a:pPr algn="ctr"/>
                      <a:r>
                        <a:rPr lang="en-US" sz="1600" err="1" smtClean="0"/>
                        <a:t>iperf –c</a:t>
                      </a:r>
                    </a:p>
                    <a:p>
                      <a:pPr algn="ctr"/>
                      <a:r>
                        <a:rPr lang="en-US" sz="1600" err="1" smtClean="0"/>
                        <a:t>rWin at 1,875,000</a:t>
                      </a:r>
                      <a:endParaRPr lang="en-US" sz="1600"/>
                    </a:p>
                  </a:txBody>
                  <a:tcPr/>
                </a:tc>
                <a:tc>
                  <a:txBody>
                    <a:bodyPr/>
                    <a:lstStyle/>
                    <a:p>
                      <a:pPr algn="ctr"/>
                      <a:r>
                        <a:rPr lang="en-US" sz="1600" smtClean="0"/>
                        <a:t>Results</a:t>
                      </a:r>
                      <a:endParaRPr lang="en-US" sz="1600"/>
                    </a:p>
                  </a:txBody>
                  <a:tcPr/>
                </a:tc>
              </a:tr>
              <a:tr h="533400">
                <a:tc>
                  <a:txBody>
                    <a:bodyPr/>
                    <a:lstStyle/>
                    <a:p>
                      <a:r>
                        <a:rPr lang="en-US" sz="1600" smtClean="0"/>
                        <a:t>#1: Local iPerf</a:t>
                      </a:r>
                      <a:endParaRPr lang="en-US" sz="1600"/>
                    </a:p>
                  </a:txBody>
                  <a:tcPr/>
                </a:tc>
                <a:tc>
                  <a:txBody>
                    <a:bodyPr/>
                    <a:lstStyle/>
                    <a:p>
                      <a:endParaRPr lang="en-US" sz="1600"/>
                    </a:p>
                  </a:txBody>
                  <a:tcPr/>
                </a:tc>
                <a:tc>
                  <a:txBody>
                    <a:bodyPr/>
                    <a:lstStyle/>
                    <a:p>
                      <a:endParaRPr lang="en-US" sz="1600"/>
                    </a:p>
                  </a:txBody>
                  <a:tcPr/>
                </a:tc>
                <a:tc>
                  <a:txBody>
                    <a:bodyPr/>
                    <a:lstStyle/>
                    <a:p>
                      <a:endParaRPr lang="en-US" sz="1600"/>
                    </a:p>
                  </a:txBody>
                  <a:tcPr/>
                </a:tc>
                <a:tc>
                  <a:txBody>
                    <a:bodyPr/>
                    <a:lstStyle/>
                    <a:p>
                      <a:endParaRPr lang="en-US" sz="1600"/>
                    </a:p>
                  </a:txBody>
                  <a:tcPr/>
                </a:tc>
                <a:tc>
                  <a:txBody>
                    <a:bodyPr/>
                    <a:lstStyle/>
                    <a:p>
                      <a:r>
                        <a:rPr lang="en-US" sz="1600" smtClean="0"/>
                        <a:t>94.5,</a:t>
                      </a:r>
                      <a:r>
                        <a:rPr lang="en-US" sz="1600" baseline="0" smtClean="0"/>
                        <a:t> 90, 92, 94, 94</a:t>
                      </a:r>
                      <a:endParaRPr lang="en-US" sz="1600"/>
                    </a:p>
                  </a:txBody>
                  <a:tcPr/>
                </a:tc>
              </a:tr>
              <a:tr h="533400">
                <a:tc>
                  <a:txBody>
                    <a:bodyPr/>
                    <a:lstStyle/>
                    <a:p>
                      <a:r>
                        <a:rPr lang="en-US" sz="1600" smtClean="0"/>
                        <a:t>#2: iPerf at</a:t>
                      </a:r>
                      <a:r>
                        <a:rPr lang="en-US" sz="1600" baseline="0" smtClean="0"/>
                        <a:t> 100ms delay</a:t>
                      </a:r>
                      <a:endParaRPr lang="en-US" sz="1600" smtClean="0"/>
                    </a:p>
                  </a:txBody>
                  <a:tcPr/>
                </a:tc>
                <a:tc>
                  <a:txBody>
                    <a:bodyPr/>
                    <a:lstStyle/>
                    <a:p>
                      <a:r>
                        <a:rPr lang="en-US" sz="1600" smtClean="0"/>
                        <a:t>100</a:t>
                      </a:r>
                    </a:p>
                    <a:p>
                      <a:r>
                        <a:rPr lang="en-US" sz="1600" smtClean="0"/>
                        <a:t>ms</a:t>
                      </a:r>
                      <a:endParaRPr lang="en-US" sz="1600"/>
                    </a:p>
                  </a:txBody>
                  <a:tcPr/>
                </a:tc>
                <a:tc>
                  <a:txBody>
                    <a:bodyPr/>
                    <a:lstStyle/>
                    <a:p>
                      <a:endParaRPr lang="en-US" sz="1600"/>
                    </a:p>
                  </a:txBody>
                  <a:tcPr/>
                </a:tc>
                <a:tc>
                  <a:txBody>
                    <a:bodyPr/>
                    <a:lstStyle/>
                    <a:p>
                      <a:endParaRPr lang="en-US" sz="1600"/>
                    </a:p>
                  </a:txBody>
                  <a:tcPr/>
                </a:tc>
                <a:tc>
                  <a:txBody>
                    <a:bodyPr/>
                    <a:lstStyle/>
                    <a:p>
                      <a:endParaRPr lang="en-US" sz="1600"/>
                    </a:p>
                  </a:txBody>
                  <a:tcPr/>
                </a:tc>
                <a:tc>
                  <a:txBody>
                    <a:bodyPr/>
                    <a:lstStyle/>
                    <a:p>
                      <a:r>
                        <a:rPr lang="en-US" sz="1600" smtClean="0"/>
                        <a:t>4.6, 4.8,</a:t>
                      </a:r>
                      <a:r>
                        <a:rPr lang="en-US" sz="1600" baseline="0" smtClean="0"/>
                        <a:t> 4.58, 4.61, 4.62</a:t>
                      </a:r>
                      <a:endParaRPr lang="en-US" sz="1600"/>
                    </a:p>
                  </a:txBody>
                  <a:tcPr/>
                </a:tc>
              </a:tr>
              <a:tr h="533400">
                <a:tc>
                  <a:txBody>
                    <a:bodyPr/>
                    <a:lstStyle/>
                    <a:p>
                      <a:r>
                        <a:rPr lang="en-US" sz="1600" smtClean="0"/>
                        <a:t>#3: iPerf w/delay + reg</a:t>
                      </a:r>
                      <a:r>
                        <a:rPr lang="en-US" sz="1600" baseline="0" smtClean="0"/>
                        <a:t> change</a:t>
                      </a:r>
                      <a:endParaRPr lang="en-US" sz="1600" smtClean="0"/>
                    </a:p>
                  </a:txBody>
                  <a:tcPr/>
                </a:tc>
                <a:tc>
                  <a:txBody>
                    <a:bodyPr/>
                    <a:lstStyle/>
                    <a:p>
                      <a:r>
                        <a:rPr lang="en-US" sz="1600" smtClean="0"/>
                        <a:t>100</a:t>
                      </a:r>
                    </a:p>
                    <a:p>
                      <a:r>
                        <a:rPr lang="en-US" sz="1600" smtClean="0"/>
                        <a:t>ms</a:t>
                      </a:r>
                      <a:endParaRPr lang="en-US" sz="1600"/>
                    </a:p>
                  </a:txBody>
                  <a:tcPr/>
                </a:tc>
                <a:tc>
                  <a:txBody>
                    <a:bodyPr/>
                    <a:lstStyle/>
                    <a:p>
                      <a:r>
                        <a:rPr lang="en-US" sz="1600" smtClean="0"/>
                        <a:t>Reg sets (x32)</a:t>
                      </a:r>
                    </a:p>
                    <a:p>
                      <a:r>
                        <a:rPr lang="en-US" sz="1600" smtClean="0"/>
                        <a:t>1323 on</a:t>
                      </a:r>
                      <a:br>
                        <a:rPr lang="en-US" sz="1600" smtClean="0"/>
                      </a:br>
                      <a:r>
                        <a:rPr lang="en-US" sz="1600" smtClean="0"/>
                        <a:t>1,875,000</a:t>
                      </a:r>
                      <a:r>
                        <a:rPr lang="en-US" sz="1600" baseline="0" smtClean="0"/>
                        <a:t> rWin</a:t>
                      </a:r>
                      <a:endParaRPr lang="en-US" sz="1600"/>
                    </a:p>
                  </a:txBody>
                  <a:tcPr/>
                </a:tc>
                <a:tc>
                  <a:txBody>
                    <a:bodyPr/>
                    <a:lstStyle/>
                    <a:p>
                      <a:endParaRPr lang="en-US" sz="1600"/>
                    </a:p>
                  </a:txBody>
                  <a:tcPr/>
                </a:tc>
                <a:tc>
                  <a:txBody>
                    <a:bodyPr/>
                    <a:lstStyle/>
                    <a:p>
                      <a:endParaRPr lang="en-US" sz="1600"/>
                    </a:p>
                  </a:txBody>
                  <a:tcPr/>
                </a:tc>
                <a:tc>
                  <a:txBody>
                    <a:bodyPr/>
                    <a:lstStyle/>
                    <a:p>
                      <a:r>
                        <a:rPr lang="en-US" sz="1600" smtClean="0"/>
                        <a:t>5.6, 4.6, 4.7, 4.7, 4.7</a:t>
                      </a:r>
                      <a:endParaRPr lang="en-US" sz="1600"/>
                    </a:p>
                  </a:txBody>
                  <a:tcPr/>
                </a:tc>
              </a:tr>
            </a:tbl>
          </a:graphicData>
        </a:graphic>
      </p:graphicFrame>
      <p:sp>
        <p:nvSpPr>
          <p:cNvPr id="8" name="Title 1"/>
          <p:cNvSpPr txBox="1"/>
          <p:nvPr/>
        </p:nvSpPr>
        <p:spPr bwMode="auto">
          <a:xfrm>
            <a:off x="246063" y="150813"/>
            <a:ext cx="8229600" cy="1143000"/>
          </a:xfrm>
          <a:prstGeom prst="rect">
            <a:avLst/>
          </a:prstGeom>
          <a:noFill/>
          <a:ln w="9525">
            <a:noFill/>
            <a:miter lim="800000"/>
          </a:ln>
        </p:spPr>
        <p:txBody>
          <a:bodyPr anchor="ctr">
            <a:normAutofit/>
          </a:bodyPr>
          <a:lstStyle/>
          <a:p>
            <a:pPr algn="ctr" eaLnBrk="0" hangingPunct="0">
              <a:defRPr/>
            </a:pPr>
            <a:r>
              <a:rPr lang="en-US" sz="2800" b="0">
                <a:solidFill>
                  <a:schemeClr val="bg1"/>
                </a:solidFill>
                <a:latin typeface="Arial Black" pitchFamily="34" charset="0"/>
                <a:ea typeface="+mj-ea"/>
                <a:cs typeface="+mj-cs"/>
              </a:rPr>
              <a:t>Lab Test Results: </a:t>
            </a:r>
            <a:br>
              <a:rPr lang="en-US" sz="2800" b="0">
                <a:solidFill>
                  <a:schemeClr val="bg1"/>
                </a:solidFill>
                <a:latin typeface="Arial Black" pitchFamily="34" charset="0"/>
                <a:ea typeface="+mj-ea"/>
                <a:cs typeface="+mj-cs"/>
              </a:rPr>
            </a:br>
            <a:r>
              <a:rPr lang="en-US" sz="2800" b="0">
                <a:solidFill>
                  <a:schemeClr val="bg1"/>
                </a:solidFill>
                <a:latin typeface="Arial Black" pitchFamily="34" charset="0"/>
                <a:ea typeface="+mj-ea"/>
                <a:cs typeface="+mj-cs"/>
              </a:rPr>
              <a:t>Throughput/Scaling Relationship</a:t>
            </a:r>
          </a:p>
        </p:txBody>
      </p:sp>
      <p:sp>
        <p:nvSpPr>
          <p:cNvPr id="9" name="TextBox 8"/>
          <p:cNvSpPr txBox="1"/>
          <p:nvPr/>
        </p:nvSpPr>
        <p:spPr>
          <a:xfrm>
            <a:off x="928961" y="5105400"/>
            <a:ext cx="7286034" cy="954107"/>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en-US" sz="2800"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Enabled Window Scaling and increased </a:t>
            </a:r>
          </a:p>
          <a:p>
            <a:pPr algn="ctr">
              <a:defRPr/>
            </a:pPr>
            <a:r>
              <a:rPr lang="en-US" sz="2800" spc="50" err="1">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rWin</a:t>
            </a:r>
            <a:r>
              <a:rPr lang="en-US" sz="2800" spc="5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Setting at operating system (XP)</a:t>
            </a:r>
          </a:p>
        </p:txBody>
      </p:sp>
    </p:spTree>
  </p:cSld>
  <p:clrMapOvr>
    <a:masterClrMapping/>
  </p:clrMapOvr>
  <p:transition>
    <p:fade/>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21506" name="Picture 2"/>
          <p:cNvPicPr>
            <a:picLocks noChangeAspect="1" noChangeArrowheads="1"/>
          </p:cNvPicPr>
          <p:nvPr/>
        </p:nvPicPr>
        <p:blipFill>
          <a:blip r:embed="rId2"/>
          <a:stretch>
            <a:fillRect/>
          </a:stretch>
        </p:blipFill>
        <p:spPr bwMode="auto">
          <a:xfrm>
            <a:off x="0" y="-117475"/>
            <a:ext cx="9144000" cy="7204075"/>
          </a:xfrm>
          <a:prstGeom prst="rect">
            <a:avLst/>
          </a:prstGeom>
          <a:noFill/>
          <a:ln w="9525">
            <a:noFill/>
            <a:miter lim="800000"/>
          </a:ln>
        </p:spPr>
      </p:pic>
      <p:sp>
        <p:nvSpPr>
          <p:cNvPr id="21507" name="TextBox 6"/>
          <p:cNvSpPr txBox="1">
            <a:spLocks noChangeArrowheads="1"/>
          </p:cNvSpPr>
          <p:nvPr/>
        </p:nvSpPr>
        <p:spPr bwMode="auto">
          <a:xfrm>
            <a:off x="1219200" y="1066800"/>
            <a:ext cx="3606800" cy="1384300"/>
          </a:xfrm>
          <a:prstGeom prst="rect">
            <a:avLst/>
          </a:prstGeom>
          <a:noFill/>
          <a:ln w="9525">
            <a:noFill/>
            <a:miter lim="800000"/>
          </a:ln>
        </p:spPr>
        <p:txBody>
          <a:bodyPr wrap="none">
            <a:spAutoFit/>
          </a:bodyPr>
          <a:lstStyle/>
          <a:p>
            <a:r>
              <a:rPr lang="en-US" sz="2800">
                <a:solidFill>
                  <a:srgbClr val="C00000"/>
                </a:solidFill>
              </a:rPr>
              <a:t>Application not taking</a:t>
            </a:r>
            <a:br>
              <a:rPr lang="en-US" sz="2800">
                <a:solidFill>
                  <a:srgbClr val="C00000"/>
                </a:solidFill>
              </a:rPr>
            </a:br>
            <a:r>
              <a:rPr lang="en-US" sz="2800">
                <a:solidFill>
                  <a:srgbClr val="C00000"/>
                </a:solidFill>
              </a:rPr>
              <a:t>advantage of maximum</a:t>
            </a:r>
            <a:br>
              <a:rPr lang="en-US" sz="2800">
                <a:solidFill>
                  <a:srgbClr val="C00000"/>
                </a:solidFill>
              </a:rPr>
            </a:br>
            <a:r>
              <a:rPr lang="en-US" sz="2800">
                <a:solidFill>
                  <a:srgbClr val="C00000"/>
                </a:solidFill>
              </a:rPr>
              <a:t>rWin value</a:t>
            </a:r>
          </a:p>
        </p:txBody>
      </p:sp>
      <p:sp>
        <p:nvSpPr>
          <p:cNvPr id="8" name="Up-Down Arrow 7"/>
          <p:cNvSpPr/>
          <p:nvPr/>
        </p:nvSpPr>
        <p:spPr>
          <a:xfrm>
            <a:off x="3962400" y="3657600"/>
            <a:ext cx="304800" cy="914400"/>
          </a:xfrm>
          <a:prstGeom prst="upDownArrow">
            <a:avLst/>
          </a:prstGeom>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Tree>
  </p:cSld>
  <p:clrMapOvr>
    <a:masterClrMapping/>
  </p:clrMapOvr>
  <p:transition>
    <p:fade/>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4" name="Table 3"/>
          <p:cNvGraphicFramePr>
            <a:graphicFrameLocks noGrp="1"/>
          </p:cNvGraphicFramePr>
          <p:nvPr/>
        </p:nvGraphicFramePr>
        <p:xfrm>
          <a:off x="381000" y="1524000"/>
          <a:ext cx="8229600" cy="1676400"/>
        </p:xfrm>
        <a:graphic>
          <a:graphicData uri="http://schemas.openxmlformats.org/drawingml/2006/table">
            <a:tbl>
              <a:tblPr firstRow="1" bandRow="1">
                <a:tableStyleId>{5C22544A-7EE6-4342-B048-85BDC9FD1C3A}</a:tableStyleId>
              </a:tblPr>
              <a:tblGrid>
                <a:gridCol w="2057400"/>
                <a:gridCol w="685800"/>
                <a:gridCol w="1371600"/>
                <a:gridCol w="1371600"/>
                <a:gridCol w="1371600"/>
                <a:gridCol w="1371600"/>
              </a:tblGrid>
              <a:tr h="533400">
                <a:tc>
                  <a:txBody>
                    <a:bodyPr/>
                    <a:lstStyle/>
                    <a:p>
                      <a:pPr algn="ctr"/>
                      <a:r>
                        <a:rPr lang="en-US" sz="1400" smtClean="0"/>
                        <a:t>Lab Test</a:t>
                      </a:r>
                      <a:endParaRPr lang="en-US" sz="1400"/>
                    </a:p>
                  </a:txBody>
                  <a:tcPr/>
                </a:tc>
                <a:tc>
                  <a:txBody>
                    <a:bodyPr/>
                    <a:lstStyle/>
                    <a:p>
                      <a:pPr algn="ctr"/>
                      <a:r>
                        <a:rPr lang="en-US" sz="1400" smtClean="0"/>
                        <a:t>Delay</a:t>
                      </a:r>
                      <a:endParaRPr lang="en-US" sz="1400"/>
                    </a:p>
                  </a:txBody>
                  <a:tcPr/>
                </a:tc>
                <a:tc>
                  <a:txBody>
                    <a:bodyPr/>
                    <a:lstStyle/>
                    <a:p>
                      <a:pPr algn="ctr"/>
                      <a:r>
                        <a:rPr lang="en-US" sz="1400" smtClean="0"/>
                        <a:t>A: 1323</a:t>
                      </a:r>
                      <a:r>
                        <a:rPr lang="en-US" sz="1400" baseline="0" smtClean="0"/>
                        <a:t> On</a:t>
                      </a:r>
                    </a:p>
                    <a:p>
                      <a:pPr algn="ctr"/>
                      <a:r>
                        <a:rPr lang="en-US" sz="1400" baseline="0" smtClean="0"/>
                        <a:t>B: rWin-1,875,000</a:t>
                      </a:r>
                      <a:endParaRPr lang="en-US" sz="1400"/>
                    </a:p>
                  </a:txBody>
                  <a:tcPr/>
                </a:tc>
                <a:tc>
                  <a:txBody>
                    <a:bodyPr/>
                    <a:lstStyle/>
                    <a:p>
                      <a:pPr algn="ctr"/>
                      <a:r>
                        <a:rPr lang="en-US" sz="1400" err="1" smtClean="0"/>
                        <a:t>iperf</a:t>
                      </a:r>
                      <a:r>
                        <a:rPr lang="en-US" sz="1400" baseline="0" smtClean="0"/>
                        <a:t> –s </a:t>
                      </a:r>
                      <a:br>
                        <a:rPr lang="en-US" sz="1400" baseline="0" smtClean="0"/>
                      </a:br>
                      <a:r>
                        <a:rPr lang="en-US" sz="1400" baseline="0" smtClean="0"/>
                        <a:t>rWin at 1,875,000</a:t>
                      </a:r>
                      <a:endParaRPr lang="en-US" sz="1400"/>
                    </a:p>
                  </a:txBody>
                  <a:tcPr/>
                </a:tc>
                <a:tc>
                  <a:txBody>
                    <a:bodyPr/>
                    <a:lstStyle/>
                    <a:p>
                      <a:pPr algn="ctr"/>
                      <a:r>
                        <a:rPr lang="en-US" sz="1400" err="1" smtClean="0"/>
                        <a:t>iperf –c</a:t>
                      </a:r>
                    </a:p>
                    <a:p>
                      <a:pPr algn="ctr"/>
                      <a:r>
                        <a:rPr lang="en-US" sz="1400" err="1" smtClean="0"/>
                        <a:t>rWin at 1,875,000</a:t>
                      </a:r>
                      <a:endParaRPr lang="en-US" sz="1400"/>
                    </a:p>
                  </a:txBody>
                  <a:tcPr/>
                </a:tc>
                <a:tc>
                  <a:txBody>
                    <a:bodyPr/>
                    <a:lstStyle/>
                    <a:p>
                      <a:pPr algn="ctr"/>
                      <a:r>
                        <a:rPr lang="en-US" sz="1400" smtClean="0"/>
                        <a:t>Results</a:t>
                      </a:r>
                      <a:endParaRPr lang="en-US" sz="1400"/>
                    </a:p>
                  </a:txBody>
                  <a:tcPr/>
                </a:tc>
              </a:tr>
              <a:tr h="533400">
                <a:tc>
                  <a:txBody>
                    <a:bodyPr/>
                    <a:lstStyle/>
                    <a:p>
                      <a:r>
                        <a:rPr lang="en-US" sz="1400" smtClean="0"/>
                        <a:t>#6: iPerf to 10.10.16.16 w/delay + rWin  at receiver set</a:t>
                      </a:r>
                    </a:p>
                  </a:txBody>
                  <a:tcPr/>
                </a:tc>
                <a:tc>
                  <a:txBody>
                    <a:bodyPr/>
                    <a:lstStyle/>
                    <a:p>
                      <a:r>
                        <a:rPr lang="en-US" sz="1400" smtClean="0"/>
                        <a:t>100</a:t>
                      </a:r>
                    </a:p>
                    <a:p>
                      <a:r>
                        <a:rPr lang="en-US" sz="1400" smtClean="0"/>
                        <a:t>ms</a:t>
                      </a:r>
                      <a:endParaRPr lang="en-US" sz="1400"/>
                    </a:p>
                  </a:txBody>
                  <a:tcPr/>
                </a:tc>
                <a:tc>
                  <a:txBody>
                    <a:bodyPr/>
                    <a:lstStyle/>
                    <a:p>
                      <a:r>
                        <a:rPr lang="en-US" sz="1400" smtClean="0"/>
                        <a:t>“</a:t>
                      </a:r>
                      <a:endParaRPr lang="en-US" sz="1400"/>
                    </a:p>
                  </a:txBody>
                  <a:tcPr/>
                </a:tc>
                <a:tc>
                  <a:txBody>
                    <a:bodyPr/>
                    <a:lstStyle/>
                    <a:p>
                      <a:r>
                        <a:rPr lang="en-US" sz="1400" smtClean="0"/>
                        <a:t>Receive</a:t>
                      </a:r>
                      <a:r>
                        <a:rPr lang="en-US" sz="1400" baseline="0" smtClean="0"/>
                        <a:t> window (-w) set at 1,875,000</a:t>
                      </a:r>
                      <a:endParaRPr lang="en-US" sz="1400"/>
                    </a:p>
                  </a:txBody>
                  <a:tcPr/>
                </a:tc>
                <a:tc>
                  <a:txBody>
                    <a:bodyPr/>
                    <a:lstStyle/>
                    <a:p>
                      <a:endParaRPr lang="en-US" sz="1400"/>
                    </a:p>
                  </a:txBody>
                  <a:tcPr/>
                </a:tc>
                <a:tc>
                  <a:txBody>
                    <a:bodyPr/>
                    <a:lstStyle/>
                    <a:p>
                      <a:r>
                        <a:rPr lang="en-US" sz="1400" smtClean="0"/>
                        <a:t>5.0</a:t>
                      </a:r>
                      <a:endParaRPr lang="en-US" sz="1400"/>
                    </a:p>
                  </a:txBody>
                  <a:tcPr/>
                </a:tc>
              </a:tr>
            </a:tbl>
          </a:graphicData>
        </a:graphic>
      </p:graphicFrame>
      <p:sp>
        <p:nvSpPr>
          <p:cNvPr id="7" name="Title 1"/>
          <p:cNvSpPr txBox="1"/>
          <p:nvPr/>
        </p:nvSpPr>
        <p:spPr bwMode="auto">
          <a:xfrm>
            <a:off x="368300" y="0"/>
            <a:ext cx="8229600" cy="1143000"/>
          </a:xfrm>
          <a:prstGeom prst="rect">
            <a:avLst/>
          </a:prstGeom>
          <a:noFill/>
          <a:ln w="9525">
            <a:noFill/>
            <a:miter lim="800000"/>
          </a:ln>
        </p:spPr>
        <p:txBody>
          <a:bodyPr anchor="ctr">
            <a:normAutofit/>
          </a:bodyPr>
          <a:lstStyle/>
          <a:p>
            <a:pPr algn="ctr" eaLnBrk="0" hangingPunct="0">
              <a:defRPr/>
            </a:pPr>
            <a:r>
              <a:rPr lang="en-US" sz="2800" b="0">
                <a:solidFill>
                  <a:schemeClr val="bg1"/>
                </a:solidFill>
                <a:latin typeface="Arial Black" pitchFamily="34" charset="0"/>
                <a:ea typeface="+mj-ea"/>
                <a:cs typeface="+mj-cs"/>
              </a:rPr>
              <a:t>Lab Test Results: </a:t>
            </a:r>
            <a:br>
              <a:rPr lang="en-US" sz="2800" b="0">
                <a:solidFill>
                  <a:schemeClr val="bg1"/>
                </a:solidFill>
                <a:latin typeface="Arial Black" pitchFamily="34" charset="0"/>
                <a:ea typeface="+mj-ea"/>
                <a:cs typeface="+mj-cs"/>
              </a:rPr>
            </a:br>
            <a:r>
              <a:rPr lang="en-US" sz="2800" b="0">
                <a:solidFill>
                  <a:schemeClr val="bg1"/>
                </a:solidFill>
                <a:latin typeface="Arial Black" pitchFamily="34" charset="0"/>
                <a:ea typeface="+mj-ea"/>
                <a:cs typeface="+mj-cs"/>
              </a:rPr>
              <a:t>Throughput/Scaling Relationship</a:t>
            </a:r>
          </a:p>
        </p:txBody>
      </p:sp>
    </p:spTree>
  </p:cSld>
  <p:clrMapOvr>
    <a:masterClrMapping/>
  </p:clrMapOvr>
  <p:transition>
    <p:fade/>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3554" name="Title 1"/>
          <p:cNvSpPr>
            <a:spLocks noGrp="1"/>
          </p:cNvSpPr>
          <p:nvPr>
            <p:ph type="ctrTitle"/>
          </p:nvPr>
        </p:nvSpPr>
        <p:spPr/>
        <p:txBody>
          <a:bodyPr/>
          <a:lstStyle/>
          <a:p>
            <a:r>
              <a:rPr lang="en-US" sz="2800" smtClean="0">
                <a:latin typeface="Arial Black" pitchFamily="34" charset="0"/>
              </a:rPr>
              <a:t>Lab Test Results: </a:t>
            </a:r>
            <a:br>
              <a:rPr lang="en-US" sz="2800" smtClean="0">
                <a:latin typeface="Arial Black" pitchFamily="34" charset="0"/>
              </a:rPr>
            </a:br>
            <a:r>
              <a:rPr lang="en-US" sz="2800" smtClean="0">
                <a:latin typeface="Arial Black" pitchFamily="34" charset="0"/>
              </a:rPr>
              <a:t>Throughput/Scaling Relationship</a:t>
            </a:r>
          </a:p>
        </p:txBody>
      </p:sp>
      <p:graphicFrame>
        <p:nvGraphicFramePr>
          <p:cNvPr id="4" name="Table 3"/>
          <p:cNvGraphicFramePr>
            <a:graphicFrameLocks noGrp="1"/>
          </p:cNvGraphicFramePr>
          <p:nvPr/>
        </p:nvGraphicFramePr>
        <p:xfrm>
          <a:off x="381000" y="1524000"/>
          <a:ext cx="8229600" cy="2621280"/>
        </p:xfrm>
        <a:graphic>
          <a:graphicData uri="http://schemas.openxmlformats.org/drawingml/2006/table">
            <a:tbl>
              <a:tblPr firstRow="1" bandRow="1">
                <a:tableStyleId>{5C22544A-7EE6-4342-B048-85BDC9FD1C3A}</a:tableStyleId>
              </a:tblPr>
              <a:tblGrid>
                <a:gridCol w="2057400"/>
                <a:gridCol w="685800"/>
                <a:gridCol w="1371600"/>
                <a:gridCol w="1371600"/>
                <a:gridCol w="1371600"/>
                <a:gridCol w="1371600"/>
              </a:tblGrid>
              <a:tr h="533400">
                <a:tc>
                  <a:txBody>
                    <a:bodyPr/>
                    <a:lstStyle/>
                    <a:p>
                      <a:pPr algn="ctr"/>
                      <a:r>
                        <a:rPr lang="en-US" sz="1400" smtClean="0"/>
                        <a:t>Lab Test</a:t>
                      </a:r>
                      <a:endParaRPr lang="en-US" sz="1400"/>
                    </a:p>
                  </a:txBody>
                  <a:tcPr/>
                </a:tc>
                <a:tc>
                  <a:txBody>
                    <a:bodyPr/>
                    <a:lstStyle/>
                    <a:p>
                      <a:pPr algn="ctr"/>
                      <a:r>
                        <a:rPr lang="en-US" sz="1400" smtClean="0"/>
                        <a:t>Delay</a:t>
                      </a:r>
                      <a:endParaRPr lang="en-US" sz="1400"/>
                    </a:p>
                  </a:txBody>
                  <a:tcPr/>
                </a:tc>
                <a:tc>
                  <a:txBody>
                    <a:bodyPr/>
                    <a:lstStyle/>
                    <a:p>
                      <a:pPr algn="ctr"/>
                      <a:r>
                        <a:rPr lang="en-US" sz="1400" smtClean="0"/>
                        <a:t>A: 1323</a:t>
                      </a:r>
                      <a:r>
                        <a:rPr lang="en-US" sz="1400" baseline="0" smtClean="0"/>
                        <a:t> On</a:t>
                      </a:r>
                    </a:p>
                    <a:p>
                      <a:pPr algn="ctr"/>
                      <a:r>
                        <a:rPr lang="en-US" sz="1400" baseline="0" smtClean="0"/>
                        <a:t>B: rWin-1,875,000</a:t>
                      </a:r>
                      <a:endParaRPr lang="en-US" sz="1400"/>
                    </a:p>
                  </a:txBody>
                  <a:tcPr/>
                </a:tc>
                <a:tc>
                  <a:txBody>
                    <a:bodyPr/>
                    <a:lstStyle/>
                    <a:p>
                      <a:pPr algn="ctr"/>
                      <a:r>
                        <a:rPr lang="en-US" sz="1400" err="1" smtClean="0"/>
                        <a:t>iperf</a:t>
                      </a:r>
                      <a:r>
                        <a:rPr lang="en-US" sz="1400" baseline="0" smtClean="0"/>
                        <a:t> –s </a:t>
                      </a:r>
                      <a:br>
                        <a:rPr lang="en-US" sz="1400" baseline="0" smtClean="0"/>
                      </a:br>
                      <a:r>
                        <a:rPr lang="en-US" sz="1400" baseline="0" smtClean="0"/>
                        <a:t>rWin at 1,875,000</a:t>
                      </a:r>
                      <a:endParaRPr lang="en-US" sz="1400"/>
                    </a:p>
                  </a:txBody>
                  <a:tcPr/>
                </a:tc>
                <a:tc>
                  <a:txBody>
                    <a:bodyPr/>
                    <a:lstStyle/>
                    <a:p>
                      <a:pPr algn="ctr"/>
                      <a:r>
                        <a:rPr lang="en-US" sz="1400" err="1" smtClean="0"/>
                        <a:t>iperf –c</a:t>
                      </a:r>
                    </a:p>
                    <a:p>
                      <a:pPr algn="ctr"/>
                      <a:r>
                        <a:rPr lang="en-US" sz="1400" err="1" smtClean="0"/>
                        <a:t>rWin at 1,875,000</a:t>
                      </a:r>
                      <a:endParaRPr lang="en-US" sz="1400"/>
                    </a:p>
                  </a:txBody>
                  <a:tcPr/>
                </a:tc>
                <a:tc>
                  <a:txBody>
                    <a:bodyPr/>
                    <a:lstStyle/>
                    <a:p>
                      <a:pPr algn="ctr"/>
                      <a:r>
                        <a:rPr lang="en-US" sz="1400" smtClean="0"/>
                        <a:t>Results</a:t>
                      </a:r>
                      <a:endParaRPr lang="en-US" sz="1400"/>
                    </a:p>
                  </a:txBody>
                  <a:tcPr/>
                </a:tc>
              </a:tr>
              <a:tr h="533400">
                <a:tc>
                  <a:txBody>
                    <a:bodyPr/>
                    <a:lstStyle/>
                    <a:p>
                      <a:r>
                        <a:rPr lang="en-US" sz="1400" smtClean="0"/>
                        <a:t>#6: iPerf to 10.10.16.16 w/delay + rWin  at receiver set</a:t>
                      </a:r>
                    </a:p>
                  </a:txBody>
                  <a:tcPr/>
                </a:tc>
                <a:tc>
                  <a:txBody>
                    <a:bodyPr/>
                    <a:lstStyle/>
                    <a:p>
                      <a:r>
                        <a:rPr lang="en-US" sz="1400" smtClean="0"/>
                        <a:t>100</a:t>
                      </a:r>
                    </a:p>
                    <a:p>
                      <a:r>
                        <a:rPr lang="en-US" sz="1400" smtClean="0"/>
                        <a:t>ms</a:t>
                      </a:r>
                      <a:endParaRPr lang="en-US" sz="1400"/>
                    </a:p>
                  </a:txBody>
                  <a:tcPr/>
                </a:tc>
                <a:tc>
                  <a:txBody>
                    <a:bodyPr/>
                    <a:lstStyle/>
                    <a:p>
                      <a:r>
                        <a:rPr lang="en-US" sz="1400" smtClean="0"/>
                        <a:t>“</a:t>
                      </a:r>
                      <a:endParaRPr lang="en-US" sz="1400"/>
                    </a:p>
                  </a:txBody>
                  <a:tcPr/>
                </a:tc>
                <a:tc>
                  <a:txBody>
                    <a:bodyPr/>
                    <a:lstStyle/>
                    <a:p>
                      <a:r>
                        <a:rPr lang="en-US" sz="1400" smtClean="0"/>
                        <a:t>Receive</a:t>
                      </a:r>
                      <a:r>
                        <a:rPr lang="en-US" sz="1400" baseline="0" smtClean="0"/>
                        <a:t> window (-w) set at 1,875,000</a:t>
                      </a:r>
                      <a:endParaRPr lang="en-US" sz="1400"/>
                    </a:p>
                  </a:txBody>
                  <a:tcPr/>
                </a:tc>
                <a:tc>
                  <a:txBody>
                    <a:bodyPr/>
                    <a:lstStyle/>
                    <a:p>
                      <a:endParaRPr lang="en-US" sz="1400"/>
                    </a:p>
                  </a:txBody>
                  <a:tcPr/>
                </a:tc>
                <a:tc>
                  <a:txBody>
                    <a:bodyPr/>
                    <a:lstStyle/>
                    <a:p>
                      <a:r>
                        <a:rPr lang="en-US" sz="1400" smtClean="0"/>
                        <a:t>5.0</a:t>
                      </a:r>
                      <a:endParaRPr lang="en-US" sz="1400"/>
                    </a:p>
                  </a:txBody>
                  <a:tcPr/>
                </a:tc>
              </a:tr>
              <a:tr h="533400">
                <a:tc>
                  <a:txBody>
                    <a:bodyPr/>
                    <a:lstStyle/>
                    <a:p>
                      <a:r>
                        <a:rPr lang="en-US" sz="1400" smtClean="0"/>
                        <a:t>#7: iPerf to 10:10:16:16 w/delay + rWin  at receiver set</a:t>
                      </a:r>
                    </a:p>
                  </a:txBody>
                  <a:tcPr/>
                </a:tc>
                <a:tc>
                  <a:txBody>
                    <a:bodyPr/>
                    <a:lstStyle/>
                    <a:p>
                      <a:r>
                        <a:rPr lang="en-US" sz="1400" smtClean="0"/>
                        <a:t>100</a:t>
                      </a:r>
                    </a:p>
                    <a:p>
                      <a:r>
                        <a:rPr lang="en-US" sz="1400" smtClean="0"/>
                        <a:t>ms</a:t>
                      </a:r>
                      <a:endParaRPr lang="en-US" sz="1400"/>
                    </a:p>
                  </a:txBody>
                  <a:tcPr/>
                </a:tc>
                <a:tc>
                  <a:txBody>
                    <a:bodyPr/>
                    <a:lstStyle/>
                    <a:p>
                      <a:r>
                        <a:rPr lang="en-US" sz="1400" smtClean="0"/>
                        <a:t>“</a:t>
                      </a:r>
                      <a:endParaRPr lang="en-US" sz="1400"/>
                    </a:p>
                  </a:txBody>
                  <a:tcPr/>
                </a:tc>
                <a:tc>
                  <a:txBody>
                    <a:bodyPr/>
                    <a:lstStyle/>
                    <a:p>
                      <a:r>
                        <a:rPr lang="en-US" sz="1400" smtClean="0"/>
                        <a:t>“</a:t>
                      </a:r>
                      <a:endParaRPr lang="en-US" sz="1400"/>
                    </a:p>
                  </a:txBody>
                  <a:tcPr/>
                </a:tc>
                <a:tc>
                  <a:txBody>
                    <a:bodyPr/>
                    <a:lstStyle/>
                    <a:p>
                      <a:r>
                        <a:rPr lang="en-US" sz="1400" smtClean="0"/>
                        <a:t>Sender</a:t>
                      </a:r>
                      <a:r>
                        <a:rPr lang="en-US" sz="1400" baseline="0" smtClean="0"/>
                        <a:t> window (-w) set at 1,875,000</a:t>
                      </a:r>
                      <a:endParaRPr lang="en-US" sz="1400"/>
                    </a:p>
                  </a:txBody>
                  <a:tcPr/>
                </a:tc>
                <a:tc>
                  <a:txBody>
                    <a:bodyPr/>
                    <a:lstStyle/>
                    <a:p>
                      <a:r>
                        <a:rPr lang="en-US" sz="1400" smtClean="0"/>
                        <a:t>77.6</a:t>
                      </a:r>
                      <a:endParaRPr lang="en-US" sz="1400"/>
                    </a:p>
                  </a:txBody>
                  <a:tcPr/>
                </a:tc>
              </a:tr>
            </a:tbl>
          </a:graphicData>
        </a:graphic>
      </p:graphicFrame>
      <p:sp>
        <p:nvSpPr>
          <p:cNvPr id="8" name="Title 1"/>
          <p:cNvSpPr txBox="1"/>
          <p:nvPr/>
        </p:nvSpPr>
        <p:spPr bwMode="auto">
          <a:xfrm>
            <a:off x="368300" y="0"/>
            <a:ext cx="8229600" cy="1143000"/>
          </a:xfrm>
          <a:prstGeom prst="rect">
            <a:avLst/>
          </a:prstGeom>
          <a:noFill/>
          <a:ln w="9525">
            <a:noFill/>
            <a:miter lim="800000"/>
          </a:ln>
        </p:spPr>
        <p:txBody>
          <a:bodyPr anchor="ctr">
            <a:normAutofit/>
          </a:bodyPr>
          <a:lstStyle/>
          <a:p>
            <a:pPr algn="ctr" eaLnBrk="0" hangingPunct="0">
              <a:defRPr/>
            </a:pPr>
            <a:r>
              <a:rPr lang="en-US" sz="2800" b="0">
                <a:solidFill>
                  <a:schemeClr val="bg1"/>
                </a:solidFill>
                <a:latin typeface="Arial Black" pitchFamily="34" charset="0"/>
                <a:ea typeface="+mj-ea"/>
                <a:cs typeface="+mj-cs"/>
              </a:rPr>
              <a:t>Lab Test Results: </a:t>
            </a:r>
            <a:br>
              <a:rPr lang="en-US" sz="2800" b="0">
                <a:solidFill>
                  <a:schemeClr val="bg1"/>
                </a:solidFill>
                <a:latin typeface="Arial Black" pitchFamily="34" charset="0"/>
                <a:ea typeface="+mj-ea"/>
                <a:cs typeface="+mj-cs"/>
              </a:rPr>
            </a:br>
            <a:r>
              <a:rPr lang="en-US" sz="2800" b="0">
                <a:solidFill>
                  <a:schemeClr val="bg1"/>
                </a:solidFill>
                <a:latin typeface="Arial Black" pitchFamily="34" charset="0"/>
                <a:ea typeface="+mj-ea"/>
                <a:cs typeface="+mj-cs"/>
              </a:rPr>
              <a:t>Throughput/Scaling Relationship</a:t>
            </a:r>
          </a:p>
        </p:txBody>
      </p:sp>
    </p:spTree>
  </p:cSld>
  <p:clrMapOvr>
    <a:masterClrMapping/>
  </p:clrMapOvr>
  <p:transition>
    <p:fade/>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24578" name="Picture 2"/>
          <p:cNvPicPr>
            <a:picLocks noChangeAspect="1" noChangeArrowheads="1"/>
          </p:cNvPicPr>
          <p:nvPr/>
        </p:nvPicPr>
        <p:blipFill>
          <a:blip r:embed="rId2"/>
          <a:stretch>
            <a:fillRect/>
          </a:stretch>
        </p:blipFill>
        <p:spPr bwMode="auto">
          <a:xfrm>
            <a:off x="0" y="-41275"/>
            <a:ext cx="9144000" cy="7204075"/>
          </a:xfrm>
          <a:prstGeom prst="rect">
            <a:avLst/>
          </a:prstGeom>
          <a:noFill/>
          <a:ln w="9525">
            <a:noFill/>
            <a:miter lim="800000"/>
          </a:ln>
        </p:spPr>
      </p:pic>
      <p:sp>
        <p:nvSpPr>
          <p:cNvPr id="24579" name="TextBox 2"/>
          <p:cNvSpPr txBox="1">
            <a:spLocks noChangeArrowheads="1"/>
          </p:cNvSpPr>
          <p:nvPr/>
        </p:nvSpPr>
        <p:spPr bwMode="auto">
          <a:xfrm>
            <a:off x="1219200" y="1066800"/>
            <a:ext cx="3992563" cy="954088"/>
          </a:xfrm>
          <a:prstGeom prst="rect">
            <a:avLst/>
          </a:prstGeom>
          <a:noFill/>
          <a:ln w="9525">
            <a:noFill/>
            <a:miter lim="800000"/>
          </a:ln>
        </p:spPr>
        <p:txBody>
          <a:bodyPr wrap="none">
            <a:spAutoFit/>
          </a:bodyPr>
          <a:lstStyle/>
          <a:p>
            <a:r>
              <a:rPr lang="en-US" sz="2800">
                <a:solidFill>
                  <a:srgbClr val="C00000"/>
                </a:solidFill>
              </a:rPr>
              <a:t>Application optimized</a:t>
            </a:r>
          </a:p>
          <a:p>
            <a:r>
              <a:rPr lang="en-US" sz="2800">
                <a:solidFill>
                  <a:srgbClr val="C00000"/>
                </a:solidFill>
              </a:rPr>
              <a:t>for maximum rWin values</a:t>
            </a:r>
          </a:p>
        </p:txBody>
      </p:sp>
    </p:spTree>
  </p:cSld>
  <p:clrMapOvr>
    <a:masterClrMapping/>
  </p:clrMapOvr>
  <p:transition>
    <p:fade/>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5602" name="Title 1"/>
          <p:cNvSpPr>
            <a:spLocks noGrp="1"/>
          </p:cNvSpPr>
          <p:nvPr>
            <p:ph type="ctrTitle"/>
          </p:nvPr>
        </p:nvSpPr>
        <p:spPr/>
        <p:txBody>
          <a:bodyPr/>
          <a:lstStyle/>
          <a:p>
            <a:r>
              <a:rPr lang="en-US" sz="2800" smtClean="0">
                <a:latin typeface="Arial Black" pitchFamily="34" charset="0"/>
              </a:rPr>
              <a:t>Lab Test Results: </a:t>
            </a:r>
            <a:br>
              <a:rPr lang="en-US" sz="2800" smtClean="0">
                <a:latin typeface="Arial Black" pitchFamily="34" charset="0"/>
              </a:rPr>
            </a:br>
            <a:r>
              <a:rPr lang="en-US" sz="2800" smtClean="0">
                <a:latin typeface="Arial Black" pitchFamily="34" charset="0"/>
              </a:rPr>
              <a:t>Throughput/Scaling Relationship</a:t>
            </a:r>
          </a:p>
        </p:txBody>
      </p:sp>
      <p:graphicFrame>
        <p:nvGraphicFramePr>
          <p:cNvPr id="4" name="Table 3"/>
          <p:cNvGraphicFramePr>
            <a:graphicFrameLocks noGrp="1"/>
          </p:cNvGraphicFramePr>
          <p:nvPr/>
        </p:nvGraphicFramePr>
        <p:xfrm>
          <a:off x="381000" y="1524000"/>
          <a:ext cx="8229600" cy="3352800"/>
        </p:xfrm>
        <a:graphic>
          <a:graphicData uri="http://schemas.openxmlformats.org/drawingml/2006/table">
            <a:tbl>
              <a:tblPr firstRow="1" bandRow="1">
                <a:tableStyleId>{5C22544A-7EE6-4342-B048-85BDC9FD1C3A}</a:tableStyleId>
              </a:tblPr>
              <a:tblGrid>
                <a:gridCol w="2057400"/>
                <a:gridCol w="685800"/>
                <a:gridCol w="1371600"/>
                <a:gridCol w="1371600"/>
                <a:gridCol w="1371600"/>
                <a:gridCol w="1371600"/>
              </a:tblGrid>
              <a:tr h="533400">
                <a:tc>
                  <a:txBody>
                    <a:bodyPr/>
                    <a:lstStyle/>
                    <a:p>
                      <a:pPr algn="ctr"/>
                      <a:r>
                        <a:rPr lang="en-US" sz="1400" smtClean="0"/>
                        <a:t>Lab Test</a:t>
                      </a:r>
                      <a:endParaRPr lang="en-US" sz="1400"/>
                    </a:p>
                  </a:txBody>
                  <a:tcPr/>
                </a:tc>
                <a:tc>
                  <a:txBody>
                    <a:bodyPr/>
                    <a:lstStyle/>
                    <a:p>
                      <a:pPr algn="ctr"/>
                      <a:r>
                        <a:rPr lang="en-US" sz="1400" smtClean="0"/>
                        <a:t>Delay</a:t>
                      </a:r>
                      <a:endParaRPr lang="en-US" sz="1400"/>
                    </a:p>
                  </a:txBody>
                  <a:tcPr/>
                </a:tc>
                <a:tc>
                  <a:txBody>
                    <a:bodyPr/>
                    <a:lstStyle/>
                    <a:p>
                      <a:pPr algn="ctr"/>
                      <a:r>
                        <a:rPr lang="en-US" sz="1400" smtClean="0"/>
                        <a:t>A: 1323</a:t>
                      </a:r>
                      <a:r>
                        <a:rPr lang="en-US" sz="1400" baseline="0" smtClean="0"/>
                        <a:t> On</a:t>
                      </a:r>
                    </a:p>
                    <a:p>
                      <a:pPr algn="ctr"/>
                      <a:r>
                        <a:rPr lang="en-US" sz="1400" baseline="0" smtClean="0"/>
                        <a:t>B: rWin-1,875,000</a:t>
                      </a:r>
                      <a:endParaRPr lang="en-US" sz="1400"/>
                    </a:p>
                  </a:txBody>
                  <a:tcPr/>
                </a:tc>
                <a:tc>
                  <a:txBody>
                    <a:bodyPr/>
                    <a:lstStyle/>
                    <a:p>
                      <a:pPr algn="ctr"/>
                      <a:r>
                        <a:rPr lang="en-US" sz="1400" err="1" smtClean="0"/>
                        <a:t>iperf</a:t>
                      </a:r>
                      <a:r>
                        <a:rPr lang="en-US" sz="1400" baseline="0" smtClean="0"/>
                        <a:t> –s </a:t>
                      </a:r>
                      <a:br>
                        <a:rPr lang="en-US" sz="1400" baseline="0" smtClean="0"/>
                      </a:br>
                      <a:r>
                        <a:rPr lang="en-US" sz="1400" baseline="0" smtClean="0"/>
                        <a:t>rWin at 1,875,000</a:t>
                      </a:r>
                      <a:endParaRPr lang="en-US" sz="1400"/>
                    </a:p>
                  </a:txBody>
                  <a:tcPr/>
                </a:tc>
                <a:tc>
                  <a:txBody>
                    <a:bodyPr/>
                    <a:lstStyle/>
                    <a:p>
                      <a:pPr algn="ctr"/>
                      <a:r>
                        <a:rPr lang="en-US" sz="1400" err="1" smtClean="0"/>
                        <a:t>iperf –c</a:t>
                      </a:r>
                    </a:p>
                    <a:p>
                      <a:pPr algn="ctr"/>
                      <a:r>
                        <a:rPr lang="en-US" sz="1400" err="1" smtClean="0"/>
                        <a:t>rWin at 1,875,000</a:t>
                      </a:r>
                      <a:endParaRPr lang="en-US" sz="1400"/>
                    </a:p>
                  </a:txBody>
                  <a:tcPr/>
                </a:tc>
                <a:tc>
                  <a:txBody>
                    <a:bodyPr/>
                    <a:lstStyle/>
                    <a:p>
                      <a:pPr algn="ctr"/>
                      <a:r>
                        <a:rPr lang="en-US" sz="1400" smtClean="0"/>
                        <a:t>Results</a:t>
                      </a:r>
                      <a:endParaRPr lang="en-US" sz="1400"/>
                    </a:p>
                  </a:txBody>
                  <a:tcPr/>
                </a:tc>
              </a:tr>
              <a:tr h="533400">
                <a:tc>
                  <a:txBody>
                    <a:bodyPr/>
                    <a:lstStyle/>
                    <a:p>
                      <a:r>
                        <a:rPr lang="en-US" sz="1400" smtClean="0"/>
                        <a:t>#6: iPerf to 10.10.16.16 w/delay + rWin  at receiver set</a:t>
                      </a:r>
                    </a:p>
                  </a:txBody>
                  <a:tcPr/>
                </a:tc>
                <a:tc>
                  <a:txBody>
                    <a:bodyPr/>
                    <a:lstStyle/>
                    <a:p>
                      <a:r>
                        <a:rPr lang="en-US" sz="1400" smtClean="0"/>
                        <a:t>100</a:t>
                      </a:r>
                    </a:p>
                    <a:p>
                      <a:r>
                        <a:rPr lang="en-US" sz="1400" smtClean="0"/>
                        <a:t>ms</a:t>
                      </a:r>
                      <a:endParaRPr lang="en-US" sz="1400"/>
                    </a:p>
                  </a:txBody>
                  <a:tcPr/>
                </a:tc>
                <a:tc>
                  <a:txBody>
                    <a:bodyPr/>
                    <a:lstStyle/>
                    <a:p>
                      <a:r>
                        <a:rPr lang="en-US" sz="1400" smtClean="0"/>
                        <a:t>“</a:t>
                      </a:r>
                      <a:endParaRPr lang="en-US" sz="1400"/>
                    </a:p>
                  </a:txBody>
                  <a:tcPr/>
                </a:tc>
                <a:tc>
                  <a:txBody>
                    <a:bodyPr/>
                    <a:lstStyle/>
                    <a:p>
                      <a:r>
                        <a:rPr lang="en-US" sz="1400" smtClean="0"/>
                        <a:t>Receive</a:t>
                      </a:r>
                      <a:r>
                        <a:rPr lang="en-US" sz="1400" baseline="0" smtClean="0"/>
                        <a:t> window (-w) set at 1,875,000</a:t>
                      </a:r>
                      <a:endParaRPr lang="en-US" sz="1400"/>
                    </a:p>
                  </a:txBody>
                  <a:tcPr/>
                </a:tc>
                <a:tc>
                  <a:txBody>
                    <a:bodyPr/>
                    <a:lstStyle/>
                    <a:p>
                      <a:endParaRPr lang="en-US" sz="1400"/>
                    </a:p>
                  </a:txBody>
                  <a:tcPr/>
                </a:tc>
                <a:tc>
                  <a:txBody>
                    <a:bodyPr/>
                    <a:lstStyle/>
                    <a:p>
                      <a:r>
                        <a:rPr lang="en-US" sz="1400" smtClean="0"/>
                        <a:t>5.0</a:t>
                      </a:r>
                      <a:endParaRPr lang="en-US" sz="1400"/>
                    </a:p>
                  </a:txBody>
                  <a:tcPr/>
                </a:tc>
              </a:tr>
              <a:tr h="533400">
                <a:tc>
                  <a:txBody>
                    <a:bodyPr/>
                    <a:lstStyle/>
                    <a:p>
                      <a:r>
                        <a:rPr lang="en-US" sz="1400" smtClean="0"/>
                        <a:t>#7: iPerf to 10:10:16:16 w/delay + rWin  at receiver set</a:t>
                      </a:r>
                    </a:p>
                  </a:txBody>
                  <a:tcPr/>
                </a:tc>
                <a:tc>
                  <a:txBody>
                    <a:bodyPr/>
                    <a:lstStyle/>
                    <a:p>
                      <a:r>
                        <a:rPr lang="en-US" sz="1400" smtClean="0"/>
                        <a:t>100</a:t>
                      </a:r>
                    </a:p>
                    <a:p>
                      <a:r>
                        <a:rPr lang="en-US" sz="1400" smtClean="0"/>
                        <a:t>ms</a:t>
                      </a:r>
                      <a:endParaRPr lang="en-US" sz="1400"/>
                    </a:p>
                  </a:txBody>
                  <a:tcPr/>
                </a:tc>
                <a:tc>
                  <a:txBody>
                    <a:bodyPr/>
                    <a:lstStyle/>
                    <a:p>
                      <a:r>
                        <a:rPr lang="en-US" sz="1400" smtClean="0"/>
                        <a:t>“</a:t>
                      </a:r>
                      <a:endParaRPr lang="en-US" sz="1400"/>
                    </a:p>
                  </a:txBody>
                  <a:tcPr/>
                </a:tc>
                <a:tc>
                  <a:txBody>
                    <a:bodyPr/>
                    <a:lstStyle/>
                    <a:p>
                      <a:r>
                        <a:rPr lang="en-US" sz="1400" smtClean="0"/>
                        <a:t>“</a:t>
                      </a:r>
                      <a:endParaRPr lang="en-US" sz="1400"/>
                    </a:p>
                  </a:txBody>
                  <a:tcPr/>
                </a:tc>
                <a:tc>
                  <a:txBody>
                    <a:bodyPr/>
                    <a:lstStyle/>
                    <a:p>
                      <a:r>
                        <a:rPr lang="en-US" sz="1400" smtClean="0"/>
                        <a:t>Sender</a:t>
                      </a:r>
                      <a:r>
                        <a:rPr lang="en-US" sz="1400" baseline="0" smtClean="0"/>
                        <a:t> window (-w) set at 1,875,000</a:t>
                      </a:r>
                      <a:endParaRPr lang="en-US" sz="1400"/>
                    </a:p>
                  </a:txBody>
                  <a:tcPr/>
                </a:tc>
                <a:tc>
                  <a:txBody>
                    <a:bodyPr/>
                    <a:lstStyle/>
                    <a:p>
                      <a:r>
                        <a:rPr lang="en-US" sz="1400" smtClean="0"/>
                        <a:t>77.6</a:t>
                      </a:r>
                      <a:endParaRPr lang="en-US" sz="1400"/>
                    </a:p>
                  </a:txBody>
                  <a:tcPr/>
                </a:tc>
              </a:tr>
              <a:tr h="533400">
                <a:tc>
                  <a:txBody>
                    <a:bodyPr/>
                    <a:lstStyle/>
                    <a:p>
                      <a:r>
                        <a:rPr lang="en-US" sz="1400" smtClean="0">
                          <a:solidFill>
                            <a:srgbClr val="C00000"/>
                          </a:solidFill>
                        </a:rPr>
                        <a:t>#8: iPerf to 10:10:16:16 w/delay –</a:t>
                      </a:r>
                      <a:r>
                        <a:rPr lang="en-US" sz="1400" baseline="0" smtClean="0">
                          <a:solidFill>
                            <a:srgbClr val="C00000"/>
                          </a:solidFill>
                        </a:rPr>
                        <a:t> satellite link speed simulation</a:t>
                      </a:r>
                      <a:endParaRPr lang="en-US" sz="1400" smtClean="0">
                        <a:solidFill>
                          <a:srgbClr val="C00000"/>
                        </a:solidFill>
                      </a:endParaRPr>
                    </a:p>
                  </a:txBody>
                  <a:tcPr/>
                </a:tc>
                <a:tc>
                  <a:txBody>
                    <a:bodyPr/>
                    <a:lstStyle/>
                    <a:p>
                      <a:r>
                        <a:rPr lang="en-US" sz="1400" smtClean="0">
                          <a:solidFill>
                            <a:srgbClr val="C00000"/>
                          </a:solidFill>
                        </a:rPr>
                        <a:t>800</a:t>
                      </a:r>
                    </a:p>
                    <a:p>
                      <a:r>
                        <a:rPr lang="en-US" sz="1400" smtClean="0">
                          <a:solidFill>
                            <a:srgbClr val="C00000"/>
                          </a:solidFill>
                        </a:rPr>
                        <a:t>ms</a:t>
                      </a:r>
                      <a:endParaRPr lang="en-US" sz="1400">
                        <a:solidFill>
                          <a:srgbClr val="C00000"/>
                        </a:solidFill>
                      </a:endParaRPr>
                    </a:p>
                  </a:txBody>
                  <a:tcPr/>
                </a:tc>
                <a:tc>
                  <a:txBody>
                    <a:bodyPr/>
                    <a:lstStyle/>
                    <a:p>
                      <a:r>
                        <a:rPr lang="en-US" sz="1400" smtClean="0">
                          <a:solidFill>
                            <a:srgbClr val="C00000"/>
                          </a:solidFill>
                        </a:rPr>
                        <a:t>“</a:t>
                      </a:r>
                      <a:endParaRPr lang="en-US" sz="1400">
                        <a:solidFill>
                          <a:srgbClr val="C00000"/>
                        </a:solidFill>
                      </a:endParaRPr>
                    </a:p>
                  </a:txBody>
                  <a:tcPr/>
                </a:tc>
                <a:tc>
                  <a:txBody>
                    <a:bodyPr/>
                    <a:lstStyle/>
                    <a:p>
                      <a:r>
                        <a:rPr lang="en-US" sz="1400" smtClean="0">
                          <a:solidFill>
                            <a:srgbClr val="C00000"/>
                          </a:solidFill>
                        </a:rPr>
                        <a:t>“</a:t>
                      </a:r>
                      <a:endParaRPr lang="en-US" sz="1400">
                        <a:solidFill>
                          <a:srgbClr val="C00000"/>
                        </a:solidFill>
                      </a:endParaRPr>
                    </a:p>
                  </a:txBody>
                  <a:tcPr/>
                </a:tc>
                <a:tc>
                  <a:txBody>
                    <a:bodyPr/>
                    <a:lstStyle/>
                    <a:p>
                      <a:r>
                        <a:rPr lang="en-US" sz="1400" smtClean="0">
                          <a:solidFill>
                            <a:srgbClr val="C00000"/>
                          </a:solidFill>
                        </a:rPr>
                        <a:t>“</a:t>
                      </a:r>
                      <a:endParaRPr lang="en-US" sz="1400">
                        <a:solidFill>
                          <a:srgbClr val="C00000"/>
                        </a:solidFill>
                      </a:endParaRPr>
                    </a:p>
                  </a:txBody>
                  <a:tcPr/>
                </a:tc>
                <a:tc>
                  <a:txBody>
                    <a:bodyPr/>
                    <a:lstStyle/>
                    <a:p>
                      <a:r>
                        <a:rPr lang="en-US" sz="1400" smtClean="0">
                          <a:solidFill>
                            <a:srgbClr val="C00000"/>
                          </a:solidFill>
                        </a:rPr>
                        <a:t>1.2</a:t>
                      </a:r>
                      <a:endParaRPr lang="en-US" sz="1400">
                        <a:solidFill>
                          <a:srgbClr val="C00000"/>
                        </a:solidFill>
                      </a:endParaRPr>
                    </a:p>
                  </a:txBody>
                  <a:tcPr/>
                </a:tc>
              </a:tr>
            </a:tbl>
          </a:graphicData>
        </a:graphic>
      </p:graphicFrame>
      <p:sp>
        <p:nvSpPr>
          <p:cNvPr id="6" name="Title 1"/>
          <p:cNvSpPr txBox="1"/>
          <p:nvPr/>
        </p:nvSpPr>
        <p:spPr bwMode="auto">
          <a:xfrm>
            <a:off x="368300" y="0"/>
            <a:ext cx="8229600" cy="1143000"/>
          </a:xfrm>
          <a:prstGeom prst="rect">
            <a:avLst/>
          </a:prstGeom>
          <a:noFill/>
          <a:ln w="9525">
            <a:noFill/>
            <a:miter lim="800000"/>
          </a:ln>
        </p:spPr>
        <p:txBody>
          <a:bodyPr anchor="ctr">
            <a:normAutofit/>
          </a:bodyPr>
          <a:lstStyle/>
          <a:p>
            <a:pPr algn="ctr" eaLnBrk="0" hangingPunct="0">
              <a:defRPr/>
            </a:pPr>
            <a:r>
              <a:rPr lang="en-US" sz="2800" b="0">
                <a:solidFill>
                  <a:schemeClr val="bg1"/>
                </a:solidFill>
                <a:latin typeface="Arial Black" pitchFamily="34" charset="0"/>
                <a:ea typeface="+mj-ea"/>
                <a:cs typeface="+mj-cs"/>
              </a:rPr>
              <a:t>Lab Test Results: </a:t>
            </a:r>
            <a:br>
              <a:rPr lang="en-US" sz="2800" b="0">
                <a:solidFill>
                  <a:schemeClr val="bg1"/>
                </a:solidFill>
                <a:latin typeface="Arial Black" pitchFamily="34" charset="0"/>
                <a:ea typeface="+mj-ea"/>
                <a:cs typeface="+mj-cs"/>
              </a:rPr>
            </a:br>
            <a:r>
              <a:rPr lang="en-US" sz="2800" b="0">
                <a:solidFill>
                  <a:schemeClr val="bg1"/>
                </a:solidFill>
                <a:latin typeface="Arial Black" pitchFamily="34" charset="0"/>
                <a:ea typeface="+mj-ea"/>
                <a:cs typeface="+mj-cs"/>
              </a:rPr>
              <a:t>Throughput/Scaling Relationship</a:t>
            </a:r>
          </a:p>
        </p:txBody>
      </p:sp>
    </p:spTree>
  </p:cSld>
  <p:clrMapOvr>
    <a:masterClrMapping/>
  </p:clrMapOvr>
  <p:transition>
    <p:fade/>
  </p:transition>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26626" name="Picture 2"/>
          <p:cNvPicPr>
            <a:picLocks noChangeAspect="1" noChangeArrowheads="1"/>
          </p:cNvPicPr>
          <p:nvPr/>
        </p:nvPicPr>
        <p:blipFill>
          <a:blip r:embed="rId2"/>
          <a:stretch>
            <a:fillRect/>
          </a:stretch>
        </p:blipFill>
        <p:spPr bwMode="auto">
          <a:xfrm>
            <a:off x="0" y="0"/>
            <a:ext cx="9144000" cy="7204075"/>
          </a:xfrm>
          <a:prstGeom prst="rect">
            <a:avLst/>
          </a:prstGeom>
          <a:noFill/>
          <a:ln w="9525">
            <a:noFill/>
            <a:miter lim="800000"/>
          </a:ln>
        </p:spPr>
      </p:pic>
      <p:sp>
        <p:nvSpPr>
          <p:cNvPr id="26627" name="TextBox 5"/>
          <p:cNvSpPr txBox="1">
            <a:spLocks noChangeArrowheads="1"/>
          </p:cNvSpPr>
          <p:nvPr/>
        </p:nvSpPr>
        <p:spPr bwMode="auto">
          <a:xfrm>
            <a:off x="1219200" y="1066800"/>
            <a:ext cx="2986088" cy="523875"/>
          </a:xfrm>
          <a:prstGeom prst="rect">
            <a:avLst/>
          </a:prstGeom>
          <a:noFill/>
          <a:ln w="9525">
            <a:noFill/>
            <a:miter lim="800000"/>
          </a:ln>
        </p:spPr>
        <p:txBody>
          <a:bodyPr wrap="none">
            <a:spAutoFit/>
          </a:bodyPr>
          <a:lstStyle/>
          <a:p>
            <a:r>
              <a:rPr lang="en-US" sz="2800">
                <a:solidFill>
                  <a:srgbClr val="C00000"/>
                </a:solidFill>
              </a:rPr>
              <a:t>Satellite Simulation</a:t>
            </a:r>
          </a:p>
        </p:txBody>
      </p:sp>
    </p:spTree>
  </p:cSld>
  <p:clrMapOvr>
    <a:masterClrMapping/>
  </p:clrMapOvr>
  <p:transition>
    <p:fade/>
  </p:transition>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7650" name="Rectangle 2"/>
          <p:cNvSpPr>
            <a:spLocks noGrp="1"/>
          </p:cNvSpPr>
          <p:nvPr>
            <p:ph type="title" idx="4294967295"/>
          </p:nvPr>
        </p:nvSpPr>
        <p:spPr>
          <a:xfrm>
            <a:off x="457200" y="0"/>
            <a:ext cx="8229600" cy="1417638"/>
          </a:xfrm>
        </p:spPr>
        <p:txBody>
          <a:bodyPr/>
          <a:lstStyle/>
          <a:p>
            <a:r>
              <a:rPr lang="en-US" sz="3600" smtClean="0">
                <a:solidFill>
                  <a:schemeClr val="bg1"/>
                </a:solidFill>
              </a:rPr>
              <a:t> </a:t>
            </a:r>
            <a:r>
              <a:rPr lang="en-US" sz="3600" b="1" smtClean="0">
                <a:solidFill>
                  <a:schemeClr val="bg1"/>
                </a:solidFill>
              </a:rPr>
              <a:t>The Case of the Sputtering Stream</a:t>
            </a:r>
          </a:p>
        </p:txBody>
      </p:sp>
      <p:sp>
        <p:nvSpPr>
          <p:cNvPr id="4" name="Rectangle 3"/>
          <p:cNvSpPr txBox="1"/>
          <p:nvPr/>
        </p:nvSpPr>
        <p:spPr bwMode="auto">
          <a:xfrm>
            <a:off x="457200" y="1600200"/>
            <a:ext cx="8686800" cy="4525963"/>
          </a:xfrm>
          <a:prstGeom prst="rect">
            <a:avLst/>
          </a:prstGeom>
          <a:noFill/>
          <a:ln w="9525">
            <a:noFill/>
            <a:miter lim="800000"/>
          </a:ln>
        </p:spPr>
        <p:txBody>
          <a:bodyPr/>
          <a:lstStyle/>
          <a:p>
            <a:pPr>
              <a:buFont typeface="Arial" pitchFamily="34" charset="0"/>
              <a:buChar char="•"/>
              <a:defRPr/>
            </a:pPr>
            <a:r>
              <a:rPr lang="en-US" sz="4000"/>
              <a:t> Network Forensics 101</a:t>
            </a:r>
          </a:p>
          <a:p>
            <a:pPr>
              <a:buFont typeface="Arial" pitchFamily="34" charset="0"/>
              <a:buChar char="•"/>
              <a:defRPr/>
            </a:pPr>
            <a:r>
              <a:rPr lang="en-US" sz="4000"/>
              <a:t> Evidence of Reconnaissance</a:t>
            </a:r>
          </a:p>
          <a:p>
            <a:pPr>
              <a:buFont typeface="Arial" pitchFamily="34" charset="0"/>
              <a:buChar char="•"/>
              <a:defRPr/>
            </a:pPr>
            <a:r>
              <a:rPr lang="en-US" sz="4000"/>
              <a:t> Evidence of Breaches</a:t>
            </a:r>
          </a:p>
          <a:p>
            <a:pPr>
              <a:buFont typeface="Arial" pitchFamily="34" charset="0"/>
              <a:buChar char="•"/>
              <a:defRPr/>
            </a:pPr>
            <a:r>
              <a:rPr lang="en-US" sz="4000"/>
              <a:t> LIVE ANALYSIS</a:t>
            </a:r>
          </a:p>
          <a:p>
            <a:pPr marL="342900" indent="-342900" eaLnBrk="0" hangingPunct="0">
              <a:spcBef>
                <a:spcPct val="20000"/>
              </a:spcBef>
              <a:buFont typeface="Arial"/>
              <a:buChar char="•"/>
              <a:defRPr/>
            </a:pPr>
            <a:endParaRPr lang="en-US" sz="4000" b="0"/>
          </a:p>
        </p:txBody>
      </p:sp>
      <p:pic>
        <p:nvPicPr>
          <p:cNvPr id="27652" name="Picture 5" descr="stream-rock.jpg"/>
          <p:cNvPicPr>
            <a:picLocks noChangeAspect="1"/>
          </p:cNvPicPr>
          <p:nvPr/>
        </p:nvPicPr>
        <p:blipFill>
          <a:blip r:embed="rId2"/>
          <a:stretch>
            <a:fillRect/>
          </a:stretch>
        </p:blipFill>
        <p:spPr bwMode="auto">
          <a:xfrm>
            <a:off x="0" y="1271588"/>
            <a:ext cx="9155113" cy="5586412"/>
          </a:xfrm>
          <a:prstGeom prst="rect">
            <a:avLst/>
          </a:prstGeom>
          <a:noFill/>
          <a:ln w="9525">
            <a:noFill/>
            <a:miter lim="800000"/>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indefinite"/>
                            </p:stCondLst>
                          </p:cTn>
                        </p:par>
                        <p:par>
                          <p:cTn id="9" fill="hold" nodeType="afterGroup">
                            <p:stCondLst>
                              <p:cond delay="0"/>
                            </p:stCondLst>
                            <p:childTnLst>
                              <p:par>
                                <p:cTn id="10" presetID="1" presetClass="entr" presetSubtype="0" fill="hold" grpId="0" nodeType="clickEffect">
                                  <p:childTnLst>
                                    <p:set>
                                      <p:cBhvr>
                                        <p:cTn id="11"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indefinite"/>
                            </p:stCondLst>
                          </p:cTn>
                        </p:par>
                        <p:par>
                          <p:cTn id="14" fill="hold" nodeType="afterGroup">
                            <p:stCondLst>
                              <p:cond delay="0"/>
                            </p:stCondLst>
                            <p:childTnLst>
                              <p:par>
                                <p:cTn id="15" presetID="1" presetClass="entr" presetSubtype="0" fill="hold" grpId="0" nodeType="clickEffect">
                                  <p:childTnLst>
                                    <p:set>
                                      <p:cBhvr>
                                        <p:cTn id="1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indefinite"/>
                            </p:stCondLst>
                          </p:cTn>
                        </p:par>
                        <p:par>
                          <p:cTn id="19" fill="hold" nodeType="afterGroup">
                            <p:stCondLst>
                              <p:cond delay="0"/>
                            </p:stCondLst>
                            <p:childTnLst>
                              <p:par>
                                <p:cTn id="20" presetID="1" presetClass="entr" presetSubtype="0" fill="hold" grpId="0" nodeType="clickEffect">
                                  <p:childTnLst>
                                    <p:set>
                                      <p:cBhvr>
                                        <p:cTn id="21"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10242" name="Picture 4" descr="deadcomputer.jpg"/>
          <p:cNvPicPr>
            <a:picLocks noChangeAspect="1"/>
          </p:cNvPicPr>
          <p:nvPr/>
        </p:nvPicPr>
        <p:blipFill>
          <a:blip r:embed="rId2">
            <a:lum bright="42000" contrast="-66000"/>
          </a:blip>
          <a:stretch>
            <a:fillRect/>
          </a:stretch>
        </p:blipFill>
        <p:spPr bwMode="auto">
          <a:xfrm>
            <a:off x="0" y="1249363"/>
            <a:ext cx="9144000" cy="5608637"/>
          </a:xfrm>
          <a:prstGeom prst="rect">
            <a:avLst/>
          </a:prstGeom>
          <a:noFill/>
          <a:ln w="9525">
            <a:noFill/>
            <a:miter lim="800000"/>
          </a:ln>
        </p:spPr>
      </p:pic>
      <p:sp>
        <p:nvSpPr>
          <p:cNvPr id="10243" name="Rectangle 2"/>
          <p:cNvSpPr>
            <a:spLocks noGrp="1"/>
          </p:cNvSpPr>
          <p:nvPr>
            <p:ph type="title" idx="4294967295"/>
          </p:nvPr>
        </p:nvSpPr>
        <p:spPr>
          <a:xfrm>
            <a:off x="457200" y="0"/>
            <a:ext cx="8229600" cy="1417638"/>
          </a:xfrm>
        </p:spPr>
        <p:txBody>
          <a:bodyPr/>
          <a:lstStyle/>
          <a:p>
            <a:r>
              <a:rPr lang="en-US" sz="3600" smtClean="0">
                <a:solidFill>
                  <a:schemeClr val="bg1"/>
                </a:solidFill>
              </a:rPr>
              <a:t> </a:t>
            </a:r>
            <a:r>
              <a:rPr lang="en-US" sz="3600" b="1" smtClean="0">
                <a:solidFill>
                  <a:schemeClr val="bg1"/>
                </a:solidFill>
              </a:rPr>
              <a:t>In this Session</a:t>
            </a:r>
          </a:p>
        </p:txBody>
      </p:sp>
      <p:sp>
        <p:nvSpPr>
          <p:cNvPr id="4" name="Rectangle 3"/>
          <p:cNvSpPr txBox="1"/>
          <p:nvPr/>
        </p:nvSpPr>
        <p:spPr bwMode="auto">
          <a:xfrm>
            <a:off x="457200" y="1600200"/>
            <a:ext cx="8686800" cy="4525963"/>
          </a:xfrm>
          <a:prstGeom prst="rect">
            <a:avLst/>
          </a:prstGeom>
          <a:noFill/>
          <a:ln w="9525">
            <a:noFill/>
            <a:miter lim="800000"/>
          </a:ln>
        </p:spPr>
        <p:txBody>
          <a:bodyPr/>
          <a:lstStyle/>
          <a:p>
            <a:pPr>
              <a:buFont typeface="Arial" pitchFamily="34" charset="0"/>
              <a:buChar char="•"/>
              <a:defRPr/>
            </a:pPr>
            <a:r>
              <a:rPr lang="en-US" sz="4000"/>
              <a:t> Attacking Enterprise Problems</a:t>
            </a:r>
          </a:p>
          <a:p>
            <a:pPr>
              <a:buFont typeface="Arial" pitchFamily="34" charset="0"/>
              <a:buChar char="•"/>
              <a:defRPr/>
            </a:pPr>
            <a:r>
              <a:rPr lang="en-US" sz="4000"/>
              <a:t>The Case of the Lousy Latency</a:t>
            </a:r>
          </a:p>
          <a:p>
            <a:pPr marL="342900" indent="-342900" eaLnBrk="0" hangingPunct="0">
              <a:spcBef>
                <a:spcPct val="20000"/>
              </a:spcBef>
              <a:buFont typeface="Arial"/>
              <a:buChar char="•"/>
              <a:defRPr/>
            </a:pPr>
            <a:endParaRPr lang="en-US" sz="4000" b="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indefinite"/>
                            </p:stCondLst>
                          </p:cTn>
                        </p:par>
                        <p:par>
                          <p:cTn id="9" fill="hold" nodeType="afterGroup">
                            <p:stCondLst>
                              <p:cond delay="0"/>
                            </p:stCondLst>
                            <p:childTnLst>
                              <p:par>
                                <p:cTn id="10" presetID="1" presetClass="entr" presetSubtype="0" fill="hold" grpId="0" nodeType="clickEffect">
                                  <p:childTnLst>
                                    <p:set>
                                      <p:cBhvr>
                                        <p:cTn id="11"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28674" name="Picture 2"/>
          <p:cNvPicPr>
            <a:picLocks noChangeAspect="1" noChangeArrowheads="1"/>
          </p:cNvPicPr>
          <p:nvPr/>
        </p:nvPicPr>
        <p:blipFill>
          <a:blip r:embed="rId3"/>
          <a:stretch>
            <a:fillRect/>
          </a:stretch>
        </p:blipFill>
        <p:spPr bwMode="auto">
          <a:xfrm>
            <a:off x="1143000" y="1346200"/>
            <a:ext cx="6643688" cy="4953000"/>
          </a:xfrm>
          <a:prstGeom prst="rect">
            <a:avLst/>
          </a:prstGeom>
          <a:noFill/>
          <a:ln w="9525">
            <a:noFill/>
            <a:miter lim="800000"/>
          </a:ln>
        </p:spPr>
      </p:pic>
      <p:sp>
        <p:nvSpPr>
          <p:cNvPr id="6" name="TextBox 5"/>
          <p:cNvSpPr txBox="1"/>
          <p:nvPr/>
        </p:nvSpPr>
        <p:spPr>
          <a:xfrm>
            <a:off x="1625600" y="2994025"/>
            <a:ext cx="987425" cy="498475"/>
          </a:xfrm>
          <a:prstGeom prst="rect">
            <a:avLst/>
          </a:prstGeom>
          <a:noFill/>
        </p:spPr>
        <p:txBody>
          <a:bodyPr wrap="none" lIns="0" tIns="0" rIns="0" bIns="0">
            <a:spAutoFit/>
          </a:bodyPr>
          <a:lstStyle/>
          <a:p>
            <a:pPr algn="r">
              <a:lnSpc>
                <a:spcPct val="90000"/>
              </a:lnSpc>
              <a:defRPr/>
            </a:pPr>
            <a:r>
              <a:rPr lang="en-US">
                <a:solidFill>
                  <a:schemeClr val="tx2">
                    <a:lumMod val="50000"/>
                  </a:schemeClr>
                </a:solidFill>
              </a:rPr>
              <a:t>Held </a:t>
            </a:r>
          </a:p>
          <a:p>
            <a:pPr algn="r">
              <a:lnSpc>
                <a:spcPct val="90000"/>
              </a:lnSpc>
              <a:defRPr/>
            </a:pPr>
            <a:r>
              <a:rPr lang="en-US">
                <a:solidFill>
                  <a:schemeClr val="tx2">
                    <a:lumMod val="50000"/>
                  </a:schemeClr>
                </a:solidFill>
              </a:rPr>
              <a:t>in Queue</a:t>
            </a:r>
          </a:p>
        </p:txBody>
      </p:sp>
      <p:sp>
        <p:nvSpPr>
          <p:cNvPr id="7" name="TextBox 6"/>
          <p:cNvSpPr txBox="1"/>
          <p:nvPr/>
        </p:nvSpPr>
        <p:spPr>
          <a:xfrm>
            <a:off x="3490913" y="1873250"/>
            <a:ext cx="1903412" cy="249238"/>
          </a:xfrm>
          <a:prstGeom prst="rect">
            <a:avLst/>
          </a:prstGeom>
          <a:noFill/>
        </p:spPr>
        <p:txBody>
          <a:bodyPr wrap="none" lIns="0" tIns="0" rIns="0" bIns="0">
            <a:spAutoFit/>
          </a:bodyPr>
          <a:lstStyle/>
          <a:p>
            <a:pPr>
              <a:lnSpc>
                <a:spcPct val="90000"/>
              </a:lnSpc>
              <a:defRPr/>
            </a:pPr>
            <a:r>
              <a:rPr lang="en-US">
                <a:solidFill>
                  <a:schemeClr val="tx2">
                    <a:lumMod val="50000"/>
                  </a:schemeClr>
                </a:solidFill>
              </a:rPr>
              <a:t>Sent through Queue</a:t>
            </a:r>
          </a:p>
        </p:txBody>
      </p:sp>
      <p:sp>
        <p:nvSpPr>
          <p:cNvPr id="8" name="TextBox 7"/>
          <p:cNvSpPr txBox="1"/>
          <p:nvPr/>
        </p:nvSpPr>
        <p:spPr>
          <a:xfrm>
            <a:off x="4497388" y="3629025"/>
            <a:ext cx="1781175" cy="249238"/>
          </a:xfrm>
          <a:prstGeom prst="rect">
            <a:avLst/>
          </a:prstGeom>
          <a:noFill/>
        </p:spPr>
        <p:txBody>
          <a:bodyPr wrap="none" lIns="0" tIns="0" rIns="0" bIns="0">
            <a:spAutoFit/>
          </a:bodyPr>
          <a:lstStyle/>
          <a:p>
            <a:pPr>
              <a:lnSpc>
                <a:spcPct val="90000"/>
              </a:lnSpc>
              <a:defRPr/>
            </a:pPr>
            <a:r>
              <a:rPr lang="en-US">
                <a:solidFill>
                  <a:schemeClr val="tx2">
                    <a:lumMod val="50000"/>
                  </a:schemeClr>
                </a:solidFill>
              </a:rPr>
              <a:t>Dropped by Queue</a:t>
            </a:r>
          </a:p>
        </p:txBody>
      </p:sp>
      <p:cxnSp>
        <p:nvCxnSpPr>
          <p:cNvPr id="10" name="Straight Arrow Connector 9"/>
          <p:cNvCxnSpPr/>
          <p:nvPr/>
        </p:nvCxnSpPr>
        <p:spPr>
          <a:xfrm>
            <a:off x="2686050" y="3132138"/>
            <a:ext cx="285750" cy="158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a:off x="3143250" y="1989138"/>
            <a:ext cx="285750" cy="1587"/>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6200000" flipV="1">
            <a:off x="4230688" y="3197225"/>
            <a:ext cx="457200" cy="3429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flipH="1" flipV="1">
            <a:off x="6078538" y="3189288"/>
            <a:ext cx="457200" cy="3429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flipH="1" flipV="1">
            <a:off x="5260181" y="3513932"/>
            <a:ext cx="227013"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8" name="Title 1"/>
          <p:cNvSpPr txBox="1"/>
          <p:nvPr/>
        </p:nvSpPr>
        <p:spPr bwMode="auto">
          <a:xfrm>
            <a:off x="381000" y="230188"/>
            <a:ext cx="8382000" cy="1163637"/>
          </a:xfrm>
          <a:prstGeom prst="rect">
            <a:avLst/>
          </a:prstGeom>
          <a:noFill/>
          <a:ln w="9525">
            <a:noFill/>
            <a:miter lim="800000"/>
          </a:ln>
        </p:spPr>
        <p:txBody>
          <a:bodyPr anchor="ctr">
            <a:normAutofit fontScale="97500"/>
          </a:bodyPr>
          <a:lstStyle/>
          <a:p>
            <a:pPr algn="ctr" eaLnBrk="0" hangingPunct="0">
              <a:defRPr/>
            </a:pPr>
            <a:r>
              <a:rPr lang="en-US" sz="4400" b="0">
                <a:solidFill>
                  <a:schemeClr val="bg1"/>
                </a:solidFill>
                <a:ea typeface="+mj-ea"/>
                <a:cs typeface="+mj-cs"/>
              </a:rPr>
              <a:t>Path Issues - Who’s “Special?”</a:t>
            </a:r>
          </a:p>
        </p:txBody>
      </p:sp>
    </p:spTree>
  </p:cSld>
  <p:clrMapOvr>
    <a:masterClrMapping/>
  </p:clrMapOvr>
  <p:transition/>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29698" name="Content Placeholder 5"/>
          <p:cNvGraphicFramePr>
            <a:graphicFrameLocks noGrp="1"/>
          </p:cNvGraphicFramePr>
          <p:nvPr>
            <p:ph idx="4294967295"/>
          </p:nvPr>
        </p:nvGraphicFramePr>
        <p:xfrm>
          <a:off x="439738" y="1498600"/>
          <a:ext cx="8229600" cy="4525963"/>
        </p:xfrm>
        <a:graphic>
          <a:graphicData uri="http://schemas.openxmlformats.org/presentationml/2006/ole">
            <mc:AlternateContent xmlns:mc="http://schemas.openxmlformats.org/markup-compatibility/2006">
              <mc:Choice xmlns:v="urn:schemas-microsoft-com:vml" Requires="v">
                <p:oleObj spid="_x0000_s1038" r:id="rId3" progId="Excel.Sheet.8">
                  <p:embed/>
                </p:oleObj>
              </mc:Choice>
              <mc:Fallback>
                <p:oleObj r:id="rId3" progId="Excel.Sheet.8">
                  <p:embed/>
                  <p:pic>
                    <p:nvPicPr>
                      <p:cNvPr id="0" name="OLE substitute image"/>
                      <p:cNvPicPr/>
                      <p:nvPr/>
                    </p:nvPicPr>
                    <p:blipFill>
                      <a:blip r:embed="rId4"/>
                      <a:stretch>
                        <a:fillRect/>
                      </a:stretch>
                    </p:blipFill>
                    <p:spPr>
                      <a:xfrm>
                        <a:off x="439738" y="1498600"/>
                        <a:ext cx="8229600" cy="4525963"/>
                      </a:xfrm>
                      <a:prstGeom prst="rect">
                        <a:avLst/>
                      </a:prstGeom>
                      <a:noFill/>
                    </p:spPr>
                  </p:pic>
                </p:oleObj>
              </mc:Fallback>
            </mc:AlternateContent>
          </a:graphicData>
        </a:graphic>
      </p:graphicFrame>
      <p:sp>
        <p:nvSpPr>
          <p:cNvPr id="8" name="Title 1"/>
          <p:cNvSpPr txBox="1"/>
          <p:nvPr/>
        </p:nvSpPr>
        <p:spPr bwMode="auto">
          <a:xfrm>
            <a:off x="0" y="139700"/>
            <a:ext cx="9144000" cy="1143000"/>
          </a:xfrm>
          <a:prstGeom prst="rect">
            <a:avLst/>
          </a:prstGeom>
          <a:noFill/>
          <a:ln w="9525">
            <a:noFill/>
            <a:miter lim="800000"/>
          </a:ln>
        </p:spPr>
        <p:txBody>
          <a:bodyPr anchor="ctr">
            <a:normAutofit fontScale="97500"/>
          </a:bodyPr>
          <a:lstStyle/>
          <a:p>
            <a:pPr algn="ctr" eaLnBrk="0" hangingPunct="0">
              <a:defRPr/>
            </a:pPr>
            <a:r>
              <a:rPr lang="en-US" sz="4400" b="0">
                <a:solidFill>
                  <a:schemeClr val="bg1"/>
                </a:solidFill>
                <a:ea typeface="+mj-ea"/>
                <a:cs typeface="+mj-cs"/>
              </a:rPr>
              <a:t>TCP Packet Loss</a:t>
            </a:r>
          </a:p>
        </p:txBody>
      </p:sp>
    </p:spTree>
  </p:cSld>
  <p:clrMapOvr>
    <a:masterClrMapping/>
  </p:clrMapOvr>
  <p:transition>
    <p:fade/>
  </p:transition>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graphicFrame>
        <p:nvGraphicFramePr>
          <p:cNvPr id="30722" name="Content Placeholder 5"/>
          <p:cNvGraphicFramePr>
            <a:graphicFrameLocks noGrp="1"/>
          </p:cNvGraphicFramePr>
          <p:nvPr>
            <p:ph idx="4294967295"/>
          </p:nvPr>
        </p:nvGraphicFramePr>
        <p:xfrm>
          <a:off x="609600" y="1531938"/>
          <a:ext cx="8229600" cy="4525962"/>
        </p:xfrm>
        <a:graphic>
          <a:graphicData uri="http://schemas.openxmlformats.org/presentationml/2006/ole">
            <mc:AlternateContent xmlns:mc="http://schemas.openxmlformats.org/markup-compatibility/2006">
              <mc:Choice xmlns:v="urn:schemas-microsoft-com:vml" Requires="v">
                <p:oleObj spid="_x0000_s1039" r:id="rId3" progId="Excel.Sheet.8">
                  <p:embed/>
                </p:oleObj>
              </mc:Choice>
              <mc:Fallback>
                <p:oleObj r:id="rId3" progId="Excel.Sheet.8">
                  <p:embed/>
                  <p:pic>
                    <p:nvPicPr>
                      <p:cNvPr id="0" name="OLE substitute image"/>
                      <p:cNvPicPr/>
                      <p:nvPr/>
                    </p:nvPicPr>
                    <p:blipFill>
                      <a:blip r:embed="rId4"/>
                      <a:stretch>
                        <a:fillRect/>
                      </a:stretch>
                    </p:blipFill>
                    <p:spPr>
                      <a:xfrm>
                        <a:off x="609600" y="1531938"/>
                        <a:ext cx="8229600" cy="4525962"/>
                      </a:xfrm>
                      <a:prstGeom prst="rect">
                        <a:avLst/>
                      </a:prstGeom>
                      <a:noFill/>
                    </p:spPr>
                  </p:pic>
                </p:oleObj>
              </mc:Fallback>
            </mc:AlternateContent>
          </a:graphicData>
        </a:graphic>
      </p:graphicFrame>
      <p:sp>
        <p:nvSpPr>
          <p:cNvPr id="8" name="Title 1"/>
          <p:cNvSpPr txBox="1"/>
          <p:nvPr/>
        </p:nvSpPr>
        <p:spPr bwMode="auto">
          <a:xfrm>
            <a:off x="0" y="274638"/>
            <a:ext cx="9144000" cy="1143000"/>
          </a:xfrm>
          <a:prstGeom prst="rect">
            <a:avLst/>
          </a:prstGeom>
          <a:noFill/>
          <a:ln w="9525">
            <a:noFill/>
            <a:miter lim="800000"/>
          </a:ln>
        </p:spPr>
        <p:txBody>
          <a:bodyPr anchor="ctr">
            <a:normAutofit fontScale="90000"/>
          </a:bodyPr>
          <a:lstStyle/>
          <a:p>
            <a:pPr algn="ctr" eaLnBrk="0" hangingPunct="0">
              <a:defRPr/>
            </a:pPr>
            <a:r>
              <a:rPr lang="en-US" sz="4400" b="0">
                <a:solidFill>
                  <a:schemeClr val="bg1"/>
                </a:solidFill>
                <a:ea typeface="+mj-ea"/>
                <a:cs typeface="+mj-cs"/>
              </a:rPr>
              <a:t>UDP: In the Hands of the Developers</a:t>
            </a:r>
          </a:p>
        </p:txBody>
      </p:sp>
    </p:spTree>
  </p:cSld>
  <p:clrMapOvr>
    <a:masterClrMapping/>
  </p:clrMapOvr>
  <p:transition>
    <p:fade/>
  </p:transition>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1746" name="Title 1"/>
          <p:cNvSpPr>
            <a:spLocks noGrp="1"/>
          </p:cNvSpPr>
          <p:nvPr>
            <p:ph type="title"/>
          </p:nvPr>
        </p:nvSpPr>
        <p:spPr>
          <a:xfrm>
            <a:off x="457200" y="274638"/>
            <a:ext cx="8229600" cy="863600"/>
          </a:xfrm>
        </p:spPr>
        <p:txBody>
          <a:bodyPr/>
          <a:lstStyle/>
          <a:p>
            <a:r>
              <a:rPr lang="en-US" smtClean="0"/>
              <a:t>HOT in the Enterprise</a:t>
            </a:r>
          </a:p>
        </p:txBody>
      </p:sp>
      <p:pic>
        <p:nvPicPr>
          <p:cNvPr id="31747" name="Picture 3" descr="policebadge.jpg"/>
          <p:cNvPicPr>
            <a:picLocks noChangeAspect="1"/>
          </p:cNvPicPr>
          <p:nvPr/>
        </p:nvPicPr>
        <p:blipFill>
          <a:blip r:embed="rId2"/>
          <a:stretch>
            <a:fillRect/>
          </a:stretch>
        </p:blipFill>
        <p:spPr bwMode="auto">
          <a:xfrm>
            <a:off x="287338" y="1395413"/>
            <a:ext cx="4589462" cy="4794250"/>
          </a:xfrm>
          <a:prstGeom prst="rect">
            <a:avLst/>
          </a:prstGeom>
          <a:noFill/>
          <a:ln w="9525">
            <a:noFill/>
            <a:miter lim="800000"/>
          </a:ln>
        </p:spPr>
      </p:pic>
      <p:sp>
        <p:nvSpPr>
          <p:cNvPr id="31748" name="TextBox 4"/>
          <p:cNvSpPr txBox="1">
            <a:spLocks noChangeArrowheads="1"/>
          </p:cNvSpPr>
          <p:nvPr/>
        </p:nvSpPr>
        <p:spPr bwMode="auto">
          <a:xfrm>
            <a:off x="4656138" y="2319338"/>
            <a:ext cx="4224337" cy="2586037"/>
          </a:xfrm>
          <a:prstGeom prst="rect">
            <a:avLst/>
          </a:prstGeom>
          <a:noFill/>
          <a:ln w="9525">
            <a:noFill/>
            <a:miter lim="800000"/>
          </a:ln>
        </p:spPr>
        <p:txBody>
          <a:bodyPr wrap="none">
            <a:spAutoFit/>
          </a:bodyPr>
          <a:lstStyle/>
          <a:p>
            <a:r>
              <a:rPr lang="en-US" sz="5400"/>
              <a:t>Bad cops </a:t>
            </a:r>
          </a:p>
          <a:p>
            <a:r>
              <a:rPr lang="en-US" sz="5400"/>
              <a:t>are </a:t>
            </a:r>
          </a:p>
          <a:p>
            <a:r>
              <a:rPr lang="en-US" sz="5400"/>
              <a:t>everywhere!</a:t>
            </a:r>
          </a:p>
        </p:txBody>
      </p:sp>
    </p:spTree>
  </p:cSld>
  <p:clrMapOvr>
    <a:masterClrMapping/>
  </p:clrMapOvr>
  <p:transition/>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2770" name="Rectangle 2"/>
          <p:cNvSpPr>
            <a:spLocks noGrp="1"/>
          </p:cNvSpPr>
          <p:nvPr>
            <p:ph type="title" idx="4294967295"/>
          </p:nvPr>
        </p:nvSpPr>
        <p:spPr>
          <a:xfrm>
            <a:off x="457200" y="136525"/>
            <a:ext cx="8229600" cy="1143000"/>
          </a:xfrm>
        </p:spPr>
        <p:txBody>
          <a:bodyPr/>
          <a:lstStyle/>
          <a:p>
            <a:r>
              <a:rPr lang="en-US" smtClean="0">
                <a:solidFill>
                  <a:schemeClr val="bg1"/>
                </a:solidFill>
              </a:rPr>
              <a:t>Now…</a:t>
            </a:r>
          </a:p>
        </p:txBody>
      </p:sp>
      <p:sp>
        <p:nvSpPr>
          <p:cNvPr id="82947" name="Rectangle 3"/>
          <p:cNvSpPr>
            <a:spLocks noGrp="1"/>
          </p:cNvSpPr>
          <p:nvPr>
            <p:ph type="body" idx="4294967295"/>
          </p:nvPr>
        </p:nvSpPr>
        <p:spPr>
          <a:xfrm>
            <a:off x="457200" y="1600200"/>
            <a:ext cx="8229600" cy="2314575"/>
          </a:xfrm>
        </p:spPr>
        <p:txBody>
          <a:bodyPr/>
          <a:lstStyle/>
          <a:p>
            <a:r>
              <a:rPr lang="en-US" sz="3600" smtClean="0"/>
              <a:t>Enough of this slide stuff…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childTnLst>
                                    <p:set>
                                      <p:cBhvr>
                                        <p:cTn id="6" dur="1" fill="hold">
                                          <p:stCondLst>
                                            <p:cond delay="0"/>
                                          </p:stCondLst>
                                        </p:cTn>
                                        <p:tgtEl>
                                          <p:spTgt spid="82947">
                                            <p:txEl>
                                              <p:pRg st="0" end="0"/>
                                            </p:txEl>
                                          </p:spTgt>
                                        </p:tgtEl>
                                        <p:attrNameLst>
                                          <p:attrName>style.visibility</p:attrName>
                                        </p:attrNameLst>
                                      </p:cBhvr>
                                      <p:to>
                                        <p:strVal val="visible"/>
                                      </p:to>
                                    </p:set>
                                  </p:childTnLst>
                                </p:cTn>
                              </p:par>
                              <p:par>
                                <p:cTn id="7" presetID="3" presetClass="emph" presetSubtype="2" fill="hold" nodeType="withEffect">
                                  <p:childTnLst>
                                    <p:animClr clrSpc="rgb" dir="cw">
                                      <p:cBhvr override="childStyle">
                                        <p:cTn id="8" dur="5000" fill="hold"/>
                                        <p:tgtEl>
                                          <p:spTgt spid="82947">
                                            <p:txEl>
                                              <p:pRg st="0" end="0"/>
                                            </p:txEl>
                                          </p:spTgt>
                                        </p:tgtEl>
                                        <p:attrNameLst>
                                          <p:attrName>style.color</p:attrName>
                                        </p:attrNameLst>
                                      </p:cBhvr>
                                      <p:to>
                                        <a:schemeClr val="bg1"/>
                                      </p:to>
                                    </p:animClr>
                                  </p:childTnLst>
                                  <p:subTnLst>
                                    <p:set>
                                      <p:cBhvr override="childStyle">
                                        <p:cTn dur="1" fill="hold" display="0" masterRel="sameClick" afterEffect="1">
                                          <p:stCondLst>
                                            <p:cond evt="end" delay="0">
                                              <p:tn val="7"/>
                                            </p:cond>
                                          </p:stCondLst>
                                        </p:cTn>
                                        <p:tgtEl>
                                          <p:spTgt spid="82947">
                                            <p:txEl>
                                              <p:pRg st="0" end="0"/>
                                            </p:txEl>
                                          </p:spTgt>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3794" name="Rectangle 2"/>
          <p:cNvSpPr>
            <a:spLocks noGrp="1"/>
          </p:cNvSpPr>
          <p:nvPr>
            <p:ph type="title" idx="4294967295"/>
          </p:nvPr>
        </p:nvSpPr>
        <p:spPr>
          <a:xfrm>
            <a:off x="457200" y="136525"/>
            <a:ext cx="8229600" cy="1143000"/>
          </a:xfrm>
        </p:spPr>
        <p:txBody>
          <a:bodyPr/>
          <a:lstStyle/>
          <a:p>
            <a:r>
              <a:rPr lang="en-US" smtClean="0">
                <a:solidFill>
                  <a:schemeClr val="bg1"/>
                </a:solidFill>
              </a:rPr>
              <a:t>Links</a:t>
            </a:r>
          </a:p>
        </p:txBody>
      </p:sp>
      <p:sp>
        <p:nvSpPr>
          <p:cNvPr id="33795" name="Rectangle 3"/>
          <p:cNvSpPr>
            <a:spLocks noGrp="1"/>
          </p:cNvSpPr>
          <p:nvPr>
            <p:ph type="body" idx="4294967295"/>
          </p:nvPr>
        </p:nvSpPr>
        <p:spPr/>
        <p:txBody>
          <a:bodyPr/>
          <a:lstStyle/>
          <a:p>
            <a:r>
              <a:rPr lang="en-US" sz="2400" smtClean="0"/>
              <a:t>Wireshark Weekly Tips</a:t>
            </a:r>
          </a:p>
          <a:p>
            <a:pPr lvl="1">
              <a:buFont typeface="Arial"/>
              <a:buNone/>
            </a:pPr>
            <a:r>
              <a:rPr lang="en-US" sz="2000" smtClean="0">
                <a:hlinkClick r:id="rId2"/>
              </a:rPr>
              <a:t>http://www.wiresharktraining.com/tips.html</a:t>
            </a:r>
            <a:r>
              <a:rPr lang="en-US" sz="2000" smtClean="0"/>
              <a:t> </a:t>
            </a:r>
            <a:endParaRPr lang="en-US" sz="2400" smtClean="0"/>
          </a:p>
          <a:p>
            <a:r>
              <a:rPr lang="en-US" sz="2400" smtClean="0"/>
              <a:t>Bandwidth*Delay Product Calculator</a:t>
            </a:r>
          </a:p>
          <a:p>
            <a:pPr lvl="1">
              <a:buFont typeface="Arial"/>
              <a:buNone/>
            </a:pPr>
            <a:r>
              <a:rPr lang="en-US" sz="2000" smtClean="0">
                <a:hlinkClick r:id="rId3"/>
              </a:rPr>
              <a:t>http://www.speedguide.net/bdp.php</a:t>
            </a:r>
            <a:r>
              <a:rPr lang="en-US" sz="2000" smtClean="0"/>
              <a:t>  </a:t>
            </a:r>
          </a:p>
          <a:p>
            <a:endParaRPr lang="en-US" sz="2400" smtClean="0"/>
          </a:p>
          <a:p>
            <a:r>
              <a:rPr lang="en-US" sz="2400" smtClean="0"/>
              <a:t>Yes – I tweet – “laurachappell”</a:t>
            </a:r>
          </a:p>
          <a:p>
            <a:r>
              <a:rPr lang="en-US" sz="2400" smtClean="0"/>
              <a:t>Yes – I blog - feeds2.feedburner.com/InsideLaurasLab</a:t>
            </a:r>
          </a:p>
          <a:p>
            <a:r>
              <a:rPr lang="en-US" sz="2400" smtClean="0"/>
              <a:t>Yes – I Facebook – “laurachappell”</a:t>
            </a:r>
          </a:p>
        </p:txBody>
      </p:sp>
    </p:spTree>
  </p:cSld>
  <p:clrMapOvr>
    <a:masterClrMapping/>
  </p:clrMapOvr>
  <p:transition/>
  <p:timing/>
</p:sld>
</file>

<file path=ppt/slides/slide2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PhAnim="0">
  <p:cSld>
    <p:spTree>
      <p:nvGrpSpPr>
        <p:cNvPr id="1" name=""/>
        <p:cNvGrpSpPr/>
        <p:nvPr/>
      </p:nvGrpSpPr>
      <p:grpSpPr>
        <a:xfrm>
          <a:off x="0" y="0"/>
          <a:ext cx="0" cy="0"/>
        </a:xfrm>
      </p:grpSpPr>
      <p:sp>
        <p:nvSpPr>
          <p:cNvPr id="12290" name="Rectangle 2"/>
          <p:cNvSpPr>
            <a:spLocks noGrp="1"/>
          </p:cNvSpPr>
          <p:nvPr>
            <p:ph type="title" idx="4294967295"/>
          </p:nvPr>
        </p:nvSpPr>
        <p:spPr>
          <a:xfrm>
            <a:off x="457200" y="136525"/>
            <a:ext cx="8229600" cy="1143000"/>
          </a:xfrm>
        </p:spPr>
        <p:txBody>
          <a:bodyPr/>
          <a:lstStyle/>
          <a:p>
            <a:r>
              <a:rPr lang="en-US" smtClean="0">
                <a:solidFill>
                  <a:schemeClr val="bg1"/>
                </a:solidFill>
              </a:rPr>
              <a:t>Thank You!</a:t>
            </a:r>
          </a:p>
        </p:txBody>
      </p:sp>
      <p:sp>
        <p:nvSpPr>
          <p:cNvPr id="111632" name="Rectangle 16"/>
          <p:cNvSpPr>
            <a:spLocks noGrp="1"/>
          </p:cNvSpPr>
          <p:nvPr>
            <p:ph type="body" idx="4294967295"/>
          </p:nvPr>
        </p:nvSpPr>
        <p:spPr>
          <a:noFill/>
        </p:spPr>
        <p:txBody>
          <a:bodyPr/>
          <a:lstStyle/>
          <a:p>
            <a:r>
              <a:rPr lang="en-US" smtClean="0"/>
              <a:t>Check out Laura’s live seminars at chappellseminars.com. </a:t>
            </a:r>
          </a:p>
          <a:p>
            <a:r>
              <a:rPr lang="en-US" smtClean="0"/>
              <a:t>Help us spread the word!</a:t>
            </a:r>
          </a:p>
          <a:p>
            <a:r>
              <a:rPr lang="en-US" smtClean="0"/>
              <a:t>Thanks! </a:t>
            </a:r>
          </a:p>
          <a:p>
            <a:endParaRPr lang="en-US" smtClean="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childTnLst>
                                    <p:set>
                                      <p:cBhvr>
                                        <p:cTn id="6" dur="1" fill="hold">
                                          <p:stCondLst>
                                            <p:cond delay="0"/>
                                          </p:stCondLst>
                                        </p:cTn>
                                        <p:tgtEl>
                                          <p:spTgt spid="11163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indefinite"/>
                            </p:stCondLst>
                          </p:cTn>
                        </p:par>
                        <p:par>
                          <p:cTn id="9" fill="hold" nodeType="afterGroup">
                            <p:stCondLst>
                              <p:cond delay="0"/>
                            </p:stCondLst>
                            <p:childTnLst>
                              <p:par>
                                <p:cTn id="10" presetID="1" presetClass="entr" presetSubtype="0" fill="hold" grpId="0" nodeType="clickEffect">
                                  <p:childTnLst>
                                    <p:set>
                                      <p:cBhvr>
                                        <p:cTn id="11" dur="1" fill="hold">
                                          <p:stCondLst>
                                            <p:cond delay="0"/>
                                          </p:stCondLst>
                                        </p:cTn>
                                        <p:tgtEl>
                                          <p:spTgt spid="111632">
                                            <p:txEl>
                                              <p:pRg st="1" end="1"/>
                                            </p:txEl>
                                          </p:spTgt>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indefinite"/>
                            </p:stCondLst>
                          </p:cTn>
                        </p:par>
                        <p:par>
                          <p:cTn id="14" fill="hold" nodeType="afterGroup">
                            <p:stCondLst>
                              <p:cond delay="0"/>
                            </p:stCondLst>
                            <p:childTnLst>
                              <p:par>
                                <p:cTn id="15" presetID="1" presetClass="entr" presetSubtype="0" fill="hold" grpId="0" nodeType="clickEffect">
                                  <p:childTnLst>
                                    <p:set>
                                      <p:cBhvr>
                                        <p:cTn id="16" dur="1" fill="hold">
                                          <p:stCondLst>
                                            <p:cond delay="0"/>
                                          </p:stCondLst>
                                        </p:cTn>
                                        <p:tgtEl>
                                          <p:spTgt spid="11163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32" grpId="0" uiExpand="1" build="p"/>
    </p:bldLst>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9" name="Rectangle 8"/>
          <p:cNvSpPr/>
          <p:nvPr/>
        </p:nvSpPr>
        <p:spPr>
          <a:xfrm>
            <a:off x="0" y="0"/>
            <a:ext cx="9144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sp>
        <p:nvSpPr>
          <p:cNvPr id="11267" name="Title 5"/>
          <p:cNvSpPr>
            <a:spLocks noGrp="1"/>
          </p:cNvSpPr>
          <p:nvPr>
            <p:ph type="title"/>
          </p:nvPr>
        </p:nvSpPr>
        <p:spPr>
          <a:xfrm>
            <a:off x="3167063" y="2760663"/>
            <a:ext cx="5530850" cy="863600"/>
          </a:xfrm>
        </p:spPr>
        <p:txBody>
          <a:bodyPr/>
          <a:lstStyle/>
          <a:p>
            <a:r>
              <a:rPr lang="en-US" sz="9600" smtClean="0"/>
              <a:t>Where’s the Problem?</a:t>
            </a:r>
          </a:p>
        </p:txBody>
      </p:sp>
      <p:pic>
        <p:nvPicPr>
          <p:cNvPr id="11268" name="Picture 7" descr="skeleton1.jpg"/>
          <p:cNvPicPr>
            <a:picLocks noChangeAspect="1"/>
          </p:cNvPicPr>
          <p:nvPr/>
        </p:nvPicPr>
        <p:blipFill>
          <a:blip r:embed="rId2"/>
          <a:stretch>
            <a:fillRect/>
          </a:stretch>
        </p:blipFill>
        <p:spPr bwMode="auto">
          <a:xfrm>
            <a:off x="0" y="0"/>
            <a:ext cx="2970213" cy="6858000"/>
          </a:xfrm>
          <a:prstGeom prst="rect">
            <a:avLst/>
          </a:prstGeom>
          <a:noFill/>
          <a:ln w="9525">
            <a:noFill/>
            <a:miter lim="800000"/>
          </a:ln>
        </p:spPr>
      </p:pic>
      <p:sp>
        <p:nvSpPr>
          <p:cNvPr id="10" name="Oval 9"/>
          <p:cNvSpPr/>
          <p:nvPr/>
        </p:nvSpPr>
        <p:spPr>
          <a:xfrm>
            <a:off x="278780" y="2241395"/>
            <a:ext cx="412596" cy="401444"/>
          </a:xfrm>
          <a:prstGeom prst="ellipse">
            <a:avLst/>
          </a:prstGeom>
          <a:noFill/>
          <a:ln w="57150">
            <a:solidFill>
              <a:srgbClr val="FF0000"/>
            </a:solidFill>
          </a:ln>
          <a:effectLst>
            <a:glow rad="228600">
              <a:schemeClr val="accent2">
                <a:satMod val="175000"/>
                <a:alpha val="40000"/>
              </a:schemeClr>
            </a:glow>
            <a:softEdge rad="12700"/>
          </a:effectLst>
        </p:spPr>
        <p:style>
          <a:lnRef idx="2">
            <a:schemeClr val="accent2"/>
          </a:lnRef>
          <a:fillRef idx="1">
            <a:schemeClr val="lt1"/>
          </a:fillRef>
          <a:effectRef idx="0">
            <a:schemeClr val="accent2"/>
          </a:effectRef>
          <a:fontRef idx="minor">
            <a:schemeClr val="dk1"/>
          </a:fontRef>
        </p:style>
        <p:txBody>
          <a:bodyPr anchor="ctr"/>
          <a:lstStyle/>
          <a:p>
            <a:pPr algn="ctr">
              <a:defRPr/>
            </a:pPr>
            <a:endParaRPr lang="en-US"/>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4" name="Rectangle 3"/>
          <p:cNvSpPr/>
          <p:nvPr/>
        </p:nvSpPr>
        <p:spPr>
          <a:xfrm>
            <a:off x="0" y="0"/>
            <a:ext cx="9144000" cy="685800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sp>
        <p:nvSpPr>
          <p:cNvPr id="5" name="Title 5"/>
          <p:cNvSpPr txBox="1"/>
          <p:nvPr/>
        </p:nvSpPr>
        <p:spPr bwMode="auto">
          <a:xfrm>
            <a:off x="3892550" y="2760663"/>
            <a:ext cx="4805363" cy="863600"/>
          </a:xfrm>
          <a:prstGeom prst="rect">
            <a:avLst/>
          </a:prstGeom>
          <a:noFill/>
          <a:ln w="9525">
            <a:noFill/>
            <a:miter lim="800000"/>
          </a:ln>
        </p:spPr>
        <p:txBody>
          <a:bodyPr anchor="ctr"/>
          <a:lstStyle/>
          <a:p>
            <a:pPr algn="ctr" eaLnBrk="0" hangingPunct="0">
              <a:defRPr/>
            </a:pPr>
            <a:r>
              <a:rPr lang="en-US" sz="9600" b="0">
                <a:solidFill>
                  <a:schemeClr val="bg1"/>
                </a:solidFill>
                <a:ea typeface="+mj-ea"/>
                <a:cs typeface="+mj-cs"/>
              </a:rPr>
              <a:t>Packet Pigs</a:t>
            </a:r>
          </a:p>
        </p:txBody>
      </p:sp>
      <p:pic>
        <p:nvPicPr>
          <p:cNvPr id="12292" name="Picture 6" descr="mouthful.jpg"/>
          <p:cNvPicPr>
            <a:picLocks noChangeAspect="1"/>
          </p:cNvPicPr>
          <p:nvPr/>
        </p:nvPicPr>
        <p:blipFill>
          <a:blip r:embed="rId2"/>
          <a:stretch>
            <a:fillRect/>
          </a:stretch>
        </p:blipFill>
        <p:spPr bwMode="auto">
          <a:xfrm>
            <a:off x="0" y="333375"/>
            <a:ext cx="4389438" cy="5853113"/>
          </a:xfrm>
          <a:prstGeom prst="rect">
            <a:avLst/>
          </a:prstGeom>
          <a:noFill/>
          <a:ln w="9525">
            <a:noFill/>
            <a:miter lim="800000"/>
          </a:ln>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3314" name="Title 1"/>
          <p:cNvSpPr>
            <a:spLocks noGrp="1"/>
          </p:cNvSpPr>
          <p:nvPr>
            <p:ph type="title"/>
          </p:nvPr>
        </p:nvSpPr>
        <p:spPr>
          <a:xfrm>
            <a:off x="457200" y="274638"/>
            <a:ext cx="8531225" cy="863600"/>
          </a:xfrm>
        </p:spPr>
        <p:txBody>
          <a:bodyPr/>
          <a:lstStyle/>
          <a:p>
            <a:r>
              <a:rPr lang="en-US" smtClean="0"/>
              <a:t>The Case of the Lousy Latency</a:t>
            </a:r>
          </a:p>
        </p:txBody>
      </p:sp>
      <p:sp>
        <p:nvSpPr>
          <p:cNvPr id="13315" name="TextBox 6"/>
          <p:cNvSpPr txBox="1">
            <a:spLocks noChangeArrowheads="1"/>
          </p:cNvSpPr>
          <p:nvPr/>
        </p:nvSpPr>
        <p:spPr bwMode="auto">
          <a:xfrm>
            <a:off x="585788" y="1519238"/>
            <a:ext cx="6138862" cy="4524375"/>
          </a:xfrm>
          <a:prstGeom prst="rect">
            <a:avLst/>
          </a:prstGeom>
          <a:noFill/>
          <a:ln w="9525">
            <a:noFill/>
            <a:miter lim="800000"/>
          </a:ln>
        </p:spPr>
        <p:txBody>
          <a:bodyPr>
            <a:spAutoFit/>
          </a:bodyPr>
          <a:lstStyle/>
          <a:p>
            <a:r>
              <a:rPr lang="en-US" sz="3200"/>
              <a:t>Video-based application requires consistent availability of 20 Mbps throughput to run properly.</a:t>
            </a:r>
          </a:p>
          <a:p>
            <a:endParaRPr lang="en-US" sz="3200"/>
          </a:p>
          <a:p>
            <a:r>
              <a:rPr lang="en-US" sz="3200"/>
              <a:t>The latency is measured at 100ms.</a:t>
            </a:r>
          </a:p>
          <a:p>
            <a:endParaRPr lang="en-US" sz="3200"/>
          </a:p>
          <a:p>
            <a:r>
              <a:rPr lang="en-US" sz="3200"/>
              <a:t>It looks terrible now.</a:t>
            </a:r>
          </a:p>
        </p:txBody>
      </p:sp>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4338" name="Title 1"/>
          <p:cNvSpPr>
            <a:spLocks noGrp="1"/>
          </p:cNvSpPr>
          <p:nvPr>
            <p:ph type="title" idx="4294967295"/>
          </p:nvPr>
        </p:nvSpPr>
        <p:spPr>
          <a:xfrm>
            <a:off x="0" y="274638"/>
            <a:ext cx="8229600" cy="1143000"/>
          </a:xfrm>
        </p:spPr>
        <p:txBody>
          <a:bodyPr/>
          <a:lstStyle/>
          <a:p>
            <a:r>
              <a:rPr lang="en-US" b="1" smtClean="0"/>
              <a:t>Tcp1323Opts</a:t>
            </a:r>
          </a:p>
        </p:txBody>
      </p:sp>
      <p:sp>
        <p:nvSpPr>
          <p:cNvPr id="3" name="Content Placeholder 2"/>
          <p:cNvSpPr>
            <a:spLocks noGrp="1"/>
          </p:cNvSpPr>
          <p:nvPr>
            <p:ph idx="4294967295"/>
          </p:nvPr>
        </p:nvSpPr>
        <p:spPr>
          <a:xfrm>
            <a:off x="609600" y="1600200"/>
            <a:ext cx="8229600" cy="4724400"/>
          </a:xfrm>
        </p:spPr>
        <p:txBody>
          <a:bodyPr>
            <a:normAutofit fontScale="62500" lnSpcReduction="20000"/>
          </a:bodyPr>
          <a:lstStyle/>
          <a:p>
            <a:pPr>
              <a:buFont typeface="Arial"/>
              <a:buNone/>
              <a:defRPr/>
            </a:pPr>
            <a:r>
              <a:rPr lang="en-US" smtClean="0"/>
              <a:t>HKEY_LOCAL_MACHINE\SYSTEM\CurrentControlSet\Services\Tcpip\</a:t>
            </a:r>
            <a:br>
              <a:rPr lang="en-US" smtClean="0"/>
            </a:br>
            <a:r>
              <a:rPr lang="en-US" smtClean="0"/>
              <a:t>Parameters</a:t>
            </a:r>
          </a:p>
          <a:p>
            <a:pPr>
              <a:buFont typeface="Arial"/>
              <a:buNone/>
              <a:defRPr/>
            </a:pPr>
            <a:r>
              <a:rPr lang="en-US" smtClean="0"/>
              <a:t>Add a new Registry DWORD for Tcp1323Opts</a:t>
            </a:r>
          </a:p>
          <a:p>
            <a:pPr>
              <a:buFont typeface="Arial"/>
              <a:buNone/>
              <a:defRPr/>
            </a:pPr>
            <a:endParaRPr lang="en-US"/>
          </a:p>
          <a:p>
            <a:pPr>
              <a:buFont typeface="Arial"/>
              <a:buNone/>
              <a:defRPr/>
            </a:pPr>
            <a:r>
              <a:rPr lang="en-US" b="1"/>
              <a:t>Tcp1323Opts</a:t>
            </a:r>
          </a:p>
          <a:p>
            <a:pPr>
              <a:buFont typeface="Arial"/>
              <a:buNone/>
              <a:defRPr/>
            </a:pPr>
            <a:r>
              <a:rPr lang="en-US" b="1"/>
              <a:t>Key:</a:t>
            </a:r>
            <a:r>
              <a:rPr lang="en-US"/>
              <a:t> Tcpip\Parameters</a:t>
            </a:r>
          </a:p>
          <a:p>
            <a:pPr>
              <a:buFont typeface="Arial"/>
              <a:buNone/>
              <a:defRPr/>
            </a:pPr>
            <a:r>
              <a:rPr lang="en-US" b="1"/>
              <a:t>Value Type:</a:t>
            </a:r>
            <a:r>
              <a:rPr lang="en-US"/>
              <a:t> REG_DWORD—number (flags)</a:t>
            </a:r>
          </a:p>
          <a:p>
            <a:pPr>
              <a:buFont typeface="Arial"/>
              <a:buNone/>
              <a:defRPr/>
            </a:pPr>
            <a:r>
              <a:rPr lang="en-US" b="1"/>
              <a:t>Valid Range:</a:t>
            </a:r>
            <a:r>
              <a:rPr lang="en-US"/>
              <a:t> 0, 1, 2, 3</a:t>
            </a:r>
          </a:p>
          <a:p>
            <a:pPr>
              <a:buFont typeface="Arial"/>
              <a:buNone/>
              <a:defRPr/>
            </a:pPr>
            <a:r>
              <a:rPr lang="en-US"/>
              <a:t>0 (disable RFC 1323 options)</a:t>
            </a:r>
          </a:p>
          <a:p>
            <a:pPr>
              <a:buFont typeface="Arial"/>
              <a:buNone/>
              <a:defRPr/>
            </a:pPr>
            <a:r>
              <a:rPr lang="en-US" b="1">
                <a:solidFill>
                  <a:srgbClr val="C00000"/>
                </a:solidFill>
              </a:rPr>
              <a:t>1 (window scaling enabled only)</a:t>
            </a:r>
          </a:p>
          <a:p>
            <a:pPr>
              <a:buFont typeface="Arial"/>
              <a:buNone/>
              <a:defRPr/>
            </a:pPr>
            <a:r>
              <a:rPr lang="en-US"/>
              <a:t>2 (timestamps enabled only)</a:t>
            </a:r>
          </a:p>
          <a:p>
            <a:pPr>
              <a:buFont typeface="Arial"/>
              <a:buNone/>
              <a:defRPr/>
            </a:pPr>
            <a:r>
              <a:rPr lang="en-US"/>
              <a:t>3 (both options enabled</a:t>
            </a:r>
            <a:r>
              <a:rPr lang="en-US" smtClean="0"/>
              <a:t>)</a:t>
            </a:r>
          </a:p>
          <a:p>
            <a:pPr>
              <a:buFont typeface="Arial"/>
              <a:buNone/>
              <a:defRPr/>
            </a:pPr>
            <a:endParaRPr lang="en-US"/>
          </a:p>
          <a:p>
            <a:pPr>
              <a:buFont typeface="Arial"/>
              <a:buNone/>
              <a:defRPr/>
            </a:pPr>
            <a:r>
              <a:rPr lang="en-US" b="1"/>
              <a:t>Default:</a:t>
            </a:r>
            <a:r>
              <a:rPr lang="en-US"/>
              <a:t> No value.  </a:t>
            </a:r>
          </a:p>
          <a:p>
            <a:pPr>
              <a:buFont typeface="Arial"/>
              <a:buNone/>
              <a:defRPr/>
            </a:pPr>
            <a:endParaRPr lang="en-US"/>
          </a:p>
        </p:txBody>
      </p:sp>
    </p:spTree>
  </p:cSld>
  <p:clrMapOvr>
    <a:masterClrMapping/>
  </p:clrMapOvr>
  <p:transition>
    <p:fade/>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5362" name="Title 1"/>
          <p:cNvSpPr>
            <a:spLocks noGrp="1"/>
          </p:cNvSpPr>
          <p:nvPr>
            <p:ph type="title" idx="4294967295"/>
          </p:nvPr>
        </p:nvSpPr>
        <p:spPr>
          <a:xfrm>
            <a:off x="0" y="274638"/>
            <a:ext cx="8229600" cy="1143000"/>
          </a:xfrm>
        </p:spPr>
        <p:txBody>
          <a:bodyPr/>
          <a:lstStyle/>
          <a:p>
            <a:r>
              <a:rPr lang="en-US" b="1" smtClean="0"/>
              <a:t>TcpWindowSize</a:t>
            </a:r>
            <a:endParaRPr lang="en-US" smtClean="0"/>
          </a:p>
        </p:txBody>
      </p:sp>
      <p:sp>
        <p:nvSpPr>
          <p:cNvPr id="3" name="Content Placeholder 2"/>
          <p:cNvSpPr>
            <a:spLocks noGrp="1"/>
          </p:cNvSpPr>
          <p:nvPr>
            <p:ph idx="4294967295"/>
          </p:nvPr>
        </p:nvSpPr>
        <p:spPr>
          <a:xfrm>
            <a:off x="381000" y="1600200"/>
            <a:ext cx="8229600" cy="5105400"/>
          </a:xfrm>
        </p:spPr>
        <p:txBody>
          <a:bodyPr>
            <a:normAutofit fontScale="92500" lnSpcReduction="10000"/>
          </a:bodyPr>
          <a:lstStyle/>
          <a:p>
            <a:pPr>
              <a:buFont typeface="Arial"/>
              <a:buNone/>
              <a:defRPr/>
            </a:pPr>
            <a:r>
              <a:rPr lang="en-US" b="1" smtClean="0"/>
              <a:t>Key</a:t>
            </a:r>
            <a:r>
              <a:rPr lang="en-US" b="1"/>
              <a:t>:</a:t>
            </a:r>
            <a:r>
              <a:rPr lang="en-US"/>
              <a:t> Tcpip\Parameters </a:t>
            </a:r>
          </a:p>
          <a:p>
            <a:pPr>
              <a:buFont typeface="Arial"/>
              <a:buNone/>
              <a:defRPr/>
            </a:pPr>
            <a:r>
              <a:rPr lang="en-US" b="1"/>
              <a:t>Value Type:</a:t>
            </a:r>
            <a:r>
              <a:rPr lang="en-US"/>
              <a:t> REG_DWORD—Number of bytes</a:t>
            </a:r>
          </a:p>
          <a:p>
            <a:pPr>
              <a:buFont typeface="Arial"/>
              <a:buNone/>
              <a:defRPr/>
            </a:pPr>
            <a:r>
              <a:rPr lang="en-US" b="1"/>
              <a:t>Valid Range:</a:t>
            </a:r>
            <a:r>
              <a:rPr lang="en-US"/>
              <a:t> 0–0x3FFFFFFF (1073741823 decimal; however, values greater than 64 KB can only be achieved when connecting to other systems that support RFC 1323 window </a:t>
            </a:r>
            <a:r>
              <a:rPr lang="en-US" smtClean="0"/>
              <a:t>scaling)</a:t>
            </a:r>
            <a:endParaRPr lang="en-US"/>
          </a:p>
          <a:p>
            <a:pPr>
              <a:buFont typeface="Arial"/>
              <a:buNone/>
              <a:defRPr/>
            </a:pPr>
            <a:r>
              <a:rPr lang="en-US" b="1"/>
              <a:t>Default:</a:t>
            </a:r>
            <a:r>
              <a:rPr lang="en-US"/>
              <a:t> This parameter does not exist by default</a:t>
            </a:r>
            <a:r>
              <a:rPr lang="en-US" smtClean="0"/>
              <a:t>.</a:t>
            </a:r>
          </a:p>
          <a:p>
            <a:pPr>
              <a:buFont typeface="Arial"/>
              <a:buNone/>
              <a:defRPr/>
            </a:pPr>
            <a:endParaRPr lang="en-US"/>
          </a:p>
          <a:p>
            <a:pPr>
              <a:buFont typeface="Arial"/>
              <a:buNone/>
              <a:defRPr/>
            </a:pPr>
            <a:r>
              <a:rPr lang="en-US"/>
              <a:t> </a:t>
            </a:r>
          </a:p>
        </p:txBody>
      </p:sp>
    </p:spTree>
  </p:cSld>
  <p:clrMapOvr>
    <a:masterClrMapping/>
  </p:clrMapOvr>
  <p:transition>
    <p:fade/>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16386" name="TextBox 5"/>
          <p:cNvSpPr txBox="1">
            <a:spLocks noChangeArrowheads="1"/>
          </p:cNvSpPr>
          <p:nvPr/>
        </p:nvSpPr>
        <p:spPr bwMode="auto">
          <a:xfrm>
            <a:off x="152400" y="47625"/>
            <a:ext cx="6453188" cy="1323975"/>
          </a:xfrm>
          <a:prstGeom prst="rect">
            <a:avLst/>
          </a:prstGeom>
          <a:noFill/>
          <a:ln w="9525">
            <a:noFill/>
            <a:miter lim="800000"/>
          </a:ln>
        </p:spPr>
        <p:txBody>
          <a:bodyPr wrap="none">
            <a:spAutoFit/>
          </a:bodyPr>
          <a:lstStyle/>
          <a:p>
            <a:r>
              <a:rPr lang="en-US" sz="4000">
                <a:solidFill>
                  <a:schemeClr val="bg1"/>
                </a:solidFill>
              </a:rPr>
              <a:t>Calculating </a:t>
            </a:r>
          </a:p>
          <a:p>
            <a:r>
              <a:rPr lang="en-US" sz="4000">
                <a:solidFill>
                  <a:schemeClr val="bg1"/>
                </a:solidFill>
              </a:rPr>
              <a:t>Bandwidth*Delay Product</a:t>
            </a:r>
          </a:p>
        </p:txBody>
      </p:sp>
      <p:sp>
        <p:nvSpPr>
          <p:cNvPr id="9" name="Content Placeholder 2"/>
          <p:cNvSpPr txBox="1"/>
          <p:nvPr/>
        </p:nvSpPr>
        <p:spPr bwMode="auto">
          <a:xfrm>
            <a:off x="384175" y="1563688"/>
            <a:ext cx="8402638" cy="1500187"/>
          </a:xfrm>
          <a:prstGeom prst="rect">
            <a:avLst/>
          </a:prstGeom>
          <a:noFill/>
          <a:ln w="9525">
            <a:noFill/>
            <a:miter lim="800000"/>
          </a:ln>
        </p:spPr>
        <p:txBody>
          <a:bodyPr/>
          <a:lstStyle/>
          <a:p>
            <a:pPr eaLnBrk="0" hangingPunct="0">
              <a:spcBef>
                <a:spcPct val="20000"/>
              </a:spcBef>
              <a:buFont typeface="Arial"/>
              <a:buNone/>
              <a:defRPr/>
            </a:pPr>
            <a:r>
              <a:rPr lang="en-US" sz="2000">
                <a:solidFill>
                  <a:schemeClr val="tx1">
                    <a:lumMod val="85000"/>
                    <a:lumOff val="15000"/>
                  </a:schemeClr>
                </a:solidFill>
              </a:rPr>
              <a:t>Bandwidth*delay product:</a:t>
            </a:r>
          </a:p>
          <a:p>
            <a:pPr marL="338138" lvl="2" indent="-112713" eaLnBrk="0" hangingPunct="0">
              <a:spcBef>
                <a:spcPct val="20000"/>
              </a:spcBef>
              <a:buFont typeface="Arial" pitchFamily="34" charset="0"/>
              <a:buChar char="•"/>
              <a:defRPr/>
            </a:pPr>
            <a:r>
              <a:rPr lang="en-US" sz="2000" b="0">
                <a:solidFill>
                  <a:schemeClr val="tx1">
                    <a:lumMod val="85000"/>
                    <a:lumOff val="15000"/>
                  </a:schemeClr>
                </a:solidFill>
              </a:rPr>
              <a:t> measures amount of data that will fill the pipe</a:t>
            </a:r>
          </a:p>
          <a:p>
            <a:pPr marL="338138" lvl="2" indent="-112713" eaLnBrk="0" hangingPunct="0">
              <a:spcBef>
                <a:spcPct val="20000"/>
              </a:spcBef>
              <a:buFont typeface="Arial" pitchFamily="34" charset="0"/>
              <a:buChar char="•"/>
              <a:defRPr/>
            </a:pPr>
            <a:r>
              <a:rPr lang="en-US" sz="2000" b="0">
                <a:solidFill>
                  <a:schemeClr val="tx1">
                    <a:lumMod val="85000"/>
                    <a:lumOff val="15000"/>
                  </a:schemeClr>
                </a:solidFill>
              </a:rPr>
              <a:t> defines the buffer space at sender and receiver to gain maximum throughput on the TCP connection over the path</a:t>
            </a:r>
          </a:p>
          <a:p>
            <a:pPr marL="338138" lvl="2" indent="-112713" eaLnBrk="0" hangingPunct="0">
              <a:spcBef>
                <a:spcPct val="20000"/>
              </a:spcBef>
              <a:buFont typeface="Arial" pitchFamily="34" charset="0"/>
              <a:buChar char="•"/>
              <a:defRPr/>
            </a:pPr>
            <a:r>
              <a:rPr lang="en-US" sz="2000" b="0">
                <a:solidFill>
                  <a:schemeClr val="tx1">
                    <a:lumMod val="85000"/>
                    <a:lumOff val="15000"/>
                  </a:schemeClr>
                </a:solidFill>
              </a:rPr>
              <a:t> defines the amount of unacknowledged data TCP must handle to keep pipe full		  </a:t>
            </a:r>
          </a:p>
          <a:p>
            <a:pPr eaLnBrk="0" hangingPunct="0">
              <a:spcBef>
                <a:spcPct val="20000"/>
              </a:spcBef>
              <a:buFont typeface="Arial"/>
              <a:buNone/>
              <a:defRPr/>
            </a:pPr>
            <a:r>
              <a:rPr lang="en-US" sz="2000" b="0">
                <a:solidFill>
                  <a:schemeClr val="tx1">
                    <a:lumMod val="85000"/>
                    <a:lumOff val="15000"/>
                  </a:schemeClr>
                </a:solidFill>
                <a:latin typeface="Courier New" pitchFamily="49" charset="0"/>
                <a:cs typeface="Courier New" pitchFamily="49" charset="0"/>
              </a:rPr>
              <a:t>		 </a:t>
            </a:r>
            <a:r>
              <a:rPr lang="en-US" sz="2000" b="0">
                <a:solidFill>
                  <a:srgbClr val="C00000"/>
                </a:solidFill>
                <a:latin typeface="Courier New" pitchFamily="49" charset="0"/>
                <a:cs typeface="Courier New" pitchFamily="49" charset="0"/>
              </a:rPr>
              <a:t>	    100 (Mbps)</a:t>
            </a:r>
          </a:p>
          <a:p>
            <a:pPr eaLnBrk="0" hangingPunct="0">
              <a:spcBef>
                <a:spcPct val="20000"/>
              </a:spcBef>
              <a:buFont typeface="Arial"/>
              <a:buNone/>
              <a:defRPr/>
            </a:pPr>
            <a:r>
              <a:rPr lang="en-US" sz="2000" b="0">
                <a:solidFill>
                  <a:srgbClr val="C00000"/>
                </a:solidFill>
                <a:latin typeface="Courier New" pitchFamily="49" charset="0"/>
                <a:cs typeface="Courier New" pitchFamily="49" charset="0"/>
              </a:rPr>
              <a:t>		      </a:t>
            </a:r>
            <a:r>
              <a:rPr lang="en-US" sz="2000" b="0" u="sng">
                <a:solidFill>
                  <a:srgbClr val="C00000"/>
                </a:solidFill>
                <a:latin typeface="Courier New" pitchFamily="49" charset="0"/>
                <a:cs typeface="Courier New" pitchFamily="49" charset="0"/>
              </a:rPr>
              <a:t>x   0.1 (RTT)</a:t>
            </a:r>
          </a:p>
          <a:p>
            <a:pPr eaLnBrk="0" hangingPunct="0">
              <a:spcBef>
                <a:spcPct val="20000"/>
              </a:spcBef>
              <a:buFont typeface="Arial"/>
              <a:buNone/>
              <a:defRPr/>
            </a:pPr>
            <a:r>
              <a:rPr lang="en-US" sz="2000" b="0">
                <a:solidFill>
                  <a:srgbClr val="C00000"/>
                </a:solidFill>
                <a:latin typeface="Courier New" pitchFamily="49" charset="0"/>
                <a:cs typeface="Courier New" pitchFamily="49" charset="0"/>
              </a:rPr>
              <a:t>	                 10 Mb</a:t>
            </a:r>
          </a:p>
          <a:p>
            <a:pPr eaLnBrk="0" hangingPunct="0">
              <a:spcBef>
                <a:spcPct val="20000"/>
              </a:spcBef>
              <a:buFont typeface="Arial"/>
              <a:buNone/>
              <a:defRPr/>
            </a:pPr>
            <a:r>
              <a:rPr lang="en-US" sz="2000" b="0">
                <a:solidFill>
                  <a:schemeClr val="tx1">
                    <a:lumMod val="85000"/>
                    <a:lumOff val="15000"/>
                  </a:schemeClr>
                </a:solidFill>
              </a:rPr>
              <a:t>Convert to bytes:</a:t>
            </a:r>
          </a:p>
          <a:p>
            <a:pPr eaLnBrk="0" hangingPunct="0">
              <a:spcBef>
                <a:spcPct val="20000"/>
              </a:spcBef>
              <a:buFont typeface="Arial"/>
              <a:buNone/>
              <a:defRPr/>
            </a:pPr>
            <a:r>
              <a:rPr lang="en-US" sz="2000" b="0">
                <a:solidFill>
                  <a:schemeClr val="tx1">
                    <a:lumMod val="85000"/>
                    <a:lumOff val="15000"/>
                  </a:schemeClr>
                </a:solidFill>
              </a:rPr>
              <a:t>10,000,000/8 = 1,250,000</a:t>
            </a:r>
          </a:p>
          <a:p>
            <a:pPr eaLnBrk="0" hangingPunct="0">
              <a:spcBef>
                <a:spcPct val="20000"/>
              </a:spcBef>
              <a:buFont typeface="Arial"/>
              <a:buNone/>
              <a:defRPr/>
            </a:pPr>
            <a:r>
              <a:rPr lang="en-US" sz="2000" b="0">
                <a:solidFill>
                  <a:schemeClr val="tx1">
                    <a:lumMod val="85000"/>
                    <a:lumOff val="15000"/>
                  </a:schemeClr>
                </a:solidFill>
              </a:rPr>
              <a:t>~The optimal send/receive buffer sizes are 1.5*BDP (or 1,875,000 bytes)</a:t>
            </a:r>
          </a:p>
        </p:txBody>
      </p:sp>
    </p:spTree>
  </p:cSld>
  <p:clrMapOvr>
    <a:masterClrMapping/>
  </p:clrMapOvr>
  <p:transition>
    <p:fade/>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17410" name="Picture 17"/>
          <p:cNvPicPr>
            <a:picLocks noChangeAspect="1" noChangeArrowheads="1"/>
          </p:cNvPicPr>
          <p:nvPr/>
        </p:nvPicPr>
        <p:blipFill>
          <a:blip r:embed="rId2"/>
          <a:stretch>
            <a:fillRect/>
          </a:stretch>
        </p:blipFill>
        <p:spPr bwMode="auto">
          <a:xfrm>
            <a:off x="7091363" y="3902075"/>
            <a:ext cx="547687" cy="952500"/>
          </a:xfrm>
          <a:prstGeom prst="rect">
            <a:avLst/>
          </a:prstGeom>
          <a:noFill/>
          <a:ln w="9525">
            <a:noFill/>
            <a:miter lim="800000"/>
          </a:ln>
        </p:spPr>
      </p:pic>
      <p:grpSp>
        <p:nvGrpSpPr>
          <p:cNvPr id="17411" name="Group 29"/>
          <p:cNvGrpSpPr/>
          <p:nvPr/>
        </p:nvGrpSpPr>
        <p:grpSpPr>
          <a:xfrm>
            <a:off x="4125913" y="3902075"/>
            <a:ext cx="1117600" cy="1058863"/>
            <a:chOff x="5600436" y="2432112"/>
            <a:chExt cx="1117356" cy="1058372"/>
          </a:xfrm>
        </p:grpSpPr>
        <p:pic>
          <p:nvPicPr>
            <p:cNvPr id="17422" name="Picture 30" descr="router.png"/>
            <p:cNvPicPr>
              <a:picLocks noChangeAspect="1"/>
            </p:cNvPicPr>
            <p:nvPr/>
          </p:nvPicPr>
          <p:blipFill>
            <a:blip r:embed="rId3"/>
            <a:stretch>
              <a:fillRect/>
            </a:stretch>
          </p:blipFill>
          <p:spPr bwMode="auto">
            <a:xfrm>
              <a:off x="5600436" y="2432112"/>
              <a:ext cx="1117356" cy="761097"/>
            </a:xfrm>
            <a:prstGeom prst="rect">
              <a:avLst/>
            </a:prstGeom>
            <a:noFill/>
            <a:ln w="9525">
              <a:noFill/>
              <a:miter lim="800000"/>
            </a:ln>
          </p:spPr>
        </p:pic>
        <p:sp>
          <p:nvSpPr>
            <p:cNvPr id="17423" name="TextBox 31"/>
            <p:cNvSpPr txBox="1">
              <a:spLocks noChangeArrowheads="1"/>
            </p:cNvSpPr>
            <p:nvPr/>
          </p:nvSpPr>
          <p:spPr bwMode="auto">
            <a:xfrm>
              <a:off x="5720533" y="3121152"/>
              <a:ext cx="877163" cy="369332"/>
            </a:xfrm>
            <a:prstGeom prst="rect">
              <a:avLst/>
            </a:prstGeom>
            <a:noFill/>
            <a:ln w="9525">
              <a:noFill/>
              <a:miter lim="800000"/>
            </a:ln>
          </p:spPr>
          <p:txBody>
            <a:bodyPr wrap="none">
              <a:spAutoFit/>
            </a:bodyPr>
            <a:lstStyle/>
            <a:p>
              <a:r>
                <a:rPr lang="en-US"/>
                <a:t>Router</a:t>
              </a:r>
            </a:p>
          </p:txBody>
        </p:sp>
      </p:grpSp>
      <p:pic>
        <p:nvPicPr>
          <p:cNvPr id="17412" name="Picture 8" descr="laptop.jpg"/>
          <p:cNvPicPr>
            <a:picLocks noChangeAspect="1"/>
          </p:cNvPicPr>
          <p:nvPr/>
        </p:nvPicPr>
        <p:blipFill>
          <a:blip r:embed="rId4"/>
          <a:stretch>
            <a:fillRect/>
          </a:stretch>
        </p:blipFill>
        <p:spPr bwMode="auto">
          <a:xfrm>
            <a:off x="1373188" y="3994150"/>
            <a:ext cx="957262" cy="715963"/>
          </a:xfrm>
          <a:prstGeom prst="rect">
            <a:avLst/>
          </a:prstGeom>
          <a:noFill/>
          <a:ln w="9525">
            <a:noFill/>
            <a:miter lim="800000"/>
          </a:ln>
        </p:spPr>
      </p:pic>
      <p:sp>
        <p:nvSpPr>
          <p:cNvPr id="17413" name="TextBox 11"/>
          <p:cNvSpPr txBox="1">
            <a:spLocks noChangeArrowheads="1"/>
          </p:cNvSpPr>
          <p:nvPr/>
        </p:nvSpPr>
        <p:spPr bwMode="auto">
          <a:xfrm>
            <a:off x="2133600" y="2773363"/>
            <a:ext cx="2111375" cy="368300"/>
          </a:xfrm>
          <a:prstGeom prst="rect">
            <a:avLst/>
          </a:prstGeom>
          <a:noFill/>
          <a:ln w="9525">
            <a:noFill/>
            <a:miter lim="800000"/>
          </a:ln>
        </p:spPr>
        <p:txBody>
          <a:bodyPr wrap="none">
            <a:spAutoFit/>
          </a:bodyPr>
          <a:lstStyle/>
          <a:p>
            <a:r>
              <a:rPr lang="en-US"/>
              <a:t>Network 10.0.0.x/24</a:t>
            </a:r>
          </a:p>
        </p:txBody>
      </p:sp>
      <p:sp>
        <p:nvSpPr>
          <p:cNvPr id="17414" name="Right Brace 12"/>
          <p:cNvSpPr/>
          <p:nvPr/>
        </p:nvSpPr>
        <p:spPr bwMode="auto">
          <a:xfrm rot="-5400000">
            <a:off x="2755901" y="2219325"/>
            <a:ext cx="658812" cy="2401887"/>
          </a:xfrm>
          <a:prstGeom prst="rightBrace">
            <a:avLst>
              <a:gd name="adj1" fmla="val 8321"/>
              <a:gd name="adj2" fmla="val 50000"/>
            </a:avLst>
          </a:prstGeom>
          <a:noFill/>
          <a:ln w="9525" algn="ctr">
            <a:solidFill>
              <a:schemeClr val="tx1"/>
            </a:solidFill>
            <a:round/>
          </a:ln>
        </p:spPr>
        <p:txBody>
          <a:bodyPr wrap="none" anchor="ctr"/>
          <a:lstStyle/>
          <a:p>
            <a:pPr algn="ctr">
              <a:lnSpc>
                <a:spcPct val="93000"/>
              </a:lnSpc>
              <a:buClr>
                <a:srgbClr val="FFFFFF"/>
              </a:buClr>
              <a:buSzTx/>
              <a:buFont typeface="Arial"/>
              <a:buNone/>
            </a:pPr>
            <a:endParaRPr lang="en-US"/>
          </a:p>
        </p:txBody>
      </p:sp>
      <p:sp>
        <p:nvSpPr>
          <p:cNvPr id="17415" name="TextBox 13"/>
          <p:cNvSpPr txBox="1">
            <a:spLocks noChangeArrowheads="1"/>
          </p:cNvSpPr>
          <p:nvPr/>
        </p:nvSpPr>
        <p:spPr bwMode="auto">
          <a:xfrm>
            <a:off x="5235575" y="2835275"/>
            <a:ext cx="2246313" cy="368300"/>
          </a:xfrm>
          <a:prstGeom prst="rect">
            <a:avLst/>
          </a:prstGeom>
          <a:noFill/>
          <a:ln w="9525">
            <a:noFill/>
            <a:miter lim="800000"/>
          </a:ln>
        </p:spPr>
        <p:txBody>
          <a:bodyPr wrap="none">
            <a:spAutoFit/>
          </a:bodyPr>
          <a:lstStyle/>
          <a:p>
            <a:r>
              <a:rPr lang="en-US"/>
              <a:t>Network 10.10.0.0/16</a:t>
            </a:r>
          </a:p>
        </p:txBody>
      </p:sp>
      <p:sp>
        <p:nvSpPr>
          <p:cNvPr id="17416" name="Right Brace 14"/>
          <p:cNvSpPr/>
          <p:nvPr/>
        </p:nvSpPr>
        <p:spPr bwMode="auto">
          <a:xfrm rot="-5400000">
            <a:off x="5858669" y="2280444"/>
            <a:ext cx="657225" cy="2401887"/>
          </a:xfrm>
          <a:prstGeom prst="rightBrace">
            <a:avLst>
              <a:gd name="adj1" fmla="val 8341"/>
              <a:gd name="adj2" fmla="val 50000"/>
            </a:avLst>
          </a:prstGeom>
          <a:noFill/>
          <a:ln w="9525" algn="ctr">
            <a:solidFill>
              <a:schemeClr val="tx1"/>
            </a:solidFill>
            <a:round/>
          </a:ln>
        </p:spPr>
        <p:txBody>
          <a:bodyPr wrap="none" anchor="ctr"/>
          <a:lstStyle/>
          <a:p>
            <a:pPr algn="ctr">
              <a:lnSpc>
                <a:spcPct val="93000"/>
              </a:lnSpc>
              <a:buClr>
                <a:srgbClr val="FFFFFF"/>
              </a:buClr>
              <a:buSzTx/>
              <a:buFont typeface="Arial"/>
              <a:buNone/>
            </a:pPr>
            <a:endParaRPr lang="en-US"/>
          </a:p>
        </p:txBody>
      </p:sp>
      <p:sp>
        <p:nvSpPr>
          <p:cNvPr id="17417" name="TextBox 15"/>
          <p:cNvSpPr txBox="1">
            <a:spLocks noChangeArrowheads="1"/>
          </p:cNvSpPr>
          <p:nvPr/>
        </p:nvSpPr>
        <p:spPr bwMode="auto">
          <a:xfrm>
            <a:off x="838200" y="4816475"/>
            <a:ext cx="1941513" cy="368300"/>
          </a:xfrm>
          <a:prstGeom prst="rect">
            <a:avLst/>
          </a:prstGeom>
          <a:noFill/>
          <a:ln w="9525">
            <a:noFill/>
            <a:miter lim="800000"/>
          </a:ln>
        </p:spPr>
        <p:txBody>
          <a:bodyPr wrap="none">
            <a:spAutoFit/>
          </a:bodyPr>
          <a:lstStyle/>
          <a:p>
            <a:pPr algn="ctr"/>
            <a:r>
              <a:rPr lang="en-US"/>
              <a:t>iperf –c 10.10.0.99</a:t>
            </a:r>
          </a:p>
        </p:txBody>
      </p:sp>
      <p:sp>
        <p:nvSpPr>
          <p:cNvPr id="17418" name="TextBox 18"/>
          <p:cNvSpPr txBox="1">
            <a:spLocks noChangeArrowheads="1"/>
          </p:cNvSpPr>
          <p:nvPr/>
        </p:nvSpPr>
        <p:spPr bwMode="auto">
          <a:xfrm>
            <a:off x="304800" y="4005263"/>
            <a:ext cx="942975" cy="368300"/>
          </a:xfrm>
          <a:prstGeom prst="rect">
            <a:avLst/>
          </a:prstGeom>
          <a:noFill/>
          <a:ln w="9525">
            <a:noFill/>
            <a:miter lim="800000"/>
          </a:ln>
        </p:spPr>
        <p:txBody>
          <a:bodyPr wrap="none">
            <a:spAutoFit/>
          </a:bodyPr>
          <a:lstStyle/>
          <a:p>
            <a:pPr algn="ctr"/>
            <a:r>
              <a:rPr lang="en-US">
                <a:solidFill>
                  <a:srgbClr val="C00000"/>
                </a:solidFill>
              </a:rPr>
              <a:t>10.0.0.6</a:t>
            </a:r>
          </a:p>
        </p:txBody>
      </p:sp>
      <p:sp>
        <p:nvSpPr>
          <p:cNvPr id="17419" name="TextBox 19"/>
          <p:cNvSpPr txBox="1">
            <a:spLocks noChangeArrowheads="1"/>
          </p:cNvSpPr>
          <p:nvPr/>
        </p:nvSpPr>
        <p:spPr bwMode="auto">
          <a:xfrm>
            <a:off x="7626350" y="3925888"/>
            <a:ext cx="1176338" cy="368300"/>
          </a:xfrm>
          <a:prstGeom prst="rect">
            <a:avLst/>
          </a:prstGeom>
          <a:noFill/>
          <a:ln w="9525">
            <a:noFill/>
            <a:miter lim="800000"/>
          </a:ln>
        </p:spPr>
        <p:txBody>
          <a:bodyPr wrap="none">
            <a:spAutoFit/>
          </a:bodyPr>
          <a:lstStyle/>
          <a:p>
            <a:pPr algn="ctr"/>
            <a:r>
              <a:rPr lang="en-US">
                <a:solidFill>
                  <a:srgbClr val="C00000"/>
                </a:solidFill>
              </a:rPr>
              <a:t>10.10.0.99</a:t>
            </a:r>
          </a:p>
        </p:txBody>
      </p:sp>
      <p:sp>
        <p:nvSpPr>
          <p:cNvPr id="17420" name="TextBox 15"/>
          <p:cNvSpPr txBox="1">
            <a:spLocks noChangeArrowheads="1"/>
          </p:cNvSpPr>
          <p:nvPr/>
        </p:nvSpPr>
        <p:spPr bwMode="auto">
          <a:xfrm>
            <a:off x="6959600" y="4816475"/>
            <a:ext cx="889000" cy="368300"/>
          </a:xfrm>
          <a:prstGeom prst="rect">
            <a:avLst/>
          </a:prstGeom>
          <a:noFill/>
          <a:ln w="9525">
            <a:noFill/>
            <a:miter lim="800000"/>
          </a:ln>
        </p:spPr>
        <p:txBody>
          <a:bodyPr wrap="none">
            <a:spAutoFit/>
          </a:bodyPr>
          <a:lstStyle/>
          <a:p>
            <a:pPr algn="ctr"/>
            <a:r>
              <a:rPr lang="en-US"/>
              <a:t>iperf –s</a:t>
            </a:r>
          </a:p>
        </p:txBody>
      </p:sp>
      <p:sp>
        <p:nvSpPr>
          <p:cNvPr id="22" name="Title 1"/>
          <p:cNvSpPr txBox="1"/>
          <p:nvPr/>
        </p:nvSpPr>
        <p:spPr bwMode="auto">
          <a:xfrm>
            <a:off x="457200" y="271463"/>
            <a:ext cx="8229600" cy="1836737"/>
          </a:xfrm>
          <a:prstGeom prst="rect">
            <a:avLst/>
          </a:prstGeom>
          <a:noFill/>
          <a:ln w="9525">
            <a:noFill/>
            <a:miter lim="800000"/>
          </a:ln>
        </p:spPr>
        <p:txBody>
          <a:bodyPr anchor="ctr">
            <a:normAutofit fontScale="45000" lnSpcReduction="20000"/>
          </a:bodyPr>
          <a:lstStyle/>
          <a:p>
            <a:pPr algn="ctr" eaLnBrk="0" hangingPunct="0">
              <a:defRPr/>
            </a:pPr>
            <a:r>
              <a:rPr lang="en-US" sz="10700" b="0">
                <a:solidFill>
                  <a:schemeClr val="bg1"/>
                </a:solidFill>
                <a:ea typeface="+mj-ea"/>
                <a:cs typeface="+mj-cs"/>
              </a:rPr>
              <a:t>The iPerf Lab Test</a:t>
            </a:r>
          </a:p>
          <a:p>
            <a:pPr algn="ctr" eaLnBrk="0" hangingPunct="0">
              <a:defRPr/>
            </a:pPr>
            <a:br>
              <a:rPr lang="en-US" sz="4400" b="0">
                <a:ea typeface="+mj-ea"/>
                <a:cs typeface="+mj-cs"/>
              </a:rPr>
            </a:br>
            <a:br>
              <a:rPr lang="en-US" sz="4400" b="0">
                <a:ea typeface="+mj-ea"/>
                <a:cs typeface="+mj-cs"/>
              </a:rPr>
            </a:br>
            <a:r>
              <a:rPr lang="en-US" sz="4400" b="0">
                <a:ea typeface="+mj-ea"/>
                <a:cs typeface="+mj-cs"/>
              </a:rPr>
              <a:t>The Effects of Latency, TCP Receive Window Size and Window Scaling</a:t>
            </a:r>
          </a:p>
        </p:txBody>
      </p:sp>
    </p:spTree>
  </p:cSld>
  <p:clrMapOvr>
    <a:masterClrMapping/>
  </p:clrMapOvr>
  <p:transition>
    <p:fade/>
  </p:transition>
  <p:timing/>
</p:sld>
</file>

<file path=ppt/tags/tag1.xml><?xml version="1.0" encoding="utf-8"?>
<p:tagLst xmlns:p="http://schemas.openxmlformats.org/presentationml/2006/main">
  <p:tag name="AS_NET" val="4.0.30319.42000"/>
  <p:tag name="AS_OS" val="Microsoft Windows NT 6.2.9200.0"/>
  <p:tag name="AS_RELEASE_DATE" val="2017.01.13"/>
  <p:tag name="AS_TITLE" val="Aspose.Slides for .NET 4.0"/>
  <p:tag name="AS_VERSION" val="16.12.1.0"/>
</p:tagLst>
</file>

<file path=ppt/theme/theme1.xml><?xml version="1.0" encoding="utf-8"?>
<a:theme xmlns:r="http://schemas.openxmlformats.org/officeDocument/2006/relationships" xmlns:a="http://schemas.openxmlformats.org/drawingml/2006/main" name="Sharkfest '09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harkfest '09 Presentation Templat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D62AF"/>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3.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103</Paragraphs>
  <Slides>26</Slides>
  <Notes>3</Notes>
  <TotalTime>529230</TotalTime>
  <HiddenSlides>0</HiddenSlides>
  <MMClips>0</MMClips>
  <ScaleCrop>0</ScaleCrop>
  <HeadingPairs>
    <vt:vector baseType="variant" size="4">
      <vt:variant>
        <vt:lpstr>Theme</vt:lpstr>
      </vt:variant>
      <vt:variant>
        <vt:i4>1</vt:i4>
      </vt:variant>
      <vt:variant>
        <vt:lpstr>Slide Titles</vt:lpstr>
      </vt:variant>
      <vt:variant>
        <vt:i4>26</vt:i4>
      </vt:variant>
    </vt:vector>
  </HeadingPairs>
  <TitlesOfParts>
    <vt:vector baseType="lpstr" size="27">
      <vt:lpstr>Sharkfest '09 Presentation Template</vt:lpstr>
      <vt:lpstr>Slide 1</vt:lpstr>
      <vt:lpstr> In this Session</vt:lpstr>
      <vt:lpstr>Where’s the Problem?</vt:lpstr>
      <vt:lpstr>Slide 4</vt:lpstr>
      <vt:lpstr>The Case of the Lousy Latency</vt:lpstr>
      <vt:lpstr>Tcp1323Opts</vt:lpstr>
      <vt:lpstr>TcpWindowSize</vt:lpstr>
      <vt:lpstr>Slide 8</vt:lpstr>
      <vt:lpstr>Slide 9</vt:lpstr>
      <vt:lpstr>Slide 10</vt:lpstr>
      <vt:lpstr>Slide 11</vt:lpstr>
      <vt:lpstr>Slide 12</vt:lpstr>
      <vt:lpstr>Slide 13</vt:lpstr>
      <vt:lpstr>Slide 14</vt:lpstr>
      <vt:lpstr>Lab Test Results: Throughput/Scaling Relationship</vt:lpstr>
      <vt:lpstr>Slide 16</vt:lpstr>
      <vt:lpstr>Lab Test Results: Throughput/Scaling Relationship</vt:lpstr>
      <vt:lpstr>Slide 18</vt:lpstr>
      <vt:lpstr> The Case of the Sputtering Stream</vt:lpstr>
      <vt:lpstr>Slide 20</vt:lpstr>
      <vt:lpstr>Slide 21</vt:lpstr>
      <vt:lpstr>Slide 22</vt:lpstr>
      <vt:lpstr>HOT in the Enterprise</vt:lpstr>
      <vt:lpstr>Now…</vt:lpstr>
      <vt:lpstr>Links</vt:lpstr>
      <vt:lpstr>Thank You!</vt:lpstr>
    </vt:vector>
  </TitlesOfParts>
  <LinksUpToDate>0</LinksUpToDate>
  <SharedDoc>0</SharedDoc>
  <HyperlinksChanged>0</HyperlinksChanged>
  <Application>Aspose.Slides for .NET</Application>
  <AppVersion>16.1201</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Slide 1</dc:title>
  <dc:creator>shanna.bianchi</dc:creator>
  <cp:lastModifiedBy>Laura Chappell</cp:lastModifiedBy>
  <cp:revision>56</cp:revision>
  <dcterms:created xsi:type="dcterms:W3CDTF">2008-12-30T22:05:33Z</dcterms:created>
  <dcterms:modified xsi:type="dcterms:W3CDTF">2023-02-24T16:55:18Z</dcterms:modified>
</cp:coreProperties>
</file>