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notesSlides/notesSlide2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7.xml" ContentType="application/vnd.openxmlformats-officedocument.presentationml.slide+xml"/>
  <Override PartName="/ppt/slideLayouts/slideLayout4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Default Extension="png" ContentType="image/png"/>
  <Override PartName="/ppt/notesSlides/notesSlide1.xml" ContentType="application/vnd.openxmlformats-officedocument.presentationml.notesSlide+xml"/>
  <Override PartName="/ppt/notesSlides/notesSlide3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presProps.xml" ContentType="application/vnd.openxmlformats-officedocument.presentationml.presProps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Override PartName="/ppt/notesSlides/notesSlide17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30"/>
  </p:notesMasterIdLst>
  <p:sldIdLst>
    <p:sldId id="256" r:id="rId2"/>
    <p:sldId id="275" r:id="rId3"/>
    <p:sldId id="260" r:id="rId4"/>
    <p:sldId id="269" r:id="rId5"/>
    <p:sldId id="270" r:id="rId6"/>
    <p:sldId id="272" r:id="rId7"/>
    <p:sldId id="273" r:id="rId8"/>
    <p:sldId id="279" r:id="rId9"/>
    <p:sldId id="283" r:id="rId10"/>
    <p:sldId id="277" r:id="rId11"/>
    <p:sldId id="274" r:id="rId12"/>
    <p:sldId id="278" r:id="rId13"/>
    <p:sldId id="285" r:id="rId14"/>
    <p:sldId id="286" r:id="rId15"/>
    <p:sldId id="287" r:id="rId16"/>
    <p:sldId id="289" r:id="rId17"/>
    <p:sldId id="282" r:id="rId18"/>
    <p:sldId id="271" r:id="rId19"/>
    <p:sldId id="280" r:id="rId20"/>
    <p:sldId id="284" r:id="rId21"/>
    <p:sldId id="281" r:id="rId22"/>
    <p:sldId id="264" r:id="rId23"/>
    <p:sldId id="265" r:id="rId24"/>
    <p:sldId id="266" r:id="rId25"/>
    <p:sldId id="263" r:id="rId26"/>
    <p:sldId id="276" r:id="rId27"/>
    <p:sldId id="267" r:id="rId28"/>
    <p:sldId id="268" r:id="rId29"/>
  </p:sldIdLst>
  <p:sldSz cx="9144000" cy="6858000" type="screen4x3"/>
  <p:notesSz cx="6858000" cy="9313863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D62AF"/>
    <a:srgbClr val="0066CC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 autoAdjust="0"/>
    <p:restoredTop sz="81833" autoAdjust="0"/>
  </p:normalViewPr>
  <p:slideViewPr>
    <p:cSldViewPr snapToObjects="1">
      <p:cViewPr varScale="1">
        <p:scale>
          <a:sx n="64" d="100"/>
          <a:sy n="64" d="100"/>
        </p:scale>
        <p:origin x="-1344" y="-9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651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651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fld id="{AFB28A35-6EFE-4CD9-B796-A51A2AD3F4D1}" type="datetimeFigureOut">
              <a:rPr lang="en-US"/>
              <a:pPr>
                <a:defRPr/>
              </a:pPr>
              <a:t>6/22/2009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01725" y="698500"/>
            <a:ext cx="4654550" cy="34925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24363"/>
            <a:ext cx="5486400" cy="4191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47138"/>
            <a:ext cx="2971800" cy="46513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847138"/>
            <a:ext cx="2971800" cy="46513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fld id="{58EC6AEC-C5C3-43C8-BC6D-323995F15F1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flickr.com/photos/mellertime/262539794/" TargetMode="External"/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drawsoft.com/Cisco-Network-Design.php" TargetMode="External"/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0243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endParaRPr lang="en-US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B2B435A6-BF9A-474B-A2E3-1A93C39AEB26}" type="slidenum">
              <a:rPr lang="en-US" smtClean="0"/>
              <a:pPr>
                <a:defRPr/>
              </a:pPr>
              <a:t>1</a:t>
            </a:fld>
            <a:endParaRPr lang="en-US"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8EC6AEC-C5C3-43C8-BC6D-323995F15F1D}" type="slidenum">
              <a:rPr lang="en-US" smtClean="0"/>
              <a:pPr>
                <a:defRPr/>
              </a:pPr>
              <a:t>17</a:t>
            </a:fld>
            <a:endParaRPr lang="en-US" dirty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8EC6AEC-C5C3-43C8-BC6D-323995F15F1D}" type="slidenum">
              <a:rPr lang="en-US" smtClean="0"/>
              <a:pPr>
                <a:defRPr/>
              </a:pPr>
              <a:t>18</a:t>
            </a:fld>
            <a:endParaRPr lang="en-US" dirty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8EC6AEC-C5C3-43C8-BC6D-323995F15F1D}" type="slidenum">
              <a:rPr lang="en-US" smtClean="0"/>
              <a:pPr>
                <a:defRPr/>
              </a:pPr>
              <a:t>19</a:t>
            </a:fld>
            <a:endParaRPr lang="en-US" dirty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8EC6AEC-C5C3-43C8-BC6D-323995F15F1D}" type="slidenum">
              <a:rPr lang="en-US" smtClean="0"/>
              <a:pPr>
                <a:defRPr/>
              </a:pPr>
              <a:t>20</a:t>
            </a:fld>
            <a:endParaRPr lang="en-US" dirty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8EC6AEC-C5C3-43C8-BC6D-323995F15F1D}" type="slidenum">
              <a:rPr lang="en-US" smtClean="0"/>
              <a:pPr>
                <a:defRPr/>
              </a:pPr>
              <a:t>21</a:t>
            </a:fld>
            <a:endParaRPr lang="en-US" dirty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Diagram from</a:t>
            </a:r>
            <a:r>
              <a:rPr lang="en-US" baseline="0" dirty="0" smtClean="0"/>
              <a:t> 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hlinkClick r:id="rId3"/>
              </a:rPr>
              <a:t>www.flickr.com/photos/mellertime/262539794/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8EC6AEC-C5C3-43C8-BC6D-323995F15F1D}" type="slidenum">
              <a:rPr lang="en-US" smtClean="0"/>
              <a:pPr>
                <a:defRPr/>
              </a:pPr>
              <a:t>22</a:t>
            </a:fld>
            <a:endParaRPr lang="en-US" dirty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Diagram from 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  <a:hlinkClick r:id="rId3"/>
              </a:rPr>
              <a:t>www.edrawsoft.com/Cisco-Network-Design.php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8EC6AEC-C5C3-43C8-BC6D-323995F15F1D}" type="slidenum">
              <a:rPr lang="en-US" smtClean="0"/>
              <a:pPr>
                <a:defRPr/>
              </a:pPr>
              <a:t>23</a:t>
            </a:fld>
            <a:endParaRPr lang="en-US" dirty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smtClean="0"/>
              <a:t>Diagram from http://www.cisco.com/en/US/solutions/ns340/ns414/ns742/ns656/net_design_guidance0900aecd804ab672.pdf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8EC6AEC-C5C3-43C8-BC6D-323995F15F1D}" type="slidenum">
              <a:rPr lang="en-US" smtClean="0"/>
              <a:pPr>
                <a:defRPr/>
              </a:pPr>
              <a:t>24</a:t>
            </a:fld>
            <a:endParaRPr lang="en-US"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8EC6AEC-C5C3-43C8-BC6D-323995F15F1D}" type="slidenum">
              <a:rPr lang="en-US" smtClean="0"/>
              <a:pPr>
                <a:defRPr/>
              </a:pPr>
              <a:t>7</a:t>
            </a:fld>
            <a:endParaRPr lang="en-US"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Cover baseline</a:t>
            </a:r>
            <a:r>
              <a:rPr lang="en-US" baseline="0" dirty="0" smtClean="0"/>
              <a:t> of the handshake here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8EC6AEC-C5C3-43C8-BC6D-323995F15F1D}" type="slidenum">
              <a:rPr lang="en-US" smtClean="0"/>
              <a:pPr>
                <a:defRPr/>
              </a:pPr>
              <a:t>8</a:t>
            </a:fld>
            <a:endParaRPr lang="en-US"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8EC6AEC-C5C3-43C8-BC6D-323995F15F1D}" type="slidenum">
              <a:rPr lang="en-US" smtClean="0"/>
              <a:pPr>
                <a:defRPr/>
              </a:pPr>
              <a:t>9</a:t>
            </a:fld>
            <a:endParaRPr lang="en-US" dirty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8EC6AEC-C5C3-43C8-BC6D-323995F15F1D}" type="slidenum">
              <a:rPr lang="en-US" smtClean="0"/>
              <a:pPr>
                <a:defRPr/>
              </a:pPr>
              <a:t>10</a:t>
            </a:fld>
            <a:endParaRPr lang="en-US" dirty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8EC6AEC-C5C3-43C8-BC6D-323995F15F1D}" type="slidenum">
              <a:rPr lang="en-US" smtClean="0"/>
              <a:pPr>
                <a:defRPr/>
              </a:pPr>
              <a:t>13</a:t>
            </a:fld>
            <a:endParaRPr lang="en-US" dirty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8EC6AEC-C5C3-43C8-BC6D-323995F15F1D}" type="slidenum">
              <a:rPr lang="en-US" smtClean="0"/>
              <a:pPr>
                <a:defRPr/>
              </a:pPr>
              <a:t>14</a:t>
            </a:fld>
            <a:endParaRPr lang="en-US" dirty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8EC6AEC-C5C3-43C8-BC6D-323995F15F1D}" type="slidenum">
              <a:rPr lang="en-US" smtClean="0"/>
              <a:pPr>
                <a:defRPr/>
              </a:pPr>
              <a:t>15</a:t>
            </a:fld>
            <a:endParaRPr lang="en-US" dirty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RSPAN</a:t>
            </a:r>
            <a:r>
              <a:rPr lang="en-US" baseline="0" dirty="0" smtClean="0"/>
              <a:t> hardware requirements: http://www.cisco.com/en/US/docs/switches/lan/catalyst6500/catos/5.x/configuration/guide/span.html#wp1020144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8EC6AEC-C5C3-43C8-BC6D-323995F15F1D}" type="slidenum">
              <a:rPr lang="en-US" smtClean="0"/>
              <a:pPr>
                <a:defRPr/>
              </a:pPr>
              <a:t>16</a:t>
            </a:fld>
            <a:endParaRPr lang="en-US"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9" descr="final logo cace.jpg"/>
          <p:cNvPicPr>
            <a:picLocks noChangeAspect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82390" y="6096000"/>
            <a:ext cx="1036810" cy="6400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Title 1"/>
          <p:cNvSpPr>
            <a:spLocks noGrp="1"/>
          </p:cNvSpPr>
          <p:nvPr userDrawn="1"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 userDrawn="1"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spect="1"/>
          </p:cNvSpPr>
          <p:nvPr userDrawn="1"/>
        </p:nvSpPr>
        <p:spPr>
          <a:xfrm>
            <a:off x="0" y="0"/>
            <a:ext cx="9144000" cy="1279525"/>
          </a:xfrm>
          <a:prstGeom prst="rect">
            <a:avLst/>
          </a:prstGeom>
          <a:solidFill>
            <a:srgbClr val="1D62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 userDrawn="1"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 userDrawn="1"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2.jpe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.png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8" descr="sharkf logo 09 transparent.tif"/>
          <p:cNvPicPr>
            <a:picLocks noChangeAspect="1"/>
          </p:cNvPicPr>
          <p:nvPr/>
        </p:nvPicPr>
        <p:blipFill>
          <a:blip r:embed="rId6" cstate="print">
            <a:duotone>
              <a:schemeClr val="bg2">
                <a:shade val="45000"/>
                <a:satMod val="135000"/>
              </a:schemeClr>
              <a:prstClr val="white"/>
            </a:duotone>
          </a:blip>
          <a:srcRect/>
          <a:stretch>
            <a:fillRect/>
          </a:stretch>
        </p:blipFill>
        <p:spPr bwMode="auto">
          <a:xfrm>
            <a:off x="2192338" y="1371600"/>
            <a:ext cx="4759325" cy="4757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Rectangle 6"/>
          <p:cNvSpPr>
            <a:spLocks noChangeAspect="1"/>
          </p:cNvSpPr>
          <p:nvPr/>
        </p:nvSpPr>
        <p:spPr>
          <a:xfrm>
            <a:off x="0" y="0"/>
            <a:ext cx="9144000" cy="1279525"/>
          </a:xfrm>
          <a:prstGeom prst="rect">
            <a:avLst/>
          </a:prstGeom>
          <a:solidFill>
            <a:srgbClr val="1D62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8" name="Footer Placeholder 12"/>
          <p:cNvSpPr txBox="1">
            <a:spLocks/>
          </p:cNvSpPr>
          <p:nvPr userDrawn="1"/>
        </p:nvSpPr>
        <p:spPr bwMode="auto">
          <a:xfrm>
            <a:off x="200025" y="6096000"/>
            <a:ext cx="8867775" cy="685800"/>
          </a:xfrm>
          <a:prstGeom prst="rect">
            <a:avLst/>
          </a:prstGeom>
        </p:spPr>
        <p:txBody>
          <a:bodyPr anchor="b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200" b="1" spc="100" dirty="0">
                <a:latin typeface="Calibri" pitchFamily="34" charset="0"/>
                <a:cs typeface="+mn-cs"/>
              </a:rPr>
              <a:t>		SHARKFEST '09  |  Stanford University  |  June 15–18, 2009</a:t>
            </a:r>
          </a:p>
        </p:txBody>
      </p:sp>
      <p:pic>
        <p:nvPicPr>
          <p:cNvPr id="1030" name="Picture 9" descr="final logo cace.jpg"/>
          <p:cNvPicPr>
            <a:picLocks noChangeAspect="1"/>
          </p:cNvPicPr>
          <p:nvPr userDrawn="1"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82563" y="6096000"/>
            <a:ext cx="1036637" cy="639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32" name="Text Placeholder 2"/>
          <p:cNvSpPr>
            <a:spLocks noGrp="1"/>
          </p:cNvSpPr>
          <p:nvPr userDrawn="1"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12" r:id="rId1"/>
    <p:sldLayoutId id="2147483713" r:id="rId2"/>
    <p:sldLayoutId id="2147483708" r:id="rId3"/>
    <p:sldLayoutId id="2147483714" r:id="rId4"/>
  </p:sldLayoutIdLst>
  <p:hf sldNum="0"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drawsoft.com/Network-Diagrams.php" TargetMode="Externa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/>
          <p:cNvSpPr>
            <a:spLocks noGrp="1"/>
          </p:cNvSpPr>
          <p:nvPr>
            <p:ph idx="1"/>
          </p:nvPr>
        </p:nvSpPr>
        <p:spPr/>
        <p:txBody>
          <a:bodyPr rtlCol="0">
            <a:normAutofit fontScale="62500" lnSpcReduction="20000"/>
          </a:bodyPr>
          <a:lstStyle/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</a:tabLst>
              <a:defRPr/>
            </a:pPr>
            <a:r>
              <a:rPr lang="en-US" sz="4800" b="1" dirty="0" smtClean="0">
                <a:solidFill>
                  <a:srgbClr val="1D62AF"/>
                </a:solidFill>
              </a:rPr>
              <a:t>BU-11: SPAN/Mirror/Monitor vs. Taps: </a:t>
            </a:r>
            <a:br>
              <a:rPr lang="en-US" sz="4800" b="1" dirty="0" smtClean="0">
                <a:solidFill>
                  <a:srgbClr val="1D62AF"/>
                </a:solidFill>
              </a:rPr>
            </a:br>
            <a:r>
              <a:rPr lang="en-US" sz="4800" b="1" dirty="0" smtClean="0">
                <a:solidFill>
                  <a:srgbClr val="1D62AF"/>
                </a:solidFill>
              </a:rPr>
              <a:t>When should I use what, and why should I care?</a:t>
            </a:r>
            <a:endParaRPr lang="en-GB" sz="4800" b="1" dirty="0" smtClean="0">
              <a:solidFill>
                <a:srgbClr val="1D62AF"/>
              </a:solidFill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</a:tabLst>
              <a:defRPr/>
            </a:pPr>
            <a:r>
              <a:rPr lang="en-GB" dirty="0" smtClean="0">
                <a:solidFill>
                  <a:srgbClr val="000000"/>
                </a:solidFill>
              </a:rPr>
              <a:t>Thursday June 18, 2009.  3:15-4:45pm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</a:tabLst>
              <a:defRPr/>
            </a:pPr>
            <a:endParaRPr lang="en-GB" dirty="0" smtClean="0">
              <a:solidFill>
                <a:srgbClr val="000000"/>
              </a:solidFill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</a:tabLst>
              <a:defRPr/>
            </a:pPr>
            <a:endParaRPr lang="en-GB" dirty="0" smtClean="0">
              <a:solidFill>
                <a:srgbClr val="000000"/>
              </a:solidFill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</a:tabLst>
              <a:defRPr/>
            </a:pPr>
            <a:r>
              <a:rPr lang="en-GB" sz="3600" b="1" dirty="0" smtClean="0">
                <a:solidFill>
                  <a:srgbClr val="1D62AF"/>
                </a:solidFill>
              </a:rPr>
              <a:t>Betty DuBois</a:t>
            </a:r>
            <a:endParaRPr lang="en-GB" sz="3600" b="1" dirty="0">
              <a:solidFill>
                <a:srgbClr val="1D62AF"/>
              </a:solidFill>
            </a:endParaRPr>
          </a:p>
          <a:p>
            <a:pPr>
              <a:buFont typeface="Arial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</a:tabLst>
              <a:defRPr/>
            </a:pPr>
            <a:r>
              <a:rPr lang="en-GB" dirty="0" smtClean="0">
                <a:solidFill>
                  <a:srgbClr val="000000"/>
                </a:solidFill>
              </a:rPr>
              <a:t>Principal Consultant  |  DuBois Training &amp; Consulting, LLC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</a:tabLst>
              <a:defRPr/>
            </a:pPr>
            <a:endParaRPr lang="en-GB" dirty="0" smtClean="0">
              <a:solidFill>
                <a:srgbClr val="000000"/>
              </a:solidFill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</a:tabLst>
              <a:defRPr/>
            </a:pPr>
            <a:endParaRPr lang="en-GB" sz="2800" dirty="0" smtClean="0">
              <a:solidFill>
                <a:srgbClr val="000000"/>
              </a:solidFill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</a:tabLst>
              <a:defRPr/>
            </a:pPr>
            <a:endParaRPr lang="en-GB" sz="2800" dirty="0" smtClean="0">
              <a:solidFill>
                <a:srgbClr val="000000"/>
              </a:solidFill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</a:tabLst>
              <a:defRPr/>
            </a:pPr>
            <a:r>
              <a:rPr lang="en-GB" sz="2900" b="1" dirty="0">
                <a:solidFill>
                  <a:srgbClr val="1D62AF"/>
                </a:solidFill>
              </a:rPr>
              <a:t>SHARK</a:t>
            </a:r>
            <a:r>
              <a:rPr lang="en-GB" sz="2800" dirty="0" smtClean="0">
                <a:solidFill>
                  <a:srgbClr val="000000"/>
                </a:solidFill>
              </a:rPr>
              <a:t>FEST</a:t>
            </a:r>
            <a:r>
              <a:rPr lang="en-GB" sz="2800" b="1" dirty="0" smtClean="0">
                <a:solidFill>
                  <a:srgbClr val="0000FF"/>
                </a:solidFill>
              </a:rPr>
              <a:t> </a:t>
            </a:r>
            <a:r>
              <a:rPr lang="en-GB" sz="2900" b="1" dirty="0">
                <a:solidFill>
                  <a:srgbClr val="1D62AF"/>
                </a:solidFill>
              </a:rPr>
              <a:t>'09</a:t>
            </a:r>
            <a:endParaRPr lang="en-GB" sz="3600" b="1" dirty="0">
              <a:solidFill>
                <a:srgbClr val="1D62AF"/>
              </a:solidFill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</a:tabLst>
              <a:defRPr/>
            </a:pPr>
            <a:r>
              <a:rPr lang="en-GB" sz="2800" dirty="0" smtClean="0">
                <a:solidFill>
                  <a:srgbClr val="000000"/>
                </a:solidFill>
              </a:rPr>
              <a:t>Stanford University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</a:tabLst>
              <a:defRPr/>
            </a:pPr>
            <a:r>
              <a:rPr lang="en-GB" sz="2800" dirty="0" smtClean="0">
                <a:solidFill>
                  <a:srgbClr val="000000"/>
                </a:solidFill>
              </a:rPr>
              <a:t>June 15-18, 2009</a:t>
            </a:r>
          </a:p>
        </p:txBody>
      </p:sp>
      <p:sp>
        <p:nvSpPr>
          <p:cNvPr id="4" name="Rectangle 3"/>
          <p:cNvSpPr>
            <a:spLocks noChangeAspect="1"/>
          </p:cNvSpPr>
          <p:nvPr/>
        </p:nvSpPr>
        <p:spPr>
          <a:xfrm>
            <a:off x="0" y="0"/>
            <a:ext cx="9144000" cy="1279525"/>
          </a:xfrm>
          <a:prstGeom prst="rect">
            <a:avLst/>
          </a:prstGeom>
          <a:solidFill>
            <a:srgbClr val="1D62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5" name="Rectangle 4"/>
          <p:cNvSpPr>
            <a:spLocks noChangeAspect="1"/>
          </p:cNvSpPr>
          <p:nvPr/>
        </p:nvSpPr>
        <p:spPr>
          <a:xfrm>
            <a:off x="0" y="6075363"/>
            <a:ext cx="9144000" cy="792162"/>
          </a:xfrm>
          <a:prstGeom prst="rect">
            <a:avLst/>
          </a:prstGeom>
          <a:solidFill>
            <a:srgbClr val="1D62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76200"/>
            <a:ext cx="9144000" cy="1143000"/>
          </a:xfrm>
        </p:spPr>
        <p:txBody>
          <a:bodyPr/>
          <a:lstStyle/>
          <a:p>
            <a:r>
              <a:rPr lang="en-US" dirty="0" smtClean="0"/>
              <a:t>Capture from a SPAN/Mirror/Monitor (S/M/M)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5176311" cy="4525963"/>
          </a:xfrm>
        </p:spPr>
        <p:txBody>
          <a:bodyPr/>
          <a:lstStyle/>
          <a:p>
            <a:r>
              <a:rPr lang="en-US" dirty="0" smtClean="0"/>
              <a:t>What don’t I get? (continued)</a:t>
            </a:r>
          </a:p>
          <a:p>
            <a:pPr lvl="1"/>
            <a:r>
              <a:rPr lang="en-US" dirty="0" smtClean="0"/>
              <a:t>As many S/M/M sessions as you want or need</a:t>
            </a:r>
          </a:p>
          <a:p>
            <a:pPr lvl="2"/>
            <a:r>
              <a:rPr lang="en-US" dirty="0" smtClean="0"/>
              <a:t>If using redundant links for load balancing, a separate session is needed for each path</a:t>
            </a:r>
          </a:p>
          <a:p>
            <a:pPr lvl="1"/>
            <a:r>
              <a:rPr lang="en-US" dirty="0" smtClean="0"/>
              <a:t>Not all switches have the capability to S/M/M</a:t>
            </a:r>
          </a:p>
          <a:p>
            <a:pPr lvl="1"/>
            <a:endParaRPr lang="en-US" dirty="0" smtClean="0"/>
          </a:p>
          <a:p>
            <a:pPr lvl="1"/>
            <a:endParaRPr lang="en-US" dirty="0" smtClean="0"/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6138846" y="6453188"/>
            <a:ext cx="33337" cy="11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r>
              <a:rPr lang="en-US" sz="100">
                <a:solidFill>
                  <a:srgbClr val="FFFFFF"/>
                </a:solidFill>
              </a:rPr>
              <a:t>SERIES</a:t>
            </a:r>
            <a:endParaRPr lang="en-US"/>
          </a:p>
        </p:txBody>
      </p: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5716570" y="1905000"/>
            <a:ext cx="1674813" cy="377825"/>
            <a:chOff x="528" y="3472"/>
            <a:chExt cx="786" cy="143"/>
          </a:xfrm>
        </p:grpSpPr>
        <p:sp>
          <p:nvSpPr>
            <p:cNvPr id="431" name="Rectangle 6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32" name="Line 7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" name="Group 8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445" name="Freeform 9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Freeform 10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Rectangle 11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 12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 13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Freeform 14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Freeform 15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Freeform 16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Freeform 17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Freeform 18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Freeform 19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Freeform 20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Rectangle 21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Rectangle 22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Rectangle 23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Rectangle 24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" name="Rectangle 25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" name="Rectangle 26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Rectangle 27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Rectangle 28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Rectangle 29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Rectangle 30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Rectangle 31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Rectangle 32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Rectangle 33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Rectangle 34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Rectangle 35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Rectangle 36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" name="Rectangle 37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" name="Rectangle 38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" name="Rectangle 39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" name="Rectangle 40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" name="Rectangle 41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" name="Rectangle 42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" name="Rectangle 43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" name="Rectangle 44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" name="Rectangle 45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" name="Rectangle 46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4" name="Line 47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5" name="Line 48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6" name="Line 49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7" name="Line 50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8" name="Line 51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9" name="Line 52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0" name="Line 53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1" name="Line 54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2" name="Line 55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3" name="Line 56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4" name="Line 57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7" name="Line 58"/>
          <p:cNvSpPr>
            <a:spLocks noChangeShapeType="1"/>
          </p:cNvSpPr>
          <p:nvPr/>
        </p:nvSpPr>
        <p:spPr bwMode="auto">
          <a:xfrm>
            <a:off x="7162783" y="2209800"/>
            <a:ext cx="1217612" cy="6715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8" name="Line 60"/>
          <p:cNvSpPr>
            <a:spLocks noChangeShapeType="1"/>
          </p:cNvSpPr>
          <p:nvPr/>
        </p:nvSpPr>
        <p:spPr bwMode="auto">
          <a:xfrm flipH="1">
            <a:off x="5867400" y="2209800"/>
            <a:ext cx="109538" cy="369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9" name="Line 61"/>
          <p:cNvSpPr>
            <a:spLocks noChangeShapeType="1"/>
          </p:cNvSpPr>
          <p:nvPr/>
        </p:nvSpPr>
        <p:spPr bwMode="auto">
          <a:xfrm>
            <a:off x="6172183" y="2209800"/>
            <a:ext cx="228600" cy="457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10" name="Line 62"/>
          <p:cNvSpPr>
            <a:spLocks noChangeShapeType="1"/>
          </p:cNvSpPr>
          <p:nvPr/>
        </p:nvSpPr>
        <p:spPr bwMode="auto">
          <a:xfrm>
            <a:off x="6934183" y="2209800"/>
            <a:ext cx="384175" cy="422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2" name="Group 177"/>
          <p:cNvGrpSpPr>
            <a:grpSpLocks/>
          </p:cNvGrpSpPr>
          <p:nvPr/>
        </p:nvGrpSpPr>
        <p:grpSpPr bwMode="auto">
          <a:xfrm>
            <a:off x="6086458" y="4684713"/>
            <a:ext cx="1162050" cy="215900"/>
            <a:chOff x="528" y="3472"/>
            <a:chExt cx="786" cy="143"/>
          </a:xfrm>
        </p:grpSpPr>
        <p:sp>
          <p:nvSpPr>
            <p:cNvPr id="374" name="Rectangle 178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75" name="Line 179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" name="Group 180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388" name="Freeform 181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82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Rectangle 183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84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85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86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87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88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89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190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191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192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Rectangle 193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Rectangle 194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Rectangle 195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Rectangle 196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Rectangle 197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Rectangle 198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Rectangle 199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Rectangle 200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Rectangle 201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Rectangle 202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Rectangle 203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Rectangle 204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Rectangle 205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Rectangle 206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Rectangle 207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Rectangle 208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Rectangle 209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Rectangle 210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Rectangle 211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Rectangle 212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Rectangle 213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Rectangle 214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Rectangle 215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Rectangle 216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Rectangle 217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Rectangle 218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7" name="Line 219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8" name="Line 220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9" name="Line 221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0" name="Line 222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1" name="Line 223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Line 224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Line 225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4" name="Line 226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5" name="Line 227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6" name="Line 228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7" name="Line 229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14" name="Line 230"/>
          <p:cNvSpPr>
            <a:spLocks noChangeShapeType="1"/>
          </p:cNvSpPr>
          <p:nvPr/>
        </p:nvSpPr>
        <p:spPr bwMode="auto">
          <a:xfrm flipH="1">
            <a:off x="5976921" y="4816475"/>
            <a:ext cx="273050" cy="2651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5" name="Group 232"/>
          <p:cNvGrpSpPr>
            <a:grpSpLocks/>
          </p:cNvGrpSpPr>
          <p:nvPr/>
        </p:nvGrpSpPr>
        <p:grpSpPr bwMode="auto">
          <a:xfrm>
            <a:off x="5732446" y="5046663"/>
            <a:ext cx="452437" cy="523875"/>
            <a:chOff x="1350" y="2770"/>
            <a:chExt cx="306" cy="348"/>
          </a:xfrm>
        </p:grpSpPr>
        <p:pic>
          <p:nvPicPr>
            <p:cNvPr id="372" name="Picture 233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350" y="2770"/>
              <a:ext cx="306" cy="348"/>
            </a:xfrm>
            <a:prstGeom prst="rect">
              <a:avLst/>
            </a:prstGeom>
            <a:noFill/>
          </p:spPr>
        </p:pic>
        <p:sp>
          <p:nvSpPr>
            <p:cNvPr id="373" name="Text Box 234"/>
            <p:cNvSpPr txBox="1">
              <a:spLocks noChangeArrowheads="1"/>
            </p:cNvSpPr>
            <p:nvPr/>
          </p:nvSpPr>
          <p:spPr bwMode="auto">
            <a:xfrm>
              <a:off x="1448" y="2842"/>
              <a:ext cx="136" cy="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X</a:t>
              </a:r>
              <a:endParaRPr lang="en-US"/>
            </a:p>
          </p:txBody>
        </p:sp>
      </p:grpSp>
      <p:sp>
        <p:nvSpPr>
          <p:cNvPr id="16" name="Line 235"/>
          <p:cNvSpPr>
            <a:spLocks noChangeShapeType="1"/>
          </p:cNvSpPr>
          <p:nvPr/>
        </p:nvSpPr>
        <p:spPr bwMode="auto">
          <a:xfrm flipH="1">
            <a:off x="6413483" y="4873625"/>
            <a:ext cx="46038" cy="795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7" name="Group 236"/>
          <p:cNvGrpSpPr>
            <a:grpSpLocks/>
          </p:cNvGrpSpPr>
          <p:nvPr/>
        </p:nvGrpSpPr>
        <p:grpSpPr bwMode="auto">
          <a:xfrm>
            <a:off x="6232508" y="5668963"/>
            <a:ext cx="450850" cy="523875"/>
            <a:chOff x="1632" y="2959"/>
            <a:chExt cx="306" cy="348"/>
          </a:xfrm>
        </p:grpSpPr>
        <p:pic>
          <p:nvPicPr>
            <p:cNvPr id="370" name="Picture 237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632" y="2959"/>
              <a:ext cx="306" cy="348"/>
            </a:xfrm>
            <a:prstGeom prst="rect">
              <a:avLst/>
            </a:prstGeom>
            <a:noFill/>
          </p:spPr>
        </p:pic>
        <p:sp>
          <p:nvSpPr>
            <p:cNvPr id="371" name="Text Box 238"/>
            <p:cNvSpPr txBox="1">
              <a:spLocks noChangeArrowheads="1"/>
            </p:cNvSpPr>
            <p:nvPr/>
          </p:nvSpPr>
          <p:spPr bwMode="auto">
            <a:xfrm>
              <a:off x="1730" y="3016"/>
              <a:ext cx="135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Y</a:t>
              </a:r>
              <a:endParaRPr lang="en-US"/>
            </a:p>
          </p:txBody>
        </p:sp>
      </p:grpSp>
      <p:sp>
        <p:nvSpPr>
          <p:cNvPr id="18" name="Line 239"/>
          <p:cNvSpPr>
            <a:spLocks noChangeShapeType="1"/>
          </p:cNvSpPr>
          <p:nvPr/>
        </p:nvSpPr>
        <p:spPr bwMode="auto">
          <a:xfrm>
            <a:off x="6767496" y="4873625"/>
            <a:ext cx="142875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19" name="Group 240"/>
          <p:cNvGrpSpPr>
            <a:grpSpLocks/>
          </p:cNvGrpSpPr>
          <p:nvPr/>
        </p:nvGrpSpPr>
        <p:grpSpPr bwMode="auto">
          <a:xfrm>
            <a:off x="6688121" y="5022850"/>
            <a:ext cx="450850" cy="523875"/>
            <a:chOff x="2256" y="2784"/>
            <a:chExt cx="306" cy="348"/>
          </a:xfrm>
        </p:grpSpPr>
        <p:pic>
          <p:nvPicPr>
            <p:cNvPr id="368" name="Picture 241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256" y="2784"/>
              <a:ext cx="306" cy="348"/>
            </a:xfrm>
            <a:prstGeom prst="rect">
              <a:avLst/>
            </a:prstGeom>
            <a:noFill/>
          </p:spPr>
        </p:pic>
        <p:sp>
          <p:nvSpPr>
            <p:cNvPr id="369" name="Text Box 242"/>
            <p:cNvSpPr txBox="1">
              <a:spLocks noChangeArrowheads="1"/>
            </p:cNvSpPr>
            <p:nvPr/>
          </p:nvSpPr>
          <p:spPr bwMode="auto">
            <a:xfrm>
              <a:off x="2340" y="2833"/>
              <a:ext cx="137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Z</a:t>
              </a:r>
              <a:endParaRPr lang="en-US"/>
            </a:p>
          </p:txBody>
        </p:sp>
      </p:grpSp>
      <p:sp>
        <p:nvSpPr>
          <p:cNvPr id="20" name="AutoShape 243"/>
          <p:cNvSpPr>
            <a:spLocks noChangeArrowheads="1"/>
          </p:cNvSpPr>
          <p:nvPr/>
        </p:nvSpPr>
        <p:spPr bwMode="auto">
          <a:xfrm>
            <a:off x="5791183" y="1543050"/>
            <a:ext cx="1524000" cy="1123950"/>
          </a:xfrm>
          <a:custGeom>
            <a:avLst/>
            <a:gdLst>
              <a:gd name="G0" fmla="+- -1120188 0 0"/>
              <a:gd name="G1" fmla="+- 11796480 0 0"/>
              <a:gd name="G2" fmla="+- -1120188 0 11796480"/>
              <a:gd name="G3" fmla="+- 10800 0 0"/>
              <a:gd name="G4" fmla="+- 0 0 -1120188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9247 0 0"/>
              <a:gd name="G9" fmla="+- 0 0 11796480"/>
              <a:gd name="G10" fmla="+- 9247 0 2700"/>
              <a:gd name="G11" fmla="cos G10 -1120188"/>
              <a:gd name="G12" fmla="sin G10 -1120188"/>
              <a:gd name="G13" fmla="cos 13500 -1120188"/>
              <a:gd name="G14" fmla="sin 13500 -1120188"/>
              <a:gd name="G15" fmla="+- G11 10800 0"/>
              <a:gd name="G16" fmla="+- G12 10800 0"/>
              <a:gd name="G17" fmla="+- G13 10800 0"/>
              <a:gd name="G18" fmla="+- G14 10800 0"/>
              <a:gd name="G19" fmla="*/ 9247 1 2"/>
              <a:gd name="G20" fmla="+- G19 5400 0"/>
              <a:gd name="G21" fmla="cos G20 -1120188"/>
              <a:gd name="G22" fmla="sin G20 -1120188"/>
              <a:gd name="G23" fmla="+- G21 10800 0"/>
              <a:gd name="G24" fmla="+- G12 G23 G22"/>
              <a:gd name="G25" fmla="+- G22 G23 G11"/>
              <a:gd name="G26" fmla="cos 10800 -1120188"/>
              <a:gd name="G27" fmla="sin 10800 -1120188"/>
              <a:gd name="G28" fmla="cos 9247 -1120188"/>
              <a:gd name="G29" fmla="sin 9247 -1120188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20188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9247 G39"/>
              <a:gd name="G43" fmla="sin 9247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195 w 21600"/>
              <a:gd name="T5" fmla="*/ 119 h 21600"/>
              <a:gd name="T6" fmla="*/ 776 w 21600"/>
              <a:gd name="T7" fmla="*/ 10800 h 21600"/>
              <a:gd name="T8" fmla="*/ 9425 w 21600"/>
              <a:gd name="T9" fmla="*/ 1655 h 21600"/>
              <a:gd name="T10" fmla="*/ 23703 w 21600"/>
              <a:gd name="T11" fmla="*/ 6832 h 21600"/>
              <a:gd name="T12" fmla="*/ 21403 w 21600"/>
              <a:gd name="T13" fmla="*/ 11177 h 21600"/>
              <a:gd name="T14" fmla="*/ 17057 w 21600"/>
              <a:gd name="T15" fmla="*/ 8875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638" y="8082"/>
                </a:moveTo>
                <a:cubicBezTo>
                  <a:pt x="18445" y="4201"/>
                  <a:pt x="14860" y="1553"/>
                  <a:pt x="10800" y="1553"/>
                </a:cubicBezTo>
                <a:cubicBezTo>
                  <a:pt x="5693" y="1553"/>
                  <a:pt x="1553" y="5693"/>
                  <a:pt x="1553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41" y="-1"/>
                  <a:pt x="19729" y="3093"/>
                  <a:pt x="21122" y="7625"/>
                </a:cubicBezTo>
                <a:lnTo>
                  <a:pt x="23703" y="6832"/>
                </a:lnTo>
                <a:lnTo>
                  <a:pt x="21403" y="11177"/>
                </a:lnTo>
                <a:lnTo>
                  <a:pt x="17057" y="8875"/>
                </a:lnTo>
                <a:lnTo>
                  <a:pt x="19638" y="8082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1" name="AutoShape 244"/>
          <p:cNvSpPr>
            <a:spLocks noChangeArrowheads="1"/>
          </p:cNvSpPr>
          <p:nvPr/>
        </p:nvSpPr>
        <p:spPr bwMode="auto">
          <a:xfrm>
            <a:off x="6227746" y="4340225"/>
            <a:ext cx="985837" cy="974725"/>
          </a:xfrm>
          <a:custGeom>
            <a:avLst/>
            <a:gdLst>
              <a:gd name="G0" fmla="+- -1111009 0 0"/>
              <a:gd name="G1" fmla="+- 11796480 0 0"/>
              <a:gd name="G2" fmla="+- -1111009 0 11796480"/>
              <a:gd name="G3" fmla="+- 10800 0 0"/>
              <a:gd name="G4" fmla="+- 0 0 -1111009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9290 0 0"/>
              <a:gd name="G9" fmla="+- 0 0 11796480"/>
              <a:gd name="G10" fmla="+- 9290 0 2700"/>
              <a:gd name="G11" fmla="cos G10 -1111009"/>
              <a:gd name="G12" fmla="sin G10 -1111009"/>
              <a:gd name="G13" fmla="cos 13500 -1111009"/>
              <a:gd name="G14" fmla="sin 13500 -1111009"/>
              <a:gd name="G15" fmla="+- G11 10800 0"/>
              <a:gd name="G16" fmla="+- G12 10800 0"/>
              <a:gd name="G17" fmla="+- G13 10800 0"/>
              <a:gd name="G18" fmla="+- G14 10800 0"/>
              <a:gd name="G19" fmla="*/ 9290 1 2"/>
              <a:gd name="G20" fmla="+- G19 5400 0"/>
              <a:gd name="G21" fmla="cos G20 -1111009"/>
              <a:gd name="G22" fmla="sin G20 -1111009"/>
              <a:gd name="G23" fmla="+- G21 10800 0"/>
              <a:gd name="G24" fmla="+- G12 G23 G22"/>
              <a:gd name="G25" fmla="+- G22 G23 G11"/>
              <a:gd name="G26" fmla="cos 10800 -1111009"/>
              <a:gd name="G27" fmla="sin 10800 -1111009"/>
              <a:gd name="G28" fmla="cos 9290 -1111009"/>
              <a:gd name="G29" fmla="sin 9290 -1111009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11009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9290 G39"/>
              <a:gd name="G43" fmla="sin 9290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208 w 21600"/>
              <a:gd name="T5" fmla="*/ 117 h 21600"/>
              <a:gd name="T6" fmla="*/ 755 w 21600"/>
              <a:gd name="T7" fmla="*/ 10800 h 21600"/>
              <a:gd name="T8" fmla="*/ 9430 w 21600"/>
              <a:gd name="T9" fmla="*/ 1611 h 21600"/>
              <a:gd name="T10" fmla="*/ 23713 w 21600"/>
              <a:gd name="T11" fmla="*/ 6863 h 21600"/>
              <a:gd name="T12" fmla="*/ 21415 w 21600"/>
              <a:gd name="T13" fmla="*/ 11176 h 21600"/>
              <a:gd name="T14" fmla="*/ 17103 w 21600"/>
              <a:gd name="T15" fmla="*/ 8878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686" y="8091"/>
                </a:moveTo>
                <a:cubicBezTo>
                  <a:pt x="18494" y="4181"/>
                  <a:pt x="14887" y="1510"/>
                  <a:pt x="10800" y="1510"/>
                </a:cubicBezTo>
                <a:cubicBezTo>
                  <a:pt x="5669" y="1510"/>
                  <a:pt x="1510" y="5669"/>
                  <a:pt x="1510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51" y="-1"/>
                  <a:pt x="19745" y="3105"/>
                  <a:pt x="21130" y="7650"/>
                </a:cubicBezTo>
                <a:lnTo>
                  <a:pt x="23713" y="6863"/>
                </a:lnTo>
                <a:lnTo>
                  <a:pt x="21415" y="11176"/>
                </a:lnTo>
                <a:lnTo>
                  <a:pt x="17103" y="8878"/>
                </a:lnTo>
                <a:lnTo>
                  <a:pt x="19686" y="8091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" name="AutoShape 246"/>
          <p:cNvSpPr>
            <a:spLocks noChangeArrowheads="1"/>
          </p:cNvSpPr>
          <p:nvPr/>
        </p:nvSpPr>
        <p:spPr bwMode="auto">
          <a:xfrm>
            <a:off x="6454758" y="4340225"/>
            <a:ext cx="758825" cy="900113"/>
          </a:xfrm>
          <a:custGeom>
            <a:avLst/>
            <a:gdLst>
              <a:gd name="G0" fmla="+- -1157229 0 0"/>
              <a:gd name="G1" fmla="+- 11796480 0 0"/>
              <a:gd name="G2" fmla="+- -1157229 0 11796480"/>
              <a:gd name="G3" fmla="+- 10800 0 0"/>
              <a:gd name="G4" fmla="+- 0 0 -1157229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8930 0 0"/>
              <a:gd name="G9" fmla="+- 0 0 11796480"/>
              <a:gd name="G10" fmla="+- 8930 0 2700"/>
              <a:gd name="G11" fmla="cos G10 -1157229"/>
              <a:gd name="G12" fmla="sin G10 -1157229"/>
              <a:gd name="G13" fmla="cos 13500 -1157229"/>
              <a:gd name="G14" fmla="sin 13500 -1157229"/>
              <a:gd name="G15" fmla="+- G11 10800 0"/>
              <a:gd name="G16" fmla="+- G12 10800 0"/>
              <a:gd name="G17" fmla="+- G13 10800 0"/>
              <a:gd name="G18" fmla="+- G14 10800 0"/>
              <a:gd name="G19" fmla="*/ 8930 1 2"/>
              <a:gd name="G20" fmla="+- G19 5400 0"/>
              <a:gd name="G21" fmla="cos G20 -1157229"/>
              <a:gd name="G22" fmla="sin G20 -1157229"/>
              <a:gd name="G23" fmla="+- G21 10800 0"/>
              <a:gd name="G24" fmla="+- G12 G23 G22"/>
              <a:gd name="G25" fmla="+- G22 G23 G11"/>
              <a:gd name="G26" fmla="cos 10800 -1157229"/>
              <a:gd name="G27" fmla="sin 10800 -1157229"/>
              <a:gd name="G28" fmla="cos 8930 -1157229"/>
              <a:gd name="G29" fmla="sin 8930 -1157229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57229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8930 G39"/>
              <a:gd name="G43" fmla="sin 8930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142 w 21600"/>
              <a:gd name="T5" fmla="*/ 127 h 21600"/>
              <a:gd name="T6" fmla="*/ 935 w 21600"/>
              <a:gd name="T7" fmla="*/ 10800 h 21600"/>
              <a:gd name="T8" fmla="*/ 9429 w 21600"/>
              <a:gd name="T9" fmla="*/ 1975 h 21600"/>
              <a:gd name="T10" fmla="*/ 23663 w 21600"/>
              <a:gd name="T11" fmla="*/ 6705 h 21600"/>
              <a:gd name="T12" fmla="*/ 21303 w 21600"/>
              <a:gd name="T13" fmla="*/ 11271 h 21600"/>
              <a:gd name="T14" fmla="*/ 16736 w 21600"/>
              <a:gd name="T15" fmla="*/ 8910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309" y="8091"/>
                </a:moveTo>
                <a:cubicBezTo>
                  <a:pt x="18129" y="4386"/>
                  <a:pt x="14688" y="1870"/>
                  <a:pt x="10800" y="1870"/>
                </a:cubicBezTo>
                <a:cubicBezTo>
                  <a:pt x="5868" y="1870"/>
                  <a:pt x="1870" y="5868"/>
                  <a:pt x="1870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02" y="-1"/>
                  <a:pt x="19664" y="3042"/>
                  <a:pt x="21091" y="7524"/>
                </a:cubicBezTo>
                <a:lnTo>
                  <a:pt x="23663" y="6705"/>
                </a:lnTo>
                <a:lnTo>
                  <a:pt x="21303" y="11271"/>
                </a:lnTo>
                <a:lnTo>
                  <a:pt x="16736" y="8910"/>
                </a:lnTo>
                <a:lnTo>
                  <a:pt x="19309" y="8091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3" name="AutoShape 247"/>
          <p:cNvSpPr>
            <a:spLocks noChangeArrowheads="1"/>
          </p:cNvSpPr>
          <p:nvPr/>
        </p:nvSpPr>
        <p:spPr bwMode="auto">
          <a:xfrm>
            <a:off x="6757971" y="4340225"/>
            <a:ext cx="455612" cy="909638"/>
          </a:xfrm>
          <a:custGeom>
            <a:avLst/>
            <a:gdLst>
              <a:gd name="G0" fmla="+- -1157229 0 0"/>
              <a:gd name="G1" fmla="+- 11796480 0 0"/>
              <a:gd name="G2" fmla="+- -1157229 0 11796480"/>
              <a:gd name="G3" fmla="+- 10800 0 0"/>
              <a:gd name="G4" fmla="+- 0 0 -1157229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8930 0 0"/>
              <a:gd name="G9" fmla="+- 0 0 11796480"/>
              <a:gd name="G10" fmla="+- 8930 0 2700"/>
              <a:gd name="G11" fmla="cos G10 -1157229"/>
              <a:gd name="G12" fmla="sin G10 -1157229"/>
              <a:gd name="G13" fmla="cos 13500 -1157229"/>
              <a:gd name="G14" fmla="sin 13500 -1157229"/>
              <a:gd name="G15" fmla="+- G11 10800 0"/>
              <a:gd name="G16" fmla="+- G12 10800 0"/>
              <a:gd name="G17" fmla="+- G13 10800 0"/>
              <a:gd name="G18" fmla="+- G14 10800 0"/>
              <a:gd name="G19" fmla="*/ 8930 1 2"/>
              <a:gd name="G20" fmla="+- G19 5400 0"/>
              <a:gd name="G21" fmla="cos G20 -1157229"/>
              <a:gd name="G22" fmla="sin G20 -1157229"/>
              <a:gd name="G23" fmla="+- G21 10800 0"/>
              <a:gd name="G24" fmla="+- G12 G23 G22"/>
              <a:gd name="G25" fmla="+- G22 G23 G11"/>
              <a:gd name="G26" fmla="cos 10800 -1157229"/>
              <a:gd name="G27" fmla="sin 10800 -1157229"/>
              <a:gd name="G28" fmla="cos 8930 -1157229"/>
              <a:gd name="G29" fmla="sin 8930 -1157229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57229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8930 G39"/>
              <a:gd name="G43" fmla="sin 8930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142 w 21600"/>
              <a:gd name="T5" fmla="*/ 127 h 21600"/>
              <a:gd name="T6" fmla="*/ 935 w 21600"/>
              <a:gd name="T7" fmla="*/ 10800 h 21600"/>
              <a:gd name="T8" fmla="*/ 9429 w 21600"/>
              <a:gd name="T9" fmla="*/ 1975 h 21600"/>
              <a:gd name="T10" fmla="*/ 23663 w 21600"/>
              <a:gd name="T11" fmla="*/ 6705 h 21600"/>
              <a:gd name="T12" fmla="*/ 21303 w 21600"/>
              <a:gd name="T13" fmla="*/ 11271 h 21600"/>
              <a:gd name="T14" fmla="*/ 16736 w 21600"/>
              <a:gd name="T15" fmla="*/ 8910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309" y="8091"/>
                </a:moveTo>
                <a:cubicBezTo>
                  <a:pt x="18129" y="4386"/>
                  <a:pt x="14688" y="1870"/>
                  <a:pt x="10800" y="1870"/>
                </a:cubicBezTo>
                <a:cubicBezTo>
                  <a:pt x="5868" y="1870"/>
                  <a:pt x="1870" y="5868"/>
                  <a:pt x="1870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02" y="-1"/>
                  <a:pt x="19664" y="3042"/>
                  <a:pt x="21091" y="7524"/>
                </a:cubicBezTo>
                <a:lnTo>
                  <a:pt x="23663" y="6705"/>
                </a:lnTo>
                <a:lnTo>
                  <a:pt x="21303" y="11271"/>
                </a:lnTo>
                <a:lnTo>
                  <a:pt x="16736" y="8910"/>
                </a:lnTo>
                <a:lnTo>
                  <a:pt x="19309" y="8091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4" name="Line 248"/>
          <p:cNvSpPr>
            <a:spLocks noChangeShapeType="1"/>
          </p:cNvSpPr>
          <p:nvPr/>
        </p:nvSpPr>
        <p:spPr bwMode="auto">
          <a:xfrm>
            <a:off x="6986571" y="4870450"/>
            <a:ext cx="682625" cy="758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25" name="Picture 249" descr="IPphone87x74p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213583" y="5537200"/>
            <a:ext cx="631825" cy="547688"/>
          </a:xfrm>
          <a:prstGeom prst="rect">
            <a:avLst/>
          </a:prstGeom>
          <a:noFill/>
        </p:spPr>
      </p:pic>
      <p:grpSp>
        <p:nvGrpSpPr>
          <p:cNvPr id="26" name="Group 256"/>
          <p:cNvGrpSpPr>
            <a:grpSpLocks/>
          </p:cNvGrpSpPr>
          <p:nvPr/>
        </p:nvGrpSpPr>
        <p:grpSpPr bwMode="auto">
          <a:xfrm>
            <a:off x="8153393" y="2362207"/>
            <a:ext cx="447676" cy="1814515"/>
            <a:chOff x="2650" y="2690"/>
            <a:chExt cx="282" cy="1143"/>
          </a:xfrm>
        </p:grpSpPr>
        <p:sp>
          <p:nvSpPr>
            <p:cNvPr id="342" name="Rectangle 257"/>
            <p:cNvSpPr>
              <a:spLocks noChangeArrowheads="1"/>
            </p:cNvSpPr>
            <p:nvPr/>
          </p:nvSpPr>
          <p:spPr bwMode="auto">
            <a:xfrm>
              <a:off x="2663" y="2884"/>
              <a:ext cx="70" cy="948"/>
            </a:xfrm>
            <a:prstGeom prst="rect">
              <a:avLst/>
            </a:prstGeom>
            <a:solidFill>
              <a:srgbClr val="CF0E30"/>
            </a:solidFill>
            <a:ln w="4763" algn="ctr">
              <a:noFill/>
              <a:miter lim="800000"/>
              <a:headEnd/>
              <a:tailEnd/>
            </a:ln>
            <a:effectLst/>
            <a:scene3d>
              <a:camera prst="legacyObliqueTopRight"/>
              <a:lightRig rig="legacyFlat3" dir="l"/>
            </a:scene3d>
            <a:sp3d extrusionH="862000" prstMaterial="legacyMatte">
              <a:bevelT w="13500" h="13500" prst="angle"/>
              <a:bevelB w="13500" h="13500" prst="angle"/>
              <a:extrusionClr>
                <a:srgbClr val="CF0E30"/>
              </a:extrusionClr>
            </a:sp3d>
          </p:spPr>
          <p:txBody>
            <a:bodyPr>
              <a:flatTx/>
            </a:bodyPr>
            <a:lstStyle/>
            <a:p>
              <a:endParaRPr lang="en-US"/>
            </a:p>
          </p:txBody>
        </p:sp>
        <p:sp>
          <p:nvSpPr>
            <p:cNvPr id="343" name="Line 258"/>
            <p:cNvSpPr>
              <a:spLocks noChangeShapeType="1"/>
            </p:cNvSpPr>
            <p:nvPr/>
          </p:nvSpPr>
          <p:spPr bwMode="auto">
            <a:xfrm flipH="1">
              <a:off x="2740" y="2929"/>
              <a:ext cx="192" cy="169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Rectangle 259"/>
            <p:cNvSpPr>
              <a:spLocks noChangeArrowheads="1"/>
            </p:cNvSpPr>
            <p:nvPr/>
          </p:nvSpPr>
          <p:spPr bwMode="auto">
            <a:xfrm>
              <a:off x="2659" y="2886"/>
              <a:ext cx="73" cy="947"/>
            </a:xfrm>
            <a:prstGeom prst="rect">
              <a:avLst/>
            </a:prstGeom>
            <a:noFill/>
            <a:ln w="3175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5" name="Line 260"/>
            <p:cNvSpPr>
              <a:spLocks noChangeShapeType="1"/>
            </p:cNvSpPr>
            <p:nvPr/>
          </p:nvSpPr>
          <p:spPr bwMode="auto">
            <a:xfrm flipV="1">
              <a:off x="2887" y="2823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Line 261"/>
            <p:cNvSpPr>
              <a:spLocks noChangeShapeType="1"/>
            </p:cNvSpPr>
            <p:nvPr/>
          </p:nvSpPr>
          <p:spPr bwMode="auto">
            <a:xfrm flipV="1">
              <a:off x="2888" y="3378"/>
              <a:ext cx="1" cy="12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Line 262"/>
            <p:cNvSpPr>
              <a:spLocks noChangeShapeType="1"/>
            </p:cNvSpPr>
            <p:nvPr/>
          </p:nvSpPr>
          <p:spPr bwMode="auto">
            <a:xfrm flipV="1">
              <a:off x="2888" y="3082"/>
              <a:ext cx="1" cy="146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Line 263"/>
            <p:cNvSpPr>
              <a:spLocks noChangeShapeType="1"/>
            </p:cNvSpPr>
            <p:nvPr/>
          </p:nvSpPr>
          <p:spPr bwMode="auto">
            <a:xfrm flipH="1">
              <a:off x="2734" y="3460"/>
              <a:ext cx="192" cy="2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Line 264"/>
            <p:cNvSpPr>
              <a:spLocks noChangeShapeType="1"/>
            </p:cNvSpPr>
            <p:nvPr/>
          </p:nvSpPr>
          <p:spPr bwMode="auto">
            <a:xfrm flipH="1">
              <a:off x="2734" y="3460"/>
              <a:ext cx="192" cy="218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Line 265"/>
            <p:cNvSpPr>
              <a:spLocks noChangeShapeType="1"/>
            </p:cNvSpPr>
            <p:nvPr/>
          </p:nvSpPr>
          <p:spPr bwMode="auto">
            <a:xfrm flipH="1">
              <a:off x="2734" y="3339"/>
              <a:ext cx="192" cy="19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Line 266"/>
            <p:cNvSpPr>
              <a:spLocks noChangeShapeType="1"/>
            </p:cNvSpPr>
            <p:nvPr/>
          </p:nvSpPr>
          <p:spPr bwMode="auto">
            <a:xfrm flipH="1">
              <a:off x="2734" y="3339"/>
              <a:ext cx="192" cy="194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Line 267"/>
            <p:cNvSpPr>
              <a:spLocks noChangeShapeType="1"/>
            </p:cNvSpPr>
            <p:nvPr/>
          </p:nvSpPr>
          <p:spPr bwMode="auto">
            <a:xfrm flipH="1">
              <a:off x="2734" y="3194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Line 268"/>
            <p:cNvSpPr>
              <a:spLocks noChangeShapeType="1"/>
            </p:cNvSpPr>
            <p:nvPr/>
          </p:nvSpPr>
          <p:spPr bwMode="auto">
            <a:xfrm flipH="1">
              <a:off x="2734" y="3194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Line 269"/>
            <p:cNvSpPr>
              <a:spLocks noChangeShapeType="1"/>
            </p:cNvSpPr>
            <p:nvPr/>
          </p:nvSpPr>
          <p:spPr bwMode="auto">
            <a:xfrm flipH="1">
              <a:off x="2734" y="3049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Line 270"/>
            <p:cNvSpPr>
              <a:spLocks noChangeShapeType="1"/>
            </p:cNvSpPr>
            <p:nvPr/>
          </p:nvSpPr>
          <p:spPr bwMode="auto">
            <a:xfrm flipH="1">
              <a:off x="2734" y="3049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" name="Line 271"/>
            <p:cNvSpPr>
              <a:spLocks noChangeShapeType="1"/>
            </p:cNvSpPr>
            <p:nvPr/>
          </p:nvSpPr>
          <p:spPr bwMode="auto">
            <a:xfrm flipV="1">
              <a:off x="2734" y="2783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Line 272"/>
            <p:cNvSpPr>
              <a:spLocks noChangeShapeType="1"/>
            </p:cNvSpPr>
            <p:nvPr/>
          </p:nvSpPr>
          <p:spPr bwMode="auto">
            <a:xfrm flipV="1">
              <a:off x="2734" y="2783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Line 273"/>
            <p:cNvSpPr>
              <a:spLocks noChangeShapeType="1"/>
            </p:cNvSpPr>
            <p:nvPr/>
          </p:nvSpPr>
          <p:spPr bwMode="auto">
            <a:xfrm flipV="1">
              <a:off x="2814" y="3583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" name="Line 274"/>
            <p:cNvSpPr>
              <a:spLocks noChangeShapeType="1"/>
            </p:cNvSpPr>
            <p:nvPr/>
          </p:nvSpPr>
          <p:spPr bwMode="auto">
            <a:xfrm flipV="1">
              <a:off x="2814" y="3306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" name="Line 275"/>
            <p:cNvSpPr>
              <a:spLocks noChangeShapeType="1"/>
            </p:cNvSpPr>
            <p:nvPr/>
          </p:nvSpPr>
          <p:spPr bwMode="auto">
            <a:xfrm flipH="1" flipV="1">
              <a:off x="2815" y="3030"/>
              <a:ext cx="6" cy="132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Line 276"/>
            <p:cNvSpPr>
              <a:spLocks noChangeShapeType="1"/>
            </p:cNvSpPr>
            <p:nvPr/>
          </p:nvSpPr>
          <p:spPr bwMode="auto">
            <a:xfrm flipV="1">
              <a:off x="2734" y="2690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Line 277"/>
            <p:cNvSpPr>
              <a:spLocks noChangeShapeType="1"/>
            </p:cNvSpPr>
            <p:nvPr/>
          </p:nvSpPr>
          <p:spPr bwMode="auto">
            <a:xfrm>
              <a:off x="2651" y="2973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3" name="Line 278"/>
            <p:cNvSpPr>
              <a:spLocks noChangeShapeType="1"/>
            </p:cNvSpPr>
            <p:nvPr/>
          </p:nvSpPr>
          <p:spPr bwMode="auto">
            <a:xfrm>
              <a:off x="2651" y="3092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Line 279"/>
            <p:cNvSpPr>
              <a:spLocks noChangeShapeType="1"/>
            </p:cNvSpPr>
            <p:nvPr/>
          </p:nvSpPr>
          <p:spPr bwMode="auto">
            <a:xfrm>
              <a:off x="2651" y="3238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5" name="Line 280"/>
            <p:cNvSpPr>
              <a:spLocks noChangeShapeType="1"/>
            </p:cNvSpPr>
            <p:nvPr/>
          </p:nvSpPr>
          <p:spPr bwMode="auto">
            <a:xfrm>
              <a:off x="2650" y="3386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6" name="Line 281"/>
            <p:cNvSpPr>
              <a:spLocks noChangeShapeType="1"/>
            </p:cNvSpPr>
            <p:nvPr/>
          </p:nvSpPr>
          <p:spPr bwMode="auto">
            <a:xfrm>
              <a:off x="2650" y="3535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7" name="Line 282"/>
            <p:cNvSpPr>
              <a:spLocks noChangeShapeType="1"/>
            </p:cNvSpPr>
            <p:nvPr/>
          </p:nvSpPr>
          <p:spPr bwMode="auto">
            <a:xfrm>
              <a:off x="2650" y="3669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" name="Group 283"/>
          <p:cNvGrpSpPr>
            <a:grpSpLocks/>
          </p:cNvGrpSpPr>
          <p:nvPr/>
        </p:nvGrpSpPr>
        <p:grpSpPr bwMode="auto">
          <a:xfrm>
            <a:off x="8077416" y="2895596"/>
            <a:ext cx="609828" cy="423862"/>
            <a:chOff x="545" y="2017"/>
            <a:chExt cx="534" cy="411"/>
          </a:xfrm>
        </p:grpSpPr>
        <p:sp>
          <p:nvSpPr>
            <p:cNvPr id="317" name="Line 284"/>
            <p:cNvSpPr>
              <a:spLocks noChangeShapeType="1"/>
            </p:cNvSpPr>
            <p:nvPr/>
          </p:nvSpPr>
          <p:spPr bwMode="auto">
            <a:xfrm>
              <a:off x="545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" name="AutoShape 285"/>
            <p:cNvSpPr>
              <a:spLocks noChangeAspect="1" noChangeArrowheads="1" noTextEdit="1"/>
            </p:cNvSpPr>
            <p:nvPr/>
          </p:nvSpPr>
          <p:spPr bwMode="auto">
            <a:xfrm>
              <a:off x="545" y="2017"/>
              <a:ext cx="534" cy="4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" name="Oval 286"/>
            <p:cNvSpPr>
              <a:spLocks noChangeArrowheads="1"/>
            </p:cNvSpPr>
            <p:nvPr/>
          </p:nvSpPr>
          <p:spPr bwMode="auto">
            <a:xfrm>
              <a:off x="546" y="2188"/>
              <a:ext cx="532" cy="239"/>
            </a:xfrm>
            <a:prstGeom prst="ellipse">
              <a:avLst/>
            </a:prstGeom>
            <a:solidFill>
              <a:srgbClr val="AFAF66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20" name="Rectangle 287"/>
            <p:cNvSpPr>
              <a:spLocks noChangeArrowheads="1"/>
            </p:cNvSpPr>
            <p:nvPr/>
          </p:nvSpPr>
          <p:spPr bwMode="auto">
            <a:xfrm>
              <a:off x="546" y="2139"/>
              <a:ext cx="531" cy="170"/>
            </a:xfrm>
            <a:prstGeom prst="rect">
              <a:avLst/>
            </a:prstGeom>
            <a:solidFill>
              <a:srgbClr val="AFAF66"/>
            </a:solidFill>
            <a:ln w="1588" algn="ctr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21" name="Oval 288"/>
            <p:cNvSpPr>
              <a:spLocks noChangeArrowheads="1"/>
            </p:cNvSpPr>
            <p:nvPr/>
          </p:nvSpPr>
          <p:spPr bwMode="auto">
            <a:xfrm>
              <a:off x="546" y="2018"/>
              <a:ext cx="532" cy="239"/>
            </a:xfrm>
            <a:prstGeom prst="ellipse">
              <a:avLst/>
            </a:prstGeom>
            <a:solidFill>
              <a:srgbClr val="CCCC9B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29" name="Group 289"/>
            <p:cNvGrpSpPr>
              <a:grpSpLocks/>
            </p:cNvGrpSpPr>
            <p:nvPr/>
          </p:nvGrpSpPr>
          <p:grpSpPr bwMode="auto">
            <a:xfrm>
              <a:off x="626" y="2046"/>
              <a:ext cx="368" cy="183"/>
              <a:chOff x="1033" y="1368"/>
              <a:chExt cx="331" cy="149"/>
            </a:xfrm>
          </p:grpSpPr>
          <p:grpSp>
            <p:nvGrpSpPr>
              <p:cNvPr id="31" name="Group 290"/>
              <p:cNvGrpSpPr>
                <a:grpSpLocks/>
              </p:cNvGrpSpPr>
              <p:nvPr/>
            </p:nvGrpSpPr>
            <p:grpSpPr bwMode="auto">
              <a:xfrm>
                <a:off x="1033" y="1368"/>
                <a:ext cx="328" cy="146"/>
                <a:chOff x="1993" y="1656"/>
                <a:chExt cx="328" cy="146"/>
              </a:xfrm>
            </p:grpSpPr>
            <p:sp>
              <p:nvSpPr>
                <p:cNvPr id="334" name="Freeform 291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" name="Freeform 292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" name="Freeform 293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" name="Freeform 294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" name="Freeform 295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" name="Freeform 296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" name="Freeform 297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" name="Freeform 298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3" name="Group 299"/>
              <p:cNvGrpSpPr>
                <a:grpSpLocks/>
              </p:cNvGrpSpPr>
              <p:nvPr/>
            </p:nvGrpSpPr>
            <p:grpSpPr bwMode="auto">
              <a:xfrm>
                <a:off x="1036" y="1372"/>
                <a:ext cx="328" cy="145"/>
                <a:chOff x="1996" y="1660"/>
                <a:chExt cx="328" cy="145"/>
              </a:xfrm>
            </p:grpSpPr>
            <p:sp>
              <p:nvSpPr>
                <p:cNvPr id="326" name="Freeform 300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" name="Freeform 301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" name="Freeform 302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" name="Freeform 303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" name="Freeform 304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" name="Freeform 305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" name="Freeform 306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" name="Freeform 307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323" name="Line 308"/>
            <p:cNvSpPr>
              <a:spLocks noChangeShapeType="1"/>
            </p:cNvSpPr>
            <p:nvPr/>
          </p:nvSpPr>
          <p:spPr bwMode="auto">
            <a:xfrm>
              <a:off x="1076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8" name="Line 61"/>
          <p:cNvSpPr>
            <a:spLocks noChangeShapeType="1"/>
          </p:cNvSpPr>
          <p:nvPr/>
        </p:nvSpPr>
        <p:spPr bwMode="auto">
          <a:xfrm>
            <a:off x="6705583" y="2209799"/>
            <a:ext cx="76200" cy="4958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35" name="Group 486"/>
          <p:cNvGrpSpPr/>
          <p:nvPr/>
        </p:nvGrpSpPr>
        <p:grpSpPr>
          <a:xfrm>
            <a:off x="5633511" y="2547946"/>
            <a:ext cx="1911351" cy="804897"/>
            <a:chOff x="4566728" y="2514609"/>
            <a:chExt cx="1911351" cy="804897"/>
          </a:xfrm>
        </p:grpSpPr>
        <p:grpSp>
          <p:nvGrpSpPr>
            <p:cNvPr id="73" name="Group 485"/>
            <p:cNvGrpSpPr/>
            <p:nvPr/>
          </p:nvGrpSpPr>
          <p:grpSpPr>
            <a:xfrm>
              <a:off x="4566728" y="2514609"/>
              <a:ext cx="1911351" cy="804897"/>
              <a:chOff x="4797429" y="2890847"/>
              <a:chExt cx="1911351" cy="804897"/>
            </a:xfrm>
          </p:grpSpPr>
          <p:grpSp>
            <p:nvGrpSpPr>
              <p:cNvPr id="111" name="Group 64"/>
              <p:cNvGrpSpPr>
                <a:grpSpLocks/>
              </p:cNvGrpSpPr>
              <p:nvPr/>
            </p:nvGrpSpPr>
            <p:grpSpPr bwMode="auto">
              <a:xfrm>
                <a:off x="5815545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112" name="Group 65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308" name="Freeform 66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9" name="Line 67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0" name="Freeform 68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1" name="Line 69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2" name="Line 70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3" name="Line 71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4" name="Freeform 72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5" name="Freeform 73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6" name="Line 74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5" name="Rectangle 75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" name="Rectangle 76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7" name="Rectangle 77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8" name="Rectangle 78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9" name="Freeform 79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" name="Oval 80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" name="Freeform 81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" name="Line 82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" name="Line 83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" name="Freeform 84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" name="Oval 85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" name="Oval 86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" name="Oval 87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" name="Rectangle 88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" name="Rectangle 89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3" name="Group 90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306" name="Oval 9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" name="Rectangle 92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4" name="Group 93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302" name="Oval 94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3" name="Oval 95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4" name="Oval 96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5" name="Oval 97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15" name="Group 98"/>
              <p:cNvGrpSpPr>
                <a:grpSpLocks/>
              </p:cNvGrpSpPr>
              <p:nvPr/>
            </p:nvGrpSpPr>
            <p:grpSpPr bwMode="auto">
              <a:xfrm>
                <a:off x="5306487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177" name="Group 99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275" name="Freeform 100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6" name="Line 101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7" name="Freeform 102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8" name="Line 103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9" name="Line 104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0" name="Line 105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1" name="Freeform 106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2" name="Freeform 107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3" name="Line 108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2" name="Rectangle 109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3" name="Rectangle 110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4" name="Rectangle 111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5" name="Rectangle 112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6" name="Freeform 113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" name="Oval 114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" name="Freeform 115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" name="Line 116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" name="Line 117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" name="Freeform 118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" name="Oval 119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" name="Oval 120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" name="Oval 121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5" name="Rectangle 122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" name="Rectangle 123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78" name="Group 124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73" name="Oval 125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4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79" name="Group 127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69" name="Oval 128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" name="Oval 129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1" name="Oval 130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2" name="Oval 131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83" name="Group 132"/>
              <p:cNvGrpSpPr>
                <a:grpSpLocks/>
              </p:cNvGrpSpPr>
              <p:nvPr/>
            </p:nvGrpSpPr>
            <p:grpSpPr bwMode="auto">
              <a:xfrm>
                <a:off x="4797429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185" name="Group 133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242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3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4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5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6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7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8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9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0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9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1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2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3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01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40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02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36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80" name="Text Box 167"/>
              <p:cNvSpPr txBox="1">
                <a:spLocks noChangeArrowheads="1"/>
              </p:cNvSpPr>
              <p:nvPr/>
            </p:nvSpPr>
            <p:spPr bwMode="auto">
              <a:xfrm>
                <a:off x="4863921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A</a:t>
                </a:r>
                <a:endParaRPr lang="en-US" dirty="0"/>
              </a:p>
            </p:txBody>
          </p:sp>
          <p:sp>
            <p:nvSpPr>
              <p:cNvPr id="181" name="Text Box 168"/>
              <p:cNvSpPr txBox="1">
                <a:spLocks noChangeArrowheads="1"/>
              </p:cNvSpPr>
              <p:nvPr/>
            </p:nvSpPr>
            <p:spPr bwMode="auto">
              <a:xfrm>
                <a:off x="5885213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C</a:t>
                </a:r>
                <a:endParaRPr lang="en-US" dirty="0"/>
              </a:p>
            </p:txBody>
          </p:sp>
          <p:sp>
            <p:nvSpPr>
              <p:cNvPr id="182" name="Text Box 169"/>
              <p:cNvSpPr txBox="1">
                <a:spLocks noChangeArrowheads="1"/>
              </p:cNvSpPr>
              <p:nvPr/>
            </p:nvSpPr>
            <p:spPr bwMode="auto">
              <a:xfrm>
                <a:off x="5374567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B</a:t>
                </a:r>
                <a:endParaRPr lang="en-US" dirty="0"/>
              </a:p>
            </p:txBody>
          </p:sp>
          <p:grpSp>
            <p:nvGrpSpPr>
              <p:cNvPr id="218" name="Group 132"/>
              <p:cNvGrpSpPr>
                <a:grpSpLocks/>
              </p:cNvGrpSpPr>
              <p:nvPr/>
            </p:nvGrpSpPr>
            <p:grpSpPr bwMode="auto">
              <a:xfrm>
                <a:off x="6324604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234" name="Group 133"/>
                <p:cNvGrpSpPr>
                  <a:grpSpLocks/>
                </p:cNvGrpSpPr>
                <p:nvPr/>
              </p:nvGrpSpPr>
              <p:grpSpPr bwMode="auto">
                <a:xfrm>
                  <a:off x="1071" y="667"/>
                  <a:ext cx="30" cy="8"/>
                  <a:chOff x="4702" y="2442"/>
                  <a:chExt cx="76" cy="14"/>
                </a:xfrm>
              </p:grpSpPr>
              <p:sp>
                <p:nvSpPr>
                  <p:cNvPr id="209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0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1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2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3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4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5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6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7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6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8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9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90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35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07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8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51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03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4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84" name="Text Box 168"/>
              <p:cNvSpPr txBox="1">
                <a:spLocks noChangeArrowheads="1"/>
              </p:cNvSpPr>
              <p:nvPr/>
            </p:nvSpPr>
            <p:spPr bwMode="auto">
              <a:xfrm>
                <a:off x="6395858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 smtClean="0">
                    <a:solidFill>
                      <a:srgbClr val="000000"/>
                    </a:solidFill>
                    <a:latin typeface="Tahoma" pitchFamily="34" charset="0"/>
                  </a:rPr>
                  <a:t>D</a:t>
                </a:r>
                <a:endParaRPr lang="en-US" dirty="0"/>
              </a:p>
            </p:txBody>
          </p:sp>
        </p:grpSp>
        <p:grpSp>
          <p:nvGrpSpPr>
            <p:cNvPr id="267" name="Group 385"/>
            <p:cNvGrpSpPr/>
            <p:nvPr/>
          </p:nvGrpSpPr>
          <p:grpSpPr>
            <a:xfrm>
              <a:off x="4661079" y="2857500"/>
              <a:ext cx="200026" cy="271463"/>
              <a:chOff x="7959725" y="2474913"/>
              <a:chExt cx="200026" cy="271463"/>
            </a:xfrm>
          </p:grpSpPr>
          <p:sp>
            <p:nvSpPr>
              <p:cNvPr id="159" name="Freeform 775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776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777"/>
              <p:cNvSpPr>
                <a:spLocks/>
              </p:cNvSpPr>
              <p:nvPr/>
            </p:nvSpPr>
            <p:spPr bwMode="auto">
              <a:xfrm>
                <a:off x="7959725" y="2490788"/>
                <a:ext cx="109538" cy="255588"/>
              </a:xfrm>
              <a:custGeom>
                <a:avLst/>
                <a:gdLst/>
                <a:ahLst/>
                <a:cxnLst>
                  <a:cxn ang="0">
                    <a:pos x="139" y="114"/>
                  </a:cxn>
                  <a:cxn ang="0">
                    <a:pos x="139" y="114"/>
                  </a:cxn>
                  <a:cxn ang="0">
                    <a:pos x="137" y="89"/>
                  </a:cxn>
                  <a:cxn ang="0">
                    <a:pos x="137" y="89"/>
                  </a:cxn>
                  <a:cxn ang="0">
                    <a:pos x="136" y="72"/>
                  </a:cxn>
                  <a:cxn ang="0">
                    <a:pos x="131" y="59"/>
                  </a:cxn>
                  <a:cxn ang="0">
                    <a:pos x="125" y="44"/>
                  </a:cxn>
                  <a:cxn ang="0">
                    <a:pos x="113" y="26"/>
                  </a:cxn>
                  <a:cxn ang="0">
                    <a:pos x="106" y="20"/>
                  </a:cxn>
                  <a:cxn ang="0">
                    <a:pos x="100" y="14"/>
                  </a:cxn>
                  <a:cxn ang="0">
                    <a:pos x="90" y="9"/>
                  </a:cxn>
                  <a:cxn ang="0">
                    <a:pos x="80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4"/>
                  </a:cxn>
                  <a:cxn ang="0">
                    <a:pos x="121" y="291"/>
                  </a:cxn>
                  <a:cxn ang="0">
                    <a:pos x="121" y="314"/>
                  </a:cxn>
                  <a:cxn ang="0">
                    <a:pos x="139" y="320"/>
                  </a:cxn>
                  <a:cxn ang="0">
                    <a:pos x="139" y="114"/>
                  </a:cxn>
                  <a:cxn ang="0">
                    <a:pos x="139" y="114"/>
                  </a:cxn>
                </a:cxnLst>
                <a:rect l="0" t="0" r="r" b="b"/>
                <a:pathLst>
                  <a:path w="139" h="320">
                    <a:moveTo>
                      <a:pt x="139" y="114"/>
                    </a:moveTo>
                    <a:lnTo>
                      <a:pt x="139" y="114"/>
                    </a:lnTo>
                    <a:lnTo>
                      <a:pt x="137" y="89"/>
                    </a:lnTo>
                    <a:lnTo>
                      <a:pt x="137" y="89"/>
                    </a:lnTo>
                    <a:lnTo>
                      <a:pt x="136" y="72"/>
                    </a:lnTo>
                    <a:lnTo>
                      <a:pt x="131" y="59"/>
                    </a:lnTo>
                    <a:lnTo>
                      <a:pt x="125" y="44"/>
                    </a:lnTo>
                    <a:lnTo>
                      <a:pt x="113" y="26"/>
                    </a:lnTo>
                    <a:lnTo>
                      <a:pt x="106" y="20"/>
                    </a:lnTo>
                    <a:lnTo>
                      <a:pt x="100" y="14"/>
                    </a:lnTo>
                    <a:lnTo>
                      <a:pt x="90" y="9"/>
                    </a:lnTo>
                    <a:lnTo>
                      <a:pt x="80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4"/>
                    </a:lnTo>
                    <a:lnTo>
                      <a:pt x="121" y="291"/>
                    </a:lnTo>
                    <a:lnTo>
                      <a:pt x="121" y="314"/>
                    </a:lnTo>
                    <a:lnTo>
                      <a:pt x="139" y="320"/>
                    </a:lnTo>
                    <a:lnTo>
                      <a:pt x="139" y="114"/>
                    </a:lnTo>
                    <a:lnTo>
                      <a:pt x="139" y="114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778"/>
              <p:cNvSpPr>
                <a:spLocks/>
              </p:cNvSpPr>
              <p:nvPr/>
            </p:nvSpPr>
            <p:spPr bwMode="auto">
              <a:xfrm>
                <a:off x="8018463" y="2478088"/>
                <a:ext cx="87313" cy="15875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0" y="20"/>
                  </a:cxn>
                  <a:cxn ang="0">
                    <a:pos x="109" y="0"/>
                  </a:cxn>
                </a:cxnLst>
                <a:rect l="0" t="0" r="r" b="b"/>
                <a:pathLst>
                  <a:path w="109" h="20">
                    <a:moveTo>
                      <a:pt x="109" y="0"/>
                    </a:moveTo>
                    <a:lnTo>
                      <a:pt x="0" y="2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Line 779"/>
              <p:cNvSpPr>
                <a:spLocks noChangeShapeType="1"/>
              </p:cNvSpPr>
              <p:nvPr/>
            </p:nvSpPr>
            <p:spPr bwMode="auto">
              <a:xfrm flipH="1">
                <a:off x="8018463" y="2478088"/>
                <a:ext cx="87313" cy="1587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780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781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782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783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784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785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786"/>
              <p:cNvSpPr>
                <a:spLocks/>
              </p:cNvSpPr>
              <p:nvPr/>
            </p:nvSpPr>
            <p:spPr bwMode="auto">
              <a:xfrm>
                <a:off x="8074025" y="2505075"/>
                <a:ext cx="31750" cy="111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9" y="6"/>
                  </a:cxn>
                  <a:cxn ang="0">
                    <a:pos x="39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39" h="12">
                    <a:moveTo>
                      <a:pt x="0" y="12"/>
                    </a:moveTo>
                    <a:lnTo>
                      <a:pt x="39" y="6"/>
                    </a:lnTo>
                    <a:lnTo>
                      <a:pt x="39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787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788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789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790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Freeform 791"/>
              <p:cNvSpPr>
                <a:spLocks/>
              </p:cNvSpPr>
              <p:nvPr/>
            </p:nvSpPr>
            <p:spPr bwMode="auto">
              <a:xfrm>
                <a:off x="7959725" y="2490788"/>
                <a:ext cx="111125" cy="255588"/>
              </a:xfrm>
              <a:custGeom>
                <a:avLst/>
                <a:gdLst/>
                <a:ahLst/>
                <a:cxnLst>
                  <a:cxn ang="0">
                    <a:pos x="140" y="114"/>
                  </a:cxn>
                  <a:cxn ang="0">
                    <a:pos x="140" y="114"/>
                  </a:cxn>
                  <a:cxn ang="0">
                    <a:pos x="139" y="89"/>
                  </a:cxn>
                  <a:cxn ang="0">
                    <a:pos x="139" y="89"/>
                  </a:cxn>
                  <a:cxn ang="0">
                    <a:pos x="137" y="72"/>
                  </a:cxn>
                  <a:cxn ang="0">
                    <a:pos x="134" y="59"/>
                  </a:cxn>
                  <a:cxn ang="0">
                    <a:pos x="126" y="44"/>
                  </a:cxn>
                  <a:cxn ang="0">
                    <a:pos x="115" y="26"/>
                  </a:cxn>
                  <a:cxn ang="0">
                    <a:pos x="108" y="20"/>
                  </a:cxn>
                  <a:cxn ang="0">
                    <a:pos x="101" y="14"/>
                  </a:cxn>
                  <a:cxn ang="0">
                    <a:pos x="91" y="9"/>
                  </a:cxn>
                  <a:cxn ang="0">
                    <a:pos x="82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2"/>
                  </a:cxn>
                  <a:cxn ang="0">
                    <a:pos x="122" y="291"/>
                  </a:cxn>
                  <a:cxn ang="0">
                    <a:pos x="122" y="314"/>
                  </a:cxn>
                  <a:cxn ang="0">
                    <a:pos x="140" y="320"/>
                  </a:cxn>
                  <a:cxn ang="0">
                    <a:pos x="140" y="114"/>
                  </a:cxn>
                  <a:cxn ang="0">
                    <a:pos x="140" y="114"/>
                  </a:cxn>
                </a:cxnLst>
                <a:rect l="0" t="0" r="r" b="b"/>
                <a:pathLst>
                  <a:path w="140" h="320">
                    <a:moveTo>
                      <a:pt x="140" y="114"/>
                    </a:moveTo>
                    <a:lnTo>
                      <a:pt x="140" y="114"/>
                    </a:lnTo>
                    <a:lnTo>
                      <a:pt x="139" y="89"/>
                    </a:lnTo>
                    <a:lnTo>
                      <a:pt x="139" y="89"/>
                    </a:lnTo>
                    <a:lnTo>
                      <a:pt x="137" y="72"/>
                    </a:lnTo>
                    <a:lnTo>
                      <a:pt x="134" y="59"/>
                    </a:lnTo>
                    <a:lnTo>
                      <a:pt x="126" y="44"/>
                    </a:lnTo>
                    <a:lnTo>
                      <a:pt x="115" y="26"/>
                    </a:lnTo>
                    <a:lnTo>
                      <a:pt x="108" y="20"/>
                    </a:lnTo>
                    <a:lnTo>
                      <a:pt x="101" y="14"/>
                    </a:lnTo>
                    <a:lnTo>
                      <a:pt x="91" y="9"/>
                    </a:lnTo>
                    <a:lnTo>
                      <a:pt x="82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2"/>
                    </a:lnTo>
                    <a:lnTo>
                      <a:pt x="122" y="291"/>
                    </a:lnTo>
                    <a:lnTo>
                      <a:pt x="122" y="314"/>
                    </a:lnTo>
                    <a:lnTo>
                      <a:pt x="140" y="320"/>
                    </a:lnTo>
                    <a:lnTo>
                      <a:pt x="140" y="114"/>
                    </a:lnTo>
                    <a:lnTo>
                      <a:pt x="140" y="114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Line 792"/>
              <p:cNvSpPr>
                <a:spLocks noChangeShapeType="1"/>
              </p:cNvSpPr>
              <p:nvPr/>
            </p:nvSpPr>
            <p:spPr bwMode="auto">
              <a:xfrm>
                <a:off x="8158163" y="2562225"/>
                <a:ext cx="0" cy="5238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" name="Group 404"/>
            <p:cNvGrpSpPr/>
            <p:nvPr/>
          </p:nvGrpSpPr>
          <p:grpSpPr>
            <a:xfrm>
              <a:off x="6185079" y="2874169"/>
              <a:ext cx="200025" cy="238125"/>
              <a:chOff x="7885112" y="5567362"/>
              <a:chExt cx="200025" cy="238125"/>
            </a:xfrm>
          </p:grpSpPr>
          <p:sp>
            <p:nvSpPr>
              <p:cNvPr id="144" name="Freeform 683"/>
              <p:cNvSpPr>
                <a:spLocks/>
              </p:cNvSpPr>
              <p:nvPr/>
            </p:nvSpPr>
            <p:spPr bwMode="auto">
              <a:xfrm>
                <a:off x="7886700" y="573246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0"/>
                  </a:cxn>
                  <a:cxn ang="0">
                    <a:pos x="242" y="5"/>
                  </a:cxn>
                  <a:cxn ang="0">
                    <a:pos x="237" y="11"/>
                  </a:cxn>
                  <a:cxn ang="0">
                    <a:pos x="228" y="17"/>
                  </a:cxn>
                  <a:cxn ang="0">
                    <a:pos x="214" y="23"/>
                  </a:cxn>
                  <a:cxn ang="0">
                    <a:pos x="193" y="28"/>
                  </a:cxn>
                  <a:cxn ang="0">
                    <a:pos x="162" y="32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2"/>
                  </a:cxn>
                  <a:cxn ang="0">
                    <a:pos x="52" y="28"/>
                  </a:cxn>
                  <a:cxn ang="0">
                    <a:pos x="30" y="23"/>
                  </a:cxn>
                  <a:cxn ang="0">
                    <a:pos x="15" y="17"/>
                  </a:cxn>
                  <a:cxn ang="0">
                    <a:pos x="7" y="11"/>
                  </a:cxn>
                  <a:cxn ang="0">
                    <a:pos x="1" y="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5"/>
                  </a:cxn>
                  <a:cxn ang="0">
                    <a:pos x="2" y="61"/>
                  </a:cxn>
                  <a:cxn ang="0">
                    <a:pos x="7" y="66"/>
                  </a:cxn>
                  <a:cxn ang="0">
                    <a:pos x="19" y="74"/>
                  </a:cxn>
                  <a:cxn ang="0">
                    <a:pos x="34" y="80"/>
                  </a:cxn>
                  <a:cxn ang="0">
                    <a:pos x="55" y="86"/>
                  </a:cxn>
                  <a:cxn ang="0">
                    <a:pos x="86" y="91"/>
                  </a:cxn>
                  <a:cxn ang="0">
                    <a:pos x="124" y="92"/>
                  </a:cxn>
                  <a:cxn ang="0">
                    <a:pos x="124" y="92"/>
                  </a:cxn>
                  <a:cxn ang="0">
                    <a:pos x="160" y="91"/>
                  </a:cxn>
                  <a:cxn ang="0">
                    <a:pos x="188" y="86"/>
                  </a:cxn>
                  <a:cxn ang="0">
                    <a:pos x="211" y="80"/>
                  </a:cxn>
                  <a:cxn ang="0">
                    <a:pos x="226" y="75"/>
                  </a:cxn>
                  <a:cxn ang="0">
                    <a:pos x="236" y="69"/>
                  </a:cxn>
                  <a:cxn ang="0">
                    <a:pos x="242" y="61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2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0"/>
                    </a:lnTo>
                    <a:lnTo>
                      <a:pt x="242" y="5"/>
                    </a:lnTo>
                    <a:lnTo>
                      <a:pt x="237" y="11"/>
                    </a:lnTo>
                    <a:lnTo>
                      <a:pt x="228" y="17"/>
                    </a:lnTo>
                    <a:lnTo>
                      <a:pt x="214" y="23"/>
                    </a:lnTo>
                    <a:lnTo>
                      <a:pt x="193" y="28"/>
                    </a:lnTo>
                    <a:lnTo>
                      <a:pt x="162" y="32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2"/>
                    </a:lnTo>
                    <a:lnTo>
                      <a:pt x="52" y="28"/>
                    </a:lnTo>
                    <a:lnTo>
                      <a:pt x="30" y="23"/>
                    </a:lnTo>
                    <a:lnTo>
                      <a:pt x="15" y="17"/>
                    </a:lnTo>
                    <a:lnTo>
                      <a:pt x="7" y="11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2" y="61"/>
                    </a:lnTo>
                    <a:lnTo>
                      <a:pt x="7" y="66"/>
                    </a:lnTo>
                    <a:lnTo>
                      <a:pt x="19" y="74"/>
                    </a:lnTo>
                    <a:lnTo>
                      <a:pt x="34" y="80"/>
                    </a:lnTo>
                    <a:lnTo>
                      <a:pt x="55" y="86"/>
                    </a:lnTo>
                    <a:lnTo>
                      <a:pt x="86" y="91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60" y="91"/>
                    </a:lnTo>
                    <a:lnTo>
                      <a:pt x="188" y="86"/>
                    </a:lnTo>
                    <a:lnTo>
                      <a:pt x="211" y="80"/>
                    </a:lnTo>
                    <a:lnTo>
                      <a:pt x="226" y="75"/>
                    </a:lnTo>
                    <a:lnTo>
                      <a:pt x="236" y="69"/>
                    </a:lnTo>
                    <a:lnTo>
                      <a:pt x="242" y="61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684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685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686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687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688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689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690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691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noFill/>
              <a:ln w="4763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692"/>
              <p:cNvSpPr>
                <a:spLocks/>
              </p:cNvSpPr>
              <p:nvPr/>
            </p:nvSpPr>
            <p:spPr bwMode="auto">
              <a:xfrm>
                <a:off x="7885112" y="5775325"/>
                <a:ext cx="100013" cy="30162"/>
              </a:xfrm>
              <a:custGeom>
                <a:avLst/>
                <a:gdLst/>
                <a:ahLst/>
                <a:cxnLst>
                  <a:cxn ang="0">
                    <a:pos x="126" y="37"/>
                  </a:cxn>
                  <a:cxn ang="0">
                    <a:pos x="122" y="37"/>
                  </a:cxn>
                  <a:cxn ang="0">
                    <a:pos x="118" y="37"/>
                  </a:cxn>
                  <a:cxn ang="0">
                    <a:pos x="113" y="37"/>
                  </a:cxn>
                  <a:cxn ang="0">
                    <a:pos x="109" y="37"/>
                  </a:cxn>
                  <a:cxn ang="0">
                    <a:pos x="106" y="37"/>
                  </a:cxn>
                  <a:cxn ang="0">
                    <a:pos x="102" y="36"/>
                  </a:cxn>
                  <a:cxn ang="0">
                    <a:pos x="98" y="36"/>
                  </a:cxn>
                  <a:cxn ang="0">
                    <a:pos x="94" y="36"/>
                  </a:cxn>
                  <a:cxn ang="0">
                    <a:pos x="91" y="36"/>
                  </a:cxn>
                  <a:cxn ang="0">
                    <a:pos x="87" y="36"/>
                  </a:cxn>
                  <a:cxn ang="0">
                    <a:pos x="83" y="36"/>
                  </a:cxn>
                  <a:cxn ang="0">
                    <a:pos x="79" y="35"/>
                  </a:cxn>
                  <a:cxn ang="0">
                    <a:pos x="76" y="34"/>
                  </a:cxn>
                  <a:cxn ang="0">
                    <a:pos x="72" y="34"/>
                  </a:cxn>
                  <a:cxn ang="0">
                    <a:pos x="69" y="34"/>
                  </a:cxn>
                  <a:cxn ang="0">
                    <a:pos x="66" y="34"/>
                  </a:cxn>
                  <a:cxn ang="0">
                    <a:pos x="62" y="32"/>
                  </a:cxn>
                  <a:cxn ang="0">
                    <a:pos x="59" y="31"/>
                  </a:cxn>
                  <a:cxn ang="0">
                    <a:pos x="55" y="31"/>
                  </a:cxn>
                  <a:cxn ang="0">
                    <a:pos x="53" y="31"/>
                  </a:cxn>
                  <a:cxn ang="0">
                    <a:pos x="49" y="29"/>
                  </a:cxn>
                  <a:cxn ang="0">
                    <a:pos x="47" y="29"/>
                  </a:cxn>
                  <a:cxn ang="0">
                    <a:pos x="43" y="29"/>
                  </a:cxn>
                  <a:cxn ang="0">
                    <a:pos x="40" y="27"/>
                  </a:cxn>
                  <a:cxn ang="0">
                    <a:pos x="38" y="26"/>
                  </a:cxn>
                  <a:cxn ang="0">
                    <a:pos x="35" y="26"/>
                  </a:cxn>
                  <a:cxn ang="0">
                    <a:pos x="33" y="25"/>
                  </a:cxn>
                  <a:cxn ang="0">
                    <a:pos x="30" y="25"/>
                  </a:cxn>
                  <a:cxn ang="0">
                    <a:pos x="28" y="24"/>
                  </a:cxn>
                  <a:cxn ang="0">
                    <a:pos x="25" y="22"/>
                  </a:cxn>
                  <a:cxn ang="0">
                    <a:pos x="23" y="21"/>
                  </a:cxn>
                  <a:cxn ang="0">
                    <a:pos x="20" y="20"/>
                  </a:cxn>
                  <a:cxn ang="0">
                    <a:pos x="19" y="20"/>
                  </a:cxn>
                  <a:cxn ang="0">
                    <a:pos x="17" y="19"/>
                  </a:cxn>
                  <a:cxn ang="0">
                    <a:pos x="15" y="17"/>
                  </a:cxn>
                  <a:cxn ang="0">
                    <a:pos x="13" y="16"/>
                  </a:cxn>
                  <a:cxn ang="0">
                    <a:pos x="11" y="16"/>
                  </a:cxn>
                  <a:cxn ang="0">
                    <a:pos x="10" y="14"/>
                  </a:cxn>
                  <a:cxn ang="0">
                    <a:pos x="10" y="14"/>
                  </a:cxn>
                  <a:cxn ang="0">
                    <a:pos x="8" y="12"/>
                  </a:cxn>
                  <a:cxn ang="0">
                    <a:pos x="8" y="11"/>
                  </a:cxn>
                  <a:cxn ang="0">
                    <a:pos x="5" y="10"/>
                  </a:cxn>
                  <a:cxn ang="0">
                    <a:pos x="5" y="9"/>
                  </a:cxn>
                  <a:cxn ang="0">
                    <a:pos x="4" y="7"/>
                  </a:cxn>
                  <a:cxn ang="0">
                    <a:pos x="3" y="6"/>
                  </a:cxn>
                  <a:cxn ang="0">
                    <a:pos x="3" y="5"/>
                  </a:cxn>
                  <a:cxn ang="0">
                    <a:pos x="1" y="5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26" h="37">
                    <a:moveTo>
                      <a:pt x="126" y="37"/>
                    </a:moveTo>
                    <a:lnTo>
                      <a:pt x="122" y="37"/>
                    </a:lnTo>
                    <a:lnTo>
                      <a:pt x="118" y="37"/>
                    </a:lnTo>
                    <a:lnTo>
                      <a:pt x="113" y="37"/>
                    </a:lnTo>
                    <a:lnTo>
                      <a:pt x="109" y="37"/>
                    </a:lnTo>
                    <a:lnTo>
                      <a:pt x="106" y="37"/>
                    </a:lnTo>
                    <a:lnTo>
                      <a:pt x="102" y="36"/>
                    </a:lnTo>
                    <a:lnTo>
                      <a:pt x="98" y="36"/>
                    </a:lnTo>
                    <a:lnTo>
                      <a:pt x="94" y="36"/>
                    </a:lnTo>
                    <a:lnTo>
                      <a:pt x="91" y="36"/>
                    </a:lnTo>
                    <a:lnTo>
                      <a:pt x="87" y="36"/>
                    </a:lnTo>
                    <a:lnTo>
                      <a:pt x="83" y="36"/>
                    </a:lnTo>
                    <a:lnTo>
                      <a:pt x="79" y="35"/>
                    </a:lnTo>
                    <a:lnTo>
                      <a:pt x="76" y="34"/>
                    </a:lnTo>
                    <a:lnTo>
                      <a:pt x="72" y="34"/>
                    </a:lnTo>
                    <a:lnTo>
                      <a:pt x="69" y="34"/>
                    </a:lnTo>
                    <a:lnTo>
                      <a:pt x="66" y="34"/>
                    </a:lnTo>
                    <a:lnTo>
                      <a:pt x="62" y="32"/>
                    </a:lnTo>
                    <a:lnTo>
                      <a:pt x="59" y="31"/>
                    </a:lnTo>
                    <a:lnTo>
                      <a:pt x="55" y="31"/>
                    </a:lnTo>
                    <a:lnTo>
                      <a:pt x="53" y="31"/>
                    </a:lnTo>
                    <a:lnTo>
                      <a:pt x="49" y="29"/>
                    </a:lnTo>
                    <a:lnTo>
                      <a:pt x="47" y="29"/>
                    </a:lnTo>
                    <a:lnTo>
                      <a:pt x="43" y="29"/>
                    </a:lnTo>
                    <a:lnTo>
                      <a:pt x="40" y="27"/>
                    </a:lnTo>
                    <a:lnTo>
                      <a:pt x="38" y="26"/>
                    </a:lnTo>
                    <a:lnTo>
                      <a:pt x="35" y="26"/>
                    </a:lnTo>
                    <a:lnTo>
                      <a:pt x="33" y="25"/>
                    </a:lnTo>
                    <a:lnTo>
                      <a:pt x="30" y="25"/>
                    </a:lnTo>
                    <a:lnTo>
                      <a:pt x="28" y="24"/>
                    </a:lnTo>
                    <a:lnTo>
                      <a:pt x="25" y="22"/>
                    </a:lnTo>
                    <a:lnTo>
                      <a:pt x="23" y="21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7" y="19"/>
                    </a:lnTo>
                    <a:lnTo>
                      <a:pt x="15" y="17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693"/>
              <p:cNvSpPr>
                <a:spLocks/>
              </p:cNvSpPr>
              <p:nvPr/>
            </p:nvSpPr>
            <p:spPr bwMode="auto">
              <a:xfrm>
                <a:off x="7985125" y="5775325"/>
                <a:ext cx="100012" cy="30162"/>
              </a:xfrm>
              <a:custGeom>
                <a:avLst/>
                <a:gdLst/>
                <a:ahLst/>
                <a:cxnLst>
                  <a:cxn ang="0">
                    <a:pos x="125" y="0"/>
                  </a:cxn>
                  <a:cxn ang="0">
                    <a:pos x="125" y="0"/>
                  </a:cxn>
                  <a:cxn ang="0">
                    <a:pos x="125" y="2"/>
                  </a:cxn>
                  <a:cxn ang="0">
                    <a:pos x="125" y="2"/>
                  </a:cxn>
                  <a:cxn ang="0">
                    <a:pos x="124" y="5"/>
                  </a:cxn>
                  <a:cxn ang="0">
                    <a:pos x="123" y="5"/>
                  </a:cxn>
                  <a:cxn ang="0">
                    <a:pos x="123" y="6"/>
                  </a:cxn>
                  <a:cxn ang="0">
                    <a:pos x="123" y="7"/>
                  </a:cxn>
                  <a:cxn ang="0">
                    <a:pos x="122" y="9"/>
                  </a:cxn>
                  <a:cxn ang="0">
                    <a:pos x="120" y="10"/>
                  </a:cxn>
                  <a:cxn ang="0">
                    <a:pos x="119" y="11"/>
                  </a:cxn>
                  <a:cxn ang="0">
                    <a:pos x="118" y="12"/>
                  </a:cxn>
                  <a:cxn ang="0">
                    <a:pos x="117" y="14"/>
                  </a:cxn>
                  <a:cxn ang="0">
                    <a:pos x="115" y="14"/>
                  </a:cxn>
                  <a:cxn ang="0">
                    <a:pos x="114" y="16"/>
                  </a:cxn>
                  <a:cxn ang="0">
                    <a:pos x="112" y="16"/>
                  </a:cxn>
                  <a:cxn ang="0">
                    <a:pos x="110" y="17"/>
                  </a:cxn>
                  <a:cxn ang="0">
                    <a:pos x="108" y="19"/>
                  </a:cxn>
                  <a:cxn ang="0">
                    <a:pos x="105" y="20"/>
                  </a:cxn>
                  <a:cxn ang="0">
                    <a:pos x="104" y="20"/>
                  </a:cxn>
                  <a:cxn ang="0">
                    <a:pos x="102" y="21"/>
                  </a:cxn>
                  <a:cxn ang="0">
                    <a:pos x="99" y="22"/>
                  </a:cxn>
                  <a:cxn ang="0">
                    <a:pos x="96" y="24"/>
                  </a:cxn>
                  <a:cxn ang="0">
                    <a:pos x="95" y="25"/>
                  </a:cxn>
                  <a:cxn ang="0">
                    <a:pos x="91" y="25"/>
                  </a:cxn>
                  <a:cxn ang="0">
                    <a:pos x="90" y="26"/>
                  </a:cxn>
                  <a:cxn ang="0">
                    <a:pos x="88" y="26"/>
                  </a:cxn>
                  <a:cxn ang="0">
                    <a:pos x="84" y="27"/>
                  </a:cxn>
                  <a:cxn ang="0">
                    <a:pos x="81" y="29"/>
                  </a:cxn>
                  <a:cxn ang="0">
                    <a:pos x="79" y="29"/>
                  </a:cxn>
                  <a:cxn ang="0">
                    <a:pos x="76" y="29"/>
                  </a:cxn>
                  <a:cxn ang="0">
                    <a:pos x="71" y="31"/>
                  </a:cxn>
                  <a:cxn ang="0">
                    <a:pos x="70" y="31"/>
                  </a:cxn>
                  <a:cxn ang="0">
                    <a:pos x="66" y="31"/>
                  </a:cxn>
                  <a:cxn ang="0">
                    <a:pos x="63" y="32"/>
                  </a:cxn>
                  <a:cxn ang="0">
                    <a:pos x="59" y="34"/>
                  </a:cxn>
                  <a:cxn ang="0">
                    <a:pos x="56" y="34"/>
                  </a:cxn>
                  <a:cxn ang="0">
                    <a:pos x="53" y="34"/>
                  </a:cxn>
                  <a:cxn ang="0">
                    <a:pos x="49" y="34"/>
                  </a:cxn>
                  <a:cxn ang="0">
                    <a:pos x="45" y="35"/>
                  </a:cxn>
                  <a:cxn ang="0">
                    <a:pos x="41" y="36"/>
                  </a:cxn>
                  <a:cxn ang="0">
                    <a:pos x="39" y="36"/>
                  </a:cxn>
                  <a:cxn ang="0">
                    <a:pos x="35" y="36"/>
                  </a:cxn>
                  <a:cxn ang="0">
                    <a:pos x="30" y="36"/>
                  </a:cxn>
                  <a:cxn ang="0">
                    <a:pos x="27" y="36"/>
                  </a:cxn>
                  <a:cxn ang="0">
                    <a:pos x="22" y="36"/>
                  </a:cxn>
                  <a:cxn ang="0">
                    <a:pos x="19" y="37"/>
                  </a:cxn>
                  <a:cxn ang="0">
                    <a:pos x="15" y="37"/>
                  </a:cxn>
                  <a:cxn ang="0">
                    <a:pos x="11" y="37"/>
                  </a:cxn>
                  <a:cxn ang="0">
                    <a:pos x="9" y="37"/>
                  </a:cxn>
                  <a:cxn ang="0">
                    <a:pos x="4" y="37"/>
                  </a:cxn>
                  <a:cxn ang="0">
                    <a:pos x="0" y="37"/>
                  </a:cxn>
                </a:cxnLst>
                <a:rect l="0" t="0" r="r" b="b"/>
                <a:pathLst>
                  <a:path w="125" h="37">
                    <a:moveTo>
                      <a:pt x="125" y="0"/>
                    </a:moveTo>
                    <a:lnTo>
                      <a:pt x="125" y="0"/>
                    </a:lnTo>
                    <a:lnTo>
                      <a:pt x="125" y="2"/>
                    </a:lnTo>
                    <a:lnTo>
                      <a:pt x="125" y="2"/>
                    </a:lnTo>
                    <a:lnTo>
                      <a:pt x="124" y="5"/>
                    </a:lnTo>
                    <a:lnTo>
                      <a:pt x="123" y="5"/>
                    </a:lnTo>
                    <a:lnTo>
                      <a:pt x="123" y="6"/>
                    </a:lnTo>
                    <a:lnTo>
                      <a:pt x="123" y="7"/>
                    </a:lnTo>
                    <a:lnTo>
                      <a:pt x="122" y="9"/>
                    </a:lnTo>
                    <a:lnTo>
                      <a:pt x="120" y="10"/>
                    </a:lnTo>
                    <a:lnTo>
                      <a:pt x="119" y="11"/>
                    </a:lnTo>
                    <a:lnTo>
                      <a:pt x="118" y="12"/>
                    </a:lnTo>
                    <a:lnTo>
                      <a:pt x="117" y="14"/>
                    </a:lnTo>
                    <a:lnTo>
                      <a:pt x="115" y="14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0" y="17"/>
                    </a:lnTo>
                    <a:lnTo>
                      <a:pt x="108" y="19"/>
                    </a:lnTo>
                    <a:lnTo>
                      <a:pt x="105" y="20"/>
                    </a:lnTo>
                    <a:lnTo>
                      <a:pt x="104" y="20"/>
                    </a:lnTo>
                    <a:lnTo>
                      <a:pt x="102" y="21"/>
                    </a:lnTo>
                    <a:lnTo>
                      <a:pt x="99" y="22"/>
                    </a:lnTo>
                    <a:lnTo>
                      <a:pt x="96" y="24"/>
                    </a:lnTo>
                    <a:lnTo>
                      <a:pt x="95" y="25"/>
                    </a:lnTo>
                    <a:lnTo>
                      <a:pt x="91" y="25"/>
                    </a:lnTo>
                    <a:lnTo>
                      <a:pt x="90" y="26"/>
                    </a:lnTo>
                    <a:lnTo>
                      <a:pt x="88" y="26"/>
                    </a:lnTo>
                    <a:lnTo>
                      <a:pt x="84" y="27"/>
                    </a:lnTo>
                    <a:lnTo>
                      <a:pt x="81" y="29"/>
                    </a:lnTo>
                    <a:lnTo>
                      <a:pt x="79" y="29"/>
                    </a:lnTo>
                    <a:lnTo>
                      <a:pt x="76" y="29"/>
                    </a:lnTo>
                    <a:lnTo>
                      <a:pt x="71" y="31"/>
                    </a:lnTo>
                    <a:lnTo>
                      <a:pt x="70" y="31"/>
                    </a:lnTo>
                    <a:lnTo>
                      <a:pt x="66" y="31"/>
                    </a:lnTo>
                    <a:lnTo>
                      <a:pt x="63" y="32"/>
                    </a:lnTo>
                    <a:lnTo>
                      <a:pt x="59" y="34"/>
                    </a:lnTo>
                    <a:lnTo>
                      <a:pt x="56" y="34"/>
                    </a:lnTo>
                    <a:lnTo>
                      <a:pt x="53" y="34"/>
                    </a:lnTo>
                    <a:lnTo>
                      <a:pt x="49" y="34"/>
                    </a:lnTo>
                    <a:lnTo>
                      <a:pt x="45" y="35"/>
                    </a:lnTo>
                    <a:lnTo>
                      <a:pt x="41" y="36"/>
                    </a:lnTo>
                    <a:lnTo>
                      <a:pt x="39" y="36"/>
                    </a:lnTo>
                    <a:lnTo>
                      <a:pt x="35" y="36"/>
                    </a:lnTo>
                    <a:lnTo>
                      <a:pt x="30" y="36"/>
                    </a:lnTo>
                    <a:lnTo>
                      <a:pt x="27" y="36"/>
                    </a:lnTo>
                    <a:lnTo>
                      <a:pt x="22" y="36"/>
                    </a:lnTo>
                    <a:lnTo>
                      <a:pt x="19" y="37"/>
                    </a:lnTo>
                    <a:lnTo>
                      <a:pt x="15" y="37"/>
                    </a:lnTo>
                    <a:lnTo>
                      <a:pt x="11" y="37"/>
                    </a:lnTo>
                    <a:lnTo>
                      <a:pt x="9" y="37"/>
                    </a:lnTo>
                    <a:lnTo>
                      <a:pt x="4" y="37"/>
                    </a:lnTo>
                    <a:lnTo>
                      <a:pt x="0" y="37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694"/>
              <p:cNvSpPr>
                <a:spLocks/>
              </p:cNvSpPr>
              <p:nvPr/>
            </p:nvSpPr>
            <p:spPr bwMode="auto">
              <a:xfrm>
                <a:off x="7983537" y="5567362"/>
                <a:ext cx="101600" cy="301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0" y="0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20" y="1"/>
                  </a:cxn>
                  <a:cxn ang="0">
                    <a:pos x="23" y="1"/>
                  </a:cxn>
                  <a:cxn ang="0">
                    <a:pos x="27" y="1"/>
                  </a:cxn>
                  <a:cxn ang="0">
                    <a:pos x="31" y="3"/>
                  </a:cxn>
                  <a:cxn ang="0">
                    <a:pos x="35" y="3"/>
                  </a:cxn>
                  <a:cxn ang="0">
                    <a:pos x="38" y="3"/>
                  </a:cxn>
                  <a:cxn ang="0">
                    <a:pos x="42" y="3"/>
                  </a:cxn>
                  <a:cxn ang="0">
                    <a:pos x="46" y="3"/>
                  </a:cxn>
                  <a:cxn ang="0">
                    <a:pos x="50" y="4"/>
                  </a:cxn>
                  <a:cxn ang="0">
                    <a:pos x="52" y="4"/>
                  </a:cxn>
                  <a:cxn ang="0">
                    <a:pos x="57" y="5"/>
                  </a:cxn>
                  <a:cxn ang="0">
                    <a:pos x="60" y="5"/>
                  </a:cxn>
                  <a:cxn ang="0">
                    <a:pos x="64" y="6"/>
                  </a:cxn>
                  <a:cxn ang="0">
                    <a:pos x="66" y="6"/>
                  </a:cxn>
                  <a:cxn ang="0">
                    <a:pos x="70" y="8"/>
                  </a:cxn>
                  <a:cxn ang="0">
                    <a:pos x="72" y="8"/>
                  </a:cxn>
                  <a:cxn ang="0">
                    <a:pos x="76" y="9"/>
                  </a:cxn>
                  <a:cxn ang="0">
                    <a:pos x="79" y="9"/>
                  </a:cxn>
                  <a:cxn ang="0">
                    <a:pos x="81" y="10"/>
                  </a:cxn>
                  <a:cxn ang="0">
                    <a:pos x="85" y="11"/>
                  </a:cxn>
                  <a:cxn ang="0">
                    <a:pos x="87" y="11"/>
                  </a:cxn>
                  <a:cxn ang="0">
                    <a:pos x="90" y="13"/>
                  </a:cxn>
                  <a:cxn ang="0">
                    <a:pos x="92" y="13"/>
                  </a:cxn>
                  <a:cxn ang="0">
                    <a:pos x="95" y="14"/>
                  </a:cxn>
                  <a:cxn ang="0">
                    <a:pos x="97" y="15"/>
                  </a:cxn>
                  <a:cxn ang="0">
                    <a:pos x="100" y="15"/>
                  </a:cxn>
                  <a:cxn ang="0">
                    <a:pos x="103" y="18"/>
                  </a:cxn>
                  <a:cxn ang="0">
                    <a:pos x="104" y="18"/>
                  </a:cxn>
                  <a:cxn ang="0">
                    <a:pos x="106" y="19"/>
                  </a:cxn>
                  <a:cxn ang="0">
                    <a:pos x="109" y="20"/>
                  </a:cxn>
                  <a:cxn ang="0">
                    <a:pos x="111" y="21"/>
                  </a:cxn>
                  <a:cxn ang="0">
                    <a:pos x="113" y="23"/>
                  </a:cxn>
                  <a:cxn ang="0">
                    <a:pos x="114" y="23"/>
                  </a:cxn>
                  <a:cxn ang="0">
                    <a:pos x="115" y="24"/>
                  </a:cxn>
                  <a:cxn ang="0">
                    <a:pos x="118" y="25"/>
                  </a:cxn>
                  <a:cxn ang="0">
                    <a:pos x="119" y="26"/>
                  </a:cxn>
                  <a:cxn ang="0">
                    <a:pos x="120" y="26"/>
                  </a:cxn>
                  <a:cxn ang="0">
                    <a:pos x="121" y="29"/>
                  </a:cxn>
                  <a:cxn ang="0">
                    <a:pos x="123" y="29"/>
                  </a:cxn>
                  <a:cxn ang="0">
                    <a:pos x="123" y="31"/>
                  </a:cxn>
                  <a:cxn ang="0">
                    <a:pos x="124" y="31"/>
                  </a:cxn>
                  <a:cxn ang="0">
                    <a:pos x="124" y="34"/>
                  </a:cxn>
                  <a:cxn ang="0">
                    <a:pos x="125" y="34"/>
                  </a:cxn>
                  <a:cxn ang="0">
                    <a:pos x="125" y="35"/>
                  </a:cxn>
                  <a:cxn ang="0">
                    <a:pos x="126" y="36"/>
                  </a:cxn>
                  <a:cxn ang="0">
                    <a:pos x="126" y="38"/>
                  </a:cxn>
                  <a:cxn ang="0">
                    <a:pos x="126" y="39"/>
                  </a:cxn>
                </a:cxnLst>
                <a:rect l="0" t="0" r="r" b="b"/>
                <a:pathLst>
                  <a:path w="126" h="3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8" y="3"/>
                    </a:lnTo>
                    <a:lnTo>
                      <a:pt x="42" y="3"/>
                    </a:lnTo>
                    <a:lnTo>
                      <a:pt x="46" y="3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7" y="5"/>
                    </a:lnTo>
                    <a:lnTo>
                      <a:pt x="60" y="5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70" y="8"/>
                    </a:lnTo>
                    <a:lnTo>
                      <a:pt x="72" y="8"/>
                    </a:lnTo>
                    <a:lnTo>
                      <a:pt x="76" y="9"/>
                    </a:lnTo>
                    <a:lnTo>
                      <a:pt x="79" y="9"/>
                    </a:lnTo>
                    <a:lnTo>
                      <a:pt x="81" y="10"/>
                    </a:lnTo>
                    <a:lnTo>
                      <a:pt x="85" y="11"/>
                    </a:lnTo>
                    <a:lnTo>
                      <a:pt x="87" y="11"/>
                    </a:lnTo>
                    <a:lnTo>
                      <a:pt x="90" y="13"/>
                    </a:lnTo>
                    <a:lnTo>
                      <a:pt x="92" y="13"/>
                    </a:lnTo>
                    <a:lnTo>
                      <a:pt x="95" y="14"/>
                    </a:lnTo>
                    <a:lnTo>
                      <a:pt x="97" y="15"/>
                    </a:lnTo>
                    <a:lnTo>
                      <a:pt x="100" y="15"/>
                    </a:lnTo>
                    <a:lnTo>
                      <a:pt x="103" y="18"/>
                    </a:lnTo>
                    <a:lnTo>
                      <a:pt x="104" y="18"/>
                    </a:lnTo>
                    <a:lnTo>
                      <a:pt x="106" y="19"/>
                    </a:lnTo>
                    <a:lnTo>
                      <a:pt x="109" y="20"/>
                    </a:lnTo>
                    <a:lnTo>
                      <a:pt x="111" y="21"/>
                    </a:lnTo>
                    <a:lnTo>
                      <a:pt x="113" y="23"/>
                    </a:lnTo>
                    <a:lnTo>
                      <a:pt x="114" y="23"/>
                    </a:lnTo>
                    <a:lnTo>
                      <a:pt x="115" y="24"/>
                    </a:lnTo>
                    <a:lnTo>
                      <a:pt x="118" y="25"/>
                    </a:lnTo>
                    <a:lnTo>
                      <a:pt x="119" y="26"/>
                    </a:lnTo>
                    <a:lnTo>
                      <a:pt x="120" y="26"/>
                    </a:lnTo>
                    <a:lnTo>
                      <a:pt x="121" y="29"/>
                    </a:lnTo>
                    <a:lnTo>
                      <a:pt x="123" y="29"/>
                    </a:lnTo>
                    <a:lnTo>
                      <a:pt x="123" y="31"/>
                    </a:lnTo>
                    <a:lnTo>
                      <a:pt x="124" y="31"/>
                    </a:lnTo>
                    <a:lnTo>
                      <a:pt x="124" y="34"/>
                    </a:lnTo>
                    <a:lnTo>
                      <a:pt x="125" y="34"/>
                    </a:lnTo>
                    <a:lnTo>
                      <a:pt x="125" y="35"/>
                    </a:lnTo>
                    <a:lnTo>
                      <a:pt x="126" y="36"/>
                    </a:lnTo>
                    <a:lnTo>
                      <a:pt x="126" y="38"/>
                    </a:lnTo>
                    <a:lnTo>
                      <a:pt x="126" y="3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695"/>
              <p:cNvSpPr>
                <a:spLocks/>
              </p:cNvSpPr>
              <p:nvPr/>
            </p:nvSpPr>
            <p:spPr bwMode="auto">
              <a:xfrm>
                <a:off x="7885112" y="5567362"/>
                <a:ext cx="98425" cy="28575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0" y="38"/>
                  </a:cxn>
                  <a:cxn ang="0">
                    <a:pos x="0" y="35"/>
                  </a:cxn>
                  <a:cxn ang="0">
                    <a:pos x="0" y="35"/>
                  </a:cxn>
                  <a:cxn ang="0">
                    <a:pos x="1" y="34"/>
                  </a:cxn>
                  <a:cxn ang="0">
                    <a:pos x="1" y="33"/>
                  </a:cxn>
                  <a:cxn ang="0">
                    <a:pos x="3" y="31"/>
                  </a:cxn>
                  <a:cxn ang="0">
                    <a:pos x="3" y="30"/>
                  </a:cxn>
                  <a:cxn ang="0">
                    <a:pos x="4" y="29"/>
                  </a:cxn>
                  <a:cxn ang="0">
                    <a:pos x="5" y="28"/>
                  </a:cxn>
                  <a:cxn ang="0">
                    <a:pos x="6" y="26"/>
                  </a:cxn>
                  <a:cxn ang="0">
                    <a:pos x="8" y="25"/>
                  </a:cxn>
                  <a:cxn ang="0">
                    <a:pos x="9" y="24"/>
                  </a:cxn>
                  <a:cxn ang="0">
                    <a:pos x="10" y="24"/>
                  </a:cxn>
                  <a:cxn ang="0">
                    <a:pos x="10" y="23"/>
                  </a:cxn>
                  <a:cxn ang="0">
                    <a:pos x="13" y="21"/>
                  </a:cxn>
                  <a:cxn ang="0">
                    <a:pos x="14" y="20"/>
                  </a:cxn>
                  <a:cxn ang="0">
                    <a:pos x="17" y="19"/>
                  </a:cxn>
                  <a:cxn ang="0">
                    <a:pos x="18" y="18"/>
                  </a:cxn>
                  <a:cxn ang="0">
                    <a:pos x="20" y="18"/>
                  </a:cxn>
                  <a:cxn ang="0">
                    <a:pos x="22" y="16"/>
                  </a:cxn>
                  <a:cxn ang="0">
                    <a:pos x="24" y="15"/>
                  </a:cxn>
                  <a:cxn ang="0">
                    <a:pos x="27" y="14"/>
                  </a:cxn>
                  <a:cxn ang="0">
                    <a:pos x="29" y="13"/>
                  </a:cxn>
                  <a:cxn ang="0">
                    <a:pos x="33" y="13"/>
                  </a:cxn>
                  <a:cxn ang="0">
                    <a:pos x="35" y="11"/>
                  </a:cxn>
                  <a:cxn ang="0">
                    <a:pos x="38" y="11"/>
                  </a:cxn>
                  <a:cxn ang="0">
                    <a:pos x="40" y="10"/>
                  </a:cxn>
                  <a:cxn ang="0">
                    <a:pos x="43" y="9"/>
                  </a:cxn>
                  <a:cxn ang="0">
                    <a:pos x="47" y="9"/>
                  </a:cxn>
                  <a:cxn ang="0">
                    <a:pos x="49" y="9"/>
                  </a:cxn>
                  <a:cxn ang="0">
                    <a:pos x="52" y="6"/>
                  </a:cxn>
                  <a:cxn ang="0">
                    <a:pos x="55" y="6"/>
                  </a:cxn>
                  <a:cxn ang="0">
                    <a:pos x="58" y="6"/>
                  </a:cxn>
                  <a:cxn ang="0">
                    <a:pos x="62" y="5"/>
                  </a:cxn>
                  <a:cxn ang="0">
                    <a:pos x="64" y="4"/>
                  </a:cxn>
                  <a:cxn ang="0">
                    <a:pos x="69" y="4"/>
                  </a:cxn>
                  <a:cxn ang="0">
                    <a:pos x="72" y="4"/>
                  </a:cxn>
                  <a:cxn ang="0">
                    <a:pos x="76" y="4"/>
                  </a:cxn>
                  <a:cxn ang="0">
                    <a:pos x="79" y="3"/>
                  </a:cxn>
                  <a:cxn ang="0">
                    <a:pos x="82" y="3"/>
                  </a:cxn>
                  <a:cxn ang="0">
                    <a:pos x="87" y="3"/>
                  </a:cxn>
                  <a:cxn ang="0">
                    <a:pos x="89" y="3"/>
                  </a:cxn>
                  <a:cxn ang="0">
                    <a:pos x="93" y="3"/>
                  </a:cxn>
                  <a:cxn ang="0">
                    <a:pos x="98" y="1"/>
                  </a:cxn>
                  <a:cxn ang="0">
                    <a:pos x="102" y="1"/>
                  </a:cxn>
                  <a:cxn ang="0">
                    <a:pos x="106" y="1"/>
                  </a:cxn>
                  <a:cxn ang="0">
                    <a:pos x="109" y="0"/>
                  </a:cxn>
                  <a:cxn ang="0">
                    <a:pos x="113" y="0"/>
                  </a:cxn>
                  <a:cxn ang="0">
                    <a:pos x="117" y="0"/>
                  </a:cxn>
                  <a:cxn ang="0">
                    <a:pos x="121" y="0"/>
                  </a:cxn>
                  <a:cxn ang="0">
                    <a:pos x="125" y="0"/>
                  </a:cxn>
                </a:cxnLst>
                <a:rect l="0" t="0" r="r" b="b"/>
                <a:pathLst>
                  <a:path w="125" h="38">
                    <a:moveTo>
                      <a:pt x="0" y="38"/>
                    </a:moveTo>
                    <a:lnTo>
                      <a:pt x="0" y="38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4" y="29"/>
                    </a:lnTo>
                    <a:lnTo>
                      <a:pt x="5" y="28"/>
                    </a:lnTo>
                    <a:lnTo>
                      <a:pt x="6" y="26"/>
                    </a:lnTo>
                    <a:lnTo>
                      <a:pt x="8" y="25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3" y="21"/>
                    </a:lnTo>
                    <a:lnTo>
                      <a:pt x="14" y="20"/>
                    </a:lnTo>
                    <a:lnTo>
                      <a:pt x="17" y="19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2" y="16"/>
                    </a:lnTo>
                    <a:lnTo>
                      <a:pt x="24" y="15"/>
                    </a:lnTo>
                    <a:lnTo>
                      <a:pt x="27" y="14"/>
                    </a:lnTo>
                    <a:lnTo>
                      <a:pt x="29" y="13"/>
                    </a:lnTo>
                    <a:lnTo>
                      <a:pt x="33" y="13"/>
                    </a:lnTo>
                    <a:lnTo>
                      <a:pt x="35" y="11"/>
                    </a:lnTo>
                    <a:lnTo>
                      <a:pt x="38" y="11"/>
                    </a:lnTo>
                    <a:lnTo>
                      <a:pt x="40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49" y="9"/>
                    </a:lnTo>
                    <a:lnTo>
                      <a:pt x="52" y="6"/>
                    </a:lnTo>
                    <a:lnTo>
                      <a:pt x="55" y="6"/>
                    </a:lnTo>
                    <a:lnTo>
                      <a:pt x="58" y="6"/>
                    </a:lnTo>
                    <a:lnTo>
                      <a:pt x="62" y="5"/>
                    </a:lnTo>
                    <a:lnTo>
                      <a:pt x="64" y="4"/>
                    </a:lnTo>
                    <a:lnTo>
                      <a:pt x="69" y="4"/>
                    </a:lnTo>
                    <a:lnTo>
                      <a:pt x="72" y="4"/>
                    </a:lnTo>
                    <a:lnTo>
                      <a:pt x="76" y="4"/>
                    </a:lnTo>
                    <a:lnTo>
                      <a:pt x="79" y="3"/>
                    </a:lnTo>
                    <a:lnTo>
                      <a:pt x="82" y="3"/>
                    </a:lnTo>
                    <a:lnTo>
                      <a:pt x="87" y="3"/>
                    </a:lnTo>
                    <a:lnTo>
                      <a:pt x="89" y="3"/>
                    </a:lnTo>
                    <a:lnTo>
                      <a:pt x="93" y="3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09" y="0"/>
                    </a:lnTo>
                    <a:lnTo>
                      <a:pt x="113" y="0"/>
                    </a:lnTo>
                    <a:lnTo>
                      <a:pt x="117" y="0"/>
                    </a:lnTo>
                    <a:lnTo>
                      <a:pt x="121" y="0"/>
                    </a:lnTo>
                    <a:lnTo>
                      <a:pt x="125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Line 696"/>
              <p:cNvSpPr>
                <a:spLocks noChangeShapeType="1"/>
              </p:cNvSpPr>
              <p:nvPr/>
            </p:nvSpPr>
            <p:spPr bwMode="auto">
              <a:xfrm>
                <a:off x="7885112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Line 697"/>
              <p:cNvSpPr>
                <a:spLocks noChangeShapeType="1"/>
              </p:cNvSpPr>
              <p:nvPr/>
            </p:nvSpPr>
            <p:spPr bwMode="auto">
              <a:xfrm>
                <a:off x="8085137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4" name="Group 420"/>
            <p:cNvGrpSpPr/>
            <p:nvPr/>
          </p:nvGrpSpPr>
          <p:grpSpPr>
            <a:xfrm>
              <a:off x="5687133" y="2885281"/>
              <a:ext cx="214312" cy="215900"/>
              <a:chOff x="6807200" y="6029325"/>
              <a:chExt cx="214312" cy="215900"/>
            </a:xfrm>
          </p:grpSpPr>
          <p:sp>
            <p:nvSpPr>
              <p:cNvPr id="132" name="Freeform 1142"/>
              <p:cNvSpPr>
                <a:spLocks/>
              </p:cNvSpPr>
              <p:nvPr/>
            </p:nvSpPr>
            <p:spPr bwMode="auto">
              <a:xfrm>
                <a:off x="6808787" y="6032500"/>
                <a:ext cx="209550" cy="211137"/>
              </a:xfrm>
              <a:custGeom>
                <a:avLst/>
                <a:gdLst/>
                <a:ahLst/>
                <a:cxnLst>
                  <a:cxn ang="0">
                    <a:pos x="264" y="132"/>
                  </a:cxn>
                  <a:cxn ang="0">
                    <a:pos x="261" y="104"/>
                  </a:cxn>
                  <a:cxn ang="0">
                    <a:pos x="252" y="79"/>
                  </a:cxn>
                  <a:cxn ang="0">
                    <a:pos x="241" y="57"/>
                  </a:cxn>
                  <a:cxn ang="0">
                    <a:pos x="225" y="38"/>
                  </a:cxn>
                  <a:cxn ang="0">
                    <a:pos x="206" y="21"/>
                  </a:cxn>
                  <a:cxn ang="0">
                    <a:pos x="183" y="10"/>
                  </a:cxn>
                  <a:cxn ang="0">
                    <a:pos x="158" y="1"/>
                  </a:cxn>
                  <a:cxn ang="0">
                    <a:pos x="132" y="0"/>
                  </a:cxn>
                  <a:cxn ang="0">
                    <a:pos x="117" y="0"/>
                  </a:cxn>
                  <a:cxn ang="0">
                    <a:pos x="92" y="4"/>
                  </a:cxn>
                  <a:cxn ang="0">
                    <a:pos x="68" y="15"/>
                  </a:cxn>
                  <a:cxn ang="0">
                    <a:pos x="48" y="30"/>
                  </a:cxn>
                  <a:cxn ang="0">
                    <a:pos x="29" y="47"/>
                  </a:cxn>
                  <a:cxn ang="0">
                    <a:pos x="16" y="69"/>
                  </a:cxn>
                  <a:cxn ang="0">
                    <a:pos x="6" y="93"/>
                  </a:cxn>
                  <a:cxn ang="0">
                    <a:pos x="1" y="118"/>
                  </a:cxn>
                  <a:cxn ang="0">
                    <a:pos x="0" y="132"/>
                  </a:cxn>
                  <a:cxn ang="0">
                    <a:pos x="2" y="160"/>
                  </a:cxn>
                  <a:cxn ang="0">
                    <a:pos x="10" y="183"/>
                  </a:cxn>
                  <a:cxn ang="0">
                    <a:pos x="22" y="206"/>
                  </a:cxn>
                  <a:cxn ang="0">
                    <a:pos x="36" y="225"/>
                  </a:cxn>
                  <a:cxn ang="0">
                    <a:pos x="58" y="242"/>
                  </a:cxn>
                  <a:cxn ang="0">
                    <a:pos x="80" y="255"/>
                  </a:cxn>
                  <a:cxn ang="0">
                    <a:pos x="104" y="261"/>
                  </a:cxn>
                  <a:cxn ang="0">
                    <a:pos x="132" y="265"/>
                  </a:cxn>
                  <a:cxn ang="0">
                    <a:pos x="146" y="262"/>
                  </a:cxn>
                  <a:cxn ang="0">
                    <a:pos x="169" y="257"/>
                  </a:cxn>
                  <a:cxn ang="0">
                    <a:pos x="193" y="247"/>
                  </a:cxn>
                  <a:cxn ang="0">
                    <a:pos x="216" y="235"/>
                  </a:cxn>
                  <a:cxn ang="0">
                    <a:pos x="232" y="215"/>
                  </a:cxn>
                  <a:cxn ang="0">
                    <a:pos x="249" y="196"/>
                  </a:cxn>
                  <a:cxn ang="0">
                    <a:pos x="259" y="171"/>
                  </a:cxn>
                  <a:cxn ang="0">
                    <a:pos x="264" y="146"/>
                  </a:cxn>
                  <a:cxn ang="0">
                    <a:pos x="264" y="132"/>
                  </a:cxn>
                </a:cxnLst>
                <a:rect l="0" t="0" r="r" b="b"/>
                <a:pathLst>
                  <a:path w="264" h="265">
                    <a:moveTo>
                      <a:pt x="264" y="132"/>
                    </a:moveTo>
                    <a:lnTo>
                      <a:pt x="264" y="132"/>
                    </a:lnTo>
                    <a:lnTo>
                      <a:pt x="264" y="118"/>
                    </a:lnTo>
                    <a:lnTo>
                      <a:pt x="261" y="104"/>
                    </a:lnTo>
                    <a:lnTo>
                      <a:pt x="259" y="93"/>
                    </a:lnTo>
                    <a:lnTo>
                      <a:pt x="252" y="79"/>
                    </a:lnTo>
                    <a:lnTo>
                      <a:pt x="249" y="69"/>
                    </a:lnTo>
                    <a:lnTo>
                      <a:pt x="241" y="57"/>
                    </a:lnTo>
                    <a:lnTo>
                      <a:pt x="232" y="47"/>
                    </a:lnTo>
                    <a:lnTo>
                      <a:pt x="225" y="38"/>
                    </a:lnTo>
                    <a:lnTo>
                      <a:pt x="216" y="30"/>
                    </a:lnTo>
                    <a:lnTo>
                      <a:pt x="206" y="21"/>
                    </a:lnTo>
                    <a:lnTo>
                      <a:pt x="193" y="15"/>
                    </a:lnTo>
                    <a:lnTo>
                      <a:pt x="183" y="10"/>
                    </a:lnTo>
                    <a:lnTo>
                      <a:pt x="169" y="4"/>
                    </a:lnTo>
                    <a:lnTo>
                      <a:pt x="158" y="1"/>
                    </a:lnTo>
                    <a:lnTo>
                      <a:pt x="14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17" y="0"/>
                    </a:lnTo>
                    <a:lnTo>
                      <a:pt x="104" y="1"/>
                    </a:lnTo>
                    <a:lnTo>
                      <a:pt x="92" y="4"/>
                    </a:lnTo>
                    <a:lnTo>
                      <a:pt x="80" y="10"/>
                    </a:lnTo>
                    <a:lnTo>
                      <a:pt x="68" y="15"/>
                    </a:lnTo>
                    <a:lnTo>
                      <a:pt x="58" y="21"/>
                    </a:lnTo>
                    <a:lnTo>
                      <a:pt x="48" y="30"/>
                    </a:lnTo>
                    <a:lnTo>
                      <a:pt x="36" y="38"/>
                    </a:lnTo>
                    <a:lnTo>
                      <a:pt x="29" y="47"/>
                    </a:lnTo>
                    <a:lnTo>
                      <a:pt x="22" y="57"/>
                    </a:lnTo>
                    <a:lnTo>
                      <a:pt x="16" y="69"/>
                    </a:lnTo>
                    <a:lnTo>
                      <a:pt x="10" y="79"/>
                    </a:lnTo>
                    <a:lnTo>
                      <a:pt x="6" y="93"/>
                    </a:lnTo>
                    <a:lnTo>
                      <a:pt x="2" y="104"/>
                    </a:lnTo>
                    <a:lnTo>
                      <a:pt x="1" y="118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46"/>
                    </a:lnTo>
                    <a:lnTo>
                      <a:pt x="2" y="160"/>
                    </a:lnTo>
                    <a:lnTo>
                      <a:pt x="6" y="171"/>
                    </a:lnTo>
                    <a:lnTo>
                      <a:pt x="10" y="183"/>
                    </a:lnTo>
                    <a:lnTo>
                      <a:pt x="16" y="196"/>
                    </a:lnTo>
                    <a:lnTo>
                      <a:pt x="22" y="206"/>
                    </a:lnTo>
                    <a:lnTo>
                      <a:pt x="29" y="215"/>
                    </a:lnTo>
                    <a:lnTo>
                      <a:pt x="36" y="225"/>
                    </a:lnTo>
                    <a:lnTo>
                      <a:pt x="48" y="235"/>
                    </a:lnTo>
                    <a:lnTo>
                      <a:pt x="58" y="242"/>
                    </a:lnTo>
                    <a:lnTo>
                      <a:pt x="68" y="247"/>
                    </a:lnTo>
                    <a:lnTo>
                      <a:pt x="80" y="255"/>
                    </a:lnTo>
                    <a:lnTo>
                      <a:pt x="92" y="257"/>
                    </a:lnTo>
                    <a:lnTo>
                      <a:pt x="104" y="261"/>
                    </a:lnTo>
                    <a:lnTo>
                      <a:pt x="117" y="262"/>
                    </a:lnTo>
                    <a:lnTo>
                      <a:pt x="132" y="265"/>
                    </a:lnTo>
                    <a:lnTo>
                      <a:pt x="132" y="265"/>
                    </a:lnTo>
                    <a:lnTo>
                      <a:pt x="146" y="262"/>
                    </a:lnTo>
                    <a:lnTo>
                      <a:pt x="158" y="261"/>
                    </a:lnTo>
                    <a:lnTo>
                      <a:pt x="169" y="257"/>
                    </a:lnTo>
                    <a:lnTo>
                      <a:pt x="183" y="255"/>
                    </a:lnTo>
                    <a:lnTo>
                      <a:pt x="193" y="247"/>
                    </a:lnTo>
                    <a:lnTo>
                      <a:pt x="206" y="242"/>
                    </a:lnTo>
                    <a:lnTo>
                      <a:pt x="216" y="235"/>
                    </a:lnTo>
                    <a:lnTo>
                      <a:pt x="225" y="225"/>
                    </a:lnTo>
                    <a:lnTo>
                      <a:pt x="232" y="215"/>
                    </a:lnTo>
                    <a:lnTo>
                      <a:pt x="241" y="206"/>
                    </a:lnTo>
                    <a:lnTo>
                      <a:pt x="249" y="196"/>
                    </a:lnTo>
                    <a:lnTo>
                      <a:pt x="252" y="183"/>
                    </a:lnTo>
                    <a:lnTo>
                      <a:pt x="259" y="171"/>
                    </a:lnTo>
                    <a:lnTo>
                      <a:pt x="261" y="160"/>
                    </a:lnTo>
                    <a:lnTo>
                      <a:pt x="264" y="146"/>
                    </a:lnTo>
                    <a:lnTo>
                      <a:pt x="264" y="132"/>
                    </a:lnTo>
                    <a:lnTo>
                      <a:pt x="264" y="132"/>
                    </a:lnTo>
                    <a:lnTo>
                      <a:pt x="264" y="132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1143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1144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1145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1146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 1147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 1148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1149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1150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1151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1152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1153"/>
              <p:cNvSpPr>
                <a:spLocks/>
              </p:cNvSpPr>
              <p:nvPr/>
            </p:nvSpPr>
            <p:spPr bwMode="auto">
              <a:xfrm>
                <a:off x="6807200" y="6029325"/>
                <a:ext cx="214312" cy="215900"/>
              </a:xfrm>
              <a:custGeom>
                <a:avLst/>
                <a:gdLst/>
                <a:ahLst/>
                <a:cxnLst>
                  <a:cxn ang="0">
                    <a:pos x="271" y="136"/>
                  </a:cxn>
                  <a:cxn ang="0">
                    <a:pos x="270" y="151"/>
                  </a:cxn>
                  <a:cxn ang="0">
                    <a:pos x="268" y="164"/>
                  </a:cxn>
                  <a:cxn ang="0">
                    <a:pos x="265" y="177"/>
                  </a:cxn>
                  <a:cxn ang="0">
                    <a:pos x="260" y="190"/>
                  </a:cxn>
                  <a:cxn ang="0">
                    <a:pos x="247" y="213"/>
                  </a:cxn>
                  <a:cxn ang="0">
                    <a:pos x="231" y="233"/>
                  </a:cxn>
                  <a:cxn ang="0">
                    <a:pos x="211" y="250"/>
                  </a:cxn>
                  <a:cxn ang="0">
                    <a:pos x="188" y="263"/>
                  </a:cxn>
                  <a:cxn ang="0">
                    <a:pos x="176" y="266"/>
                  </a:cxn>
                  <a:cxn ang="0">
                    <a:pos x="162" y="270"/>
                  </a:cxn>
                  <a:cxn ang="0">
                    <a:pos x="150" y="273"/>
                  </a:cxn>
                  <a:cxn ang="0">
                    <a:pos x="136" y="273"/>
                  </a:cxn>
                  <a:cxn ang="0">
                    <a:pos x="122" y="273"/>
                  </a:cxn>
                  <a:cxn ang="0">
                    <a:pos x="108" y="270"/>
                  </a:cxn>
                  <a:cxn ang="0">
                    <a:pos x="96" y="266"/>
                  </a:cxn>
                  <a:cxn ang="0">
                    <a:pos x="83" y="263"/>
                  </a:cxn>
                  <a:cxn ang="0">
                    <a:pos x="59" y="250"/>
                  </a:cxn>
                  <a:cxn ang="0">
                    <a:pos x="39" y="233"/>
                  </a:cxn>
                  <a:cxn ang="0">
                    <a:pos x="23" y="213"/>
                  </a:cxn>
                  <a:cxn ang="0">
                    <a:pos x="10" y="190"/>
                  </a:cxn>
                  <a:cxn ang="0">
                    <a:pos x="6" y="177"/>
                  </a:cxn>
                  <a:cxn ang="0">
                    <a:pos x="3" y="164"/>
                  </a:cxn>
                  <a:cxn ang="0">
                    <a:pos x="0" y="151"/>
                  </a:cxn>
                  <a:cxn ang="0">
                    <a:pos x="0" y="136"/>
                  </a:cxn>
                  <a:cxn ang="0">
                    <a:pos x="0" y="122"/>
                  </a:cxn>
                  <a:cxn ang="0">
                    <a:pos x="3" y="110"/>
                  </a:cxn>
                  <a:cxn ang="0">
                    <a:pos x="6" y="96"/>
                  </a:cxn>
                  <a:cxn ang="0">
                    <a:pos x="10" y="83"/>
                  </a:cxn>
                  <a:cxn ang="0">
                    <a:pos x="23" y="61"/>
                  </a:cxn>
                  <a:cxn ang="0">
                    <a:pos x="39" y="40"/>
                  </a:cxn>
                  <a:cxn ang="0">
                    <a:pos x="59" y="23"/>
                  </a:cxn>
                  <a:cxn ang="0">
                    <a:pos x="83" y="10"/>
                  </a:cxn>
                  <a:cxn ang="0">
                    <a:pos x="96" y="7"/>
                  </a:cxn>
                  <a:cxn ang="0">
                    <a:pos x="108" y="3"/>
                  </a:cxn>
                  <a:cxn ang="0">
                    <a:pos x="122" y="0"/>
                  </a:cxn>
                  <a:cxn ang="0">
                    <a:pos x="136" y="0"/>
                  </a:cxn>
                  <a:cxn ang="0">
                    <a:pos x="150" y="0"/>
                  </a:cxn>
                  <a:cxn ang="0">
                    <a:pos x="162" y="3"/>
                  </a:cxn>
                  <a:cxn ang="0">
                    <a:pos x="176" y="7"/>
                  </a:cxn>
                  <a:cxn ang="0">
                    <a:pos x="188" y="10"/>
                  </a:cxn>
                  <a:cxn ang="0">
                    <a:pos x="211" y="23"/>
                  </a:cxn>
                  <a:cxn ang="0">
                    <a:pos x="231" y="40"/>
                  </a:cxn>
                  <a:cxn ang="0">
                    <a:pos x="247" y="61"/>
                  </a:cxn>
                  <a:cxn ang="0">
                    <a:pos x="260" y="83"/>
                  </a:cxn>
                  <a:cxn ang="0">
                    <a:pos x="265" y="96"/>
                  </a:cxn>
                  <a:cxn ang="0">
                    <a:pos x="268" y="110"/>
                  </a:cxn>
                  <a:cxn ang="0">
                    <a:pos x="270" y="122"/>
                  </a:cxn>
                  <a:cxn ang="0">
                    <a:pos x="271" y="136"/>
                  </a:cxn>
                </a:cxnLst>
                <a:rect l="0" t="0" r="r" b="b"/>
                <a:pathLst>
                  <a:path w="271" h="273">
                    <a:moveTo>
                      <a:pt x="271" y="136"/>
                    </a:moveTo>
                    <a:lnTo>
                      <a:pt x="270" y="151"/>
                    </a:lnTo>
                    <a:lnTo>
                      <a:pt x="268" y="164"/>
                    </a:lnTo>
                    <a:lnTo>
                      <a:pt x="265" y="177"/>
                    </a:lnTo>
                    <a:lnTo>
                      <a:pt x="260" y="190"/>
                    </a:lnTo>
                    <a:lnTo>
                      <a:pt x="247" y="213"/>
                    </a:lnTo>
                    <a:lnTo>
                      <a:pt x="231" y="233"/>
                    </a:lnTo>
                    <a:lnTo>
                      <a:pt x="211" y="250"/>
                    </a:lnTo>
                    <a:lnTo>
                      <a:pt x="188" y="263"/>
                    </a:lnTo>
                    <a:lnTo>
                      <a:pt x="176" y="266"/>
                    </a:lnTo>
                    <a:lnTo>
                      <a:pt x="162" y="270"/>
                    </a:lnTo>
                    <a:lnTo>
                      <a:pt x="150" y="273"/>
                    </a:lnTo>
                    <a:lnTo>
                      <a:pt x="136" y="273"/>
                    </a:lnTo>
                    <a:lnTo>
                      <a:pt x="122" y="273"/>
                    </a:lnTo>
                    <a:lnTo>
                      <a:pt x="108" y="270"/>
                    </a:lnTo>
                    <a:lnTo>
                      <a:pt x="96" y="266"/>
                    </a:lnTo>
                    <a:lnTo>
                      <a:pt x="83" y="263"/>
                    </a:lnTo>
                    <a:lnTo>
                      <a:pt x="59" y="250"/>
                    </a:lnTo>
                    <a:lnTo>
                      <a:pt x="39" y="233"/>
                    </a:lnTo>
                    <a:lnTo>
                      <a:pt x="23" y="213"/>
                    </a:lnTo>
                    <a:lnTo>
                      <a:pt x="10" y="190"/>
                    </a:lnTo>
                    <a:lnTo>
                      <a:pt x="6" y="177"/>
                    </a:lnTo>
                    <a:lnTo>
                      <a:pt x="3" y="164"/>
                    </a:lnTo>
                    <a:lnTo>
                      <a:pt x="0" y="151"/>
                    </a:lnTo>
                    <a:lnTo>
                      <a:pt x="0" y="136"/>
                    </a:lnTo>
                    <a:lnTo>
                      <a:pt x="0" y="122"/>
                    </a:lnTo>
                    <a:lnTo>
                      <a:pt x="3" y="110"/>
                    </a:lnTo>
                    <a:lnTo>
                      <a:pt x="6" y="96"/>
                    </a:lnTo>
                    <a:lnTo>
                      <a:pt x="10" y="83"/>
                    </a:lnTo>
                    <a:lnTo>
                      <a:pt x="23" y="61"/>
                    </a:lnTo>
                    <a:lnTo>
                      <a:pt x="39" y="40"/>
                    </a:lnTo>
                    <a:lnTo>
                      <a:pt x="59" y="23"/>
                    </a:lnTo>
                    <a:lnTo>
                      <a:pt x="83" y="10"/>
                    </a:lnTo>
                    <a:lnTo>
                      <a:pt x="96" y="7"/>
                    </a:lnTo>
                    <a:lnTo>
                      <a:pt x="108" y="3"/>
                    </a:lnTo>
                    <a:lnTo>
                      <a:pt x="122" y="0"/>
                    </a:lnTo>
                    <a:lnTo>
                      <a:pt x="136" y="0"/>
                    </a:lnTo>
                    <a:lnTo>
                      <a:pt x="150" y="0"/>
                    </a:lnTo>
                    <a:lnTo>
                      <a:pt x="162" y="3"/>
                    </a:lnTo>
                    <a:lnTo>
                      <a:pt x="176" y="7"/>
                    </a:lnTo>
                    <a:lnTo>
                      <a:pt x="188" y="10"/>
                    </a:lnTo>
                    <a:lnTo>
                      <a:pt x="211" y="23"/>
                    </a:lnTo>
                    <a:lnTo>
                      <a:pt x="231" y="40"/>
                    </a:lnTo>
                    <a:lnTo>
                      <a:pt x="247" y="61"/>
                    </a:lnTo>
                    <a:lnTo>
                      <a:pt x="260" y="83"/>
                    </a:lnTo>
                    <a:lnTo>
                      <a:pt x="265" y="96"/>
                    </a:lnTo>
                    <a:lnTo>
                      <a:pt x="268" y="110"/>
                    </a:lnTo>
                    <a:lnTo>
                      <a:pt x="270" y="122"/>
                    </a:lnTo>
                    <a:lnTo>
                      <a:pt x="271" y="136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0" name="Group 433"/>
            <p:cNvGrpSpPr/>
            <p:nvPr/>
          </p:nvGrpSpPr>
          <p:grpSpPr>
            <a:xfrm>
              <a:off x="5144738" y="2897981"/>
              <a:ext cx="258762" cy="190500"/>
              <a:chOff x="5410200" y="6157912"/>
              <a:chExt cx="258762" cy="190500"/>
            </a:xfrm>
          </p:grpSpPr>
          <p:sp>
            <p:nvSpPr>
              <p:cNvPr id="116" name="Freeform 728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29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730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731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732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733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734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735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736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737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Freeform 738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Freeform 739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740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741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742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743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cxnSp>
        <p:nvCxnSpPr>
          <p:cNvPr id="30" name="Straight Connector 29"/>
          <p:cNvCxnSpPr/>
          <p:nvPr/>
        </p:nvCxnSpPr>
        <p:spPr>
          <a:xfrm flipV="1">
            <a:off x="7315183" y="1752600"/>
            <a:ext cx="838200" cy="45720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1" name="Group 307"/>
          <p:cNvGrpSpPr/>
          <p:nvPr/>
        </p:nvGrpSpPr>
        <p:grpSpPr>
          <a:xfrm>
            <a:off x="8077195" y="1447813"/>
            <a:ext cx="838207" cy="652464"/>
            <a:chOff x="1219210" y="762009"/>
            <a:chExt cx="582618" cy="423864"/>
          </a:xfrm>
        </p:grpSpPr>
        <p:grpSp>
          <p:nvGrpSpPr>
            <p:cNvPr id="322" name="Group 299"/>
            <p:cNvGrpSpPr>
              <a:grpSpLocks/>
            </p:cNvGrpSpPr>
            <p:nvPr/>
          </p:nvGrpSpPr>
          <p:grpSpPr bwMode="auto">
            <a:xfrm>
              <a:off x="1219210" y="762009"/>
              <a:ext cx="582618" cy="423864"/>
              <a:chOff x="982" y="2328"/>
              <a:chExt cx="367" cy="267"/>
            </a:xfrm>
          </p:grpSpPr>
          <p:sp>
            <p:nvSpPr>
              <p:cNvPr id="75" name="Freeform 300"/>
              <p:cNvSpPr>
                <a:spLocks/>
              </p:cNvSpPr>
              <p:nvPr/>
            </p:nvSpPr>
            <p:spPr bwMode="auto">
              <a:xfrm>
                <a:off x="982" y="2367"/>
                <a:ext cx="33" cy="177"/>
              </a:xfrm>
              <a:custGeom>
                <a:avLst/>
                <a:gdLst/>
                <a:ahLst/>
                <a:cxnLst>
                  <a:cxn ang="0">
                    <a:pos x="65" y="353"/>
                  </a:cxn>
                  <a:cxn ang="0">
                    <a:pos x="16" y="0"/>
                  </a:cxn>
                  <a:cxn ang="0">
                    <a:pos x="0" y="1"/>
                  </a:cxn>
                  <a:cxn ang="0">
                    <a:pos x="50" y="344"/>
                  </a:cxn>
                  <a:cxn ang="0">
                    <a:pos x="65" y="353"/>
                  </a:cxn>
                  <a:cxn ang="0">
                    <a:pos x="65" y="353"/>
                  </a:cxn>
                </a:cxnLst>
                <a:rect l="0" t="0" r="r" b="b"/>
                <a:pathLst>
                  <a:path w="65" h="353">
                    <a:moveTo>
                      <a:pt x="65" y="353"/>
                    </a:moveTo>
                    <a:lnTo>
                      <a:pt x="16" y="0"/>
                    </a:lnTo>
                    <a:lnTo>
                      <a:pt x="0" y="1"/>
                    </a:lnTo>
                    <a:lnTo>
                      <a:pt x="50" y="344"/>
                    </a:lnTo>
                    <a:lnTo>
                      <a:pt x="65" y="353"/>
                    </a:lnTo>
                    <a:lnTo>
                      <a:pt x="65" y="353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01"/>
              <p:cNvSpPr>
                <a:spLocks/>
              </p:cNvSpPr>
              <p:nvPr/>
            </p:nvSpPr>
            <p:spPr bwMode="auto">
              <a:xfrm>
                <a:off x="988" y="2328"/>
                <a:ext cx="251" cy="215"/>
              </a:xfrm>
              <a:custGeom>
                <a:avLst/>
                <a:gdLst/>
                <a:ahLst/>
                <a:cxnLst>
                  <a:cxn ang="0">
                    <a:pos x="502" y="351"/>
                  </a:cxn>
                  <a:cxn ang="0">
                    <a:pos x="449" y="0"/>
                  </a:cxn>
                  <a:cxn ang="0">
                    <a:pos x="0" y="79"/>
                  </a:cxn>
                  <a:cxn ang="0">
                    <a:pos x="52" y="428"/>
                  </a:cxn>
                  <a:cxn ang="0">
                    <a:pos x="502" y="351"/>
                  </a:cxn>
                  <a:cxn ang="0">
                    <a:pos x="502" y="351"/>
                  </a:cxn>
                </a:cxnLst>
                <a:rect l="0" t="0" r="r" b="b"/>
                <a:pathLst>
                  <a:path w="502" h="428">
                    <a:moveTo>
                      <a:pt x="502" y="351"/>
                    </a:moveTo>
                    <a:lnTo>
                      <a:pt x="449" y="0"/>
                    </a:lnTo>
                    <a:lnTo>
                      <a:pt x="0" y="79"/>
                    </a:lnTo>
                    <a:lnTo>
                      <a:pt x="52" y="428"/>
                    </a:lnTo>
                    <a:lnTo>
                      <a:pt x="502" y="351"/>
                    </a:lnTo>
                    <a:lnTo>
                      <a:pt x="502" y="351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02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solidFill>
                <a:srgbClr val="666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303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Line 304"/>
              <p:cNvSpPr>
                <a:spLocks noChangeShapeType="1"/>
              </p:cNvSpPr>
              <p:nvPr/>
            </p:nvSpPr>
            <p:spPr bwMode="auto">
              <a:xfrm flipH="1">
                <a:off x="1026" y="248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Line 305"/>
              <p:cNvSpPr>
                <a:spLocks noChangeShapeType="1"/>
              </p:cNvSpPr>
              <p:nvPr/>
            </p:nvSpPr>
            <p:spPr bwMode="auto">
              <a:xfrm flipH="1">
                <a:off x="1006" y="234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306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307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noFill/>
              <a:ln w="4763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308"/>
              <p:cNvSpPr>
                <a:spLocks/>
              </p:cNvSpPr>
              <p:nvPr/>
            </p:nvSpPr>
            <p:spPr bwMode="auto">
              <a:xfrm>
                <a:off x="1015" y="2504"/>
                <a:ext cx="334" cy="78"/>
              </a:xfrm>
              <a:custGeom>
                <a:avLst/>
                <a:gdLst/>
                <a:ahLst/>
                <a:cxnLst>
                  <a:cxn ang="0">
                    <a:pos x="450" y="0"/>
                  </a:cxn>
                  <a:cxn ang="0">
                    <a:pos x="668" y="80"/>
                  </a:cxn>
                  <a:cxn ang="0">
                    <a:pos x="218" y="156"/>
                  </a:cxn>
                  <a:cxn ang="0">
                    <a:pos x="0" y="80"/>
                  </a:cxn>
                  <a:cxn ang="0">
                    <a:pos x="450" y="0"/>
                  </a:cxn>
                  <a:cxn ang="0">
                    <a:pos x="450" y="0"/>
                  </a:cxn>
                </a:cxnLst>
                <a:rect l="0" t="0" r="r" b="b"/>
                <a:pathLst>
                  <a:path w="668" h="156">
                    <a:moveTo>
                      <a:pt x="450" y="0"/>
                    </a:moveTo>
                    <a:lnTo>
                      <a:pt x="668" y="80"/>
                    </a:lnTo>
                    <a:lnTo>
                      <a:pt x="218" y="156"/>
                    </a:lnTo>
                    <a:lnTo>
                      <a:pt x="0" y="80"/>
                    </a:lnTo>
                    <a:lnTo>
                      <a:pt x="450" y="0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Line 309"/>
              <p:cNvSpPr>
                <a:spLocks noChangeShapeType="1"/>
              </p:cNvSpPr>
              <p:nvPr/>
            </p:nvSpPr>
            <p:spPr bwMode="auto">
              <a:xfrm flipH="1">
                <a:off x="1015" y="2504"/>
                <a:ext cx="224" cy="3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310"/>
              <p:cNvSpPr>
                <a:spLocks/>
              </p:cNvSpPr>
              <p:nvPr/>
            </p:nvSpPr>
            <p:spPr bwMode="auto">
              <a:xfrm>
                <a:off x="1047" y="2540"/>
                <a:ext cx="35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2" h="18">
                    <a:moveTo>
                      <a:pt x="39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311"/>
              <p:cNvSpPr>
                <a:spLocks/>
              </p:cNvSpPr>
              <p:nvPr/>
            </p:nvSpPr>
            <p:spPr bwMode="auto">
              <a:xfrm>
                <a:off x="1076" y="2535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18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8">
                    <a:moveTo>
                      <a:pt x="38" y="0"/>
                    </a:moveTo>
                    <a:lnTo>
                      <a:pt x="72" y="13"/>
                    </a:lnTo>
                    <a:lnTo>
                      <a:pt x="33" y="18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312"/>
              <p:cNvSpPr>
                <a:spLocks/>
              </p:cNvSpPr>
              <p:nvPr/>
            </p:nvSpPr>
            <p:spPr bwMode="auto">
              <a:xfrm>
                <a:off x="1106" y="2531"/>
                <a:ext cx="35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0"/>
                  </a:cxn>
                  <a:cxn ang="0">
                    <a:pos x="34" y="17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7">
                    <a:moveTo>
                      <a:pt x="39" y="0"/>
                    </a:moveTo>
                    <a:lnTo>
                      <a:pt x="71" y="10"/>
                    </a:lnTo>
                    <a:lnTo>
                      <a:pt x="34" y="17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313"/>
              <p:cNvSpPr>
                <a:spLocks/>
              </p:cNvSpPr>
              <p:nvPr/>
            </p:nvSpPr>
            <p:spPr bwMode="auto">
              <a:xfrm>
                <a:off x="1135" y="2526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0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0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314"/>
              <p:cNvSpPr>
                <a:spLocks/>
              </p:cNvSpPr>
              <p:nvPr/>
            </p:nvSpPr>
            <p:spPr bwMode="auto">
              <a:xfrm>
                <a:off x="1163" y="2521"/>
                <a:ext cx="37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315"/>
              <p:cNvSpPr>
                <a:spLocks/>
              </p:cNvSpPr>
              <p:nvPr/>
            </p:nvSpPr>
            <p:spPr bwMode="auto">
              <a:xfrm>
                <a:off x="1194" y="2516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2" h="18">
                    <a:moveTo>
                      <a:pt x="37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Freeform 316"/>
              <p:cNvSpPr>
                <a:spLocks/>
              </p:cNvSpPr>
              <p:nvPr/>
            </p:nvSpPr>
            <p:spPr bwMode="auto">
              <a:xfrm>
                <a:off x="1222" y="2511"/>
                <a:ext cx="38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8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8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8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317"/>
              <p:cNvSpPr>
                <a:spLocks/>
              </p:cNvSpPr>
              <p:nvPr/>
            </p:nvSpPr>
            <p:spPr bwMode="auto">
              <a:xfrm>
                <a:off x="1071" y="2549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1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1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318"/>
              <p:cNvSpPr>
                <a:spLocks/>
              </p:cNvSpPr>
              <p:nvPr/>
            </p:nvSpPr>
            <p:spPr bwMode="auto">
              <a:xfrm>
                <a:off x="1101" y="2544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2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7">
                    <a:moveTo>
                      <a:pt x="38" y="0"/>
                    </a:moveTo>
                    <a:lnTo>
                      <a:pt x="71" y="12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319"/>
              <p:cNvSpPr>
                <a:spLocks/>
              </p:cNvSpPr>
              <p:nvPr/>
            </p:nvSpPr>
            <p:spPr bwMode="auto">
              <a:xfrm>
                <a:off x="1130" y="2539"/>
                <a:ext cx="35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1"/>
                  </a:cxn>
                  <a:cxn ang="0">
                    <a:pos x="33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6">
                    <a:moveTo>
                      <a:pt x="38" y="0"/>
                    </a:moveTo>
                    <a:lnTo>
                      <a:pt x="71" y="11"/>
                    </a:lnTo>
                    <a:lnTo>
                      <a:pt x="33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320"/>
              <p:cNvSpPr>
                <a:spLocks/>
              </p:cNvSpPr>
              <p:nvPr/>
            </p:nvSpPr>
            <p:spPr bwMode="auto">
              <a:xfrm>
                <a:off x="1159" y="2533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321"/>
              <p:cNvSpPr>
                <a:spLocks/>
              </p:cNvSpPr>
              <p:nvPr/>
            </p:nvSpPr>
            <p:spPr bwMode="auto">
              <a:xfrm>
                <a:off x="1188" y="2529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0"/>
                  </a:cxn>
                  <a:cxn ang="0">
                    <a:pos x="34" y="16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6">
                    <a:moveTo>
                      <a:pt x="39" y="0"/>
                    </a:moveTo>
                    <a:lnTo>
                      <a:pt x="73" y="10"/>
                    </a:lnTo>
                    <a:lnTo>
                      <a:pt x="34" y="16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322"/>
              <p:cNvSpPr>
                <a:spLocks/>
              </p:cNvSpPr>
              <p:nvPr/>
            </p:nvSpPr>
            <p:spPr bwMode="auto">
              <a:xfrm>
                <a:off x="1217" y="2524"/>
                <a:ext cx="37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2"/>
                  </a:cxn>
                  <a:cxn ang="0">
                    <a:pos x="35" y="16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2"/>
                    </a:lnTo>
                    <a:lnTo>
                      <a:pt x="35" y="16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323"/>
              <p:cNvSpPr>
                <a:spLocks/>
              </p:cNvSpPr>
              <p:nvPr/>
            </p:nvSpPr>
            <p:spPr bwMode="auto">
              <a:xfrm>
                <a:off x="1247" y="2519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1"/>
                  </a:cxn>
                  <a:cxn ang="0">
                    <a:pos x="34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1"/>
                    </a:lnTo>
                    <a:lnTo>
                      <a:pt x="34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324"/>
              <p:cNvSpPr>
                <a:spLocks/>
              </p:cNvSpPr>
              <p:nvPr/>
            </p:nvSpPr>
            <p:spPr bwMode="auto">
              <a:xfrm>
                <a:off x="1095" y="2557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1"/>
                  </a:cxn>
                  <a:cxn ang="0">
                    <a:pos x="34" y="19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9">
                    <a:moveTo>
                      <a:pt x="39" y="0"/>
                    </a:moveTo>
                    <a:lnTo>
                      <a:pt x="73" y="11"/>
                    </a:lnTo>
                    <a:lnTo>
                      <a:pt x="34" y="19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325"/>
              <p:cNvSpPr>
                <a:spLocks/>
              </p:cNvSpPr>
              <p:nvPr/>
            </p:nvSpPr>
            <p:spPr bwMode="auto">
              <a:xfrm>
                <a:off x="1125" y="2553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1" y="10"/>
                  </a:cxn>
                  <a:cxn ang="0">
                    <a:pos x="32" y="18"/>
                  </a:cxn>
                  <a:cxn ang="0">
                    <a:pos x="0" y="5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1" h="18">
                    <a:moveTo>
                      <a:pt x="37" y="0"/>
                    </a:moveTo>
                    <a:lnTo>
                      <a:pt x="71" y="10"/>
                    </a:lnTo>
                    <a:lnTo>
                      <a:pt x="32" y="18"/>
                    </a:lnTo>
                    <a:lnTo>
                      <a:pt x="0" y="5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326"/>
              <p:cNvSpPr>
                <a:spLocks/>
              </p:cNvSpPr>
              <p:nvPr/>
            </p:nvSpPr>
            <p:spPr bwMode="auto">
              <a:xfrm>
                <a:off x="1242" y="2532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0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8">
                    <a:moveTo>
                      <a:pt x="38" y="0"/>
                    </a:moveTo>
                    <a:lnTo>
                      <a:pt x="71" y="10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327"/>
              <p:cNvSpPr>
                <a:spLocks/>
              </p:cNvSpPr>
              <p:nvPr/>
            </p:nvSpPr>
            <p:spPr bwMode="auto">
              <a:xfrm>
                <a:off x="1271" y="2527"/>
                <a:ext cx="37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6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6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6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28"/>
              <p:cNvSpPr>
                <a:spLocks/>
              </p:cNvSpPr>
              <p:nvPr/>
            </p:nvSpPr>
            <p:spPr bwMode="auto">
              <a:xfrm>
                <a:off x="1120" y="2566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0" y="11"/>
                  </a:cxn>
                  <a:cxn ang="0">
                    <a:pos x="33" y="17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17">
                    <a:moveTo>
                      <a:pt x="38" y="0"/>
                    </a:moveTo>
                    <a:lnTo>
                      <a:pt x="70" y="11"/>
                    </a:lnTo>
                    <a:lnTo>
                      <a:pt x="33" y="17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29"/>
              <p:cNvSpPr>
                <a:spLocks/>
              </p:cNvSpPr>
              <p:nvPr/>
            </p:nvSpPr>
            <p:spPr bwMode="auto">
              <a:xfrm>
                <a:off x="1149" y="2560"/>
                <a:ext cx="36" cy="1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20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20">
                    <a:moveTo>
                      <a:pt x="38" y="0"/>
                    </a:moveTo>
                    <a:lnTo>
                      <a:pt x="72" y="13"/>
                    </a:lnTo>
                    <a:lnTo>
                      <a:pt x="33" y="20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30"/>
              <p:cNvSpPr>
                <a:spLocks/>
              </p:cNvSpPr>
              <p:nvPr/>
            </p:nvSpPr>
            <p:spPr bwMode="auto">
              <a:xfrm>
                <a:off x="1266" y="2540"/>
                <a:ext cx="36" cy="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72" y="13"/>
                  </a:cxn>
                  <a:cxn ang="0">
                    <a:pos x="35" y="18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72" h="18">
                    <a:moveTo>
                      <a:pt x="40" y="0"/>
                    </a:moveTo>
                    <a:lnTo>
                      <a:pt x="72" y="13"/>
                    </a:lnTo>
                    <a:lnTo>
                      <a:pt x="35" y="18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1"/>
              <p:cNvSpPr>
                <a:spLocks/>
              </p:cNvSpPr>
              <p:nvPr/>
            </p:nvSpPr>
            <p:spPr bwMode="auto">
              <a:xfrm>
                <a:off x="1295" y="2536"/>
                <a:ext cx="36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2"/>
                  </a:cxn>
                  <a:cxn ang="0">
                    <a:pos x="35" y="18"/>
                  </a:cxn>
                  <a:cxn ang="0">
                    <a:pos x="0" y="7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8">
                    <a:moveTo>
                      <a:pt x="39" y="0"/>
                    </a:moveTo>
                    <a:lnTo>
                      <a:pt x="71" y="12"/>
                    </a:lnTo>
                    <a:lnTo>
                      <a:pt x="35" y="18"/>
                    </a:lnTo>
                    <a:lnTo>
                      <a:pt x="0" y="7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32"/>
              <p:cNvSpPr>
                <a:spLocks/>
              </p:cNvSpPr>
              <p:nvPr/>
            </p:nvSpPr>
            <p:spPr bwMode="auto">
              <a:xfrm>
                <a:off x="1152" y="2536"/>
                <a:ext cx="124" cy="30"/>
              </a:xfrm>
              <a:custGeom>
                <a:avLst/>
                <a:gdLst/>
                <a:ahLst/>
                <a:cxnLst>
                  <a:cxn ang="0">
                    <a:pos x="248" y="30"/>
                  </a:cxn>
                  <a:cxn ang="0">
                    <a:pos x="166" y="0"/>
                  </a:cxn>
                  <a:cxn ang="0">
                    <a:pos x="0" y="29"/>
                  </a:cxn>
                  <a:cxn ang="0">
                    <a:pos x="84" y="61"/>
                  </a:cxn>
                  <a:cxn ang="0">
                    <a:pos x="248" y="30"/>
                  </a:cxn>
                  <a:cxn ang="0">
                    <a:pos x="248" y="30"/>
                  </a:cxn>
                </a:cxnLst>
                <a:rect l="0" t="0" r="r" b="b"/>
                <a:pathLst>
                  <a:path w="248" h="61">
                    <a:moveTo>
                      <a:pt x="248" y="30"/>
                    </a:moveTo>
                    <a:lnTo>
                      <a:pt x="166" y="0"/>
                    </a:lnTo>
                    <a:lnTo>
                      <a:pt x="0" y="29"/>
                    </a:lnTo>
                    <a:lnTo>
                      <a:pt x="84" y="61"/>
                    </a:lnTo>
                    <a:lnTo>
                      <a:pt x="248" y="30"/>
                    </a:lnTo>
                    <a:lnTo>
                      <a:pt x="248" y="30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333"/>
              <p:cNvSpPr>
                <a:spLocks/>
              </p:cNvSpPr>
              <p:nvPr/>
            </p:nvSpPr>
            <p:spPr bwMode="auto">
              <a:xfrm>
                <a:off x="1014" y="2543"/>
                <a:ext cx="111" cy="52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0"/>
                  </a:cxn>
                  <a:cxn ang="0">
                    <a:pos x="222" y="79"/>
                  </a:cxn>
                  <a:cxn ang="0">
                    <a:pos x="222" y="104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222" h="104">
                    <a:moveTo>
                      <a:pt x="0" y="24"/>
                    </a:moveTo>
                    <a:lnTo>
                      <a:pt x="0" y="0"/>
                    </a:lnTo>
                    <a:lnTo>
                      <a:pt x="222" y="79"/>
                    </a:lnTo>
                    <a:lnTo>
                      <a:pt x="222" y="10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Line 334"/>
              <p:cNvSpPr>
                <a:spLocks noChangeShapeType="1"/>
              </p:cNvSpPr>
              <p:nvPr/>
            </p:nvSpPr>
            <p:spPr bwMode="auto">
              <a:xfrm flipH="1">
                <a:off x="1126" y="2544"/>
                <a:ext cx="221" cy="38"/>
              </a:xfrm>
              <a:prstGeom prst="line">
                <a:avLst/>
              </a:prstGeom>
              <a:noFill/>
              <a:ln w="1588">
                <a:solidFill>
                  <a:srgbClr val="9999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335"/>
              <p:cNvSpPr>
                <a:spLocks/>
              </p:cNvSpPr>
              <p:nvPr/>
            </p:nvSpPr>
            <p:spPr bwMode="auto">
              <a:xfrm>
                <a:off x="982" y="2328"/>
                <a:ext cx="366" cy="26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512" y="348"/>
                  </a:cxn>
                  <a:cxn ang="0">
                    <a:pos x="732" y="431"/>
                  </a:cxn>
                  <a:cxn ang="0">
                    <a:pos x="732" y="454"/>
                  </a:cxn>
                  <a:cxn ang="0">
                    <a:pos x="284" y="532"/>
                  </a:cxn>
                  <a:cxn ang="0">
                    <a:pos x="64" y="453"/>
                  </a:cxn>
                  <a:cxn ang="0">
                    <a:pos x="64" y="431"/>
                  </a:cxn>
                  <a:cxn ang="0">
                    <a:pos x="53" y="426"/>
                  </a:cxn>
                  <a:cxn ang="0">
                    <a:pos x="0" y="79"/>
                  </a:cxn>
                  <a:cxn ang="0">
                    <a:pos x="445" y="1"/>
                  </a:cxn>
                  <a:cxn ang="0">
                    <a:pos x="462" y="0"/>
                  </a:cxn>
                  <a:cxn ang="0">
                    <a:pos x="462" y="0"/>
                  </a:cxn>
                </a:cxnLst>
                <a:rect l="0" t="0" r="r" b="b"/>
                <a:pathLst>
                  <a:path w="732" h="532">
                    <a:moveTo>
                      <a:pt x="462" y="0"/>
                    </a:moveTo>
                    <a:lnTo>
                      <a:pt x="512" y="348"/>
                    </a:lnTo>
                    <a:lnTo>
                      <a:pt x="732" y="431"/>
                    </a:lnTo>
                    <a:lnTo>
                      <a:pt x="732" y="454"/>
                    </a:lnTo>
                    <a:lnTo>
                      <a:pt x="284" y="532"/>
                    </a:lnTo>
                    <a:lnTo>
                      <a:pt x="64" y="453"/>
                    </a:lnTo>
                    <a:lnTo>
                      <a:pt x="64" y="431"/>
                    </a:lnTo>
                    <a:lnTo>
                      <a:pt x="53" y="426"/>
                    </a:lnTo>
                    <a:lnTo>
                      <a:pt x="0" y="79"/>
                    </a:lnTo>
                    <a:lnTo>
                      <a:pt x="445" y="1"/>
                    </a:lnTo>
                    <a:lnTo>
                      <a:pt x="462" y="0"/>
                    </a:lnTo>
                    <a:lnTo>
                      <a:pt x="462" y="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74" name="Picture 1234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21098833">
              <a:off x="1277353" y="828258"/>
              <a:ext cx="320908" cy="2208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cxnSp>
        <p:nvCxnSpPr>
          <p:cNvPr id="32" name="Straight Connector 31"/>
          <p:cNvCxnSpPr/>
          <p:nvPr/>
        </p:nvCxnSpPr>
        <p:spPr>
          <a:xfrm>
            <a:off x="7238983" y="4876800"/>
            <a:ext cx="1066800" cy="15240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4" name="Group 346"/>
          <p:cNvGrpSpPr/>
          <p:nvPr/>
        </p:nvGrpSpPr>
        <p:grpSpPr>
          <a:xfrm>
            <a:off x="8153393" y="4648213"/>
            <a:ext cx="838207" cy="652464"/>
            <a:chOff x="1219208" y="762009"/>
            <a:chExt cx="582618" cy="423864"/>
          </a:xfrm>
        </p:grpSpPr>
        <p:grpSp>
          <p:nvGrpSpPr>
            <p:cNvPr id="325" name="Group 299"/>
            <p:cNvGrpSpPr>
              <a:grpSpLocks/>
            </p:cNvGrpSpPr>
            <p:nvPr/>
          </p:nvGrpSpPr>
          <p:grpSpPr bwMode="auto">
            <a:xfrm>
              <a:off x="1219208" y="762009"/>
              <a:ext cx="582618" cy="423864"/>
              <a:chOff x="982" y="2328"/>
              <a:chExt cx="367" cy="267"/>
            </a:xfrm>
          </p:grpSpPr>
          <p:sp>
            <p:nvSpPr>
              <p:cNvPr id="37" name="Freeform 300"/>
              <p:cNvSpPr>
                <a:spLocks/>
              </p:cNvSpPr>
              <p:nvPr/>
            </p:nvSpPr>
            <p:spPr bwMode="auto">
              <a:xfrm>
                <a:off x="982" y="2367"/>
                <a:ext cx="33" cy="177"/>
              </a:xfrm>
              <a:custGeom>
                <a:avLst/>
                <a:gdLst/>
                <a:ahLst/>
                <a:cxnLst>
                  <a:cxn ang="0">
                    <a:pos x="65" y="353"/>
                  </a:cxn>
                  <a:cxn ang="0">
                    <a:pos x="16" y="0"/>
                  </a:cxn>
                  <a:cxn ang="0">
                    <a:pos x="0" y="1"/>
                  </a:cxn>
                  <a:cxn ang="0">
                    <a:pos x="50" y="344"/>
                  </a:cxn>
                  <a:cxn ang="0">
                    <a:pos x="65" y="353"/>
                  </a:cxn>
                  <a:cxn ang="0">
                    <a:pos x="65" y="353"/>
                  </a:cxn>
                </a:cxnLst>
                <a:rect l="0" t="0" r="r" b="b"/>
                <a:pathLst>
                  <a:path w="65" h="353">
                    <a:moveTo>
                      <a:pt x="65" y="353"/>
                    </a:moveTo>
                    <a:lnTo>
                      <a:pt x="16" y="0"/>
                    </a:lnTo>
                    <a:lnTo>
                      <a:pt x="0" y="1"/>
                    </a:lnTo>
                    <a:lnTo>
                      <a:pt x="50" y="344"/>
                    </a:lnTo>
                    <a:lnTo>
                      <a:pt x="65" y="353"/>
                    </a:lnTo>
                    <a:lnTo>
                      <a:pt x="65" y="353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Freeform 301"/>
              <p:cNvSpPr>
                <a:spLocks/>
              </p:cNvSpPr>
              <p:nvPr/>
            </p:nvSpPr>
            <p:spPr bwMode="auto">
              <a:xfrm>
                <a:off x="988" y="2328"/>
                <a:ext cx="251" cy="215"/>
              </a:xfrm>
              <a:custGeom>
                <a:avLst/>
                <a:gdLst/>
                <a:ahLst/>
                <a:cxnLst>
                  <a:cxn ang="0">
                    <a:pos x="502" y="351"/>
                  </a:cxn>
                  <a:cxn ang="0">
                    <a:pos x="449" y="0"/>
                  </a:cxn>
                  <a:cxn ang="0">
                    <a:pos x="0" y="79"/>
                  </a:cxn>
                  <a:cxn ang="0">
                    <a:pos x="52" y="428"/>
                  </a:cxn>
                  <a:cxn ang="0">
                    <a:pos x="502" y="351"/>
                  </a:cxn>
                  <a:cxn ang="0">
                    <a:pos x="502" y="351"/>
                  </a:cxn>
                </a:cxnLst>
                <a:rect l="0" t="0" r="r" b="b"/>
                <a:pathLst>
                  <a:path w="502" h="428">
                    <a:moveTo>
                      <a:pt x="502" y="351"/>
                    </a:moveTo>
                    <a:lnTo>
                      <a:pt x="449" y="0"/>
                    </a:lnTo>
                    <a:lnTo>
                      <a:pt x="0" y="79"/>
                    </a:lnTo>
                    <a:lnTo>
                      <a:pt x="52" y="428"/>
                    </a:lnTo>
                    <a:lnTo>
                      <a:pt x="502" y="351"/>
                    </a:lnTo>
                    <a:lnTo>
                      <a:pt x="502" y="351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302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solidFill>
                <a:srgbClr val="666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303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Line 304"/>
              <p:cNvSpPr>
                <a:spLocks noChangeShapeType="1"/>
              </p:cNvSpPr>
              <p:nvPr/>
            </p:nvSpPr>
            <p:spPr bwMode="auto">
              <a:xfrm flipH="1">
                <a:off x="1026" y="248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Line 305"/>
              <p:cNvSpPr>
                <a:spLocks noChangeShapeType="1"/>
              </p:cNvSpPr>
              <p:nvPr/>
            </p:nvSpPr>
            <p:spPr bwMode="auto">
              <a:xfrm flipH="1">
                <a:off x="1006" y="234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06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Freeform 307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noFill/>
              <a:ln w="4763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308"/>
              <p:cNvSpPr>
                <a:spLocks/>
              </p:cNvSpPr>
              <p:nvPr/>
            </p:nvSpPr>
            <p:spPr bwMode="auto">
              <a:xfrm>
                <a:off x="1015" y="2504"/>
                <a:ext cx="334" cy="78"/>
              </a:xfrm>
              <a:custGeom>
                <a:avLst/>
                <a:gdLst/>
                <a:ahLst/>
                <a:cxnLst>
                  <a:cxn ang="0">
                    <a:pos x="450" y="0"/>
                  </a:cxn>
                  <a:cxn ang="0">
                    <a:pos x="668" y="80"/>
                  </a:cxn>
                  <a:cxn ang="0">
                    <a:pos x="218" y="156"/>
                  </a:cxn>
                  <a:cxn ang="0">
                    <a:pos x="0" y="80"/>
                  </a:cxn>
                  <a:cxn ang="0">
                    <a:pos x="450" y="0"/>
                  </a:cxn>
                  <a:cxn ang="0">
                    <a:pos x="450" y="0"/>
                  </a:cxn>
                </a:cxnLst>
                <a:rect l="0" t="0" r="r" b="b"/>
                <a:pathLst>
                  <a:path w="668" h="156">
                    <a:moveTo>
                      <a:pt x="450" y="0"/>
                    </a:moveTo>
                    <a:lnTo>
                      <a:pt x="668" y="80"/>
                    </a:lnTo>
                    <a:lnTo>
                      <a:pt x="218" y="156"/>
                    </a:lnTo>
                    <a:lnTo>
                      <a:pt x="0" y="80"/>
                    </a:lnTo>
                    <a:lnTo>
                      <a:pt x="450" y="0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Line 309"/>
              <p:cNvSpPr>
                <a:spLocks noChangeShapeType="1"/>
              </p:cNvSpPr>
              <p:nvPr/>
            </p:nvSpPr>
            <p:spPr bwMode="auto">
              <a:xfrm flipH="1">
                <a:off x="1015" y="2504"/>
                <a:ext cx="224" cy="3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310"/>
              <p:cNvSpPr>
                <a:spLocks/>
              </p:cNvSpPr>
              <p:nvPr/>
            </p:nvSpPr>
            <p:spPr bwMode="auto">
              <a:xfrm>
                <a:off x="1047" y="2540"/>
                <a:ext cx="35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2" h="18">
                    <a:moveTo>
                      <a:pt x="39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311"/>
              <p:cNvSpPr>
                <a:spLocks/>
              </p:cNvSpPr>
              <p:nvPr/>
            </p:nvSpPr>
            <p:spPr bwMode="auto">
              <a:xfrm>
                <a:off x="1076" y="2535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18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8">
                    <a:moveTo>
                      <a:pt x="38" y="0"/>
                    </a:moveTo>
                    <a:lnTo>
                      <a:pt x="72" y="13"/>
                    </a:lnTo>
                    <a:lnTo>
                      <a:pt x="33" y="18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312"/>
              <p:cNvSpPr>
                <a:spLocks/>
              </p:cNvSpPr>
              <p:nvPr/>
            </p:nvSpPr>
            <p:spPr bwMode="auto">
              <a:xfrm>
                <a:off x="1106" y="2531"/>
                <a:ext cx="35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0"/>
                  </a:cxn>
                  <a:cxn ang="0">
                    <a:pos x="34" y="17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7">
                    <a:moveTo>
                      <a:pt x="39" y="0"/>
                    </a:moveTo>
                    <a:lnTo>
                      <a:pt x="71" y="10"/>
                    </a:lnTo>
                    <a:lnTo>
                      <a:pt x="34" y="17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313"/>
              <p:cNvSpPr>
                <a:spLocks/>
              </p:cNvSpPr>
              <p:nvPr/>
            </p:nvSpPr>
            <p:spPr bwMode="auto">
              <a:xfrm>
                <a:off x="1135" y="2526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0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0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314"/>
              <p:cNvSpPr>
                <a:spLocks/>
              </p:cNvSpPr>
              <p:nvPr/>
            </p:nvSpPr>
            <p:spPr bwMode="auto">
              <a:xfrm>
                <a:off x="1163" y="2521"/>
                <a:ext cx="37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315"/>
              <p:cNvSpPr>
                <a:spLocks/>
              </p:cNvSpPr>
              <p:nvPr/>
            </p:nvSpPr>
            <p:spPr bwMode="auto">
              <a:xfrm>
                <a:off x="1194" y="2516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2" h="18">
                    <a:moveTo>
                      <a:pt x="37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316"/>
              <p:cNvSpPr>
                <a:spLocks/>
              </p:cNvSpPr>
              <p:nvPr/>
            </p:nvSpPr>
            <p:spPr bwMode="auto">
              <a:xfrm>
                <a:off x="1222" y="2511"/>
                <a:ext cx="38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8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8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8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317"/>
              <p:cNvSpPr>
                <a:spLocks/>
              </p:cNvSpPr>
              <p:nvPr/>
            </p:nvSpPr>
            <p:spPr bwMode="auto">
              <a:xfrm>
                <a:off x="1071" y="2549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1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1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318"/>
              <p:cNvSpPr>
                <a:spLocks/>
              </p:cNvSpPr>
              <p:nvPr/>
            </p:nvSpPr>
            <p:spPr bwMode="auto">
              <a:xfrm>
                <a:off x="1101" y="2544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2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7">
                    <a:moveTo>
                      <a:pt x="38" y="0"/>
                    </a:moveTo>
                    <a:lnTo>
                      <a:pt x="71" y="12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19"/>
              <p:cNvSpPr>
                <a:spLocks/>
              </p:cNvSpPr>
              <p:nvPr/>
            </p:nvSpPr>
            <p:spPr bwMode="auto">
              <a:xfrm>
                <a:off x="1130" y="2539"/>
                <a:ext cx="35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1"/>
                  </a:cxn>
                  <a:cxn ang="0">
                    <a:pos x="33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6">
                    <a:moveTo>
                      <a:pt x="38" y="0"/>
                    </a:moveTo>
                    <a:lnTo>
                      <a:pt x="71" y="11"/>
                    </a:lnTo>
                    <a:lnTo>
                      <a:pt x="33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20"/>
              <p:cNvSpPr>
                <a:spLocks/>
              </p:cNvSpPr>
              <p:nvPr/>
            </p:nvSpPr>
            <p:spPr bwMode="auto">
              <a:xfrm>
                <a:off x="1159" y="2533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21"/>
              <p:cNvSpPr>
                <a:spLocks/>
              </p:cNvSpPr>
              <p:nvPr/>
            </p:nvSpPr>
            <p:spPr bwMode="auto">
              <a:xfrm>
                <a:off x="1188" y="2529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0"/>
                  </a:cxn>
                  <a:cxn ang="0">
                    <a:pos x="34" y="16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6">
                    <a:moveTo>
                      <a:pt x="39" y="0"/>
                    </a:moveTo>
                    <a:lnTo>
                      <a:pt x="73" y="10"/>
                    </a:lnTo>
                    <a:lnTo>
                      <a:pt x="34" y="16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22"/>
              <p:cNvSpPr>
                <a:spLocks/>
              </p:cNvSpPr>
              <p:nvPr/>
            </p:nvSpPr>
            <p:spPr bwMode="auto">
              <a:xfrm>
                <a:off x="1217" y="2524"/>
                <a:ext cx="37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2"/>
                  </a:cxn>
                  <a:cxn ang="0">
                    <a:pos x="35" y="16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2"/>
                    </a:lnTo>
                    <a:lnTo>
                      <a:pt x="35" y="16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323"/>
              <p:cNvSpPr>
                <a:spLocks/>
              </p:cNvSpPr>
              <p:nvPr/>
            </p:nvSpPr>
            <p:spPr bwMode="auto">
              <a:xfrm>
                <a:off x="1247" y="2519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1"/>
                  </a:cxn>
                  <a:cxn ang="0">
                    <a:pos x="34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1"/>
                    </a:lnTo>
                    <a:lnTo>
                      <a:pt x="34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324"/>
              <p:cNvSpPr>
                <a:spLocks/>
              </p:cNvSpPr>
              <p:nvPr/>
            </p:nvSpPr>
            <p:spPr bwMode="auto">
              <a:xfrm>
                <a:off x="1095" y="2557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1"/>
                  </a:cxn>
                  <a:cxn ang="0">
                    <a:pos x="34" y="19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9">
                    <a:moveTo>
                      <a:pt x="39" y="0"/>
                    </a:moveTo>
                    <a:lnTo>
                      <a:pt x="73" y="11"/>
                    </a:lnTo>
                    <a:lnTo>
                      <a:pt x="34" y="19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325"/>
              <p:cNvSpPr>
                <a:spLocks/>
              </p:cNvSpPr>
              <p:nvPr/>
            </p:nvSpPr>
            <p:spPr bwMode="auto">
              <a:xfrm>
                <a:off x="1125" y="2553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1" y="10"/>
                  </a:cxn>
                  <a:cxn ang="0">
                    <a:pos x="32" y="18"/>
                  </a:cxn>
                  <a:cxn ang="0">
                    <a:pos x="0" y="5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1" h="18">
                    <a:moveTo>
                      <a:pt x="37" y="0"/>
                    </a:moveTo>
                    <a:lnTo>
                      <a:pt x="71" y="10"/>
                    </a:lnTo>
                    <a:lnTo>
                      <a:pt x="32" y="18"/>
                    </a:lnTo>
                    <a:lnTo>
                      <a:pt x="0" y="5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326"/>
              <p:cNvSpPr>
                <a:spLocks/>
              </p:cNvSpPr>
              <p:nvPr/>
            </p:nvSpPr>
            <p:spPr bwMode="auto">
              <a:xfrm>
                <a:off x="1242" y="2532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0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8">
                    <a:moveTo>
                      <a:pt x="38" y="0"/>
                    </a:moveTo>
                    <a:lnTo>
                      <a:pt x="71" y="10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327"/>
              <p:cNvSpPr>
                <a:spLocks/>
              </p:cNvSpPr>
              <p:nvPr/>
            </p:nvSpPr>
            <p:spPr bwMode="auto">
              <a:xfrm>
                <a:off x="1271" y="2527"/>
                <a:ext cx="37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6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6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6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328"/>
              <p:cNvSpPr>
                <a:spLocks/>
              </p:cNvSpPr>
              <p:nvPr/>
            </p:nvSpPr>
            <p:spPr bwMode="auto">
              <a:xfrm>
                <a:off x="1120" y="2566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0" y="11"/>
                  </a:cxn>
                  <a:cxn ang="0">
                    <a:pos x="33" y="17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17">
                    <a:moveTo>
                      <a:pt x="38" y="0"/>
                    </a:moveTo>
                    <a:lnTo>
                      <a:pt x="70" y="11"/>
                    </a:lnTo>
                    <a:lnTo>
                      <a:pt x="33" y="17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329"/>
              <p:cNvSpPr>
                <a:spLocks/>
              </p:cNvSpPr>
              <p:nvPr/>
            </p:nvSpPr>
            <p:spPr bwMode="auto">
              <a:xfrm>
                <a:off x="1149" y="2560"/>
                <a:ext cx="36" cy="1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20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20">
                    <a:moveTo>
                      <a:pt x="38" y="0"/>
                    </a:moveTo>
                    <a:lnTo>
                      <a:pt x="72" y="13"/>
                    </a:lnTo>
                    <a:lnTo>
                      <a:pt x="33" y="20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330"/>
              <p:cNvSpPr>
                <a:spLocks/>
              </p:cNvSpPr>
              <p:nvPr/>
            </p:nvSpPr>
            <p:spPr bwMode="auto">
              <a:xfrm>
                <a:off x="1266" y="2540"/>
                <a:ext cx="36" cy="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72" y="13"/>
                  </a:cxn>
                  <a:cxn ang="0">
                    <a:pos x="35" y="18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72" h="18">
                    <a:moveTo>
                      <a:pt x="40" y="0"/>
                    </a:moveTo>
                    <a:lnTo>
                      <a:pt x="72" y="13"/>
                    </a:lnTo>
                    <a:lnTo>
                      <a:pt x="35" y="18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31"/>
              <p:cNvSpPr>
                <a:spLocks/>
              </p:cNvSpPr>
              <p:nvPr/>
            </p:nvSpPr>
            <p:spPr bwMode="auto">
              <a:xfrm>
                <a:off x="1295" y="2536"/>
                <a:ext cx="36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2"/>
                  </a:cxn>
                  <a:cxn ang="0">
                    <a:pos x="35" y="18"/>
                  </a:cxn>
                  <a:cxn ang="0">
                    <a:pos x="0" y="7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8">
                    <a:moveTo>
                      <a:pt x="39" y="0"/>
                    </a:moveTo>
                    <a:lnTo>
                      <a:pt x="71" y="12"/>
                    </a:lnTo>
                    <a:lnTo>
                      <a:pt x="35" y="18"/>
                    </a:lnTo>
                    <a:lnTo>
                      <a:pt x="0" y="7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" name="Freeform 332"/>
              <p:cNvSpPr>
                <a:spLocks/>
              </p:cNvSpPr>
              <p:nvPr/>
            </p:nvSpPr>
            <p:spPr bwMode="auto">
              <a:xfrm>
                <a:off x="1152" y="2536"/>
                <a:ext cx="124" cy="30"/>
              </a:xfrm>
              <a:custGeom>
                <a:avLst/>
                <a:gdLst/>
                <a:ahLst/>
                <a:cxnLst>
                  <a:cxn ang="0">
                    <a:pos x="248" y="30"/>
                  </a:cxn>
                  <a:cxn ang="0">
                    <a:pos x="166" y="0"/>
                  </a:cxn>
                  <a:cxn ang="0">
                    <a:pos x="0" y="29"/>
                  </a:cxn>
                  <a:cxn ang="0">
                    <a:pos x="84" y="61"/>
                  </a:cxn>
                  <a:cxn ang="0">
                    <a:pos x="248" y="30"/>
                  </a:cxn>
                  <a:cxn ang="0">
                    <a:pos x="248" y="30"/>
                  </a:cxn>
                </a:cxnLst>
                <a:rect l="0" t="0" r="r" b="b"/>
                <a:pathLst>
                  <a:path w="248" h="61">
                    <a:moveTo>
                      <a:pt x="248" y="30"/>
                    </a:moveTo>
                    <a:lnTo>
                      <a:pt x="166" y="0"/>
                    </a:lnTo>
                    <a:lnTo>
                      <a:pt x="0" y="29"/>
                    </a:lnTo>
                    <a:lnTo>
                      <a:pt x="84" y="61"/>
                    </a:lnTo>
                    <a:lnTo>
                      <a:pt x="248" y="30"/>
                    </a:lnTo>
                    <a:lnTo>
                      <a:pt x="248" y="30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333"/>
              <p:cNvSpPr>
                <a:spLocks/>
              </p:cNvSpPr>
              <p:nvPr/>
            </p:nvSpPr>
            <p:spPr bwMode="auto">
              <a:xfrm>
                <a:off x="1014" y="2543"/>
                <a:ext cx="111" cy="52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0"/>
                  </a:cxn>
                  <a:cxn ang="0">
                    <a:pos x="222" y="79"/>
                  </a:cxn>
                  <a:cxn ang="0">
                    <a:pos x="222" y="104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222" h="104">
                    <a:moveTo>
                      <a:pt x="0" y="24"/>
                    </a:moveTo>
                    <a:lnTo>
                      <a:pt x="0" y="0"/>
                    </a:lnTo>
                    <a:lnTo>
                      <a:pt x="222" y="79"/>
                    </a:lnTo>
                    <a:lnTo>
                      <a:pt x="222" y="10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Line 334"/>
              <p:cNvSpPr>
                <a:spLocks noChangeShapeType="1"/>
              </p:cNvSpPr>
              <p:nvPr/>
            </p:nvSpPr>
            <p:spPr bwMode="auto">
              <a:xfrm flipH="1">
                <a:off x="1126" y="2544"/>
                <a:ext cx="221" cy="38"/>
              </a:xfrm>
              <a:prstGeom prst="line">
                <a:avLst/>
              </a:prstGeom>
              <a:noFill/>
              <a:ln w="1588">
                <a:solidFill>
                  <a:srgbClr val="9999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335"/>
              <p:cNvSpPr>
                <a:spLocks/>
              </p:cNvSpPr>
              <p:nvPr/>
            </p:nvSpPr>
            <p:spPr bwMode="auto">
              <a:xfrm>
                <a:off x="982" y="2328"/>
                <a:ext cx="366" cy="26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512" y="348"/>
                  </a:cxn>
                  <a:cxn ang="0">
                    <a:pos x="732" y="431"/>
                  </a:cxn>
                  <a:cxn ang="0">
                    <a:pos x="732" y="454"/>
                  </a:cxn>
                  <a:cxn ang="0">
                    <a:pos x="284" y="532"/>
                  </a:cxn>
                  <a:cxn ang="0">
                    <a:pos x="64" y="453"/>
                  </a:cxn>
                  <a:cxn ang="0">
                    <a:pos x="64" y="431"/>
                  </a:cxn>
                  <a:cxn ang="0">
                    <a:pos x="53" y="426"/>
                  </a:cxn>
                  <a:cxn ang="0">
                    <a:pos x="0" y="79"/>
                  </a:cxn>
                  <a:cxn ang="0">
                    <a:pos x="445" y="1"/>
                  </a:cxn>
                  <a:cxn ang="0">
                    <a:pos x="462" y="0"/>
                  </a:cxn>
                  <a:cxn ang="0">
                    <a:pos x="462" y="0"/>
                  </a:cxn>
                </a:cxnLst>
                <a:rect l="0" t="0" r="r" b="b"/>
                <a:pathLst>
                  <a:path w="732" h="532">
                    <a:moveTo>
                      <a:pt x="462" y="0"/>
                    </a:moveTo>
                    <a:lnTo>
                      <a:pt x="512" y="348"/>
                    </a:lnTo>
                    <a:lnTo>
                      <a:pt x="732" y="431"/>
                    </a:lnTo>
                    <a:lnTo>
                      <a:pt x="732" y="454"/>
                    </a:lnTo>
                    <a:lnTo>
                      <a:pt x="284" y="532"/>
                    </a:lnTo>
                    <a:lnTo>
                      <a:pt x="64" y="453"/>
                    </a:lnTo>
                    <a:lnTo>
                      <a:pt x="64" y="431"/>
                    </a:lnTo>
                    <a:lnTo>
                      <a:pt x="53" y="426"/>
                    </a:lnTo>
                    <a:lnTo>
                      <a:pt x="0" y="79"/>
                    </a:lnTo>
                    <a:lnTo>
                      <a:pt x="445" y="1"/>
                    </a:lnTo>
                    <a:lnTo>
                      <a:pt x="462" y="0"/>
                    </a:lnTo>
                    <a:lnTo>
                      <a:pt x="462" y="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6" name="Picture 1234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21098833">
              <a:off x="1277353" y="828257"/>
              <a:ext cx="320908" cy="2208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34" name="Freeform 33"/>
          <p:cNvSpPr/>
          <p:nvPr/>
        </p:nvSpPr>
        <p:spPr>
          <a:xfrm>
            <a:off x="5288907" y="2176530"/>
            <a:ext cx="865031" cy="2678805"/>
          </a:xfrm>
          <a:custGeom>
            <a:avLst/>
            <a:gdLst>
              <a:gd name="connsiteX0" fmla="*/ 465786 w 865031"/>
              <a:gd name="connsiteY0" fmla="*/ 0 h 2678805"/>
              <a:gd name="connsiteX1" fmla="*/ 66541 w 865031"/>
              <a:gd name="connsiteY1" fmla="*/ 772732 h 2678805"/>
              <a:gd name="connsiteX2" fmla="*/ 865031 w 865031"/>
              <a:gd name="connsiteY2" fmla="*/ 2678805 h 2678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5031" h="2678805">
                <a:moveTo>
                  <a:pt x="465786" y="0"/>
                </a:moveTo>
                <a:cubicBezTo>
                  <a:pt x="232893" y="163132"/>
                  <a:pt x="0" y="326265"/>
                  <a:pt x="66541" y="772732"/>
                </a:cubicBezTo>
                <a:cubicBezTo>
                  <a:pt x="133082" y="1219199"/>
                  <a:pt x="729803" y="2346101"/>
                  <a:pt x="865031" y="2678805"/>
                </a:cubicBez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76200"/>
            <a:ext cx="9144000" cy="1143000"/>
          </a:xfrm>
        </p:spPr>
        <p:txBody>
          <a:bodyPr/>
          <a:lstStyle/>
          <a:p>
            <a:r>
              <a:rPr lang="en-US" dirty="0" smtClean="0"/>
              <a:t>Capture from a SPAN/Mirror/Monitor (S/M/M)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447814"/>
            <a:ext cx="5226549" cy="4678350"/>
          </a:xfrm>
        </p:spPr>
        <p:txBody>
          <a:bodyPr/>
          <a:lstStyle/>
          <a:p>
            <a:r>
              <a:rPr lang="en-US" sz="2800" dirty="0" smtClean="0"/>
              <a:t>What will it cost?</a:t>
            </a:r>
          </a:p>
          <a:p>
            <a:pPr lvl="1"/>
            <a:r>
              <a:rPr lang="en-US" sz="2400" dirty="0" smtClean="0"/>
              <a:t>Time to test during non-production your 1</a:t>
            </a:r>
            <a:r>
              <a:rPr lang="en-US" sz="2400" baseline="30000" dirty="0" smtClean="0"/>
              <a:t>st</a:t>
            </a:r>
            <a:r>
              <a:rPr lang="en-US" sz="2400" dirty="0" smtClean="0"/>
              <a:t> time</a:t>
            </a:r>
          </a:p>
          <a:p>
            <a:pPr lvl="1"/>
            <a:r>
              <a:rPr lang="en-US" sz="2400" dirty="0" smtClean="0"/>
              <a:t>Time to configure</a:t>
            </a:r>
          </a:p>
          <a:p>
            <a:pPr lvl="2"/>
            <a:r>
              <a:rPr lang="en-US" sz="2200" dirty="0" smtClean="0"/>
              <a:t>Syntax will be different for each vendor/model line/firmware &amp; software versions</a:t>
            </a:r>
          </a:p>
          <a:p>
            <a:pPr lvl="1"/>
            <a:r>
              <a:rPr lang="en-US" sz="2400" dirty="0" smtClean="0"/>
              <a:t>Possible outage</a:t>
            </a:r>
          </a:p>
          <a:p>
            <a:pPr lvl="2"/>
            <a:r>
              <a:rPr lang="en-US" sz="2000" dirty="0" smtClean="0"/>
              <a:t>Memory buffer issue due to session</a:t>
            </a:r>
          </a:p>
          <a:p>
            <a:pPr lvl="2"/>
            <a:r>
              <a:rPr lang="en-US" sz="2000" dirty="0" smtClean="0"/>
              <a:t>Network loop if </a:t>
            </a:r>
            <a:r>
              <a:rPr lang="en-US" sz="2000" dirty="0" err="1" smtClean="0"/>
              <a:t>mis</a:t>
            </a:r>
            <a:r>
              <a:rPr lang="en-US" sz="2000" dirty="0" smtClean="0"/>
              <a:t>-configured</a:t>
            </a:r>
          </a:p>
          <a:p>
            <a:pPr lvl="1"/>
            <a:r>
              <a:rPr lang="en-US" sz="2400" dirty="0" smtClean="0"/>
              <a:t>Available port on the switch  for Wireshark</a:t>
            </a:r>
          </a:p>
        </p:txBody>
      </p:sp>
      <p:grpSp>
        <p:nvGrpSpPr>
          <p:cNvPr id="4" name="Group 489"/>
          <p:cNvGrpSpPr/>
          <p:nvPr/>
        </p:nvGrpSpPr>
        <p:grpSpPr>
          <a:xfrm>
            <a:off x="5288907" y="1447813"/>
            <a:ext cx="3702693" cy="5016487"/>
            <a:chOff x="4222124" y="1447813"/>
            <a:chExt cx="3702693" cy="5016487"/>
          </a:xfrm>
        </p:grpSpPr>
        <p:sp>
          <p:nvSpPr>
            <p:cNvPr id="5" name="Rectangle 4"/>
            <p:cNvSpPr>
              <a:spLocks noChangeArrowheads="1"/>
            </p:cNvSpPr>
            <p:nvPr/>
          </p:nvSpPr>
          <p:spPr bwMode="auto">
            <a:xfrm>
              <a:off x="5072063" y="6453188"/>
              <a:ext cx="33337" cy="11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r>
                <a:rPr lang="en-US" sz="100">
                  <a:solidFill>
                    <a:srgbClr val="FFFFFF"/>
                  </a:solidFill>
                </a:rPr>
                <a:t>SERIES</a:t>
              </a:r>
              <a:endParaRPr lang="en-US"/>
            </a:p>
          </p:txBody>
        </p:sp>
        <p:grpSp>
          <p:nvGrpSpPr>
            <p:cNvPr id="6" name="Group 5"/>
            <p:cNvGrpSpPr>
              <a:grpSpLocks/>
            </p:cNvGrpSpPr>
            <p:nvPr/>
          </p:nvGrpSpPr>
          <p:grpSpPr bwMode="auto">
            <a:xfrm>
              <a:off x="4649787" y="1905000"/>
              <a:ext cx="1674813" cy="377825"/>
              <a:chOff x="528" y="3472"/>
              <a:chExt cx="786" cy="143"/>
            </a:xfrm>
          </p:grpSpPr>
          <p:sp>
            <p:nvSpPr>
              <p:cNvPr id="431" name="Rectangle 6"/>
              <p:cNvSpPr>
                <a:spLocks noChangeArrowheads="1"/>
              </p:cNvSpPr>
              <p:nvPr/>
            </p:nvSpPr>
            <p:spPr bwMode="auto">
              <a:xfrm>
                <a:off x="530" y="3472"/>
                <a:ext cx="784" cy="143"/>
              </a:xfrm>
              <a:prstGeom prst="rect">
                <a:avLst/>
              </a:prstGeom>
              <a:solidFill>
                <a:srgbClr val="006666"/>
              </a:solidFill>
              <a:ln w="9525" algn="ctr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Line 7"/>
              <p:cNvSpPr>
                <a:spLocks noChangeShapeType="1"/>
              </p:cNvSpPr>
              <p:nvPr/>
            </p:nvSpPr>
            <p:spPr bwMode="auto">
              <a:xfrm>
                <a:off x="530" y="3542"/>
                <a:ext cx="78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" name="Group 8"/>
              <p:cNvGrpSpPr>
                <a:grpSpLocks/>
              </p:cNvGrpSpPr>
              <p:nvPr/>
            </p:nvGrpSpPr>
            <p:grpSpPr bwMode="auto">
              <a:xfrm>
                <a:off x="552" y="3492"/>
                <a:ext cx="83" cy="42"/>
                <a:chOff x="415" y="3365"/>
                <a:chExt cx="83" cy="42"/>
              </a:xfrm>
            </p:grpSpPr>
            <p:sp>
              <p:nvSpPr>
                <p:cNvPr id="445" name="Freeform 9"/>
                <p:cNvSpPr>
                  <a:spLocks/>
                </p:cNvSpPr>
                <p:nvPr/>
              </p:nvSpPr>
              <p:spPr bwMode="auto">
                <a:xfrm>
                  <a:off x="433" y="3397"/>
                  <a:ext cx="5" cy="10"/>
                </a:xfrm>
                <a:custGeom>
                  <a:avLst/>
                  <a:gdLst/>
                  <a:ahLst/>
                  <a:cxnLst>
                    <a:cxn ang="0">
                      <a:pos x="3" y="4"/>
                    </a:cxn>
                    <a:cxn ang="0">
                      <a:pos x="3" y="7"/>
                    </a:cxn>
                    <a:cxn ang="0">
                      <a:pos x="3" y="10"/>
                    </a:cxn>
                    <a:cxn ang="0">
                      <a:pos x="3" y="11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4" y="11"/>
                    </a:cxn>
                    <a:cxn ang="0">
                      <a:pos x="4" y="11"/>
                    </a:cxn>
                    <a:cxn ang="0">
                      <a:pos x="4" y="10"/>
                    </a:cxn>
                    <a:cxn ang="0">
                      <a:pos x="4" y="9"/>
                    </a:cxn>
                    <a:cxn ang="0">
                      <a:pos x="4" y="9"/>
                    </a:cxn>
                    <a:cxn ang="0">
                      <a:pos x="4" y="9"/>
                    </a:cxn>
                    <a:cxn ang="0">
                      <a:pos x="5" y="9"/>
                    </a:cxn>
                    <a:cxn ang="0">
                      <a:pos x="6" y="9"/>
                    </a:cxn>
                    <a:cxn ang="0">
                      <a:pos x="6" y="9"/>
                    </a:cxn>
                    <a:cxn ang="0">
                      <a:pos x="6" y="9"/>
                    </a:cxn>
                    <a:cxn ang="0">
                      <a:pos x="6" y="10"/>
                    </a:cxn>
                    <a:cxn ang="0">
                      <a:pos x="6" y="11"/>
                    </a:cxn>
                    <a:cxn ang="0">
                      <a:pos x="6" y="11"/>
                    </a:cxn>
                    <a:cxn ang="0">
                      <a:pos x="6" y="12"/>
                    </a:cxn>
                    <a:cxn ang="0">
                      <a:pos x="6" y="13"/>
                    </a:cxn>
                    <a:cxn ang="0">
                      <a:pos x="5" y="13"/>
                    </a:cxn>
                    <a:cxn ang="0">
                      <a:pos x="3" y="14"/>
                    </a:cxn>
                    <a:cxn ang="0">
                      <a:pos x="2" y="14"/>
                    </a:cxn>
                    <a:cxn ang="0">
                      <a:pos x="1" y="13"/>
                    </a:cxn>
                    <a:cxn ang="0">
                      <a:pos x="1" y="12"/>
                    </a:cxn>
                    <a:cxn ang="0">
                      <a:pos x="0" y="11"/>
                    </a:cxn>
                    <a:cxn ang="0">
                      <a:pos x="0" y="10"/>
                    </a:cxn>
                    <a:cxn ang="0">
                      <a:pos x="0" y="8"/>
                    </a:cxn>
                    <a:cxn ang="0">
                      <a:pos x="0" y="5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1" y="1"/>
                    </a:cxn>
                    <a:cxn ang="0">
                      <a:pos x="2" y="1"/>
                    </a:cxn>
                    <a:cxn ang="0">
                      <a:pos x="3" y="0"/>
                    </a:cxn>
                    <a:cxn ang="0">
                      <a:pos x="4" y="1"/>
                    </a:cxn>
                    <a:cxn ang="0">
                      <a:pos x="5" y="1"/>
                    </a:cxn>
                    <a:cxn ang="0">
                      <a:pos x="6" y="2"/>
                    </a:cxn>
                    <a:cxn ang="0">
                      <a:pos x="6" y="3"/>
                    </a:cxn>
                    <a:cxn ang="0">
                      <a:pos x="6" y="4"/>
                    </a:cxn>
                    <a:cxn ang="0">
                      <a:pos x="6" y="4"/>
                    </a:cxn>
                    <a:cxn ang="0">
                      <a:pos x="6" y="5"/>
                    </a:cxn>
                    <a:cxn ang="0">
                      <a:pos x="6" y="5"/>
                    </a:cxn>
                    <a:cxn ang="0">
                      <a:pos x="6" y="5"/>
                    </a:cxn>
                    <a:cxn ang="0">
                      <a:pos x="5" y="5"/>
                    </a:cxn>
                    <a:cxn ang="0">
                      <a:pos x="4" y="5"/>
                    </a:cxn>
                    <a:cxn ang="0">
                      <a:pos x="4" y="5"/>
                    </a:cxn>
                    <a:cxn ang="0">
                      <a:pos x="4" y="5"/>
                    </a:cxn>
                    <a:cxn ang="0">
                      <a:pos x="4" y="4"/>
                    </a:cxn>
                    <a:cxn ang="0">
                      <a:pos x="4" y="3"/>
                    </a:cxn>
                    <a:cxn ang="0">
                      <a:pos x="4" y="3"/>
                    </a:cxn>
                    <a:cxn ang="0">
                      <a:pos x="4" y="2"/>
                    </a:cxn>
                    <a:cxn ang="0">
                      <a:pos x="3" y="2"/>
                    </a:cxn>
                    <a:cxn ang="0">
                      <a:pos x="3" y="2"/>
                    </a:cxn>
                    <a:cxn ang="0">
                      <a:pos x="3" y="3"/>
                    </a:cxn>
                  </a:cxnLst>
                  <a:rect l="0" t="0" r="r" b="b"/>
                  <a:pathLst>
                    <a:path w="6" h="14">
                      <a:moveTo>
                        <a:pt x="3" y="3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" name="Freeform 10"/>
                <p:cNvSpPr>
                  <a:spLocks/>
                </p:cNvSpPr>
                <p:nvPr/>
              </p:nvSpPr>
              <p:spPr bwMode="auto">
                <a:xfrm>
                  <a:off x="415" y="3394"/>
                  <a:ext cx="6" cy="13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1" y="1"/>
                    </a:cxn>
                    <a:cxn ang="0">
                      <a:pos x="2" y="0"/>
                    </a:cxn>
                    <a:cxn ang="0">
                      <a:pos x="4" y="0"/>
                    </a:cxn>
                    <a:cxn ang="0">
                      <a:pos x="5" y="0"/>
                    </a:cxn>
                    <a:cxn ang="0">
                      <a:pos x="6" y="0"/>
                    </a:cxn>
                    <a:cxn ang="0">
                      <a:pos x="7" y="1"/>
                    </a:cxn>
                    <a:cxn ang="0">
                      <a:pos x="7" y="3"/>
                    </a:cxn>
                    <a:cxn ang="0">
                      <a:pos x="7" y="3"/>
                    </a:cxn>
                    <a:cxn ang="0">
                      <a:pos x="7" y="4"/>
                    </a:cxn>
                    <a:cxn ang="0">
                      <a:pos x="7" y="5"/>
                    </a:cxn>
                    <a:cxn ang="0">
                      <a:pos x="7" y="5"/>
                    </a:cxn>
                    <a:cxn ang="0">
                      <a:pos x="7" y="5"/>
                    </a:cxn>
                    <a:cxn ang="0">
                      <a:pos x="6" y="5"/>
                    </a:cxn>
                    <a:cxn ang="0">
                      <a:pos x="5" y="5"/>
                    </a:cxn>
                    <a:cxn ang="0">
                      <a:pos x="5" y="5"/>
                    </a:cxn>
                    <a:cxn ang="0">
                      <a:pos x="5" y="5"/>
                    </a:cxn>
                    <a:cxn ang="0">
                      <a:pos x="5" y="4"/>
                    </a:cxn>
                    <a:cxn ang="0">
                      <a:pos x="5" y="3"/>
                    </a:cxn>
                    <a:cxn ang="0">
                      <a:pos x="5" y="2"/>
                    </a:cxn>
                    <a:cxn ang="0">
                      <a:pos x="4" y="2"/>
                    </a:cxn>
                    <a:cxn ang="0">
                      <a:pos x="4" y="1"/>
                    </a:cxn>
                    <a:cxn ang="0">
                      <a:pos x="3" y="2"/>
                    </a:cxn>
                    <a:cxn ang="0">
                      <a:pos x="3" y="2"/>
                    </a:cxn>
                    <a:cxn ang="0">
                      <a:pos x="3" y="4"/>
                    </a:cxn>
                    <a:cxn ang="0">
                      <a:pos x="3" y="8"/>
                    </a:cxn>
                    <a:cxn ang="0">
                      <a:pos x="3" y="12"/>
                    </a:cxn>
                    <a:cxn ang="0">
                      <a:pos x="3" y="14"/>
                    </a:cxn>
                    <a:cxn ang="0">
                      <a:pos x="3" y="15"/>
                    </a:cxn>
                    <a:cxn ang="0">
                      <a:pos x="4" y="15"/>
                    </a:cxn>
                    <a:cxn ang="0">
                      <a:pos x="4" y="15"/>
                    </a:cxn>
                    <a:cxn ang="0">
                      <a:pos x="4" y="15"/>
                    </a:cxn>
                    <a:cxn ang="0">
                      <a:pos x="5" y="14"/>
                    </a:cxn>
                    <a:cxn ang="0">
                      <a:pos x="5" y="13"/>
                    </a:cxn>
                    <a:cxn ang="0">
                      <a:pos x="5" y="12"/>
                    </a:cxn>
                    <a:cxn ang="0">
                      <a:pos x="5" y="12"/>
                    </a:cxn>
                    <a:cxn ang="0">
                      <a:pos x="5" y="12"/>
                    </a:cxn>
                    <a:cxn ang="0">
                      <a:pos x="6" y="12"/>
                    </a:cxn>
                    <a:cxn ang="0">
                      <a:pos x="7" y="12"/>
                    </a:cxn>
                    <a:cxn ang="0">
                      <a:pos x="7" y="12"/>
                    </a:cxn>
                    <a:cxn ang="0">
                      <a:pos x="7" y="12"/>
                    </a:cxn>
                    <a:cxn ang="0">
                      <a:pos x="7" y="13"/>
                    </a:cxn>
                    <a:cxn ang="0">
                      <a:pos x="7" y="14"/>
                    </a:cxn>
                    <a:cxn ang="0">
                      <a:pos x="7" y="14"/>
                    </a:cxn>
                    <a:cxn ang="0">
                      <a:pos x="7" y="15"/>
                    </a:cxn>
                    <a:cxn ang="0">
                      <a:pos x="7" y="16"/>
                    </a:cxn>
                    <a:cxn ang="0">
                      <a:pos x="6" y="17"/>
                    </a:cxn>
                    <a:cxn ang="0">
                      <a:pos x="4" y="17"/>
                    </a:cxn>
                    <a:cxn ang="0">
                      <a:pos x="3" y="17"/>
                    </a:cxn>
                    <a:cxn ang="0">
                      <a:pos x="1" y="17"/>
                    </a:cxn>
                    <a:cxn ang="0">
                      <a:pos x="1" y="16"/>
                    </a:cxn>
                    <a:cxn ang="0">
                      <a:pos x="0" y="15"/>
                    </a:cxn>
                    <a:cxn ang="0">
                      <a:pos x="0" y="13"/>
                    </a:cxn>
                    <a:cxn ang="0">
                      <a:pos x="0" y="9"/>
                    </a:cxn>
                    <a:cxn ang="0">
                      <a:pos x="0" y="5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7" h="18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9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7" y="16"/>
                      </a:lnTo>
                      <a:lnTo>
                        <a:pt x="7" y="16"/>
                      </a:lnTo>
                      <a:lnTo>
                        <a:pt x="7" y="16"/>
                      </a:lnTo>
                      <a:lnTo>
                        <a:pt x="7" y="16"/>
                      </a:lnTo>
                      <a:lnTo>
                        <a:pt x="7" y="16"/>
                      </a:lnTo>
                      <a:lnTo>
                        <a:pt x="7" y="16"/>
                      </a:lnTo>
                      <a:lnTo>
                        <a:pt x="7" y="16"/>
                      </a:lnTo>
                      <a:lnTo>
                        <a:pt x="7" y="16"/>
                      </a:lnTo>
                      <a:lnTo>
                        <a:pt x="7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3" y="18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6"/>
                      </a:lnTo>
                      <a:lnTo>
                        <a:pt x="1" y="16"/>
                      </a:lnTo>
                      <a:lnTo>
                        <a:pt x="1" y="16"/>
                      </a:lnTo>
                      <a:lnTo>
                        <a:pt x="1" y="16"/>
                      </a:lnTo>
                      <a:lnTo>
                        <a:pt x="1" y="16"/>
                      </a:lnTo>
                      <a:lnTo>
                        <a:pt x="1" y="16"/>
                      </a:lnTo>
                      <a:lnTo>
                        <a:pt x="0" y="16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" name="Rectangle 11"/>
                <p:cNvSpPr>
                  <a:spLocks noChangeArrowheads="1"/>
                </p:cNvSpPr>
                <p:nvPr/>
              </p:nvSpPr>
              <p:spPr bwMode="auto">
                <a:xfrm>
                  <a:off x="423" y="3397"/>
                  <a:ext cx="3" cy="9"/>
                </a:xfrm>
                <a:prstGeom prst="rect">
                  <a:avLst/>
                </a:prstGeom>
                <a:solidFill>
                  <a:srgbClr val="B2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" name="Freeform 12"/>
                <p:cNvSpPr>
                  <a:spLocks/>
                </p:cNvSpPr>
                <p:nvPr/>
              </p:nvSpPr>
              <p:spPr bwMode="auto">
                <a:xfrm>
                  <a:off x="427" y="3397"/>
                  <a:ext cx="5" cy="10"/>
                </a:xfrm>
                <a:custGeom>
                  <a:avLst/>
                  <a:gdLst/>
                  <a:ahLst/>
                  <a:cxnLst>
                    <a:cxn ang="0">
                      <a:pos x="2" y="3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5"/>
                    </a:cxn>
                    <a:cxn ang="0">
                      <a:pos x="3" y="5"/>
                    </a:cxn>
                    <a:cxn ang="0">
                      <a:pos x="3" y="5"/>
                    </a:cxn>
                    <a:cxn ang="0">
                      <a:pos x="4" y="7"/>
                    </a:cxn>
                    <a:cxn ang="0">
                      <a:pos x="5" y="7"/>
                    </a:cxn>
                    <a:cxn ang="0">
                      <a:pos x="5" y="8"/>
                    </a:cxn>
                    <a:cxn ang="0">
                      <a:pos x="5" y="9"/>
                    </a:cxn>
                    <a:cxn ang="0">
                      <a:pos x="5" y="9"/>
                    </a:cxn>
                    <a:cxn ang="0">
                      <a:pos x="5" y="10"/>
                    </a:cxn>
                    <a:cxn ang="0">
                      <a:pos x="5" y="11"/>
                    </a:cxn>
                    <a:cxn ang="0">
                      <a:pos x="5" y="12"/>
                    </a:cxn>
                    <a:cxn ang="0">
                      <a:pos x="4" y="13"/>
                    </a:cxn>
                    <a:cxn ang="0">
                      <a:pos x="3" y="14"/>
                    </a:cxn>
                    <a:cxn ang="0">
                      <a:pos x="1" y="13"/>
                    </a:cxn>
                    <a:cxn ang="0">
                      <a:pos x="0" y="12"/>
                    </a:cxn>
                    <a:cxn ang="0">
                      <a:pos x="0" y="11"/>
                    </a:cxn>
                    <a:cxn ang="0">
                      <a:pos x="0" y="10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1" y="9"/>
                    </a:cxn>
                    <a:cxn ang="0">
                      <a:pos x="2" y="9"/>
                    </a:cxn>
                    <a:cxn ang="0">
                      <a:pos x="2" y="10"/>
                    </a:cxn>
                    <a:cxn ang="0">
                      <a:pos x="2" y="11"/>
                    </a:cxn>
                    <a:cxn ang="0">
                      <a:pos x="2" y="11"/>
                    </a:cxn>
                    <a:cxn ang="0">
                      <a:pos x="3" y="12"/>
                    </a:cxn>
                    <a:cxn ang="0">
                      <a:pos x="3" y="11"/>
                    </a:cxn>
                    <a:cxn ang="0">
                      <a:pos x="3" y="11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3" y="9"/>
                    </a:cxn>
                    <a:cxn ang="0">
                      <a:pos x="3" y="9"/>
                    </a:cxn>
                    <a:cxn ang="0">
                      <a:pos x="2" y="8"/>
                    </a:cxn>
                    <a:cxn ang="0">
                      <a:pos x="1" y="7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4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1"/>
                    </a:cxn>
                    <a:cxn ang="0">
                      <a:pos x="2" y="1"/>
                    </a:cxn>
                    <a:cxn ang="0">
                      <a:pos x="4" y="1"/>
                    </a:cxn>
                    <a:cxn ang="0">
                      <a:pos x="5" y="1"/>
                    </a:cxn>
                    <a:cxn ang="0">
                      <a:pos x="5" y="3"/>
                    </a:cxn>
                    <a:cxn ang="0">
                      <a:pos x="5" y="3"/>
                    </a:cxn>
                    <a:cxn ang="0">
                      <a:pos x="5" y="4"/>
                    </a:cxn>
                    <a:cxn ang="0">
                      <a:pos x="5" y="5"/>
                    </a:cxn>
                    <a:cxn ang="0">
                      <a:pos x="4" y="5"/>
                    </a:cxn>
                    <a:cxn ang="0">
                      <a:pos x="3" y="5"/>
                    </a:cxn>
                    <a:cxn ang="0">
                      <a:pos x="3" y="5"/>
                    </a:cxn>
                    <a:cxn ang="0">
                      <a:pos x="3" y="3"/>
                    </a:cxn>
                    <a:cxn ang="0">
                      <a:pos x="3" y="3"/>
                    </a:cxn>
                    <a:cxn ang="0">
                      <a:pos x="3" y="2"/>
                    </a:cxn>
                    <a:cxn ang="0">
                      <a:pos x="2" y="2"/>
                    </a:cxn>
                  </a:cxnLst>
                  <a:rect l="0" t="0" r="r" b="b"/>
                  <a:pathLst>
                    <a:path w="5" h="14">
                      <a:moveTo>
                        <a:pt x="2" y="3"/>
                      </a:move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1" y="14"/>
                      </a:lnTo>
                      <a:lnTo>
                        <a:pt x="1" y="14"/>
                      </a:lnTo>
                      <a:lnTo>
                        <a:pt x="1" y="14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" name="Freeform 13"/>
                <p:cNvSpPr>
                  <a:spLocks/>
                </p:cNvSpPr>
                <p:nvPr/>
              </p:nvSpPr>
              <p:spPr bwMode="auto">
                <a:xfrm>
                  <a:off x="440" y="3397"/>
                  <a:ext cx="5" cy="10"/>
                </a:xfrm>
                <a:custGeom>
                  <a:avLst/>
                  <a:gdLst/>
                  <a:ahLst/>
                  <a:cxnLst>
                    <a:cxn ang="0">
                      <a:pos x="6" y="4"/>
                    </a:cxn>
                    <a:cxn ang="0">
                      <a:pos x="6" y="6"/>
                    </a:cxn>
                    <a:cxn ang="0">
                      <a:pos x="6" y="9"/>
                    </a:cxn>
                    <a:cxn ang="0">
                      <a:pos x="6" y="11"/>
                    </a:cxn>
                    <a:cxn ang="0">
                      <a:pos x="6" y="11"/>
                    </a:cxn>
                    <a:cxn ang="0">
                      <a:pos x="6" y="12"/>
                    </a:cxn>
                    <a:cxn ang="0">
                      <a:pos x="5" y="13"/>
                    </a:cxn>
                    <a:cxn ang="0">
                      <a:pos x="4" y="13"/>
                    </a:cxn>
                    <a:cxn ang="0">
                      <a:pos x="3" y="14"/>
                    </a:cxn>
                    <a:cxn ang="0">
                      <a:pos x="2" y="14"/>
                    </a:cxn>
                    <a:cxn ang="0">
                      <a:pos x="1" y="13"/>
                    </a:cxn>
                    <a:cxn ang="0">
                      <a:pos x="1" y="13"/>
                    </a:cxn>
                    <a:cxn ang="0">
                      <a:pos x="0" y="12"/>
                    </a:cxn>
                    <a:cxn ang="0">
                      <a:pos x="0" y="11"/>
                    </a:cxn>
                    <a:cxn ang="0">
                      <a:pos x="0" y="10"/>
                    </a:cxn>
                    <a:cxn ang="0">
                      <a:pos x="0" y="8"/>
                    </a:cxn>
                    <a:cxn ang="0">
                      <a:pos x="0" y="5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1" y="2"/>
                    </a:cxn>
                    <a:cxn ang="0">
                      <a:pos x="1" y="1"/>
                    </a:cxn>
                    <a:cxn ang="0">
                      <a:pos x="2" y="1"/>
                    </a:cxn>
                    <a:cxn ang="0">
                      <a:pos x="3" y="0"/>
                    </a:cxn>
                    <a:cxn ang="0">
                      <a:pos x="4" y="1"/>
                    </a:cxn>
                    <a:cxn ang="0">
                      <a:pos x="5" y="1"/>
                    </a:cxn>
                    <a:cxn ang="0">
                      <a:pos x="6" y="2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5" y="3"/>
                    </a:cxn>
                    <a:cxn ang="0">
                      <a:pos x="5" y="3"/>
                    </a:cxn>
                    <a:cxn ang="0">
                      <a:pos x="4" y="3"/>
                    </a:cxn>
                    <a:cxn ang="0">
                      <a:pos x="4" y="3"/>
                    </a:cxn>
                    <a:cxn ang="0">
                      <a:pos x="4" y="2"/>
                    </a:cxn>
                    <a:cxn ang="0">
                      <a:pos x="3" y="2"/>
                    </a:cxn>
                    <a:cxn ang="0">
                      <a:pos x="3" y="2"/>
                    </a:cxn>
                    <a:cxn ang="0">
                      <a:pos x="2" y="3"/>
                    </a:cxn>
                    <a:cxn ang="0">
                      <a:pos x="2" y="3"/>
                    </a:cxn>
                    <a:cxn ang="0">
                      <a:pos x="2" y="4"/>
                    </a:cxn>
                    <a:cxn ang="0">
                      <a:pos x="2" y="7"/>
                    </a:cxn>
                    <a:cxn ang="0">
                      <a:pos x="2" y="10"/>
                    </a:cxn>
                    <a:cxn ang="0">
                      <a:pos x="2" y="11"/>
                    </a:cxn>
                    <a:cxn ang="0">
                      <a:pos x="2" y="12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4" y="11"/>
                    </a:cxn>
                    <a:cxn ang="0">
                      <a:pos x="4" y="10"/>
                    </a:cxn>
                    <a:cxn ang="0">
                      <a:pos x="4" y="7"/>
                    </a:cxn>
                    <a:cxn ang="0">
                      <a:pos x="4" y="5"/>
                    </a:cxn>
                    <a:cxn ang="0">
                      <a:pos x="4" y="3"/>
                    </a:cxn>
                    <a:cxn ang="0">
                      <a:pos x="4" y="3"/>
                    </a:cxn>
                    <a:cxn ang="0">
                      <a:pos x="4" y="3"/>
                    </a:cxn>
                    <a:cxn ang="0">
                      <a:pos x="5" y="3"/>
                    </a:cxn>
                    <a:cxn ang="0">
                      <a:pos x="6" y="3"/>
                    </a:cxn>
                    <a:cxn ang="0">
                      <a:pos x="6" y="3"/>
                    </a:cxn>
                  </a:cxnLst>
                  <a:rect l="0" t="0" r="r" b="b"/>
                  <a:pathLst>
                    <a:path w="6" h="14">
                      <a:moveTo>
                        <a:pt x="6" y="3"/>
                      </a:move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4" y="13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" name="Freeform 14"/>
                <p:cNvSpPr>
                  <a:spLocks/>
                </p:cNvSpPr>
                <p:nvPr/>
              </p:nvSpPr>
              <p:spPr bwMode="auto">
                <a:xfrm>
                  <a:off x="452" y="3394"/>
                  <a:ext cx="5" cy="13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1" y="0"/>
                    </a:cxn>
                    <a:cxn ang="0">
                      <a:pos x="3" y="0"/>
                    </a:cxn>
                    <a:cxn ang="0">
                      <a:pos x="5" y="0"/>
                    </a:cxn>
                    <a:cxn ang="0">
                      <a:pos x="6" y="2"/>
                    </a:cxn>
                    <a:cxn ang="0">
                      <a:pos x="6" y="3"/>
                    </a:cxn>
                    <a:cxn ang="0">
                      <a:pos x="6" y="4"/>
                    </a:cxn>
                    <a:cxn ang="0">
                      <a:pos x="6" y="5"/>
                    </a:cxn>
                    <a:cxn ang="0">
                      <a:pos x="6" y="5"/>
                    </a:cxn>
                    <a:cxn ang="0">
                      <a:pos x="4" y="5"/>
                    </a:cxn>
                    <a:cxn ang="0">
                      <a:pos x="4" y="5"/>
                    </a:cxn>
                    <a:cxn ang="0">
                      <a:pos x="4" y="4"/>
                    </a:cxn>
                    <a:cxn ang="0">
                      <a:pos x="4" y="2"/>
                    </a:cxn>
                    <a:cxn ang="0">
                      <a:pos x="3" y="2"/>
                    </a:cxn>
                    <a:cxn ang="0">
                      <a:pos x="3" y="2"/>
                    </a:cxn>
                    <a:cxn ang="0">
                      <a:pos x="2" y="2"/>
                    </a:cxn>
                    <a:cxn ang="0">
                      <a:pos x="2" y="3"/>
                    </a:cxn>
                    <a:cxn ang="0">
                      <a:pos x="2" y="5"/>
                    </a:cxn>
                    <a:cxn ang="0">
                      <a:pos x="2" y="6"/>
                    </a:cxn>
                    <a:cxn ang="0">
                      <a:pos x="3" y="6"/>
                    </a:cxn>
                    <a:cxn ang="0">
                      <a:pos x="3" y="6"/>
                    </a:cxn>
                    <a:cxn ang="0">
                      <a:pos x="3" y="7"/>
                    </a:cxn>
                    <a:cxn ang="0">
                      <a:pos x="5" y="8"/>
                    </a:cxn>
                    <a:cxn ang="0">
                      <a:pos x="6" y="9"/>
                    </a:cxn>
                    <a:cxn ang="0">
                      <a:pos x="6" y="10"/>
                    </a:cxn>
                    <a:cxn ang="0">
                      <a:pos x="6" y="11"/>
                    </a:cxn>
                    <a:cxn ang="0">
                      <a:pos x="6" y="11"/>
                    </a:cxn>
                    <a:cxn ang="0">
                      <a:pos x="6" y="13"/>
                    </a:cxn>
                    <a:cxn ang="0">
                      <a:pos x="6" y="15"/>
                    </a:cxn>
                    <a:cxn ang="0">
                      <a:pos x="6" y="16"/>
                    </a:cxn>
                    <a:cxn ang="0">
                      <a:pos x="5" y="17"/>
                    </a:cxn>
                    <a:cxn ang="0">
                      <a:pos x="3" y="18"/>
                    </a:cxn>
                    <a:cxn ang="0">
                      <a:pos x="1" y="17"/>
                    </a:cxn>
                    <a:cxn ang="0">
                      <a:pos x="0" y="16"/>
                    </a:cxn>
                    <a:cxn ang="0">
                      <a:pos x="0" y="15"/>
                    </a:cxn>
                    <a:cxn ang="0">
                      <a:pos x="0" y="13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1" y="12"/>
                    </a:cxn>
                    <a:cxn ang="0">
                      <a:pos x="2" y="12"/>
                    </a:cxn>
                    <a:cxn ang="0">
                      <a:pos x="2" y="12"/>
                    </a:cxn>
                    <a:cxn ang="0">
                      <a:pos x="2" y="14"/>
                    </a:cxn>
                    <a:cxn ang="0">
                      <a:pos x="2" y="15"/>
                    </a:cxn>
                    <a:cxn ang="0">
                      <a:pos x="3" y="15"/>
                    </a:cxn>
                    <a:cxn ang="0">
                      <a:pos x="3" y="15"/>
                    </a:cxn>
                    <a:cxn ang="0">
                      <a:pos x="4" y="14"/>
                    </a:cxn>
                    <a:cxn ang="0">
                      <a:pos x="4" y="13"/>
                    </a:cxn>
                    <a:cxn ang="0">
                      <a:pos x="4" y="12"/>
                    </a:cxn>
                    <a:cxn ang="0">
                      <a:pos x="3" y="11"/>
                    </a:cxn>
                    <a:cxn ang="0">
                      <a:pos x="3" y="11"/>
                    </a:cxn>
                    <a:cxn ang="0">
                      <a:pos x="3" y="10"/>
                    </a:cxn>
                    <a:cxn ang="0">
                      <a:pos x="2" y="9"/>
                    </a:cxn>
                    <a:cxn ang="0">
                      <a:pos x="1" y="8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6" h="18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5"/>
                      </a:lnTo>
                      <a:lnTo>
                        <a:pt x="6" y="15"/>
                      </a:lnTo>
                      <a:lnTo>
                        <a:pt x="6" y="15"/>
                      </a:lnTo>
                      <a:lnTo>
                        <a:pt x="6" y="15"/>
                      </a:lnTo>
                      <a:lnTo>
                        <a:pt x="6" y="15"/>
                      </a:lnTo>
                      <a:lnTo>
                        <a:pt x="6" y="15"/>
                      </a:lnTo>
                      <a:lnTo>
                        <a:pt x="6" y="15"/>
                      </a:lnTo>
                      <a:lnTo>
                        <a:pt x="6" y="15"/>
                      </a:lnTo>
                      <a:lnTo>
                        <a:pt x="6" y="15"/>
                      </a:lnTo>
                      <a:lnTo>
                        <a:pt x="6" y="15"/>
                      </a:lnTo>
                      <a:lnTo>
                        <a:pt x="6" y="15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5" y="18"/>
                      </a:lnTo>
                      <a:lnTo>
                        <a:pt x="5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3" y="18"/>
                      </a:lnTo>
                      <a:lnTo>
                        <a:pt x="3" y="18"/>
                      </a:lnTo>
                      <a:lnTo>
                        <a:pt x="3" y="18"/>
                      </a:lnTo>
                      <a:lnTo>
                        <a:pt x="3" y="18"/>
                      </a:lnTo>
                      <a:lnTo>
                        <a:pt x="3" y="18"/>
                      </a:lnTo>
                      <a:lnTo>
                        <a:pt x="3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1" y="18"/>
                      </a:lnTo>
                      <a:lnTo>
                        <a:pt x="1" y="18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" name="Freeform 15"/>
                <p:cNvSpPr>
                  <a:spLocks/>
                </p:cNvSpPr>
                <p:nvPr/>
              </p:nvSpPr>
              <p:spPr bwMode="auto">
                <a:xfrm>
                  <a:off x="459" y="3397"/>
                  <a:ext cx="6" cy="9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2" y="8"/>
                    </a:cxn>
                    <a:cxn ang="0">
                      <a:pos x="2" y="12"/>
                    </a:cxn>
                    <a:cxn ang="0">
                      <a:pos x="5" y="12"/>
                    </a:cxn>
                    <a:cxn ang="0">
                      <a:pos x="5" y="8"/>
                    </a:cxn>
                    <a:cxn ang="0">
                      <a:pos x="7" y="0"/>
                    </a:cxn>
                    <a:cxn ang="0">
                      <a:pos x="5" y="0"/>
                    </a:cxn>
                    <a:cxn ang="0">
                      <a:pos x="4" y="5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7" h="12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8"/>
                      </a:lnTo>
                      <a:lnTo>
                        <a:pt x="2" y="12"/>
                      </a:lnTo>
                      <a:lnTo>
                        <a:pt x="5" y="12"/>
                      </a:lnTo>
                      <a:lnTo>
                        <a:pt x="5" y="8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4" y="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" name="Freeform 16"/>
                <p:cNvSpPr>
                  <a:spLocks/>
                </p:cNvSpPr>
                <p:nvPr/>
              </p:nvSpPr>
              <p:spPr bwMode="auto">
                <a:xfrm>
                  <a:off x="466" y="3397"/>
                  <a:ext cx="5" cy="10"/>
                </a:xfrm>
                <a:custGeom>
                  <a:avLst/>
                  <a:gdLst/>
                  <a:ahLst/>
                  <a:cxnLst>
                    <a:cxn ang="0">
                      <a:pos x="3" y="3"/>
                    </a:cxn>
                    <a:cxn ang="0">
                      <a:pos x="3" y="4"/>
                    </a:cxn>
                    <a:cxn ang="0">
                      <a:pos x="3" y="4"/>
                    </a:cxn>
                    <a:cxn ang="0">
                      <a:pos x="3" y="5"/>
                    </a:cxn>
                    <a:cxn ang="0">
                      <a:pos x="3" y="5"/>
                    </a:cxn>
                    <a:cxn ang="0">
                      <a:pos x="4" y="5"/>
                    </a:cxn>
                    <a:cxn ang="0">
                      <a:pos x="5" y="7"/>
                    </a:cxn>
                    <a:cxn ang="0">
                      <a:pos x="5" y="7"/>
                    </a:cxn>
                    <a:cxn ang="0">
                      <a:pos x="6" y="8"/>
                    </a:cxn>
                    <a:cxn ang="0">
                      <a:pos x="6" y="9"/>
                    </a:cxn>
                    <a:cxn ang="0">
                      <a:pos x="6" y="9"/>
                    </a:cxn>
                    <a:cxn ang="0">
                      <a:pos x="6" y="10"/>
                    </a:cxn>
                    <a:cxn ang="0">
                      <a:pos x="6" y="11"/>
                    </a:cxn>
                    <a:cxn ang="0">
                      <a:pos x="6" y="12"/>
                    </a:cxn>
                    <a:cxn ang="0">
                      <a:pos x="5" y="13"/>
                    </a:cxn>
                    <a:cxn ang="0">
                      <a:pos x="3" y="14"/>
                    </a:cxn>
                    <a:cxn ang="0">
                      <a:pos x="1" y="13"/>
                    </a:cxn>
                    <a:cxn ang="0">
                      <a:pos x="0" y="12"/>
                    </a:cxn>
                    <a:cxn ang="0">
                      <a:pos x="0" y="11"/>
                    </a:cxn>
                    <a:cxn ang="0">
                      <a:pos x="0" y="10"/>
                    </a:cxn>
                    <a:cxn ang="0">
                      <a:pos x="0" y="9"/>
                    </a:cxn>
                    <a:cxn ang="0">
                      <a:pos x="1" y="9"/>
                    </a:cxn>
                    <a:cxn ang="0">
                      <a:pos x="2" y="9"/>
                    </a:cxn>
                    <a:cxn ang="0">
                      <a:pos x="3" y="9"/>
                    </a:cxn>
                    <a:cxn ang="0">
                      <a:pos x="3" y="10"/>
                    </a:cxn>
                    <a:cxn ang="0">
                      <a:pos x="3" y="11"/>
                    </a:cxn>
                    <a:cxn ang="0">
                      <a:pos x="3" y="11"/>
                    </a:cxn>
                    <a:cxn ang="0">
                      <a:pos x="3" y="12"/>
                    </a:cxn>
                    <a:cxn ang="0">
                      <a:pos x="4" y="11"/>
                    </a:cxn>
                    <a:cxn ang="0">
                      <a:pos x="4" y="11"/>
                    </a:cxn>
                    <a:cxn ang="0">
                      <a:pos x="4" y="10"/>
                    </a:cxn>
                    <a:cxn ang="0">
                      <a:pos x="4" y="10"/>
                    </a:cxn>
                    <a:cxn ang="0">
                      <a:pos x="4" y="9"/>
                    </a:cxn>
                    <a:cxn ang="0">
                      <a:pos x="3" y="9"/>
                    </a:cxn>
                    <a:cxn ang="0">
                      <a:pos x="3" y="8"/>
                    </a:cxn>
                    <a:cxn ang="0">
                      <a:pos x="2" y="7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4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1" y="1"/>
                    </a:cxn>
                    <a:cxn ang="0">
                      <a:pos x="2" y="1"/>
                    </a:cxn>
                    <a:cxn ang="0">
                      <a:pos x="4" y="1"/>
                    </a:cxn>
                    <a:cxn ang="0">
                      <a:pos x="6" y="1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6" y="4"/>
                    </a:cxn>
                    <a:cxn ang="0">
                      <a:pos x="6" y="5"/>
                    </a:cxn>
                    <a:cxn ang="0">
                      <a:pos x="5" y="5"/>
                    </a:cxn>
                    <a:cxn ang="0">
                      <a:pos x="4" y="5"/>
                    </a:cxn>
                    <a:cxn ang="0">
                      <a:pos x="4" y="5"/>
                    </a:cxn>
                    <a:cxn ang="0">
                      <a:pos x="4" y="3"/>
                    </a:cxn>
                    <a:cxn ang="0">
                      <a:pos x="4" y="3"/>
                    </a:cxn>
                    <a:cxn ang="0">
                      <a:pos x="3" y="2"/>
                    </a:cxn>
                    <a:cxn ang="0">
                      <a:pos x="3" y="2"/>
                    </a:cxn>
                  </a:cxnLst>
                  <a:rect l="0" t="0" r="r" b="b"/>
                  <a:pathLst>
                    <a:path w="6" h="14">
                      <a:moveTo>
                        <a:pt x="3" y="3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4" y="5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4" y="13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" name="Freeform 17"/>
                <p:cNvSpPr>
                  <a:spLocks/>
                </p:cNvSpPr>
                <p:nvPr/>
              </p:nvSpPr>
              <p:spPr bwMode="auto">
                <a:xfrm>
                  <a:off x="472" y="3397"/>
                  <a:ext cx="5" cy="9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6" y="0"/>
                    </a:cxn>
                    <a:cxn ang="0">
                      <a:pos x="6" y="1"/>
                    </a:cxn>
                    <a:cxn ang="0">
                      <a:pos x="4" y="1"/>
                    </a:cxn>
                    <a:cxn ang="0">
                      <a:pos x="4" y="12"/>
                    </a:cxn>
                    <a:cxn ang="0">
                      <a:pos x="1" y="12"/>
                    </a:cxn>
                    <a:cxn ang="0">
                      <a:pos x="1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6" h="12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4" y="1"/>
                      </a:lnTo>
                      <a:lnTo>
                        <a:pt x="4" y="12"/>
                      </a:lnTo>
                      <a:lnTo>
                        <a:pt x="1" y="12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" name="Freeform 18"/>
                <p:cNvSpPr>
                  <a:spLocks/>
                </p:cNvSpPr>
                <p:nvPr/>
              </p:nvSpPr>
              <p:spPr bwMode="auto">
                <a:xfrm>
                  <a:off x="478" y="3397"/>
                  <a:ext cx="4" cy="9"/>
                </a:xfrm>
                <a:custGeom>
                  <a:avLst/>
                  <a:gdLst/>
                  <a:ahLst/>
                  <a:cxnLst>
                    <a:cxn ang="0">
                      <a:pos x="3" y="1"/>
                    </a:cxn>
                    <a:cxn ang="0">
                      <a:pos x="5" y="1"/>
                    </a:cxn>
                    <a:cxn ang="0">
                      <a:pos x="5" y="0"/>
                    </a:cxn>
                    <a:cxn ang="0">
                      <a:pos x="0" y="0"/>
                    </a:cxn>
                    <a:cxn ang="0">
                      <a:pos x="0" y="12"/>
                    </a:cxn>
                    <a:cxn ang="0">
                      <a:pos x="5" y="12"/>
                    </a:cxn>
                    <a:cxn ang="0">
                      <a:pos x="5" y="10"/>
                    </a:cxn>
                    <a:cxn ang="0">
                      <a:pos x="3" y="10"/>
                    </a:cxn>
                    <a:cxn ang="0">
                      <a:pos x="3" y="6"/>
                    </a:cxn>
                    <a:cxn ang="0">
                      <a:pos x="5" y="6"/>
                    </a:cxn>
                    <a:cxn ang="0">
                      <a:pos x="5" y="5"/>
                    </a:cxn>
                    <a:cxn ang="0">
                      <a:pos x="3" y="5"/>
                    </a:cxn>
                    <a:cxn ang="0">
                      <a:pos x="3" y="1"/>
                    </a:cxn>
                  </a:cxnLst>
                  <a:rect l="0" t="0" r="r" b="b"/>
                  <a:pathLst>
                    <a:path w="5" h="12">
                      <a:moveTo>
                        <a:pt x="3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5" y="12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3" y="5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" name="Freeform 19"/>
                <p:cNvSpPr>
                  <a:spLocks/>
                </p:cNvSpPr>
                <p:nvPr/>
              </p:nvSpPr>
              <p:spPr bwMode="auto">
                <a:xfrm>
                  <a:off x="484" y="3397"/>
                  <a:ext cx="7" cy="9"/>
                </a:xfrm>
                <a:custGeom>
                  <a:avLst/>
                  <a:gdLst/>
                  <a:ahLst/>
                  <a:cxnLst>
                    <a:cxn ang="0">
                      <a:pos x="2" y="12"/>
                    </a:cxn>
                    <a:cxn ang="0">
                      <a:pos x="0" y="12"/>
                    </a:cxn>
                    <a:cxn ang="0">
                      <a:pos x="0" y="0"/>
                    </a:cxn>
                    <a:cxn ang="0">
                      <a:pos x="4" y="0"/>
                    </a:cxn>
                    <a:cxn ang="0">
                      <a:pos x="5" y="9"/>
                    </a:cxn>
                    <a:cxn ang="0">
                      <a:pos x="6" y="0"/>
                    </a:cxn>
                    <a:cxn ang="0">
                      <a:pos x="9" y="0"/>
                    </a:cxn>
                    <a:cxn ang="0">
                      <a:pos x="9" y="12"/>
                    </a:cxn>
                    <a:cxn ang="0">
                      <a:pos x="7" y="12"/>
                    </a:cxn>
                    <a:cxn ang="0">
                      <a:pos x="7" y="3"/>
                    </a:cxn>
                    <a:cxn ang="0">
                      <a:pos x="5" y="12"/>
                    </a:cxn>
                    <a:cxn ang="0">
                      <a:pos x="3" y="12"/>
                    </a:cxn>
                    <a:cxn ang="0">
                      <a:pos x="2" y="3"/>
                    </a:cxn>
                    <a:cxn ang="0">
                      <a:pos x="2" y="12"/>
                    </a:cxn>
                  </a:cxnLst>
                  <a:rect l="0" t="0" r="r" b="b"/>
                  <a:pathLst>
                    <a:path w="9" h="12">
                      <a:moveTo>
                        <a:pt x="2" y="12"/>
                      </a:moveTo>
                      <a:lnTo>
                        <a:pt x="0" y="12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5" y="9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9" y="12"/>
                      </a:lnTo>
                      <a:lnTo>
                        <a:pt x="7" y="12"/>
                      </a:lnTo>
                      <a:lnTo>
                        <a:pt x="7" y="3"/>
                      </a:lnTo>
                      <a:lnTo>
                        <a:pt x="5" y="12"/>
                      </a:lnTo>
                      <a:lnTo>
                        <a:pt x="3" y="12"/>
                      </a:lnTo>
                      <a:lnTo>
                        <a:pt x="2" y="3"/>
                      </a:lnTo>
                      <a:lnTo>
                        <a:pt x="2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" name="Freeform 20"/>
                <p:cNvSpPr>
                  <a:spLocks/>
                </p:cNvSpPr>
                <p:nvPr/>
              </p:nvSpPr>
              <p:spPr bwMode="auto">
                <a:xfrm>
                  <a:off x="493" y="3397"/>
                  <a:ext cx="5" cy="10"/>
                </a:xfrm>
                <a:custGeom>
                  <a:avLst/>
                  <a:gdLst/>
                  <a:ahLst/>
                  <a:cxnLst>
                    <a:cxn ang="0">
                      <a:pos x="3" y="3"/>
                    </a:cxn>
                    <a:cxn ang="0">
                      <a:pos x="3" y="4"/>
                    </a:cxn>
                    <a:cxn ang="0">
                      <a:pos x="3" y="4"/>
                    </a:cxn>
                    <a:cxn ang="0">
                      <a:pos x="3" y="5"/>
                    </a:cxn>
                    <a:cxn ang="0">
                      <a:pos x="3" y="5"/>
                    </a:cxn>
                    <a:cxn ang="0">
                      <a:pos x="3" y="5"/>
                    </a:cxn>
                    <a:cxn ang="0">
                      <a:pos x="4" y="7"/>
                    </a:cxn>
                    <a:cxn ang="0">
                      <a:pos x="5" y="7"/>
                    </a:cxn>
                    <a:cxn ang="0">
                      <a:pos x="6" y="8"/>
                    </a:cxn>
                    <a:cxn ang="0">
                      <a:pos x="6" y="9"/>
                    </a:cxn>
                    <a:cxn ang="0">
                      <a:pos x="6" y="9"/>
                    </a:cxn>
                    <a:cxn ang="0">
                      <a:pos x="6" y="10"/>
                    </a:cxn>
                    <a:cxn ang="0">
                      <a:pos x="6" y="11"/>
                    </a:cxn>
                    <a:cxn ang="0">
                      <a:pos x="6" y="12"/>
                    </a:cxn>
                    <a:cxn ang="0">
                      <a:pos x="5" y="13"/>
                    </a:cxn>
                    <a:cxn ang="0">
                      <a:pos x="3" y="14"/>
                    </a:cxn>
                    <a:cxn ang="0">
                      <a:pos x="1" y="13"/>
                    </a:cxn>
                    <a:cxn ang="0">
                      <a:pos x="0" y="12"/>
                    </a:cxn>
                    <a:cxn ang="0">
                      <a:pos x="0" y="11"/>
                    </a:cxn>
                    <a:cxn ang="0">
                      <a:pos x="0" y="10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2" y="9"/>
                    </a:cxn>
                    <a:cxn ang="0">
                      <a:pos x="3" y="9"/>
                    </a:cxn>
                    <a:cxn ang="0">
                      <a:pos x="3" y="10"/>
                    </a:cxn>
                    <a:cxn ang="0">
                      <a:pos x="3" y="11"/>
                    </a:cxn>
                    <a:cxn ang="0">
                      <a:pos x="3" y="11"/>
                    </a:cxn>
                    <a:cxn ang="0">
                      <a:pos x="3" y="12"/>
                    </a:cxn>
                    <a:cxn ang="0">
                      <a:pos x="3" y="11"/>
                    </a:cxn>
                    <a:cxn ang="0">
                      <a:pos x="3" y="11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3" y="9"/>
                    </a:cxn>
                    <a:cxn ang="0">
                      <a:pos x="3" y="9"/>
                    </a:cxn>
                    <a:cxn ang="0">
                      <a:pos x="3" y="8"/>
                    </a:cxn>
                    <a:cxn ang="0">
                      <a:pos x="2" y="7"/>
                    </a:cxn>
                    <a:cxn ang="0">
                      <a:pos x="1" y="6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4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1" y="1"/>
                    </a:cxn>
                    <a:cxn ang="0">
                      <a:pos x="2" y="1"/>
                    </a:cxn>
                    <a:cxn ang="0">
                      <a:pos x="4" y="1"/>
                    </a:cxn>
                    <a:cxn ang="0">
                      <a:pos x="5" y="1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6" y="4"/>
                    </a:cxn>
                    <a:cxn ang="0">
                      <a:pos x="6" y="5"/>
                    </a:cxn>
                    <a:cxn ang="0">
                      <a:pos x="5" y="5"/>
                    </a:cxn>
                    <a:cxn ang="0">
                      <a:pos x="4" y="5"/>
                    </a:cxn>
                    <a:cxn ang="0">
                      <a:pos x="3" y="5"/>
                    </a:cxn>
                    <a:cxn ang="0">
                      <a:pos x="3" y="3"/>
                    </a:cxn>
                    <a:cxn ang="0">
                      <a:pos x="3" y="3"/>
                    </a:cxn>
                    <a:cxn ang="0">
                      <a:pos x="3" y="2"/>
                    </a:cxn>
                    <a:cxn ang="0">
                      <a:pos x="3" y="2"/>
                    </a:cxn>
                  </a:cxnLst>
                  <a:rect l="0" t="0" r="r" b="b"/>
                  <a:pathLst>
                    <a:path w="6" h="14">
                      <a:moveTo>
                        <a:pt x="3" y="3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" name="Rectangle 21"/>
                <p:cNvSpPr>
                  <a:spLocks noChangeArrowheads="1"/>
                </p:cNvSpPr>
                <p:nvPr/>
              </p:nvSpPr>
              <p:spPr bwMode="auto">
                <a:xfrm>
                  <a:off x="437" y="3365"/>
                  <a:ext cx="0" cy="22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" name="Rectangle 22"/>
                <p:cNvSpPr>
                  <a:spLocks noChangeArrowheads="1"/>
                </p:cNvSpPr>
                <p:nvPr/>
              </p:nvSpPr>
              <p:spPr bwMode="auto">
                <a:xfrm>
                  <a:off x="440" y="3371"/>
                  <a:ext cx="1" cy="16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" name="Rectangle 23"/>
                <p:cNvSpPr>
                  <a:spLocks noChangeArrowheads="1"/>
                </p:cNvSpPr>
                <p:nvPr/>
              </p:nvSpPr>
              <p:spPr bwMode="auto">
                <a:xfrm>
                  <a:off x="442" y="3376"/>
                  <a:ext cx="1" cy="11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" name="Rectangle 24"/>
                <p:cNvSpPr>
                  <a:spLocks noChangeArrowheads="1"/>
                </p:cNvSpPr>
                <p:nvPr/>
              </p:nvSpPr>
              <p:spPr bwMode="auto">
                <a:xfrm>
                  <a:off x="446" y="3379"/>
                  <a:ext cx="1" cy="8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" name="Rectangle 25"/>
                <p:cNvSpPr>
                  <a:spLocks noChangeArrowheads="1"/>
                </p:cNvSpPr>
                <p:nvPr/>
              </p:nvSpPr>
              <p:spPr bwMode="auto">
                <a:xfrm>
                  <a:off x="449" y="3382"/>
                  <a:ext cx="1" cy="5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" name="Rectangle 26"/>
                <p:cNvSpPr>
                  <a:spLocks noChangeArrowheads="1"/>
                </p:cNvSpPr>
                <p:nvPr/>
              </p:nvSpPr>
              <p:spPr bwMode="auto">
                <a:xfrm>
                  <a:off x="452" y="3383"/>
                  <a:ext cx="0" cy="4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" name="Rectangle 27"/>
                <p:cNvSpPr>
                  <a:spLocks noChangeArrowheads="1"/>
                </p:cNvSpPr>
                <p:nvPr/>
              </p:nvSpPr>
              <p:spPr bwMode="auto">
                <a:xfrm>
                  <a:off x="455" y="3384"/>
                  <a:ext cx="1" cy="3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" name="Rectangle 28"/>
                <p:cNvSpPr>
                  <a:spLocks noChangeArrowheads="1"/>
                </p:cNvSpPr>
                <p:nvPr/>
              </p:nvSpPr>
              <p:spPr bwMode="auto">
                <a:xfrm>
                  <a:off x="476" y="3365"/>
                  <a:ext cx="1" cy="22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" name="Rectangle 29"/>
                <p:cNvSpPr>
                  <a:spLocks noChangeArrowheads="1"/>
                </p:cNvSpPr>
                <p:nvPr/>
              </p:nvSpPr>
              <p:spPr bwMode="auto">
                <a:xfrm>
                  <a:off x="458" y="3384"/>
                  <a:ext cx="1" cy="3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" name="Rectangle 30"/>
                <p:cNvSpPr>
                  <a:spLocks noChangeArrowheads="1"/>
                </p:cNvSpPr>
                <p:nvPr/>
              </p:nvSpPr>
              <p:spPr bwMode="auto">
                <a:xfrm>
                  <a:off x="467" y="3379"/>
                  <a:ext cx="1" cy="8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" name="Rectangle 31"/>
                <p:cNvSpPr>
                  <a:spLocks noChangeArrowheads="1"/>
                </p:cNvSpPr>
                <p:nvPr/>
              </p:nvSpPr>
              <p:spPr bwMode="auto">
                <a:xfrm>
                  <a:off x="471" y="3376"/>
                  <a:ext cx="0" cy="11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" name="Rectangle 32"/>
                <p:cNvSpPr>
                  <a:spLocks noChangeArrowheads="1"/>
                </p:cNvSpPr>
                <p:nvPr/>
              </p:nvSpPr>
              <p:spPr bwMode="auto">
                <a:xfrm>
                  <a:off x="474" y="3371"/>
                  <a:ext cx="0" cy="16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" name="Rectangle 33"/>
                <p:cNvSpPr>
                  <a:spLocks noChangeArrowheads="1"/>
                </p:cNvSpPr>
                <p:nvPr/>
              </p:nvSpPr>
              <p:spPr bwMode="auto">
                <a:xfrm>
                  <a:off x="480" y="3371"/>
                  <a:ext cx="1" cy="16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" name="Rectangle 34"/>
                <p:cNvSpPr>
                  <a:spLocks noChangeArrowheads="1"/>
                </p:cNvSpPr>
                <p:nvPr/>
              </p:nvSpPr>
              <p:spPr bwMode="auto">
                <a:xfrm>
                  <a:off x="483" y="3376"/>
                  <a:ext cx="0" cy="11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" name="Rectangle 35"/>
                <p:cNvSpPr>
                  <a:spLocks noChangeArrowheads="1"/>
                </p:cNvSpPr>
                <p:nvPr/>
              </p:nvSpPr>
              <p:spPr bwMode="auto">
                <a:xfrm>
                  <a:off x="486" y="3379"/>
                  <a:ext cx="0" cy="8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" name="Rectangle 36"/>
                <p:cNvSpPr>
                  <a:spLocks noChangeArrowheads="1"/>
                </p:cNvSpPr>
                <p:nvPr/>
              </p:nvSpPr>
              <p:spPr bwMode="auto">
                <a:xfrm>
                  <a:off x="489" y="3381"/>
                  <a:ext cx="1" cy="6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" name="Rectangle 37"/>
                <p:cNvSpPr>
                  <a:spLocks noChangeArrowheads="1"/>
                </p:cNvSpPr>
                <p:nvPr/>
              </p:nvSpPr>
              <p:spPr bwMode="auto">
                <a:xfrm>
                  <a:off x="492" y="3382"/>
                  <a:ext cx="1" cy="5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" name="Rectangle 38"/>
                <p:cNvSpPr>
                  <a:spLocks noChangeArrowheads="1"/>
                </p:cNvSpPr>
                <p:nvPr/>
              </p:nvSpPr>
              <p:spPr bwMode="auto">
                <a:xfrm>
                  <a:off x="422" y="3382"/>
                  <a:ext cx="0" cy="5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" name="Rectangle 39"/>
                <p:cNvSpPr>
                  <a:spLocks noChangeArrowheads="1"/>
                </p:cNvSpPr>
                <p:nvPr/>
              </p:nvSpPr>
              <p:spPr bwMode="auto">
                <a:xfrm>
                  <a:off x="424" y="3381"/>
                  <a:ext cx="1" cy="6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" name="Rectangle 40"/>
                <p:cNvSpPr>
                  <a:spLocks noChangeArrowheads="1"/>
                </p:cNvSpPr>
                <p:nvPr/>
              </p:nvSpPr>
              <p:spPr bwMode="auto">
                <a:xfrm>
                  <a:off x="427" y="3379"/>
                  <a:ext cx="1" cy="8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" name="Rectangle 41"/>
                <p:cNvSpPr>
                  <a:spLocks noChangeArrowheads="1"/>
                </p:cNvSpPr>
                <p:nvPr/>
              </p:nvSpPr>
              <p:spPr bwMode="auto">
                <a:xfrm>
                  <a:off x="431" y="3376"/>
                  <a:ext cx="0" cy="11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" name="Rectangle 42"/>
                <p:cNvSpPr>
                  <a:spLocks noChangeArrowheads="1"/>
                </p:cNvSpPr>
                <p:nvPr/>
              </p:nvSpPr>
              <p:spPr bwMode="auto">
                <a:xfrm>
                  <a:off x="433" y="3371"/>
                  <a:ext cx="1" cy="16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" name="Rectangle 43"/>
                <p:cNvSpPr>
                  <a:spLocks noChangeArrowheads="1"/>
                </p:cNvSpPr>
                <p:nvPr/>
              </p:nvSpPr>
              <p:spPr bwMode="auto">
                <a:xfrm>
                  <a:off x="461" y="3383"/>
                  <a:ext cx="1" cy="4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" name="Rectangle 44"/>
                <p:cNvSpPr>
                  <a:spLocks noChangeArrowheads="1"/>
                </p:cNvSpPr>
                <p:nvPr/>
              </p:nvSpPr>
              <p:spPr bwMode="auto">
                <a:xfrm>
                  <a:off x="465" y="3382"/>
                  <a:ext cx="0" cy="5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" name="Rectangle 45"/>
                <p:cNvSpPr>
                  <a:spLocks noChangeArrowheads="1"/>
                </p:cNvSpPr>
                <p:nvPr/>
              </p:nvSpPr>
              <p:spPr bwMode="auto">
                <a:xfrm>
                  <a:off x="496" y="3384"/>
                  <a:ext cx="0" cy="3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" name="Rectangle 46"/>
                <p:cNvSpPr>
                  <a:spLocks noChangeArrowheads="1"/>
                </p:cNvSpPr>
                <p:nvPr/>
              </p:nvSpPr>
              <p:spPr bwMode="auto">
                <a:xfrm>
                  <a:off x="418" y="3384"/>
                  <a:ext cx="1" cy="3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34" name="Line 47"/>
              <p:cNvSpPr>
                <a:spLocks noChangeShapeType="1"/>
              </p:cNvSpPr>
              <p:nvPr/>
            </p:nvSpPr>
            <p:spPr bwMode="auto">
              <a:xfrm>
                <a:off x="528" y="3542"/>
                <a:ext cx="0" cy="7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435" name="Line 48"/>
              <p:cNvSpPr>
                <a:spLocks noChangeShapeType="1"/>
              </p:cNvSpPr>
              <p:nvPr/>
            </p:nvSpPr>
            <p:spPr bwMode="auto">
              <a:xfrm>
                <a:off x="599" y="3542"/>
                <a:ext cx="0" cy="7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436" name="Line 49"/>
              <p:cNvSpPr>
                <a:spLocks noChangeShapeType="1"/>
              </p:cNvSpPr>
              <p:nvPr/>
            </p:nvSpPr>
            <p:spPr bwMode="auto">
              <a:xfrm>
                <a:off x="671" y="3542"/>
                <a:ext cx="0" cy="7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437" name="Line 50"/>
              <p:cNvSpPr>
                <a:spLocks noChangeShapeType="1"/>
              </p:cNvSpPr>
              <p:nvPr/>
            </p:nvSpPr>
            <p:spPr bwMode="auto">
              <a:xfrm>
                <a:off x="743" y="3542"/>
                <a:ext cx="0" cy="7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438" name="Line 51"/>
              <p:cNvSpPr>
                <a:spLocks noChangeShapeType="1"/>
              </p:cNvSpPr>
              <p:nvPr/>
            </p:nvSpPr>
            <p:spPr bwMode="auto">
              <a:xfrm>
                <a:off x="815" y="3542"/>
                <a:ext cx="0" cy="7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439" name="Line 52"/>
              <p:cNvSpPr>
                <a:spLocks noChangeShapeType="1"/>
              </p:cNvSpPr>
              <p:nvPr/>
            </p:nvSpPr>
            <p:spPr bwMode="auto">
              <a:xfrm>
                <a:off x="887" y="3542"/>
                <a:ext cx="0" cy="7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440" name="Line 53"/>
              <p:cNvSpPr>
                <a:spLocks noChangeShapeType="1"/>
              </p:cNvSpPr>
              <p:nvPr/>
            </p:nvSpPr>
            <p:spPr bwMode="auto">
              <a:xfrm>
                <a:off x="958" y="3542"/>
                <a:ext cx="0" cy="7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441" name="Line 54"/>
              <p:cNvSpPr>
                <a:spLocks noChangeShapeType="1"/>
              </p:cNvSpPr>
              <p:nvPr/>
            </p:nvSpPr>
            <p:spPr bwMode="auto">
              <a:xfrm>
                <a:off x="1030" y="3542"/>
                <a:ext cx="0" cy="7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442" name="Line 55"/>
              <p:cNvSpPr>
                <a:spLocks noChangeShapeType="1"/>
              </p:cNvSpPr>
              <p:nvPr/>
            </p:nvSpPr>
            <p:spPr bwMode="auto">
              <a:xfrm>
                <a:off x="1102" y="3542"/>
                <a:ext cx="0" cy="7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443" name="Line 56"/>
              <p:cNvSpPr>
                <a:spLocks noChangeShapeType="1"/>
              </p:cNvSpPr>
              <p:nvPr/>
            </p:nvSpPr>
            <p:spPr bwMode="auto">
              <a:xfrm>
                <a:off x="1174" y="3542"/>
                <a:ext cx="0" cy="7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444" name="Line 57"/>
              <p:cNvSpPr>
                <a:spLocks noChangeShapeType="1"/>
              </p:cNvSpPr>
              <p:nvPr/>
            </p:nvSpPr>
            <p:spPr bwMode="auto">
              <a:xfrm>
                <a:off x="1246" y="3542"/>
                <a:ext cx="0" cy="7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en-US"/>
              </a:p>
            </p:txBody>
          </p:sp>
        </p:grpSp>
        <p:sp>
          <p:nvSpPr>
            <p:cNvPr id="7" name="Line 58"/>
            <p:cNvSpPr>
              <a:spLocks noChangeShapeType="1"/>
            </p:cNvSpPr>
            <p:nvPr/>
          </p:nvSpPr>
          <p:spPr bwMode="auto">
            <a:xfrm>
              <a:off x="6096000" y="2209800"/>
              <a:ext cx="1217612" cy="67151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" name="Line 60"/>
            <p:cNvSpPr>
              <a:spLocks noChangeShapeType="1"/>
            </p:cNvSpPr>
            <p:nvPr/>
          </p:nvSpPr>
          <p:spPr bwMode="auto">
            <a:xfrm flipH="1">
              <a:off x="4800617" y="2209800"/>
              <a:ext cx="109538" cy="3698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" name="Line 61"/>
            <p:cNvSpPr>
              <a:spLocks noChangeShapeType="1"/>
            </p:cNvSpPr>
            <p:nvPr/>
          </p:nvSpPr>
          <p:spPr bwMode="auto">
            <a:xfrm>
              <a:off x="5105400" y="2209800"/>
              <a:ext cx="228600" cy="4572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" name="Line 62"/>
            <p:cNvSpPr>
              <a:spLocks noChangeShapeType="1"/>
            </p:cNvSpPr>
            <p:nvPr/>
          </p:nvSpPr>
          <p:spPr bwMode="auto">
            <a:xfrm>
              <a:off x="5867400" y="2209800"/>
              <a:ext cx="384175" cy="4222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grpSp>
          <p:nvGrpSpPr>
            <p:cNvPr id="12" name="Group 177"/>
            <p:cNvGrpSpPr>
              <a:grpSpLocks/>
            </p:cNvGrpSpPr>
            <p:nvPr/>
          </p:nvGrpSpPr>
          <p:grpSpPr bwMode="auto">
            <a:xfrm>
              <a:off x="5019675" y="4684713"/>
              <a:ext cx="1162050" cy="215900"/>
              <a:chOff x="528" y="3472"/>
              <a:chExt cx="786" cy="143"/>
            </a:xfrm>
          </p:grpSpPr>
          <p:sp>
            <p:nvSpPr>
              <p:cNvPr id="374" name="Rectangle 178"/>
              <p:cNvSpPr>
                <a:spLocks noChangeArrowheads="1"/>
              </p:cNvSpPr>
              <p:nvPr/>
            </p:nvSpPr>
            <p:spPr bwMode="auto">
              <a:xfrm>
                <a:off x="530" y="3472"/>
                <a:ext cx="784" cy="143"/>
              </a:xfrm>
              <a:prstGeom prst="rect">
                <a:avLst/>
              </a:prstGeom>
              <a:solidFill>
                <a:srgbClr val="006666"/>
              </a:solidFill>
              <a:ln w="9525" algn="ctr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" name="Line 179"/>
              <p:cNvSpPr>
                <a:spLocks noChangeShapeType="1"/>
              </p:cNvSpPr>
              <p:nvPr/>
            </p:nvSpPr>
            <p:spPr bwMode="auto">
              <a:xfrm>
                <a:off x="530" y="3542"/>
                <a:ext cx="78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" name="Group 180"/>
              <p:cNvGrpSpPr>
                <a:grpSpLocks/>
              </p:cNvGrpSpPr>
              <p:nvPr/>
            </p:nvGrpSpPr>
            <p:grpSpPr bwMode="auto">
              <a:xfrm>
                <a:off x="552" y="3492"/>
                <a:ext cx="83" cy="42"/>
                <a:chOff x="415" y="3365"/>
                <a:chExt cx="83" cy="42"/>
              </a:xfrm>
            </p:grpSpPr>
            <p:sp>
              <p:nvSpPr>
                <p:cNvPr id="388" name="Freeform 181"/>
                <p:cNvSpPr>
                  <a:spLocks/>
                </p:cNvSpPr>
                <p:nvPr/>
              </p:nvSpPr>
              <p:spPr bwMode="auto">
                <a:xfrm>
                  <a:off x="433" y="3397"/>
                  <a:ext cx="5" cy="10"/>
                </a:xfrm>
                <a:custGeom>
                  <a:avLst/>
                  <a:gdLst/>
                  <a:ahLst/>
                  <a:cxnLst>
                    <a:cxn ang="0">
                      <a:pos x="3" y="4"/>
                    </a:cxn>
                    <a:cxn ang="0">
                      <a:pos x="3" y="7"/>
                    </a:cxn>
                    <a:cxn ang="0">
                      <a:pos x="3" y="10"/>
                    </a:cxn>
                    <a:cxn ang="0">
                      <a:pos x="3" y="11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4" y="11"/>
                    </a:cxn>
                    <a:cxn ang="0">
                      <a:pos x="4" y="11"/>
                    </a:cxn>
                    <a:cxn ang="0">
                      <a:pos x="4" y="10"/>
                    </a:cxn>
                    <a:cxn ang="0">
                      <a:pos x="4" y="9"/>
                    </a:cxn>
                    <a:cxn ang="0">
                      <a:pos x="4" y="9"/>
                    </a:cxn>
                    <a:cxn ang="0">
                      <a:pos x="4" y="9"/>
                    </a:cxn>
                    <a:cxn ang="0">
                      <a:pos x="5" y="9"/>
                    </a:cxn>
                    <a:cxn ang="0">
                      <a:pos x="6" y="9"/>
                    </a:cxn>
                    <a:cxn ang="0">
                      <a:pos x="6" y="9"/>
                    </a:cxn>
                    <a:cxn ang="0">
                      <a:pos x="6" y="9"/>
                    </a:cxn>
                    <a:cxn ang="0">
                      <a:pos x="6" y="10"/>
                    </a:cxn>
                    <a:cxn ang="0">
                      <a:pos x="6" y="11"/>
                    </a:cxn>
                    <a:cxn ang="0">
                      <a:pos x="6" y="11"/>
                    </a:cxn>
                    <a:cxn ang="0">
                      <a:pos x="6" y="12"/>
                    </a:cxn>
                    <a:cxn ang="0">
                      <a:pos x="6" y="13"/>
                    </a:cxn>
                    <a:cxn ang="0">
                      <a:pos x="5" y="13"/>
                    </a:cxn>
                    <a:cxn ang="0">
                      <a:pos x="3" y="14"/>
                    </a:cxn>
                    <a:cxn ang="0">
                      <a:pos x="2" y="14"/>
                    </a:cxn>
                    <a:cxn ang="0">
                      <a:pos x="1" y="13"/>
                    </a:cxn>
                    <a:cxn ang="0">
                      <a:pos x="1" y="12"/>
                    </a:cxn>
                    <a:cxn ang="0">
                      <a:pos x="0" y="11"/>
                    </a:cxn>
                    <a:cxn ang="0">
                      <a:pos x="0" y="10"/>
                    </a:cxn>
                    <a:cxn ang="0">
                      <a:pos x="0" y="8"/>
                    </a:cxn>
                    <a:cxn ang="0">
                      <a:pos x="0" y="5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1" y="1"/>
                    </a:cxn>
                    <a:cxn ang="0">
                      <a:pos x="2" y="1"/>
                    </a:cxn>
                    <a:cxn ang="0">
                      <a:pos x="3" y="0"/>
                    </a:cxn>
                    <a:cxn ang="0">
                      <a:pos x="4" y="1"/>
                    </a:cxn>
                    <a:cxn ang="0">
                      <a:pos x="5" y="1"/>
                    </a:cxn>
                    <a:cxn ang="0">
                      <a:pos x="6" y="2"/>
                    </a:cxn>
                    <a:cxn ang="0">
                      <a:pos x="6" y="3"/>
                    </a:cxn>
                    <a:cxn ang="0">
                      <a:pos x="6" y="4"/>
                    </a:cxn>
                    <a:cxn ang="0">
                      <a:pos x="6" y="4"/>
                    </a:cxn>
                    <a:cxn ang="0">
                      <a:pos x="6" y="5"/>
                    </a:cxn>
                    <a:cxn ang="0">
                      <a:pos x="6" y="5"/>
                    </a:cxn>
                    <a:cxn ang="0">
                      <a:pos x="6" y="5"/>
                    </a:cxn>
                    <a:cxn ang="0">
                      <a:pos x="5" y="5"/>
                    </a:cxn>
                    <a:cxn ang="0">
                      <a:pos x="4" y="5"/>
                    </a:cxn>
                    <a:cxn ang="0">
                      <a:pos x="4" y="5"/>
                    </a:cxn>
                    <a:cxn ang="0">
                      <a:pos x="4" y="5"/>
                    </a:cxn>
                    <a:cxn ang="0">
                      <a:pos x="4" y="4"/>
                    </a:cxn>
                    <a:cxn ang="0">
                      <a:pos x="4" y="3"/>
                    </a:cxn>
                    <a:cxn ang="0">
                      <a:pos x="4" y="3"/>
                    </a:cxn>
                    <a:cxn ang="0">
                      <a:pos x="4" y="2"/>
                    </a:cxn>
                    <a:cxn ang="0">
                      <a:pos x="3" y="2"/>
                    </a:cxn>
                    <a:cxn ang="0">
                      <a:pos x="3" y="2"/>
                    </a:cxn>
                    <a:cxn ang="0">
                      <a:pos x="3" y="3"/>
                    </a:cxn>
                  </a:cxnLst>
                  <a:rect l="0" t="0" r="r" b="b"/>
                  <a:pathLst>
                    <a:path w="6" h="14">
                      <a:moveTo>
                        <a:pt x="3" y="3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" name="Freeform 182"/>
                <p:cNvSpPr>
                  <a:spLocks/>
                </p:cNvSpPr>
                <p:nvPr/>
              </p:nvSpPr>
              <p:spPr bwMode="auto">
                <a:xfrm>
                  <a:off x="415" y="3394"/>
                  <a:ext cx="6" cy="13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1" y="1"/>
                    </a:cxn>
                    <a:cxn ang="0">
                      <a:pos x="2" y="0"/>
                    </a:cxn>
                    <a:cxn ang="0">
                      <a:pos x="4" y="0"/>
                    </a:cxn>
                    <a:cxn ang="0">
                      <a:pos x="5" y="0"/>
                    </a:cxn>
                    <a:cxn ang="0">
                      <a:pos x="6" y="0"/>
                    </a:cxn>
                    <a:cxn ang="0">
                      <a:pos x="7" y="1"/>
                    </a:cxn>
                    <a:cxn ang="0">
                      <a:pos x="7" y="3"/>
                    </a:cxn>
                    <a:cxn ang="0">
                      <a:pos x="7" y="3"/>
                    </a:cxn>
                    <a:cxn ang="0">
                      <a:pos x="7" y="4"/>
                    </a:cxn>
                    <a:cxn ang="0">
                      <a:pos x="7" y="5"/>
                    </a:cxn>
                    <a:cxn ang="0">
                      <a:pos x="7" y="5"/>
                    </a:cxn>
                    <a:cxn ang="0">
                      <a:pos x="7" y="5"/>
                    </a:cxn>
                    <a:cxn ang="0">
                      <a:pos x="6" y="5"/>
                    </a:cxn>
                    <a:cxn ang="0">
                      <a:pos x="5" y="5"/>
                    </a:cxn>
                    <a:cxn ang="0">
                      <a:pos x="5" y="5"/>
                    </a:cxn>
                    <a:cxn ang="0">
                      <a:pos x="5" y="5"/>
                    </a:cxn>
                    <a:cxn ang="0">
                      <a:pos x="5" y="4"/>
                    </a:cxn>
                    <a:cxn ang="0">
                      <a:pos x="5" y="3"/>
                    </a:cxn>
                    <a:cxn ang="0">
                      <a:pos x="5" y="2"/>
                    </a:cxn>
                    <a:cxn ang="0">
                      <a:pos x="4" y="2"/>
                    </a:cxn>
                    <a:cxn ang="0">
                      <a:pos x="4" y="1"/>
                    </a:cxn>
                    <a:cxn ang="0">
                      <a:pos x="3" y="2"/>
                    </a:cxn>
                    <a:cxn ang="0">
                      <a:pos x="3" y="2"/>
                    </a:cxn>
                    <a:cxn ang="0">
                      <a:pos x="3" y="4"/>
                    </a:cxn>
                    <a:cxn ang="0">
                      <a:pos x="3" y="8"/>
                    </a:cxn>
                    <a:cxn ang="0">
                      <a:pos x="3" y="12"/>
                    </a:cxn>
                    <a:cxn ang="0">
                      <a:pos x="3" y="14"/>
                    </a:cxn>
                    <a:cxn ang="0">
                      <a:pos x="3" y="15"/>
                    </a:cxn>
                    <a:cxn ang="0">
                      <a:pos x="4" y="15"/>
                    </a:cxn>
                    <a:cxn ang="0">
                      <a:pos x="4" y="15"/>
                    </a:cxn>
                    <a:cxn ang="0">
                      <a:pos x="4" y="15"/>
                    </a:cxn>
                    <a:cxn ang="0">
                      <a:pos x="5" y="14"/>
                    </a:cxn>
                    <a:cxn ang="0">
                      <a:pos x="5" y="13"/>
                    </a:cxn>
                    <a:cxn ang="0">
                      <a:pos x="5" y="12"/>
                    </a:cxn>
                    <a:cxn ang="0">
                      <a:pos x="5" y="12"/>
                    </a:cxn>
                    <a:cxn ang="0">
                      <a:pos x="5" y="12"/>
                    </a:cxn>
                    <a:cxn ang="0">
                      <a:pos x="6" y="12"/>
                    </a:cxn>
                    <a:cxn ang="0">
                      <a:pos x="7" y="12"/>
                    </a:cxn>
                    <a:cxn ang="0">
                      <a:pos x="7" y="12"/>
                    </a:cxn>
                    <a:cxn ang="0">
                      <a:pos x="7" y="12"/>
                    </a:cxn>
                    <a:cxn ang="0">
                      <a:pos x="7" y="13"/>
                    </a:cxn>
                    <a:cxn ang="0">
                      <a:pos x="7" y="14"/>
                    </a:cxn>
                    <a:cxn ang="0">
                      <a:pos x="7" y="14"/>
                    </a:cxn>
                    <a:cxn ang="0">
                      <a:pos x="7" y="15"/>
                    </a:cxn>
                    <a:cxn ang="0">
                      <a:pos x="7" y="16"/>
                    </a:cxn>
                    <a:cxn ang="0">
                      <a:pos x="6" y="17"/>
                    </a:cxn>
                    <a:cxn ang="0">
                      <a:pos x="4" y="17"/>
                    </a:cxn>
                    <a:cxn ang="0">
                      <a:pos x="3" y="17"/>
                    </a:cxn>
                    <a:cxn ang="0">
                      <a:pos x="1" y="17"/>
                    </a:cxn>
                    <a:cxn ang="0">
                      <a:pos x="1" y="16"/>
                    </a:cxn>
                    <a:cxn ang="0">
                      <a:pos x="0" y="15"/>
                    </a:cxn>
                    <a:cxn ang="0">
                      <a:pos x="0" y="13"/>
                    </a:cxn>
                    <a:cxn ang="0">
                      <a:pos x="0" y="9"/>
                    </a:cxn>
                    <a:cxn ang="0">
                      <a:pos x="0" y="5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7" h="18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9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7" y="16"/>
                      </a:lnTo>
                      <a:lnTo>
                        <a:pt x="7" y="16"/>
                      </a:lnTo>
                      <a:lnTo>
                        <a:pt x="7" y="16"/>
                      </a:lnTo>
                      <a:lnTo>
                        <a:pt x="7" y="16"/>
                      </a:lnTo>
                      <a:lnTo>
                        <a:pt x="7" y="16"/>
                      </a:lnTo>
                      <a:lnTo>
                        <a:pt x="7" y="16"/>
                      </a:lnTo>
                      <a:lnTo>
                        <a:pt x="7" y="16"/>
                      </a:lnTo>
                      <a:lnTo>
                        <a:pt x="7" y="16"/>
                      </a:lnTo>
                      <a:lnTo>
                        <a:pt x="7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3" y="18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6"/>
                      </a:lnTo>
                      <a:lnTo>
                        <a:pt x="1" y="16"/>
                      </a:lnTo>
                      <a:lnTo>
                        <a:pt x="1" y="16"/>
                      </a:lnTo>
                      <a:lnTo>
                        <a:pt x="1" y="16"/>
                      </a:lnTo>
                      <a:lnTo>
                        <a:pt x="1" y="16"/>
                      </a:lnTo>
                      <a:lnTo>
                        <a:pt x="1" y="16"/>
                      </a:lnTo>
                      <a:lnTo>
                        <a:pt x="0" y="16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" name="Rectangle 183"/>
                <p:cNvSpPr>
                  <a:spLocks noChangeArrowheads="1"/>
                </p:cNvSpPr>
                <p:nvPr/>
              </p:nvSpPr>
              <p:spPr bwMode="auto">
                <a:xfrm>
                  <a:off x="423" y="3397"/>
                  <a:ext cx="3" cy="9"/>
                </a:xfrm>
                <a:prstGeom prst="rect">
                  <a:avLst/>
                </a:prstGeom>
                <a:solidFill>
                  <a:srgbClr val="B2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" name="Freeform 184"/>
                <p:cNvSpPr>
                  <a:spLocks/>
                </p:cNvSpPr>
                <p:nvPr/>
              </p:nvSpPr>
              <p:spPr bwMode="auto">
                <a:xfrm>
                  <a:off x="427" y="3397"/>
                  <a:ext cx="5" cy="10"/>
                </a:xfrm>
                <a:custGeom>
                  <a:avLst/>
                  <a:gdLst/>
                  <a:ahLst/>
                  <a:cxnLst>
                    <a:cxn ang="0">
                      <a:pos x="2" y="3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5"/>
                    </a:cxn>
                    <a:cxn ang="0">
                      <a:pos x="3" y="5"/>
                    </a:cxn>
                    <a:cxn ang="0">
                      <a:pos x="3" y="5"/>
                    </a:cxn>
                    <a:cxn ang="0">
                      <a:pos x="4" y="7"/>
                    </a:cxn>
                    <a:cxn ang="0">
                      <a:pos x="5" y="7"/>
                    </a:cxn>
                    <a:cxn ang="0">
                      <a:pos x="5" y="8"/>
                    </a:cxn>
                    <a:cxn ang="0">
                      <a:pos x="5" y="9"/>
                    </a:cxn>
                    <a:cxn ang="0">
                      <a:pos x="5" y="9"/>
                    </a:cxn>
                    <a:cxn ang="0">
                      <a:pos x="5" y="10"/>
                    </a:cxn>
                    <a:cxn ang="0">
                      <a:pos x="5" y="11"/>
                    </a:cxn>
                    <a:cxn ang="0">
                      <a:pos x="5" y="12"/>
                    </a:cxn>
                    <a:cxn ang="0">
                      <a:pos x="4" y="13"/>
                    </a:cxn>
                    <a:cxn ang="0">
                      <a:pos x="3" y="14"/>
                    </a:cxn>
                    <a:cxn ang="0">
                      <a:pos x="1" y="13"/>
                    </a:cxn>
                    <a:cxn ang="0">
                      <a:pos x="0" y="12"/>
                    </a:cxn>
                    <a:cxn ang="0">
                      <a:pos x="0" y="11"/>
                    </a:cxn>
                    <a:cxn ang="0">
                      <a:pos x="0" y="10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1" y="9"/>
                    </a:cxn>
                    <a:cxn ang="0">
                      <a:pos x="2" y="9"/>
                    </a:cxn>
                    <a:cxn ang="0">
                      <a:pos x="2" y="10"/>
                    </a:cxn>
                    <a:cxn ang="0">
                      <a:pos x="2" y="11"/>
                    </a:cxn>
                    <a:cxn ang="0">
                      <a:pos x="2" y="11"/>
                    </a:cxn>
                    <a:cxn ang="0">
                      <a:pos x="3" y="12"/>
                    </a:cxn>
                    <a:cxn ang="0">
                      <a:pos x="3" y="11"/>
                    </a:cxn>
                    <a:cxn ang="0">
                      <a:pos x="3" y="11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3" y="9"/>
                    </a:cxn>
                    <a:cxn ang="0">
                      <a:pos x="3" y="9"/>
                    </a:cxn>
                    <a:cxn ang="0">
                      <a:pos x="2" y="8"/>
                    </a:cxn>
                    <a:cxn ang="0">
                      <a:pos x="1" y="7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4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1"/>
                    </a:cxn>
                    <a:cxn ang="0">
                      <a:pos x="2" y="1"/>
                    </a:cxn>
                    <a:cxn ang="0">
                      <a:pos x="4" y="1"/>
                    </a:cxn>
                    <a:cxn ang="0">
                      <a:pos x="5" y="1"/>
                    </a:cxn>
                    <a:cxn ang="0">
                      <a:pos x="5" y="3"/>
                    </a:cxn>
                    <a:cxn ang="0">
                      <a:pos x="5" y="3"/>
                    </a:cxn>
                    <a:cxn ang="0">
                      <a:pos x="5" y="4"/>
                    </a:cxn>
                    <a:cxn ang="0">
                      <a:pos x="5" y="5"/>
                    </a:cxn>
                    <a:cxn ang="0">
                      <a:pos x="4" y="5"/>
                    </a:cxn>
                    <a:cxn ang="0">
                      <a:pos x="3" y="5"/>
                    </a:cxn>
                    <a:cxn ang="0">
                      <a:pos x="3" y="5"/>
                    </a:cxn>
                    <a:cxn ang="0">
                      <a:pos x="3" y="3"/>
                    </a:cxn>
                    <a:cxn ang="0">
                      <a:pos x="3" y="3"/>
                    </a:cxn>
                    <a:cxn ang="0">
                      <a:pos x="3" y="2"/>
                    </a:cxn>
                    <a:cxn ang="0">
                      <a:pos x="2" y="2"/>
                    </a:cxn>
                  </a:cxnLst>
                  <a:rect l="0" t="0" r="r" b="b"/>
                  <a:pathLst>
                    <a:path w="5" h="14">
                      <a:moveTo>
                        <a:pt x="2" y="3"/>
                      </a:move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1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1" y="14"/>
                      </a:lnTo>
                      <a:lnTo>
                        <a:pt x="1" y="14"/>
                      </a:lnTo>
                      <a:lnTo>
                        <a:pt x="1" y="14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" name="Freeform 185"/>
                <p:cNvSpPr>
                  <a:spLocks/>
                </p:cNvSpPr>
                <p:nvPr/>
              </p:nvSpPr>
              <p:spPr bwMode="auto">
                <a:xfrm>
                  <a:off x="440" y="3397"/>
                  <a:ext cx="5" cy="10"/>
                </a:xfrm>
                <a:custGeom>
                  <a:avLst/>
                  <a:gdLst/>
                  <a:ahLst/>
                  <a:cxnLst>
                    <a:cxn ang="0">
                      <a:pos x="6" y="4"/>
                    </a:cxn>
                    <a:cxn ang="0">
                      <a:pos x="6" y="6"/>
                    </a:cxn>
                    <a:cxn ang="0">
                      <a:pos x="6" y="9"/>
                    </a:cxn>
                    <a:cxn ang="0">
                      <a:pos x="6" y="11"/>
                    </a:cxn>
                    <a:cxn ang="0">
                      <a:pos x="6" y="11"/>
                    </a:cxn>
                    <a:cxn ang="0">
                      <a:pos x="6" y="12"/>
                    </a:cxn>
                    <a:cxn ang="0">
                      <a:pos x="5" y="13"/>
                    </a:cxn>
                    <a:cxn ang="0">
                      <a:pos x="4" y="13"/>
                    </a:cxn>
                    <a:cxn ang="0">
                      <a:pos x="3" y="14"/>
                    </a:cxn>
                    <a:cxn ang="0">
                      <a:pos x="2" y="14"/>
                    </a:cxn>
                    <a:cxn ang="0">
                      <a:pos x="1" y="13"/>
                    </a:cxn>
                    <a:cxn ang="0">
                      <a:pos x="1" y="13"/>
                    </a:cxn>
                    <a:cxn ang="0">
                      <a:pos x="0" y="12"/>
                    </a:cxn>
                    <a:cxn ang="0">
                      <a:pos x="0" y="11"/>
                    </a:cxn>
                    <a:cxn ang="0">
                      <a:pos x="0" y="10"/>
                    </a:cxn>
                    <a:cxn ang="0">
                      <a:pos x="0" y="8"/>
                    </a:cxn>
                    <a:cxn ang="0">
                      <a:pos x="0" y="5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1" y="2"/>
                    </a:cxn>
                    <a:cxn ang="0">
                      <a:pos x="1" y="1"/>
                    </a:cxn>
                    <a:cxn ang="0">
                      <a:pos x="2" y="1"/>
                    </a:cxn>
                    <a:cxn ang="0">
                      <a:pos x="3" y="0"/>
                    </a:cxn>
                    <a:cxn ang="0">
                      <a:pos x="4" y="1"/>
                    </a:cxn>
                    <a:cxn ang="0">
                      <a:pos x="5" y="1"/>
                    </a:cxn>
                    <a:cxn ang="0">
                      <a:pos x="6" y="2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5" y="3"/>
                    </a:cxn>
                    <a:cxn ang="0">
                      <a:pos x="5" y="3"/>
                    </a:cxn>
                    <a:cxn ang="0">
                      <a:pos x="4" y="3"/>
                    </a:cxn>
                    <a:cxn ang="0">
                      <a:pos x="4" y="3"/>
                    </a:cxn>
                    <a:cxn ang="0">
                      <a:pos x="4" y="2"/>
                    </a:cxn>
                    <a:cxn ang="0">
                      <a:pos x="3" y="2"/>
                    </a:cxn>
                    <a:cxn ang="0">
                      <a:pos x="3" y="2"/>
                    </a:cxn>
                    <a:cxn ang="0">
                      <a:pos x="2" y="3"/>
                    </a:cxn>
                    <a:cxn ang="0">
                      <a:pos x="2" y="3"/>
                    </a:cxn>
                    <a:cxn ang="0">
                      <a:pos x="2" y="4"/>
                    </a:cxn>
                    <a:cxn ang="0">
                      <a:pos x="2" y="7"/>
                    </a:cxn>
                    <a:cxn ang="0">
                      <a:pos x="2" y="10"/>
                    </a:cxn>
                    <a:cxn ang="0">
                      <a:pos x="2" y="11"/>
                    </a:cxn>
                    <a:cxn ang="0">
                      <a:pos x="2" y="12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4" y="11"/>
                    </a:cxn>
                    <a:cxn ang="0">
                      <a:pos x="4" y="10"/>
                    </a:cxn>
                    <a:cxn ang="0">
                      <a:pos x="4" y="7"/>
                    </a:cxn>
                    <a:cxn ang="0">
                      <a:pos x="4" y="5"/>
                    </a:cxn>
                    <a:cxn ang="0">
                      <a:pos x="4" y="3"/>
                    </a:cxn>
                    <a:cxn ang="0">
                      <a:pos x="4" y="3"/>
                    </a:cxn>
                    <a:cxn ang="0">
                      <a:pos x="4" y="3"/>
                    </a:cxn>
                    <a:cxn ang="0">
                      <a:pos x="5" y="3"/>
                    </a:cxn>
                    <a:cxn ang="0">
                      <a:pos x="6" y="3"/>
                    </a:cxn>
                    <a:cxn ang="0">
                      <a:pos x="6" y="3"/>
                    </a:cxn>
                  </a:cxnLst>
                  <a:rect l="0" t="0" r="r" b="b"/>
                  <a:pathLst>
                    <a:path w="6" h="14">
                      <a:moveTo>
                        <a:pt x="6" y="3"/>
                      </a:move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4" y="13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" name="Freeform 186"/>
                <p:cNvSpPr>
                  <a:spLocks/>
                </p:cNvSpPr>
                <p:nvPr/>
              </p:nvSpPr>
              <p:spPr bwMode="auto">
                <a:xfrm>
                  <a:off x="452" y="3394"/>
                  <a:ext cx="5" cy="13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1" y="0"/>
                    </a:cxn>
                    <a:cxn ang="0">
                      <a:pos x="3" y="0"/>
                    </a:cxn>
                    <a:cxn ang="0">
                      <a:pos x="5" y="0"/>
                    </a:cxn>
                    <a:cxn ang="0">
                      <a:pos x="6" y="2"/>
                    </a:cxn>
                    <a:cxn ang="0">
                      <a:pos x="6" y="3"/>
                    </a:cxn>
                    <a:cxn ang="0">
                      <a:pos x="6" y="4"/>
                    </a:cxn>
                    <a:cxn ang="0">
                      <a:pos x="6" y="5"/>
                    </a:cxn>
                    <a:cxn ang="0">
                      <a:pos x="6" y="5"/>
                    </a:cxn>
                    <a:cxn ang="0">
                      <a:pos x="4" y="5"/>
                    </a:cxn>
                    <a:cxn ang="0">
                      <a:pos x="4" y="5"/>
                    </a:cxn>
                    <a:cxn ang="0">
                      <a:pos x="4" y="4"/>
                    </a:cxn>
                    <a:cxn ang="0">
                      <a:pos x="4" y="2"/>
                    </a:cxn>
                    <a:cxn ang="0">
                      <a:pos x="3" y="2"/>
                    </a:cxn>
                    <a:cxn ang="0">
                      <a:pos x="3" y="2"/>
                    </a:cxn>
                    <a:cxn ang="0">
                      <a:pos x="2" y="2"/>
                    </a:cxn>
                    <a:cxn ang="0">
                      <a:pos x="2" y="3"/>
                    </a:cxn>
                    <a:cxn ang="0">
                      <a:pos x="2" y="5"/>
                    </a:cxn>
                    <a:cxn ang="0">
                      <a:pos x="2" y="6"/>
                    </a:cxn>
                    <a:cxn ang="0">
                      <a:pos x="3" y="6"/>
                    </a:cxn>
                    <a:cxn ang="0">
                      <a:pos x="3" y="6"/>
                    </a:cxn>
                    <a:cxn ang="0">
                      <a:pos x="3" y="7"/>
                    </a:cxn>
                    <a:cxn ang="0">
                      <a:pos x="5" y="8"/>
                    </a:cxn>
                    <a:cxn ang="0">
                      <a:pos x="6" y="9"/>
                    </a:cxn>
                    <a:cxn ang="0">
                      <a:pos x="6" y="10"/>
                    </a:cxn>
                    <a:cxn ang="0">
                      <a:pos x="6" y="11"/>
                    </a:cxn>
                    <a:cxn ang="0">
                      <a:pos x="6" y="11"/>
                    </a:cxn>
                    <a:cxn ang="0">
                      <a:pos x="6" y="13"/>
                    </a:cxn>
                    <a:cxn ang="0">
                      <a:pos x="6" y="15"/>
                    </a:cxn>
                    <a:cxn ang="0">
                      <a:pos x="6" y="16"/>
                    </a:cxn>
                    <a:cxn ang="0">
                      <a:pos x="5" y="17"/>
                    </a:cxn>
                    <a:cxn ang="0">
                      <a:pos x="3" y="18"/>
                    </a:cxn>
                    <a:cxn ang="0">
                      <a:pos x="1" y="17"/>
                    </a:cxn>
                    <a:cxn ang="0">
                      <a:pos x="0" y="16"/>
                    </a:cxn>
                    <a:cxn ang="0">
                      <a:pos x="0" y="15"/>
                    </a:cxn>
                    <a:cxn ang="0">
                      <a:pos x="0" y="13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1" y="12"/>
                    </a:cxn>
                    <a:cxn ang="0">
                      <a:pos x="2" y="12"/>
                    </a:cxn>
                    <a:cxn ang="0">
                      <a:pos x="2" y="12"/>
                    </a:cxn>
                    <a:cxn ang="0">
                      <a:pos x="2" y="14"/>
                    </a:cxn>
                    <a:cxn ang="0">
                      <a:pos x="2" y="15"/>
                    </a:cxn>
                    <a:cxn ang="0">
                      <a:pos x="3" y="15"/>
                    </a:cxn>
                    <a:cxn ang="0">
                      <a:pos x="3" y="15"/>
                    </a:cxn>
                    <a:cxn ang="0">
                      <a:pos x="4" y="14"/>
                    </a:cxn>
                    <a:cxn ang="0">
                      <a:pos x="4" y="13"/>
                    </a:cxn>
                    <a:cxn ang="0">
                      <a:pos x="4" y="12"/>
                    </a:cxn>
                    <a:cxn ang="0">
                      <a:pos x="3" y="11"/>
                    </a:cxn>
                    <a:cxn ang="0">
                      <a:pos x="3" y="11"/>
                    </a:cxn>
                    <a:cxn ang="0">
                      <a:pos x="3" y="10"/>
                    </a:cxn>
                    <a:cxn ang="0">
                      <a:pos x="2" y="9"/>
                    </a:cxn>
                    <a:cxn ang="0">
                      <a:pos x="1" y="8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6" h="18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5"/>
                      </a:lnTo>
                      <a:lnTo>
                        <a:pt x="6" y="15"/>
                      </a:lnTo>
                      <a:lnTo>
                        <a:pt x="6" y="15"/>
                      </a:lnTo>
                      <a:lnTo>
                        <a:pt x="6" y="15"/>
                      </a:lnTo>
                      <a:lnTo>
                        <a:pt x="6" y="15"/>
                      </a:lnTo>
                      <a:lnTo>
                        <a:pt x="6" y="15"/>
                      </a:lnTo>
                      <a:lnTo>
                        <a:pt x="6" y="15"/>
                      </a:lnTo>
                      <a:lnTo>
                        <a:pt x="6" y="15"/>
                      </a:lnTo>
                      <a:lnTo>
                        <a:pt x="6" y="15"/>
                      </a:lnTo>
                      <a:lnTo>
                        <a:pt x="6" y="15"/>
                      </a:lnTo>
                      <a:lnTo>
                        <a:pt x="6" y="15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5" y="18"/>
                      </a:lnTo>
                      <a:lnTo>
                        <a:pt x="5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3" y="18"/>
                      </a:lnTo>
                      <a:lnTo>
                        <a:pt x="3" y="18"/>
                      </a:lnTo>
                      <a:lnTo>
                        <a:pt x="3" y="18"/>
                      </a:lnTo>
                      <a:lnTo>
                        <a:pt x="3" y="18"/>
                      </a:lnTo>
                      <a:lnTo>
                        <a:pt x="3" y="18"/>
                      </a:lnTo>
                      <a:lnTo>
                        <a:pt x="3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1" y="18"/>
                      </a:lnTo>
                      <a:lnTo>
                        <a:pt x="1" y="18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" name="Freeform 187"/>
                <p:cNvSpPr>
                  <a:spLocks/>
                </p:cNvSpPr>
                <p:nvPr/>
              </p:nvSpPr>
              <p:spPr bwMode="auto">
                <a:xfrm>
                  <a:off x="459" y="3397"/>
                  <a:ext cx="6" cy="9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2" y="8"/>
                    </a:cxn>
                    <a:cxn ang="0">
                      <a:pos x="2" y="12"/>
                    </a:cxn>
                    <a:cxn ang="0">
                      <a:pos x="5" y="12"/>
                    </a:cxn>
                    <a:cxn ang="0">
                      <a:pos x="5" y="8"/>
                    </a:cxn>
                    <a:cxn ang="0">
                      <a:pos x="7" y="0"/>
                    </a:cxn>
                    <a:cxn ang="0">
                      <a:pos x="5" y="0"/>
                    </a:cxn>
                    <a:cxn ang="0">
                      <a:pos x="4" y="5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7" h="12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8"/>
                      </a:lnTo>
                      <a:lnTo>
                        <a:pt x="2" y="12"/>
                      </a:lnTo>
                      <a:lnTo>
                        <a:pt x="5" y="12"/>
                      </a:lnTo>
                      <a:lnTo>
                        <a:pt x="5" y="8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4" y="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" name="Freeform 188"/>
                <p:cNvSpPr>
                  <a:spLocks/>
                </p:cNvSpPr>
                <p:nvPr/>
              </p:nvSpPr>
              <p:spPr bwMode="auto">
                <a:xfrm>
                  <a:off x="466" y="3397"/>
                  <a:ext cx="5" cy="10"/>
                </a:xfrm>
                <a:custGeom>
                  <a:avLst/>
                  <a:gdLst/>
                  <a:ahLst/>
                  <a:cxnLst>
                    <a:cxn ang="0">
                      <a:pos x="3" y="3"/>
                    </a:cxn>
                    <a:cxn ang="0">
                      <a:pos x="3" y="4"/>
                    </a:cxn>
                    <a:cxn ang="0">
                      <a:pos x="3" y="4"/>
                    </a:cxn>
                    <a:cxn ang="0">
                      <a:pos x="3" y="5"/>
                    </a:cxn>
                    <a:cxn ang="0">
                      <a:pos x="3" y="5"/>
                    </a:cxn>
                    <a:cxn ang="0">
                      <a:pos x="4" y="5"/>
                    </a:cxn>
                    <a:cxn ang="0">
                      <a:pos x="5" y="7"/>
                    </a:cxn>
                    <a:cxn ang="0">
                      <a:pos x="5" y="7"/>
                    </a:cxn>
                    <a:cxn ang="0">
                      <a:pos x="6" y="8"/>
                    </a:cxn>
                    <a:cxn ang="0">
                      <a:pos x="6" y="9"/>
                    </a:cxn>
                    <a:cxn ang="0">
                      <a:pos x="6" y="9"/>
                    </a:cxn>
                    <a:cxn ang="0">
                      <a:pos x="6" y="10"/>
                    </a:cxn>
                    <a:cxn ang="0">
                      <a:pos x="6" y="11"/>
                    </a:cxn>
                    <a:cxn ang="0">
                      <a:pos x="6" y="12"/>
                    </a:cxn>
                    <a:cxn ang="0">
                      <a:pos x="5" y="13"/>
                    </a:cxn>
                    <a:cxn ang="0">
                      <a:pos x="3" y="14"/>
                    </a:cxn>
                    <a:cxn ang="0">
                      <a:pos x="1" y="13"/>
                    </a:cxn>
                    <a:cxn ang="0">
                      <a:pos x="0" y="12"/>
                    </a:cxn>
                    <a:cxn ang="0">
                      <a:pos x="0" y="11"/>
                    </a:cxn>
                    <a:cxn ang="0">
                      <a:pos x="0" y="10"/>
                    </a:cxn>
                    <a:cxn ang="0">
                      <a:pos x="0" y="9"/>
                    </a:cxn>
                    <a:cxn ang="0">
                      <a:pos x="1" y="9"/>
                    </a:cxn>
                    <a:cxn ang="0">
                      <a:pos x="2" y="9"/>
                    </a:cxn>
                    <a:cxn ang="0">
                      <a:pos x="3" y="9"/>
                    </a:cxn>
                    <a:cxn ang="0">
                      <a:pos x="3" y="10"/>
                    </a:cxn>
                    <a:cxn ang="0">
                      <a:pos x="3" y="11"/>
                    </a:cxn>
                    <a:cxn ang="0">
                      <a:pos x="3" y="11"/>
                    </a:cxn>
                    <a:cxn ang="0">
                      <a:pos x="3" y="12"/>
                    </a:cxn>
                    <a:cxn ang="0">
                      <a:pos x="4" y="11"/>
                    </a:cxn>
                    <a:cxn ang="0">
                      <a:pos x="4" y="11"/>
                    </a:cxn>
                    <a:cxn ang="0">
                      <a:pos x="4" y="10"/>
                    </a:cxn>
                    <a:cxn ang="0">
                      <a:pos x="4" y="10"/>
                    </a:cxn>
                    <a:cxn ang="0">
                      <a:pos x="4" y="9"/>
                    </a:cxn>
                    <a:cxn ang="0">
                      <a:pos x="3" y="9"/>
                    </a:cxn>
                    <a:cxn ang="0">
                      <a:pos x="3" y="8"/>
                    </a:cxn>
                    <a:cxn ang="0">
                      <a:pos x="2" y="7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4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1" y="1"/>
                    </a:cxn>
                    <a:cxn ang="0">
                      <a:pos x="2" y="1"/>
                    </a:cxn>
                    <a:cxn ang="0">
                      <a:pos x="4" y="1"/>
                    </a:cxn>
                    <a:cxn ang="0">
                      <a:pos x="6" y="1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6" y="4"/>
                    </a:cxn>
                    <a:cxn ang="0">
                      <a:pos x="6" y="5"/>
                    </a:cxn>
                    <a:cxn ang="0">
                      <a:pos x="5" y="5"/>
                    </a:cxn>
                    <a:cxn ang="0">
                      <a:pos x="4" y="5"/>
                    </a:cxn>
                    <a:cxn ang="0">
                      <a:pos x="4" y="5"/>
                    </a:cxn>
                    <a:cxn ang="0">
                      <a:pos x="4" y="3"/>
                    </a:cxn>
                    <a:cxn ang="0">
                      <a:pos x="4" y="3"/>
                    </a:cxn>
                    <a:cxn ang="0">
                      <a:pos x="3" y="2"/>
                    </a:cxn>
                    <a:cxn ang="0">
                      <a:pos x="3" y="2"/>
                    </a:cxn>
                  </a:cxnLst>
                  <a:rect l="0" t="0" r="r" b="b"/>
                  <a:pathLst>
                    <a:path w="6" h="14">
                      <a:moveTo>
                        <a:pt x="3" y="3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4" y="5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4" y="13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" name="Freeform 189"/>
                <p:cNvSpPr>
                  <a:spLocks/>
                </p:cNvSpPr>
                <p:nvPr/>
              </p:nvSpPr>
              <p:spPr bwMode="auto">
                <a:xfrm>
                  <a:off x="472" y="3397"/>
                  <a:ext cx="5" cy="9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6" y="0"/>
                    </a:cxn>
                    <a:cxn ang="0">
                      <a:pos x="6" y="1"/>
                    </a:cxn>
                    <a:cxn ang="0">
                      <a:pos x="4" y="1"/>
                    </a:cxn>
                    <a:cxn ang="0">
                      <a:pos x="4" y="12"/>
                    </a:cxn>
                    <a:cxn ang="0">
                      <a:pos x="1" y="12"/>
                    </a:cxn>
                    <a:cxn ang="0">
                      <a:pos x="1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6" h="12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4" y="1"/>
                      </a:lnTo>
                      <a:lnTo>
                        <a:pt x="4" y="12"/>
                      </a:lnTo>
                      <a:lnTo>
                        <a:pt x="1" y="12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" name="Freeform 190"/>
                <p:cNvSpPr>
                  <a:spLocks/>
                </p:cNvSpPr>
                <p:nvPr/>
              </p:nvSpPr>
              <p:spPr bwMode="auto">
                <a:xfrm>
                  <a:off x="478" y="3397"/>
                  <a:ext cx="4" cy="9"/>
                </a:xfrm>
                <a:custGeom>
                  <a:avLst/>
                  <a:gdLst/>
                  <a:ahLst/>
                  <a:cxnLst>
                    <a:cxn ang="0">
                      <a:pos x="3" y="1"/>
                    </a:cxn>
                    <a:cxn ang="0">
                      <a:pos x="5" y="1"/>
                    </a:cxn>
                    <a:cxn ang="0">
                      <a:pos x="5" y="0"/>
                    </a:cxn>
                    <a:cxn ang="0">
                      <a:pos x="0" y="0"/>
                    </a:cxn>
                    <a:cxn ang="0">
                      <a:pos x="0" y="12"/>
                    </a:cxn>
                    <a:cxn ang="0">
                      <a:pos x="5" y="12"/>
                    </a:cxn>
                    <a:cxn ang="0">
                      <a:pos x="5" y="10"/>
                    </a:cxn>
                    <a:cxn ang="0">
                      <a:pos x="3" y="10"/>
                    </a:cxn>
                    <a:cxn ang="0">
                      <a:pos x="3" y="6"/>
                    </a:cxn>
                    <a:cxn ang="0">
                      <a:pos x="5" y="6"/>
                    </a:cxn>
                    <a:cxn ang="0">
                      <a:pos x="5" y="5"/>
                    </a:cxn>
                    <a:cxn ang="0">
                      <a:pos x="3" y="5"/>
                    </a:cxn>
                    <a:cxn ang="0">
                      <a:pos x="3" y="1"/>
                    </a:cxn>
                  </a:cxnLst>
                  <a:rect l="0" t="0" r="r" b="b"/>
                  <a:pathLst>
                    <a:path w="5" h="12">
                      <a:moveTo>
                        <a:pt x="3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5" y="12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3" y="5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" name="Freeform 191"/>
                <p:cNvSpPr>
                  <a:spLocks/>
                </p:cNvSpPr>
                <p:nvPr/>
              </p:nvSpPr>
              <p:spPr bwMode="auto">
                <a:xfrm>
                  <a:off x="484" y="3397"/>
                  <a:ext cx="7" cy="9"/>
                </a:xfrm>
                <a:custGeom>
                  <a:avLst/>
                  <a:gdLst/>
                  <a:ahLst/>
                  <a:cxnLst>
                    <a:cxn ang="0">
                      <a:pos x="2" y="12"/>
                    </a:cxn>
                    <a:cxn ang="0">
                      <a:pos x="0" y="12"/>
                    </a:cxn>
                    <a:cxn ang="0">
                      <a:pos x="0" y="0"/>
                    </a:cxn>
                    <a:cxn ang="0">
                      <a:pos x="4" y="0"/>
                    </a:cxn>
                    <a:cxn ang="0">
                      <a:pos x="5" y="9"/>
                    </a:cxn>
                    <a:cxn ang="0">
                      <a:pos x="6" y="0"/>
                    </a:cxn>
                    <a:cxn ang="0">
                      <a:pos x="9" y="0"/>
                    </a:cxn>
                    <a:cxn ang="0">
                      <a:pos x="9" y="12"/>
                    </a:cxn>
                    <a:cxn ang="0">
                      <a:pos x="7" y="12"/>
                    </a:cxn>
                    <a:cxn ang="0">
                      <a:pos x="7" y="3"/>
                    </a:cxn>
                    <a:cxn ang="0">
                      <a:pos x="5" y="12"/>
                    </a:cxn>
                    <a:cxn ang="0">
                      <a:pos x="3" y="12"/>
                    </a:cxn>
                    <a:cxn ang="0">
                      <a:pos x="2" y="3"/>
                    </a:cxn>
                    <a:cxn ang="0">
                      <a:pos x="2" y="12"/>
                    </a:cxn>
                  </a:cxnLst>
                  <a:rect l="0" t="0" r="r" b="b"/>
                  <a:pathLst>
                    <a:path w="9" h="12">
                      <a:moveTo>
                        <a:pt x="2" y="12"/>
                      </a:moveTo>
                      <a:lnTo>
                        <a:pt x="0" y="12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5" y="9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9" y="12"/>
                      </a:lnTo>
                      <a:lnTo>
                        <a:pt x="7" y="12"/>
                      </a:lnTo>
                      <a:lnTo>
                        <a:pt x="7" y="3"/>
                      </a:lnTo>
                      <a:lnTo>
                        <a:pt x="5" y="12"/>
                      </a:lnTo>
                      <a:lnTo>
                        <a:pt x="3" y="12"/>
                      </a:lnTo>
                      <a:lnTo>
                        <a:pt x="2" y="3"/>
                      </a:lnTo>
                      <a:lnTo>
                        <a:pt x="2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" name="Freeform 192"/>
                <p:cNvSpPr>
                  <a:spLocks/>
                </p:cNvSpPr>
                <p:nvPr/>
              </p:nvSpPr>
              <p:spPr bwMode="auto">
                <a:xfrm>
                  <a:off x="493" y="3397"/>
                  <a:ext cx="5" cy="10"/>
                </a:xfrm>
                <a:custGeom>
                  <a:avLst/>
                  <a:gdLst/>
                  <a:ahLst/>
                  <a:cxnLst>
                    <a:cxn ang="0">
                      <a:pos x="3" y="3"/>
                    </a:cxn>
                    <a:cxn ang="0">
                      <a:pos x="3" y="4"/>
                    </a:cxn>
                    <a:cxn ang="0">
                      <a:pos x="3" y="4"/>
                    </a:cxn>
                    <a:cxn ang="0">
                      <a:pos x="3" y="5"/>
                    </a:cxn>
                    <a:cxn ang="0">
                      <a:pos x="3" y="5"/>
                    </a:cxn>
                    <a:cxn ang="0">
                      <a:pos x="3" y="5"/>
                    </a:cxn>
                    <a:cxn ang="0">
                      <a:pos x="4" y="7"/>
                    </a:cxn>
                    <a:cxn ang="0">
                      <a:pos x="5" y="7"/>
                    </a:cxn>
                    <a:cxn ang="0">
                      <a:pos x="6" y="8"/>
                    </a:cxn>
                    <a:cxn ang="0">
                      <a:pos x="6" y="9"/>
                    </a:cxn>
                    <a:cxn ang="0">
                      <a:pos x="6" y="9"/>
                    </a:cxn>
                    <a:cxn ang="0">
                      <a:pos x="6" y="10"/>
                    </a:cxn>
                    <a:cxn ang="0">
                      <a:pos x="6" y="11"/>
                    </a:cxn>
                    <a:cxn ang="0">
                      <a:pos x="6" y="12"/>
                    </a:cxn>
                    <a:cxn ang="0">
                      <a:pos x="5" y="13"/>
                    </a:cxn>
                    <a:cxn ang="0">
                      <a:pos x="3" y="14"/>
                    </a:cxn>
                    <a:cxn ang="0">
                      <a:pos x="1" y="13"/>
                    </a:cxn>
                    <a:cxn ang="0">
                      <a:pos x="0" y="12"/>
                    </a:cxn>
                    <a:cxn ang="0">
                      <a:pos x="0" y="11"/>
                    </a:cxn>
                    <a:cxn ang="0">
                      <a:pos x="0" y="10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2" y="9"/>
                    </a:cxn>
                    <a:cxn ang="0">
                      <a:pos x="3" y="9"/>
                    </a:cxn>
                    <a:cxn ang="0">
                      <a:pos x="3" y="10"/>
                    </a:cxn>
                    <a:cxn ang="0">
                      <a:pos x="3" y="11"/>
                    </a:cxn>
                    <a:cxn ang="0">
                      <a:pos x="3" y="11"/>
                    </a:cxn>
                    <a:cxn ang="0">
                      <a:pos x="3" y="12"/>
                    </a:cxn>
                    <a:cxn ang="0">
                      <a:pos x="3" y="11"/>
                    </a:cxn>
                    <a:cxn ang="0">
                      <a:pos x="3" y="11"/>
                    </a:cxn>
                    <a:cxn ang="0">
                      <a:pos x="3" y="10"/>
                    </a:cxn>
                    <a:cxn ang="0">
                      <a:pos x="3" y="10"/>
                    </a:cxn>
                    <a:cxn ang="0">
                      <a:pos x="3" y="9"/>
                    </a:cxn>
                    <a:cxn ang="0">
                      <a:pos x="3" y="9"/>
                    </a:cxn>
                    <a:cxn ang="0">
                      <a:pos x="3" y="8"/>
                    </a:cxn>
                    <a:cxn ang="0">
                      <a:pos x="2" y="7"/>
                    </a:cxn>
                    <a:cxn ang="0">
                      <a:pos x="1" y="6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4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1" y="1"/>
                    </a:cxn>
                    <a:cxn ang="0">
                      <a:pos x="2" y="1"/>
                    </a:cxn>
                    <a:cxn ang="0">
                      <a:pos x="4" y="1"/>
                    </a:cxn>
                    <a:cxn ang="0">
                      <a:pos x="5" y="1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6" y="4"/>
                    </a:cxn>
                    <a:cxn ang="0">
                      <a:pos x="6" y="5"/>
                    </a:cxn>
                    <a:cxn ang="0">
                      <a:pos x="5" y="5"/>
                    </a:cxn>
                    <a:cxn ang="0">
                      <a:pos x="4" y="5"/>
                    </a:cxn>
                    <a:cxn ang="0">
                      <a:pos x="3" y="5"/>
                    </a:cxn>
                    <a:cxn ang="0">
                      <a:pos x="3" y="3"/>
                    </a:cxn>
                    <a:cxn ang="0">
                      <a:pos x="3" y="3"/>
                    </a:cxn>
                    <a:cxn ang="0">
                      <a:pos x="3" y="2"/>
                    </a:cxn>
                    <a:cxn ang="0">
                      <a:pos x="3" y="2"/>
                    </a:cxn>
                  </a:cxnLst>
                  <a:rect l="0" t="0" r="r" b="b"/>
                  <a:pathLst>
                    <a:path w="6" h="14">
                      <a:moveTo>
                        <a:pt x="3" y="3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1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" name="Rectangle 193"/>
                <p:cNvSpPr>
                  <a:spLocks noChangeArrowheads="1"/>
                </p:cNvSpPr>
                <p:nvPr/>
              </p:nvSpPr>
              <p:spPr bwMode="auto">
                <a:xfrm>
                  <a:off x="437" y="3365"/>
                  <a:ext cx="0" cy="22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" name="Rectangle 194"/>
                <p:cNvSpPr>
                  <a:spLocks noChangeArrowheads="1"/>
                </p:cNvSpPr>
                <p:nvPr/>
              </p:nvSpPr>
              <p:spPr bwMode="auto">
                <a:xfrm>
                  <a:off x="440" y="3371"/>
                  <a:ext cx="1" cy="16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" name="Rectangle 195"/>
                <p:cNvSpPr>
                  <a:spLocks noChangeArrowheads="1"/>
                </p:cNvSpPr>
                <p:nvPr/>
              </p:nvSpPr>
              <p:spPr bwMode="auto">
                <a:xfrm>
                  <a:off x="442" y="3376"/>
                  <a:ext cx="1" cy="11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" name="Rectangle 196"/>
                <p:cNvSpPr>
                  <a:spLocks noChangeArrowheads="1"/>
                </p:cNvSpPr>
                <p:nvPr/>
              </p:nvSpPr>
              <p:spPr bwMode="auto">
                <a:xfrm>
                  <a:off x="446" y="3379"/>
                  <a:ext cx="1" cy="8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" name="Rectangle 197"/>
                <p:cNvSpPr>
                  <a:spLocks noChangeArrowheads="1"/>
                </p:cNvSpPr>
                <p:nvPr/>
              </p:nvSpPr>
              <p:spPr bwMode="auto">
                <a:xfrm>
                  <a:off x="449" y="3382"/>
                  <a:ext cx="1" cy="5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" name="Rectangle 198"/>
                <p:cNvSpPr>
                  <a:spLocks noChangeArrowheads="1"/>
                </p:cNvSpPr>
                <p:nvPr/>
              </p:nvSpPr>
              <p:spPr bwMode="auto">
                <a:xfrm>
                  <a:off x="452" y="3383"/>
                  <a:ext cx="0" cy="4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" name="Rectangle 199"/>
                <p:cNvSpPr>
                  <a:spLocks noChangeArrowheads="1"/>
                </p:cNvSpPr>
                <p:nvPr/>
              </p:nvSpPr>
              <p:spPr bwMode="auto">
                <a:xfrm>
                  <a:off x="455" y="3384"/>
                  <a:ext cx="1" cy="3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" name="Rectangle 200"/>
                <p:cNvSpPr>
                  <a:spLocks noChangeArrowheads="1"/>
                </p:cNvSpPr>
                <p:nvPr/>
              </p:nvSpPr>
              <p:spPr bwMode="auto">
                <a:xfrm>
                  <a:off x="476" y="3365"/>
                  <a:ext cx="1" cy="22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" name="Rectangle 201"/>
                <p:cNvSpPr>
                  <a:spLocks noChangeArrowheads="1"/>
                </p:cNvSpPr>
                <p:nvPr/>
              </p:nvSpPr>
              <p:spPr bwMode="auto">
                <a:xfrm>
                  <a:off x="458" y="3384"/>
                  <a:ext cx="1" cy="3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" name="Rectangle 202"/>
                <p:cNvSpPr>
                  <a:spLocks noChangeArrowheads="1"/>
                </p:cNvSpPr>
                <p:nvPr/>
              </p:nvSpPr>
              <p:spPr bwMode="auto">
                <a:xfrm>
                  <a:off x="467" y="3379"/>
                  <a:ext cx="1" cy="8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" name="Rectangle 203"/>
                <p:cNvSpPr>
                  <a:spLocks noChangeArrowheads="1"/>
                </p:cNvSpPr>
                <p:nvPr/>
              </p:nvSpPr>
              <p:spPr bwMode="auto">
                <a:xfrm>
                  <a:off x="471" y="3376"/>
                  <a:ext cx="0" cy="11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" name="Rectangle 204"/>
                <p:cNvSpPr>
                  <a:spLocks noChangeArrowheads="1"/>
                </p:cNvSpPr>
                <p:nvPr/>
              </p:nvSpPr>
              <p:spPr bwMode="auto">
                <a:xfrm>
                  <a:off x="474" y="3371"/>
                  <a:ext cx="0" cy="16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" name="Rectangle 205"/>
                <p:cNvSpPr>
                  <a:spLocks noChangeArrowheads="1"/>
                </p:cNvSpPr>
                <p:nvPr/>
              </p:nvSpPr>
              <p:spPr bwMode="auto">
                <a:xfrm>
                  <a:off x="480" y="3371"/>
                  <a:ext cx="1" cy="16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" name="Rectangle 206"/>
                <p:cNvSpPr>
                  <a:spLocks noChangeArrowheads="1"/>
                </p:cNvSpPr>
                <p:nvPr/>
              </p:nvSpPr>
              <p:spPr bwMode="auto">
                <a:xfrm>
                  <a:off x="483" y="3376"/>
                  <a:ext cx="0" cy="11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" name="Rectangle 207"/>
                <p:cNvSpPr>
                  <a:spLocks noChangeArrowheads="1"/>
                </p:cNvSpPr>
                <p:nvPr/>
              </p:nvSpPr>
              <p:spPr bwMode="auto">
                <a:xfrm>
                  <a:off x="486" y="3379"/>
                  <a:ext cx="0" cy="8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" name="Rectangle 208"/>
                <p:cNvSpPr>
                  <a:spLocks noChangeArrowheads="1"/>
                </p:cNvSpPr>
                <p:nvPr/>
              </p:nvSpPr>
              <p:spPr bwMode="auto">
                <a:xfrm>
                  <a:off x="489" y="3381"/>
                  <a:ext cx="1" cy="6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" name="Rectangle 209"/>
                <p:cNvSpPr>
                  <a:spLocks noChangeArrowheads="1"/>
                </p:cNvSpPr>
                <p:nvPr/>
              </p:nvSpPr>
              <p:spPr bwMode="auto">
                <a:xfrm>
                  <a:off x="492" y="3382"/>
                  <a:ext cx="1" cy="5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" name="Rectangle 210"/>
                <p:cNvSpPr>
                  <a:spLocks noChangeArrowheads="1"/>
                </p:cNvSpPr>
                <p:nvPr/>
              </p:nvSpPr>
              <p:spPr bwMode="auto">
                <a:xfrm>
                  <a:off x="422" y="3382"/>
                  <a:ext cx="0" cy="5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" name="Rectangle 211"/>
                <p:cNvSpPr>
                  <a:spLocks noChangeArrowheads="1"/>
                </p:cNvSpPr>
                <p:nvPr/>
              </p:nvSpPr>
              <p:spPr bwMode="auto">
                <a:xfrm>
                  <a:off x="424" y="3381"/>
                  <a:ext cx="1" cy="6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" name="Rectangle 212"/>
                <p:cNvSpPr>
                  <a:spLocks noChangeArrowheads="1"/>
                </p:cNvSpPr>
                <p:nvPr/>
              </p:nvSpPr>
              <p:spPr bwMode="auto">
                <a:xfrm>
                  <a:off x="427" y="3379"/>
                  <a:ext cx="1" cy="8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" name="Rectangle 213"/>
                <p:cNvSpPr>
                  <a:spLocks noChangeArrowheads="1"/>
                </p:cNvSpPr>
                <p:nvPr/>
              </p:nvSpPr>
              <p:spPr bwMode="auto">
                <a:xfrm>
                  <a:off x="431" y="3376"/>
                  <a:ext cx="0" cy="11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" name="Rectangle 214"/>
                <p:cNvSpPr>
                  <a:spLocks noChangeArrowheads="1"/>
                </p:cNvSpPr>
                <p:nvPr/>
              </p:nvSpPr>
              <p:spPr bwMode="auto">
                <a:xfrm>
                  <a:off x="433" y="3371"/>
                  <a:ext cx="1" cy="16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" name="Rectangle 215"/>
                <p:cNvSpPr>
                  <a:spLocks noChangeArrowheads="1"/>
                </p:cNvSpPr>
                <p:nvPr/>
              </p:nvSpPr>
              <p:spPr bwMode="auto">
                <a:xfrm>
                  <a:off x="461" y="3383"/>
                  <a:ext cx="1" cy="4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" name="Rectangle 216"/>
                <p:cNvSpPr>
                  <a:spLocks noChangeArrowheads="1"/>
                </p:cNvSpPr>
                <p:nvPr/>
              </p:nvSpPr>
              <p:spPr bwMode="auto">
                <a:xfrm>
                  <a:off x="465" y="3382"/>
                  <a:ext cx="0" cy="5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" name="Rectangle 217"/>
                <p:cNvSpPr>
                  <a:spLocks noChangeArrowheads="1"/>
                </p:cNvSpPr>
                <p:nvPr/>
              </p:nvSpPr>
              <p:spPr bwMode="auto">
                <a:xfrm>
                  <a:off x="496" y="3384"/>
                  <a:ext cx="0" cy="3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" name="Rectangle 218"/>
                <p:cNvSpPr>
                  <a:spLocks noChangeArrowheads="1"/>
                </p:cNvSpPr>
                <p:nvPr/>
              </p:nvSpPr>
              <p:spPr bwMode="auto">
                <a:xfrm>
                  <a:off x="418" y="3384"/>
                  <a:ext cx="1" cy="3"/>
                </a:xfrm>
                <a:prstGeom prst="rect">
                  <a:avLst/>
                </a:prstGeom>
                <a:solidFill>
                  <a:srgbClr val="F7F7F7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77" name="Line 219"/>
              <p:cNvSpPr>
                <a:spLocks noChangeShapeType="1"/>
              </p:cNvSpPr>
              <p:nvPr/>
            </p:nvSpPr>
            <p:spPr bwMode="auto">
              <a:xfrm>
                <a:off x="528" y="3542"/>
                <a:ext cx="0" cy="7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378" name="Line 220"/>
              <p:cNvSpPr>
                <a:spLocks noChangeShapeType="1"/>
              </p:cNvSpPr>
              <p:nvPr/>
            </p:nvSpPr>
            <p:spPr bwMode="auto">
              <a:xfrm>
                <a:off x="599" y="3542"/>
                <a:ext cx="0" cy="7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379" name="Line 221"/>
              <p:cNvSpPr>
                <a:spLocks noChangeShapeType="1"/>
              </p:cNvSpPr>
              <p:nvPr/>
            </p:nvSpPr>
            <p:spPr bwMode="auto">
              <a:xfrm>
                <a:off x="671" y="3542"/>
                <a:ext cx="0" cy="7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380" name="Line 222"/>
              <p:cNvSpPr>
                <a:spLocks noChangeShapeType="1"/>
              </p:cNvSpPr>
              <p:nvPr/>
            </p:nvSpPr>
            <p:spPr bwMode="auto">
              <a:xfrm>
                <a:off x="743" y="3542"/>
                <a:ext cx="0" cy="7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381" name="Line 223"/>
              <p:cNvSpPr>
                <a:spLocks noChangeShapeType="1"/>
              </p:cNvSpPr>
              <p:nvPr/>
            </p:nvSpPr>
            <p:spPr bwMode="auto">
              <a:xfrm>
                <a:off x="815" y="3542"/>
                <a:ext cx="0" cy="7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382" name="Line 224"/>
              <p:cNvSpPr>
                <a:spLocks noChangeShapeType="1"/>
              </p:cNvSpPr>
              <p:nvPr/>
            </p:nvSpPr>
            <p:spPr bwMode="auto">
              <a:xfrm>
                <a:off x="887" y="3542"/>
                <a:ext cx="0" cy="7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383" name="Line 225"/>
              <p:cNvSpPr>
                <a:spLocks noChangeShapeType="1"/>
              </p:cNvSpPr>
              <p:nvPr/>
            </p:nvSpPr>
            <p:spPr bwMode="auto">
              <a:xfrm>
                <a:off x="958" y="3542"/>
                <a:ext cx="0" cy="7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384" name="Line 226"/>
              <p:cNvSpPr>
                <a:spLocks noChangeShapeType="1"/>
              </p:cNvSpPr>
              <p:nvPr/>
            </p:nvSpPr>
            <p:spPr bwMode="auto">
              <a:xfrm>
                <a:off x="1030" y="3542"/>
                <a:ext cx="0" cy="7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385" name="Line 227"/>
              <p:cNvSpPr>
                <a:spLocks noChangeShapeType="1"/>
              </p:cNvSpPr>
              <p:nvPr/>
            </p:nvSpPr>
            <p:spPr bwMode="auto">
              <a:xfrm>
                <a:off x="1102" y="3542"/>
                <a:ext cx="0" cy="7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386" name="Line 228"/>
              <p:cNvSpPr>
                <a:spLocks noChangeShapeType="1"/>
              </p:cNvSpPr>
              <p:nvPr/>
            </p:nvSpPr>
            <p:spPr bwMode="auto">
              <a:xfrm>
                <a:off x="1174" y="3542"/>
                <a:ext cx="0" cy="7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387" name="Line 229"/>
              <p:cNvSpPr>
                <a:spLocks noChangeShapeType="1"/>
              </p:cNvSpPr>
              <p:nvPr/>
            </p:nvSpPr>
            <p:spPr bwMode="auto">
              <a:xfrm>
                <a:off x="1246" y="3542"/>
                <a:ext cx="0" cy="7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en-US"/>
              </a:p>
            </p:txBody>
          </p:sp>
        </p:grpSp>
        <p:sp>
          <p:nvSpPr>
            <p:cNvPr id="14" name="Line 230"/>
            <p:cNvSpPr>
              <a:spLocks noChangeShapeType="1"/>
            </p:cNvSpPr>
            <p:nvPr/>
          </p:nvSpPr>
          <p:spPr bwMode="auto">
            <a:xfrm flipH="1">
              <a:off x="4910138" y="4816475"/>
              <a:ext cx="273050" cy="2651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grpSp>
          <p:nvGrpSpPr>
            <p:cNvPr id="15" name="Group 232"/>
            <p:cNvGrpSpPr>
              <a:grpSpLocks/>
            </p:cNvGrpSpPr>
            <p:nvPr/>
          </p:nvGrpSpPr>
          <p:grpSpPr bwMode="auto">
            <a:xfrm>
              <a:off x="4665663" y="5046663"/>
              <a:ext cx="452437" cy="523875"/>
              <a:chOff x="1350" y="2770"/>
              <a:chExt cx="306" cy="348"/>
            </a:xfrm>
          </p:grpSpPr>
          <p:pic>
            <p:nvPicPr>
              <p:cNvPr id="372" name="Picture 233" descr="computer65x74p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350" y="2770"/>
                <a:ext cx="306" cy="348"/>
              </a:xfrm>
              <a:prstGeom prst="rect">
                <a:avLst/>
              </a:prstGeom>
              <a:noFill/>
            </p:spPr>
          </p:pic>
          <p:sp>
            <p:nvSpPr>
              <p:cNvPr id="373" name="Text Box 234"/>
              <p:cNvSpPr txBox="1">
                <a:spLocks noChangeArrowheads="1"/>
              </p:cNvSpPr>
              <p:nvPr/>
            </p:nvSpPr>
            <p:spPr bwMode="auto">
              <a:xfrm>
                <a:off x="1448" y="2842"/>
                <a:ext cx="136" cy="11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r>
                  <a:rPr lang="en-US" sz="800" b="1">
                    <a:solidFill>
                      <a:srgbClr val="000000"/>
                    </a:solidFill>
                    <a:latin typeface="Tahoma" pitchFamily="34" charset="0"/>
                  </a:rPr>
                  <a:t>X</a:t>
                </a:r>
                <a:endParaRPr lang="en-US"/>
              </a:p>
            </p:txBody>
          </p:sp>
        </p:grpSp>
        <p:sp>
          <p:nvSpPr>
            <p:cNvPr id="16" name="Line 235"/>
            <p:cNvSpPr>
              <a:spLocks noChangeShapeType="1"/>
            </p:cNvSpPr>
            <p:nvPr/>
          </p:nvSpPr>
          <p:spPr bwMode="auto">
            <a:xfrm flipH="1">
              <a:off x="5346700" y="4873625"/>
              <a:ext cx="46038" cy="79533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grpSp>
          <p:nvGrpSpPr>
            <p:cNvPr id="17" name="Group 236"/>
            <p:cNvGrpSpPr>
              <a:grpSpLocks/>
            </p:cNvGrpSpPr>
            <p:nvPr/>
          </p:nvGrpSpPr>
          <p:grpSpPr bwMode="auto">
            <a:xfrm>
              <a:off x="5165725" y="5668963"/>
              <a:ext cx="450850" cy="523875"/>
              <a:chOff x="1632" y="2959"/>
              <a:chExt cx="306" cy="348"/>
            </a:xfrm>
          </p:grpSpPr>
          <p:pic>
            <p:nvPicPr>
              <p:cNvPr id="370" name="Picture 237" descr="computer65x74p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632" y="2959"/>
                <a:ext cx="306" cy="348"/>
              </a:xfrm>
              <a:prstGeom prst="rect">
                <a:avLst/>
              </a:prstGeom>
              <a:noFill/>
            </p:spPr>
          </p:pic>
          <p:sp>
            <p:nvSpPr>
              <p:cNvPr id="371" name="Text Box 238"/>
              <p:cNvSpPr txBox="1">
                <a:spLocks noChangeArrowheads="1"/>
              </p:cNvSpPr>
              <p:nvPr/>
            </p:nvSpPr>
            <p:spPr bwMode="auto">
              <a:xfrm>
                <a:off x="1730" y="3016"/>
                <a:ext cx="135" cy="1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r>
                  <a:rPr lang="en-US" sz="800" b="1">
                    <a:solidFill>
                      <a:srgbClr val="000000"/>
                    </a:solidFill>
                    <a:latin typeface="Tahoma" pitchFamily="34" charset="0"/>
                  </a:rPr>
                  <a:t>Y</a:t>
                </a:r>
                <a:endParaRPr lang="en-US"/>
              </a:p>
            </p:txBody>
          </p:sp>
        </p:grpSp>
        <p:sp>
          <p:nvSpPr>
            <p:cNvPr id="18" name="Line 239"/>
            <p:cNvSpPr>
              <a:spLocks noChangeShapeType="1"/>
            </p:cNvSpPr>
            <p:nvPr/>
          </p:nvSpPr>
          <p:spPr bwMode="auto">
            <a:xfrm>
              <a:off x="5700713" y="4873625"/>
              <a:ext cx="142875" cy="2174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" name="Group 240"/>
            <p:cNvGrpSpPr>
              <a:grpSpLocks/>
            </p:cNvGrpSpPr>
            <p:nvPr/>
          </p:nvGrpSpPr>
          <p:grpSpPr bwMode="auto">
            <a:xfrm>
              <a:off x="5621338" y="5022850"/>
              <a:ext cx="450850" cy="523875"/>
              <a:chOff x="2256" y="2784"/>
              <a:chExt cx="306" cy="348"/>
            </a:xfrm>
          </p:grpSpPr>
          <p:pic>
            <p:nvPicPr>
              <p:cNvPr id="368" name="Picture 241" descr="computer65x74p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2256" y="2784"/>
                <a:ext cx="306" cy="348"/>
              </a:xfrm>
              <a:prstGeom prst="rect">
                <a:avLst/>
              </a:prstGeom>
              <a:noFill/>
            </p:spPr>
          </p:pic>
          <p:sp>
            <p:nvSpPr>
              <p:cNvPr id="369" name="Text Box 242"/>
              <p:cNvSpPr txBox="1">
                <a:spLocks noChangeArrowheads="1"/>
              </p:cNvSpPr>
              <p:nvPr/>
            </p:nvSpPr>
            <p:spPr bwMode="auto">
              <a:xfrm>
                <a:off x="2340" y="2833"/>
                <a:ext cx="137" cy="1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r>
                  <a:rPr lang="en-US" sz="800" b="1">
                    <a:solidFill>
                      <a:srgbClr val="000000"/>
                    </a:solidFill>
                    <a:latin typeface="Tahoma" pitchFamily="34" charset="0"/>
                  </a:rPr>
                  <a:t>Z</a:t>
                </a:r>
                <a:endParaRPr lang="en-US"/>
              </a:p>
            </p:txBody>
          </p:sp>
        </p:grpSp>
        <p:sp>
          <p:nvSpPr>
            <p:cNvPr id="20" name="AutoShape 243"/>
            <p:cNvSpPr>
              <a:spLocks noChangeArrowheads="1"/>
            </p:cNvSpPr>
            <p:nvPr/>
          </p:nvSpPr>
          <p:spPr bwMode="auto">
            <a:xfrm>
              <a:off x="4724400" y="1543050"/>
              <a:ext cx="1524000" cy="1123950"/>
            </a:xfrm>
            <a:custGeom>
              <a:avLst/>
              <a:gdLst>
                <a:gd name="G0" fmla="+- -1120188 0 0"/>
                <a:gd name="G1" fmla="+- 11796480 0 0"/>
                <a:gd name="G2" fmla="+- -1120188 0 11796480"/>
                <a:gd name="G3" fmla="+- 10800 0 0"/>
                <a:gd name="G4" fmla="+- 0 0 -1120188"/>
                <a:gd name="T0" fmla="*/ 360 256 1"/>
                <a:gd name="T1" fmla="*/ 0 256 1"/>
                <a:gd name="G5" fmla="+- G2 T0 T1"/>
                <a:gd name="G6" fmla="?: G2 G2 G5"/>
                <a:gd name="G7" fmla="+- 0 0 G6"/>
                <a:gd name="G8" fmla="+- 9247 0 0"/>
                <a:gd name="G9" fmla="+- 0 0 11796480"/>
                <a:gd name="G10" fmla="+- 9247 0 2700"/>
                <a:gd name="G11" fmla="cos G10 -1120188"/>
                <a:gd name="G12" fmla="sin G10 -1120188"/>
                <a:gd name="G13" fmla="cos 13500 -1120188"/>
                <a:gd name="G14" fmla="sin 13500 -1120188"/>
                <a:gd name="G15" fmla="+- G11 10800 0"/>
                <a:gd name="G16" fmla="+- G12 10800 0"/>
                <a:gd name="G17" fmla="+- G13 10800 0"/>
                <a:gd name="G18" fmla="+- G14 10800 0"/>
                <a:gd name="G19" fmla="*/ 9247 1 2"/>
                <a:gd name="G20" fmla="+- G19 5400 0"/>
                <a:gd name="G21" fmla="cos G20 -1120188"/>
                <a:gd name="G22" fmla="sin G20 -1120188"/>
                <a:gd name="G23" fmla="+- G21 10800 0"/>
                <a:gd name="G24" fmla="+- G12 G23 G22"/>
                <a:gd name="G25" fmla="+- G22 G23 G11"/>
                <a:gd name="G26" fmla="cos 10800 -1120188"/>
                <a:gd name="G27" fmla="sin 10800 -1120188"/>
                <a:gd name="G28" fmla="cos 9247 -1120188"/>
                <a:gd name="G29" fmla="sin 9247 -1120188"/>
                <a:gd name="G30" fmla="+- G26 10800 0"/>
                <a:gd name="G31" fmla="+- G27 10800 0"/>
                <a:gd name="G32" fmla="+- G28 10800 0"/>
                <a:gd name="G33" fmla="+- G29 10800 0"/>
                <a:gd name="G34" fmla="+- G19 5400 0"/>
                <a:gd name="G35" fmla="cos G34 11796480"/>
                <a:gd name="G36" fmla="sin G34 11796480"/>
                <a:gd name="G37" fmla="+/ 11796480 -1120188 2"/>
                <a:gd name="T2" fmla="*/ 180 256 1"/>
                <a:gd name="T3" fmla="*/ 0 256 1"/>
                <a:gd name="G38" fmla="+- G37 T2 T3"/>
                <a:gd name="G39" fmla="?: G2 G37 G38"/>
                <a:gd name="G40" fmla="cos 10800 G39"/>
                <a:gd name="G41" fmla="sin 10800 G39"/>
                <a:gd name="G42" fmla="cos 9247 G39"/>
                <a:gd name="G43" fmla="sin 9247 G39"/>
                <a:gd name="G44" fmla="+- G40 10800 0"/>
                <a:gd name="G45" fmla="+- G41 10800 0"/>
                <a:gd name="G46" fmla="+- G42 10800 0"/>
                <a:gd name="G47" fmla="+- G43 10800 0"/>
                <a:gd name="G48" fmla="+- G35 10800 0"/>
                <a:gd name="G49" fmla="+- G36 10800 0"/>
                <a:gd name="T4" fmla="*/ 9195 w 21600"/>
                <a:gd name="T5" fmla="*/ 119 h 21600"/>
                <a:gd name="T6" fmla="*/ 776 w 21600"/>
                <a:gd name="T7" fmla="*/ 10800 h 21600"/>
                <a:gd name="T8" fmla="*/ 9425 w 21600"/>
                <a:gd name="T9" fmla="*/ 1655 h 21600"/>
                <a:gd name="T10" fmla="*/ 23703 w 21600"/>
                <a:gd name="T11" fmla="*/ 6832 h 21600"/>
                <a:gd name="T12" fmla="*/ 21403 w 21600"/>
                <a:gd name="T13" fmla="*/ 11177 h 21600"/>
                <a:gd name="T14" fmla="*/ 17057 w 21600"/>
                <a:gd name="T15" fmla="*/ 8875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9638" y="8082"/>
                  </a:moveTo>
                  <a:cubicBezTo>
                    <a:pt x="18445" y="4201"/>
                    <a:pt x="14860" y="1553"/>
                    <a:pt x="10800" y="1553"/>
                  </a:cubicBezTo>
                  <a:cubicBezTo>
                    <a:pt x="5693" y="1553"/>
                    <a:pt x="1553" y="5693"/>
                    <a:pt x="1553" y="10800"/>
                  </a:cubicBezTo>
                  <a:lnTo>
                    <a:pt x="0" y="10800"/>
                  </a:lnTo>
                  <a:cubicBezTo>
                    <a:pt x="0" y="4835"/>
                    <a:pt x="4835" y="0"/>
                    <a:pt x="10800" y="0"/>
                  </a:cubicBezTo>
                  <a:cubicBezTo>
                    <a:pt x="15541" y="-1"/>
                    <a:pt x="19729" y="3093"/>
                    <a:pt x="21122" y="7625"/>
                  </a:cubicBezTo>
                  <a:lnTo>
                    <a:pt x="23703" y="6832"/>
                  </a:lnTo>
                  <a:lnTo>
                    <a:pt x="21403" y="11177"/>
                  </a:lnTo>
                  <a:lnTo>
                    <a:pt x="17057" y="8875"/>
                  </a:lnTo>
                  <a:lnTo>
                    <a:pt x="19638" y="8082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AutoShape 244"/>
            <p:cNvSpPr>
              <a:spLocks noChangeArrowheads="1"/>
            </p:cNvSpPr>
            <p:nvPr/>
          </p:nvSpPr>
          <p:spPr bwMode="auto">
            <a:xfrm>
              <a:off x="5160963" y="4340225"/>
              <a:ext cx="985837" cy="974725"/>
            </a:xfrm>
            <a:custGeom>
              <a:avLst/>
              <a:gdLst>
                <a:gd name="G0" fmla="+- -1111009 0 0"/>
                <a:gd name="G1" fmla="+- 11796480 0 0"/>
                <a:gd name="G2" fmla="+- -1111009 0 11796480"/>
                <a:gd name="G3" fmla="+- 10800 0 0"/>
                <a:gd name="G4" fmla="+- 0 0 -1111009"/>
                <a:gd name="T0" fmla="*/ 360 256 1"/>
                <a:gd name="T1" fmla="*/ 0 256 1"/>
                <a:gd name="G5" fmla="+- G2 T0 T1"/>
                <a:gd name="G6" fmla="?: G2 G2 G5"/>
                <a:gd name="G7" fmla="+- 0 0 G6"/>
                <a:gd name="G8" fmla="+- 9290 0 0"/>
                <a:gd name="G9" fmla="+- 0 0 11796480"/>
                <a:gd name="G10" fmla="+- 9290 0 2700"/>
                <a:gd name="G11" fmla="cos G10 -1111009"/>
                <a:gd name="G12" fmla="sin G10 -1111009"/>
                <a:gd name="G13" fmla="cos 13500 -1111009"/>
                <a:gd name="G14" fmla="sin 13500 -1111009"/>
                <a:gd name="G15" fmla="+- G11 10800 0"/>
                <a:gd name="G16" fmla="+- G12 10800 0"/>
                <a:gd name="G17" fmla="+- G13 10800 0"/>
                <a:gd name="G18" fmla="+- G14 10800 0"/>
                <a:gd name="G19" fmla="*/ 9290 1 2"/>
                <a:gd name="G20" fmla="+- G19 5400 0"/>
                <a:gd name="G21" fmla="cos G20 -1111009"/>
                <a:gd name="G22" fmla="sin G20 -1111009"/>
                <a:gd name="G23" fmla="+- G21 10800 0"/>
                <a:gd name="G24" fmla="+- G12 G23 G22"/>
                <a:gd name="G25" fmla="+- G22 G23 G11"/>
                <a:gd name="G26" fmla="cos 10800 -1111009"/>
                <a:gd name="G27" fmla="sin 10800 -1111009"/>
                <a:gd name="G28" fmla="cos 9290 -1111009"/>
                <a:gd name="G29" fmla="sin 9290 -1111009"/>
                <a:gd name="G30" fmla="+- G26 10800 0"/>
                <a:gd name="G31" fmla="+- G27 10800 0"/>
                <a:gd name="G32" fmla="+- G28 10800 0"/>
                <a:gd name="G33" fmla="+- G29 10800 0"/>
                <a:gd name="G34" fmla="+- G19 5400 0"/>
                <a:gd name="G35" fmla="cos G34 11796480"/>
                <a:gd name="G36" fmla="sin G34 11796480"/>
                <a:gd name="G37" fmla="+/ 11796480 -1111009 2"/>
                <a:gd name="T2" fmla="*/ 180 256 1"/>
                <a:gd name="T3" fmla="*/ 0 256 1"/>
                <a:gd name="G38" fmla="+- G37 T2 T3"/>
                <a:gd name="G39" fmla="?: G2 G37 G38"/>
                <a:gd name="G40" fmla="cos 10800 G39"/>
                <a:gd name="G41" fmla="sin 10800 G39"/>
                <a:gd name="G42" fmla="cos 9290 G39"/>
                <a:gd name="G43" fmla="sin 9290 G39"/>
                <a:gd name="G44" fmla="+- G40 10800 0"/>
                <a:gd name="G45" fmla="+- G41 10800 0"/>
                <a:gd name="G46" fmla="+- G42 10800 0"/>
                <a:gd name="G47" fmla="+- G43 10800 0"/>
                <a:gd name="G48" fmla="+- G35 10800 0"/>
                <a:gd name="G49" fmla="+- G36 10800 0"/>
                <a:gd name="T4" fmla="*/ 9208 w 21600"/>
                <a:gd name="T5" fmla="*/ 117 h 21600"/>
                <a:gd name="T6" fmla="*/ 755 w 21600"/>
                <a:gd name="T7" fmla="*/ 10800 h 21600"/>
                <a:gd name="T8" fmla="*/ 9430 w 21600"/>
                <a:gd name="T9" fmla="*/ 1611 h 21600"/>
                <a:gd name="T10" fmla="*/ 23713 w 21600"/>
                <a:gd name="T11" fmla="*/ 6863 h 21600"/>
                <a:gd name="T12" fmla="*/ 21415 w 21600"/>
                <a:gd name="T13" fmla="*/ 11176 h 21600"/>
                <a:gd name="T14" fmla="*/ 17103 w 21600"/>
                <a:gd name="T15" fmla="*/ 8878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9686" y="8091"/>
                  </a:moveTo>
                  <a:cubicBezTo>
                    <a:pt x="18494" y="4181"/>
                    <a:pt x="14887" y="1510"/>
                    <a:pt x="10800" y="1510"/>
                  </a:cubicBezTo>
                  <a:cubicBezTo>
                    <a:pt x="5669" y="1510"/>
                    <a:pt x="1510" y="5669"/>
                    <a:pt x="1510" y="10800"/>
                  </a:cubicBezTo>
                  <a:lnTo>
                    <a:pt x="0" y="10800"/>
                  </a:lnTo>
                  <a:cubicBezTo>
                    <a:pt x="0" y="4835"/>
                    <a:pt x="4835" y="0"/>
                    <a:pt x="10800" y="0"/>
                  </a:cubicBezTo>
                  <a:cubicBezTo>
                    <a:pt x="15551" y="-1"/>
                    <a:pt x="19745" y="3105"/>
                    <a:pt x="21130" y="7650"/>
                  </a:cubicBezTo>
                  <a:lnTo>
                    <a:pt x="23713" y="6863"/>
                  </a:lnTo>
                  <a:lnTo>
                    <a:pt x="21415" y="11176"/>
                  </a:lnTo>
                  <a:lnTo>
                    <a:pt x="17103" y="8878"/>
                  </a:lnTo>
                  <a:lnTo>
                    <a:pt x="19686" y="8091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AutoShape 246"/>
            <p:cNvSpPr>
              <a:spLocks noChangeArrowheads="1"/>
            </p:cNvSpPr>
            <p:nvPr/>
          </p:nvSpPr>
          <p:spPr bwMode="auto">
            <a:xfrm>
              <a:off x="5387975" y="4340225"/>
              <a:ext cx="758825" cy="900113"/>
            </a:xfrm>
            <a:custGeom>
              <a:avLst/>
              <a:gdLst>
                <a:gd name="G0" fmla="+- -1157229 0 0"/>
                <a:gd name="G1" fmla="+- 11796480 0 0"/>
                <a:gd name="G2" fmla="+- -1157229 0 11796480"/>
                <a:gd name="G3" fmla="+- 10800 0 0"/>
                <a:gd name="G4" fmla="+- 0 0 -1157229"/>
                <a:gd name="T0" fmla="*/ 360 256 1"/>
                <a:gd name="T1" fmla="*/ 0 256 1"/>
                <a:gd name="G5" fmla="+- G2 T0 T1"/>
                <a:gd name="G6" fmla="?: G2 G2 G5"/>
                <a:gd name="G7" fmla="+- 0 0 G6"/>
                <a:gd name="G8" fmla="+- 8930 0 0"/>
                <a:gd name="G9" fmla="+- 0 0 11796480"/>
                <a:gd name="G10" fmla="+- 8930 0 2700"/>
                <a:gd name="G11" fmla="cos G10 -1157229"/>
                <a:gd name="G12" fmla="sin G10 -1157229"/>
                <a:gd name="G13" fmla="cos 13500 -1157229"/>
                <a:gd name="G14" fmla="sin 13500 -1157229"/>
                <a:gd name="G15" fmla="+- G11 10800 0"/>
                <a:gd name="G16" fmla="+- G12 10800 0"/>
                <a:gd name="G17" fmla="+- G13 10800 0"/>
                <a:gd name="G18" fmla="+- G14 10800 0"/>
                <a:gd name="G19" fmla="*/ 8930 1 2"/>
                <a:gd name="G20" fmla="+- G19 5400 0"/>
                <a:gd name="G21" fmla="cos G20 -1157229"/>
                <a:gd name="G22" fmla="sin G20 -1157229"/>
                <a:gd name="G23" fmla="+- G21 10800 0"/>
                <a:gd name="G24" fmla="+- G12 G23 G22"/>
                <a:gd name="G25" fmla="+- G22 G23 G11"/>
                <a:gd name="G26" fmla="cos 10800 -1157229"/>
                <a:gd name="G27" fmla="sin 10800 -1157229"/>
                <a:gd name="G28" fmla="cos 8930 -1157229"/>
                <a:gd name="G29" fmla="sin 8930 -1157229"/>
                <a:gd name="G30" fmla="+- G26 10800 0"/>
                <a:gd name="G31" fmla="+- G27 10800 0"/>
                <a:gd name="G32" fmla="+- G28 10800 0"/>
                <a:gd name="G33" fmla="+- G29 10800 0"/>
                <a:gd name="G34" fmla="+- G19 5400 0"/>
                <a:gd name="G35" fmla="cos G34 11796480"/>
                <a:gd name="G36" fmla="sin G34 11796480"/>
                <a:gd name="G37" fmla="+/ 11796480 -1157229 2"/>
                <a:gd name="T2" fmla="*/ 180 256 1"/>
                <a:gd name="T3" fmla="*/ 0 256 1"/>
                <a:gd name="G38" fmla="+- G37 T2 T3"/>
                <a:gd name="G39" fmla="?: G2 G37 G38"/>
                <a:gd name="G40" fmla="cos 10800 G39"/>
                <a:gd name="G41" fmla="sin 10800 G39"/>
                <a:gd name="G42" fmla="cos 8930 G39"/>
                <a:gd name="G43" fmla="sin 8930 G39"/>
                <a:gd name="G44" fmla="+- G40 10800 0"/>
                <a:gd name="G45" fmla="+- G41 10800 0"/>
                <a:gd name="G46" fmla="+- G42 10800 0"/>
                <a:gd name="G47" fmla="+- G43 10800 0"/>
                <a:gd name="G48" fmla="+- G35 10800 0"/>
                <a:gd name="G49" fmla="+- G36 10800 0"/>
                <a:gd name="T4" fmla="*/ 9142 w 21600"/>
                <a:gd name="T5" fmla="*/ 127 h 21600"/>
                <a:gd name="T6" fmla="*/ 935 w 21600"/>
                <a:gd name="T7" fmla="*/ 10800 h 21600"/>
                <a:gd name="T8" fmla="*/ 9429 w 21600"/>
                <a:gd name="T9" fmla="*/ 1975 h 21600"/>
                <a:gd name="T10" fmla="*/ 23663 w 21600"/>
                <a:gd name="T11" fmla="*/ 6705 h 21600"/>
                <a:gd name="T12" fmla="*/ 21303 w 21600"/>
                <a:gd name="T13" fmla="*/ 11271 h 21600"/>
                <a:gd name="T14" fmla="*/ 16736 w 21600"/>
                <a:gd name="T15" fmla="*/ 8910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9309" y="8091"/>
                  </a:moveTo>
                  <a:cubicBezTo>
                    <a:pt x="18129" y="4386"/>
                    <a:pt x="14688" y="1870"/>
                    <a:pt x="10800" y="1870"/>
                  </a:cubicBezTo>
                  <a:cubicBezTo>
                    <a:pt x="5868" y="1870"/>
                    <a:pt x="1870" y="5868"/>
                    <a:pt x="1870" y="10800"/>
                  </a:cubicBezTo>
                  <a:lnTo>
                    <a:pt x="0" y="10800"/>
                  </a:lnTo>
                  <a:cubicBezTo>
                    <a:pt x="0" y="4835"/>
                    <a:pt x="4835" y="0"/>
                    <a:pt x="10800" y="0"/>
                  </a:cubicBezTo>
                  <a:cubicBezTo>
                    <a:pt x="15502" y="-1"/>
                    <a:pt x="19664" y="3042"/>
                    <a:pt x="21091" y="7524"/>
                  </a:cubicBezTo>
                  <a:lnTo>
                    <a:pt x="23663" y="6705"/>
                  </a:lnTo>
                  <a:lnTo>
                    <a:pt x="21303" y="11271"/>
                  </a:lnTo>
                  <a:lnTo>
                    <a:pt x="16736" y="8910"/>
                  </a:lnTo>
                  <a:lnTo>
                    <a:pt x="19309" y="8091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AutoShape 247"/>
            <p:cNvSpPr>
              <a:spLocks noChangeArrowheads="1"/>
            </p:cNvSpPr>
            <p:nvPr/>
          </p:nvSpPr>
          <p:spPr bwMode="auto">
            <a:xfrm>
              <a:off x="5691188" y="4340225"/>
              <a:ext cx="455612" cy="909638"/>
            </a:xfrm>
            <a:custGeom>
              <a:avLst/>
              <a:gdLst>
                <a:gd name="G0" fmla="+- -1157229 0 0"/>
                <a:gd name="G1" fmla="+- 11796480 0 0"/>
                <a:gd name="G2" fmla="+- -1157229 0 11796480"/>
                <a:gd name="G3" fmla="+- 10800 0 0"/>
                <a:gd name="G4" fmla="+- 0 0 -1157229"/>
                <a:gd name="T0" fmla="*/ 360 256 1"/>
                <a:gd name="T1" fmla="*/ 0 256 1"/>
                <a:gd name="G5" fmla="+- G2 T0 T1"/>
                <a:gd name="G6" fmla="?: G2 G2 G5"/>
                <a:gd name="G7" fmla="+- 0 0 G6"/>
                <a:gd name="G8" fmla="+- 8930 0 0"/>
                <a:gd name="G9" fmla="+- 0 0 11796480"/>
                <a:gd name="G10" fmla="+- 8930 0 2700"/>
                <a:gd name="G11" fmla="cos G10 -1157229"/>
                <a:gd name="G12" fmla="sin G10 -1157229"/>
                <a:gd name="G13" fmla="cos 13500 -1157229"/>
                <a:gd name="G14" fmla="sin 13500 -1157229"/>
                <a:gd name="G15" fmla="+- G11 10800 0"/>
                <a:gd name="G16" fmla="+- G12 10800 0"/>
                <a:gd name="G17" fmla="+- G13 10800 0"/>
                <a:gd name="G18" fmla="+- G14 10800 0"/>
                <a:gd name="G19" fmla="*/ 8930 1 2"/>
                <a:gd name="G20" fmla="+- G19 5400 0"/>
                <a:gd name="G21" fmla="cos G20 -1157229"/>
                <a:gd name="G22" fmla="sin G20 -1157229"/>
                <a:gd name="G23" fmla="+- G21 10800 0"/>
                <a:gd name="G24" fmla="+- G12 G23 G22"/>
                <a:gd name="G25" fmla="+- G22 G23 G11"/>
                <a:gd name="G26" fmla="cos 10800 -1157229"/>
                <a:gd name="G27" fmla="sin 10800 -1157229"/>
                <a:gd name="G28" fmla="cos 8930 -1157229"/>
                <a:gd name="G29" fmla="sin 8930 -1157229"/>
                <a:gd name="G30" fmla="+- G26 10800 0"/>
                <a:gd name="G31" fmla="+- G27 10800 0"/>
                <a:gd name="G32" fmla="+- G28 10800 0"/>
                <a:gd name="G33" fmla="+- G29 10800 0"/>
                <a:gd name="G34" fmla="+- G19 5400 0"/>
                <a:gd name="G35" fmla="cos G34 11796480"/>
                <a:gd name="G36" fmla="sin G34 11796480"/>
                <a:gd name="G37" fmla="+/ 11796480 -1157229 2"/>
                <a:gd name="T2" fmla="*/ 180 256 1"/>
                <a:gd name="T3" fmla="*/ 0 256 1"/>
                <a:gd name="G38" fmla="+- G37 T2 T3"/>
                <a:gd name="G39" fmla="?: G2 G37 G38"/>
                <a:gd name="G40" fmla="cos 10800 G39"/>
                <a:gd name="G41" fmla="sin 10800 G39"/>
                <a:gd name="G42" fmla="cos 8930 G39"/>
                <a:gd name="G43" fmla="sin 8930 G39"/>
                <a:gd name="G44" fmla="+- G40 10800 0"/>
                <a:gd name="G45" fmla="+- G41 10800 0"/>
                <a:gd name="G46" fmla="+- G42 10800 0"/>
                <a:gd name="G47" fmla="+- G43 10800 0"/>
                <a:gd name="G48" fmla="+- G35 10800 0"/>
                <a:gd name="G49" fmla="+- G36 10800 0"/>
                <a:gd name="T4" fmla="*/ 9142 w 21600"/>
                <a:gd name="T5" fmla="*/ 127 h 21600"/>
                <a:gd name="T6" fmla="*/ 935 w 21600"/>
                <a:gd name="T7" fmla="*/ 10800 h 21600"/>
                <a:gd name="T8" fmla="*/ 9429 w 21600"/>
                <a:gd name="T9" fmla="*/ 1975 h 21600"/>
                <a:gd name="T10" fmla="*/ 23663 w 21600"/>
                <a:gd name="T11" fmla="*/ 6705 h 21600"/>
                <a:gd name="T12" fmla="*/ 21303 w 21600"/>
                <a:gd name="T13" fmla="*/ 11271 h 21600"/>
                <a:gd name="T14" fmla="*/ 16736 w 21600"/>
                <a:gd name="T15" fmla="*/ 8910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9309" y="8091"/>
                  </a:moveTo>
                  <a:cubicBezTo>
                    <a:pt x="18129" y="4386"/>
                    <a:pt x="14688" y="1870"/>
                    <a:pt x="10800" y="1870"/>
                  </a:cubicBezTo>
                  <a:cubicBezTo>
                    <a:pt x="5868" y="1870"/>
                    <a:pt x="1870" y="5868"/>
                    <a:pt x="1870" y="10800"/>
                  </a:cubicBezTo>
                  <a:lnTo>
                    <a:pt x="0" y="10800"/>
                  </a:lnTo>
                  <a:cubicBezTo>
                    <a:pt x="0" y="4835"/>
                    <a:pt x="4835" y="0"/>
                    <a:pt x="10800" y="0"/>
                  </a:cubicBezTo>
                  <a:cubicBezTo>
                    <a:pt x="15502" y="-1"/>
                    <a:pt x="19664" y="3042"/>
                    <a:pt x="21091" y="7524"/>
                  </a:cubicBezTo>
                  <a:lnTo>
                    <a:pt x="23663" y="6705"/>
                  </a:lnTo>
                  <a:lnTo>
                    <a:pt x="21303" y="11271"/>
                  </a:lnTo>
                  <a:lnTo>
                    <a:pt x="16736" y="8910"/>
                  </a:lnTo>
                  <a:lnTo>
                    <a:pt x="19309" y="8091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Line 248"/>
            <p:cNvSpPr>
              <a:spLocks noChangeShapeType="1"/>
            </p:cNvSpPr>
            <p:nvPr/>
          </p:nvSpPr>
          <p:spPr bwMode="auto">
            <a:xfrm>
              <a:off x="5919788" y="4870450"/>
              <a:ext cx="682625" cy="7588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pic>
          <p:nvPicPr>
            <p:cNvPr id="25" name="Picture 249" descr="IPphone87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146800" y="5537200"/>
              <a:ext cx="631825" cy="547688"/>
            </a:xfrm>
            <a:prstGeom prst="rect">
              <a:avLst/>
            </a:prstGeom>
            <a:noFill/>
          </p:spPr>
        </p:pic>
        <p:grpSp>
          <p:nvGrpSpPr>
            <p:cNvPr id="26" name="Group 256"/>
            <p:cNvGrpSpPr>
              <a:grpSpLocks/>
            </p:cNvGrpSpPr>
            <p:nvPr/>
          </p:nvGrpSpPr>
          <p:grpSpPr bwMode="auto">
            <a:xfrm>
              <a:off x="7086610" y="2362207"/>
              <a:ext cx="447676" cy="1814515"/>
              <a:chOff x="2650" y="2690"/>
              <a:chExt cx="282" cy="1143"/>
            </a:xfrm>
          </p:grpSpPr>
          <p:sp>
            <p:nvSpPr>
              <p:cNvPr id="342" name="Rectangle 257"/>
              <p:cNvSpPr>
                <a:spLocks noChangeArrowheads="1"/>
              </p:cNvSpPr>
              <p:nvPr/>
            </p:nvSpPr>
            <p:spPr bwMode="auto">
              <a:xfrm>
                <a:off x="2663" y="2884"/>
                <a:ext cx="70" cy="948"/>
              </a:xfrm>
              <a:prstGeom prst="rect">
                <a:avLst/>
              </a:prstGeom>
              <a:solidFill>
                <a:srgbClr val="CF0E30"/>
              </a:solidFill>
              <a:ln w="4763" algn="ctr">
                <a:noFill/>
                <a:miter lim="800000"/>
                <a:headEnd/>
                <a:tailEnd/>
              </a:ln>
              <a:effectLst/>
              <a:scene3d>
                <a:camera prst="legacyObliqueTopRight"/>
                <a:lightRig rig="legacyFlat3" dir="l"/>
              </a:scene3d>
              <a:sp3d extrusionH="862000" prstMaterial="legacyMatte">
                <a:bevelT w="13500" h="13500" prst="angle"/>
                <a:bevelB w="13500" h="13500" prst="angle"/>
                <a:extrusionClr>
                  <a:srgbClr val="CF0E30"/>
                </a:extrusionClr>
              </a:sp3d>
            </p:spPr>
            <p:txBody>
              <a:bodyPr>
                <a:flatTx/>
              </a:bodyPr>
              <a:lstStyle/>
              <a:p>
                <a:endParaRPr lang="en-US"/>
              </a:p>
            </p:txBody>
          </p:sp>
          <p:sp>
            <p:nvSpPr>
              <p:cNvPr id="343" name="Line 258"/>
              <p:cNvSpPr>
                <a:spLocks noChangeShapeType="1"/>
              </p:cNvSpPr>
              <p:nvPr/>
            </p:nvSpPr>
            <p:spPr bwMode="auto">
              <a:xfrm flipH="1">
                <a:off x="2740" y="2929"/>
                <a:ext cx="192" cy="169"/>
              </a:xfrm>
              <a:prstGeom prst="line">
                <a:avLst/>
              </a:pr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" name="Rectangle 259"/>
              <p:cNvSpPr>
                <a:spLocks noChangeArrowheads="1"/>
              </p:cNvSpPr>
              <p:nvPr/>
            </p:nvSpPr>
            <p:spPr bwMode="auto">
              <a:xfrm>
                <a:off x="2659" y="2886"/>
                <a:ext cx="73" cy="947"/>
              </a:xfrm>
              <a:prstGeom prst="rect">
                <a:avLst/>
              </a:prstGeom>
              <a:noFill/>
              <a:ln w="3175">
                <a:solidFill>
                  <a:schemeClr val="bg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5" name="Line 260"/>
              <p:cNvSpPr>
                <a:spLocks noChangeShapeType="1"/>
              </p:cNvSpPr>
              <p:nvPr/>
            </p:nvSpPr>
            <p:spPr bwMode="auto">
              <a:xfrm flipV="1">
                <a:off x="2887" y="2823"/>
                <a:ext cx="1" cy="145"/>
              </a:xfrm>
              <a:prstGeom prst="line">
                <a:avLst/>
              </a:pr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" name="Line 261"/>
              <p:cNvSpPr>
                <a:spLocks noChangeShapeType="1"/>
              </p:cNvSpPr>
              <p:nvPr/>
            </p:nvSpPr>
            <p:spPr bwMode="auto">
              <a:xfrm flipV="1">
                <a:off x="2888" y="3378"/>
                <a:ext cx="1" cy="121"/>
              </a:xfrm>
              <a:prstGeom prst="line">
                <a:avLst/>
              </a:pr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" name="Line 262"/>
              <p:cNvSpPr>
                <a:spLocks noChangeShapeType="1"/>
              </p:cNvSpPr>
              <p:nvPr/>
            </p:nvSpPr>
            <p:spPr bwMode="auto">
              <a:xfrm flipV="1">
                <a:off x="2888" y="3082"/>
                <a:ext cx="1" cy="146"/>
              </a:xfrm>
              <a:prstGeom prst="line">
                <a:avLst/>
              </a:pr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" name="Line 263"/>
              <p:cNvSpPr>
                <a:spLocks noChangeShapeType="1"/>
              </p:cNvSpPr>
              <p:nvPr/>
            </p:nvSpPr>
            <p:spPr bwMode="auto">
              <a:xfrm flipH="1">
                <a:off x="2734" y="3460"/>
                <a:ext cx="192" cy="2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" name="Line 264"/>
              <p:cNvSpPr>
                <a:spLocks noChangeShapeType="1"/>
              </p:cNvSpPr>
              <p:nvPr/>
            </p:nvSpPr>
            <p:spPr bwMode="auto">
              <a:xfrm flipH="1">
                <a:off x="2734" y="3460"/>
                <a:ext cx="192" cy="218"/>
              </a:xfrm>
              <a:prstGeom prst="line">
                <a:avLst/>
              </a:pr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" name="Line 265"/>
              <p:cNvSpPr>
                <a:spLocks noChangeShapeType="1"/>
              </p:cNvSpPr>
              <p:nvPr/>
            </p:nvSpPr>
            <p:spPr bwMode="auto">
              <a:xfrm flipH="1">
                <a:off x="2734" y="3339"/>
                <a:ext cx="192" cy="19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" name="Line 266"/>
              <p:cNvSpPr>
                <a:spLocks noChangeShapeType="1"/>
              </p:cNvSpPr>
              <p:nvPr/>
            </p:nvSpPr>
            <p:spPr bwMode="auto">
              <a:xfrm flipH="1">
                <a:off x="2734" y="3339"/>
                <a:ext cx="192" cy="194"/>
              </a:xfrm>
              <a:prstGeom prst="line">
                <a:avLst/>
              </a:pr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" name="Line 267"/>
              <p:cNvSpPr>
                <a:spLocks noChangeShapeType="1"/>
              </p:cNvSpPr>
              <p:nvPr/>
            </p:nvSpPr>
            <p:spPr bwMode="auto">
              <a:xfrm flipH="1">
                <a:off x="2734" y="3194"/>
                <a:ext cx="192" cy="19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" name="Line 268"/>
              <p:cNvSpPr>
                <a:spLocks noChangeShapeType="1"/>
              </p:cNvSpPr>
              <p:nvPr/>
            </p:nvSpPr>
            <p:spPr bwMode="auto">
              <a:xfrm flipH="1">
                <a:off x="2734" y="3194"/>
                <a:ext cx="192" cy="193"/>
              </a:xfrm>
              <a:prstGeom prst="line">
                <a:avLst/>
              </a:pr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" name="Line 269"/>
              <p:cNvSpPr>
                <a:spLocks noChangeShapeType="1"/>
              </p:cNvSpPr>
              <p:nvPr/>
            </p:nvSpPr>
            <p:spPr bwMode="auto">
              <a:xfrm flipH="1">
                <a:off x="2734" y="3049"/>
                <a:ext cx="192" cy="19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" name="Line 270"/>
              <p:cNvSpPr>
                <a:spLocks noChangeShapeType="1"/>
              </p:cNvSpPr>
              <p:nvPr/>
            </p:nvSpPr>
            <p:spPr bwMode="auto">
              <a:xfrm flipH="1">
                <a:off x="2734" y="3049"/>
                <a:ext cx="192" cy="193"/>
              </a:xfrm>
              <a:prstGeom prst="line">
                <a:avLst/>
              </a:pr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" name="Line 271"/>
              <p:cNvSpPr>
                <a:spLocks noChangeShapeType="1"/>
              </p:cNvSpPr>
              <p:nvPr/>
            </p:nvSpPr>
            <p:spPr bwMode="auto">
              <a:xfrm flipV="1">
                <a:off x="2734" y="2783"/>
                <a:ext cx="192" cy="19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" name="Line 272"/>
              <p:cNvSpPr>
                <a:spLocks noChangeShapeType="1"/>
              </p:cNvSpPr>
              <p:nvPr/>
            </p:nvSpPr>
            <p:spPr bwMode="auto">
              <a:xfrm flipV="1">
                <a:off x="2734" y="2783"/>
                <a:ext cx="192" cy="193"/>
              </a:xfrm>
              <a:prstGeom prst="line">
                <a:avLst/>
              </a:pr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" name="Line 273"/>
              <p:cNvSpPr>
                <a:spLocks noChangeShapeType="1"/>
              </p:cNvSpPr>
              <p:nvPr/>
            </p:nvSpPr>
            <p:spPr bwMode="auto">
              <a:xfrm flipV="1">
                <a:off x="2814" y="3583"/>
                <a:ext cx="1" cy="145"/>
              </a:xfrm>
              <a:prstGeom prst="line">
                <a:avLst/>
              </a:pr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" name="Line 274"/>
              <p:cNvSpPr>
                <a:spLocks noChangeShapeType="1"/>
              </p:cNvSpPr>
              <p:nvPr/>
            </p:nvSpPr>
            <p:spPr bwMode="auto">
              <a:xfrm flipV="1">
                <a:off x="2814" y="3306"/>
                <a:ext cx="1" cy="145"/>
              </a:xfrm>
              <a:prstGeom prst="line">
                <a:avLst/>
              </a:pr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" name="Line 275"/>
              <p:cNvSpPr>
                <a:spLocks noChangeShapeType="1"/>
              </p:cNvSpPr>
              <p:nvPr/>
            </p:nvSpPr>
            <p:spPr bwMode="auto">
              <a:xfrm flipH="1" flipV="1">
                <a:off x="2815" y="3030"/>
                <a:ext cx="6" cy="132"/>
              </a:xfrm>
              <a:prstGeom prst="line">
                <a:avLst/>
              </a:pr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" name="Line 276"/>
              <p:cNvSpPr>
                <a:spLocks noChangeShapeType="1"/>
              </p:cNvSpPr>
              <p:nvPr/>
            </p:nvSpPr>
            <p:spPr bwMode="auto">
              <a:xfrm flipV="1">
                <a:off x="2734" y="2690"/>
                <a:ext cx="192" cy="193"/>
              </a:xfrm>
              <a:prstGeom prst="line">
                <a:avLst/>
              </a:pr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" name="Line 277"/>
              <p:cNvSpPr>
                <a:spLocks noChangeShapeType="1"/>
              </p:cNvSpPr>
              <p:nvPr/>
            </p:nvSpPr>
            <p:spPr bwMode="auto">
              <a:xfrm>
                <a:off x="2651" y="2973"/>
                <a:ext cx="78" cy="3"/>
              </a:xfrm>
              <a:prstGeom prst="line">
                <a:avLst/>
              </a:prstGeom>
              <a:noFill/>
              <a:ln w="31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" name="Line 278"/>
              <p:cNvSpPr>
                <a:spLocks noChangeShapeType="1"/>
              </p:cNvSpPr>
              <p:nvPr/>
            </p:nvSpPr>
            <p:spPr bwMode="auto">
              <a:xfrm>
                <a:off x="2651" y="3092"/>
                <a:ext cx="78" cy="3"/>
              </a:xfrm>
              <a:prstGeom prst="line">
                <a:avLst/>
              </a:prstGeom>
              <a:noFill/>
              <a:ln w="31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" name="Line 279"/>
              <p:cNvSpPr>
                <a:spLocks noChangeShapeType="1"/>
              </p:cNvSpPr>
              <p:nvPr/>
            </p:nvSpPr>
            <p:spPr bwMode="auto">
              <a:xfrm>
                <a:off x="2651" y="3238"/>
                <a:ext cx="78" cy="3"/>
              </a:xfrm>
              <a:prstGeom prst="line">
                <a:avLst/>
              </a:prstGeom>
              <a:noFill/>
              <a:ln w="31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" name="Line 280"/>
              <p:cNvSpPr>
                <a:spLocks noChangeShapeType="1"/>
              </p:cNvSpPr>
              <p:nvPr/>
            </p:nvSpPr>
            <p:spPr bwMode="auto">
              <a:xfrm>
                <a:off x="2650" y="3386"/>
                <a:ext cx="78" cy="3"/>
              </a:xfrm>
              <a:prstGeom prst="line">
                <a:avLst/>
              </a:prstGeom>
              <a:noFill/>
              <a:ln w="31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" name="Line 281"/>
              <p:cNvSpPr>
                <a:spLocks noChangeShapeType="1"/>
              </p:cNvSpPr>
              <p:nvPr/>
            </p:nvSpPr>
            <p:spPr bwMode="auto">
              <a:xfrm>
                <a:off x="2650" y="3535"/>
                <a:ext cx="78" cy="3"/>
              </a:xfrm>
              <a:prstGeom prst="line">
                <a:avLst/>
              </a:prstGeom>
              <a:noFill/>
              <a:ln w="31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" name="Line 282"/>
              <p:cNvSpPr>
                <a:spLocks noChangeShapeType="1"/>
              </p:cNvSpPr>
              <p:nvPr/>
            </p:nvSpPr>
            <p:spPr bwMode="auto">
              <a:xfrm>
                <a:off x="2650" y="3669"/>
                <a:ext cx="78" cy="3"/>
              </a:xfrm>
              <a:prstGeom prst="line">
                <a:avLst/>
              </a:prstGeom>
              <a:noFill/>
              <a:ln w="31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" name="Group 283"/>
            <p:cNvGrpSpPr>
              <a:grpSpLocks/>
            </p:cNvGrpSpPr>
            <p:nvPr/>
          </p:nvGrpSpPr>
          <p:grpSpPr bwMode="auto">
            <a:xfrm>
              <a:off x="7010633" y="2895596"/>
              <a:ext cx="609828" cy="423862"/>
              <a:chOff x="545" y="2017"/>
              <a:chExt cx="534" cy="411"/>
            </a:xfrm>
          </p:grpSpPr>
          <p:sp>
            <p:nvSpPr>
              <p:cNvPr id="317" name="Line 284"/>
              <p:cNvSpPr>
                <a:spLocks noChangeShapeType="1"/>
              </p:cNvSpPr>
              <p:nvPr/>
            </p:nvSpPr>
            <p:spPr bwMode="auto">
              <a:xfrm>
                <a:off x="545" y="2136"/>
                <a:ext cx="1" cy="170"/>
              </a:xfrm>
              <a:prstGeom prst="line">
                <a:avLst/>
              </a:prstGeom>
              <a:noFill/>
              <a:ln w="4763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AutoShape 285"/>
              <p:cNvSpPr>
                <a:spLocks noChangeAspect="1" noChangeArrowheads="1" noTextEdit="1"/>
              </p:cNvSpPr>
              <p:nvPr/>
            </p:nvSpPr>
            <p:spPr bwMode="auto">
              <a:xfrm>
                <a:off x="545" y="2017"/>
                <a:ext cx="534" cy="41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Oval 286"/>
              <p:cNvSpPr>
                <a:spLocks noChangeArrowheads="1"/>
              </p:cNvSpPr>
              <p:nvPr/>
            </p:nvSpPr>
            <p:spPr bwMode="auto">
              <a:xfrm>
                <a:off x="546" y="2188"/>
                <a:ext cx="532" cy="239"/>
              </a:xfrm>
              <a:prstGeom prst="ellipse">
                <a:avLst/>
              </a:prstGeom>
              <a:solidFill>
                <a:srgbClr val="AFAF66"/>
              </a:solidFill>
              <a:ln w="1588" algn="ctr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Rectangle 287"/>
              <p:cNvSpPr>
                <a:spLocks noChangeArrowheads="1"/>
              </p:cNvSpPr>
              <p:nvPr/>
            </p:nvSpPr>
            <p:spPr bwMode="auto">
              <a:xfrm>
                <a:off x="546" y="2139"/>
                <a:ext cx="531" cy="170"/>
              </a:xfrm>
              <a:prstGeom prst="rect">
                <a:avLst/>
              </a:prstGeom>
              <a:solidFill>
                <a:srgbClr val="AFAF66"/>
              </a:solidFill>
              <a:ln w="1588" algn="ctr">
                <a:noFill/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Oval 288"/>
              <p:cNvSpPr>
                <a:spLocks noChangeArrowheads="1"/>
              </p:cNvSpPr>
              <p:nvPr/>
            </p:nvSpPr>
            <p:spPr bwMode="auto">
              <a:xfrm>
                <a:off x="546" y="2018"/>
                <a:ext cx="532" cy="239"/>
              </a:xfrm>
              <a:prstGeom prst="ellipse">
                <a:avLst/>
              </a:prstGeom>
              <a:solidFill>
                <a:srgbClr val="CCCC9B"/>
              </a:solidFill>
              <a:ln w="1588" algn="ctr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9" name="Group 289"/>
              <p:cNvGrpSpPr>
                <a:grpSpLocks/>
              </p:cNvGrpSpPr>
              <p:nvPr/>
            </p:nvGrpSpPr>
            <p:grpSpPr bwMode="auto">
              <a:xfrm>
                <a:off x="626" y="2046"/>
                <a:ext cx="368" cy="183"/>
                <a:chOff x="1033" y="1368"/>
                <a:chExt cx="331" cy="149"/>
              </a:xfrm>
            </p:grpSpPr>
            <p:grpSp>
              <p:nvGrpSpPr>
                <p:cNvPr id="31" name="Group 290"/>
                <p:cNvGrpSpPr>
                  <a:grpSpLocks/>
                </p:cNvGrpSpPr>
                <p:nvPr/>
              </p:nvGrpSpPr>
              <p:grpSpPr bwMode="auto">
                <a:xfrm>
                  <a:off x="1033" y="1368"/>
                  <a:ext cx="328" cy="146"/>
                  <a:chOff x="1993" y="1656"/>
                  <a:chExt cx="328" cy="146"/>
                </a:xfrm>
              </p:grpSpPr>
              <p:sp>
                <p:nvSpPr>
                  <p:cNvPr id="334" name="Freeform 291"/>
                  <p:cNvSpPr>
                    <a:spLocks/>
                  </p:cNvSpPr>
                  <p:nvPr/>
                </p:nvSpPr>
                <p:spPr bwMode="auto">
                  <a:xfrm>
                    <a:off x="2164" y="1660"/>
                    <a:ext cx="157" cy="62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35" y="62"/>
                      </a:cxn>
                      <a:cxn ang="0">
                        <a:pos x="120" y="20"/>
                      </a:cxn>
                      <a:cxn ang="0">
                        <a:pos x="157" y="34"/>
                      </a:cxn>
                      <a:cxn ang="0">
                        <a:pos x="137" y="0"/>
                      </a:cxn>
                      <a:cxn ang="0">
                        <a:pos x="38" y="0"/>
                      </a:cxn>
                      <a:cxn ang="0">
                        <a:pos x="79" y="1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57" h="62">
                        <a:moveTo>
                          <a:pt x="0" y="48"/>
                        </a:moveTo>
                        <a:lnTo>
                          <a:pt x="35" y="62"/>
                        </a:lnTo>
                        <a:lnTo>
                          <a:pt x="120" y="20"/>
                        </a:lnTo>
                        <a:lnTo>
                          <a:pt x="157" y="34"/>
                        </a:lnTo>
                        <a:lnTo>
                          <a:pt x="137" y="0"/>
                        </a:lnTo>
                        <a:lnTo>
                          <a:pt x="38" y="0"/>
                        </a:lnTo>
                        <a:lnTo>
                          <a:pt x="79" y="1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5" name="Freeform 292"/>
                  <p:cNvSpPr>
                    <a:spLocks/>
                  </p:cNvSpPr>
                  <p:nvPr/>
                </p:nvSpPr>
                <p:spPr bwMode="auto">
                  <a:xfrm>
                    <a:off x="2164" y="1660"/>
                    <a:ext cx="157" cy="62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35" y="62"/>
                      </a:cxn>
                      <a:cxn ang="0">
                        <a:pos x="120" y="20"/>
                      </a:cxn>
                      <a:cxn ang="0">
                        <a:pos x="157" y="34"/>
                      </a:cxn>
                      <a:cxn ang="0">
                        <a:pos x="137" y="0"/>
                      </a:cxn>
                      <a:cxn ang="0">
                        <a:pos x="38" y="0"/>
                      </a:cxn>
                      <a:cxn ang="0">
                        <a:pos x="79" y="1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57" h="62">
                        <a:moveTo>
                          <a:pt x="0" y="48"/>
                        </a:moveTo>
                        <a:lnTo>
                          <a:pt x="35" y="62"/>
                        </a:lnTo>
                        <a:lnTo>
                          <a:pt x="120" y="20"/>
                        </a:lnTo>
                        <a:lnTo>
                          <a:pt x="157" y="34"/>
                        </a:lnTo>
                        <a:lnTo>
                          <a:pt x="137" y="0"/>
                        </a:lnTo>
                        <a:lnTo>
                          <a:pt x="38" y="0"/>
                        </a:lnTo>
                        <a:lnTo>
                          <a:pt x="79" y="1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6" name="Freeform 293"/>
                  <p:cNvSpPr>
                    <a:spLocks/>
                  </p:cNvSpPr>
                  <p:nvPr/>
                </p:nvSpPr>
                <p:spPr bwMode="auto">
                  <a:xfrm>
                    <a:off x="1993" y="1732"/>
                    <a:ext cx="157" cy="66"/>
                  </a:xfrm>
                  <a:custGeom>
                    <a:avLst/>
                    <a:gdLst/>
                    <a:ahLst/>
                    <a:cxnLst>
                      <a:cxn ang="0">
                        <a:pos x="157" y="14"/>
                      </a:cxn>
                      <a:cxn ang="0">
                        <a:pos x="122" y="0"/>
                      </a:cxn>
                      <a:cxn ang="0">
                        <a:pos x="40" y="42"/>
                      </a:cxn>
                      <a:cxn ang="0">
                        <a:pos x="0" y="28"/>
                      </a:cxn>
                      <a:cxn ang="0">
                        <a:pos x="20" y="66"/>
                      </a:cxn>
                      <a:cxn ang="0">
                        <a:pos x="122" y="66"/>
                      </a:cxn>
                      <a:cxn ang="0">
                        <a:pos x="78" y="52"/>
                      </a:cxn>
                      <a:cxn ang="0">
                        <a:pos x="157" y="14"/>
                      </a:cxn>
                    </a:cxnLst>
                    <a:rect l="0" t="0" r="r" b="b"/>
                    <a:pathLst>
                      <a:path w="157" h="66">
                        <a:moveTo>
                          <a:pt x="157" y="14"/>
                        </a:moveTo>
                        <a:lnTo>
                          <a:pt x="122" y="0"/>
                        </a:lnTo>
                        <a:lnTo>
                          <a:pt x="40" y="42"/>
                        </a:lnTo>
                        <a:lnTo>
                          <a:pt x="0" y="28"/>
                        </a:lnTo>
                        <a:lnTo>
                          <a:pt x="20" y="66"/>
                        </a:lnTo>
                        <a:lnTo>
                          <a:pt x="122" y="66"/>
                        </a:lnTo>
                        <a:lnTo>
                          <a:pt x="78" y="52"/>
                        </a:lnTo>
                        <a:lnTo>
                          <a:pt x="157" y="1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7" name="Freeform 294"/>
                  <p:cNvSpPr>
                    <a:spLocks/>
                  </p:cNvSpPr>
                  <p:nvPr/>
                </p:nvSpPr>
                <p:spPr bwMode="auto">
                  <a:xfrm>
                    <a:off x="1993" y="1732"/>
                    <a:ext cx="157" cy="66"/>
                  </a:xfrm>
                  <a:custGeom>
                    <a:avLst/>
                    <a:gdLst/>
                    <a:ahLst/>
                    <a:cxnLst>
                      <a:cxn ang="0">
                        <a:pos x="157" y="14"/>
                      </a:cxn>
                      <a:cxn ang="0">
                        <a:pos x="122" y="0"/>
                      </a:cxn>
                      <a:cxn ang="0">
                        <a:pos x="40" y="42"/>
                      </a:cxn>
                      <a:cxn ang="0">
                        <a:pos x="0" y="28"/>
                      </a:cxn>
                      <a:cxn ang="0">
                        <a:pos x="20" y="66"/>
                      </a:cxn>
                      <a:cxn ang="0">
                        <a:pos x="122" y="66"/>
                      </a:cxn>
                      <a:cxn ang="0">
                        <a:pos x="78" y="52"/>
                      </a:cxn>
                      <a:cxn ang="0">
                        <a:pos x="157" y="14"/>
                      </a:cxn>
                    </a:cxnLst>
                    <a:rect l="0" t="0" r="r" b="b"/>
                    <a:pathLst>
                      <a:path w="157" h="66">
                        <a:moveTo>
                          <a:pt x="157" y="14"/>
                        </a:moveTo>
                        <a:lnTo>
                          <a:pt x="122" y="0"/>
                        </a:lnTo>
                        <a:lnTo>
                          <a:pt x="40" y="42"/>
                        </a:lnTo>
                        <a:lnTo>
                          <a:pt x="0" y="28"/>
                        </a:lnTo>
                        <a:lnTo>
                          <a:pt x="20" y="66"/>
                        </a:lnTo>
                        <a:lnTo>
                          <a:pt x="122" y="66"/>
                        </a:lnTo>
                        <a:lnTo>
                          <a:pt x="78" y="52"/>
                        </a:lnTo>
                        <a:lnTo>
                          <a:pt x="157" y="1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" name="Freeform 295"/>
                  <p:cNvSpPr>
                    <a:spLocks/>
                  </p:cNvSpPr>
                  <p:nvPr/>
                </p:nvSpPr>
                <p:spPr bwMode="auto">
                  <a:xfrm>
                    <a:off x="2001" y="1656"/>
                    <a:ext cx="158" cy="63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35" y="0"/>
                      </a:cxn>
                      <a:cxn ang="0">
                        <a:pos x="120" y="38"/>
                      </a:cxn>
                      <a:cxn ang="0">
                        <a:pos x="158" y="28"/>
                      </a:cxn>
                      <a:cxn ang="0">
                        <a:pos x="137" y="63"/>
                      </a:cxn>
                      <a:cxn ang="0">
                        <a:pos x="38" y="63"/>
                      </a:cxn>
                      <a:cxn ang="0">
                        <a:pos x="79" y="52"/>
                      </a:cxn>
                      <a:cxn ang="0">
                        <a:pos x="0" y="14"/>
                      </a:cxn>
                    </a:cxnLst>
                    <a:rect l="0" t="0" r="r" b="b"/>
                    <a:pathLst>
                      <a:path w="158" h="63">
                        <a:moveTo>
                          <a:pt x="0" y="14"/>
                        </a:moveTo>
                        <a:lnTo>
                          <a:pt x="35" y="0"/>
                        </a:lnTo>
                        <a:lnTo>
                          <a:pt x="120" y="38"/>
                        </a:lnTo>
                        <a:lnTo>
                          <a:pt x="158" y="28"/>
                        </a:lnTo>
                        <a:lnTo>
                          <a:pt x="137" y="63"/>
                        </a:lnTo>
                        <a:lnTo>
                          <a:pt x="38" y="63"/>
                        </a:lnTo>
                        <a:lnTo>
                          <a:pt x="79" y="52"/>
                        </a:lnTo>
                        <a:lnTo>
                          <a:pt x="0" y="1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" name="Freeform 296"/>
                  <p:cNvSpPr>
                    <a:spLocks/>
                  </p:cNvSpPr>
                  <p:nvPr/>
                </p:nvSpPr>
                <p:spPr bwMode="auto">
                  <a:xfrm>
                    <a:off x="2001" y="1656"/>
                    <a:ext cx="158" cy="63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35" y="0"/>
                      </a:cxn>
                      <a:cxn ang="0">
                        <a:pos x="120" y="38"/>
                      </a:cxn>
                      <a:cxn ang="0">
                        <a:pos x="158" y="28"/>
                      </a:cxn>
                      <a:cxn ang="0">
                        <a:pos x="137" y="63"/>
                      </a:cxn>
                      <a:cxn ang="0">
                        <a:pos x="38" y="63"/>
                      </a:cxn>
                      <a:cxn ang="0">
                        <a:pos x="79" y="52"/>
                      </a:cxn>
                      <a:cxn ang="0">
                        <a:pos x="0" y="14"/>
                      </a:cxn>
                    </a:cxnLst>
                    <a:rect l="0" t="0" r="r" b="b"/>
                    <a:pathLst>
                      <a:path w="158" h="63">
                        <a:moveTo>
                          <a:pt x="0" y="14"/>
                        </a:moveTo>
                        <a:lnTo>
                          <a:pt x="35" y="0"/>
                        </a:lnTo>
                        <a:lnTo>
                          <a:pt x="120" y="38"/>
                        </a:lnTo>
                        <a:lnTo>
                          <a:pt x="158" y="28"/>
                        </a:lnTo>
                        <a:lnTo>
                          <a:pt x="137" y="63"/>
                        </a:lnTo>
                        <a:lnTo>
                          <a:pt x="38" y="63"/>
                        </a:lnTo>
                        <a:lnTo>
                          <a:pt x="79" y="52"/>
                        </a:lnTo>
                        <a:lnTo>
                          <a:pt x="0" y="1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" name="Freeform 297"/>
                  <p:cNvSpPr>
                    <a:spLocks/>
                  </p:cNvSpPr>
                  <p:nvPr/>
                </p:nvSpPr>
                <p:spPr bwMode="auto">
                  <a:xfrm>
                    <a:off x="2159" y="1739"/>
                    <a:ext cx="157" cy="63"/>
                  </a:xfrm>
                  <a:custGeom>
                    <a:avLst/>
                    <a:gdLst/>
                    <a:ahLst/>
                    <a:cxnLst>
                      <a:cxn ang="0">
                        <a:pos x="157" y="49"/>
                      </a:cxn>
                      <a:cxn ang="0">
                        <a:pos x="122" y="63"/>
                      </a:cxn>
                      <a:cxn ang="0">
                        <a:pos x="40" y="21"/>
                      </a:cxn>
                      <a:cxn ang="0">
                        <a:pos x="0" y="35"/>
                      </a:cxn>
                      <a:cxn ang="0">
                        <a:pos x="20" y="0"/>
                      </a:cxn>
                      <a:cxn ang="0">
                        <a:pos x="122" y="0"/>
                      </a:cxn>
                      <a:cxn ang="0">
                        <a:pos x="78" y="11"/>
                      </a:cxn>
                      <a:cxn ang="0">
                        <a:pos x="157" y="49"/>
                      </a:cxn>
                    </a:cxnLst>
                    <a:rect l="0" t="0" r="r" b="b"/>
                    <a:pathLst>
                      <a:path w="157" h="63">
                        <a:moveTo>
                          <a:pt x="157" y="49"/>
                        </a:moveTo>
                        <a:lnTo>
                          <a:pt x="122" y="63"/>
                        </a:lnTo>
                        <a:lnTo>
                          <a:pt x="40" y="21"/>
                        </a:lnTo>
                        <a:lnTo>
                          <a:pt x="0" y="35"/>
                        </a:lnTo>
                        <a:lnTo>
                          <a:pt x="20" y="0"/>
                        </a:lnTo>
                        <a:lnTo>
                          <a:pt x="122" y="0"/>
                        </a:lnTo>
                        <a:lnTo>
                          <a:pt x="78" y="11"/>
                        </a:lnTo>
                        <a:lnTo>
                          <a:pt x="157" y="4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1" name="Freeform 298"/>
                  <p:cNvSpPr>
                    <a:spLocks/>
                  </p:cNvSpPr>
                  <p:nvPr/>
                </p:nvSpPr>
                <p:spPr bwMode="auto">
                  <a:xfrm>
                    <a:off x="2159" y="1739"/>
                    <a:ext cx="157" cy="63"/>
                  </a:xfrm>
                  <a:custGeom>
                    <a:avLst/>
                    <a:gdLst/>
                    <a:ahLst/>
                    <a:cxnLst>
                      <a:cxn ang="0">
                        <a:pos x="157" y="49"/>
                      </a:cxn>
                      <a:cxn ang="0">
                        <a:pos x="122" y="63"/>
                      </a:cxn>
                      <a:cxn ang="0">
                        <a:pos x="40" y="21"/>
                      </a:cxn>
                      <a:cxn ang="0">
                        <a:pos x="0" y="35"/>
                      </a:cxn>
                      <a:cxn ang="0">
                        <a:pos x="20" y="0"/>
                      </a:cxn>
                      <a:cxn ang="0">
                        <a:pos x="122" y="0"/>
                      </a:cxn>
                      <a:cxn ang="0">
                        <a:pos x="78" y="11"/>
                      </a:cxn>
                      <a:cxn ang="0">
                        <a:pos x="157" y="49"/>
                      </a:cxn>
                    </a:cxnLst>
                    <a:rect l="0" t="0" r="r" b="b"/>
                    <a:pathLst>
                      <a:path w="157" h="63">
                        <a:moveTo>
                          <a:pt x="157" y="49"/>
                        </a:moveTo>
                        <a:lnTo>
                          <a:pt x="122" y="63"/>
                        </a:lnTo>
                        <a:lnTo>
                          <a:pt x="40" y="21"/>
                        </a:lnTo>
                        <a:lnTo>
                          <a:pt x="0" y="35"/>
                        </a:lnTo>
                        <a:lnTo>
                          <a:pt x="20" y="0"/>
                        </a:lnTo>
                        <a:lnTo>
                          <a:pt x="122" y="0"/>
                        </a:lnTo>
                        <a:lnTo>
                          <a:pt x="78" y="11"/>
                        </a:lnTo>
                        <a:lnTo>
                          <a:pt x="157" y="4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" name="Group 299"/>
                <p:cNvGrpSpPr>
                  <a:grpSpLocks/>
                </p:cNvGrpSpPr>
                <p:nvPr/>
              </p:nvGrpSpPr>
              <p:grpSpPr bwMode="auto">
                <a:xfrm>
                  <a:off x="1036" y="1372"/>
                  <a:ext cx="328" cy="145"/>
                  <a:chOff x="1996" y="1660"/>
                  <a:chExt cx="328" cy="145"/>
                </a:xfrm>
              </p:grpSpPr>
              <p:sp>
                <p:nvSpPr>
                  <p:cNvPr id="326" name="Freeform 300"/>
                  <p:cNvSpPr>
                    <a:spLocks/>
                  </p:cNvSpPr>
                  <p:nvPr/>
                </p:nvSpPr>
                <p:spPr bwMode="auto">
                  <a:xfrm>
                    <a:off x="2167" y="1663"/>
                    <a:ext cx="157" cy="63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35" y="63"/>
                      </a:cxn>
                      <a:cxn ang="0">
                        <a:pos x="120" y="21"/>
                      </a:cxn>
                      <a:cxn ang="0">
                        <a:pos x="157" y="35"/>
                      </a:cxn>
                      <a:cxn ang="0">
                        <a:pos x="137" y="0"/>
                      </a:cxn>
                      <a:cxn ang="0">
                        <a:pos x="38" y="0"/>
                      </a:cxn>
                      <a:cxn ang="0">
                        <a:pos x="79" y="11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157" h="63">
                        <a:moveTo>
                          <a:pt x="0" y="49"/>
                        </a:moveTo>
                        <a:lnTo>
                          <a:pt x="35" y="63"/>
                        </a:lnTo>
                        <a:lnTo>
                          <a:pt x="120" y="21"/>
                        </a:lnTo>
                        <a:lnTo>
                          <a:pt x="157" y="35"/>
                        </a:lnTo>
                        <a:lnTo>
                          <a:pt x="137" y="0"/>
                        </a:lnTo>
                        <a:lnTo>
                          <a:pt x="38" y="0"/>
                        </a:lnTo>
                        <a:lnTo>
                          <a:pt x="79" y="11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" name="Freeform 301"/>
                  <p:cNvSpPr>
                    <a:spLocks/>
                  </p:cNvSpPr>
                  <p:nvPr/>
                </p:nvSpPr>
                <p:spPr bwMode="auto">
                  <a:xfrm>
                    <a:off x="2167" y="1663"/>
                    <a:ext cx="157" cy="63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35" y="63"/>
                      </a:cxn>
                      <a:cxn ang="0">
                        <a:pos x="120" y="21"/>
                      </a:cxn>
                      <a:cxn ang="0">
                        <a:pos x="157" y="35"/>
                      </a:cxn>
                      <a:cxn ang="0">
                        <a:pos x="137" y="0"/>
                      </a:cxn>
                      <a:cxn ang="0">
                        <a:pos x="38" y="0"/>
                      </a:cxn>
                      <a:cxn ang="0">
                        <a:pos x="79" y="11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157" h="63">
                        <a:moveTo>
                          <a:pt x="0" y="49"/>
                        </a:moveTo>
                        <a:lnTo>
                          <a:pt x="35" y="63"/>
                        </a:lnTo>
                        <a:lnTo>
                          <a:pt x="120" y="21"/>
                        </a:lnTo>
                        <a:lnTo>
                          <a:pt x="157" y="35"/>
                        </a:lnTo>
                        <a:lnTo>
                          <a:pt x="137" y="0"/>
                        </a:lnTo>
                        <a:lnTo>
                          <a:pt x="38" y="0"/>
                        </a:lnTo>
                        <a:lnTo>
                          <a:pt x="79" y="11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" name="Freeform 302"/>
                  <p:cNvSpPr>
                    <a:spLocks/>
                  </p:cNvSpPr>
                  <p:nvPr/>
                </p:nvSpPr>
                <p:spPr bwMode="auto">
                  <a:xfrm>
                    <a:off x="1996" y="1736"/>
                    <a:ext cx="157" cy="66"/>
                  </a:xfrm>
                  <a:custGeom>
                    <a:avLst/>
                    <a:gdLst/>
                    <a:ahLst/>
                    <a:cxnLst>
                      <a:cxn ang="0">
                        <a:pos x="157" y="14"/>
                      </a:cxn>
                      <a:cxn ang="0">
                        <a:pos x="122" y="0"/>
                      </a:cxn>
                      <a:cxn ang="0">
                        <a:pos x="40" y="41"/>
                      </a:cxn>
                      <a:cxn ang="0">
                        <a:pos x="0" y="28"/>
                      </a:cxn>
                      <a:cxn ang="0">
                        <a:pos x="20" y="66"/>
                      </a:cxn>
                      <a:cxn ang="0">
                        <a:pos x="122" y="66"/>
                      </a:cxn>
                      <a:cxn ang="0">
                        <a:pos x="78" y="52"/>
                      </a:cxn>
                      <a:cxn ang="0">
                        <a:pos x="157" y="14"/>
                      </a:cxn>
                    </a:cxnLst>
                    <a:rect l="0" t="0" r="r" b="b"/>
                    <a:pathLst>
                      <a:path w="157" h="66">
                        <a:moveTo>
                          <a:pt x="157" y="14"/>
                        </a:moveTo>
                        <a:lnTo>
                          <a:pt x="122" y="0"/>
                        </a:lnTo>
                        <a:lnTo>
                          <a:pt x="40" y="41"/>
                        </a:lnTo>
                        <a:lnTo>
                          <a:pt x="0" y="28"/>
                        </a:lnTo>
                        <a:lnTo>
                          <a:pt x="20" y="66"/>
                        </a:lnTo>
                        <a:lnTo>
                          <a:pt x="122" y="66"/>
                        </a:lnTo>
                        <a:lnTo>
                          <a:pt x="78" y="52"/>
                        </a:lnTo>
                        <a:lnTo>
                          <a:pt x="157" y="1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9" name="Freeform 303"/>
                  <p:cNvSpPr>
                    <a:spLocks/>
                  </p:cNvSpPr>
                  <p:nvPr/>
                </p:nvSpPr>
                <p:spPr bwMode="auto">
                  <a:xfrm>
                    <a:off x="1996" y="1736"/>
                    <a:ext cx="157" cy="66"/>
                  </a:xfrm>
                  <a:custGeom>
                    <a:avLst/>
                    <a:gdLst/>
                    <a:ahLst/>
                    <a:cxnLst>
                      <a:cxn ang="0">
                        <a:pos x="157" y="14"/>
                      </a:cxn>
                      <a:cxn ang="0">
                        <a:pos x="122" y="0"/>
                      </a:cxn>
                      <a:cxn ang="0">
                        <a:pos x="40" y="41"/>
                      </a:cxn>
                      <a:cxn ang="0">
                        <a:pos x="0" y="28"/>
                      </a:cxn>
                      <a:cxn ang="0">
                        <a:pos x="20" y="66"/>
                      </a:cxn>
                      <a:cxn ang="0">
                        <a:pos x="122" y="66"/>
                      </a:cxn>
                      <a:cxn ang="0">
                        <a:pos x="78" y="52"/>
                      </a:cxn>
                      <a:cxn ang="0">
                        <a:pos x="157" y="14"/>
                      </a:cxn>
                    </a:cxnLst>
                    <a:rect l="0" t="0" r="r" b="b"/>
                    <a:pathLst>
                      <a:path w="157" h="66">
                        <a:moveTo>
                          <a:pt x="157" y="14"/>
                        </a:moveTo>
                        <a:lnTo>
                          <a:pt x="122" y="0"/>
                        </a:lnTo>
                        <a:lnTo>
                          <a:pt x="40" y="41"/>
                        </a:lnTo>
                        <a:lnTo>
                          <a:pt x="0" y="28"/>
                        </a:lnTo>
                        <a:lnTo>
                          <a:pt x="20" y="66"/>
                        </a:lnTo>
                        <a:lnTo>
                          <a:pt x="122" y="66"/>
                        </a:lnTo>
                        <a:lnTo>
                          <a:pt x="78" y="52"/>
                        </a:lnTo>
                        <a:lnTo>
                          <a:pt x="157" y="1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0" name="Freeform 304"/>
                  <p:cNvSpPr>
                    <a:spLocks/>
                  </p:cNvSpPr>
                  <p:nvPr/>
                </p:nvSpPr>
                <p:spPr bwMode="auto">
                  <a:xfrm>
                    <a:off x="2004" y="1660"/>
                    <a:ext cx="157" cy="62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35" y="0"/>
                      </a:cxn>
                      <a:cxn ang="0">
                        <a:pos x="120" y="38"/>
                      </a:cxn>
                      <a:cxn ang="0">
                        <a:pos x="157" y="27"/>
                      </a:cxn>
                      <a:cxn ang="0">
                        <a:pos x="137" y="62"/>
                      </a:cxn>
                      <a:cxn ang="0">
                        <a:pos x="38" y="62"/>
                      </a:cxn>
                      <a:cxn ang="0">
                        <a:pos x="79" y="52"/>
                      </a:cxn>
                      <a:cxn ang="0">
                        <a:pos x="0" y="14"/>
                      </a:cxn>
                    </a:cxnLst>
                    <a:rect l="0" t="0" r="r" b="b"/>
                    <a:pathLst>
                      <a:path w="157" h="62">
                        <a:moveTo>
                          <a:pt x="0" y="14"/>
                        </a:moveTo>
                        <a:lnTo>
                          <a:pt x="35" y="0"/>
                        </a:lnTo>
                        <a:lnTo>
                          <a:pt x="120" y="38"/>
                        </a:lnTo>
                        <a:lnTo>
                          <a:pt x="157" y="27"/>
                        </a:lnTo>
                        <a:lnTo>
                          <a:pt x="137" y="62"/>
                        </a:lnTo>
                        <a:lnTo>
                          <a:pt x="38" y="62"/>
                        </a:lnTo>
                        <a:lnTo>
                          <a:pt x="79" y="52"/>
                        </a:lnTo>
                        <a:lnTo>
                          <a:pt x="0" y="1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1" name="Freeform 305"/>
                  <p:cNvSpPr>
                    <a:spLocks/>
                  </p:cNvSpPr>
                  <p:nvPr/>
                </p:nvSpPr>
                <p:spPr bwMode="auto">
                  <a:xfrm>
                    <a:off x="2004" y="1660"/>
                    <a:ext cx="157" cy="62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35" y="0"/>
                      </a:cxn>
                      <a:cxn ang="0">
                        <a:pos x="120" y="38"/>
                      </a:cxn>
                      <a:cxn ang="0">
                        <a:pos x="157" y="27"/>
                      </a:cxn>
                      <a:cxn ang="0">
                        <a:pos x="137" y="62"/>
                      </a:cxn>
                      <a:cxn ang="0">
                        <a:pos x="38" y="62"/>
                      </a:cxn>
                      <a:cxn ang="0">
                        <a:pos x="79" y="52"/>
                      </a:cxn>
                      <a:cxn ang="0">
                        <a:pos x="0" y="14"/>
                      </a:cxn>
                    </a:cxnLst>
                    <a:rect l="0" t="0" r="r" b="b"/>
                    <a:pathLst>
                      <a:path w="157" h="62">
                        <a:moveTo>
                          <a:pt x="0" y="14"/>
                        </a:moveTo>
                        <a:lnTo>
                          <a:pt x="35" y="0"/>
                        </a:lnTo>
                        <a:lnTo>
                          <a:pt x="120" y="38"/>
                        </a:lnTo>
                        <a:lnTo>
                          <a:pt x="157" y="27"/>
                        </a:lnTo>
                        <a:lnTo>
                          <a:pt x="137" y="62"/>
                        </a:lnTo>
                        <a:lnTo>
                          <a:pt x="38" y="62"/>
                        </a:lnTo>
                        <a:lnTo>
                          <a:pt x="79" y="52"/>
                        </a:lnTo>
                        <a:lnTo>
                          <a:pt x="0" y="1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2" name="Freeform 306"/>
                  <p:cNvSpPr>
                    <a:spLocks/>
                  </p:cNvSpPr>
                  <p:nvPr/>
                </p:nvSpPr>
                <p:spPr bwMode="auto">
                  <a:xfrm>
                    <a:off x="2161" y="1743"/>
                    <a:ext cx="158" cy="62"/>
                  </a:xfrm>
                  <a:custGeom>
                    <a:avLst/>
                    <a:gdLst/>
                    <a:ahLst/>
                    <a:cxnLst>
                      <a:cxn ang="0">
                        <a:pos x="158" y="48"/>
                      </a:cxn>
                      <a:cxn ang="0">
                        <a:pos x="123" y="62"/>
                      </a:cxn>
                      <a:cxn ang="0">
                        <a:pos x="41" y="21"/>
                      </a:cxn>
                      <a:cxn ang="0">
                        <a:pos x="0" y="34"/>
                      </a:cxn>
                      <a:cxn ang="0">
                        <a:pos x="21" y="0"/>
                      </a:cxn>
                      <a:cxn ang="0">
                        <a:pos x="123" y="0"/>
                      </a:cxn>
                      <a:cxn ang="0">
                        <a:pos x="79" y="10"/>
                      </a:cxn>
                      <a:cxn ang="0">
                        <a:pos x="158" y="48"/>
                      </a:cxn>
                    </a:cxnLst>
                    <a:rect l="0" t="0" r="r" b="b"/>
                    <a:pathLst>
                      <a:path w="158" h="62">
                        <a:moveTo>
                          <a:pt x="158" y="48"/>
                        </a:moveTo>
                        <a:lnTo>
                          <a:pt x="123" y="62"/>
                        </a:lnTo>
                        <a:lnTo>
                          <a:pt x="41" y="21"/>
                        </a:lnTo>
                        <a:lnTo>
                          <a:pt x="0" y="34"/>
                        </a:lnTo>
                        <a:lnTo>
                          <a:pt x="21" y="0"/>
                        </a:lnTo>
                        <a:lnTo>
                          <a:pt x="123" y="0"/>
                        </a:lnTo>
                        <a:lnTo>
                          <a:pt x="79" y="10"/>
                        </a:lnTo>
                        <a:lnTo>
                          <a:pt x="158" y="4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3" name="Freeform 307"/>
                  <p:cNvSpPr>
                    <a:spLocks/>
                  </p:cNvSpPr>
                  <p:nvPr/>
                </p:nvSpPr>
                <p:spPr bwMode="auto">
                  <a:xfrm>
                    <a:off x="2161" y="1743"/>
                    <a:ext cx="158" cy="62"/>
                  </a:xfrm>
                  <a:custGeom>
                    <a:avLst/>
                    <a:gdLst/>
                    <a:ahLst/>
                    <a:cxnLst>
                      <a:cxn ang="0">
                        <a:pos x="158" y="48"/>
                      </a:cxn>
                      <a:cxn ang="0">
                        <a:pos x="123" y="62"/>
                      </a:cxn>
                      <a:cxn ang="0">
                        <a:pos x="41" y="21"/>
                      </a:cxn>
                      <a:cxn ang="0">
                        <a:pos x="0" y="34"/>
                      </a:cxn>
                      <a:cxn ang="0">
                        <a:pos x="21" y="0"/>
                      </a:cxn>
                      <a:cxn ang="0">
                        <a:pos x="123" y="0"/>
                      </a:cxn>
                      <a:cxn ang="0">
                        <a:pos x="79" y="10"/>
                      </a:cxn>
                      <a:cxn ang="0">
                        <a:pos x="158" y="48"/>
                      </a:cxn>
                    </a:cxnLst>
                    <a:rect l="0" t="0" r="r" b="b"/>
                    <a:pathLst>
                      <a:path w="158" h="62">
                        <a:moveTo>
                          <a:pt x="158" y="48"/>
                        </a:moveTo>
                        <a:lnTo>
                          <a:pt x="123" y="62"/>
                        </a:lnTo>
                        <a:lnTo>
                          <a:pt x="41" y="21"/>
                        </a:lnTo>
                        <a:lnTo>
                          <a:pt x="0" y="34"/>
                        </a:lnTo>
                        <a:lnTo>
                          <a:pt x="21" y="0"/>
                        </a:lnTo>
                        <a:lnTo>
                          <a:pt x="123" y="0"/>
                        </a:lnTo>
                        <a:lnTo>
                          <a:pt x="79" y="10"/>
                        </a:lnTo>
                        <a:lnTo>
                          <a:pt x="158" y="4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23" name="Line 308"/>
              <p:cNvSpPr>
                <a:spLocks noChangeShapeType="1"/>
              </p:cNvSpPr>
              <p:nvPr/>
            </p:nvSpPr>
            <p:spPr bwMode="auto">
              <a:xfrm>
                <a:off x="1076" y="2136"/>
                <a:ext cx="1" cy="170"/>
              </a:xfrm>
              <a:prstGeom prst="line">
                <a:avLst/>
              </a:prstGeom>
              <a:noFill/>
              <a:ln w="4763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8" name="Line 61"/>
            <p:cNvSpPr>
              <a:spLocks noChangeShapeType="1"/>
            </p:cNvSpPr>
            <p:nvPr/>
          </p:nvSpPr>
          <p:spPr bwMode="auto">
            <a:xfrm>
              <a:off x="5638800" y="2209799"/>
              <a:ext cx="76200" cy="49583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grpSp>
          <p:nvGrpSpPr>
            <p:cNvPr id="35" name="Group 486"/>
            <p:cNvGrpSpPr/>
            <p:nvPr/>
          </p:nvGrpSpPr>
          <p:grpSpPr>
            <a:xfrm>
              <a:off x="4566728" y="2547946"/>
              <a:ext cx="1911351" cy="804897"/>
              <a:chOff x="4566728" y="2514609"/>
              <a:chExt cx="1911351" cy="804897"/>
            </a:xfrm>
          </p:grpSpPr>
          <p:grpSp>
            <p:nvGrpSpPr>
              <p:cNvPr id="73" name="Group 485"/>
              <p:cNvGrpSpPr/>
              <p:nvPr/>
            </p:nvGrpSpPr>
            <p:grpSpPr>
              <a:xfrm>
                <a:off x="4566728" y="2514609"/>
                <a:ext cx="1911351" cy="804897"/>
                <a:chOff x="4797429" y="2890847"/>
                <a:chExt cx="1911351" cy="804897"/>
              </a:xfrm>
            </p:grpSpPr>
            <p:grpSp>
              <p:nvGrpSpPr>
                <p:cNvPr id="111" name="Group 64"/>
                <p:cNvGrpSpPr>
                  <a:grpSpLocks/>
                </p:cNvGrpSpPr>
                <p:nvPr/>
              </p:nvGrpSpPr>
              <p:grpSpPr bwMode="auto">
                <a:xfrm>
                  <a:off x="5815545" y="2890847"/>
                  <a:ext cx="384176" cy="804897"/>
                  <a:chOff x="960" y="192"/>
                  <a:chExt cx="260" cy="737"/>
                </a:xfrm>
              </p:grpSpPr>
              <p:grpSp>
                <p:nvGrpSpPr>
                  <p:cNvPr id="112" name="Group 65"/>
                  <p:cNvGrpSpPr>
                    <a:grpSpLocks/>
                  </p:cNvGrpSpPr>
                  <p:nvPr/>
                </p:nvGrpSpPr>
                <p:grpSpPr bwMode="auto">
                  <a:xfrm>
                    <a:off x="1073" y="667"/>
                    <a:ext cx="30" cy="8"/>
                    <a:chOff x="4702" y="2442"/>
                    <a:chExt cx="76" cy="14"/>
                  </a:xfrm>
                </p:grpSpPr>
                <p:sp>
                  <p:nvSpPr>
                    <p:cNvPr id="308" name="Freeform 66"/>
                    <p:cNvSpPr>
                      <a:spLocks/>
                    </p:cNvSpPr>
                    <p:nvPr/>
                  </p:nvSpPr>
                  <p:spPr bwMode="auto">
                    <a:xfrm>
                      <a:off x="4702" y="2442"/>
                      <a:ext cx="13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4"/>
                        </a:cxn>
                        <a:cxn ang="0">
                          <a:pos x="6" y="0"/>
                        </a:cxn>
                        <a:cxn ang="0">
                          <a:pos x="13" y="14"/>
                        </a:cxn>
                      </a:cxnLst>
                      <a:rect l="0" t="0" r="r" b="b"/>
                      <a:pathLst>
                        <a:path w="13" h="14">
                          <a:moveTo>
                            <a:pt x="0" y="14"/>
                          </a:moveTo>
                          <a:lnTo>
                            <a:pt x="6" y="0"/>
                          </a:lnTo>
                          <a:lnTo>
                            <a:pt x="13" y="14"/>
                          </a:lnTo>
                        </a:path>
                      </a:pathLst>
                    </a:custGeom>
                    <a:solidFill>
                      <a:schemeClr val="bg2"/>
                    </a:solidFill>
                    <a:ln w="3175" cmpd="sng">
                      <a:noFill/>
                      <a:prstDash val="solid"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chemeClr val="bg2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9" name="Line 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04" y="2452"/>
                      <a:ext cx="9" cy="1"/>
                    </a:xfrm>
                    <a:prstGeom prst="line">
                      <a:avLst/>
                    </a:prstGeom>
                    <a:noFill/>
                    <a:ln w="3175">
                      <a:noFill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rgbClr val="C0C0C0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0" name="Freeform 68"/>
                    <p:cNvSpPr>
                      <a:spLocks/>
                    </p:cNvSpPr>
                    <p:nvPr/>
                  </p:nvSpPr>
                  <p:spPr bwMode="auto">
                    <a:xfrm>
                      <a:off x="4718" y="2442"/>
                      <a:ext cx="1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14"/>
                        </a:cxn>
                        <a:cxn ang="0">
                          <a:pos x="11" y="14"/>
                        </a:cxn>
                      </a:cxnLst>
                      <a:rect l="0" t="0" r="r" b="b"/>
                      <a:pathLst>
                        <a:path w="11" h="14">
                          <a:moveTo>
                            <a:pt x="0" y="0"/>
                          </a:moveTo>
                          <a:lnTo>
                            <a:pt x="0" y="14"/>
                          </a:lnTo>
                          <a:lnTo>
                            <a:pt x="11" y="14"/>
                          </a:lnTo>
                        </a:path>
                      </a:pathLst>
                    </a:custGeom>
                    <a:solidFill>
                      <a:schemeClr val="bg2"/>
                    </a:solidFill>
                    <a:ln w="3175" cmpd="sng">
                      <a:noFill/>
                      <a:prstDash val="solid"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chemeClr val="bg2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1" name="Line 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29" y="2442"/>
                      <a:ext cx="13" cy="1"/>
                    </a:xfrm>
                    <a:prstGeom prst="line">
                      <a:avLst/>
                    </a:prstGeom>
                    <a:noFill/>
                    <a:ln w="3175">
                      <a:noFill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rgbClr val="C0C0C0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2" name="Line 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35" y="2442"/>
                      <a:ext cx="1" cy="14"/>
                    </a:xfrm>
                    <a:prstGeom prst="line">
                      <a:avLst/>
                    </a:prstGeom>
                    <a:noFill/>
                    <a:ln w="3175">
                      <a:noFill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rgbClr val="C0C0C0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3" name="Line 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45" y="2442"/>
                      <a:ext cx="1" cy="14"/>
                    </a:xfrm>
                    <a:prstGeom prst="line">
                      <a:avLst/>
                    </a:prstGeom>
                    <a:noFill/>
                    <a:ln w="3175">
                      <a:noFill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rgbClr val="C0C0C0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4" name="Freeform 72"/>
                    <p:cNvSpPr>
                      <a:spLocks/>
                    </p:cNvSpPr>
                    <p:nvPr/>
                  </p:nvSpPr>
                  <p:spPr bwMode="auto">
                    <a:xfrm>
                      <a:off x="4748" y="2442"/>
                      <a:ext cx="13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4"/>
                        </a:cxn>
                        <a:cxn ang="0">
                          <a:pos x="0" y="0"/>
                        </a:cxn>
                        <a:cxn ang="0">
                          <a:pos x="7" y="14"/>
                        </a:cxn>
                        <a:cxn ang="0">
                          <a:pos x="13" y="0"/>
                        </a:cxn>
                        <a:cxn ang="0">
                          <a:pos x="13" y="14"/>
                        </a:cxn>
                      </a:cxnLst>
                      <a:rect l="0" t="0" r="r" b="b"/>
                      <a:pathLst>
                        <a:path w="13" h="14">
                          <a:moveTo>
                            <a:pt x="0" y="14"/>
                          </a:moveTo>
                          <a:lnTo>
                            <a:pt x="0" y="0"/>
                          </a:lnTo>
                          <a:lnTo>
                            <a:pt x="7" y="14"/>
                          </a:lnTo>
                          <a:lnTo>
                            <a:pt x="13" y="0"/>
                          </a:lnTo>
                          <a:lnTo>
                            <a:pt x="13" y="14"/>
                          </a:lnTo>
                        </a:path>
                      </a:pathLst>
                    </a:custGeom>
                    <a:solidFill>
                      <a:schemeClr val="bg2"/>
                    </a:solidFill>
                    <a:ln w="3175" cmpd="sng">
                      <a:noFill/>
                      <a:prstDash val="solid"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chemeClr val="bg2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5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4765" y="2442"/>
                      <a:ext cx="13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4"/>
                        </a:cxn>
                        <a:cxn ang="0">
                          <a:pos x="6" y="0"/>
                        </a:cxn>
                        <a:cxn ang="0">
                          <a:pos x="13" y="14"/>
                        </a:cxn>
                      </a:cxnLst>
                      <a:rect l="0" t="0" r="r" b="b"/>
                      <a:pathLst>
                        <a:path w="13" h="14">
                          <a:moveTo>
                            <a:pt x="0" y="14"/>
                          </a:moveTo>
                          <a:lnTo>
                            <a:pt x="6" y="0"/>
                          </a:lnTo>
                          <a:lnTo>
                            <a:pt x="13" y="14"/>
                          </a:lnTo>
                        </a:path>
                      </a:pathLst>
                    </a:custGeom>
                    <a:solidFill>
                      <a:schemeClr val="bg2"/>
                    </a:solidFill>
                    <a:ln w="3175" cmpd="sng">
                      <a:noFill/>
                      <a:prstDash val="solid"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chemeClr val="bg2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6" name="Line 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66" y="2452"/>
                      <a:ext cx="10" cy="1"/>
                    </a:xfrm>
                    <a:prstGeom prst="line">
                      <a:avLst/>
                    </a:prstGeom>
                    <a:noFill/>
                    <a:ln w="3175">
                      <a:noFill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rgbClr val="C0C0C0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85" name="Rectangle 75"/>
                  <p:cNvSpPr>
                    <a:spLocks noChangeArrowheads="1"/>
                  </p:cNvSpPr>
                  <p:nvPr/>
                </p:nvSpPr>
                <p:spPr bwMode="auto">
                  <a:xfrm>
                    <a:off x="994" y="192"/>
                    <a:ext cx="190" cy="66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1588">
                    <a:solidFill>
                      <a:srgbClr val="5F5F5F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6" name="Rectangle 76"/>
                  <p:cNvSpPr>
                    <a:spLocks noChangeArrowheads="1"/>
                  </p:cNvSpPr>
                  <p:nvPr/>
                </p:nvSpPr>
                <p:spPr bwMode="auto">
                  <a:xfrm>
                    <a:off x="1013" y="777"/>
                    <a:ext cx="155" cy="18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 algn="ctr">
                    <a:noFill/>
                    <a:miter lim="800000"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7" name="Rectangle 77"/>
                  <p:cNvSpPr>
                    <a:spLocks noChangeArrowheads="1"/>
                  </p:cNvSpPr>
                  <p:nvPr/>
                </p:nvSpPr>
                <p:spPr bwMode="auto">
                  <a:xfrm>
                    <a:off x="1013" y="741"/>
                    <a:ext cx="155" cy="17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 algn="ctr">
                    <a:noFill/>
                    <a:miter lim="800000"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8" name="Rectangle 78"/>
                  <p:cNvSpPr>
                    <a:spLocks noChangeArrowheads="1"/>
                  </p:cNvSpPr>
                  <p:nvPr/>
                </p:nvSpPr>
                <p:spPr bwMode="auto">
                  <a:xfrm>
                    <a:off x="1013" y="705"/>
                    <a:ext cx="155" cy="17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noFill/>
                    <a:miter lim="800000"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9" name="Freeform 79"/>
                  <p:cNvSpPr>
                    <a:spLocks/>
                  </p:cNvSpPr>
                  <p:nvPr/>
                </p:nvSpPr>
                <p:spPr bwMode="auto">
                  <a:xfrm>
                    <a:off x="1008" y="288"/>
                    <a:ext cx="15" cy="47"/>
                  </a:xfrm>
                  <a:custGeom>
                    <a:avLst/>
                    <a:gdLst/>
                    <a:ahLst/>
                    <a:cxnLst>
                      <a:cxn ang="0">
                        <a:pos x="40" y="36"/>
                      </a:cxn>
                      <a:cxn ang="0">
                        <a:pos x="40" y="30"/>
                      </a:cxn>
                      <a:cxn ang="0">
                        <a:pos x="39" y="24"/>
                      </a:cxn>
                      <a:cxn ang="0">
                        <a:pos x="37" y="19"/>
                      </a:cxn>
                      <a:cxn ang="0">
                        <a:pos x="36" y="15"/>
                      </a:cxn>
                      <a:cxn ang="0">
                        <a:pos x="34" y="10"/>
                      </a:cxn>
                      <a:cxn ang="0">
                        <a:pos x="31" y="7"/>
                      </a:cxn>
                      <a:cxn ang="0">
                        <a:pos x="29" y="4"/>
                      </a:cxn>
                      <a:cxn ang="0">
                        <a:pos x="26" y="2"/>
                      </a:cxn>
                      <a:cxn ang="0">
                        <a:pos x="23" y="0"/>
                      </a:cxn>
                      <a:cxn ang="0">
                        <a:pos x="20" y="0"/>
                      </a:cxn>
                      <a:cxn ang="0">
                        <a:pos x="17" y="0"/>
                      </a:cxn>
                      <a:cxn ang="0">
                        <a:pos x="14" y="2"/>
                      </a:cxn>
                      <a:cxn ang="0">
                        <a:pos x="12" y="4"/>
                      </a:cxn>
                      <a:cxn ang="0">
                        <a:pos x="9" y="7"/>
                      </a:cxn>
                      <a:cxn ang="0">
                        <a:pos x="7" y="10"/>
                      </a:cxn>
                      <a:cxn ang="0">
                        <a:pos x="5" y="15"/>
                      </a:cxn>
                      <a:cxn ang="0">
                        <a:pos x="3" y="19"/>
                      </a:cxn>
                      <a:cxn ang="0">
                        <a:pos x="2" y="24"/>
                      </a:cxn>
                      <a:cxn ang="0">
                        <a:pos x="1" y="30"/>
                      </a:cxn>
                      <a:cxn ang="0">
                        <a:pos x="1" y="36"/>
                      </a:cxn>
                      <a:cxn ang="0">
                        <a:pos x="1" y="42"/>
                      </a:cxn>
                      <a:cxn ang="0">
                        <a:pos x="1" y="48"/>
                      </a:cxn>
                      <a:cxn ang="0">
                        <a:pos x="2" y="54"/>
                      </a:cxn>
                      <a:cxn ang="0">
                        <a:pos x="3" y="59"/>
                      </a:cxn>
                      <a:cxn ang="0">
                        <a:pos x="4" y="64"/>
                      </a:cxn>
                      <a:cxn ang="0">
                        <a:pos x="6" y="68"/>
                      </a:cxn>
                      <a:cxn ang="0">
                        <a:pos x="8" y="72"/>
                      </a:cxn>
                      <a:cxn ang="0">
                        <a:pos x="11" y="75"/>
                      </a:cxn>
                      <a:cxn ang="0">
                        <a:pos x="14" y="78"/>
                      </a:cxn>
                      <a:cxn ang="0">
                        <a:pos x="16" y="79"/>
                      </a:cxn>
                      <a:cxn ang="0">
                        <a:pos x="19" y="80"/>
                      </a:cxn>
                      <a:cxn ang="0">
                        <a:pos x="22" y="80"/>
                      </a:cxn>
                      <a:cxn ang="0">
                        <a:pos x="25" y="79"/>
                      </a:cxn>
                      <a:cxn ang="0">
                        <a:pos x="28" y="77"/>
                      </a:cxn>
                      <a:cxn ang="0">
                        <a:pos x="31" y="74"/>
                      </a:cxn>
                      <a:cxn ang="0">
                        <a:pos x="33" y="71"/>
                      </a:cxn>
                      <a:cxn ang="0">
                        <a:pos x="35" y="67"/>
                      </a:cxn>
                      <a:cxn ang="0">
                        <a:pos x="37" y="62"/>
                      </a:cxn>
                      <a:cxn ang="0">
                        <a:pos x="38" y="57"/>
                      </a:cxn>
                      <a:cxn ang="0">
                        <a:pos x="39" y="52"/>
                      </a:cxn>
                      <a:cxn ang="0">
                        <a:pos x="40" y="46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40" h="80">
                        <a:moveTo>
                          <a:pt x="40" y="40"/>
                        </a:moveTo>
                        <a:lnTo>
                          <a:pt x="40" y="38"/>
                        </a:lnTo>
                        <a:lnTo>
                          <a:pt x="40" y="36"/>
                        </a:lnTo>
                        <a:lnTo>
                          <a:pt x="40" y="34"/>
                        </a:lnTo>
                        <a:lnTo>
                          <a:pt x="40" y="32"/>
                        </a:lnTo>
                        <a:lnTo>
                          <a:pt x="40" y="30"/>
                        </a:lnTo>
                        <a:lnTo>
                          <a:pt x="39" y="28"/>
                        </a:lnTo>
                        <a:lnTo>
                          <a:pt x="39" y="26"/>
                        </a:lnTo>
                        <a:lnTo>
                          <a:pt x="39" y="24"/>
                        </a:lnTo>
                        <a:lnTo>
                          <a:pt x="38" y="23"/>
                        </a:lnTo>
                        <a:lnTo>
                          <a:pt x="38" y="21"/>
                        </a:lnTo>
                        <a:lnTo>
                          <a:pt x="37" y="19"/>
                        </a:lnTo>
                        <a:lnTo>
                          <a:pt x="37" y="18"/>
                        </a:lnTo>
                        <a:lnTo>
                          <a:pt x="36" y="16"/>
                        </a:lnTo>
                        <a:lnTo>
                          <a:pt x="36" y="15"/>
                        </a:lnTo>
                        <a:lnTo>
                          <a:pt x="35" y="13"/>
                        </a:lnTo>
                        <a:lnTo>
                          <a:pt x="34" y="12"/>
                        </a:lnTo>
                        <a:lnTo>
                          <a:pt x="34" y="10"/>
                        </a:lnTo>
                        <a:lnTo>
                          <a:pt x="33" y="9"/>
                        </a:lnTo>
                        <a:lnTo>
                          <a:pt x="32" y="8"/>
                        </a:lnTo>
                        <a:lnTo>
                          <a:pt x="31" y="7"/>
                        </a:lnTo>
                        <a:lnTo>
                          <a:pt x="31" y="6"/>
                        </a:lnTo>
                        <a:lnTo>
                          <a:pt x="30" y="5"/>
                        </a:lnTo>
                        <a:lnTo>
                          <a:pt x="29" y="4"/>
                        </a:lnTo>
                        <a:lnTo>
                          <a:pt x="28" y="3"/>
                        </a:lnTo>
                        <a:lnTo>
                          <a:pt x="27" y="2"/>
                        </a:lnTo>
                        <a:lnTo>
                          <a:pt x="26" y="2"/>
                        </a:lnTo>
                        <a:lnTo>
                          <a:pt x="25" y="1"/>
                        </a:lnTo>
                        <a:lnTo>
                          <a:pt x="24" y="1"/>
                        </a:lnTo>
                        <a:lnTo>
                          <a:pt x="23" y="0"/>
                        </a:lnTo>
                        <a:lnTo>
                          <a:pt x="22" y="0"/>
                        </a:lnTo>
                        <a:lnTo>
                          <a:pt x="21" y="0"/>
                        </a:lnTo>
                        <a:lnTo>
                          <a:pt x="20" y="0"/>
                        </a:lnTo>
                        <a:lnTo>
                          <a:pt x="19" y="0"/>
                        </a:lnTo>
                        <a:lnTo>
                          <a:pt x="18" y="0"/>
                        </a:lnTo>
                        <a:lnTo>
                          <a:pt x="17" y="0"/>
                        </a:lnTo>
                        <a:lnTo>
                          <a:pt x="16" y="1"/>
                        </a:lnTo>
                        <a:lnTo>
                          <a:pt x="15" y="1"/>
                        </a:lnTo>
                        <a:lnTo>
                          <a:pt x="14" y="2"/>
                        </a:lnTo>
                        <a:lnTo>
                          <a:pt x="14" y="2"/>
                        </a:lnTo>
                        <a:lnTo>
                          <a:pt x="13" y="3"/>
                        </a:lnTo>
                        <a:lnTo>
                          <a:pt x="12" y="4"/>
                        </a:lnTo>
                        <a:lnTo>
                          <a:pt x="11" y="5"/>
                        </a:lnTo>
                        <a:lnTo>
                          <a:pt x="10" y="6"/>
                        </a:lnTo>
                        <a:lnTo>
                          <a:pt x="9" y="7"/>
                        </a:lnTo>
                        <a:lnTo>
                          <a:pt x="8" y="8"/>
                        </a:lnTo>
                        <a:lnTo>
                          <a:pt x="8" y="9"/>
                        </a:lnTo>
                        <a:lnTo>
                          <a:pt x="7" y="10"/>
                        </a:lnTo>
                        <a:lnTo>
                          <a:pt x="6" y="12"/>
                        </a:lnTo>
                        <a:lnTo>
                          <a:pt x="6" y="13"/>
                        </a:lnTo>
                        <a:lnTo>
                          <a:pt x="5" y="15"/>
                        </a:lnTo>
                        <a:lnTo>
                          <a:pt x="4" y="16"/>
                        </a:lnTo>
                        <a:lnTo>
                          <a:pt x="4" y="18"/>
                        </a:lnTo>
                        <a:lnTo>
                          <a:pt x="3" y="19"/>
                        </a:lnTo>
                        <a:lnTo>
                          <a:pt x="3" y="21"/>
                        </a:lnTo>
                        <a:lnTo>
                          <a:pt x="2" y="23"/>
                        </a:lnTo>
                        <a:lnTo>
                          <a:pt x="2" y="24"/>
                        </a:lnTo>
                        <a:lnTo>
                          <a:pt x="2" y="26"/>
                        </a:lnTo>
                        <a:lnTo>
                          <a:pt x="1" y="28"/>
                        </a:lnTo>
                        <a:lnTo>
                          <a:pt x="1" y="30"/>
                        </a:lnTo>
                        <a:lnTo>
                          <a:pt x="1" y="32"/>
                        </a:lnTo>
                        <a:lnTo>
                          <a:pt x="1" y="34"/>
                        </a:lnTo>
                        <a:lnTo>
                          <a:pt x="1" y="36"/>
                        </a:lnTo>
                        <a:lnTo>
                          <a:pt x="1" y="38"/>
                        </a:lnTo>
                        <a:lnTo>
                          <a:pt x="0" y="40"/>
                        </a:lnTo>
                        <a:lnTo>
                          <a:pt x="1" y="42"/>
                        </a:lnTo>
                        <a:lnTo>
                          <a:pt x="1" y="44"/>
                        </a:lnTo>
                        <a:lnTo>
                          <a:pt x="1" y="46"/>
                        </a:lnTo>
                        <a:lnTo>
                          <a:pt x="1" y="48"/>
                        </a:lnTo>
                        <a:lnTo>
                          <a:pt x="1" y="50"/>
                        </a:lnTo>
                        <a:lnTo>
                          <a:pt x="1" y="52"/>
                        </a:lnTo>
                        <a:lnTo>
                          <a:pt x="2" y="54"/>
                        </a:lnTo>
                        <a:lnTo>
                          <a:pt x="2" y="56"/>
                        </a:lnTo>
                        <a:lnTo>
                          <a:pt x="2" y="57"/>
                        </a:lnTo>
                        <a:lnTo>
                          <a:pt x="3" y="59"/>
                        </a:lnTo>
                        <a:lnTo>
                          <a:pt x="3" y="61"/>
                        </a:lnTo>
                        <a:lnTo>
                          <a:pt x="4" y="62"/>
                        </a:lnTo>
                        <a:lnTo>
                          <a:pt x="4" y="64"/>
                        </a:lnTo>
                        <a:lnTo>
                          <a:pt x="5" y="65"/>
                        </a:lnTo>
                        <a:lnTo>
                          <a:pt x="6" y="67"/>
                        </a:lnTo>
                        <a:lnTo>
                          <a:pt x="6" y="68"/>
                        </a:lnTo>
                        <a:lnTo>
                          <a:pt x="7" y="70"/>
                        </a:lnTo>
                        <a:lnTo>
                          <a:pt x="8" y="71"/>
                        </a:lnTo>
                        <a:lnTo>
                          <a:pt x="8" y="72"/>
                        </a:lnTo>
                        <a:lnTo>
                          <a:pt x="9" y="73"/>
                        </a:lnTo>
                        <a:lnTo>
                          <a:pt x="10" y="74"/>
                        </a:lnTo>
                        <a:lnTo>
                          <a:pt x="11" y="75"/>
                        </a:lnTo>
                        <a:lnTo>
                          <a:pt x="12" y="76"/>
                        </a:lnTo>
                        <a:lnTo>
                          <a:pt x="13" y="77"/>
                        </a:lnTo>
                        <a:lnTo>
                          <a:pt x="14" y="78"/>
                        </a:lnTo>
                        <a:lnTo>
                          <a:pt x="14" y="78"/>
                        </a:lnTo>
                        <a:lnTo>
                          <a:pt x="15" y="79"/>
                        </a:lnTo>
                        <a:lnTo>
                          <a:pt x="16" y="79"/>
                        </a:lnTo>
                        <a:lnTo>
                          <a:pt x="17" y="80"/>
                        </a:lnTo>
                        <a:lnTo>
                          <a:pt x="18" y="80"/>
                        </a:lnTo>
                        <a:lnTo>
                          <a:pt x="19" y="80"/>
                        </a:lnTo>
                        <a:lnTo>
                          <a:pt x="20" y="80"/>
                        </a:lnTo>
                        <a:lnTo>
                          <a:pt x="21" y="80"/>
                        </a:lnTo>
                        <a:lnTo>
                          <a:pt x="22" y="80"/>
                        </a:lnTo>
                        <a:lnTo>
                          <a:pt x="23" y="80"/>
                        </a:lnTo>
                        <a:lnTo>
                          <a:pt x="24" y="79"/>
                        </a:lnTo>
                        <a:lnTo>
                          <a:pt x="25" y="79"/>
                        </a:lnTo>
                        <a:lnTo>
                          <a:pt x="26" y="78"/>
                        </a:lnTo>
                        <a:lnTo>
                          <a:pt x="27" y="78"/>
                        </a:lnTo>
                        <a:lnTo>
                          <a:pt x="28" y="77"/>
                        </a:lnTo>
                        <a:lnTo>
                          <a:pt x="29" y="76"/>
                        </a:lnTo>
                        <a:lnTo>
                          <a:pt x="30" y="75"/>
                        </a:lnTo>
                        <a:lnTo>
                          <a:pt x="31" y="74"/>
                        </a:lnTo>
                        <a:lnTo>
                          <a:pt x="31" y="73"/>
                        </a:lnTo>
                        <a:lnTo>
                          <a:pt x="32" y="72"/>
                        </a:lnTo>
                        <a:lnTo>
                          <a:pt x="33" y="71"/>
                        </a:lnTo>
                        <a:lnTo>
                          <a:pt x="34" y="70"/>
                        </a:lnTo>
                        <a:lnTo>
                          <a:pt x="34" y="68"/>
                        </a:lnTo>
                        <a:lnTo>
                          <a:pt x="35" y="67"/>
                        </a:lnTo>
                        <a:lnTo>
                          <a:pt x="36" y="65"/>
                        </a:lnTo>
                        <a:lnTo>
                          <a:pt x="36" y="64"/>
                        </a:lnTo>
                        <a:lnTo>
                          <a:pt x="37" y="62"/>
                        </a:lnTo>
                        <a:lnTo>
                          <a:pt x="37" y="61"/>
                        </a:lnTo>
                        <a:lnTo>
                          <a:pt x="38" y="59"/>
                        </a:lnTo>
                        <a:lnTo>
                          <a:pt x="38" y="57"/>
                        </a:lnTo>
                        <a:lnTo>
                          <a:pt x="39" y="56"/>
                        </a:lnTo>
                        <a:lnTo>
                          <a:pt x="39" y="54"/>
                        </a:lnTo>
                        <a:lnTo>
                          <a:pt x="39" y="52"/>
                        </a:lnTo>
                        <a:lnTo>
                          <a:pt x="40" y="50"/>
                        </a:lnTo>
                        <a:lnTo>
                          <a:pt x="40" y="48"/>
                        </a:lnTo>
                        <a:lnTo>
                          <a:pt x="40" y="46"/>
                        </a:lnTo>
                        <a:lnTo>
                          <a:pt x="40" y="44"/>
                        </a:lnTo>
                        <a:lnTo>
                          <a:pt x="40" y="42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7F7F7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0" name="Oval 80"/>
                  <p:cNvSpPr>
                    <a:spLocks noChangeArrowheads="1"/>
                  </p:cNvSpPr>
                  <p:nvPr/>
                </p:nvSpPr>
                <p:spPr bwMode="auto">
                  <a:xfrm>
                    <a:off x="997" y="382"/>
                    <a:ext cx="14" cy="21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EAEAEA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1" name="Freeform 81"/>
                  <p:cNvSpPr>
                    <a:spLocks/>
                  </p:cNvSpPr>
                  <p:nvPr/>
                </p:nvSpPr>
                <p:spPr bwMode="auto">
                  <a:xfrm>
                    <a:off x="960" y="840"/>
                    <a:ext cx="260" cy="89"/>
                  </a:xfrm>
                  <a:custGeom>
                    <a:avLst/>
                    <a:gdLst/>
                    <a:ahLst/>
                    <a:cxnLst>
                      <a:cxn ang="0">
                        <a:pos x="1" y="130"/>
                      </a:cxn>
                      <a:cxn ang="0">
                        <a:pos x="5" y="104"/>
                      </a:cxn>
                      <a:cxn ang="0">
                        <a:pos x="13" y="80"/>
                      </a:cxn>
                      <a:cxn ang="0">
                        <a:pos x="23" y="59"/>
                      </a:cxn>
                      <a:cxn ang="0">
                        <a:pos x="35" y="40"/>
                      </a:cxn>
                      <a:cxn ang="0">
                        <a:pos x="50" y="24"/>
                      </a:cxn>
                      <a:cxn ang="0">
                        <a:pos x="67" y="11"/>
                      </a:cxn>
                      <a:cxn ang="0">
                        <a:pos x="85" y="2"/>
                      </a:cxn>
                      <a:cxn ang="0">
                        <a:pos x="90" y="1"/>
                      </a:cxn>
                      <a:cxn ang="0">
                        <a:pos x="90" y="4"/>
                      </a:cxn>
                      <a:cxn ang="0">
                        <a:pos x="90" y="8"/>
                      </a:cxn>
                      <a:cxn ang="0">
                        <a:pos x="90" y="13"/>
                      </a:cxn>
                      <a:cxn ang="0">
                        <a:pos x="90" y="19"/>
                      </a:cxn>
                      <a:cxn ang="0">
                        <a:pos x="90" y="24"/>
                      </a:cxn>
                      <a:cxn ang="0">
                        <a:pos x="90" y="28"/>
                      </a:cxn>
                      <a:cxn ang="0">
                        <a:pos x="90" y="30"/>
                      </a:cxn>
                      <a:cxn ang="0">
                        <a:pos x="102" y="30"/>
                      </a:cxn>
                      <a:cxn ang="0">
                        <a:pos x="151" y="30"/>
                      </a:cxn>
                      <a:cxn ang="0">
                        <a:pos x="226" y="30"/>
                      </a:cxn>
                      <a:cxn ang="0">
                        <a:pos x="315" y="30"/>
                      </a:cxn>
                      <a:cxn ang="0">
                        <a:pos x="407" y="30"/>
                      </a:cxn>
                      <a:cxn ang="0">
                        <a:pos x="490" y="30"/>
                      </a:cxn>
                      <a:cxn ang="0">
                        <a:pos x="553" y="30"/>
                      </a:cxn>
                      <a:cxn ang="0">
                        <a:pos x="584" y="30"/>
                      </a:cxn>
                      <a:cxn ang="0">
                        <a:pos x="586" y="29"/>
                      </a:cxn>
                      <a:cxn ang="0">
                        <a:pos x="586" y="26"/>
                      </a:cxn>
                      <a:cxn ang="0">
                        <a:pos x="586" y="21"/>
                      </a:cxn>
                      <a:cxn ang="0">
                        <a:pos x="586" y="16"/>
                      </a:cxn>
                      <a:cxn ang="0">
                        <a:pos x="586" y="11"/>
                      </a:cxn>
                      <a:cxn ang="0">
                        <a:pos x="586" y="6"/>
                      </a:cxn>
                      <a:cxn ang="0">
                        <a:pos x="586" y="2"/>
                      </a:cxn>
                      <a:cxn ang="0">
                        <a:pos x="586" y="0"/>
                      </a:cxn>
                      <a:cxn ang="0">
                        <a:pos x="600" y="6"/>
                      </a:cxn>
                      <a:cxn ang="0">
                        <a:pos x="618" y="17"/>
                      </a:cxn>
                      <a:cxn ang="0">
                        <a:pos x="634" y="32"/>
                      </a:cxn>
                      <a:cxn ang="0">
                        <a:pos x="647" y="49"/>
                      </a:cxn>
                      <a:cxn ang="0">
                        <a:pos x="659" y="69"/>
                      </a:cxn>
                      <a:cxn ang="0">
                        <a:pos x="667" y="92"/>
                      </a:cxn>
                      <a:cxn ang="0">
                        <a:pos x="673" y="117"/>
                      </a:cxn>
                      <a:cxn ang="0">
                        <a:pos x="676" y="144"/>
                      </a:cxn>
                      <a:cxn ang="0">
                        <a:pos x="659" y="151"/>
                      </a:cxn>
                      <a:cxn ang="0">
                        <a:pos x="593" y="151"/>
                      </a:cxn>
                      <a:cxn ang="0">
                        <a:pos x="491" y="151"/>
                      </a:cxn>
                      <a:cxn ang="0">
                        <a:pos x="370" y="151"/>
                      </a:cxn>
                      <a:cxn ang="0">
                        <a:pos x="244" y="151"/>
                      </a:cxn>
                      <a:cxn ang="0">
                        <a:pos x="130" y="151"/>
                      </a:cxn>
                      <a:cxn ang="0">
                        <a:pos x="45" y="151"/>
                      </a:cxn>
                      <a:cxn ang="0">
                        <a:pos x="2" y="151"/>
                      </a:cxn>
                    </a:cxnLst>
                    <a:rect l="0" t="0" r="r" b="b"/>
                    <a:pathLst>
                      <a:path w="676" h="151">
                        <a:moveTo>
                          <a:pt x="0" y="151"/>
                        </a:moveTo>
                        <a:lnTo>
                          <a:pt x="0" y="144"/>
                        </a:lnTo>
                        <a:lnTo>
                          <a:pt x="1" y="137"/>
                        </a:lnTo>
                        <a:lnTo>
                          <a:pt x="1" y="130"/>
                        </a:lnTo>
                        <a:lnTo>
                          <a:pt x="2" y="123"/>
                        </a:lnTo>
                        <a:lnTo>
                          <a:pt x="3" y="117"/>
                        </a:lnTo>
                        <a:lnTo>
                          <a:pt x="4" y="110"/>
                        </a:lnTo>
                        <a:lnTo>
                          <a:pt x="5" y="104"/>
                        </a:lnTo>
                        <a:lnTo>
                          <a:pt x="7" y="98"/>
                        </a:lnTo>
                        <a:lnTo>
                          <a:pt x="9" y="92"/>
                        </a:lnTo>
                        <a:lnTo>
                          <a:pt x="11" y="86"/>
                        </a:lnTo>
                        <a:lnTo>
                          <a:pt x="13" y="80"/>
                        </a:lnTo>
                        <a:lnTo>
                          <a:pt x="15" y="75"/>
                        </a:lnTo>
                        <a:lnTo>
                          <a:pt x="17" y="69"/>
                        </a:lnTo>
                        <a:lnTo>
                          <a:pt x="20" y="64"/>
                        </a:lnTo>
                        <a:lnTo>
                          <a:pt x="23" y="59"/>
                        </a:lnTo>
                        <a:lnTo>
                          <a:pt x="26" y="54"/>
                        </a:lnTo>
                        <a:lnTo>
                          <a:pt x="29" y="49"/>
                        </a:lnTo>
                        <a:lnTo>
                          <a:pt x="32" y="45"/>
                        </a:lnTo>
                        <a:lnTo>
                          <a:pt x="35" y="40"/>
                        </a:lnTo>
                        <a:lnTo>
                          <a:pt x="39" y="36"/>
                        </a:lnTo>
                        <a:lnTo>
                          <a:pt x="42" y="32"/>
                        </a:lnTo>
                        <a:lnTo>
                          <a:pt x="46" y="28"/>
                        </a:lnTo>
                        <a:lnTo>
                          <a:pt x="50" y="24"/>
                        </a:lnTo>
                        <a:lnTo>
                          <a:pt x="54" y="21"/>
                        </a:lnTo>
                        <a:lnTo>
                          <a:pt x="58" y="17"/>
                        </a:lnTo>
                        <a:lnTo>
                          <a:pt x="63" y="14"/>
                        </a:lnTo>
                        <a:lnTo>
                          <a:pt x="67" y="11"/>
                        </a:lnTo>
                        <a:lnTo>
                          <a:pt x="71" y="9"/>
                        </a:lnTo>
                        <a:lnTo>
                          <a:pt x="76" y="6"/>
                        </a:lnTo>
                        <a:lnTo>
                          <a:pt x="81" y="4"/>
                        </a:lnTo>
                        <a:lnTo>
                          <a:pt x="85" y="2"/>
                        </a:lnTo>
                        <a:lnTo>
                          <a:pt x="90" y="0"/>
                        </a:lnTo>
                        <a:lnTo>
                          <a:pt x="90" y="0"/>
                        </a:lnTo>
                        <a:lnTo>
                          <a:pt x="90" y="0"/>
                        </a:lnTo>
                        <a:lnTo>
                          <a:pt x="90" y="1"/>
                        </a:lnTo>
                        <a:lnTo>
                          <a:pt x="90" y="1"/>
                        </a:lnTo>
                        <a:lnTo>
                          <a:pt x="90" y="2"/>
                        </a:lnTo>
                        <a:lnTo>
                          <a:pt x="90" y="3"/>
                        </a:lnTo>
                        <a:lnTo>
                          <a:pt x="90" y="4"/>
                        </a:lnTo>
                        <a:lnTo>
                          <a:pt x="90" y="5"/>
                        </a:lnTo>
                        <a:lnTo>
                          <a:pt x="90" y="6"/>
                        </a:lnTo>
                        <a:lnTo>
                          <a:pt x="90" y="7"/>
                        </a:lnTo>
                        <a:lnTo>
                          <a:pt x="90" y="8"/>
                        </a:lnTo>
                        <a:lnTo>
                          <a:pt x="90" y="9"/>
                        </a:lnTo>
                        <a:lnTo>
                          <a:pt x="90" y="11"/>
                        </a:lnTo>
                        <a:lnTo>
                          <a:pt x="90" y="12"/>
                        </a:lnTo>
                        <a:lnTo>
                          <a:pt x="90" y="13"/>
                        </a:lnTo>
                        <a:lnTo>
                          <a:pt x="90" y="15"/>
                        </a:lnTo>
                        <a:lnTo>
                          <a:pt x="90" y="16"/>
                        </a:lnTo>
                        <a:lnTo>
                          <a:pt x="90" y="18"/>
                        </a:lnTo>
                        <a:lnTo>
                          <a:pt x="90" y="19"/>
                        </a:lnTo>
                        <a:lnTo>
                          <a:pt x="90" y="20"/>
                        </a:lnTo>
                        <a:lnTo>
                          <a:pt x="90" y="21"/>
                        </a:lnTo>
                        <a:lnTo>
                          <a:pt x="90" y="23"/>
                        </a:lnTo>
                        <a:lnTo>
                          <a:pt x="90" y="24"/>
                        </a:lnTo>
                        <a:lnTo>
                          <a:pt x="90" y="25"/>
                        </a:lnTo>
                        <a:lnTo>
                          <a:pt x="90" y="26"/>
                        </a:lnTo>
                        <a:lnTo>
                          <a:pt x="90" y="27"/>
                        </a:lnTo>
                        <a:lnTo>
                          <a:pt x="90" y="28"/>
                        </a:lnTo>
                        <a:lnTo>
                          <a:pt x="90" y="28"/>
                        </a:lnTo>
                        <a:lnTo>
                          <a:pt x="90" y="29"/>
                        </a:lnTo>
                        <a:lnTo>
                          <a:pt x="90" y="29"/>
                        </a:lnTo>
                        <a:lnTo>
                          <a:pt x="90" y="30"/>
                        </a:lnTo>
                        <a:lnTo>
                          <a:pt x="90" y="30"/>
                        </a:lnTo>
                        <a:lnTo>
                          <a:pt x="92" y="30"/>
                        </a:lnTo>
                        <a:lnTo>
                          <a:pt x="96" y="30"/>
                        </a:lnTo>
                        <a:lnTo>
                          <a:pt x="102" y="30"/>
                        </a:lnTo>
                        <a:lnTo>
                          <a:pt x="112" y="30"/>
                        </a:lnTo>
                        <a:lnTo>
                          <a:pt x="123" y="30"/>
                        </a:lnTo>
                        <a:lnTo>
                          <a:pt x="136" y="30"/>
                        </a:lnTo>
                        <a:lnTo>
                          <a:pt x="151" y="30"/>
                        </a:lnTo>
                        <a:lnTo>
                          <a:pt x="168" y="30"/>
                        </a:lnTo>
                        <a:lnTo>
                          <a:pt x="186" y="30"/>
                        </a:lnTo>
                        <a:lnTo>
                          <a:pt x="205" y="30"/>
                        </a:lnTo>
                        <a:lnTo>
                          <a:pt x="226" y="30"/>
                        </a:lnTo>
                        <a:lnTo>
                          <a:pt x="247" y="30"/>
                        </a:lnTo>
                        <a:lnTo>
                          <a:pt x="269" y="30"/>
                        </a:lnTo>
                        <a:lnTo>
                          <a:pt x="292" y="30"/>
                        </a:lnTo>
                        <a:lnTo>
                          <a:pt x="315" y="30"/>
                        </a:lnTo>
                        <a:lnTo>
                          <a:pt x="338" y="30"/>
                        </a:lnTo>
                        <a:lnTo>
                          <a:pt x="361" y="30"/>
                        </a:lnTo>
                        <a:lnTo>
                          <a:pt x="384" y="30"/>
                        </a:lnTo>
                        <a:lnTo>
                          <a:pt x="407" y="30"/>
                        </a:lnTo>
                        <a:lnTo>
                          <a:pt x="429" y="30"/>
                        </a:lnTo>
                        <a:lnTo>
                          <a:pt x="450" y="30"/>
                        </a:lnTo>
                        <a:lnTo>
                          <a:pt x="471" y="30"/>
                        </a:lnTo>
                        <a:lnTo>
                          <a:pt x="490" y="30"/>
                        </a:lnTo>
                        <a:lnTo>
                          <a:pt x="508" y="30"/>
                        </a:lnTo>
                        <a:lnTo>
                          <a:pt x="525" y="30"/>
                        </a:lnTo>
                        <a:lnTo>
                          <a:pt x="540" y="30"/>
                        </a:lnTo>
                        <a:lnTo>
                          <a:pt x="553" y="30"/>
                        </a:lnTo>
                        <a:lnTo>
                          <a:pt x="564" y="30"/>
                        </a:lnTo>
                        <a:lnTo>
                          <a:pt x="573" y="30"/>
                        </a:lnTo>
                        <a:lnTo>
                          <a:pt x="580" y="30"/>
                        </a:lnTo>
                        <a:lnTo>
                          <a:pt x="584" y="30"/>
                        </a:lnTo>
                        <a:lnTo>
                          <a:pt x="586" y="30"/>
                        </a:lnTo>
                        <a:lnTo>
                          <a:pt x="586" y="30"/>
                        </a:lnTo>
                        <a:lnTo>
                          <a:pt x="586" y="29"/>
                        </a:lnTo>
                        <a:lnTo>
                          <a:pt x="586" y="29"/>
                        </a:lnTo>
                        <a:lnTo>
                          <a:pt x="586" y="28"/>
                        </a:lnTo>
                        <a:lnTo>
                          <a:pt x="586" y="28"/>
                        </a:lnTo>
                        <a:lnTo>
                          <a:pt x="586" y="27"/>
                        </a:lnTo>
                        <a:lnTo>
                          <a:pt x="586" y="26"/>
                        </a:lnTo>
                        <a:lnTo>
                          <a:pt x="586" y="25"/>
                        </a:lnTo>
                        <a:lnTo>
                          <a:pt x="586" y="24"/>
                        </a:lnTo>
                        <a:lnTo>
                          <a:pt x="586" y="23"/>
                        </a:lnTo>
                        <a:lnTo>
                          <a:pt x="586" y="21"/>
                        </a:lnTo>
                        <a:lnTo>
                          <a:pt x="586" y="20"/>
                        </a:lnTo>
                        <a:lnTo>
                          <a:pt x="586" y="19"/>
                        </a:lnTo>
                        <a:lnTo>
                          <a:pt x="586" y="18"/>
                        </a:lnTo>
                        <a:lnTo>
                          <a:pt x="586" y="16"/>
                        </a:lnTo>
                        <a:lnTo>
                          <a:pt x="586" y="15"/>
                        </a:lnTo>
                        <a:lnTo>
                          <a:pt x="586" y="13"/>
                        </a:lnTo>
                        <a:lnTo>
                          <a:pt x="586" y="12"/>
                        </a:lnTo>
                        <a:lnTo>
                          <a:pt x="586" y="11"/>
                        </a:lnTo>
                        <a:lnTo>
                          <a:pt x="586" y="9"/>
                        </a:lnTo>
                        <a:lnTo>
                          <a:pt x="586" y="8"/>
                        </a:lnTo>
                        <a:lnTo>
                          <a:pt x="586" y="7"/>
                        </a:lnTo>
                        <a:lnTo>
                          <a:pt x="586" y="6"/>
                        </a:lnTo>
                        <a:lnTo>
                          <a:pt x="586" y="5"/>
                        </a:lnTo>
                        <a:lnTo>
                          <a:pt x="586" y="4"/>
                        </a:lnTo>
                        <a:lnTo>
                          <a:pt x="586" y="3"/>
                        </a:lnTo>
                        <a:lnTo>
                          <a:pt x="586" y="2"/>
                        </a:lnTo>
                        <a:lnTo>
                          <a:pt x="586" y="1"/>
                        </a:lnTo>
                        <a:lnTo>
                          <a:pt x="586" y="1"/>
                        </a:lnTo>
                        <a:lnTo>
                          <a:pt x="586" y="0"/>
                        </a:lnTo>
                        <a:lnTo>
                          <a:pt x="586" y="0"/>
                        </a:lnTo>
                        <a:lnTo>
                          <a:pt x="586" y="0"/>
                        </a:lnTo>
                        <a:lnTo>
                          <a:pt x="591" y="2"/>
                        </a:lnTo>
                        <a:lnTo>
                          <a:pt x="595" y="4"/>
                        </a:lnTo>
                        <a:lnTo>
                          <a:pt x="600" y="6"/>
                        </a:lnTo>
                        <a:lnTo>
                          <a:pt x="605" y="9"/>
                        </a:lnTo>
                        <a:lnTo>
                          <a:pt x="609" y="11"/>
                        </a:lnTo>
                        <a:lnTo>
                          <a:pt x="613" y="14"/>
                        </a:lnTo>
                        <a:lnTo>
                          <a:pt x="618" y="17"/>
                        </a:lnTo>
                        <a:lnTo>
                          <a:pt x="622" y="21"/>
                        </a:lnTo>
                        <a:lnTo>
                          <a:pt x="626" y="24"/>
                        </a:lnTo>
                        <a:lnTo>
                          <a:pt x="630" y="28"/>
                        </a:lnTo>
                        <a:lnTo>
                          <a:pt x="634" y="32"/>
                        </a:lnTo>
                        <a:lnTo>
                          <a:pt x="637" y="36"/>
                        </a:lnTo>
                        <a:lnTo>
                          <a:pt x="641" y="40"/>
                        </a:lnTo>
                        <a:lnTo>
                          <a:pt x="644" y="45"/>
                        </a:lnTo>
                        <a:lnTo>
                          <a:pt x="647" y="49"/>
                        </a:lnTo>
                        <a:lnTo>
                          <a:pt x="650" y="54"/>
                        </a:lnTo>
                        <a:lnTo>
                          <a:pt x="653" y="59"/>
                        </a:lnTo>
                        <a:lnTo>
                          <a:pt x="656" y="64"/>
                        </a:lnTo>
                        <a:lnTo>
                          <a:pt x="659" y="69"/>
                        </a:lnTo>
                        <a:lnTo>
                          <a:pt x="661" y="75"/>
                        </a:lnTo>
                        <a:lnTo>
                          <a:pt x="663" y="80"/>
                        </a:lnTo>
                        <a:lnTo>
                          <a:pt x="665" y="86"/>
                        </a:lnTo>
                        <a:lnTo>
                          <a:pt x="667" y="92"/>
                        </a:lnTo>
                        <a:lnTo>
                          <a:pt x="669" y="98"/>
                        </a:lnTo>
                        <a:lnTo>
                          <a:pt x="671" y="104"/>
                        </a:lnTo>
                        <a:lnTo>
                          <a:pt x="672" y="110"/>
                        </a:lnTo>
                        <a:lnTo>
                          <a:pt x="673" y="117"/>
                        </a:lnTo>
                        <a:lnTo>
                          <a:pt x="674" y="123"/>
                        </a:lnTo>
                        <a:lnTo>
                          <a:pt x="675" y="130"/>
                        </a:lnTo>
                        <a:lnTo>
                          <a:pt x="675" y="137"/>
                        </a:lnTo>
                        <a:lnTo>
                          <a:pt x="676" y="144"/>
                        </a:lnTo>
                        <a:lnTo>
                          <a:pt x="676" y="151"/>
                        </a:lnTo>
                        <a:lnTo>
                          <a:pt x="674" y="151"/>
                        </a:lnTo>
                        <a:lnTo>
                          <a:pt x="668" y="151"/>
                        </a:lnTo>
                        <a:lnTo>
                          <a:pt x="659" y="151"/>
                        </a:lnTo>
                        <a:lnTo>
                          <a:pt x="647" y="151"/>
                        </a:lnTo>
                        <a:lnTo>
                          <a:pt x="631" y="151"/>
                        </a:lnTo>
                        <a:lnTo>
                          <a:pt x="613" y="151"/>
                        </a:lnTo>
                        <a:lnTo>
                          <a:pt x="593" y="151"/>
                        </a:lnTo>
                        <a:lnTo>
                          <a:pt x="570" y="151"/>
                        </a:lnTo>
                        <a:lnTo>
                          <a:pt x="546" y="151"/>
                        </a:lnTo>
                        <a:lnTo>
                          <a:pt x="519" y="151"/>
                        </a:lnTo>
                        <a:lnTo>
                          <a:pt x="491" y="151"/>
                        </a:lnTo>
                        <a:lnTo>
                          <a:pt x="462" y="151"/>
                        </a:lnTo>
                        <a:lnTo>
                          <a:pt x="432" y="151"/>
                        </a:lnTo>
                        <a:lnTo>
                          <a:pt x="401" y="151"/>
                        </a:lnTo>
                        <a:lnTo>
                          <a:pt x="370" y="151"/>
                        </a:lnTo>
                        <a:lnTo>
                          <a:pt x="338" y="151"/>
                        </a:lnTo>
                        <a:lnTo>
                          <a:pt x="306" y="151"/>
                        </a:lnTo>
                        <a:lnTo>
                          <a:pt x="275" y="151"/>
                        </a:lnTo>
                        <a:lnTo>
                          <a:pt x="244" y="151"/>
                        </a:lnTo>
                        <a:lnTo>
                          <a:pt x="214" y="151"/>
                        </a:lnTo>
                        <a:lnTo>
                          <a:pt x="185" y="151"/>
                        </a:lnTo>
                        <a:lnTo>
                          <a:pt x="157" y="151"/>
                        </a:lnTo>
                        <a:lnTo>
                          <a:pt x="130" y="151"/>
                        </a:lnTo>
                        <a:lnTo>
                          <a:pt x="106" y="151"/>
                        </a:lnTo>
                        <a:lnTo>
                          <a:pt x="83" y="151"/>
                        </a:lnTo>
                        <a:lnTo>
                          <a:pt x="63" y="151"/>
                        </a:lnTo>
                        <a:lnTo>
                          <a:pt x="45" y="151"/>
                        </a:lnTo>
                        <a:lnTo>
                          <a:pt x="29" y="151"/>
                        </a:lnTo>
                        <a:lnTo>
                          <a:pt x="17" y="151"/>
                        </a:lnTo>
                        <a:lnTo>
                          <a:pt x="8" y="151"/>
                        </a:lnTo>
                        <a:lnTo>
                          <a:pt x="2" y="151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1588" cap="flat" cmpd="sng">
                    <a:solidFill>
                      <a:srgbClr val="5F5F5F"/>
                    </a:solidFill>
                    <a:prstDash val="solid"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2" name="Line 82"/>
                  <p:cNvSpPr>
                    <a:spLocks noChangeShapeType="1"/>
                  </p:cNvSpPr>
                  <p:nvPr/>
                </p:nvSpPr>
                <p:spPr bwMode="auto">
                  <a:xfrm>
                    <a:off x="1164" y="858"/>
                    <a:ext cx="0" cy="71"/>
                  </a:xfrm>
                  <a:prstGeom prst="line">
                    <a:avLst/>
                  </a:prstGeom>
                  <a:noFill/>
                  <a:ln w="0">
                    <a:solidFill>
                      <a:srgbClr val="5F5F5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3" name="Line 83"/>
                  <p:cNvSpPr>
                    <a:spLocks noChangeShapeType="1"/>
                  </p:cNvSpPr>
                  <p:nvPr/>
                </p:nvSpPr>
                <p:spPr bwMode="auto">
                  <a:xfrm>
                    <a:off x="1017" y="858"/>
                    <a:ext cx="0" cy="71"/>
                  </a:xfrm>
                  <a:prstGeom prst="line">
                    <a:avLst/>
                  </a:prstGeom>
                  <a:noFill/>
                  <a:ln w="0">
                    <a:solidFill>
                      <a:srgbClr val="5F5F5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4" name="Freeform 84"/>
                  <p:cNvSpPr>
                    <a:spLocks/>
                  </p:cNvSpPr>
                  <p:nvPr/>
                </p:nvSpPr>
                <p:spPr bwMode="auto">
                  <a:xfrm>
                    <a:off x="1009" y="288"/>
                    <a:ext cx="14" cy="47"/>
                  </a:xfrm>
                  <a:custGeom>
                    <a:avLst/>
                    <a:gdLst/>
                    <a:ahLst/>
                    <a:cxnLst>
                      <a:cxn ang="0">
                        <a:pos x="38" y="36"/>
                      </a:cxn>
                      <a:cxn ang="0">
                        <a:pos x="37" y="28"/>
                      </a:cxn>
                      <a:cxn ang="0">
                        <a:pos x="36" y="21"/>
                      </a:cxn>
                      <a:cxn ang="0">
                        <a:pos x="34" y="15"/>
                      </a:cxn>
                      <a:cxn ang="0">
                        <a:pos x="31" y="9"/>
                      </a:cxn>
                      <a:cxn ang="0">
                        <a:pos x="28" y="5"/>
                      </a:cxn>
                      <a:cxn ang="0">
                        <a:pos x="25" y="2"/>
                      </a:cxn>
                      <a:cxn ang="0">
                        <a:pos x="21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9"/>
                      </a:cxn>
                      <a:cxn ang="0">
                        <a:pos x="4" y="15"/>
                      </a:cxn>
                      <a:cxn ang="0">
                        <a:pos x="2" y="21"/>
                      </a:cxn>
                      <a:cxn ang="0">
                        <a:pos x="0" y="28"/>
                      </a:cxn>
                      <a:cxn ang="0">
                        <a:pos x="0" y="36"/>
                      </a:cxn>
                      <a:cxn ang="0">
                        <a:pos x="0" y="44"/>
                      </a:cxn>
                      <a:cxn ang="0">
                        <a:pos x="0" y="51"/>
                      </a:cxn>
                      <a:cxn ang="0">
                        <a:pos x="2" y="58"/>
                      </a:cxn>
                      <a:cxn ang="0">
                        <a:pos x="4" y="65"/>
                      </a:cxn>
                      <a:cxn ang="0">
                        <a:pos x="7" y="70"/>
                      </a:cxn>
                      <a:cxn ang="0">
                        <a:pos x="10" y="74"/>
                      </a:cxn>
                      <a:cxn ang="0">
                        <a:pos x="13" y="77"/>
                      </a:cxn>
                      <a:cxn ang="0">
                        <a:pos x="17" y="79"/>
                      </a:cxn>
                      <a:cxn ang="0">
                        <a:pos x="21" y="79"/>
                      </a:cxn>
                      <a:cxn ang="0">
                        <a:pos x="25" y="77"/>
                      </a:cxn>
                      <a:cxn ang="0">
                        <a:pos x="28" y="74"/>
                      </a:cxn>
                      <a:cxn ang="0">
                        <a:pos x="31" y="70"/>
                      </a:cxn>
                      <a:cxn ang="0">
                        <a:pos x="34" y="65"/>
                      </a:cxn>
                      <a:cxn ang="0">
                        <a:pos x="36" y="58"/>
                      </a:cxn>
                      <a:cxn ang="0">
                        <a:pos x="37" y="51"/>
                      </a:cxn>
                      <a:cxn ang="0">
                        <a:pos x="38" y="44"/>
                      </a:cxn>
                    </a:cxnLst>
                    <a:rect l="0" t="0" r="r" b="b"/>
                    <a:pathLst>
                      <a:path w="38" h="79">
                        <a:moveTo>
                          <a:pt x="38" y="40"/>
                        </a:moveTo>
                        <a:lnTo>
                          <a:pt x="38" y="36"/>
                        </a:lnTo>
                        <a:lnTo>
                          <a:pt x="38" y="32"/>
                        </a:lnTo>
                        <a:lnTo>
                          <a:pt x="37" y="28"/>
                        </a:lnTo>
                        <a:lnTo>
                          <a:pt x="37" y="24"/>
                        </a:lnTo>
                        <a:lnTo>
                          <a:pt x="36" y="21"/>
                        </a:lnTo>
                        <a:lnTo>
                          <a:pt x="35" y="18"/>
                        </a:lnTo>
                        <a:lnTo>
                          <a:pt x="34" y="15"/>
                        </a:lnTo>
                        <a:lnTo>
                          <a:pt x="33" y="12"/>
                        </a:lnTo>
                        <a:lnTo>
                          <a:pt x="31" y="9"/>
                        </a:lnTo>
                        <a:lnTo>
                          <a:pt x="30" y="7"/>
                        </a:lnTo>
                        <a:lnTo>
                          <a:pt x="28" y="5"/>
                        </a:lnTo>
                        <a:lnTo>
                          <a:pt x="26" y="3"/>
                        </a:lnTo>
                        <a:lnTo>
                          <a:pt x="25" y="2"/>
                        </a:lnTo>
                        <a:lnTo>
                          <a:pt x="23" y="1"/>
                        </a:lnTo>
                        <a:lnTo>
                          <a:pt x="21" y="0"/>
                        </a:lnTo>
                        <a:lnTo>
                          <a:pt x="19" y="0"/>
                        </a:lnTo>
                        <a:lnTo>
                          <a:pt x="17" y="0"/>
                        </a:lnTo>
                        <a:lnTo>
                          <a:pt x="15" y="1"/>
                        </a:lnTo>
                        <a:lnTo>
                          <a:pt x="13" y="2"/>
                        </a:lnTo>
                        <a:lnTo>
                          <a:pt x="11" y="3"/>
                        </a:lnTo>
                        <a:lnTo>
                          <a:pt x="10" y="5"/>
                        </a:lnTo>
                        <a:lnTo>
                          <a:pt x="8" y="7"/>
                        </a:lnTo>
                        <a:lnTo>
                          <a:pt x="7" y="9"/>
                        </a:lnTo>
                        <a:lnTo>
                          <a:pt x="5" y="12"/>
                        </a:lnTo>
                        <a:lnTo>
                          <a:pt x="4" y="15"/>
                        </a:lnTo>
                        <a:lnTo>
                          <a:pt x="3" y="18"/>
                        </a:lnTo>
                        <a:lnTo>
                          <a:pt x="2" y="21"/>
                        </a:lnTo>
                        <a:lnTo>
                          <a:pt x="1" y="24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8"/>
                        </a:lnTo>
                        <a:lnTo>
                          <a:pt x="0" y="51"/>
                        </a:lnTo>
                        <a:lnTo>
                          <a:pt x="1" y="55"/>
                        </a:lnTo>
                        <a:lnTo>
                          <a:pt x="2" y="58"/>
                        </a:lnTo>
                        <a:lnTo>
                          <a:pt x="3" y="62"/>
                        </a:lnTo>
                        <a:lnTo>
                          <a:pt x="4" y="65"/>
                        </a:lnTo>
                        <a:lnTo>
                          <a:pt x="5" y="67"/>
                        </a:lnTo>
                        <a:lnTo>
                          <a:pt x="7" y="70"/>
                        </a:lnTo>
                        <a:lnTo>
                          <a:pt x="8" y="72"/>
                        </a:lnTo>
                        <a:lnTo>
                          <a:pt x="10" y="74"/>
                        </a:lnTo>
                        <a:lnTo>
                          <a:pt x="11" y="76"/>
                        </a:lnTo>
                        <a:lnTo>
                          <a:pt x="13" y="77"/>
                        </a:lnTo>
                        <a:lnTo>
                          <a:pt x="15" y="78"/>
                        </a:lnTo>
                        <a:lnTo>
                          <a:pt x="17" y="79"/>
                        </a:lnTo>
                        <a:lnTo>
                          <a:pt x="19" y="79"/>
                        </a:lnTo>
                        <a:lnTo>
                          <a:pt x="21" y="79"/>
                        </a:lnTo>
                        <a:lnTo>
                          <a:pt x="23" y="78"/>
                        </a:lnTo>
                        <a:lnTo>
                          <a:pt x="25" y="77"/>
                        </a:lnTo>
                        <a:lnTo>
                          <a:pt x="26" y="76"/>
                        </a:lnTo>
                        <a:lnTo>
                          <a:pt x="28" y="74"/>
                        </a:lnTo>
                        <a:lnTo>
                          <a:pt x="30" y="72"/>
                        </a:lnTo>
                        <a:lnTo>
                          <a:pt x="31" y="70"/>
                        </a:lnTo>
                        <a:lnTo>
                          <a:pt x="32" y="67"/>
                        </a:lnTo>
                        <a:lnTo>
                          <a:pt x="34" y="65"/>
                        </a:lnTo>
                        <a:lnTo>
                          <a:pt x="35" y="62"/>
                        </a:lnTo>
                        <a:lnTo>
                          <a:pt x="36" y="58"/>
                        </a:lnTo>
                        <a:lnTo>
                          <a:pt x="37" y="55"/>
                        </a:lnTo>
                        <a:lnTo>
                          <a:pt x="37" y="51"/>
                        </a:lnTo>
                        <a:lnTo>
                          <a:pt x="38" y="48"/>
                        </a:lnTo>
                        <a:lnTo>
                          <a:pt x="38" y="44"/>
                        </a:lnTo>
                        <a:lnTo>
                          <a:pt x="38" y="4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5" name="Oval 85"/>
                  <p:cNvSpPr>
                    <a:spLocks noChangeArrowheads="1"/>
                  </p:cNvSpPr>
                  <p:nvPr/>
                </p:nvSpPr>
                <p:spPr bwMode="auto">
                  <a:xfrm>
                    <a:off x="1013" y="239"/>
                    <a:ext cx="4" cy="6"/>
                  </a:xfrm>
                  <a:prstGeom prst="ellipse">
                    <a:avLst/>
                  </a:prstGeom>
                  <a:solidFill>
                    <a:srgbClr val="FF00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6" name="Oval 86"/>
                  <p:cNvSpPr>
                    <a:spLocks noChangeArrowheads="1"/>
                  </p:cNvSpPr>
                  <p:nvPr/>
                </p:nvSpPr>
                <p:spPr bwMode="auto">
                  <a:xfrm>
                    <a:off x="1013" y="221"/>
                    <a:ext cx="4" cy="6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" name="Oval 87"/>
                  <p:cNvSpPr>
                    <a:spLocks noChangeArrowheads="1"/>
                  </p:cNvSpPr>
                  <p:nvPr/>
                </p:nvSpPr>
                <p:spPr bwMode="auto">
                  <a:xfrm>
                    <a:off x="1013" y="203"/>
                    <a:ext cx="4" cy="6"/>
                  </a:xfrm>
                  <a:prstGeom prst="ellipse">
                    <a:avLst/>
                  </a:prstGeom>
                  <a:solidFill>
                    <a:srgbClr val="FF00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" name="Rectangle 88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238"/>
                    <a:ext cx="102" cy="7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noFill/>
                    <a:miter lim="800000"/>
                    <a:headEnd/>
                    <a:tailEnd/>
                  </a:ln>
                  <a:effectLst>
                    <a:prstShdw prst="shdw17" dist="12700" dir="10800000">
                      <a:srgbClr val="C0C0C0">
                        <a:gamma/>
                        <a:shade val="60000"/>
                        <a:invGamma/>
                      </a:srgbClr>
                    </a:prstShdw>
                  </a:effec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" name="Rectangle 89"/>
                  <p:cNvSpPr>
                    <a:spLocks noChangeArrowheads="1"/>
                  </p:cNvSpPr>
                  <p:nvPr/>
                </p:nvSpPr>
                <p:spPr bwMode="auto">
                  <a:xfrm>
                    <a:off x="1067" y="249"/>
                    <a:ext cx="80" cy="47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F7F7F7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13" name="Group 90"/>
                  <p:cNvGrpSpPr>
                    <a:grpSpLocks/>
                  </p:cNvGrpSpPr>
                  <p:nvPr/>
                </p:nvGrpSpPr>
                <p:grpSpPr bwMode="auto">
                  <a:xfrm>
                    <a:off x="998" y="382"/>
                    <a:ext cx="12" cy="20"/>
                    <a:chOff x="4658" y="1959"/>
                    <a:chExt cx="33" cy="33"/>
                  </a:xfrm>
                </p:grpSpPr>
                <p:sp>
                  <p:nvSpPr>
                    <p:cNvPr id="306" name="Oval 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8" y="1959"/>
                      <a:ext cx="33" cy="33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C0C0C0"/>
                        </a:gs>
                        <a:gs pos="50000">
                          <a:srgbClr val="C0C0C0">
                            <a:gamma/>
                            <a:tint val="23922"/>
                            <a:invGamma/>
                          </a:srgbClr>
                        </a:gs>
                        <a:gs pos="100000">
                          <a:srgbClr val="C0C0C0"/>
                        </a:gs>
                      </a:gsLst>
                      <a:lin ang="0" scaled="1"/>
                    </a:gradFill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7" name="Rectangle 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73" y="1961"/>
                      <a:ext cx="4" cy="30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C0C0C0"/>
                        </a:gs>
                        <a:gs pos="50000">
                          <a:srgbClr val="C0C0C0">
                            <a:gamma/>
                            <a:tint val="23922"/>
                            <a:invGamma/>
                          </a:srgbClr>
                        </a:gs>
                        <a:gs pos="100000">
                          <a:srgbClr val="C0C0C0"/>
                        </a:gs>
                      </a:gsLst>
                      <a:lin ang="0" scaled="1"/>
                    </a:gradFill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114" name="Group 93"/>
                  <p:cNvGrpSpPr>
                    <a:grpSpLocks/>
                  </p:cNvGrpSpPr>
                  <p:nvPr/>
                </p:nvGrpSpPr>
                <p:grpSpPr bwMode="auto">
                  <a:xfrm>
                    <a:off x="1078" y="269"/>
                    <a:ext cx="57" cy="9"/>
                    <a:chOff x="1248" y="288"/>
                    <a:chExt cx="57" cy="9"/>
                  </a:xfrm>
                </p:grpSpPr>
                <p:sp>
                  <p:nvSpPr>
                    <p:cNvPr id="302" name="Oval 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48" y="288"/>
                      <a:ext cx="6" cy="9"/>
                    </a:xfrm>
                    <a:prstGeom prst="ellipse">
                      <a:avLst/>
                    </a:prstGeom>
                    <a:solidFill>
                      <a:srgbClr val="33CC33"/>
                    </a:solidFill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3" name="Oval 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65" y="288"/>
                      <a:ext cx="6" cy="9"/>
                    </a:xfrm>
                    <a:prstGeom prst="ellipse">
                      <a:avLst/>
                    </a:prstGeom>
                    <a:solidFill>
                      <a:srgbClr val="33CC33"/>
                    </a:solidFill>
                    <a:ln w="1588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4" name="Oval 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82" y="288"/>
                      <a:ext cx="6" cy="9"/>
                    </a:xfrm>
                    <a:prstGeom prst="ellipse">
                      <a:avLst/>
                    </a:prstGeom>
                    <a:solidFill>
                      <a:srgbClr val="33CC33"/>
                    </a:solidFill>
                    <a:ln w="1588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5" name="Oval 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9" y="288"/>
                      <a:ext cx="6" cy="9"/>
                    </a:xfrm>
                    <a:prstGeom prst="ellipse">
                      <a:avLst/>
                    </a:prstGeom>
                    <a:solidFill>
                      <a:srgbClr val="33CC33"/>
                    </a:solidFill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15" name="Group 98"/>
                <p:cNvGrpSpPr>
                  <a:grpSpLocks/>
                </p:cNvGrpSpPr>
                <p:nvPr/>
              </p:nvGrpSpPr>
              <p:grpSpPr bwMode="auto">
                <a:xfrm>
                  <a:off x="5306487" y="2890847"/>
                  <a:ext cx="384176" cy="804897"/>
                  <a:chOff x="960" y="192"/>
                  <a:chExt cx="260" cy="737"/>
                </a:xfrm>
              </p:grpSpPr>
              <p:grpSp>
                <p:nvGrpSpPr>
                  <p:cNvPr id="177" name="Group 99"/>
                  <p:cNvGrpSpPr>
                    <a:grpSpLocks/>
                  </p:cNvGrpSpPr>
                  <p:nvPr/>
                </p:nvGrpSpPr>
                <p:grpSpPr bwMode="auto">
                  <a:xfrm>
                    <a:off x="1073" y="667"/>
                    <a:ext cx="30" cy="8"/>
                    <a:chOff x="4702" y="2442"/>
                    <a:chExt cx="76" cy="14"/>
                  </a:xfrm>
                </p:grpSpPr>
                <p:sp>
                  <p:nvSpPr>
                    <p:cNvPr id="275" name="Freeform 100"/>
                    <p:cNvSpPr>
                      <a:spLocks/>
                    </p:cNvSpPr>
                    <p:nvPr/>
                  </p:nvSpPr>
                  <p:spPr bwMode="auto">
                    <a:xfrm>
                      <a:off x="4702" y="2442"/>
                      <a:ext cx="13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4"/>
                        </a:cxn>
                        <a:cxn ang="0">
                          <a:pos x="6" y="0"/>
                        </a:cxn>
                        <a:cxn ang="0">
                          <a:pos x="13" y="14"/>
                        </a:cxn>
                      </a:cxnLst>
                      <a:rect l="0" t="0" r="r" b="b"/>
                      <a:pathLst>
                        <a:path w="13" h="14">
                          <a:moveTo>
                            <a:pt x="0" y="14"/>
                          </a:moveTo>
                          <a:lnTo>
                            <a:pt x="6" y="0"/>
                          </a:lnTo>
                          <a:lnTo>
                            <a:pt x="13" y="14"/>
                          </a:lnTo>
                        </a:path>
                      </a:pathLst>
                    </a:custGeom>
                    <a:solidFill>
                      <a:schemeClr val="bg2"/>
                    </a:solidFill>
                    <a:ln w="3175" cmpd="sng">
                      <a:noFill/>
                      <a:prstDash val="solid"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chemeClr val="bg2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6" name="Line 1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04" y="2452"/>
                      <a:ext cx="9" cy="1"/>
                    </a:xfrm>
                    <a:prstGeom prst="line">
                      <a:avLst/>
                    </a:prstGeom>
                    <a:noFill/>
                    <a:ln w="3175">
                      <a:noFill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rgbClr val="C0C0C0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7" name="Freeform 102"/>
                    <p:cNvSpPr>
                      <a:spLocks/>
                    </p:cNvSpPr>
                    <p:nvPr/>
                  </p:nvSpPr>
                  <p:spPr bwMode="auto">
                    <a:xfrm>
                      <a:off x="4718" y="2442"/>
                      <a:ext cx="1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14"/>
                        </a:cxn>
                        <a:cxn ang="0">
                          <a:pos x="11" y="14"/>
                        </a:cxn>
                      </a:cxnLst>
                      <a:rect l="0" t="0" r="r" b="b"/>
                      <a:pathLst>
                        <a:path w="11" h="14">
                          <a:moveTo>
                            <a:pt x="0" y="0"/>
                          </a:moveTo>
                          <a:lnTo>
                            <a:pt x="0" y="14"/>
                          </a:lnTo>
                          <a:lnTo>
                            <a:pt x="11" y="14"/>
                          </a:lnTo>
                        </a:path>
                      </a:pathLst>
                    </a:custGeom>
                    <a:solidFill>
                      <a:schemeClr val="bg2"/>
                    </a:solidFill>
                    <a:ln w="3175" cmpd="sng">
                      <a:noFill/>
                      <a:prstDash val="solid"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chemeClr val="bg2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8" name="Line 10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29" y="2442"/>
                      <a:ext cx="13" cy="1"/>
                    </a:xfrm>
                    <a:prstGeom prst="line">
                      <a:avLst/>
                    </a:prstGeom>
                    <a:noFill/>
                    <a:ln w="3175">
                      <a:noFill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rgbClr val="C0C0C0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9" name="Line 1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35" y="2442"/>
                      <a:ext cx="1" cy="14"/>
                    </a:xfrm>
                    <a:prstGeom prst="line">
                      <a:avLst/>
                    </a:prstGeom>
                    <a:noFill/>
                    <a:ln w="3175">
                      <a:noFill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rgbClr val="C0C0C0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0" name="Line 1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45" y="2442"/>
                      <a:ext cx="1" cy="14"/>
                    </a:xfrm>
                    <a:prstGeom prst="line">
                      <a:avLst/>
                    </a:prstGeom>
                    <a:noFill/>
                    <a:ln w="3175">
                      <a:noFill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rgbClr val="C0C0C0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1" name="Freeform 106"/>
                    <p:cNvSpPr>
                      <a:spLocks/>
                    </p:cNvSpPr>
                    <p:nvPr/>
                  </p:nvSpPr>
                  <p:spPr bwMode="auto">
                    <a:xfrm>
                      <a:off x="4748" y="2442"/>
                      <a:ext cx="13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4"/>
                        </a:cxn>
                        <a:cxn ang="0">
                          <a:pos x="0" y="0"/>
                        </a:cxn>
                        <a:cxn ang="0">
                          <a:pos x="7" y="14"/>
                        </a:cxn>
                        <a:cxn ang="0">
                          <a:pos x="13" y="0"/>
                        </a:cxn>
                        <a:cxn ang="0">
                          <a:pos x="13" y="14"/>
                        </a:cxn>
                      </a:cxnLst>
                      <a:rect l="0" t="0" r="r" b="b"/>
                      <a:pathLst>
                        <a:path w="13" h="14">
                          <a:moveTo>
                            <a:pt x="0" y="14"/>
                          </a:moveTo>
                          <a:lnTo>
                            <a:pt x="0" y="0"/>
                          </a:lnTo>
                          <a:lnTo>
                            <a:pt x="7" y="14"/>
                          </a:lnTo>
                          <a:lnTo>
                            <a:pt x="13" y="0"/>
                          </a:lnTo>
                          <a:lnTo>
                            <a:pt x="13" y="14"/>
                          </a:lnTo>
                        </a:path>
                      </a:pathLst>
                    </a:custGeom>
                    <a:solidFill>
                      <a:schemeClr val="bg2"/>
                    </a:solidFill>
                    <a:ln w="3175" cmpd="sng">
                      <a:noFill/>
                      <a:prstDash val="solid"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chemeClr val="bg2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2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4765" y="2442"/>
                      <a:ext cx="13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4"/>
                        </a:cxn>
                        <a:cxn ang="0">
                          <a:pos x="6" y="0"/>
                        </a:cxn>
                        <a:cxn ang="0">
                          <a:pos x="13" y="14"/>
                        </a:cxn>
                      </a:cxnLst>
                      <a:rect l="0" t="0" r="r" b="b"/>
                      <a:pathLst>
                        <a:path w="13" h="14">
                          <a:moveTo>
                            <a:pt x="0" y="14"/>
                          </a:moveTo>
                          <a:lnTo>
                            <a:pt x="6" y="0"/>
                          </a:lnTo>
                          <a:lnTo>
                            <a:pt x="13" y="14"/>
                          </a:lnTo>
                        </a:path>
                      </a:pathLst>
                    </a:custGeom>
                    <a:solidFill>
                      <a:schemeClr val="bg2"/>
                    </a:solidFill>
                    <a:ln w="3175" cmpd="sng">
                      <a:noFill/>
                      <a:prstDash val="solid"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chemeClr val="bg2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3" name="Line 1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66" y="2452"/>
                      <a:ext cx="10" cy="1"/>
                    </a:xfrm>
                    <a:prstGeom prst="line">
                      <a:avLst/>
                    </a:prstGeom>
                    <a:noFill/>
                    <a:ln w="3175">
                      <a:noFill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rgbClr val="C0C0C0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52" name="Rectangle 109"/>
                  <p:cNvSpPr>
                    <a:spLocks noChangeArrowheads="1"/>
                  </p:cNvSpPr>
                  <p:nvPr/>
                </p:nvSpPr>
                <p:spPr bwMode="auto">
                  <a:xfrm>
                    <a:off x="994" y="192"/>
                    <a:ext cx="190" cy="66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1588">
                    <a:solidFill>
                      <a:srgbClr val="5F5F5F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3" name="Rectangle 110"/>
                  <p:cNvSpPr>
                    <a:spLocks noChangeArrowheads="1"/>
                  </p:cNvSpPr>
                  <p:nvPr/>
                </p:nvSpPr>
                <p:spPr bwMode="auto">
                  <a:xfrm>
                    <a:off x="1013" y="777"/>
                    <a:ext cx="155" cy="18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 algn="ctr">
                    <a:noFill/>
                    <a:miter lim="800000"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4" name="Rectangle 111"/>
                  <p:cNvSpPr>
                    <a:spLocks noChangeArrowheads="1"/>
                  </p:cNvSpPr>
                  <p:nvPr/>
                </p:nvSpPr>
                <p:spPr bwMode="auto">
                  <a:xfrm>
                    <a:off x="1013" y="741"/>
                    <a:ext cx="155" cy="17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 algn="ctr">
                    <a:noFill/>
                    <a:miter lim="800000"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5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1013" y="705"/>
                    <a:ext cx="155" cy="17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noFill/>
                    <a:miter lim="800000"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6" name="Freeform 113"/>
                  <p:cNvSpPr>
                    <a:spLocks/>
                  </p:cNvSpPr>
                  <p:nvPr/>
                </p:nvSpPr>
                <p:spPr bwMode="auto">
                  <a:xfrm>
                    <a:off x="1008" y="288"/>
                    <a:ext cx="15" cy="47"/>
                  </a:xfrm>
                  <a:custGeom>
                    <a:avLst/>
                    <a:gdLst/>
                    <a:ahLst/>
                    <a:cxnLst>
                      <a:cxn ang="0">
                        <a:pos x="40" y="36"/>
                      </a:cxn>
                      <a:cxn ang="0">
                        <a:pos x="40" y="30"/>
                      </a:cxn>
                      <a:cxn ang="0">
                        <a:pos x="39" y="24"/>
                      </a:cxn>
                      <a:cxn ang="0">
                        <a:pos x="37" y="19"/>
                      </a:cxn>
                      <a:cxn ang="0">
                        <a:pos x="36" y="15"/>
                      </a:cxn>
                      <a:cxn ang="0">
                        <a:pos x="34" y="10"/>
                      </a:cxn>
                      <a:cxn ang="0">
                        <a:pos x="31" y="7"/>
                      </a:cxn>
                      <a:cxn ang="0">
                        <a:pos x="29" y="4"/>
                      </a:cxn>
                      <a:cxn ang="0">
                        <a:pos x="26" y="2"/>
                      </a:cxn>
                      <a:cxn ang="0">
                        <a:pos x="23" y="0"/>
                      </a:cxn>
                      <a:cxn ang="0">
                        <a:pos x="20" y="0"/>
                      </a:cxn>
                      <a:cxn ang="0">
                        <a:pos x="17" y="0"/>
                      </a:cxn>
                      <a:cxn ang="0">
                        <a:pos x="14" y="2"/>
                      </a:cxn>
                      <a:cxn ang="0">
                        <a:pos x="12" y="4"/>
                      </a:cxn>
                      <a:cxn ang="0">
                        <a:pos x="9" y="7"/>
                      </a:cxn>
                      <a:cxn ang="0">
                        <a:pos x="7" y="10"/>
                      </a:cxn>
                      <a:cxn ang="0">
                        <a:pos x="5" y="15"/>
                      </a:cxn>
                      <a:cxn ang="0">
                        <a:pos x="3" y="19"/>
                      </a:cxn>
                      <a:cxn ang="0">
                        <a:pos x="2" y="24"/>
                      </a:cxn>
                      <a:cxn ang="0">
                        <a:pos x="1" y="30"/>
                      </a:cxn>
                      <a:cxn ang="0">
                        <a:pos x="1" y="36"/>
                      </a:cxn>
                      <a:cxn ang="0">
                        <a:pos x="1" y="42"/>
                      </a:cxn>
                      <a:cxn ang="0">
                        <a:pos x="1" y="48"/>
                      </a:cxn>
                      <a:cxn ang="0">
                        <a:pos x="2" y="54"/>
                      </a:cxn>
                      <a:cxn ang="0">
                        <a:pos x="3" y="59"/>
                      </a:cxn>
                      <a:cxn ang="0">
                        <a:pos x="4" y="64"/>
                      </a:cxn>
                      <a:cxn ang="0">
                        <a:pos x="6" y="68"/>
                      </a:cxn>
                      <a:cxn ang="0">
                        <a:pos x="8" y="72"/>
                      </a:cxn>
                      <a:cxn ang="0">
                        <a:pos x="11" y="75"/>
                      </a:cxn>
                      <a:cxn ang="0">
                        <a:pos x="14" y="78"/>
                      </a:cxn>
                      <a:cxn ang="0">
                        <a:pos x="16" y="79"/>
                      </a:cxn>
                      <a:cxn ang="0">
                        <a:pos x="19" y="80"/>
                      </a:cxn>
                      <a:cxn ang="0">
                        <a:pos x="22" y="80"/>
                      </a:cxn>
                      <a:cxn ang="0">
                        <a:pos x="25" y="79"/>
                      </a:cxn>
                      <a:cxn ang="0">
                        <a:pos x="28" y="77"/>
                      </a:cxn>
                      <a:cxn ang="0">
                        <a:pos x="31" y="74"/>
                      </a:cxn>
                      <a:cxn ang="0">
                        <a:pos x="33" y="71"/>
                      </a:cxn>
                      <a:cxn ang="0">
                        <a:pos x="35" y="67"/>
                      </a:cxn>
                      <a:cxn ang="0">
                        <a:pos x="37" y="62"/>
                      </a:cxn>
                      <a:cxn ang="0">
                        <a:pos x="38" y="57"/>
                      </a:cxn>
                      <a:cxn ang="0">
                        <a:pos x="39" y="52"/>
                      </a:cxn>
                      <a:cxn ang="0">
                        <a:pos x="40" y="46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40" h="80">
                        <a:moveTo>
                          <a:pt x="40" y="40"/>
                        </a:moveTo>
                        <a:lnTo>
                          <a:pt x="40" y="38"/>
                        </a:lnTo>
                        <a:lnTo>
                          <a:pt x="40" y="36"/>
                        </a:lnTo>
                        <a:lnTo>
                          <a:pt x="40" y="34"/>
                        </a:lnTo>
                        <a:lnTo>
                          <a:pt x="40" y="32"/>
                        </a:lnTo>
                        <a:lnTo>
                          <a:pt x="40" y="30"/>
                        </a:lnTo>
                        <a:lnTo>
                          <a:pt x="39" y="28"/>
                        </a:lnTo>
                        <a:lnTo>
                          <a:pt x="39" y="26"/>
                        </a:lnTo>
                        <a:lnTo>
                          <a:pt x="39" y="24"/>
                        </a:lnTo>
                        <a:lnTo>
                          <a:pt x="38" y="23"/>
                        </a:lnTo>
                        <a:lnTo>
                          <a:pt x="38" y="21"/>
                        </a:lnTo>
                        <a:lnTo>
                          <a:pt x="37" y="19"/>
                        </a:lnTo>
                        <a:lnTo>
                          <a:pt x="37" y="18"/>
                        </a:lnTo>
                        <a:lnTo>
                          <a:pt x="36" y="16"/>
                        </a:lnTo>
                        <a:lnTo>
                          <a:pt x="36" y="15"/>
                        </a:lnTo>
                        <a:lnTo>
                          <a:pt x="35" y="13"/>
                        </a:lnTo>
                        <a:lnTo>
                          <a:pt x="34" y="12"/>
                        </a:lnTo>
                        <a:lnTo>
                          <a:pt x="34" y="10"/>
                        </a:lnTo>
                        <a:lnTo>
                          <a:pt x="33" y="9"/>
                        </a:lnTo>
                        <a:lnTo>
                          <a:pt x="32" y="8"/>
                        </a:lnTo>
                        <a:lnTo>
                          <a:pt x="31" y="7"/>
                        </a:lnTo>
                        <a:lnTo>
                          <a:pt x="31" y="6"/>
                        </a:lnTo>
                        <a:lnTo>
                          <a:pt x="30" y="5"/>
                        </a:lnTo>
                        <a:lnTo>
                          <a:pt x="29" y="4"/>
                        </a:lnTo>
                        <a:lnTo>
                          <a:pt x="28" y="3"/>
                        </a:lnTo>
                        <a:lnTo>
                          <a:pt x="27" y="2"/>
                        </a:lnTo>
                        <a:lnTo>
                          <a:pt x="26" y="2"/>
                        </a:lnTo>
                        <a:lnTo>
                          <a:pt x="25" y="1"/>
                        </a:lnTo>
                        <a:lnTo>
                          <a:pt x="24" y="1"/>
                        </a:lnTo>
                        <a:lnTo>
                          <a:pt x="23" y="0"/>
                        </a:lnTo>
                        <a:lnTo>
                          <a:pt x="22" y="0"/>
                        </a:lnTo>
                        <a:lnTo>
                          <a:pt x="21" y="0"/>
                        </a:lnTo>
                        <a:lnTo>
                          <a:pt x="20" y="0"/>
                        </a:lnTo>
                        <a:lnTo>
                          <a:pt x="19" y="0"/>
                        </a:lnTo>
                        <a:lnTo>
                          <a:pt x="18" y="0"/>
                        </a:lnTo>
                        <a:lnTo>
                          <a:pt x="17" y="0"/>
                        </a:lnTo>
                        <a:lnTo>
                          <a:pt x="16" y="1"/>
                        </a:lnTo>
                        <a:lnTo>
                          <a:pt x="15" y="1"/>
                        </a:lnTo>
                        <a:lnTo>
                          <a:pt x="14" y="2"/>
                        </a:lnTo>
                        <a:lnTo>
                          <a:pt x="14" y="2"/>
                        </a:lnTo>
                        <a:lnTo>
                          <a:pt x="13" y="3"/>
                        </a:lnTo>
                        <a:lnTo>
                          <a:pt x="12" y="4"/>
                        </a:lnTo>
                        <a:lnTo>
                          <a:pt x="11" y="5"/>
                        </a:lnTo>
                        <a:lnTo>
                          <a:pt x="10" y="6"/>
                        </a:lnTo>
                        <a:lnTo>
                          <a:pt x="9" y="7"/>
                        </a:lnTo>
                        <a:lnTo>
                          <a:pt x="8" y="8"/>
                        </a:lnTo>
                        <a:lnTo>
                          <a:pt x="8" y="9"/>
                        </a:lnTo>
                        <a:lnTo>
                          <a:pt x="7" y="10"/>
                        </a:lnTo>
                        <a:lnTo>
                          <a:pt x="6" y="12"/>
                        </a:lnTo>
                        <a:lnTo>
                          <a:pt x="6" y="13"/>
                        </a:lnTo>
                        <a:lnTo>
                          <a:pt x="5" y="15"/>
                        </a:lnTo>
                        <a:lnTo>
                          <a:pt x="4" y="16"/>
                        </a:lnTo>
                        <a:lnTo>
                          <a:pt x="4" y="18"/>
                        </a:lnTo>
                        <a:lnTo>
                          <a:pt x="3" y="19"/>
                        </a:lnTo>
                        <a:lnTo>
                          <a:pt x="3" y="21"/>
                        </a:lnTo>
                        <a:lnTo>
                          <a:pt x="2" y="23"/>
                        </a:lnTo>
                        <a:lnTo>
                          <a:pt x="2" y="24"/>
                        </a:lnTo>
                        <a:lnTo>
                          <a:pt x="2" y="26"/>
                        </a:lnTo>
                        <a:lnTo>
                          <a:pt x="1" y="28"/>
                        </a:lnTo>
                        <a:lnTo>
                          <a:pt x="1" y="30"/>
                        </a:lnTo>
                        <a:lnTo>
                          <a:pt x="1" y="32"/>
                        </a:lnTo>
                        <a:lnTo>
                          <a:pt x="1" y="34"/>
                        </a:lnTo>
                        <a:lnTo>
                          <a:pt x="1" y="36"/>
                        </a:lnTo>
                        <a:lnTo>
                          <a:pt x="1" y="38"/>
                        </a:lnTo>
                        <a:lnTo>
                          <a:pt x="0" y="40"/>
                        </a:lnTo>
                        <a:lnTo>
                          <a:pt x="1" y="42"/>
                        </a:lnTo>
                        <a:lnTo>
                          <a:pt x="1" y="44"/>
                        </a:lnTo>
                        <a:lnTo>
                          <a:pt x="1" y="46"/>
                        </a:lnTo>
                        <a:lnTo>
                          <a:pt x="1" y="48"/>
                        </a:lnTo>
                        <a:lnTo>
                          <a:pt x="1" y="50"/>
                        </a:lnTo>
                        <a:lnTo>
                          <a:pt x="1" y="52"/>
                        </a:lnTo>
                        <a:lnTo>
                          <a:pt x="2" y="54"/>
                        </a:lnTo>
                        <a:lnTo>
                          <a:pt x="2" y="56"/>
                        </a:lnTo>
                        <a:lnTo>
                          <a:pt x="2" y="57"/>
                        </a:lnTo>
                        <a:lnTo>
                          <a:pt x="3" y="59"/>
                        </a:lnTo>
                        <a:lnTo>
                          <a:pt x="3" y="61"/>
                        </a:lnTo>
                        <a:lnTo>
                          <a:pt x="4" y="62"/>
                        </a:lnTo>
                        <a:lnTo>
                          <a:pt x="4" y="64"/>
                        </a:lnTo>
                        <a:lnTo>
                          <a:pt x="5" y="65"/>
                        </a:lnTo>
                        <a:lnTo>
                          <a:pt x="6" y="67"/>
                        </a:lnTo>
                        <a:lnTo>
                          <a:pt x="6" y="68"/>
                        </a:lnTo>
                        <a:lnTo>
                          <a:pt x="7" y="70"/>
                        </a:lnTo>
                        <a:lnTo>
                          <a:pt x="8" y="71"/>
                        </a:lnTo>
                        <a:lnTo>
                          <a:pt x="8" y="72"/>
                        </a:lnTo>
                        <a:lnTo>
                          <a:pt x="9" y="73"/>
                        </a:lnTo>
                        <a:lnTo>
                          <a:pt x="10" y="74"/>
                        </a:lnTo>
                        <a:lnTo>
                          <a:pt x="11" y="75"/>
                        </a:lnTo>
                        <a:lnTo>
                          <a:pt x="12" y="76"/>
                        </a:lnTo>
                        <a:lnTo>
                          <a:pt x="13" y="77"/>
                        </a:lnTo>
                        <a:lnTo>
                          <a:pt x="14" y="78"/>
                        </a:lnTo>
                        <a:lnTo>
                          <a:pt x="14" y="78"/>
                        </a:lnTo>
                        <a:lnTo>
                          <a:pt x="15" y="79"/>
                        </a:lnTo>
                        <a:lnTo>
                          <a:pt x="16" y="79"/>
                        </a:lnTo>
                        <a:lnTo>
                          <a:pt x="17" y="80"/>
                        </a:lnTo>
                        <a:lnTo>
                          <a:pt x="18" y="80"/>
                        </a:lnTo>
                        <a:lnTo>
                          <a:pt x="19" y="80"/>
                        </a:lnTo>
                        <a:lnTo>
                          <a:pt x="20" y="80"/>
                        </a:lnTo>
                        <a:lnTo>
                          <a:pt x="21" y="80"/>
                        </a:lnTo>
                        <a:lnTo>
                          <a:pt x="22" y="80"/>
                        </a:lnTo>
                        <a:lnTo>
                          <a:pt x="23" y="80"/>
                        </a:lnTo>
                        <a:lnTo>
                          <a:pt x="24" y="79"/>
                        </a:lnTo>
                        <a:lnTo>
                          <a:pt x="25" y="79"/>
                        </a:lnTo>
                        <a:lnTo>
                          <a:pt x="26" y="78"/>
                        </a:lnTo>
                        <a:lnTo>
                          <a:pt x="27" y="78"/>
                        </a:lnTo>
                        <a:lnTo>
                          <a:pt x="28" y="77"/>
                        </a:lnTo>
                        <a:lnTo>
                          <a:pt x="29" y="76"/>
                        </a:lnTo>
                        <a:lnTo>
                          <a:pt x="30" y="75"/>
                        </a:lnTo>
                        <a:lnTo>
                          <a:pt x="31" y="74"/>
                        </a:lnTo>
                        <a:lnTo>
                          <a:pt x="31" y="73"/>
                        </a:lnTo>
                        <a:lnTo>
                          <a:pt x="32" y="72"/>
                        </a:lnTo>
                        <a:lnTo>
                          <a:pt x="33" y="71"/>
                        </a:lnTo>
                        <a:lnTo>
                          <a:pt x="34" y="70"/>
                        </a:lnTo>
                        <a:lnTo>
                          <a:pt x="34" y="68"/>
                        </a:lnTo>
                        <a:lnTo>
                          <a:pt x="35" y="67"/>
                        </a:lnTo>
                        <a:lnTo>
                          <a:pt x="36" y="65"/>
                        </a:lnTo>
                        <a:lnTo>
                          <a:pt x="36" y="64"/>
                        </a:lnTo>
                        <a:lnTo>
                          <a:pt x="37" y="62"/>
                        </a:lnTo>
                        <a:lnTo>
                          <a:pt x="37" y="61"/>
                        </a:lnTo>
                        <a:lnTo>
                          <a:pt x="38" y="59"/>
                        </a:lnTo>
                        <a:lnTo>
                          <a:pt x="38" y="57"/>
                        </a:lnTo>
                        <a:lnTo>
                          <a:pt x="39" y="56"/>
                        </a:lnTo>
                        <a:lnTo>
                          <a:pt x="39" y="54"/>
                        </a:lnTo>
                        <a:lnTo>
                          <a:pt x="39" y="52"/>
                        </a:lnTo>
                        <a:lnTo>
                          <a:pt x="40" y="50"/>
                        </a:lnTo>
                        <a:lnTo>
                          <a:pt x="40" y="48"/>
                        </a:lnTo>
                        <a:lnTo>
                          <a:pt x="40" y="46"/>
                        </a:lnTo>
                        <a:lnTo>
                          <a:pt x="40" y="44"/>
                        </a:lnTo>
                        <a:lnTo>
                          <a:pt x="40" y="42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7F7F7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" name="Oval 114"/>
                  <p:cNvSpPr>
                    <a:spLocks noChangeArrowheads="1"/>
                  </p:cNvSpPr>
                  <p:nvPr/>
                </p:nvSpPr>
                <p:spPr bwMode="auto">
                  <a:xfrm>
                    <a:off x="997" y="382"/>
                    <a:ext cx="14" cy="21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EAEAEA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" name="Freeform 115"/>
                  <p:cNvSpPr>
                    <a:spLocks/>
                  </p:cNvSpPr>
                  <p:nvPr/>
                </p:nvSpPr>
                <p:spPr bwMode="auto">
                  <a:xfrm>
                    <a:off x="960" y="840"/>
                    <a:ext cx="260" cy="89"/>
                  </a:xfrm>
                  <a:custGeom>
                    <a:avLst/>
                    <a:gdLst/>
                    <a:ahLst/>
                    <a:cxnLst>
                      <a:cxn ang="0">
                        <a:pos x="1" y="130"/>
                      </a:cxn>
                      <a:cxn ang="0">
                        <a:pos x="5" y="104"/>
                      </a:cxn>
                      <a:cxn ang="0">
                        <a:pos x="13" y="80"/>
                      </a:cxn>
                      <a:cxn ang="0">
                        <a:pos x="23" y="59"/>
                      </a:cxn>
                      <a:cxn ang="0">
                        <a:pos x="35" y="40"/>
                      </a:cxn>
                      <a:cxn ang="0">
                        <a:pos x="50" y="24"/>
                      </a:cxn>
                      <a:cxn ang="0">
                        <a:pos x="67" y="11"/>
                      </a:cxn>
                      <a:cxn ang="0">
                        <a:pos x="85" y="2"/>
                      </a:cxn>
                      <a:cxn ang="0">
                        <a:pos x="90" y="1"/>
                      </a:cxn>
                      <a:cxn ang="0">
                        <a:pos x="90" y="4"/>
                      </a:cxn>
                      <a:cxn ang="0">
                        <a:pos x="90" y="8"/>
                      </a:cxn>
                      <a:cxn ang="0">
                        <a:pos x="90" y="13"/>
                      </a:cxn>
                      <a:cxn ang="0">
                        <a:pos x="90" y="19"/>
                      </a:cxn>
                      <a:cxn ang="0">
                        <a:pos x="90" y="24"/>
                      </a:cxn>
                      <a:cxn ang="0">
                        <a:pos x="90" y="28"/>
                      </a:cxn>
                      <a:cxn ang="0">
                        <a:pos x="90" y="30"/>
                      </a:cxn>
                      <a:cxn ang="0">
                        <a:pos x="102" y="30"/>
                      </a:cxn>
                      <a:cxn ang="0">
                        <a:pos x="151" y="30"/>
                      </a:cxn>
                      <a:cxn ang="0">
                        <a:pos x="226" y="30"/>
                      </a:cxn>
                      <a:cxn ang="0">
                        <a:pos x="315" y="30"/>
                      </a:cxn>
                      <a:cxn ang="0">
                        <a:pos x="407" y="30"/>
                      </a:cxn>
                      <a:cxn ang="0">
                        <a:pos x="490" y="30"/>
                      </a:cxn>
                      <a:cxn ang="0">
                        <a:pos x="553" y="30"/>
                      </a:cxn>
                      <a:cxn ang="0">
                        <a:pos x="584" y="30"/>
                      </a:cxn>
                      <a:cxn ang="0">
                        <a:pos x="586" y="29"/>
                      </a:cxn>
                      <a:cxn ang="0">
                        <a:pos x="586" y="26"/>
                      </a:cxn>
                      <a:cxn ang="0">
                        <a:pos x="586" y="21"/>
                      </a:cxn>
                      <a:cxn ang="0">
                        <a:pos x="586" y="16"/>
                      </a:cxn>
                      <a:cxn ang="0">
                        <a:pos x="586" y="11"/>
                      </a:cxn>
                      <a:cxn ang="0">
                        <a:pos x="586" y="6"/>
                      </a:cxn>
                      <a:cxn ang="0">
                        <a:pos x="586" y="2"/>
                      </a:cxn>
                      <a:cxn ang="0">
                        <a:pos x="586" y="0"/>
                      </a:cxn>
                      <a:cxn ang="0">
                        <a:pos x="600" y="6"/>
                      </a:cxn>
                      <a:cxn ang="0">
                        <a:pos x="618" y="17"/>
                      </a:cxn>
                      <a:cxn ang="0">
                        <a:pos x="634" y="32"/>
                      </a:cxn>
                      <a:cxn ang="0">
                        <a:pos x="647" y="49"/>
                      </a:cxn>
                      <a:cxn ang="0">
                        <a:pos x="659" y="69"/>
                      </a:cxn>
                      <a:cxn ang="0">
                        <a:pos x="667" y="92"/>
                      </a:cxn>
                      <a:cxn ang="0">
                        <a:pos x="673" y="117"/>
                      </a:cxn>
                      <a:cxn ang="0">
                        <a:pos x="676" y="144"/>
                      </a:cxn>
                      <a:cxn ang="0">
                        <a:pos x="659" y="151"/>
                      </a:cxn>
                      <a:cxn ang="0">
                        <a:pos x="593" y="151"/>
                      </a:cxn>
                      <a:cxn ang="0">
                        <a:pos x="491" y="151"/>
                      </a:cxn>
                      <a:cxn ang="0">
                        <a:pos x="370" y="151"/>
                      </a:cxn>
                      <a:cxn ang="0">
                        <a:pos x="244" y="151"/>
                      </a:cxn>
                      <a:cxn ang="0">
                        <a:pos x="130" y="151"/>
                      </a:cxn>
                      <a:cxn ang="0">
                        <a:pos x="45" y="151"/>
                      </a:cxn>
                      <a:cxn ang="0">
                        <a:pos x="2" y="151"/>
                      </a:cxn>
                    </a:cxnLst>
                    <a:rect l="0" t="0" r="r" b="b"/>
                    <a:pathLst>
                      <a:path w="676" h="151">
                        <a:moveTo>
                          <a:pt x="0" y="151"/>
                        </a:moveTo>
                        <a:lnTo>
                          <a:pt x="0" y="144"/>
                        </a:lnTo>
                        <a:lnTo>
                          <a:pt x="1" y="137"/>
                        </a:lnTo>
                        <a:lnTo>
                          <a:pt x="1" y="130"/>
                        </a:lnTo>
                        <a:lnTo>
                          <a:pt x="2" y="123"/>
                        </a:lnTo>
                        <a:lnTo>
                          <a:pt x="3" y="117"/>
                        </a:lnTo>
                        <a:lnTo>
                          <a:pt x="4" y="110"/>
                        </a:lnTo>
                        <a:lnTo>
                          <a:pt x="5" y="104"/>
                        </a:lnTo>
                        <a:lnTo>
                          <a:pt x="7" y="98"/>
                        </a:lnTo>
                        <a:lnTo>
                          <a:pt x="9" y="92"/>
                        </a:lnTo>
                        <a:lnTo>
                          <a:pt x="11" y="86"/>
                        </a:lnTo>
                        <a:lnTo>
                          <a:pt x="13" y="80"/>
                        </a:lnTo>
                        <a:lnTo>
                          <a:pt x="15" y="75"/>
                        </a:lnTo>
                        <a:lnTo>
                          <a:pt x="17" y="69"/>
                        </a:lnTo>
                        <a:lnTo>
                          <a:pt x="20" y="64"/>
                        </a:lnTo>
                        <a:lnTo>
                          <a:pt x="23" y="59"/>
                        </a:lnTo>
                        <a:lnTo>
                          <a:pt x="26" y="54"/>
                        </a:lnTo>
                        <a:lnTo>
                          <a:pt x="29" y="49"/>
                        </a:lnTo>
                        <a:lnTo>
                          <a:pt x="32" y="45"/>
                        </a:lnTo>
                        <a:lnTo>
                          <a:pt x="35" y="40"/>
                        </a:lnTo>
                        <a:lnTo>
                          <a:pt x="39" y="36"/>
                        </a:lnTo>
                        <a:lnTo>
                          <a:pt x="42" y="32"/>
                        </a:lnTo>
                        <a:lnTo>
                          <a:pt x="46" y="28"/>
                        </a:lnTo>
                        <a:lnTo>
                          <a:pt x="50" y="24"/>
                        </a:lnTo>
                        <a:lnTo>
                          <a:pt x="54" y="21"/>
                        </a:lnTo>
                        <a:lnTo>
                          <a:pt x="58" y="17"/>
                        </a:lnTo>
                        <a:lnTo>
                          <a:pt x="63" y="14"/>
                        </a:lnTo>
                        <a:lnTo>
                          <a:pt x="67" y="11"/>
                        </a:lnTo>
                        <a:lnTo>
                          <a:pt x="71" y="9"/>
                        </a:lnTo>
                        <a:lnTo>
                          <a:pt x="76" y="6"/>
                        </a:lnTo>
                        <a:lnTo>
                          <a:pt x="81" y="4"/>
                        </a:lnTo>
                        <a:lnTo>
                          <a:pt x="85" y="2"/>
                        </a:lnTo>
                        <a:lnTo>
                          <a:pt x="90" y="0"/>
                        </a:lnTo>
                        <a:lnTo>
                          <a:pt x="90" y="0"/>
                        </a:lnTo>
                        <a:lnTo>
                          <a:pt x="90" y="0"/>
                        </a:lnTo>
                        <a:lnTo>
                          <a:pt x="90" y="1"/>
                        </a:lnTo>
                        <a:lnTo>
                          <a:pt x="90" y="1"/>
                        </a:lnTo>
                        <a:lnTo>
                          <a:pt x="90" y="2"/>
                        </a:lnTo>
                        <a:lnTo>
                          <a:pt x="90" y="3"/>
                        </a:lnTo>
                        <a:lnTo>
                          <a:pt x="90" y="4"/>
                        </a:lnTo>
                        <a:lnTo>
                          <a:pt x="90" y="5"/>
                        </a:lnTo>
                        <a:lnTo>
                          <a:pt x="90" y="6"/>
                        </a:lnTo>
                        <a:lnTo>
                          <a:pt x="90" y="7"/>
                        </a:lnTo>
                        <a:lnTo>
                          <a:pt x="90" y="8"/>
                        </a:lnTo>
                        <a:lnTo>
                          <a:pt x="90" y="9"/>
                        </a:lnTo>
                        <a:lnTo>
                          <a:pt x="90" y="11"/>
                        </a:lnTo>
                        <a:lnTo>
                          <a:pt x="90" y="12"/>
                        </a:lnTo>
                        <a:lnTo>
                          <a:pt x="90" y="13"/>
                        </a:lnTo>
                        <a:lnTo>
                          <a:pt x="90" y="15"/>
                        </a:lnTo>
                        <a:lnTo>
                          <a:pt x="90" y="16"/>
                        </a:lnTo>
                        <a:lnTo>
                          <a:pt x="90" y="18"/>
                        </a:lnTo>
                        <a:lnTo>
                          <a:pt x="90" y="19"/>
                        </a:lnTo>
                        <a:lnTo>
                          <a:pt x="90" y="20"/>
                        </a:lnTo>
                        <a:lnTo>
                          <a:pt x="90" y="21"/>
                        </a:lnTo>
                        <a:lnTo>
                          <a:pt x="90" y="23"/>
                        </a:lnTo>
                        <a:lnTo>
                          <a:pt x="90" y="24"/>
                        </a:lnTo>
                        <a:lnTo>
                          <a:pt x="90" y="25"/>
                        </a:lnTo>
                        <a:lnTo>
                          <a:pt x="90" y="26"/>
                        </a:lnTo>
                        <a:lnTo>
                          <a:pt x="90" y="27"/>
                        </a:lnTo>
                        <a:lnTo>
                          <a:pt x="90" y="28"/>
                        </a:lnTo>
                        <a:lnTo>
                          <a:pt x="90" y="28"/>
                        </a:lnTo>
                        <a:lnTo>
                          <a:pt x="90" y="29"/>
                        </a:lnTo>
                        <a:lnTo>
                          <a:pt x="90" y="29"/>
                        </a:lnTo>
                        <a:lnTo>
                          <a:pt x="90" y="30"/>
                        </a:lnTo>
                        <a:lnTo>
                          <a:pt x="90" y="30"/>
                        </a:lnTo>
                        <a:lnTo>
                          <a:pt x="92" y="30"/>
                        </a:lnTo>
                        <a:lnTo>
                          <a:pt x="96" y="30"/>
                        </a:lnTo>
                        <a:lnTo>
                          <a:pt x="102" y="30"/>
                        </a:lnTo>
                        <a:lnTo>
                          <a:pt x="112" y="30"/>
                        </a:lnTo>
                        <a:lnTo>
                          <a:pt x="123" y="30"/>
                        </a:lnTo>
                        <a:lnTo>
                          <a:pt x="136" y="30"/>
                        </a:lnTo>
                        <a:lnTo>
                          <a:pt x="151" y="30"/>
                        </a:lnTo>
                        <a:lnTo>
                          <a:pt x="168" y="30"/>
                        </a:lnTo>
                        <a:lnTo>
                          <a:pt x="186" y="30"/>
                        </a:lnTo>
                        <a:lnTo>
                          <a:pt x="205" y="30"/>
                        </a:lnTo>
                        <a:lnTo>
                          <a:pt x="226" y="30"/>
                        </a:lnTo>
                        <a:lnTo>
                          <a:pt x="247" y="30"/>
                        </a:lnTo>
                        <a:lnTo>
                          <a:pt x="269" y="30"/>
                        </a:lnTo>
                        <a:lnTo>
                          <a:pt x="292" y="30"/>
                        </a:lnTo>
                        <a:lnTo>
                          <a:pt x="315" y="30"/>
                        </a:lnTo>
                        <a:lnTo>
                          <a:pt x="338" y="30"/>
                        </a:lnTo>
                        <a:lnTo>
                          <a:pt x="361" y="30"/>
                        </a:lnTo>
                        <a:lnTo>
                          <a:pt x="384" y="30"/>
                        </a:lnTo>
                        <a:lnTo>
                          <a:pt x="407" y="30"/>
                        </a:lnTo>
                        <a:lnTo>
                          <a:pt x="429" y="30"/>
                        </a:lnTo>
                        <a:lnTo>
                          <a:pt x="450" y="30"/>
                        </a:lnTo>
                        <a:lnTo>
                          <a:pt x="471" y="30"/>
                        </a:lnTo>
                        <a:lnTo>
                          <a:pt x="490" y="30"/>
                        </a:lnTo>
                        <a:lnTo>
                          <a:pt x="508" y="30"/>
                        </a:lnTo>
                        <a:lnTo>
                          <a:pt x="525" y="30"/>
                        </a:lnTo>
                        <a:lnTo>
                          <a:pt x="540" y="30"/>
                        </a:lnTo>
                        <a:lnTo>
                          <a:pt x="553" y="30"/>
                        </a:lnTo>
                        <a:lnTo>
                          <a:pt x="564" y="30"/>
                        </a:lnTo>
                        <a:lnTo>
                          <a:pt x="573" y="30"/>
                        </a:lnTo>
                        <a:lnTo>
                          <a:pt x="580" y="30"/>
                        </a:lnTo>
                        <a:lnTo>
                          <a:pt x="584" y="30"/>
                        </a:lnTo>
                        <a:lnTo>
                          <a:pt x="586" y="30"/>
                        </a:lnTo>
                        <a:lnTo>
                          <a:pt x="586" y="30"/>
                        </a:lnTo>
                        <a:lnTo>
                          <a:pt x="586" y="29"/>
                        </a:lnTo>
                        <a:lnTo>
                          <a:pt x="586" y="29"/>
                        </a:lnTo>
                        <a:lnTo>
                          <a:pt x="586" y="28"/>
                        </a:lnTo>
                        <a:lnTo>
                          <a:pt x="586" y="28"/>
                        </a:lnTo>
                        <a:lnTo>
                          <a:pt x="586" y="27"/>
                        </a:lnTo>
                        <a:lnTo>
                          <a:pt x="586" y="26"/>
                        </a:lnTo>
                        <a:lnTo>
                          <a:pt x="586" y="25"/>
                        </a:lnTo>
                        <a:lnTo>
                          <a:pt x="586" y="24"/>
                        </a:lnTo>
                        <a:lnTo>
                          <a:pt x="586" y="23"/>
                        </a:lnTo>
                        <a:lnTo>
                          <a:pt x="586" y="21"/>
                        </a:lnTo>
                        <a:lnTo>
                          <a:pt x="586" y="20"/>
                        </a:lnTo>
                        <a:lnTo>
                          <a:pt x="586" y="19"/>
                        </a:lnTo>
                        <a:lnTo>
                          <a:pt x="586" y="18"/>
                        </a:lnTo>
                        <a:lnTo>
                          <a:pt x="586" y="16"/>
                        </a:lnTo>
                        <a:lnTo>
                          <a:pt x="586" y="15"/>
                        </a:lnTo>
                        <a:lnTo>
                          <a:pt x="586" y="13"/>
                        </a:lnTo>
                        <a:lnTo>
                          <a:pt x="586" y="12"/>
                        </a:lnTo>
                        <a:lnTo>
                          <a:pt x="586" y="11"/>
                        </a:lnTo>
                        <a:lnTo>
                          <a:pt x="586" y="9"/>
                        </a:lnTo>
                        <a:lnTo>
                          <a:pt x="586" y="8"/>
                        </a:lnTo>
                        <a:lnTo>
                          <a:pt x="586" y="7"/>
                        </a:lnTo>
                        <a:lnTo>
                          <a:pt x="586" y="6"/>
                        </a:lnTo>
                        <a:lnTo>
                          <a:pt x="586" y="5"/>
                        </a:lnTo>
                        <a:lnTo>
                          <a:pt x="586" y="4"/>
                        </a:lnTo>
                        <a:lnTo>
                          <a:pt x="586" y="3"/>
                        </a:lnTo>
                        <a:lnTo>
                          <a:pt x="586" y="2"/>
                        </a:lnTo>
                        <a:lnTo>
                          <a:pt x="586" y="1"/>
                        </a:lnTo>
                        <a:lnTo>
                          <a:pt x="586" y="1"/>
                        </a:lnTo>
                        <a:lnTo>
                          <a:pt x="586" y="0"/>
                        </a:lnTo>
                        <a:lnTo>
                          <a:pt x="586" y="0"/>
                        </a:lnTo>
                        <a:lnTo>
                          <a:pt x="586" y="0"/>
                        </a:lnTo>
                        <a:lnTo>
                          <a:pt x="591" y="2"/>
                        </a:lnTo>
                        <a:lnTo>
                          <a:pt x="595" y="4"/>
                        </a:lnTo>
                        <a:lnTo>
                          <a:pt x="600" y="6"/>
                        </a:lnTo>
                        <a:lnTo>
                          <a:pt x="605" y="9"/>
                        </a:lnTo>
                        <a:lnTo>
                          <a:pt x="609" y="11"/>
                        </a:lnTo>
                        <a:lnTo>
                          <a:pt x="613" y="14"/>
                        </a:lnTo>
                        <a:lnTo>
                          <a:pt x="618" y="17"/>
                        </a:lnTo>
                        <a:lnTo>
                          <a:pt x="622" y="21"/>
                        </a:lnTo>
                        <a:lnTo>
                          <a:pt x="626" y="24"/>
                        </a:lnTo>
                        <a:lnTo>
                          <a:pt x="630" y="28"/>
                        </a:lnTo>
                        <a:lnTo>
                          <a:pt x="634" y="32"/>
                        </a:lnTo>
                        <a:lnTo>
                          <a:pt x="637" y="36"/>
                        </a:lnTo>
                        <a:lnTo>
                          <a:pt x="641" y="40"/>
                        </a:lnTo>
                        <a:lnTo>
                          <a:pt x="644" y="45"/>
                        </a:lnTo>
                        <a:lnTo>
                          <a:pt x="647" y="49"/>
                        </a:lnTo>
                        <a:lnTo>
                          <a:pt x="650" y="54"/>
                        </a:lnTo>
                        <a:lnTo>
                          <a:pt x="653" y="59"/>
                        </a:lnTo>
                        <a:lnTo>
                          <a:pt x="656" y="64"/>
                        </a:lnTo>
                        <a:lnTo>
                          <a:pt x="659" y="69"/>
                        </a:lnTo>
                        <a:lnTo>
                          <a:pt x="661" y="75"/>
                        </a:lnTo>
                        <a:lnTo>
                          <a:pt x="663" y="80"/>
                        </a:lnTo>
                        <a:lnTo>
                          <a:pt x="665" y="86"/>
                        </a:lnTo>
                        <a:lnTo>
                          <a:pt x="667" y="92"/>
                        </a:lnTo>
                        <a:lnTo>
                          <a:pt x="669" y="98"/>
                        </a:lnTo>
                        <a:lnTo>
                          <a:pt x="671" y="104"/>
                        </a:lnTo>
                        <a:lnTo>
                          <a:pt x="672" y="110"/>
                        </a:lnTo>
                        <a:lnTo>
                          <a:pt x="673" y="117"/>
                        </a:lnTo>
                        <a:lnTo>
                          <a:pt x="674" y="123"/>
                        </a:lnTo>
                        <a:lnTo>
                          <a:pt x="675" y="130"/>
                        </a:lnTo>
                        <a:lnTo>
                          <a:pt x="675" y="137"/>
                        </a:lnTo>
                        <a:lnTo>
                          <a:pt x="676" y="144"/>
                        </a:lnTo>
                        <a:lnTo>
                          <a:pt x="676" y="151"/>
                        </a:lnTo>
                        <a:lnTo>
                          <a:pt x="674" y="151"/>
                        </a:lnTo>
                        <a:lnTo>
                          <a:pt x="668" y="151"/>
                        </a:lnTo>
                        <a:lnTo>
                          <a:pt x="659" y="151"/>
                        </a:lnTo>
                        <a:lnTo>
                          <a:pt x="647" y="151"/>
                        </a:lnTo>
                        <a:lnTo>
                          <a:pt x="631" y="151"/>
                        </a:lnTo>
                        <a:lnTo>
                          <a:pt x="613" y="151"/>
                        </a:lnTo>
                        <a:lnTo>
                          <a:pt x="593" y="151"/>
                        </a:lnTo>
                        <a:lnTo>
                          <a:pt x="570" y="151"/>
                        </a:lnTo>
                        <a:lnTo>
                          <a:pt x="546" y="151"/>
                        </a:lnTo>
                        <a:lnTo>
                          <a:pt x="519" y="151"/>
                        </a:lnTo>
                        <a:lnTo>
                          <a:pt x="491" y="151"/>
                        </a:lnTo>
                        <a:lnTo>
                          <a:pt x="462" y="151"/>
                        </a:lnTo>
                        <a:lnTo>
                          <a:pt x="432" y="151"/>
                        </a:lnTo>
                        <a:lnTo>
                          <a:pt x="401" y="151"/>
                        </a:lnTo>
                        <a:lnTo>
                          <a:pt x="370" y="151"/>
                        </a:lnTo>
                        <a:lnTo>
                          <a:pt x="338" y="151"/>
                        </a:lnTo>
                        <a:lnTo>
                          <a:pt x="306" y="151"/>
                        </a:lnTo>
                        <a:lnTo>
                          <a:pt x="275" y="151"/>
                        </a:lnTo>
                        <a:lnTo>
                          <a:pt x="244" y="151"/>
                        </a:lnTo>
                        <a:lnTo>
                          <a:pt x="214" y="151"/>
                        </a:lnTo>
                        <a:lnTo>
                          <a:pt x="185" y="151"/>
                        </a:lnTo>
                        <a:lnTo>
                          <a:pt x="157" y="151"/>
                        </a:lnTo>
                        <a:lnTo>
                          <a:pt x="130" y="151"/>
                        </a:lnTo>
                        <a:lnTo>
                          <a:pt x="106" y="151"/>
                        </a:lnTo>
                        <a:lnTo>
                          <a:pt x="83" y="151"/>
                        </a:lnTo>
                        <a:lnTo>
                          <a:pt x="63" y="151"/>
                        </a:lnTo>
                        <a:lnTo>
                          <a:pt x="45" y="151"/>
                        </a:lnTo>
                        <a:lnTo>
                          <a:pt x="29" y="151"/>
                        </a:lnTo>
                        <a:lnTo>
                          <a:pt x="17" y="151"/>
                        </a:lnTo>
                        <a:lnTo>
                          <a:pt x="8" y="151"/>
                        </a:lnTo>
                        <a:lnTo>
                          <a:pt x="2" y="151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1588" cap="flat" cmpd="sng">
                    <a:solidFill>
                      <a:srgbClr val="5F5F5F"/>
                    </a:solidFill>
                    <a:prstDash val="solid"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9" name="Line 116"/>
                  <p:cNvSpPr>
                    <a:spLocks noChangeShapeType="1"/>
                  </p:cNvSpPr>
                  <p:nvPr/>
                </p:nvSpPr>
                <p:spPr bwMode="auto">
                  <a:xfrm>
                    <a:off x="1164" y="858"/>
                    <a:ext cx="0" cy="71"/>
                  </a:xfrm>
                  <a:prstGeom prst="line">
                    <a:avLst/>
                  </a:prstGeom>
                  <a:noFill/>
                  <a:ln w="0">
                    <a:solidFill>
                      <a:srgbClr val="5F5F5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0" name="Line 117"/>
                  <p:cNvSpPr>
                    <a:spLocks noChangeShapeType="1"/>
                  </p:cNvSpPr>
                  <p:nvPr/>
                </p:nvSpPr>
                <p:spPr bwMode="auto">
                  <a:xfrm>
                    <a:off x="1017" y="858"/>
                    <a:ext cx="0" cy="71"/>
                  </a:xfrm>
                  <a:prstGeom prst="line">
                    <a:avLst/>
                  </a:prstGeom>
                  <a:noFill/>
                  <a:ln w="0">
                    <a:solidFill>
                      <a:srgbClr val="5F5F5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1" name="Freeform 118"/>
                  <p:cNvSpPr>
                    <a:spLocks/>
                  </p:cNvSpPr>
                  <p:nvPr/>
                </p:nvSpPr>
                <p:spPr bwMode="auto">
                  <a:xfrm>
                    <a:off x="1009" y="288"/>
                    <a:ext cx="14" cy="47"/>
                  </a:xfrm>
                  <a:custGeom>
                    <a:avLst/>
                    <a:gdLst/>
                    <a:ahLst/>
                    <a:cxnLst>
                      <a:cxn ang="0">
                        <a:pos x="38" y="36"/>
                      </a:cxn>
                      <a:cxn ang="0">
                        <a:pos x="37" y="28"/>
                      </a:cxn>
                      <a:cxn ang="0">
                        <a:pos x="36" y="21"/>
                      </a:cxn>
                      <a:cxn ang="0">
                        <a:pos x="34" y="15"/>
                      </a:cxn>
                      <a:cxn ang="0">
                        <a:pos x="31" y="9"/>
                      </a:cxn>
                      <a:cxn ang="0">
                        <a:pos x="28" y="5"/>
                      </a:cxn>
                      <a:cxn ang="0">
                        <a:pos x="25" y="2"/>
                      </a:cxn>
                      <a:cxn ang="0">
                        <a:pos x="21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9"/>
                      </a:cxn>
                      <a:cxn ang="0">
                        <a:pos x="4" y="15"/>
                      </a:cxn>
                      <a:cxn ang="0">
                        <a:pos x="2" y="21"/>
                      </a:cxn>
                      <a:cxn ang="0">
                        <a:pos x="0" y="28"/>
                      </a:cxn>
                      <a:cxn ang="0">
                        <a:pos x="0" y="36"/>
                      </a:cxn>
                      <a:cxn ang="0">
                        <a:pos x="0" y="44"/>
                      </a:cxn>
                      <a:cxn ang="0">
                        <a:pos x="0" y="51"/>
                      </a:cxn>
                      <a:cxn ang="0">
                        <a:pos x="2" y="58"/>
                      </a:cxn>
                      <a:cxn ang="0">
                        <a:pos x="4" y="65"/>
                      </a:cxn>
                      <a:cxn ang="0">
                        <a:pos x="7" y="70"/>
                      </a:cxn>
                      <a:cxn ang="0">
                        <a:pos x="10" y="74"/>
                      </a:cxn>
                      <a:cxn ang="0">
                        <a:pos x="13" y="77"/>
                      </a:cxn>
                      <a:cxn ang="0">
                        <a:pos x="17" y="79"/>
                      </a:cxn>
                      <a:cxn ang="0">
                        <a:pos x="21" y="79"/>
                      </a:cxn>
                      <a:cxn ang="0">
                        <a:pos x="25" y="77"/>
                      </a:cxn>
                      <a:cxn ang="0">
                        <a:pos x="28" y="74"/>
                      </a:cxn>
                      <a:cxn ang="0">
                        <a:pos x="31" y="70"/>
                      </a:cxn>
                      <a:cxn ang="0">
                        <a:pos x="34" y="65"/>
                      </a:cxn>
                      <a:cxn ang="0">
                        <a:pos x="36" y="58"/>
                      </a:cxn>
                      <a:cxn ang="0">
                        <a:pos x="37" y="51"/>
                      </a:cxn>
                      <a:cxn ang="0">
                        <a:pos x="38" y="44"/>
                      </a:cxn>
                    </a:cxnLst>
                    <a:rect l="0" t="0" r="r" b="b"/>
                    <a:pathLst>
                      <a:path w="38" h="79">
                        <a:moveTo>
                          <a:pt x="38" y="40"/>
                        </a:moveTo>
                        <a:lnTo>
                          <a:pt x="38" y="36"/>
                        </a:lnTo>
                        <a:lnTo>
                          <a:pt x="38" y="32"/>
                        </a:lnTo>
                        <a:lnTo>
                          <a:pt x="37" y="28"/>
                        </a:lnTo>
                        <a:lnTo>
                          <a:pt x="37" y="24"/>
                        </a:lnTo>
                        <a:lnTo>
                          <a:pt x="36" y="21"/>
                        </a:lnTo>
                        <a:lnTo>
                          <a:pt x="35" y="18"/>
                        </a:lnTo>
                        <a:lnTo>
                          <a:pt x="34" y="15"/>
                        </a:lnTo>
                        <a:lnTo>
                          <a:pt x="33" y="12"/>
                        </a:lnTo>
                        <a:lnTo>
                          <a:pt x="31" y="9"/>
                        </a:lnTo>
                        <a:lnTo>
                          <a:pt x="30" y="7"/>
                        </a:lnTo>
                        <a:lnTo>
                          <a:pt x="28" y="5"/>
                        </a:lnTo>
                        <a:lnTo>
                          <a:pt x="26" y="3"/>
                        </a:lnTo>
                        <a:lnTo>
                          <a:pt x="25" y="2"/>
                        </a:lnTo>
                        <a:lnTo>
                          <a:pt x="23" y="1"/>
                        </a:lnTo>
                        <a:lnTo>
                          <a:pt x="21" y="0"/>
                        </a:lnTo>
                        <a:lnTo>
                          <a:pt x="19" y="0"/>
                        </a:lnTo>
                        <a:lnTo>
                          <a:pt x="17" y="0"/>
                        </a:lnTo>
                        <a:lnTo>
                          <a:pt x="15" y="1"/>
                        </a:lnTo>
                        <a:lnTo>
                          <a:pt x="13" y="2"/>
                        </a:lnTo>
                        <a:lnTo>
                          <a:pt x="11" y="3"/>
                        </a:lnTo>
                        <a:lnTo>
                          <a:pt x="10" y="5"/>
                        </a:lnTo>
                        <a:lnTo>
                          <a:pt x="8" y="7"/>
                        </a:lnTo>
                        <a:lnTo>
                          <a:pt x="7" y="9"/>
                        </a:lnTo>
                        <a:lnTo>
                          <a:pt x="5" y="12"/>
                        </a:lnTo>
                        <a:lnTo>
                          <a:pt x="4" y="15"/>
                        </a:lnTo>
                        <a:lnTo>
                          <a:pt x="3" y="18"/>
                        </a:lnTo>
                        <a:lnTo>
                          <a:pt x="2" y="21"/>
                        </a:lnTo>
                        <a:lnTo>
                          <a:pt x="1" y="24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8"/>
                        </a:lnTo>
                        <a:lnTo>
                          <a:pt x="0" y="51"/>
                        </a:lnTo>
                        <a:lnTo>
                          <a:pt x="1" y="55"/>
                        </a:lnTo>
                        <a:lnTo>
                          <a:pt x="2" y="58"/>
                        </a:lnTo>
                        <a:lnTo>
                          <a:pt x="3" y="62"/>
                        </a:lnTo>
                        <a:lnTo>
                          <a:pt x="4" y="65"/>
                        </a:lnTo>
                        <a:lnTo>
                          <a:pt x="5" y="67"/>
                        </a:lnTo>
                        <a:lnTo>
                          <a:pt x="7" y="70"/>
                        </a:lnTo>
                        <a:lnTo>
                          <a:pt x="8" y="72"/>
                        </a:lnTo>
                        <a:lnTo>
                          <a:pt x="10" y="74"/>
                        </a:lnTo>
                        <a:lnTo>
                          <a:pt x="11" y="76"/>
                        </a:lnTo>
                        <a:lnTo>
                          <a:pt x="13" y="77"/>
                        </a:lnTo>
                        <a:lnTo>
                          <a:pt x="15" y="78"/>
                        </a:lnTo>
                        <a:lnTo>
                          <a:pt x="17" y="79"/>
                        </a:lnTo>
                        <a:lnTo>
                          <a:pt x="19" y="79"/>
                        </a:lnTo>
                        <a:lnTo>
                          <a:pt x="21" y="79"/>
                        </a:lnTo>
                        <a:lnTo>
                          <a:pt x="23" y="78"/>
                        </a:lnTo>
                        <a:lnTo>
                          <a:pt x="25" y="77"/>
                        </a:lnTo>
                        <a:lnTo>
                          <a:pt x="26" y="76"/>
                        </a:lnTo>
                        <a:lnTo>
                          <a:pt x="28" y="74"/>
                        </a:lnTo>
                        <a:lnTo>
                          <a:pt x="30" y="72"/>
                        </a:lnTo>
                        <a:lnTo>
                          <a:pt x="31" y="70"/>
                        </a:lnTo>
                        <a:lnTo>
                          <a:pt x="32" y="67"/>
                        </a:lnTo>
                        <a:lnTo>
                          <a:pt x="34" y="65"/>
                        </a:lnTo>
                        <a:lnTo>
                          <a:pt x="35" y="62"/>
                        </a:lnTo>
                        <a:lnTo>
                          <a:pt x="36" y="58"/>
                        </a:lnTo>
                        <a:lnTo>
                          <a:pt x="37" y="55"/>
                        </a:lnTo>
                        <a:lnTo>
                          <a:pt x="37" y="51"/>
                        </a:lnTo>
                        <a:lnTo>
                          <a:pt x="38" y="48"/>
                        </a:lnTo>
                        <a:lnTo>
                          <a:pt x="38" y="44"/>
                        </a:lnTo>
                        <a:lnTo>
                          <a:pt x="38" y="4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2" name="Oval 119"/>
                  <p:cNvSpPr>
                    <a:spLocks noChangeArrowheads="1"/>
                  </p:cNvSpPr>
                  <p:nvPr/>
                </p:nvSpPr>
                <p:spPr bwMode="auto">
                  <a:xfrm>
                    <a:off x="1013" y="239"/>
                    <a:ext cx="4" cy="6"/>
                  </a:xfrm>
                  <a:prstGeom prst="ellipse">
                    <a:avLst/>
                  </a:prstGeom>
                  <a:solidFill>
                    <a:srgbClr val="FF00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3" name="Oval 120"/>
                  <p:cNvSpPr>
                    <a:spLocks noChangeArrowheads="1"/>
                  </p:cNvSpPr>
                  <p:nvPr/>
                </p:nvSpPr>
                <p:spPr bwMode="auto">
                  <a:xfrm>
                    <a:off x="1013" y="221"/>
                    <a:ext cx="4" cy="6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4" name="Oval 121"/>
                  <p:cNvSpPr>
                    <a:spLocks noChangeArrowheads="1"/>
                  </p:cNvSpPr>
                  <p:nvPr/>
                </p:nvSpPr>
                <p:spPr bwMode="auto">
                  <a:xfrm>
                    <a:off x="1013" y="203"/>
                    <a:ext cx="4" cy="6"/>
                  </a:xfrm>
                  <a:prstGeom prst="ellipse">
                    <a:avLst/>
                  </a:prstGeom>
                  <a:solidFill>
                    <a:srgbClr val="FF00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5" name="Rectangle 122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238"/>
                    <a:ext cx="102" cy="7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noFill/>
                    <a:miter lim="800000"/>
                    <a:headEnd/>
                    <a:tailEnd/>
                  </a:ln>
                  <a:effectLst>
                    <a:prstShdw prst="shdw17" dist="12700" dir="10800000">
                      <a:srgbClr val="C0C0C0">
                        <a:gamma/>
                        <a:shade val="60000"/>
                        <a:invGamma/>
                      </a:srgbClr>
                    </a:prstShdw>
                  </a:effec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6" name="Rectangle 123"/>
                  <p:cNvSpPr>
                    <a:spLocks noChangeArrowheads="1"/>
                  </p:cNvSpPr>
                  <p:nvPr/>
                </p:nvSpPr>
                <p:spPr bwMode="auto">
                  <a:xfrm>
                    <a:off x="1067" y="249"/>
                    <a:ext cx="80" cy="47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F7F7F7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78" name="Group 124"/>
                  <p:cNvGrpSpPr>
                    <a:grpSpLocks/>
                  </p:cNvGrpSpPr>
                  <p:nvPr/>
                </p:nvGrpSpPr>
                <p:grpSpPr bwMode="auto">
                  <a:xfrm>
                    <a:off x="998" y="382"/>
                    <a:ext cx="12" cy="20"/>
                    <a:chOff x="4658" y="1959"/>
                    <a:chExt cx="33" cy="33"/>
                  </a:xfrm>
                </p:grpSpPr>
                <p:sp>
                  <p:nvSpPr>
                    <p:cNvPr id="273" name="Oval 1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8" y="1959"/>
                      <a:ext cx="33" cy="33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C0C0C0"/>
                        </a:gs>
                        <a:gs pos="50000">
                          <a:srgbClr val="C0C0C0">
                            <a:gamma/>
                            <a:tint val="23922"/>
                            <a:invGamma/>
                          </a:srgbClr>
                        </a:gs>
                        <a:gs pos="100000">
                          <a:srgbClr val="C0C0C0"/>
                        </a:gs>
                      </a:gsLst>
                      <a:lin ang="0" scaled="1"/>
                    </a:gradFill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4" name="Rectangle 1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73" y="1961"/>
                      <a:ext cx="4" cy="30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C0C0C0"/>
                        </a:gs>
                        <a:gs pos="50000">
                          <a:srgbClr val="C0C0C0">
                            <a:gamma/>
                            <a:tint val="23922"/>
                            <a:invGamma/>
                          </a:srgbClr>
                        </a:gs>
                        <a:gs pos="100000">
                          <a:srgbClr val="C0C0C0"/>
                        </a:gs>
                      </a:gsLst>
                      <a:lin ang="0" scaled="1"/>
                    </a:gradFill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179" name="Group 127"/>
                  <p:cNvGrpSpPr>
                    <a:grpSpLocks/>
                  </p:cNvGrpSpPr>
                  <p:nvPr/>
                </p:nvGrpSpPr>
                <p:grpSpPr bwMode="auto">
                  <a:xfrm>
                    <a:off x="1078" y="269"/>
                    <a:ext cx="57" cy="9"/>
                    <a:chOff x="1248" y="288"/>
                    <a:chExt cx="57" cy="9"/>
                  </a:xfrm>
                </p:grpSpPr>
                <p:sp>
                  <p:nvSpPr>
                    <p:cNvPr id="269" name="Oval 1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48" y="288"/>
                      <a:ext cx="6" cy="9"/>
                    </a:xfrm>
                    <a:prstGeom prst="ellipse">
                      <a:avLst/>
                    </a:prstGeom>
                    <a:solidFill>
                      <a:srgbClr val="33CC33"/>
                    </a:solidFill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0" name="Oval 1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65" y="288"/>
                      <a:ext cx="6" cy="9"/>
                    </a:xfrm>
                    <a:prstGeom prst="ellipse">
                      <a:avLst/>
                    </a:prstGeom>
                    <a:solidFill>
                      <a:srgbClr val="33CC33"/>
                    </a:solidFill>
                    <a:ln w="1588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1" name="Oval 1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82" y="288"/>
                      <a:ext cx="6" cy="9"/>
                    </a:xfrm>
                    <a:prstGeom prst="ellipse">
                      <a:avLst/>
                    </a:prstGeom>
                    <a:solidFill>
                      <a:srgbClr val="33CC33"/>
                    </a:solidFill>
                    <a:ln w="1588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2" name="Oval 1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9" y="288"/>
                      <a:ext cx="6" cy="9"/>
                    </a:xfrm>
                    <a:prstGeom prst="ellipse">
                      <a:avLst/>
                    </a:prstGeom>
                    <a:solidFill>
                      <a:srgbClr val="33CC33"/>
                    </a:solidFill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83" name="Group 132"/>
                <p:cNvGrpSpPr>
                  <a:grpSpLocks/>
                </p:cNvGrpSpPr>
                <p:nvPr/>
              </p:nvGrpSpPr>
              <p:grpSpPr bwMode="auto">
                <a:xfrm>
                  <a:off x="4797429" y="2890847"/>
                  <a:ext cx="384176" cy="804897"/>
                  <a:chOff x="960" y="192"/>
                  <a:chExt cx="260" cy="737"/>
                </a:xfrm>
              </p:grpSpPr>
              <p:grpSp>
                <p:nvGrpSpPr>
                  <p:cNvPr id="185" name="Group 133"/>
                  <p:cNvGrpSpPr>
                    <a:grpSpLocks/>
                  </p:cNvGrpSpPr>
                  <p:nvPr/>
                </p:nvGrpSpPr>
                <p:grpSpPr bwMode="auto">
                  <a:xfrm>
                    <a:off x="1073" y="667"/>
                    <a:ext cx="30" cy="8"/>
                    <a:chOff x="4702" y="2442"/>
                    <a:chExt cx="76" cy="14"/>
                  </a:xfrm>
                </p:grpSpPr>
                <p:sp>
                  <p:nvSpPr>
                    <p:cNvPr id="242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702" y="2442"/>
                      <a:ext cx="13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4"/>
                        </a:cxn>
                        <a:cxn ang="0">
                          <a:pos x="6" y="0"/>
                        </a:cxn>
                        <a:cxn ang="0">
                          <a:pos x="13" y="14"/>
                        </a:cxn>
                      </a:cxnLst>
                      <a:rect l="0" t="0" r="r" b="b"/>
                      <a:pathLst>
                        <a:path w="13" h="14">
                          <a:moveTo>
                            <a:pt x="0" y="14"/>
                          </a:moveTo>
                          <a:lnTo>
                            <a:pt x="6" y="0"/>
                          </a:lnTo>
                          <a:lnTo>
                            <a:pt x="13" y="14"/>
                          </a:lnTo>
                        </a:path>
                      </a:pathLst>
                    </a:custGeom>
                    <a:solidFill>
                      <a:schemeClr val="bg2"/>
                    </a:solidFill>
                    <a:ln w="3175" cmpd="sng">
                      <a:noFill/>
                      <a:prstDash val="solid"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chemeClr val="bg2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3" name="Line 1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04" y="2452"/>
                      <a:ext cx="9" cy="1"/>
                    </a:xfrm>
                    <a:prstGeom prst="line">
                      <a:avLst/>
                    </a:prstGeom>
                    <a:noFill/>
                    <a:ln w="3175">
                      <a:noFill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rgbClr val="C0C0C0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4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718" y="2442"/>
                      <a:ext cx="1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14"/>
                        </a:cxn>
                        <a:cxn ang="0">
                          <a:pos x="11" y="14"/>
                        </a:cxn>
                      </a:cxnLst>
                      <a:rect l="0" t="0" r="r" b="b"/>
                      <a:pathLst>
                        <a:path w="11" h="14">
                          <a:moveTo>
                            <a:pt x="0" y="0"/>
                          </a:moveTo>
                          <a:lnTo>
                            <a:pt x="0" y="14"/>
                          </a:lnTo>
                          <a:lnTo>
                            <a:pt x="11" y="14"/>
                          </a:lnTo>
                        </a:path>
                      </a:pathLst>
                    </a:custGeom>
                    <a:solidFill>
                      <a:schemeClr val="bg2"/>
                    </a:solidFill>
                    <a:ln w="3175" cmpd="sng">
                      <a:noFill/>
                      <a:prstDash val="solid"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chemeClr val="bg2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5" name="Line 1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29" y="2442"/>
                      <a:ext cx="13" cy="1"/>
                    </a:xfrm>
                    <a:prstGeom prst="line">
                      <a:avLst/>
                    </a:prstGeom>
                    <a:noFill/>
                    <a:ln w="3175">
                      <a:noFill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rgbClr val="C0C0C0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6" name="Line 1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35" y="2442"/>
                      <a:ext cx="1" cy="14"/>
                    </a:xfrm>
                    <a:prstGeom prst="line">
                      <a:avLst/>
                    </a:prstGeom>
                    <a:noFill/>
                    <a:ln w="3175">
                      <a:noFill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rgbClr val="C0C0C0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7" name="Line 1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45" y="2442"/>
                      <a:ext cx="1" cy="14"/>
                    </a:xfrm>
                    <a:prstGeom prst="line">
                      <a:avLst/>
                    </a:prstGeom>
                    <a:noFill/>
                    <a:ln w="3175">
                      <a:noFill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rgbClr val="C0C0C0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8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748" y="2442"/>
                      <a:ext cx="13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4"/>
                        </a:cxn>
                        <a:cxn ang="0">
                          <a:pos x="0" y="0"/>
                        </a:cxn>
                        <a:cxn ang="0">
                          <a:pos x="7" y="14"/>
                        </a:cxn>
                        <a:cxn ang="0">
                          <a:pos x="13" y="0"/>
                        </a:cxn>
                        <a:cxn ang="0">
                          <a:pos x="13" y="14"/>
                        </a:cxn>
                      </a:cxnLst>
                      <a:rect l="0" t="0" r="r" b="b"/>
                      <a:pathLst>
                        <a:path w="13" h="14">
                          <a:moveTo>
                            <a:pt x="0" y="14"/>
                          </a:moveTo>
                          <a:lnTo>
                            <a:pt x="0" y="0"/>
                          </a:lnTo>
                          <a:lnTo>
                            <a:pt x="7" y="14"/>
                          </a:lnTo>
                          <a:lnTo>
                            <a:pt x="13" y="0"/>
                          </a:lnTo>
                          <a:lnTo>
                            <a:pt x="13" y="14"/>
                          </a:lnTo>
                        </a:path>
                      </a:pathLst>
                    </a:custGeom>
                    <a:solidFill>
                      <a:schemeClr val="bg2"/>
                    </a:solidFill>
                    <a:ln w="3175" cmpd="sng">
                      <a:noFill/>
                      <a:prstDash val="solid"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chemeClr val="bg2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9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765" y="2442"/>
                      <a:ext cx="13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4"/>
                        </a:cxn>
                        <a:cxn ang="0">
                          <a:pos x="6" y="0"/>
                        </a:cxn>
                        <a:cxn ang="0">
                          <a:pos x="13" y="14"/>
                        </a:cxn>
                      </a:cxnLst>
                      <a:rect l="0" t="0" r="r" b="b"/>
                      <a:pathLst>
                        <a:path w="13" h="14">
                          <a:moveTo>
                            <a:pt x="0" y="14"/>
                          </a:moveTo>
                          <a:lnTo>
                            <a:pt x="6" y="0"/>
                          </a:lnTo>
                          <a:lnTo>
                            <a:pt x="13" y="14"/>
                          </a:lnTo>
                        </a:path>
                      </a:pathLst>
                    </a:custGeom>
                    <a:solidFill>
                      <a:schemeClr val="bg2"/>
                    </a:solidFill>
                    <a:ln w="3175" cmpd="sng">
                      <a:noFill/>
                      <a:prstDash val="solid"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chemeClr val="bg2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0" name="Line 1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66" y="2452"/>
                      <a:ext cx="10" cy="1"/>
                    </a:xfrm>
                    <a:prstGeom prst="line">
                      <a:avLst/>
                    </a:prstGeom>
                    <a:noFill/>
                    <a:ln w="3175">
                      <a:noFill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rgbClr val="C0C0C0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19" name="Rectangle 143"/>
                  <p:cNvSpPr>
                    <a:spLocks noChangeArrowheads="1"/>
                  </p:cNvSpPr>
                  <p:nvPr/>
                </p:nvSpPr>
                <p:spPr bwMode="auto">
                  <a:xfrm>
                    <a:off x="994" y="192"/>
                    <a:ext cx="190" cy="66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1588">
                    <a:solidFill>
                      <a:srgbClr val="5F5F5F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0" name="Rectangle 144"/>
                  <p:cNvSpPr>
                    <a:spLocks noChangeArrowheads="1"/>
                  </p:cNvSpPr>
                  <p:nvPr/>
                </p:nvSpPr>
                <p:spPr bwMode="auto">
                  <a:xfrm>
                    <a:off x="1013" y="777"/>
                    <a:ext cx="155" cy="18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 algn="ctr">
                    <a:noFill/>
                    <a:miter lim="800000"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1" name="Rectangle 145"/>
                  <p:cNvSpPr>
                    <a:spLocks noChangeArrowheads="1"/>
                  </p:cNvSpPr>
                  <p:nvPr/>
                </p:nvSpPr>
                <p:spPr bwMode="auto">
                  <a:xfrm>
                    <a:off x="1013" y="741"/>
                    <a:ext cx="155" cy="17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 algn="ctr">
                    <a:noFill/>
                    <a:miter lim="800000"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2" name="Rectangle 146"/>
                  <p:cNvSpPr>
                    <a:spLocks noChangeArrowheads="1"/>
                  </p:cNvSpPr>
                  <p:nvPr/>
                </p:nvSpPr>
                <p:spPr bwMode="auto">
                  <a:xfrm>
                    <a:off x="1013" y="705"/>
                    <a:ext cx="155" cy="17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noFill/>
                    <a:miter lim="800000"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3" name="Freeform 147"/>
                  <p:cNvSpPr>
                    <a:spLocks/>
                  </p:cNvSpPr>
                  <p:nvPr/>
                </p:nvSpPr>
                <p:spPr bwMode="auto">
                  <a:xfrm>
                    <a:off x="1008" y="288"/>
                    <a:ext cx="15" cy="47"/>
                  </a:xfrm>
                  <a:custGeom>
                    <a:avLst/>
                    <a:gdLst/>
                    <a:ahLst/>
                    <a:cxnLst>
                      <a:cxn ang="0">
                        <a:pos x="40" y="36"/>
                      </a:cxn>
                      <a:cxn ang="0">
                        <a:pos x="40" y="30"/>
                      </a:cxn>
                      <a:cxn ang="0">
                        <a:pos x="39" y="24"/>
                      </a:cxn>
                      <a:cxn ang="0">
                        <a:pos x="37" y="19"/>
                      </a:cxn>
                      <a:cxn ang="0">
                        <a:pos x="36" y="15"/>
                      </a:cxn>
                      <a:cxn ang="0">
                        <a:pos x="34" y="10"/>
                      </a:cxn>
                      <a:cxn ang="0">
                        <a:pos x="31" y="7"/>
                      </a:cxn>
                      <a:cxn ang="0">
                        <a:pos x="29" y="4"/>
                      </a:cxn>
                      <a:cxn ang="0">
                        <a:pos x="26" y="2"/>
                      </a:cxn>
                      <a:cxn ang="0">
                        <a:pos x="23" y="0"/>
                      </a:cxn>
                      <a:cxn ang="0">
                        <a:pos x="20" y="0"/>
                      </a:cxn>
                      <a:cxn ang="0">
                        <a:pos x="17" y="0"/>
                      </a:cxn>
                      <a:cxn ang="0">
                        <a:pos x="14" y="2"/>
                      </a:cxn>
                      <a:cxn ang="0">
                        <a:pos x="12" y="4"/>
                      </a:cxn>
                      <a:cxn ang="0">
                        <a:pos x="9" y="7"/>
                      </a:cxn>
                      <a:cxn ang="0">
                        <a:pos x="7" y="10"/>
                      </a:cxn>
                      <a:cxn ang="0">
                        <a:pos x="5" y="15"/>
                      </a:cxn>
                      <a:cxn ang="0">
                        <a:pos x="3" y="19"/>
                      </a:cxn>
                      <a:cxn ang="0">
                        <a:pos x="2" y="24"/>
                      </a:cxn>
                      <a:cxn ang="0">
                        <a:pos x="1" y="30"/>
                      </a:cxn>
                      <a:cxn ang="0">
                        <a:pos x="1" y="36"/>
                      </a:cxn>
                      <a:cxn ang="0">
                        <a:pos x="1" y="42"/>
                      </a:cxn>
                      <a:cxn ang="0">
                        <a:pos x="1" y="48"/>
                      </a:cxn>
                      <a:cxn ang="0">
                        <a:pos x="2" y="54"/>
                      </a:cxn>
                      <a:cxn ang="0">
                        <a:pos x="3" y="59"/>
                      </a:cxn>
                      <a:cxn ang="0">
                        <a:pos x="4" y="64"/>
                      </a:cxn>
                      <a:cxn ang="0">
                        <a:pos x="6" y="68"/>
                      </a:cxn>
                      <a:cxn ang="0">
                        <a:pos x="8" y="72"/>
                      </a:cxn>
                      <a:cxn ang="0">
                        <a:pos x="11" y="75"/>
                      </a:cxn>
                      <a:cxn ang="0">
                        <a:pos x="14" y="78"/>
                      </a:cxn>
                      <a:cxn ang="0">
                        <a:pos x="16" y="79"/>
                      </a:cxn>
                      <a:cxn ang="0">
                        <a:pos x="19" y="80"/>
                      </a:cxn>
                      <a:cxn ang="0">
                        <a:pos x="22" y="80"/>
                      </a:cxn>
                      <a:cxn ang="0">
                        <a:pos x="25" y="79"/>
                      </a:cxn>
                      <a:cxn ang="0">
                        <a:pos x="28" y="77"/>
                      </a:cxn>
                      <a:cxn ang="0">
                        <a:pos x="31" y="74"/>
                      </a:cxn>
                      <a:cxn ang="0">
                        <a:pos x="33" y="71"/>
                      </a:cxn>
                      <a:cxn ang="0">
                        <a:pos x="35" y="67"/>
                      </a:cxn>
                      <a:cxn ang="0">
                        <a:pos x="37" y="62"/>
                      </a:cxn>
                      <a:cxn ang="0">
                        <a:pos x="38" y="57"/>
                      </a:cxn>
                      <a:cxn ang="0">
                        <a:pos x="39" y="52"/>
                      </a:cxn>
                      <a:cxn ang="0">
                        <a:pos x="40" y="46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40" h="80">
                        <a:moveTo>
                          <a:pt x="40" y="40"/>
                        </a:moveTo>
                        <a:lnTo>
                          <a:pt x="40" y="38"/>
                        </a:lnTo>
                        <a:lnTo>
                          <a:pt x="40" y="36"/>
                        </a:lnTo>
                        <a:lnTo>
                          <a:pt x="40" y="34"/>
                        </a:lnTo>
                        <a:lnTo>
                          <a:pt x="40" y="32"/>
                        </a:lnTo>
                        <a:lnTo>
                          <a:pt x="40" y="30"/>
                        </a:lnTo>
                        <a:lnTo>
                          <a:pt x="39" y="28"/>
                        </a:lnTo>
                        <a:lnTo>
                          <a:pt x="39" y="26"/>
                        </a:lnTo>
                        <a:lnTo>
                          <a:pt x="39" y="24"/>
                        </a:lnTo>
                        <a:lnTo>
                          <a:pt x="38" y="23"/>
                        </a:lnTo>
                        <a:lnTo>
                          <a:pt x="38" y="21"/>
                        </a:lnTo>
                        <a:lnTo>
                          <a:pt x="37" y="19"/>
                        </a:lnTo>
                        <a:lnTo>
                          <a:pt x="37" y="18"/>
                        </a:lnTo>
                        <a:lnTo>
                          <a:pt x="36" y="16"/>
                        </a:lnTo>
                        <a:lnTo>
                          <a:pt x="36" y="15"/>
                        </a:lnTo>
                        <a:lnTo>
                          <a:pt x="35" y="13"/>
                        </a:lnTo>
                        <a:lnTo>
                          <a:pt x="34" y="12"/>
                        </a:lnTo>
                        <a:lnTo>
                          <a:pt x="34" y="10"/>
                        </a:lnTo>
                        <a:lnTo>
                          <a:pt x="33" y="9"/>
                        </a:lnTo>
                        <a:lnTo>
                          <a:pt x="32" y="8"/>
                        </a:lnTo>
                        <a:lnTo>
                          <a:pt x="31" y="7"/>
                        </a:lnTo>
                        <a:lnTo>
                          <a:pt x="31" y="6"/>
                        </a:lnTo>
                        <a:lnTo>
                          <a:pt x="30" y="5"/>
                        </a:lnTo>
                        <a:lnTo>
                          <a:pt x="29" y="4"/>
                        </a:lnTo>
                        <a:lnTo>
                          <a:pt x="28" y="3"/>
                        </a:lnTo>
                        <a:lnTo>
                          <a:pt x="27" y="2"/>
                        </a:lnTo>
                        <a:lnTo>
                          <a:pt x="26" y="2"/>
                        </a:lnTo>
                        <a:lnTo>
                          <a:pt x="25" y="1"/>
                        </a:lnTo>
                        <a:lnTo>
                          <a:pt x="24" y="1"/>
                        </a:lnTo>
                        <a:lnTo>
                          <a:pt x="23" y="0"/>
                        </a:lnTo>
                        <a:lnTo>
                          <a:pt x="22" y="0"/>
                        </a:lnTo>
                        <a:lnTo>
                          <a:pt x="21" y="0"/>
                        </a:lnTo>
                        <a:lnTo>
                          <a:pt x="20" y="0"/>
                        </a:lnTo>
                        <a:lnTo>
                          <a:pt x="19" y="0"/>
                        </a:lnTo>
                        <a:lnTo>
                          <a:pt x="18" y="0"/>
                        </a:lnTo>
                        <a:lnTo>
                          <a:pt x="17" y="0"/>
                        </a:lnTo>
                        <a:lnTo>
                          <a:pt x="16" y="1"/>
                        </a:lnTo>
                        <a:lnTo>
                          <a:pt x="15" y="1"/>
                        </a:lnTo>
                        <a:lnTo>
                          <a:pt x="14" y="2"/>
                        </a:lnTo>
                        <a:lnTo>
                          <a:pt x="14" y="2"/>
                        </a:lnTo>
                        <a:lnTo>
                          <a:pt x="13" y="3"/>
                        </a:lnTo>
                        <a:lnTo>
                          <a:pt x="12" y="4"/>
                        </a:lnTo>
                        <a:lnTo>
                          <a:pt x="11" y="5"/>
                        </a:lnTo>
                        <a:lnTo>
                          <a:pt x="10" y="6"/>
                        </a:lnTo>
                        <a:lnTo>
                          <a:pt x="9" y="7"/>
                        </a:lnTo>
                        <a:lnTo>
                          <a:pt x="8" y="8"/>
                        </a:lnTo>
                        <a:lnTo>
                          <a:pt x="8" y="9"/>
                        </a:lnTo>
                        <a:lnTo>
                          <a:pt x="7" y="10"/>
                        </a:lnTo>
                        <a:lnTo>
                          <a:pt x="6" y="12"/>
                        </a:lnTo>
                        <a:lnTo>
                          <a:pt x="6" y="13"/>
                        </a:lnTo>
                        <a:lnTo>
                          <a:pt x="5" y="15"/>
                        </a:lnTo>
                        <a:lnTo>
                          <a:pt x="4" y="16"/>
                        </a:lnTo>
                        <a:lnTo>
                          <a:pt x="4" y="18"/>
                        </a:lnTo>
                        <a:lnTo>
                          <a:pt x="3" y="19"/>
                        </a:lnTo>
                        <a:lnTo>
                          <a:pt x="3" y="21"/>
                        </a:lnTo>
                        <a:lnTo>
                          <a:pt x="2" y="23"/>
                        </a:lnTo>
                        <a:lnTo>
                          <a:pt x="2" y="24"/>
                        </a:lnTo>
                        <a:lnTo>
                          <a:pt x="2" y="26"/>
                        </a:lnTo>
                        <a:lnTo>
                          <a:pt x="1" y="28"/>
                        </a:lnTo>
                        <a:lnTo>
                          <a:pt x="1" y="30"/>
                        </a:lnTo>
                        <a:lnTo>
                          <a:pt x="1" y="32"/>
                        </a:lnTo>
                        <a:lnTo>
                          <a:pt x="1" y="34"/>
                        </a:lnTo>
                        <a:lnTo>
                          <a:pt x="1" y="36"/>
                        </a:lnTo>
                        <a:lnTo>
                          <a:pt x="1" y="38"/>
                        </a:lnTo>
                        <a:lnTo>
                          <a:pt x="0" y="40"/>
                        </a:lnTo>
                        <a:lnTo>
                          <a:pt x="1" y="42"/>
                        </a:lnTo>
                        <a:lnTo>
                          <a:pt x="1" y="44"/>
                        </a:lnTo>
                        <a:lnTo>
                          <a:pt x="1" y="46"/>
                        </a:lnTo>
                        <a:lnTo>
                          <a:pt x="1" y="48"/>
                        </a:lnTo>
                        <a:lnTo>
                          <a:pt x="1" y="50"/>
                        </a:lnTo>
                        <a:lnTo>
                          <a:pt x="1" y="52"/>
                        </a:lnTo>
                        <a:lnTo>
                          <a:pt x="2" y="54"/>
                        </a:lnTo>
                        <a:lnTo>
                          <a:pt x="2" y="56"/>
                        </a:lnTo>
                        <a:lnTo>
                          <a:pt x="2" y="57"/>
                        </a:lnTo>
                        <a:lnTo>
                          <a:pt x="3" y="59"/>
                        </a:lnTo>
                        <a:lnTo>
                          <a:pt x="3" y="61"/>
                        </a:lnTo>
                        <a:lnTo>
                          <a:pt x="4" y="62"/>
                        </a:lnTo>
                        <a:lnTo>
                          <a:pt x="4" y="64"/>
                        </a:lnTo>
                        <a:lnTo>
                          <a:pt x="5" y="65"/>
                        </a:lnTo>
                        <a:lnTo>
                          <a:pt x="6" y="67"/>
                        </a:lnTo>
                        <a:lnTo>
                          <a:pt x="6" y="68"/>
                        </a:lnTo>
                        <a:lnTo>
                          <a:pt x="7" y="70"/>
                        </a:lnTo>
                        <a:lnTo>
                          <a:pt x="8" y="71"/>
                        </a:lnTo>
                        <a:lnTo>
                          <a:pt x="8" y="72"/>
                        </a:lnTo>
                        <a:lnTo>
                          <a:pt x="9" y="73"/>
                        </a:lnTo>
                        <a:lnTo>
                          <a:pt x="10" y="74"/>
                        </a:lnTo>
                        <a:lnTo>
                          <a:pt x="11" y="75"/>
                        </a:lnTo>
                        <a:lnTo>
                          <a:pt x="12" y="76"/>
                        </a:lnTo>
                        <a:lnTo>
                          <a:pt x="13" y="77"/>
                        </a:lnTo>
                        <a:lnTo>
                          <a:pt x="14" y="78"/>
                        </a:lnTo>
                        <a:lnTo>
                          <a:pt x="14" y="78"/>
                        </a:lnTo>
                        <a:lnTo>
                          <a:pt x="15" y="79"/>
                        </a:lnTo>
                        <a:lnTo>
                          <a:pt x="16" y="79"/>
                        </a:lnTo>
                        <a:lnTo>
                          <a:pt x="17" y="80"/>
                        </a:lnTo>
                        <a:lnTo>
                          <a:pt x="18" y="80"/>
                        </a:lnTo>
                        <a:lnTo>
                          <a:pt x="19" y="80"/>
                        </a:lnTo>
                        <a:lnTo>
                          <a:pt x="20" y="80"/>
                        </a:lnTo>
                        <a:lnTo>
                          <a:pt x="21" y="80"/>
                        </a:lnTo>
                        <a:lnTo>
                          <a:pt x="22" y="80"/>
                        </a:lnTo>
                        <a:lnTo>
                          <a:pt x="23" y="80"/>
                        </a:lnTo>
                        <a:lnTo>
                          <a:pt x="24" y="79"/>
                        </a:lnTo>
                        <a:lnTo>
                          <a:pt x="25" y="79"/>
                        </a:lnTo>
                        <a:lnTo>
                          <a:pt x="26" y="78"/>
                        </a:lnTo>
                        <a:lnTo>
                          <a:pt x="27" y="78"/>
                        </a:lnTo>
                        <a:lnTo>
                          <a:pt x="28" y="77"/>
                        </a:lnTo>
                        <a:lnTo>
                          <a:pt x="29" y="76"/>
                        </a:lnTo>
                        <a:lnTo>
                          <a:pt x="30" y="75"/>
                        </a:lnTo>
                        <a:lnTo>
                          <a:pt x="31" y="74"/>
                        </a:lnTo>
                        <a:lnTo>
                          <a:pt x="31" y="73"/>
                        </a:lnTo>
                        <a:lnTo>
                          <a:pt x="32" y="72"/>
                        </a:lnTo>
                        <a:lnTo>
                          <a:pt x="33" y="71"/>
                        </a:lnTo>
                        <a:lnTo>
                          <a:pt x="34" y="70"/>
                        </a:lnTo>
                        <a:lnTo>
                          <a:pt x="34" y="68"/>
                        </a:lnTo>
                        <a:lnTo>
                          <a:pt x="35" y="67"/>
                        </a:lnTo>
                        <a:lnTo>
                          <a:pt x="36" y="65"/>
                        </a:lnTo>
                        <a:lnTo>
                          <a:pt x="36" y="64"/>
                        </a:lnTo>
                        <a:lnTo>
                          <a:pt x="37" y="62"/>
                        </a:lnTo>
                        <a:lnTo>
                          <a:pt x="37" y="61"/>
                        </a:lnTo>
                        <a:lnTo>
                          <a:pt x="38" y="59"/>
                        </a:lnTo>
                        <a:lnTo>
                          <a:pt x="38" y="57"/>
                        </a:lnTo>
                        <a:lnTo>
                          <a:pt x="39" y="56"/>
                        </a:lnTo>
                        <a:lnTo>
                          <a:pt x="39" y="54"/>
                        </a:lnTo>
                        <a:lnTo>
                          <a:pt x="39" y="52"/>
                        </a:lnTo>
                        <a:lnTo>
                          <a:pt x="40" y="50"/>
                        </a:lnTo>
                        <a:lnTo>
                          <a:pt x="40" y="48"/>
                        </a:lnTo>
                        <a:lnTo>
                          <a:pt x="40" y="46"/>
                        </a:lnTo>
                        <a:lnTo>
                          <a:pt x="40" y="44"/>
                        </a:lnTo>
                        <a:lnTo>
                          <a:pt x="40" y="42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7F7F7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4" name="Oval 148"/>
                  <p:cNvSpPr>
                    <a:spLocks noChangeArrowheads="1"/>
                  </p:cNvSpPr>
                  <p:nvPr/>
                </p:nvSpPr>
                <p:spPr bwMode="auto">
                  <a:xfrm>
                    <a:off x="997" y="382"/>
                    <a:ext cx="14" cy="21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EAEAEA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5" name="Freeform 149"/>
                  <p:cNvSpPr>
                    <a:spLocks/>
                  </p:cNvSpPr>
                  <p:nvPr/>
                </p:nvSpPr>
                <p:spPr bwMode="auto">
                  <a:xfrm>
                    <a:off x="960" y="840"/>
                    <a:ext cx="260" cy="89"/>
                  </a:xfrm>
                  <a:custGeom>
                    <a:avLst/>
                    <a:gdLst/>
                    <a:ahLst/>
                    <a:cxnLst>
                      <a:cxn ang="0">
                        <a:pos x="1" y="130"/>
                      </a:cxn>
                      <a:cxn ang="0">
                        <a:pos x="5" y="104"/>
                      </a:cxn>
                      <a:cxn ang="0">
                        <a:pos x="13" y="80"/>
                      </a:cxn>
                      <a:cxn ang="0">
                        <a:pos x="23" y="59"/>
                      </a:cxn>
                      <a:cxn ang="0">
                        <a:pos x="35" y="40"/>
                      </a:cxn>
                      <a:cxn ang="0">
                        <a:pos x="50" y="24"/>
                      </a:cxn>
                      <a:cxn ang="0">
                        <a:pos x="67" y="11"/>
                      </a:cxn>
                      <a:cxn ang="0">
                        <a:pos x="85" y="2"/>
                      </a:cxn>
                      <a:cxn ang="0">
                        <a:pos x="90" y="1"/>
                      </a:cxn>
                      <a:cxn ang="0">
                        <a:pos x="90" y="4"/>
                      </a:cxn>
                      <a:cxn ang="0">
                        <a:pos x="90" y="8"/>
                      </a:cxn>
                      <a:cxn ang="0">
                        <a:pos x="90" y="13"/>
                      </a:cxn>
                      <a:cxn ang="0">
                        <a:pos x="90" y="19"/>
                      </a:cxn>
                      <a:cxn ang="0">
                        <a:pos x="90" y="24"/>
                      </a:cxn>
                      <a:cxn ang="0">
                        <a:pos x="90" y="28"/>
                      </a:cxn>
                      <a:cxn ang="0">
                        <a:pos x="90" y="30"/>
                      </a:cxn>
                      <a:cxn ang="0">
                        <a:pos x="102" y="30"/>
                      </a:cxn>
                      <a:cxn ang="0">
                        <a:pos x="151" y="30"/>
                      </a:cxn>
                      <a:cxn ang="0">
                        <a:pos x="226" y="30"/>
                      </a:cxn>
                      <a:cxn ang="0">
                        <a:pos x="315" y="30"/>
                      </a:cxn>
                      <a:cxn ang="0">
                        <a:pos x="407" y="30"/>
                      </a:cxn>
                      <a:cxn ang="0">
                        <a:pos x="490" y="30"/>
                      </a:cxn>
                      <a:cxn ang="0">
                        <a:pos x="553" y="30"/>
                      </a:cxn>
                      <a:cxn ang="0">
                        <a:pos x="584" y="30"/>
                      </a:cxn>
                      <a:cxn ang="0">
                        <a:pos x="586" y="29"/>
                      </a:cxn>
                      <a:cxn ang="0">
                        <a:pos x="586" y="26"/>
                      </a:cxn>
                      <a:cxn ang="0">
                        <a:pos x="586" y="21"/>
                      </a:cxn>
                      <a:cxn ang="0">
                        <a:pos x="586" y="16"/>
                      </a:cxn>
                      <a:cxn ang="0">
                        <a:pos x="586" y="11"/>
                      </a:cxn>
                      <a:cxn ang="0">
                        <a:pos x="586" y="6"/>
                      </a:cxn>
                      <a:cxn ang="0">
                        <a:pos x="586" y="2"/>
                      </a:cxn>
                      <a:cxn ang="0">
                        <a:pos x="586" y="0"/>
                      </a:cxn>
                      <a:cxn ang="0">
                        <a:pos x="600" y="6"/>
                      </a:cxn>
                      <a:cxn ang="0">
                        <a:pos x="618" y="17"/>
                      </a:cxn>
                      <a:cxn ang="0">
                        <a:pos x="634" y="32"/>
                      </a:cxn>
                      <a:cxn ang="0">
                        <a:pos x="647" y="49"/>
                      </a:cxn>
                      <a:cxn ang="0">
                        <a:pos x="659" y="69"/>
                      </a:cxn>
                      <a:cxn ang="0">
                        <a:pos x="667" y="92"/>
                      </a:cxn>
                      <a:cxn ang="0">
                        <a:pos x="673" y="117"/>
                      </a:cxn>
                      <a:cxn ang="0">
                        <a:pos x="676" y="144"/>
                      </a:cxn>
                      <a:cxn ang="0">
                        <a:pos x="659" y="151"/>
                      </a:cxn>
                      <a:cxn ang="0">
                        <a:pos x="593" y="151"/>
                      </a:cxn>
                      <a:cxn ang="0">
                        <a:pos x="491" y="151"/>
                      </a:cxn>
                      <a:cxn ang="0">
                        <a:pos x="370" y="151"/>
                      </a:cxn>
                      <a:cxn ang="0">
                        <a:pos x="244" y="151"/>
                      </a:cxn>
                      <a:cxn ang="0">
                        <a:pos x="130" y="151"/>
                      </a:cxn>
                      <a:cxn ang="0">
                        <a:pos x="45" y="151"/>
                      </a:cxn>
                      <a:cxn ang="0">
                        <a:pos x="2" y="151"/>
                      </a:cxn>
                    </a:cxnLst>
                    <a:rect l="0" t="0" r="r" b="b"/>
                    <a:pathLst>
                      <a:path w="676" h="151">
                        <a:moveTo>
                          <a:pt x="0" y="151"/>
                        </a:moveTo>
                        <a:lnTo>
                          <a:pt x="0" y="144"/>
                        </a:lnTo>
                        <a:lnTo>
                          <a:pt x="1" y="137"/>
                        </a:lnTo>
                        <a:lnTo>
                          <a:pt x="1" y="130"/>
                        </a:lnTo>
                        <a:lnTo>
                          <a:pt x="2" y="123"/>
                        </a:lnTo>
                        <a:lnTo>
                          <a:pt x="3" y="117"/>
                        </a:lnTo>
                        <a:lnTo>
                          <a:pt x="4" y="110"/>
                        </a:lnTo>
                        <a:lnTo>
                          <a:pt x="5" y="104"/>
                        </a:lnTo>
                        <a:lnTo>
                          <a:pt x="7" y="98"/>
                        </a:lnTo>
                        <a:lnTo>
                          <a:pt x="9" y="92"/>
                        </a:lnTo>
                        <a:lnTo>
                          <a:pt x="11" y="86"/>
                        </a:lnTo>
                        <a:lnTo>
                          <a:pt x="13" y="80"/>
                        </a:lnTo>
                        <a:lnTo>
                          <a:pt x="15" y="75"/>
                        </a:lnTo>
                        <a:lnTo>
                          <a:pt x="17" y="69"/>
                        </a:lnTo>
                        <a:lnTo>
                          <a:pt x="20" y="64"/>
                        </a:lnTo>
                        <a:lnTo>
                          <a:pt x="23" y="59"/>
                        </a:lnTo>
                        <a:lnTo>
                          <a:pt x="26" y="54"/>
                        </a:lnTo>
                        <a:lnTo>
                          <a:pt x="29" y="49"/>
                        </a:lnTo>
                        <a:lnTo>
                          <a:pt x="32" y="45"/>
                        </a:lnTo>
                        <a:lnTo>
                          <a:pt x="35" y="40"/>
                        </a:lnTo>
                        <a:lnTo>
                          <a:pt x="39" y="36"/>
                        </a:lnTo>
                        <a:lnTo>
                          <a:pt x="42" y="32"/>
                        </a:lnTo>
                        <a:lnTo>
                          <a:pt x="46" y="28"/>
                        </a:lnTo>
                        <a:lnTo>
                          <a:pt x="50" y="24"/>
                        </a:lnTo>
                        <a:lnTo>
                          <a:pt x="54" y="21"/>
                        </a:lnTo>
                        <a:lnTo>
                          <a:pt x="58" y="17"/>
                        </a:lnTo>
                        <a:lnTo>
                          <a:pt x="63" y="14"/>
                        </a:lnTo>
                        <a:lnTo>
                          <a:pt x="67" y="11"/>
                        </a:lnTo>
                        <a:lnTo>
                          <a:pt x="71" y="9"/>
                        </a:lnTo>
                        <a:lnTo>
                          <a:pt x="76" y="6"/>
                        </a:lnTo>
                        <a:lnTo>
                          <a:pt x="81" y="4"/>
                        </a:lnTo>
                        <a:lnTo>
                          <a:pt x="85" y="2"/>
                        </a:lnTo>
                        <a:lnTo>
                          <a:pt x="90" y="0"/>
                        </a:lnTo>
                        <a:lnTo>
                          <a:pt x="90" y="0"/>
                        </a:lnTo>
                        <a:lnTo>
                          <a:pt x="90" y="0"/>
                        </a:lnTo>
                        <a:lnTo>
                          <a:pt x="90" y="1"/>
                        </a:lnTo>
                        <a:lnTo>
                          <a:pt x="90" y="1"/>
                        </a:lnTo>
                        <a:lnTo>
                          <a:pt x="90" y="2"/>
                        </a:lnTo>
                        <a:lnTo>
                          <a:pt x="90" y="3"/>
                        </a:lnTo>
                        <a:lnTo>
                          <a:pt x="90" y="4"/>
                        </a:lnTo>
                        <a:lnTo>
                          <a:pt x="90" y="5"/>
                        </a:lnTo>
                        <a:lnTo>
                          <a:pt x="90" y="6"/>
                        </a:lnTo>
                        <a:lnTo>
                          <a:pt x="90" y="7"/>
                        </a:lnTo>
                        <a:lnTo>
                          <a:pt x="90" y="8"/>
                        </a:lnTo>
                        <a:lnTo>
                          <a:pt x="90" y="9"/>
                        </a:lnTo>
                        <a:lnTo>
                          <a:pt x="90" y="11"/>
                        </a:lnTo>
                        <a:lnTo>
                          <a:pt x="90" y="12"/>
                        </a:lnTo>
                        <a:lnTo>
                          <a:pt x="90" y="13"/>
                        </a:lnTo>
                        <a:lnTo>
                          <a:pt x="90" y="15"/>
                        </a:lnTo>
                        <a:lnTo>
                          <a:pt x="90" y="16"/>
                        </a:lnTo>
                        <a:lnTo>
                          <a:pt x="90" y="18"/>
                        </a:lnTo>
                        <a:lnTo>
                          <a:pt x="90" y="19"/>
                        </a:lnTo>
                        <a:lnTo>
                          <a:pt x="90" y="20"/>
                        </a:lnTo>
                        <a:lnTo>
                          <a:pt x="90" y="21"/>
                        </a:lnTo>
                        <a:lnTo>
                          <a:pt x="90" y="23"/>
                        </a:lnTo>
                        <a:lnTo>
                          <a:pt x="90" y="24"/>
                        </a:lnTo>
                        <a:lnTo>
                          <a:pt x="90" y="25"/>
                        </a:lnTo>
                        <a:lnTo>
                          <a:pt x="90" y="26"/>
                        </a:lnTo>
                        <a:lnTo>
                          <a:pt x="90" y="27"/>
                        </a:lnTo>
                        <a:lnTo>
                          <a:pt x="90" y="28"/>
                        </a:lnTo>
                        <a:lnTo>
                          <a:pt x="90" y="28"/>
                        </a:lnTo>
                        <a:lnTo>
                          <a:pt x="90" y="29"/>
                        </a:lnTo>
                        <a:lnTo>
                          <a:pt x="90" y="29"/>
                        </a:lnTo>
                        <a:lnTo>
                          <a:pt x="90" y="30"/>
                        </a:lnTo>
                        <a:lnTo>
                          <a:pt x="90" y="30"/>
                        </a:lnTo>
                        <a:lnTo>
                          <a:pt x="92" y="30"/>
                        </a:lnTo>
                        <a:lnTo>
                          <a:pt x="96" y="30"/>
                        </a:lnTo>
                        <a:lnTo>
                          <a:pt x="102" y="30"/>
                        </a:lnTo>
                        <a:lnTo>
                          <a:pt x="112" y="30"/>
                        </a:lnTo>
                        <a:lnTo>
                          <a:pt x="123" y="30"/>
                        </a:lnTo>
                        <a:lnTo>
                          <a:pt x="136" y="30"/>
                        </a:lnTo>
                        <a:lnTo>
                          <a:pt x="151" y="30"/>
                        </a:lnTo>
                        <a:lnTo>
                          <a:pt x="168" y="30"/>
                        </a:lnTo>
                        <a:lnTo>
                          <a:pt x="186" y="30"/>
                        </a:lnTo>
                        <a:lnTo>
                          <a:pt x="205" y="30"/>
                        </a:lnTo>
                        <a:lnTo>
                          <a:pt x="226" y="30"/>
                        </a:lnTo>
                        <a:lnTo>
                          <a:pt x="247" y="30"/>
                        </a:lnTo>
                        <a:lnTo>
                          <a:pt x="269" y="30"/>
                        </a:lnTo>
                        <a:lnTo>
                          <a:pt x="292" y="30"/>
                        </a:lnTo>
                        <a:lnTo>
                          <a:pt x="315" y="30"/>
                        </a:lnTo>
                        <a:lnTo>
                          <a:pt x="338" y="30"/>
                        </a:lnTo>
                        <a:lnTo>
                          <a:pt x="361" y="30"/>
                        </a:lnTo>
                        <a:lnTo>
                          <a:pt x="384" y="30"/>
                        </a:lnTo>
                        <a:lnTo>
                          <a:pt x="407" y="30"/>
                        </a:lnTo>
                        <a:lnTo>
                          <a:pt x="429" y="30"/>
                        </a:lnTo>
                        <a:lnTo>
                          <a:pt x="450" y="30"/>
                        </a:lnTo>
                        <a:lnTo>
                          <a:pt x="471" y="30"/>
                        </a:lnTo>
                        <a:lnTo>
                          <a:pt x="490" y="30"/>
                        </a:lnTo>
                        <a:lnTo>
                          <a:pt x="508" y="30"/>
                        </a:lnTo>
                        <a:lnTo>
                          <a:pt x="525" y="30"/>
                        </a:lnTo>
                        <a:lnTo>
                          <a:pt x="540" y="30"/>
                        </a:lnTo>
                        <a:lnTo>
                          <a:pt x="553" y="30"/>
                        </a:lnTo>
                        <a:lnTo>
                          <a:pt x="564" y="30"/>
                        </a:lnTo>
                        <a:lnTo>
                          <a:pt x="573" y="30"/>
                        </a:lnTo>
                        <a:lnTo>
                          <a:pt x="580" y="30"/>
                        </a:lnTo>
                        <a:lnTo>
                          <a:pt x="584" y="30"/>
                        </a:lnTo>
                        <a:lnTo>
                          <a:pt x="586" y="30"/>
                        </a:lnTo>
                        <a:lnTo>
                          <a:pt x="586" y="30"/>
                        </a:lnTo>
                        <a:lnTo>
                          <a:pt x="586" y="29"/>
                        </a:lnTo>
                        <a:lnTo>
                          <a:pt x="586" y="29"/>
                        </a:lnTo>
                        <a:lnTo>
                          <a:pt x="586" y="28"/>
                        </a:lnTo>
                        <a:lnTo>
                          <a:pt x="586" y="28"/>
                        </a:lnTo>
                        <a:lnTo>
                          <a:pt x="586" y="27"/>
                        </a:lnTo>
                        <a:lnTo>
                          <a:pt x="586" y="26"/>
                        </a:lnTo>
                        <a:lnTo>
                          <a:pt x="586" y="25"/>
                        </a:lnTo>
                        <a:lnTo>
                          <a:pt x="586" y="24"/>
                        </a:lnTo>
                        <a:lnTo>
                          <a:pt x="586" y="23"/>
                        </a:lnTo>
                        <a:lnTo>
                          <a:pt x="586" y="21"/>
                        </a:lnTo>
                        <a:lnTo>
                          <a:pt x="586" y="20"/>
                        </a:lnTo>
                        <a:lnTo>
                          <a:pt x="586" y="19"/>
                        </a:lnTo>
                        <a:lnTo>
                          <a:pt x="586" y="18"/>
                        </a:lnTo>
                        <a:lnTo>
                          <a:pt x="586" y="16"/>
                        </a:lnTo>
                        <a:lnTo>
                          <a:pt x="586" y="15"/>
                        </a:lnTo>
                        <a:lnTo>
                          <a:pt x="586" y="13"/>
                        </a:lnTo>
                        <a:lnTo>
                          <a:pt x="586" y="12"/>
                        </a:lnTo>
                        <a:lnTo>
                          <a:pt x="586" y="11"/>
                        </a:lnTo>
                        <a:lnTo>
                          <a:pt x="586" y="9"/>
                        </a:lnTo>
                        <a:lnTo>
                          <a:pt x="586" y="8"/>
                        </a:lnTo>
                        <a:lnTo>
                          <a:pt x="586" y="7"/>
                        </a:lnTo>
                        <a:lnTo>
                          <a:pt x="586" y="6"/>
                        </a:lnTo>
                        <a:lnTo>
                          <a:pt x="586" y="5"/>
                        </a:lnTo>
                        <a:lnTo>
                          <a:pt x="586" y="4"/>
                        </a:lnTo>
                        <a:lnTo>
                          <a:pt x="586" y="3"/>
                        </a:lnTo>
                        <a:lnTo>
                          <a:pt x="586" y="2"/>
                        </a:lnTo>
                        <a:lnTo>
                          <a:pt x="586" y="1"/>
                        </a:lnTo>
                        <a:lnTo>
                          <a:pt x="586" y="1"/>
                        </a:lnTo>
                        <a:lnTo>
                          <a:pt x="586" y="0"/>
                        </a:lnTo>
                        <a:lnTo>
                          <a:pt x="586" y="0"/>
                        </a:lnTo>
                        <a:lnTo>
                          <a:pt x="586" y="0"/>
                        </a:lnTo>
                        <a:lnTo>
                          <a:pt x="591" y="2"/>
                        </a:lnTo>
                        <a:lnTo>
                          <a:pt x="595" y="4"/>
                        </a:lnTo>
                        <a:lnTo>
                          <a:pt x="600" y="6"/>
                        </a:lnTo>
                        <a:lnTo>
                          <a:pt x="605" y="9"/>
                        </a:lnTo>
                        <a:lnTo>
                          <a:pt x="609" y="11"/>
                        </a:lnTo>
                        <a:lnTo>
                          <a:pt x="613" y="14"/>
                        </a:lnTo>
                        <a:lnTo>
                          <a:pt x="618" y="17"/>
                        </a:lnTo>
                        <a:lnTo>
                          <a:pt x="622" y="21"/>
                        </a:lnTo>
                        <a:lnTo>
                          <a:pt x="626" y="24"/>
                        </a:lnTo>
                        <a:lnTo>
                          <a:pt x="630" y="28"/>
                        </a:lnTo>
                        <a:lnTo>
                          <a:pt x="634" y="32"/>
                        </a:lnTo>
                        <a:lnTo>
                          <a:pt x="637" y="36"/>
                        </a:lnTo>
                        <a:lnTo>
                          <a:pt x="641" y="40"/>
                        </a:lnTo>
                        <a:lnTo>
                          <a:pt x="644" y="45"/>
                        </a:lnTo>
                        <a:lnTo>
                          <a:pt x="647" y="49"/>
                        </a:lnTo>
                        <a:lnTo>
                          <a:pt x="650" y="54"/>
                        </a:lnTo>
                        <a:lnTo>
                          <a:pt x="653" y="59"/>
                        </a:lnTo>
                        <a:lnTo>
                          <a:pt x="656" y="64"/>
                        </a:lnTo>
                        <a:lnTo>
                          <a:pt x="659" y="69"/>
                        </a:lnTo>
                        <a:lnTo>
                          <a:pt x="661" y="75"/>
                        </a:lnTo>
                        <a:lnTo>
                          <a:pt x="663" y="80"/>
                        </a:lnTo>
                        <a:lnTo>
                          <a:pt x="665" y="86"/>
                        </a:lnTo>
                        <a:lnTo>
                          <a:pt x="667" y="92"/>
                        </a:lnTo>
                        <a:lnTo>
                          <a:pt x="669" y="98"/>
                        </a:lnTo>
                        <a:lnTo>
                          <a:pt x="671" y="104"/>
                        </a:lnTo>
                        <a:lnTo>
                          <a:pt x="672" y="110"/>
                        </a:lnTo>
                        <a:lnTo>
                          <a:pt x="673" y="117"/>
                        </a:lnTo>
                        <a:lnTo>
                          <a:pt x="674" y="123"/>
                        </a:lnTo>
                        <a:lnTo>
                          <a:pt x="675" y="130"/>
                        </a:lnTo>
                        <a:lnTo>
                          <a:pt x="675" y="137"/>
                        </a:lnTo>
                        <a:lnTo>
                          <a:pt x="676" y="144"/>
                        </a:lnTo>
                        <a:lnTo>
                          <a:pt x="676" y="151"/>
                        </a:lnTo>
                        <a:lnTo>
                          <a:pt x="674" y="151"/>
                        </a:lnTo>
                        <a:lnTo>
                          <a:pt x="668" y="151"/>
                        </a:lnTo>
                        <a:lnTo>
                          <a:pt x="659" y="151"/>
                        </a:lnTo>
                        <a:lnTo>
                          <a:pt x="647" y="151"/>
                        </a:lnTo>
                        <a:lnTo>
                          <a:pt x="631" y="151"/>
                        </a:lnTo>
                        <a:lnTo>
                          <a:pt x="613" y="151"/>
                        </a:lnTo>
                        <a:lnTo>
                          <a:pt x="593" y="151"/>
                        </a:lnTo>
                        <a:lnTo>
                          <a:pt x="570" y="151"/>
                        </a:lnTo>
                        <a:lnTo>
                          <a:pt x="546" y="151"/>
                        </a:lnTo>
                        <a:lnTo>
                          <a:pt x="519" y="151"/>
                        </a:lnTo>
                        <a:lnTo>
                          <a:pt x="491" y="151"/>
                        </a:lnTo>
                        <a:lnTo>
                          <a:pt x="462" y="151"/>
                        </a:lnTo>
                        <a:lnTo>
                          <a:pt x="432" y="151"/>
                        </a:lnTo>
                        <a:lnTo>
                          <a:pt x="401" y="151"/>
                        </a:lnTo>
                        <a:lnTo>
                          <a:pt x="370" y="151"/>
                        </a:lnTo>
                        <a:lnTo>
                          <a:pt x="338" y="151"/>
                        </a:lnTo>
                        <a:lnTo>
                          <a:pt x="306" y="151"/>
                        </a:lnTo>
                        <a:lnTo>
                          <a:pt x="275" y="151"/>
                        </a:lnTo>
                        <a:lnTo>
                          <a:pt x="244" y="151"/>
                        </a:lnTo>
                        <a:lnTo>
                          <a:pt x="214" y="151"/>
                        </a:lnTo>
                        <a:lnTo>
                          <a:pt x="185" y="151"/>
                        </a:lnTo>
                        <a:lnTo>
                          <a:pt x="157" y="151"/>
                        </a:lnTo>
                        <a:lnTo>
                          <a:pt x="130" y="151"/>
                        </a:lnTo>
                        <a:lnTo>
                          <a:pt x="106" y="151"/>
                        </a:lnTo>
                        <a:lnTo>
                          <a:pt x="83" y="151"/>
                        </a:lnTo>
                        <a:lnTo>
                          <a:pt x="63" y="151"/>
                        </a:lnTo>
                        <a:lnTo>
                          <a:pt x="45" y="151"/>
                        </a:lnTo>
                        <a:lnTo>
                          <a:pt x="29" y="151"/>
                        </a:lnTo>
                        <a:lnTo>
                          <a:pt x="17" y="151"/>
                        </a:lnTo>
                        <a:lnTo>
                          <a:pt x="8" y="151"/>
                        </a:lnTo>
                        <a:lnTo>
                          <a:pt x="2" y="151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1588" cap="flat" cmpd="sng">
                    <a:solidFill>
                      <a:srgbClr val="5F5F5F"/>
                    </a:solidFill>
                    <a:prstDash val="solid"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6" name="Line 150"/>
                  <p:cNvSpPr>
                    <a:spLocks noChangeShapeType="1"/>
                  </p:cNvSpPr>
                  <p:nvPr/>
                </p:nvSpPr>
                <p:spPr bwMode="auto">
                  <a:xfrm>
                    <a:off x="1164" y="858"/>
                    <a:ext cx="0" cy="71"/>
                  </a:xfrm>
                  <a:prstGeom prst="line">
                    <a:avLst/>
                  </a:prstGeom>
                  <a:noFill/>
                  <a:ln w="0">
                    <a:solidFill>
                      <a:srgbClr val="5F5F5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7" name="Line 151"/>
                  <p:cNvSpPr>
                    <a:spLocks noChangeShapeType="1"/>
                  </p:cNvSpPr>
                  <p:nvPr/>
                </p:nvSpPr>
                <p:spPr bwMode="auto">
                  <a:xfrm>
                    <a:off x="1017" y="858"/>
                    <a:ext cx="0" cy="71"/>
                  </a:xfrm>
                  <a:prstGeom prst="line">
                    <a:avLst/>
                  </a:prstGeom>
                  <a:noFill/>
                  <a:ln w="0">
                    <a:solidFill>
                      <a:srgbClr val="5F5F5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8" name="Freeform 152"/>
                  <p:cNvSpPr>
                    <a:spLocks/>
                  </p:cNvSpPr>
                  <p:nvPr/>
                </p:nvSpPr>
                <p:spPr bwMode="auto">
                  <a:xfrm>
                    <a:off x="1009" y="288"/>
                    <a:ext cx="14" cy="47"/>
                  </a:xfrm>
                  <a:custGeom>
                    <a:avLst/>
                    <a:gdLst/>
                    <a:ahLst/>
                    <a:cxnLst>
                      <a:cxn ang="0">
                        <a:pos x="38" y="36"/>
                      </a:cxn>
                      <a:cxn ang="0">
                        <a:pos x="37" y="28"/>
                      </a:cxn>
                      <a:cxn ang="0">
                        <a:pos x="36" y="21"/>
                      </a:cxn>
                      <a:cxn ang="0">
                        <a:pos x="34" y="15"/>
                      </a:cxn>
                      <a:cxn ang="0">
                        <a:pos x="31" y="9"/>
                      </a:cxn>
                      <a:cxn ang="0">
                        <a:pos x="28" y="5"/>
                      </a:cxn>
                      <a:cxn ang="0">
                        <a:pos x="25" y="2"/>
                      </a:cxn>
                      <a:cxn ang="0">
                        <a:pos x="21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9"/>
                      </a:cxn>
                      <a:cxn ang="0">
                        <a:pos x="4" y="15"/>
                      </a:cxn>
                      <a:cxn ang="0">
                        <a:pos x="2" y="21"/>
                      </a:cxn>
                      <a:cxn ang="0">
                        <a:pos x="0" y="28"/>
                      </a:cxn>
                      <a:cxn ang="0">
                        <a:pos x="0" y="36"/>
                      </a:cxn>
                      <a:cxn ang="0">
                        <a:pos x="0" y="44"/>
                      </a:cxn>
                      <a:cxn ang="0">
                        <a:pos x="0" y="51"/>
                      </a:cxn>
                      <a:cxn ang="0">
                        <a:pos x="2" y="58"/>
                      </a:cxn>
                      <a:cxn ang="0">
                        <a:pos x="4" y="65"/>
                      </a:cxn>
                      <a:cxn ang="0">
                        <a:pos x="7" y="70"/>
                      </a:cxn>
                      <a:cxn ang="0">
                        <a:pos x="10" y="74"/>
                      </a:cxn>
                      <a:cxn ang="0">
                        <a:pos x="13" y="77"/>
                      </a:cxn>
                      <a:cxn ang="0">
                        <a:pos x="17" y="79"/>
                      </a:cxn>
                      <a:cxn ang="0">
                        <a:pos x="21" y="79"/>
                      </a:cxn>
                      <a:cxn ang="0">
                        <a:pos x="25" y="77"/>
                      </a:cxn>
                      <a:cxn ang="0">
                        <a:pos x="28" y="74"/>
                      </a:cxn>
                      <a:cxn ang="0">
                        <a:pos x="31" y="70"/>
                      </a:cxn>
                      <a:cxn ang="0">
                        <a:pos x="34" y="65"/>
                      </a:cxn>
                      <a:cxn ang="0">
                        <a:pos x="36" y="58"/>
                      </a:cxn>
                      <a:cxn ang="0">
                        <a:pos x="37" y="51"/>
                      </a:cxn>
                      <a:cxn ang="0">
                        <a:pos x="38" y="44"/>
                      </a:cxn>
                    </a:cxnLst>
                    <a:rect l="0" t="0" r="r" b="b"/>
                    <a:pathLst>
                      <a:path w="38" h="79">
                        <a:moveTo>
                          <a:pt x="38" y="40"/>
                        </a:moveTo>
                        <a:lnTo>
                          <a:pt x="38" y="36"/>
                        </a:lnTo>
                        <a:lnTo>
                          <a:pt x="38" y="32"/>
                        </a:lnTo>
                        <a:lnTo>
                          <a:pt x="37" y="28"/>
                        </a:lnTo>
                        <a:lnTo>
                          <a:pt x="37" y="24"/>
                        </a:lnTo>
                        <a:lnTo>
                          <a:pt x="36" y="21"/>
                        </a:lnTo>
                        <a:lnTo>
                          <a:pt x="35" y="18"/>
                        </a:lnTo>
                        <a:lnTo>
                          <a:pt x="34" y="15"/>
                        </a:lnTo>
                        <a:lnTo>
                          <a:pt x="33" y="12"/>
                        </a:lnTo>
                        <a:lnTo>
                          <a:pt x="31" y="9"/>
                        </a:lnTo>
                        <a:lnTo>
                          <a:pt x="30" y="7"/>
                        </a:lnTo>
                        <a:lnTo>
                          <a:pt x="28" y="5"/>
                        </a:lnTo>
                        <a:lnTo>
                          <a:pt x="26" y="3"/>
                        </a:lnTo>
                        <a:lnTo>
                          <a:pt x="25" y="2"/>
                        </a:lnTo>
                        <a:lnTo>
                          <a:pt x="23" y="1"/>
                        </a:lnTo>
                        <a:lnTo>
                          <a:pt x="21" y="0"/>
                        </a:lnTo>
                        <a:lnTo>
                          <a:pt x="19" y="0"/>
                        </a:lnTo>
                        <a:lnTo>
                          <a:pt x="17" y="0"/>
                        </a:lnTo>
                        <a:lnTo>
                          <a:pt x="15" y="1"/>
                        </a:lnTo>
                        <a:lnTo>
                          <a:pt x="13" y="2"/>
                        </a:lnTo>
                        <a:lnTo>
                          <a:pt x="11" y="3"/>
                        </a:lnTo>
                        <a:lnTo>
                          <a:pt x="10" y="5"/>
                        </a:lnTo>
                        <a:lnTo>
                          <a:pt x="8" y="7"/>
                        </a:lnTo>
                        <a:lnTo>
                          <a:pt x="7" y="9"/>
                        </a:lnTo>
                        <a:lnTo>
                          <a:pt x="5" y="12"/>
                        </a:lnTo>
                        <a:lnTo>
                          <a:pt x="4" y="15"/>
                        </a:lnTo>
                        <a:lnTo>
                          <a:pt x="3" y="18"/>
                        </a:lnTo>
                        <a:lnTo>
                          <a:pt x="2" y="21"/>
                        </a:lnTo>
                        <a:lnTo>
                          <a:pt x="1" y="24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8"/>
                        </a:lnTo>
                        <a:lnTo>
                          <a:pt x="0" y="51"/>
                        </a:lnTo>
                        <a:lnTo>
                          <a:pt x="1" y="55"/>
                        </a:lnTo>
                        <a:lnTo>
                          <a:pt x="2" y="58"/>
                        </a:lnTo>
                        <a:lnTo>
                          <a:pt x="3" y="62"/>
                        </a:lnTo>
                        <a:lnTo>
                          <a:pt x="4" y="65"/>
                        </a:lnTo>
                        <a:lnTo>
                          <a:pt x="5" y="67"/>
                        </a:lnTo>
                        <a:lnTo>
                          <a:pt x="7" y="70"/>
                        </a:lnTo>
                        <a:lnTo>
                          <a:pt x="8" y="72"/>
                        </a:lnTo>
                        <a:lnTo>
                          <a:pt x="10" y="74"/>
                        </a:lnTo>
                        <a:lnTo>
                          <a:pt x="11" y="76"/>
                        </a:lnTo>
                        <a:lnTo>
                          <a:pt x="13" y="77"/>
                        </a:lnTo>
                        <a:lnTo>
                          <a:pt x="15" y="78"/>
                        </a:lnTo>
                        <a:lnTo>
                          <a:pt x="17" y="79"/>
                        </a:lnTo>
                        <a:lnTo>
                          <a:pt x="19" y="79"/>
                        </a:lnTo>
                        <a:lnTo>
                          <a:pt x="21" y="79"/>
                        </a:lnTo>
                        <a:lnTo>
                          <a:pt x="23" y="78"/>
                        </a:lnTo>
                        <a:lnTo>
                          <a:pt x="25" y="77"/>
                        </a:lnTo>
                        <a:lnTo>
                          <a:pt x="26" y="76"/>
                        </a:lnTo>
                        <a:lnTo>
                          <a:pt x="28" y="74"/>
                        </a:lnTo>
                        <a:lnTo>
                          <a:pt x="30" y="72"/>
                        </a:lnTo>
                        <a:lnTo>
                          <a:pt x="31" y="70"/>
                        </a:lnTo>
                        <a:lnTo>
                          <a:pt x="32" y="67"/>
                        </a:lnTo>
                        <a:lnTo>
                          <a:pt x="34" y="65"/>
                        </a:lnTo>
                        <a:lnTo>
                          <a:pt x="35" y="62"/>
                        </a:lnTo>
                        <a:lnTo>
                          <a:pt x="36" y="58"/>
                        </a:lnTo>
                        <a:lnTo>
                          <a:pt x="37" y="55"/>
                        </a:lnTo>
                        <a:lnTo>
                          <a:pt x="37" y="51"/>
                        </a:lnTo>
                        <a:lnTo>
                          <a:pt x="38" y="48"/>
                        </a:lnTo>
                        <a:lnTo>
                          <a:pt x="38" y="44"/>
                        </a:lnTo>
                        <a:lnTo>
                          <a:pt x="38" y="4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9" name="Oval 153"/>
                  <p:cNvSpPr>
                    <a:spLocks noChangeArrowheads="1"/>
                  </p:cNvSpPr>
                  <p:nvPr/>
                </p:nvSpPr>
                <p:spPr bwMode="auto">
                  <a:xfrm>
                    <a:off x="1013" y="239"/>
                    <a:ext cx="4" cy="6"/>
                  </a:xfrm>
                  <a:prstGeom prst="ellipse">
                    <a:avLst/>
                  </a:prstGeom>
                  <a:solidFill>
                    <a:srgbClr val="FF00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" name="Oval 154"/>
                  <p:cNvSpPr>
                    <a:spLocks noChangeArrowheads="1"/>
                  </p:cNvSpPr>
                  <p:nvPr/>
                </p:nvSpPr>
                <p:spPr bwMode="auto">
                  <a:xfrm>
                    <a:off x="1013" y="221"/>
                    <a:ext cx="4" cy="6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1" name="Oval 155"/>
                  <p:cNvSpPr>
                    <a:spLocks noChangeArrowheads="1"/>
                  </p:cNvSpPr>
                  <p:nvPr/>
                </p:nvSpPr>
                <p:spPr bwMode="auto">
                  <a:xfrm>
                    <a:off x="1013" y="203"/>
                    <a:ext cx="4" cy="6"/>
                  </a:xfrm>
                  <a:prstGeom prst="ellipse">
                    <a:avLst/>
                  </a:prstGeom>
                  <a:solidFill>
                    <a:srgbClr val="FF00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2" name="Rectangle 156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238"/>
                    <a:ext cx="102" cy="7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noFill/>
                    <a:miter lim="800000"/>
                    <a:headEnd/>
                    <a:tailEnd/>
                  </a:ln>
                  <a:effectLst>
                    <a:prstShdw prst="shdw17" dist="12700" dir="10800000">
                      <a:srgbClr val="C0C0C0">
                        <a:gamma/>
                        <a:shade val="60000"/>
                        <a:invGamma/>
                      </a:srgbClr>
                    </a:prstShdw>
                  </a:effec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3" name="Rectangle 157"/>
                  <p:cNvSpPr>
                    <a:spLocks noChangeArrowheads="1"/>
                  </p:cNvSpPr>
                  <p:nvPr/>
                </p:nvSpPr>
                <p:spPr bwMode="auto">
                  <a:xfrm>
                    <a:off x="1067" y="249"/>
                    <a:ext cx="80" cy="47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F7F7F7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01" name="Group 158"/>
                  <p:cNvGrpSpPr>
                    <a:grpSpLocks/>
                  </p:cNvGrpSpPr>
                  <p:nvPr/>
                </p:nvGrpSpPr>
                <p:grpSpPr bwMode="auto">
                  <a:xfrm>
                    <a:off x="998" y="382"/>
                    <a:ext cx="12" cy="20"/>
                    <a:chOff x="4658" y="1959"/>
                    <a:chExt cx="33" cy="33"/>
                  </a:xfrm>
                </p:grpSpPr>
                <p:sp>
                  <p:nvSpPr>
                    <p:cNvPr id="240" name="Oval 1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8" y="1959"/>
                      <a:ext cx="33" cy="33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C0C0C0"/>
                        </a:gs>
                        <a:gs pos="50000">
                          <a:srgbClr val="C0C0C0">
                            <a:gamma/>
                            <a:tint val="23922"/>
                            <a:invGamma/>
                          </a:srgbClr>
                        </a:gs>
                        <a:gs pos="100000">
                          <a:srgbClr val="C0C0C0"/>
                        </a:gs>
                      </a:gsLst>
                      <a:lin ang="0" scaled="1"/>
                    </a:gradFill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1" name="Rectangle 1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73" y="1961"/>
                      <a:ext cx="4" cy="30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C0C0C0"/>
                        </a:gs>
                        <a:gs pos="50000">
                          <a:srgbClr val="C0C0C0">
                            <a:gamma/>
                            <a:tint val="23922"/>
                            <a:invGamma/>
                          </a:srgbClr>
                        </a:gs>
                        <a:gs pos="100000">
                          <a:srgbClr val="C0C0C0"/>
                        </a:gs>
                      </a:gsLst>
                      <a:lin ang="0" scaled="1"/>
                    </a:gradFill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02" name="Group 161"/>
                  <p:cNvGrpSpPr>
                    <a:grpSpLocks/>
                  </p:cNvGrpSpPr>
                  <p:nvPr/>
                </p:nvGrpSpPr>
                <p:grpSpPr bwMode="auto">
                  <a:xfrm>
                    <a:off x="1078" y="269"/>
                    <a:ext cx="57" cy="9"/>
                    <a:chOff x="1248" y="288"/>
                    <a:chExt cx="57" cy="9"/>
                  </a:xfrm>
                </p:grpSpPr>
                <p:sp>
                  <p:nvSpPr>
                    <p:cNvPr id="236" name="Oval 1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48" y="288"/>
                      <a:ext cx="6" cy="9"/>
                    </a:xfrm>
                    <a:prstGeom prst="ellipse">
                      <a:avLst/>
                    </a:prstGeom>
                    <a:solidFill>
                      <a:srgbClr val="33CC33"/>
                    </a:solidFill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7" name="Oval 1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65" y="288"/>
                      <a:ext cx="6" cy="9"/>
                    </a:xfrm>
                    <a:prstGeom prst="ellipse">
                      <a:avLst/>
                    </a:prstGeom>
                    <a:solidFill>
                      <a:srgbClr val="33CC33"/>
                    </a:solidFill>
                    <a:ln w="1588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8" name="Oval 1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82" y="288"/>
                      <a:ext cx="6" cy="9"/>
                    </a:xfrm>
                    <a:prstGeom prst="ellipse">
                      <a:avLst/>
                    </a:prstGeom>
                    <a:solidFill>
                      <a:srgbClr val="33CC33"/>
                    </a:solidFill>
                    <a:ln w="1588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9" name="Oval 1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9" y="288"/>
                      <a:ext cx="6" cy="9"/>
                    </a:xfrm>
                    <a:prstGeom prst="ellipse">
                      <a:avLst/>
                    </a:prstGeom>
                    <a:solidFill>
                      <a:srgbClr val="33CC33"/>
                    </a:solidFill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180" name="Text Box 167"/>
                <p:cNvSpPr txBox="1">
                  <a:spLocks noChangeArrowheads="1"/>
                </p:cNvSpPr>
                <p:nvPr/>
              </p:nvSpPr>
              <p:spPr bwMode="auto">
                <a:xfrm>
                  <a:off x="4863921" y="3059805"/>
                  <a:ext cx="233189" cy="21590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63094" tIns="31547" rIns="63094" bIns="31547"/>
                <a:lstStyle/>
                <a:p>
                  <a:pPr algn="ctr"/>
                  <a:r>
                    <a:rPr lang="en-US" sz="800" b="1" dirty="0">
                      <a:solidFill>
                        <a:srgbClr val="000000"/>
                      </a:solidFill>
                      <a:latin typeface="Tahoma" pitchFamily="34" charset="0"/>
                    </a:rPr>
                    <a:t>A</a:t>
                  </a:r>
                  <a:endParaRPr lang="en-US" dirty="0"/>
                </a:p>
              </p:txBody>
            </p:sp>
            <p:sp>
              <p:nvSpPr>
                <p:cNvPr id="181" name="Text Box 168"/>
                <p:cNvSpPr txBox="1">
                  <a:spLocks noChangeArrowheads="1"/>
                </p:cNvSpPr>
                <p:nvPr/>
              </p:nvSpPr>
              <p:spPr bwMode="auto">
                <a:xfrm>
                  <a:off x="5885213" y="3059805"/>
                  <a:ext cx="233189" cy="21590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63094" tIns="31547" rIns="63094" bIns="31547"/>
                <a:lstStyle/>
                <a:p>
                  <a:pPr algn="ctr"/>
                  <a:r>
                    <a:rPr lang="en-US" sz="800" b="1" dirty="0">
                      <a:solidFill>
                        <a:srgbClr val="000000"/>
                      </a:solidFill>
                      <a:latin typeface="Tahoma" pitchFamily="34" charset="0"/>
                    </a:rPr>
                    <a:t>C</a:t>
                  </a:r>
                  <a:endParaRPr lang="en-US" dirty="0"/>
                </a:p>
              </p:txBody>
            </p:sp>
            <p:sp>
              <p:nvSpPr>
                <p:cNvPr id="182" name="Text Box 169"/>
                <p:cNvSpPr txBox="1">
                  <a:spLocks noChangeArrowheads="1"/>
                </p:cNvSpPr>
                <p:nvPr/>
              </p:nvSpPr>
              <p:spPr bwMode="auto">
                <a:xfrm>
                  <a:off x="5374567" y="3059805"/>
                  <a:ext cx="233189" cy="21590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63094" tIns="31547" rIns="63094" bIns="31547"/>
                <a:lstStyle/>
                <a:p>
                  <a:pPr algn="ctr"/>
                  <a:r>
                    <a:rPr lang="en-US" sz="800" b="1" dirty="0">
                      <a:solidFill>
                        <a:srgbClr val="000000"/>
                      </a:solidFill>
                      <a:latin typeface="Tahoma" pitchFamily="34" charset="0"/>
                    </a:rPr>
                    <a:t>B</a:t>
                  </a:r>
                  <a:endParaRPr lang="en-US" dirty="0"/>
                </a:p>
              </p:txBody>
            </p:sp>
            <p:grpSp>
              <p:nvGrpSpPr>
                <p:cNvPr id="218" name="Group 132"/>
                <p:cNvGrpSpPr>
                  <a:grpSpLocks/>
                </p:cNvGrpSpPr>
                <p:nvPr/>
              </p:nvGrpSpPr>
              <p:grpSpPr bwMode="auto">
                <a:xfrm>
                  <a:off x="6324604" y="2890847"/>
                  <a:ext cx="384176" cy="804897"/>
                  <a:chOff x="960" y="192"/>
                  <a:chExt cx="260" cy="737"/>
                </a:xfrm>
              </p:grpSpPr>
              <p:grpSp>
                <p:nvGrpSpPr>
                  <p:cNvPr id="234" name="Group 133"/>
                  <p:cNvGrpSpPr>
                    <a:grpSpLocks/>
                  </p:cNvGrpSpPr>
                  <p:nvPr/>
                </p:nvGrpSpPr>
                <p:grpSpPr bwMode="auto">
                  <a:xfrm>
                    <a:off x="1071" y="667"/>
                    <a:ext cx="30" cy="8"/>
                    <a:chOff x="4702" y="2442"/>
                    <a:chExt cx="76" cy="14"/>
                  </a:xfrm>
                </p:grpSpPr>
                <p:sp>
                  <p:nvSpPr>
                    <p:cNvPr id="209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4702" y="2442"/>
                      <a:ext cx="13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4"/>
                        </a:cxn>
                        <a:cxn ang="0">
                          <a:pos x="6" y="0"/>
                        </a:cxn>
                        <a:cxn ang="0">
                          <a:pos x="13" y="14"/>
                        </a:cxn>
                      </a:cxnLst>
                      <a:rect l="0" t="0" r="r" b="b"/>
                      <a:pathLst>
                        <a:path w="13" h="14">
                          <a:moveTo>
                            <a:pt x="0" y="14"/>
                          </a:moveTo>
                          <a:lnTo>
                            <a:pt x="6" y="0"/>
                          </a:lnTo>
                          <a:lnTo>
                            <a:pt x="13" y="14"/>
                          </a:lnTo>
                        </a:path>
                      </a:pathLst>
                    </a:custGeom>
                    <a:solidFill>
                      <a:schemeClr val="bg2"/>
                    </a:solidFill>
                    <a:ln w="3175" cmpd="sng">
                      <a:noFill/>
                      <a:prstDash val="solid"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chemeClr val="bg2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0" name="Line 1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04" y="2452"/>
                      <a:ext cx="9" cy="1"/>
                    </a:xfrm>
                    <a:prstGeom prst="line">
                      <a:avLst/>
                    </a:prstGeom>
                    <a:noFill/>
                    <a:ln w="3175">
                      <a:noFill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rgbClr val="C0C0C0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1" name="Freeform 136"/>
                    <p:cNvSpPr>
                      <a:spLocks/>
                    </p:cNvSpPr>
                    <p:nvPr/>
                  </p:nvSpPr>
                  <p:spPr bwMode="auto">
                    <a:xfrm>
                      <a:off x="4718" y="2442"/>
                      <a:ext cx="1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14"/>
                        </a:cxn>
                        <a:cxn ang="0">
                          <a:pos x="11" y="14"/>
                        </a:cxn>
                      </a:cxnLst>
                      <a:rect l="0" t="0" r="r" b="b"/>
                      <a:pathLst>
                        <a:path w="11" h="14">
                          <a:moveTo>
                            <a:pt x="0" y="0"/>
                          </a:moveTo>
                          <a:lnTo>
                            <a:pt x="0" y="14"/>
                          </a:lnTo>
                          <a:lnTo>
                            <a:pt x="11" y="14"/>
                          </a:lnTo>
                        </a:path>
                      </a:pathLst>
                    </a:custGeom>
                    <a:solidFill>
                      <a:schemeClr val="bg2"/>
                    </a:solidFill>
                    <a:ln w="3175" cmpd="sng">
                      <a:noFill/>
                      <a:prstDash val="solid"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chemeClr val="bg2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2" name="Line 1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29" y="2442"/>
                      <a:ext cx="13" cy="1"/>
                    </a:xfrm>
                    <a:prstGeom prst="line">
                      <a:avLst/>
                    </a:prstGeom>
                    <a:noFill/>
                    <a:ln w="3175">
                      <a:noFill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rgbClr val="C0C0C0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3" name="Line 1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35" y="2442"/>
                      <a:ext cx="1" cy="14"/>
                    </a:xfrm>
                    <a:prstGeom prst="line">
                      <a:avLst/>
                    </a:prstGeom>
                    <a:noFill/>
                    <a:ln w="3175">
                      <a:noFill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rgbClr val="C0C0C0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4" name="Line 1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45" y="2442"/>
                      <a:ext cx="1" cy="14"/>
                    </a:xfrm>
                    <a:prstGeom prst="line">
                      <a:avLst/>
                    </a:prstGeom>
                    <a:noFill/>
                    <a:ln w="3175">
                      <a:noFill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rgbClr val="C0C0C0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5" name="Freeform 140"/>
                    <p:cNvSpPr>
                      <a:spLocks/>
                    </p:cNvSpPr>
                    <p:nvPr/>
                  </p:nvSpPr>
                  <p:spPr bwMode="auto">
                    <a:xfrm>
                      <a:off x="4748" y="2442"/>
                      <a:ext cx="13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4"/>
                        </a:cxn>
                        <a:cxn ang="0">
                          <a:pos x="0" y="0"/>
                        </a:cxn>
                        <a:cxn ang="0">
                          <a:pos x="7" y="14"/>
                        </a:cxn>
                        <a:cxn ang="0">
                          <a:pos x="13" y="0"/>
                        </a:cxn>
                        <a:cxn ang="0">
                          <a:pos x="13" y="14"/>
                        </a:cxn>
                      </a:cxnLst>
                      <a:rect l="0" t="0" r="r" b="b"/>
                      <a:pathLst>
                        <a:path w="13" h="14">
                          <a:moveTo>
                            <a:pt x="0" y="14"/>
                          </a:moveTo>
                          <a:lnTo>
                            <a:pt x="0" y="0"/>
                          </a:lnTo>
                          <a:lnTo>
                            <a:pt x="7" y="14"/>
                          </a:lnTo>
                          <a:lnTo>
                            <a:pt x="13" y="0"/>
                          </a:lnTo>
                          <a:lnTo>
                            <a:pt x="13" y="14"/>
                          </a:lnTo>
                        </a:path>
                      </a:pathLst>
                    </a:custGeom>
                    <a:solidFill>
                      <a:schemeClr val="bg2"/>
                    </a:solidFill>
                    <a:ln w="3175" cmpd="sng">
                      <a:noFill/>
                      <a:prstDash val="solid"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chemeClr val="bg2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6" name="Freeform 141"/>
                    <p:cNvSpPr>
                      <a:spLocks/>
                    </p:cNvSpPr>
                    <p:nvPr/>
                  </p:nvSpPr>
                  <p:spPr bwMode="auto">
                    <a:xfrm>
                      <a:off x="4765" y="2442"/>
                      <a:ext cx="13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4"/>
                        </a:cxn>
                        <a:cxn ang="0">
                          <a:pos x="6" y="0"/>
                        </a:cxn>
                        <a:cxn ang="0">
                          <a:pos x="13" y="14"/>
                        </a:cxn>
                      </a:cxnLst>
                      <a:rect l="0" t="0" r="r" b="b"/>
                      <a:pathLst>
                        <a:path w="13" h="14">
                          <a:moveTo>
                            <a:pt x="0" y="14"/>
                          </a:moveTo>
                          <a:lnTo>
                            <a:pt x="6" y="0"/>
                          </a:lnTo>
                          <a:lnTo>
                            <a:pt x="13" y="14"/>
                          </a:lnTo>
                        </a:path>
                      </a:pathLst>
                    </a:custGeom>
                    <a:solidFill>
                      <a:schemeClr val="bg2"/>
                    </a:solidFill>
                    <a:ln w="3175" cmpd="sng">
                      <a:noFill/>
                      <a:prstDash val="solid"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chemeClr val="bg2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7" name="Line 1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766" y="2452"/>
                      <a:ext cx="10" cy="1"/>
                    </a:xfrm>
                    <a:prstGeom prst="line">
                      <a:avLst/>
                    </a:prstGeom>
                    <a:noFill/>
                    <a:ln w="3175">
                      <a:noFill/>
                      <a:round/>
                      <a:headEnd/>
                      <a:tailEnd/>
                    </a:ln>
                    <a:effectLst/>
                    <a:scene3d>
                      <a:camera prst="legacyObliqueTopRight"/>
                      <a:lightRig rig="legacyFlat3" dir="b"/>
                    </a:scene3d>
                    <a:sp3d prstMaterial="legacyMatte">
                      <a:bevelT w="13500" h="13500" prst="angle"/>
                      <a:bevelB w="13500" h="13500" prst="angle"/>
                      <a:extrusionClr>
                        <a:srgbClr val="C0C0C0"/>
                      </a:extrusionClr>
                    </a:sp3d>
                  </p:spPr>
                  <p:txBody>
                    <a:bodyPr>
                      <a:flatTx/>
                    </a:bodyPr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86" name="Rectangle 143"/>
                  <p:cNvSpPr>
                    <a:spLocks noChangeArrowheads="1"/>
                  </p:cNvSpPr>
                  <p:nvPr/>
                </p:nvSpPr>
                <p:spPr bwMode="auto">
                  <a:xfrm>
                    <a:off x="994" y="192"/>
                    <a:ext cx="190" cy="66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1588">
                    <a:solidFill>
                      <a:srgbClr val="5F5F5F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7" name="Rectangle 144"/>
                  <p:cNvSpPr>
                    <a:spLocks noChangeArrowheads="1"/>
                  </p:cNvSpPr>
                  <p:nvPr/>
                </p:nvSpPr>
                <p:spPr bwMode="auto">
                  <a:xfrm>
                    <a:off x="1013" y="777"/>
                    <a:ext cx="155" cy="18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 algn="ctr">
                    <a:noFill/>
                    <a:miter lim="800000"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8" name="Rectangle 145"/>
                  <p:cNvSpPr>
                    <a:spLocks noChangeArrowheads="1"/>
                  </p:cNvSpPr>
                  <p:nvPr/>
                </p:nvSpPr>
                <p:spPr bwMode="auto">
                  <a:xfrm>
                    <a:off x="1013" y="741"/>
                    <a:ext cx="155" cy="17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 algn="ctr">
                    <a:noFill/>
                    <a:miter lim="800000"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9" name="Rectangle 146"/>
                  <p:cNvSpPr>
                    <a:spLocks noChangeArrowheads="1"/>
                  </p:cNvSpPr>
                  <p:nvPr/>
                </p:nvSpPr>
                <p:spPr bwMode="auto">
                  <a:xfrm>
                    <a:off x="1013" y="705"/>
                    <a:ext cx="155" cy="17"/>
                  </a:xfrm>
                  <a:prstGeom prst="rect">
                    <a:avLst/>
                  </a:prstGeom>
                  <a:solidFill>
                    <a:schemeClr val="bg2"/>
                  </a:solidFill>
                  <a:ln w="3175">
                    <a:noFill/>
                    <a:miter lim="800000"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0" name="Freeform 147"/>
                  <p:cNvSpPr>
                    <a:spLocks/>
                  </p:cNvSpPr>
                  <p:nvPr/>
                </p:nvSpPr>
                <p:spPr bwMode="auto">
                  <a:xfrm>
                    <a:off x="1008" y="288"/>
                    <a:ext cx="15" cy="47"/>
                  </a:xfrm>
                  <a:custGeom>
                    <a:avLst/>
                    <a:gdLst/>
                    <a:ahLst/>
                    <a:cxnLst>
                      <a:cxn ang="0">
                        <a:pos x="40" y="36"/>
                      </a:cxn>
                      <a:cxn ang="0">
                        <a:pos x="40" y="30"/>
                      </a:cxn>
                      <a:cxn ang="0">
                        <a:pos x="39" y="24"/>
                      </a:cxn>
                      <a:cxn ang="0">
                        <a:pos x="37" y="19"/>
                      </a:cxn>
                      <a:cxn ang="0">
                        <a:pos x="36" y="15"/>
                      </a:cxn>
                      <a:cxn ang="0">
                        <a:pos x="34" y="10"/>
                      </a:cxn>
                      <a:cxn ang="0">
                        <a:pos x="31" y="7"/>
                      </a:cxn>
                      <a:cxn ang="0">
                        <a:pos x="29" y="4"/>
                      </a:cxn>
                      <a:cxn ang="0">
                        <a:pos x="26" y="2"/>
                      </a:cxn>
                      <a:cxn ang="0">
                        <a:pos x="23" y="0"/>
                      </a:cxn>
                      <a:cxn ang="0">
                        <a:pos x="20" y="0"/>
                      </a:cxn>
                      <a:cxn ang="0">
                        <a:pos x="17" y="0"/>
                      </a:cxn>
                      <a:cxn ang="0">
                        <a:pos x="14" y="2"/>
                      </a:cxn>
                      <a:cxn ang="0">
                        <a:pos x="12" y="4"/>
                      </a:cxn>
                      <a:cxn ang="0">
                        <a:pos x="9" y="7"/>
                      </a:cxn>
                      <a:cxn ang="0">
                        <a:pos x="7" y="10"/>
                      </a:cxn>
                      <a:cxn ang="0">
                        <a:pos x="5" y="15"/>
                      </a:cxn>
                      <a:cxn ang="0">
                        <a:pos x="3" y="19"/>
                      </a:cxn>
                      <a:cxn ang="0">
                        <a:pos x="2" y="24"/>
                      </a:cxn>
                      <a:cxn ang="0">
                        <a:pos x="1" y="30"/>
                      </a:cxn>
                      <a:cxn ang="0">
                        <a:pos x="1" y="36"/>
                      </a:cxn>
                      <a:cxn ang="0">
                        <a:pos x="1" y="42"/>
                      </a:cxn>
                      <a:cxn ang="0">
                        <a:pos x="1" y="48"/>
                      </a:cxn>
                      <a:cxn ang="0">
                        <a:pos x="2" y="54"/>
                      </a:cxn>
                      <a:cxn ang="0">
                        <a:pos x="3" y="59"/>
                      </a:cxn>
                      <a:cxn ang="0">
                        <a:pos x="4" y="64"/>
                      </a:cxn>
                      <a:cxn ang="0">
                        <a:pos x="6" y="68"/>
                      </a:cxn>
                      <a:cxn ang="0">
                        <a:pos x="8" y="72"/>
                      </a:cxn>
                      <a:cxn ang="0">
                        <a:pos x="11" y="75"/>
                      </a:cxn>
                      <a:cxn ang="0">
                        <a:pos x="14" y="78"/>
                      </a:cxn>
                      <a:cxn ang="0">
                        <a:pos x="16" y="79"/>
                      </a:cxn>
                      <a:cxn ang="0">
                        <a:pos x="19" y="80"/>
                      </a:cxn>
                      <a:cxn ang="0">
                        <a:pos x="22" y="80"/>
                      </a:cxn>
                      <a:cxn ang="0">
                        <a:pos x="25" y="79"/>
                      </a:cxn>
                      <a:cxn ang="0">
                        <a:pos x="28" y="77"/>
                      </a:cxn>
                      <a:cxn ang="0">
                        <a:pos x="31" y="74"/>
                      </a:cxn>
                      <a:cxn ang="0">
                        <a:pos x="33" y="71"/>
                      </a:cxn>
                      <a:cxn ang="0">
                        <a:pos x="35" y="67"/>
                      </a:cxn>
                      <a:cxn ang="0">
                        <a:pos x="37" y="62"/>
                      </a:cxn>
                      <a:cxn ang="0">
                        <a:pos x="38" y="57"/>
                      </a:cxn>
                      <a:cxn ang="0">
                        <a:pos x="39" y="52"/>
                      </a:cxn>
                      <a:cxn ang="0">
                        <a:pos x="40" y="46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40" h="80">
                        <a:moveTo>
                          <a:pt x="40" y="40"/>
                        </a:moveTo>
                        <a:lnTo>
                          <a:pt x="40" y="38"/>
                        </a:lnTo>
                        <a:lnTo>
                          <a:pt x="40" y="36"/>
                        </a:lnTo>
                        <a:lnTo>
                          <a:pt x="40" y="34"/>
                        </a:lnTo>
                        <a:lnTo>
                          <a:pt x="40" y="32"/>
                        </a:lnTo>
                        <a:lnTo>
                          <a:pt x="40" y="30"/>
                        </a:lnTo>
                        <a:lnTo>
                          <a:pt x="39" y="28"/>
                        </a:lnTo>
                        <a:lnTo>
                          <a:pt x="39" y="26"/>
                        </a:lnTo>
                        <a:lnTo>
                          <a:pt x="39" y="24"/>
                        </a:lnTo>
                        <a:lnTo>
                          <a:pt x="38" y="23"/>
                        </a:lnTo>
                        <a:lnTo>
                          <a:pt x="38" y="21"/>
                        </a:lnTo>
                        <a:lnTo>
                          <a:pt x="37" y="19"/>
                        </a:lnTo>
                        <a:lnTo>
                          <a:pt x="37" y="18"/>
                        </a:lnTo>
                        <a:lnTo>
                          <a:pt x="36" y="16"/>
                        </a:lnTo>
                        <a:lnTo>
                          <a:pt x="36" y="15"/>
                        </a:lnTo>
                        <a:lnTo>
                          <a:pt x="35" y="13"/>
                        </a:lnTo>
                        <a:lnTo>
                          <a:pt x="34" y="12"/>
                        </a:lnTo>
                        <a:lnTo>
                          <a:pt x="34" y="10"/>
                        </a:lnTo>
                        <a:lnTo>
                          <a:pt x="33" y="9"/>
                        </a:lnTo>
                        <a:lnTo>
                          <a:pt x="32" y="8"/>
                        </a:lnTo>
                        <a:lnTo>
                          <a:pt x="31" y="7"/>
                        </a:lnTo>
                        <a:lnTo>
                          <a:pt x="31" y="6"/>
                        </a:lnTo>
                        <a:lnTo>
                          <a:pt x="30" y="5"/>
                        </a:lnTo>
                        <a:lnTo>
                          <a:pt x="29" y="4"/>
                        </a:lnTo>
                        <a:lnTo>
                          <a:pt x="28" y="3"/>
                        </a:lnTo>
                        <a:lnTo>
                          <a:pt x="27" y="2"/>
                        </a:lnTo>
                        <a:lnTo>
                          <a:pt x="26" y="2"/>
                        </a:lnTo>
                        <a:lnTo>
                          <a:pt x="25" y="1"/>
                        </a:lnTo>
                        <a:lnTo>
                          <a:pt x="24" y="1"/>
                        </a:lnTo>
                        <a:lnTo>
                          <a:pt x="23" y="0"/>
                        </a:lnTo>
                        <a:lnTo>
                          <a:pt x="22" y="0"/>
                        </a:lnTo>
                        <a:lnTo>
                          <a:pt x="21" y="0"/>
                        </a:lnTo>
                        <a:lnTo>
                          <a:pt x="20" y="0"/>
                        </a:lnTo>
                        <a:lnTo>
                          <a:pt x="19" y="0"/>
                        </a:lnTo>
                        <a:lnTo>
                          <a:pt x="18" y="0"/>
                        </a:lnTo>
                        <a:lnTo>
                          <a:pt x="17" y="0"/>
                        </a:lnTo>
                        <a:lnTo>
                          <a:pt x="16" y="1"/>
                        </a:lnTo>
                        <a:lnTo>
                          <a:pt x="15" y="1"/>
                        </a:lnTo>
                        <a:lnTo>
                          <a:pt x="14" y="2"/>
                        </a:lnTo>
                        <a:lnTo>
                          <a:pt x="14" y="2"/>
                        </a:lnTo>
                        <a:lnTo>
                          <a:pt x="13" y="3"/>
                        </a:lnTo>
                        <a:lnTo>
                          <a:pt x="12" y="4"/>
                        </a:lnTo>
                        <a:lnTo>
                          <a:pt x="11" y="5"/>
                        </a:lnTo>
                        <a:lnTo>
                          <a:pt x="10" y="6"/>
                        </a:lnTo>
                        <a:lnTo>
                          <a:pt x="9" y="7"/>
                        </a:lnTo>
                        <a:lnTo>
                          <a:pt x="8" y="8"/>
                        </a:lnTo>
                        <a:lnTo>
                          <a:pt x="8" y="9"/>
                        </a:lnTo>
                        <a:lnTo>
                          <a:pt x="7" y="10"/>
                        </a:lnTo>
                        <a:lnTo>
                          <a:pt x="6" y="12"/>
                        </a:lnTo>
                        <a:lnTo>
                          <a:pt x="6" y="13"/>
                        </a:lnTo>
                        <a:lnTo>
                          <a:pt x="5" y="15"/>
                        </a:lnTo>
                        <a:lnTo>
                          <a:pt x="4" y="16"/>
                        </a:lnTo>
                        <a:lnTo>
                          <a:pt x="4" y="18"/>
                        </a:lnTo>
                        <a:lnTo>
                          <a:pt x="3" y="19"/>
                        </a:lnTo>
                        <a:lnTo>
                          <a:pt x="3" y="21"/>
                        </a:lnTo>
                        <a:lnTo>
                          <a:pt x="2" y="23"/>
                        </a:lnTo>
                        <a:lnTo>
                          <a:pt x="2" y="24"/>
                        </a:lnTo>
                        <a:lnTo>
                          <a:pt x="2" y="26"/>
                        </a:lnTo>
                        <a:lnTo>
                          <a:pt x="1" y="28"/>
                        </a:lnTo>
                        <a:lnTo>
                          <a:pt x="1" y="30"/>
                        </a:lnTo>
                        <a:lnTo>
                          <a:pt x="1" y="32"/>
                        </a:lnTo>
                        <a:lnTo>
                          <a:pt x="1" y="34"/>
                        </a:lnTo>
                        <a:lnTo>
                          <a:pt x="1" y="36"/>
                        </a:lnTo>
                        <a:lnTo>
                          <a:pt x="1" y="38"/>
                        </a:lnTo>
                        <a:lnTo>
                          <a:pt x="0" y="40"/>
                        </a:lnTo>
                        <a:lnTo>
                          <a:pt x="1" y="42"/>
                        </a:lnTo>
                        <a:lnTo>
                          <a:pt x="1" y="44"/>
                        </a:lnTo>
                        <a:lnTo>
                          <a:pt x="1" y="46"/>
                        </a:lnTo>
                        <a:lnTo>
                          <a:pt x="1" y="48"/>
                        </a:lnTo>
                        <a:lnTo>
                          <a:pt x="1" y="50"/>
                        </a:lnTo>
                        <a:lnTo>
                          <a:pt x="1" y="52"/>
                        </a:lnTo>
                        <a:lnTo>
                          <a:pt x="2" y="54"/>
                        </a:lnTo>
                        <a:lnTo>
                          <a:pt x="2" y="56"/>
                        </a:lnTo>
                        <a:lnTo>
                          <a:pt x="2" y="57"/>
                        </a:lnTo>
                        <a:lnTo>
                          <a:pt x="3" y="59"/>
                        </a:lnTo>
                        <a:lnTo>
                          <a:pt x="3" y="61"/>
                        </a:lnTo>
                        <a:lnTo>
                          <a:pt x="4" y="62"/>
                        </a:lnTo>
                        <a:lnTo>
                          <a:pt x="4" y="64"/>
                        </a:lnTo>
                        <a:lnTo>
                          <a:pt x="5" y="65"/>
                        </a:lnTo>
                        <a:lnTo>
                          <a:pt x="6" y="67"/>
                        </a:lnTo>
                        <a:lnTo>
                          <a:pt x="6" y="68"/>
                        </a:lnTo>
                        <a:lnTo>
                          <a:pt x="7" y="70"/>
                        </a:lnTo>
                        <a:lnTo>
                          <a:pt x="8" y="71"/>
                        </a:lnTo>
                        <a:lnTo>
                          <a:pt x="8" y="72"/>
                        </a:lnTo>
                        <a:lnTo>
                          <a:pt x="9" y="73"/>
                        </a:lnTo>
                        <a:lnTo>
                          <a:pt x="10" y="74"/>
                        </a:lnTo>
                        <a:lnTo>
                          <a:pt x="11" y="75"/>
                        </a:lnTo>
                        <a:lnTo>
                          <a:pt x="12" y="76"/>
                        </a:lnTo>
                        <a:lnTo>
                          <a:pt x="13" y="77"/>
                        </a:lnTo>
                        <a:lnTo>
                          <a:pt x="14" y="78"/>
                        </a:lnTo>
                        <a:lnTo>
                          <a:pt x="14" y="78"/>
                        </a:lnTo>
                        <a:lnTo>
                          <a:pt x="15" y="79"/>
                        </a:lnTo>
                        <a:lnTo>
                          <a:pt x="16" y="79"/>
                        </a:lnTo>
                        <a:lnTo>
                          <a:pt x="17" y="80"/>
                        </a:lnTo>
                        <a:lnTo>
                          <a:pt x="18" y="80"/>
                        </a:lnTo>
                        <a:lnTo>
                          <a:pt x="19" y="80"/>
                        </a:lnTo>
                        <a:lnTo>
                          <a:pt x="20" y="80"/>
                        </a:lnTo>
                        <a:lnTo>
                          <a:pt x="21" y="80"/>
                        </a:lnTo>
                        <a:lnTo>
                          <a:pt x="22" y="80"/>
                        </a:lnTo>
                        <a:lnTo>
                          <a:pt x="23" y="80"/>
                        </a:lnTo>
                        <a:lnTo>
                          <a:pt x="24" y="79"/>
                        </a:lnTo>
                        <a:lnTo>
                          <a:pt x="25" y="79"/>
                        </a:lnTo>
                        <a:lnTo>
                          <a:pt x="26" y="78"/>
                        </a:lnTo>
                        <a:lnTo>
                          <a:pt x="27" y="78"/>
                        </a:lnTo>
                        <a:lnTo>
                          <a:pt x="28" y="77"/>
                        </a:lnTo>
                        <a:lnTo>
                          <a:pt x="29" y="76"/>
                        </a:lnTo>
                        <a:lnTo>
                          <a:pt x="30" y="75"/>
                        </a:lnTo>
                        <a:lnTo>
                          <a:pt x="31" y="74"/>
                        </a:lnTo>
                        <a:lnTo>
                          <a:pt x="31" y="73"/>
                        </a:lnTo>
                        <a:lnTo>
                          <a:pt x="32" y="72"/>
                        </a:lnTo>
                        <a:lnTo>
                          <a:pt x="33" y="71"/>
                        </a:lnTo>
                        <a:lnTo>
                          <a:pt x="34" y="70"/>
                        </a:lnTo>
                        <a:lnTo>
                          <a:pt x="34" y="68"/>
                        </a:lnTo>
                        <a:lnTo>
                          <a:pt x="35" y="67"/>
                        </a:lnTo>
                        <a:lnTo>
                          <a:pt x="36" y="65"/>
                        </a:lnTo>
                        <a:lnTo>
                          <a:pt x="36" y="64"/>
                        </a:lnTo>
                        <a:lnTo>
                          <a:pt x="37" y="62"/>
                        </a:lnTo>
                        <a:lnTo>
                          <a:pt x="37" y="61"/>
                        </a:lnTo>
                        <a:lnTo>
                          <a:pt x="38" y="59"/>
                        </a:lnTo>
                        <a:lnTo>
                          <a:pt x="38" y="57"/>
                        </a:lnTo>
                        <a:lnTo>
                          <a:pt x="39" y="56"/>
                        </a:lnTo>
                        <a:lnTo>
                          <a:pt x="39" y="54"/>
                        </a:lnTo>
                        <a:lnTo>
                          <a:pt x="39" y="52"/>
                        </a:lnTo>
                        <a:lnTo>
                          <a:pt x="40" y="50"/>
                        </a:lnTo>
                        <a:lnTo>
                          <a:pt x="40" y="48"/>
                        </a:lnTo>
                        <a:lnTo>
                          <a:pt x="40" y="46"/>
                        </a:lnTo>
                        <a:lnTo>
                          <a:pt x="40" y="44"/>
                        </a:lnTo>
                        <a:lnTo>
                          <a:pt x="40" y="42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7F7F7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1" name="Oval 148"/>
                  <p:cNvSpPr>
                    <a:spLocks noChangeArrowheads="1"/>
                  </p:cNvSpPr>
                  <p:nvPr/>
                </p:nvSpPr>
                <p:spPr bwMode="auto">
                  <a:xfrm>
                    <a:off x="997" y="382"/>
                    <a:ext cx="14" cy="21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EAEAEA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2" name="Freeform 149"/>
                  <p:cNvSpPr>
                    <a:spLocks/>
                  </p:cNvSpPr>
                  <p:nvPr/>
                </p:nvSpPr>
                <p:spPr bwMode="auto">
                  <a:xfrm>
                    <a:off x="960" y="840"/>
                    <a:ext cx="260" cy="89"/>
                  </a:xfrm>
                  <a:custGeom>
                    <a:avLst/>
                    <a:gdLst/>
                    <a:ahLst/>
                    <a:cxnLst>
                      <a:cxn ang="0">
                        <a:pos x="1" y="130"/>
                      </a:cxn>
                      <a:cxn ang="0">
                        <a:pos x="5" y="104"/>
                      </a:cxn>
                      <a:cxn ang="0">
                        <a:pos x="13" y="80"/>
                      </a:cxn>
                      <a:cxn ang="0">
                        <a:pos x="23" y="59"/>
                      </a:cxn>
                      <a:cxn ang="0">
                        <a:pos x="35" y="40"/>
                      </a:cxn>
                      <a:cxn ang="0">
                        <a:pos x="50" y="24"/>
                      </a:cxn>
                      <a:cxn ang="0">
                        <a:pos x="67" y="11"/>
                      </a:cxn>
                      <a:cxn ang="0">
                        <a:pos x="85" y="2"/>
                      </a:cxn>
                      <a:cxn ang="0">
                        <a:pos x="90" y="1"/>
                      </a:cxn>
                      <a:cxn ang="0">
                        <a:pos x="90" y="4"/>
                      </a:cxn>
                      <a:cxn ang="0">
                        <a:pos x="90" y="8"/>
                      </a:cxn>
                      <a:cxn ang="0">
                        <a:pos x="90" y="13"/>
                      </a:cxn>
                      <a:cxn ang="0">
                        <a:pos x="90" y="19"/>
                      </a:cxn>
                      <a:cxn ang="0">
                        <a:pos x="90" y="24"/>
                      </a:cxn>
                      <a:cxn ang="0">
                        <a:pos x="90" y="28"/>
                      </a:cxn>
                      <a:cxn ang="0">
                        <a:pos x="90" y="30"/>
                      </a:cxn>
                      <a:cxn ang="0">
                        <a:pos x="102" y="30"/>
                      </a:cxn>
                      <a:cxn ang="0">
                        <a:pos x="151" y="30"/>
                      </a:cxn>
                      <a:cxn ang="0">
                        <a:pos x="226" y="30"/>
                      </a:cxn>
                      <a:cxn ang="0">
                        <a:pos x="315" y="30"/>
                      </a:cxn>
                      <a:cxn ang="0">
                        <a:pos x="407" y="30"/>
                      </a:cxn>
                      <a:cxn ang="0">
                        <a:pos x="490" y="30"/>
                      </a:cxn>
                      <a:cxn ang="0">
                        <a:pos x="553" y="30"/>
                      </a:cxn>
                      <a:cxn ang="0">
                        <a:pos x="584" y="30"/>
                      </a:cxn>
                      <a:cxn ang="0">
                        <a:pos x="586" y="29"/>
                      </a:cxn>
                      <a:cxn ang="0">
                        <a:pos x="586" y="26"/>
                      </a:cxn>
                      <a:cxn ang="0">
                        <a:pos x="586" y="21"/>
                      </a:cxn>
                      <a:cxn ang="0">
                        <a:pos x="586" y="16"/>
                      </a:cxn>
                      <a:cxn ang="0">
                        <a:pos x="586" y="11"/>
                      </a:cxn>
                      <a:cxn ang="0">
                        <a:pos x="586" y="6"/>
                      </a:cxn>
                      <a:cxn ang="0">
                        <a:pos x="586" y="2"/>
                      </a:cxn>
                      <a:cxn ang="0">
                        <a:pos x="586" y="0"/>
                      </a:cxn>
                      <a:cxn ang="0">
                        <a:pos x="600" y="6"/>
                      </a:cxn>
                      <a:cxn ang="0">
                        <a:pos x="618" y="17"/>
                      </a:cxn>
                      <a:cxn ang="0">
                        <a:pos x="634" y="32"/>
                      </a:cxn>
                      <a:cxn ang="0">
                        <a:pos x="647" y="49"/>
                      </a:cxn>
                      <a:cxn ang="0">
                        <a:pos x="659" y="69"/>
                      </a:cxn>
                      <a:cxn ang="0">
                        <a:pos x="667" y="92"/>
                      </a:cxn>
                      <a:cxn ang="0">
                        <a:pos x="673" y="117"/>
                      </a:cxn>
                      <a:cxn ang="0">
                        <a:pos x="676" y="144"/>
                      </a:cxn>
                      <a:cxn ang="0">
                        <a:pos x="659" y="151"/>
                      </a:cxn>
                      <a:cxn ang="0">
                        <a:pos x="593" y="151"/>
                      </a:cxn>
                      <a:cxn ang="0">
                        <a:pos x="491" y="151"/>
                      </a:cxn>
                      <a:cxn ang="0">
                        <a:pos x="370" y="151"/>
                      </a:cxn>
                      <a:cxn ang="0">
                        <a:pos x="244" y="151"/>
                      </a:cxn>
                      <a:cxn ang="0">
                        <a:pos x="130" y="151"/>
                      </a:cxn>
                      <a:cxn ang="0">
                        <a:pos x="45" y="151"/>
                      </a:cxn>
                      <a:cxn ang="0">
                        <a:pos x="2" y="151"/>
                      </a:cxn>
                    </a:cxnLst>
                    <a:rect l="0" t="0" r="r" b="b"/>
                    <a:pathLst>
                      <a:path w="676" h="151">
                        <a:moveTo>
                          <a:pt x="0" y="151"/>
                        </a:moveTo>
                        <a:lnTo>
                          <a:pt x="0" y="144"/>
                        </a:lnTo>
                        <a:lnTo>
                          <a:pt x="1" y="137"/>
                        </a:lnTo>
                        <a:lnTo>
                          <a:pt x="1" y="130"/>
                        </a:lnTo>
                        <a:lnTo>
                          <a:pt x="2" y="123"/>
                        </a:lnTo>
                        <a:lnTo>
                          <a:pt x="3" y="117"/>
                        </a:lnTo>
                        <a:lnTo>
                          <a:pt x="4" y="110"/>
                        </a:lnTo>
                        <a:lnTo>
                          <a:pt x="5" y="104"/>
                        </a:lnTo>
                        <a:lnTo>
                          <a:pt x="7" y="98"/>
                        </a:lnTo>
                        <a:lnTo>
                          <a:pt x="9" y="92"/>
                        </a:lnTo>
                        <a:lnTo>
                          <a:pt x="11" y="86"/>
                        </a:lnTo>
                        <a:lnTo>
                          <a:pt x="13" y="80"/>
                        </a:lnTo>
                        <a:lnTo>
                          <a:pt x="15" y="75"/>
                        </a:lnTo>
                        <a:lnTo>
                          <a:pt x="17" y="69"/>
                        </a:lnTo>
                        <a:lnTo>
                          <a:pt x="20" y="64"/>
                        </a:lnTo>
                        <a:lnTo>
                          <a:pt x="23" y="59"/>
                        </a:lnTo>
                        <a:lnTo>
                          <a:pt x="26" y="54"/>
                        </a:lnTo>
                        <a:lnTo>
                          <a:pt x="29" y="49"/>
                        </a:lnTo>
                        <a:lnTo>
                          <a:pt x="32" y="45"/>
                        </a:lnTo>
                        <a:lnTo>
                          <a:pt x="35" y="40"/>
                        </a:lnTo>
                        <a:lnTo>
                          <a:pt x="39" y="36"/>
                        </a:lnTo>
                        <a:lnTo>
                          <a:pt x="42" y="32"/>
                        </a:lnTo>
                        <a:lnTo>
                          <a:pt x="46" y="28"/>
                        </a:lnTo>
                        <a:lnTo>
                          <a:pt x="50" y="24"/>
                        </a:lnTo>
                        <a:lnTo>
                          <a:pt x="54" y="21"/>
                        </a:lnTo>
                        <a:lnTo>
                          <a:pt x="58" y="17"/>
                        </a:lnTo>
                        <a:lnTo>
                          <a:pt x="63" y="14"/>
                        </a:lnTo>
                        <a:lnTo>
                          <a:pt x="67" y="11"/>
                        </a:lnTo>
                        <a:lnTo>
                          <a:pt x="71" y="9"/>
                        </a:lnTo>
                        <a:lnTo>
                          <a:pt x="76" y="6"/>
                        </a:lnTo>
                        <a:lnTo>
                          <a:pt x="81" y="4"/>
                        </a:lnTo>
                        <a:lnTo>
                          <a:pt x="85" y="2"/>
                        </a:lnTo>
                        <a:lnTo>
                          <a:pt x="90" y="0"/>
                        </a:lnTo>
                        <a:lnTo>
                          <a:pt x="90" y="0"/>
                        </a:lnTo>
                        <a:lnTo>
                          <a:pt x="90" y="0"/>
                        </a:lnTo>
                        <a:lnTo>
                          <a:pt x="90" y="1"/>
                        </a:lnTo>
                        <a:lnTo>
                          <a:pt x="90" y="1"/>
                        </a:lnTo>
                        <a:lnTo>
                          <a:pt x="90" y="2"/>
                        </a:lnTo>
                        <a:lnTo>
                          <a:pt x="90" y="3"/>
                        </a:lnTo>
                        <a:lnTo>
                          <a:pt x="90" y="4"/>
                        </a:lnTo>
                        <a:lnTo>
                          <a:pt x="90" y="5"/>
                        </a:lnTo>
                        <a:lnTo>
                          <a:pt x="90" y="6"/>
                        </a:lnTo>
                        <a:lnTo>
                          <a:pt x="90" y="7"/>
                        </a:lnTo>
                        <a:lnTo>
                          <a:pt x="90" y="8"/>
                        </a:lnTo>
                        <a:lnTo>
                          <a:pt x="90" y="9"/>
                        </a:lnTo>
                        <a:lnTo>
                          <a:pt x="90" y="11"/>
                        </a:lnTo>
                        <a:lnTo>
                          <a:pt x="90" y="12"/>
                        </a:lnTo>
                        <a:lnTo>
                          <a:pt x="90" y="13"/>
                        </a:lnTo>
                        <a:lnTo>
                          <a:pt x="90" y="15"/>
                        </a:lnTo>
                        <a:lnTo>
                          <a:pt x="90" y="16"/>
                        </a:lnTo>
                        <a:lnTo>
                          <a:pt x="90" y="18"/>
                        </a:lnTo>
                        <a:lnTo>
                          <a:pt x="90" y="19"/>
                        </a:lnTo>
                        <a:lnTo>
                          <a:pt x="90" y="20"/>
                        </a:lnTo>
                        <a:lnTo>
                          <a:pt x="90" y="21"/>
                        </a:lnTo>
                        <a:lnTo>
                          <a:pt x="90" y="23"/>
                        </a:lnTo>
                        <a:lnTo>
                          <a:pt x="90" y="24"/>
                        </a:lnTo>
                        <a:lnTo>
                          <a:pt x="90" y="25"/>
                        </a:lnTo>
                        <a:lnTo>
                          <a:pt x="90" y="26"/>
                        </a:lnTo>
                        <a:lnTo>
                          <a:pt x="90" y="27"/>
                        </a:lnTo>
                        <a:lnTo>
                          <a:pt x="90" y="28"/>
                        </a:lnTo>
                        <a:lnTo>
                          <a:pt x="90" y="28"/>
                        </a:lnTo>
                        <a:lnTo>
                          <a:pt x="90" y="29"/>
                        </a:lnTo>
                        <a:lnTo>
                          <a:pt x="90" y="29"/>
                        </a:lnTo>
                        <a:lnTo>
                          <a:pt x="90" y="30"/>
                        </a:lnTo>
                        <a:lnTo>
                          <a:pt x="90" y="30"/>
                        </a:lnTo>
                        <a:lnTo>
                          <a:pt x="92" y="30"/>
                        </a:lnTo>
                        <a:lnTo>
                          <a:pt x="96" y="30"/>
                        </a:lnTo>
                        <a:lnTo>
                          <a:pt x="102" y="30"/>
                        </a:lnTo>
                        <a:lnTo>
                          <a:pt x="112" y="30"/>
                        </a:lnTo>
                        <a:lnTo>
                          <a:pt x="123" y="30"/>
                        </a:lnTo>
                        <a:lnTo>
                          <a:pt x="136" y="30"/>
                        </a:lnTo>
                        <a:lnTo>
                          <a:pt x="151" y="30"/>
                        </a:lnTo>
                        <a:lnTo>
                          <a:pt x="168" y="30"/>
                        </a:lnTo>
                        <a:lnTo>
                          <a:pt x="186" y="30"/>
                        </a:lnTo>
                        <a:lnTo>
                          <a:pt x="205" y="30"/>
                        </a:lnTo>
                        <a:lnTo>
                          <a:pt x="226" y="30"/>
                        </a:lnTo>
                        <a:lnTo>
                          <a:pt x="247" y="30"/>
                        </a:lnTo>
                        <a:lnTo>
                          <a:pt x="269" y="30"/>
                        </a:lnTo>
                        <a:lnTo>
                          <a:pt x="292" y="30"/>
                        </a:lnTo>
                        <a:lnTo>
                          <a:pt x="315" y="30"/>
                        </a:lnTo>
                        <a:lnTo>
                          <a:pt x="338" y="30"/>
                        </a:lnTo>
                        <a:lnTo>
                          <a:pt x="361" y="30"/>
                        </a:lnTo>
                        <a:lnTo>
                          <a:pt x="384" y="30"/>
                        </a:lnTo>
                        <a:lnTo>
                          <a:pt x="407" y="30"/>
                        </a:lnTo>
                        <a:lnTo>
                          <a:pt x="429" y="30"/>
                        </a:lnTo>
                        <a:lnTo>
                          <a:pt x="450" y="30"/>
                        </a:lnTo>
                        <a:lnTo>
                          <a:pt x="471" y="30"/>
                        </a:lnTo>
                        <a:lnTo>
                          <a:pt x="490" y="30"/>
                        </a:lnTo>
                        <a:lnTo>
                          <a:pt x="508" y="30"/>
                        </a:lnTo>
                        <a:lnTo>
                          <a:pt x="525" y="30"/>
                        </a:lnTo>
                        <a:lnTo>
                          <a:pt x="540" y="30"/>
                        </a:lnTo>
                        <a:lnTo>
                          <a:pt x="553" y="30"/>
                        </a:lnTo>
                        <a:lnTo>
                          <a:pt x="564" y="30"/>
                        </a:lnTo>
                        <a:lnTo>
                          <a:pt x="573" y="30"/>
                        </a:lnTo>
                        <a:lnTo>
                          <a:pt x="580" y="30"/>
                        </a:lnTo>
                        <a:lnTo>
                          <a:pt x="584" y="30"/>
                        </a:lnTo>
                        <a:lnTo>
                          <a:pt x="586" y="30"/>
                        </a:lnTo>
                        <a:lnTo>
                          <a:pt x="586" y="30"/>
                        </a:lnTo>
                        <a:lnTo>
                          <a:pt x="586" y="29"/>
                        </a:lnTo>
                        <a:lnTo>
                          <a:pt x="586" y="29"/>
                        </a:lnTo>
                        <a:lnTo>
                          <a:pt x="586" y="28"/>
                        </a:lnTo>
                        <a:lnTo>
                          <a:pt x="586" y="28"/>
                        </a:lnTo>
                        <a:lnTo>
                          <a:pt x="586" y="27"/>
                        </a:lnTo>
                        <a:lnTo>
                          <a:pt x="586" y="26"/>
                        </a:lnTo>
                        <a:lnTo>
                          <a:pt x="586" y="25"/>
                        </a:lnTo>
                        <a:lnTo>
                          <a:pt x="586" y="24"/>
                        </a:lnTo>
                        <a:lnTo>
                          <a:pt x="586" y="23"/>
                        </a:lnTo>
                        <a:lnTo>
                          <a:pt x="586" y="21"/>
                        </a:lnTo>
                        <a:lnTo>
                          <a:pt x="586" y="20"/>
                        </a:lnTo>
                        <a:lnTo>
                          <a:pt x="586" y="19"/>
                        </a:lnTo>
                        <a:lnTo>
                          <a:pt x="586" y="18"/>
                        </a:lnTo>
                        <a:lnTo>
                          <a:pt x="586" y="16"/>
                        </a:lnTo>
                        <a:lnTo>
                          <a:pt x="586" y="15"/>
                        </a:lnTo>
                        <a:lnTo>
                          <a:pt x="586" y="13"/>
                        </a:lnTo>
                        <a:lnTo>
                          <a:pt x="586" y="12"/>
                        </a:lnTo>
                        <a:lnTo>
                          <a:pt x="586" y="11"/>
                        </a:lnTo>
                        <a:lnTo>
                          <a:pt x="586" y="9"/>
                        </a:lnTo>
                        <a:lnTo>
                          <a:pt x="586" y="8"/>
                        </a:lnTo>
                        <a:lnTo>
                          <a:pt x="586" y="7"/>
                        </a:lnTo>
                        <a:lnTo>
                          <a:pt x="586" y="6"/>
                        </a:lnTo>
                        <a:lnTo>
                          <a:pt x="586" y="5"/>
                        </a:lnTo>
                        <a:lnTo>
                          <a:pt x="586" y="4"/>
                        </a:lnTo>
                        <a:lnTo>
                          <a:pt x="586" y="3"/>
                        </a:lnTo>
                        <a:lnTo>
                          <a:pt x="586" y="2"/>
                        </a:lnTo>
                        <a:lnTo>
                          <a:pt x="586" y="1"/>
                        </a:lnTo>
                        <a:lnTo>
                          <a:pt x="586" y="1"/>
                        </a:lnTo>
                        <a:lnTo>
                          <a:pt x="586" y="0"/>
                        </a:lnTo>
                        <a:lnTo>
                          <a:pt x="586" y="0"/>
                        </a:lnTo>
                        <a:lnTo>
                          <a:pt x="586" y="0"/>
                        </a:lnTo>
                        <a:lnTo>
                          <a:pt x="591" y="2"/>
                        </a:lnTo>
                        <a:lnTo>
                          <a:pt x="595" y="4"/>
                        </a:lnTo>
                        <a:lnTo>
                          <a:pt x="600" y="6"/>
                        </a:lnTo>
                        <a:lnTo>
                          <a:pt x="605" y="9"/>
                        </a:lnTo>
                        <a:lnTo>
                          <a:pt x="609" y="11"/>
                        </a:lnTo>
                        <a:lnTo>
                          <a:pt x="613" y="14"/>
                        </a:lnTo>
                        <a:lnTo>
                          <a:pt x="618" y="17"/>
                        </a:lnTo>
                        <a:lnTo>
                          <a:pt x="622" y="21"/>
                        </a:lnTo>
                        <a:lnTo>
                          <a:pt x="626" y="24"/>
                        </a:lnTo>
                        <a:lnTo>
                          <a:pt x="630" y="28"/>
                        </a:lnTo>
                        <a:lnTo>
                          <a:pt x="634" y="32"/>
                        </a:lnTo>
                        <a:lnTo>
                          <a:pt x="637" y="36"/>
                        </a:lnTo>
                        <a:lnTo>
                          <a:pt x="641" y="40"/>
                        </a:lnTo>
                        <a:lnTo>
                          <a:pt x="644" y="45"/>
                        </a:lnTo>
                        <a:lnTo>
                          <a:pt x="647" y="49"/>
                        </a:lnTo>
                        <a:lnTo>
                          <a:pt x="650" y="54"/>
                        </a:lnTo>
                        <a:lnTo>
                          <a:pt x="653" y="59"/>
                        </a:lnTo>
                        <a:lnTo>
                          <a:pt x="656" y="64"/>
                        </a:lnTo>
                        <a:lnTo>
                          <a:pt x="659" y="69"/>
                        </a:lnTo>
                        <a:lnTo>
                          <a:pt x="661" y="75"/>
                        </a:lnTo>
                        <a:lnTo>
                          <a:pt x="663" y="80"/>
                        </a:lnTo>
                        <a:lnTo>
                          <a:pt x="665" y="86"/>
                        </a:lnTo>
                        <a:lnTo>
                          <a:pt x="667" y="92"/>
                        </a:lnTo>
                        <a:lnTo>
                          <a:pt x="669" y="98"/>
                        </a:lnTo>
                        <a:lnTo>
                          <a:pt x="671" y="104"/>
                        </a:lnTo>
                        <a:lnTo>
                          <a:pt x="672" y="110"/>
                        </a:lnTo>
                        <a:lnTo>
                          <a:pt x="673" y="117"/>
                        </a:lnTo>
                        <a:lnTo>
                          <a:pt x="674" y="123"/>
                        </a:lnTo>
                        <a:lnTo>
                          <a:pt x="675" y="130"/>
                        </a:lnTo>
                        <a:lnTo>
                          <a:pt x="675" y="137"/>
                        </a:lnTo>
                        <a:lnTo>
                          <a:pt x="676" y="144"/>
                        </a:lnTo>
                        <a:lnTo>
                          <a:pt x="676" y="151"/>
                        </a:lnTo>
                        <a:lnTo>
                          <a:pt x="674" y="151"/>
                        </a:lnTo>
                        <a:lnTo>
                          <a:pt x="668" y="151"/>
                        </a:lnTo>
                        <a:lnTo>
                          <a:pt x="659" y="151"/>
                        </a:lnTo>
                        <a:lnTo>
                          <a:pt x="647" y="151"/>
                        </a:lnTo>
                        <a:lnTo>
                          <a:pt x="631" y="151"/>
                        </a:lnTo>
                        <a:lnTo>
                          <a:pt x="613" y="151"/>
                        </a:lnTo>
                        <a:lnTo>
                          <a:pt x="593" y="151"/>
                        </a:lnTo>
                        <a:lnTo>
                          <a:pt x="570" y="151"/>
                        </a:lnTo>
                        <a:lnTo>
                          <a:pt x="546" y="151"/>
                        </a:lnTo>
                        <a:lnTo>
                          <a:pt x="519" y="151"/>
                        </a:lnTo>
                        <a:lnTo>
                          <a:pt x="491" y="151"/>
                        </a:lnTo>
                        <a:lnTo>
                          <a:pt x="462" y="151"/>
                        </a:lnTo>
                        <a:lnTo>
                          <a:pt x="432" y="151"/>
                        </a:lnTo>
                        <a:lnTo>
                          <a:pt x="401" y="151"/>
                        </a:lnTo>
                        <a:lnTo>
                          <a:pt x="370" y="151"/>
                        </a:lnTo>
                        <a:lnTo>
                          <a:pt x="338" y="151"/>
                        </a:lnTo>
                        <a:lnTo>
                          <a:pt x="306" y="151"/>
                        </a:lnTo>
                        <a:lnTo>
                          <a:pt x="275" y="151"/>
                        </a:lnTo>
                        <a:lnTo>
                          <a:pt x="244" y="151"/>
                        </a:lnTo>
                        <a:lnTo>
                          <a:pt x="214" y="151"/>
                        </a:lnTo>
                        <a:lnTo>
                          <a:pt x="185" y="151"/>
                        </a:lnTo>
                        <a:lnTo>
                          <a:pt x="157" y="151"/>
                        </a:lnTo>
                        <a:lnTo>
                          <a:pt x="130" y="151"/>
                        </a:lnTo>
                        <a:lnTo>
                          <a:pt x="106" y="151"/>
                        </a:lnTo>
                        <a:lnTo>
                          <a:pt x="83" y="151"/>
                        </a:lnTo>
                        <a:lnTo>
                          <a:pt x="63" y="151"/>
                        </a:lnTo>
                        <a:lnTo>
                          <a:pt x="45" y="151"/>
                        </a:lnTo>
                        <a:lnTo>
                          <a:pt x="29" y="151"/>
                        </a:lnTo>
                        <a:lnTo>
                          <a:pt x="17" y="151"/>
                        </a:lnTo>
                        <a:lnTo>
                          <a:pt x="8" y="151"/>
                        </a:lnTo>
                        <a:lnTo>
                          <a:pt x="2" y="151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1588" cap="flat" cmpd="sng">
                    <a:solidFill>
                      <a:srgbClr val="5F5F5F"/>
                    </a:solidFill>
                    <a:prstDash val="solid"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3" name="Line 150"/>
                  <p:cNvSpPr>
                    <a:spLocks noChangeShapeType="1"/>
                  </p:cNvSpPr>
                  <p:nvPr/>
                </p:nvSpPr>
                <p:spPr bwMode="auto">
                  <a:xfrm>
                    <a:off x="1164" y="858"/>
                    <a:ext cx="0" cy="71"/>
                  </a:xfrm>
                  <a:prstGeom prst="line">
                    <a:avLst/>
                  </a:prstGeom>
                  <a:noFill/>
                  <a:ln w="0">
                    <a:solidFill>
                      <a:srgbClr val="5F5F5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" name="Line 151"/>
                  <p:cNvSpPr>
                    <a:spLocks noChangeShapeType="1"/>
                  </p:cNvSpPr>
                  <p:nvPr/>
                </p:nvSpPr>
                <p:spPr bwMode="auto">
                  <a:xfrm>
                    <a:off x="1017" y="858"/>
                    <a:ext cx="0" cy="71"/>
                  </a:xfrm>
                  <a:prstGeom prst="line">
                    <a:avLst/>
                  </a:prstGeom>
                  <a:noFill/>
                  <a:ln w="0">
                    <a:solidFill>
                      <a:srgbClr val="5F5F5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" name="Freeform 152"/>
                  <p:cNvSpPr>
                    <a:spLocks/>
                  </p:cNvSpPr>
                  <p:nvPr/>
                </p:nvSpPr>
                <p:spPr bwMode="auto">
                  <a:xfrm>
                    <a:off x="1009" y="288"/>
                    <a:ext cx="14" cy="47"/>
                  </a:xfrm>
                  <a:custGeom>
                    <a:avLst/>
                    <a:gdLst/>
                    <a:ahLst/>
                    <a:cxnLst>
                      <a:cxn ang="0">
                        <a:pos x="38" y="36"/>
                      </a:cxn>
                      <a:cxn ang="0">
                        <a:pos x="37" y="28"/>
                      </a:cxn>
                      <a:cxn ang="0">
                        <a:pos x="36" y="21"/>
                      </a:cxn>
                      <a:cxn ang="0">
                        <a:pos x="34" y="15"/>
                      </a:cxn>
                      <a:cxn ang="0">
                        <a:pos x="31" y="9"/>
                      </a:cxn>
                      <a:cxn ang="0">
                        <a:pos x="28" y="5"/>
                      </a:cxn>
                      <a:cxn ang="0">
                        <a:pos x="25" y="2"/>
                      </a:cxn>
                      <a:cxn ang="0">
                        <a:pos x="21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9"/>
                      </a:cxn>
                      <a:cxn ang="0">
                        <a:pos x="4" y="15"/>
                      </a:cxn>
                      <a:cxn ang="0">
                        <a:pos x="2" y="21"/>
                      </a:cxn>
                      <a:cxn ang="0">
                        <a:pos x="0" y="28"/>
                      </a:cxn>
                      <a:cxn ang="0">
                        <a:pos x="0" y="36"/>
                      </a:cxn>
                      <a:cxn ang="0">
                        <a:pos x="0" y="44"/>
                      </a:cxn>
                      <a:cxn ang="0">
                        <a:pos x="0" y="51"/>
                      </a:cxn>
                      <a:cxn ang="0">
                        <a:pos x="2" y="58"/>
                      </a:cxn>
                      <a:cxn ang="0">
                        <a:pos x="4" y="65"/>
                      </a:cxn>
                      <a:cxn ang="0">
                        <a:pos x="7" y="70"/>
                      </a:cxn>
                      <a:cxn ang="0">
                        <a:pos x="10" y="74"/>
                      </a:cxn>
                      <a:cxn ang="0">
                        <a:pos x="13" y="77"/>
                      </a:cxn>
                      <a:cxn ang="0">
                        <a:pos x="17" y="79"/>
                      </a:cxn>
                      <a:cxn ang="0">
                        <a:pos x="21" y="79"/>
                      </a:cxn>
                      <a:cxn ang="0">
                        <a:pos x="25" y="77"/>
                      </a:cxn>
                      <a:cxn ang="0">
                        <a:pos x="28" y="74"/>
                      </a:cxn>
                      <a:cxn ang="0">
                        <a:pos x="31" y="70"/>
                      </a:cxn>
                      <a:cxn ang="0">
                        <a:pos x="34" y="65"/>
                      </a:cxn>
                      <a:cxn ang="0">
                        <a:pos x="36" y="58"/>
                      </a:cxn>
                      <a:cxn ang="0">
                        <a:pos x="37" y="51"/>
                      </a:cxn>
                      <a:cxn ang="0">
                        <a:pos x="38" y="44"/>
                      </a:cxn>
                    </a:cxnLst>
                    <a:rect l="0" t="0" r="r" b="b"/>
                    <a:pathLst>
                      <a:path w="38" h="79">
                        <a:moveTo>
                          <a:pt x="38" y="40"/>
                        </a:moveTo>
                        <a:lnTo>
                          <a:pt x="38" y="36"/>
                        </a:lnTo>
                        <a:lnTo>
                          <a:pt x="38" y="32"/>
                        </a:lnTo>
                        <a:lnTo>
                          <a:pt x="37" y="28"/>
                        </a:lnTo>
                        <a:lnTo>
                          <a:pt x="37" y="24"/>
                        </a:lnTo>
                        <a:lnTo>
                          <a:pt x="36" y="21"/>
                        </a:lnTo>
                        <a:lnTo>
                          <a:pt x="35" y="18"/>
                        </a:lnTo>
                        <a:lnTo>
                          <a:pt x="34" y="15"/>
                        </a:lnTo>
                        <a:lnTo>
                          <a:pt x="33" y="12"/>
                        </a:lnTo>
                        <a:lnTo>
                          <a:pt x="31" y="9"/>
                        </a:lnTo>
                        <a:lnTo>
                          <a:pt x="30" y="7"/>
                        </a:lnTo>
                        <a:lnTo>
                          <a:pt x="28" y="5"/>
                        </a:lnTo>
                        <a:lnTo>
                          <a:pt x="26" y="3"/>
                        </a:lnTo>
                        <a:lnTo>
                          <a:pt x="25" y="2"/>
                        </a:lnTo>
                        <a:lnTo>
                          <a:pt x="23" y="1"/>
                        </a:lnTo>
                        <a:lnTo>
                          <a:pt x="21" y="0"/>
                        </a:lnTo>
                        <a:lnTo>
                          <a:pt x="19" y="0"/>
                        </a:lnTo>
                        <a:lnTo>
                          <a:pt x="17" y="0"/>
                        </a:lnTo>
                        <a:lnTo>
                          <a:pt x="15" y="1"/>
                        </a:lnTo>
                        <a:lnTo>
                          <a:pt x="13" y="2"/>
                        </a:lnTo>
                        <a:lnTo>
                          <a:pt x="11" y="3"/>
                        </a:lnTo>
                        <a:lnTo>
                          <a:pt x="10" y="5"/>
                        </a:lnTo>
                        <a:lnTo>
                          <a:pt x="8" y="7"/>
                        </a:lnTo>
                        <a:lnTo>
                          <a:pt x="7" y="9"/>
                        </a:lnTo>
                        <a:lnTo>
                          <a:pt x="5" y="12"/>
                        </a:lnTo>
                        <a:lnTo>
                          <a:pt x="4" y="15"/>
                        </a:lnTo>
                        <a:lnTo>
                          <a:pt x="3" y="18"/>
                        </a:lnTo>
                        <a:lnTo>
                          <a:pt x="2" y="21"/>
                        </a:lnTo>
                        <a:lnTo>
                          <a:pt x="1" y="24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8"/>
                        </a:lnTo>
                        <a:lnTo>
                          <a:pt x="0" y="51"/>
                        </a:lnTo>
                        <a:lnTo>
                          <a:pt x="1" y="55"/>
                        </a:lnTo>
                        <a:lnTo>
                          <a:pt x="2" y="58"/>
                        </a:lnTo>
                        <a:lnTo>
                          <a:pt x="3" y="62"/>
                        </a:lnTo>
                        <a:lnTo>
                          <a:pt x="4" y="65"/>
                        </a:lnTo>
                        <a:lnTo>
                          <a:pt x="5" y="67"/>
                        </a:lnTo>
                        <a:lnTo>
                          <a:pt x="7" y="70"/>
                        </a:lnTo>
                        <a:lnTo>
                          <a:pt x="8" y="72"/>
                        </a:lnTo>
                        <a:lnTo>
                          <a:pt x="10" y="74"/>
                        </a:lnTo>
                        <a:lnTo>
                          <a:pt x="11" y="76"/>
                        </a:lnTo>
                        <a:lnTo>
                          <a:pt x="13" y="77"/>
                        </a:lnTo>
                        <a:lnTo>
                          <a:pt x="15" y="78"/>
                        </a:lnTo>
                        <a:lnTo>
                          <a:pt x="17" y="79"/>
                        </a:lnTo>
                        <a:lnTo>
                          <a:pt x="19" y="79"/>
                        </a:lnTo>
                        <a:lnTo>
                          <a:pt x="21" y="79"/>
                        </a:lnTo>
                        <a:lnTo>
                          <a:pt x="23" y="78"/>
                        </a:lnTo>
                        <a:lnTo>
                          <a:pt x="25" y="77"/>
                        </a:lnTo>
                        <a:lnTo>
                          <a:pt x="26" y="76"/>
                        </a:lnTo>
                        <a:lnTo>
                          <a:pt x="28" y="74"/>
                        </a:lnTo>
                        <a:lnTo>
                          <a:pt x="30" y="72"/>
                        </a:lnTo>
                        <a:lnTo>
                          <a:pt x="31" y="70"/>
                        </a:lnTo>
                        <a:lnTo>
                          <a:pt x="32" y="67"/>
                        </a:lnTo>
                        <a:lnTo>
                          <a:pt x="34" y="65"/>
                        </a:lnTo>
                        <a:lnTo>
                          <a:pt x="35" y="62"/>
                        </a:lnTo>
                        <a:lnTo>
                          <a:pt x="36" y="58"/>
                        </a:lnTo>
                        <a:lnTo>
                          <a:pt x="37" y="55"/>
                        </a:lnTo>
                        <a:lnTo>
                          <a:pt x="37" y="51"/>
                        </a:lnTo>
                        <a:lnTo>
                          <a:pt x="38" y="48"/>
                        </a:lnTo>
                        <a:lnTo>
                          <a:pt x="38" y="44"/>
                        </a:lnTo>
                        <a:lnTo>
                          <a:pt x="38" y="4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" name="Oval 153"/>
                  <p:cNvSpPr>
                    <a:spLocks noChangeArrowheads="1"/>
                  </p:cNvSpPr>
                  <p:nvPr/>
                </p:nvSpPr>
                <p:spPr bwMode="auto">
                  <a:xfrm>
                    <a:off x="1013" y="239"/>
                    <a:ext cx="4" cy="6"/>
                  </a:xfrm>
                  <a:prstGeom prst="ellipse">
                    <a:avLst/>
                  </a:prstGeom>
                  <a:solidFill>
                    <a:srgbClr val="FF00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" name="Oval 154"/>
                  <p:cNvSpPr>
                    <a:spLocks noChangeArrowheads="1"/>
                  </p:cNvSpPr>
                  <p:nvPr/>
                </p:nvSpPr>
                <p:spPr bwMode="auto">
                  <a:xfrm>
                    <a:off x="1013" y="221"/>
                    <a:ext cx="4" cy="6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" name="Oval 155"/>
                  <p:cNvSpPr>
                    <a:spLocks noChangeArrowheads="1"/>
                  </p:cNvSpPr>
                  <p:nvPr/>
                </p:nvSpPr>
                <p:spPr bwMode="auto">
                  <a:xfrm>
                    <a:off x="1013" y="203"/>
                    <a:ext cx="4" cy="6"/>
                  </a:xfrm>
                  <a:prstGeom prst="ellipse">
                    <a:avLst/>
                  </a:prstGeom>
                  <a:solidFill>
                    <a:srgbClr val="FF00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" name="Rectangle 156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238"/>
                    <a:ext cx="102" cy="7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noFill/>
                    <a:miter lim="800000"/>
                    <a:headEnd/>
                    <a:tailEnd/>
                  </a:ln>
                  <a:effectLst>
                    <a:prstShdw prst="shdw17" dist="12700" dir="10800000">
                      <a:srgbClr val="C0C0C0">
                        <a:gamma/>
                        <a:shade val="60000"/>
                        <a:invGamma/>
                      </a:srgbClr>
                    </a:prstShdw>
                  </a:effec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0" name="Rectangle 157"/>
                  <p:cNvSpPr>
                    <a:spLocks noChangeArrowheads="1"/>
                  </p:cNvSpPr>
                  <p:nvPr/>
                </p:nvSpPr>
                <p:spPr bwMode="auto">
                  <a:xfrm>
                    <a:off x="1067" y="249"/>
                    <a:ext cx="80" cy="47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F7F7F7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35" name="Group 158"/>
                  <p:cNvGrpSpPr>
                    <a:grpSpLocks/>
                  </p:cNvGrpSpPr>
                  <p:nvPr/>
                </p:nvGrpSpPr>
                <p:grpSpPr bwMode="auto">
                  <a:xfrm>
                    <a:off x="998" y="382"/>
                    <a:ext cx="12" cy="20"/>
                    <a:chOff x="4658" y="1959"/>
                    <a:chExt cx="33" cy="33"/>
                  </a:xfrm>
                </p:grpSpPr>
                <p:sp>
                  <p:nvSpPr>
                    <p:cNvPr id="207" name="Oval 1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8" y="1959"/>
                      <a:ext cx="33" cy="33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C0C0C0"/>
                        </a:gs>
                        <a:gs pos="50000">
                          <a:srgbClr val="C0C0C0">
                            <a:gamma/>
                            <a:tint val="23922"/>
                            <a:invGamma/>
                          </a:srgbClr>
                        </a:gs>
                        <a:gs pos="100000">
                          <a:srgbClr val="C0C0C0"/>
                        </a:gs>
                      </a:gsLst>
                      <a:lin ang="0" scaled="1"/>
                    </a:gradFill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8" name="Rectangle 1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73" y="1961"/>
                      <a:ext cx="4" cy="30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C0C0C0"/>
                        </a:gs>
                        <a:gs pos="50000">
                          <a:srgbClr val="C0C0C0">
                            <a:gamma/>
                            <a:tint val="23922"/>
                            <a:invGamma/>
                          </a:srgbClr>
                        </a:gs>
                        <a:gs pos="100000">
                          <a:srgbClr val="C0C0C0"/>
                        </a:gs>
                      </a:gsLst>
                      <a:lin ang="0" scaled="1"/>
                    </a:gradFill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51" name="Group 161"/>
                  <p:cNvGrpSpPr>
                    <a:grpSpLocks/>
                  </p:cNvGrpSpPr>
                  <p:nvPr/>
                </p:nvGrpSpPr>
                <p:grpSpPr bwMode="auto">
                  <a:xfrm>
                    <a:off x="1078" y="269"/>
                    <a:ext cx="57" cy="9"/>
                    <a:chOff x="1248" y="288"/>
                    <a:chExt cx="57" cy="9"/>
                  </a:xfrm>
                </p:grpSpPr>
                <p:sp>
                  <p:nvSpPr>
                    <p:cNvPr id="203" name="Oval 1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48" y="288"/>
                      <a:ext cx="6" cy="9"/>
                    </a:xfrm>
                    <a:prstGeom prst="ellipse">
                      <a:avLst/>
                    </a:prstGeom>
                    <a:solidFill>
                      <a:srgbClr val="33CC33"/>
                    </a:solidFill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4" name="Oval 1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65" y="288"/>
                      <a:ext cx="6" cy="9"/>
                    </a:xfrm>
                    <a:prstGeom prst="ellipse">
                      <a:avLst/>
                    </a:prstGeom>
                    <a:solidFill>
                      <a:srgbClr val="33CC33"/>
                    </a:solidFill>
                    <a:ln w="1588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5" name="Oval 1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82" y="288"/>
                      <a:ext cx="6" cy="9"/>
                    </a:xfrm>
                    <a:prstGeom prst="ellipse">
                      <a:avLst/>
                    </a:prstGeom>
                    <a:solidFill>
                      <a:srgbClr val="33CC33"/>
                    </a:solidFill>
                    <a:ln w="1588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6" name="Oval 1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99" y="288"/>
                      <a:ext cx="6" cy="9"/>
                    </a:xfrm>
                    <a:prstGeom prst="ellipse">
                      <a:avLst/>
                    </a:prstGeom>
                    <a:solidFill>
                      <a:srgbClr val="33CC33"/>
                    </a:solidFill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184" name="Text Box 168"/>
                <p:cNvSpPr txBox="1">
                  <a:spLocks noChangeArrowheads="1"/>
                </p:cNvSpPr>
                <p:nvPr/>
              </p:nvSpPr>
              <p:spPr bwMode="auto">
                <a:xfrm>
                  <a:off x="6395858" y="3059805"/>
                  <a:ext cx="233189" cy="21590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63094" tIns="31547" rIns="63094" bIns="31547"/>
                <a:lstStyle/>
                <a:p>
                  <a:pPr algn="ctr"/>
                  <a:r>
                    <a:rPr lang="en-US" sz="800" b="1" dirty="0" smtClean="0">
                      <a:solidFill>
                        <a:srgbClr val="000000"/>
                      </a:solidFill>
                      <a:latin typeface="Tahoma" pitchFamily="34" charset="0"/>
                    </a:rPr>
                    <a:t>D</a:t>
                  </a:r>
                  <a:endParaRPr lang="en-US" dirty="0"/>
                </a:p>
              </p:txBody>
            </p:sp>
          </p:grpSp>
          <p:grpSp>
            <p:nvGrpSpPr>
              <p:cNvPr id="267" name="Group 385"/>
              <p:cNvGrpSpPr/>
              <p:nvPr/>
            </p:nvGrpSpPr>
            <p:grpSpPr>
              <a:xfrm>
                <a:off x="4661079" y="2857500"/>
                <a:ext cx="200026" cy="271463"/>
                <a:chOff x="7959725" y="2474913"/>
                <a:chExt cx="200026" cy="271463"/>
              </a:xfrm>
            </p:grpSpPr>
            <p:sp>
              <p:nvSpPr>
                <p:cNvPr id="159" name="Freeform 775"/>
                <p:cNvSpPr>
                  <a:spLocks/>
                </p:cNvSpPr>
                <p:nvPr/>
              </p:nvSpPr>
              <p:spPr bwMode="auto">
                <a:xfrm>
                  <a:off x="7993063" y="2474913"/>
                  <a:ext cx="165100" cy="271463"/>
                </a:xfrm>
                <a:custGeom>
                  <a:avLst/>
                  <a:gdLst/>
                  <a:ahLst/>
                  <a:cxnLst>
                    <a:cxn ang="0">
                      <a:pos x="208" y="115"/>
                    </a:cxn>
                    <a:cxn ang="0">
                      <a:pos x="208" y="115"/>
                    </a:cxn>
                    <a:cxn ang="0">
                      <a:pos x="208" y="90"/>
                    </a:cxn>
                    <a:cxn ang="0">
                      <a:pos x="208" y="90"/>
                    </a:cxn>
                    <a:cxn ang="0">
                      <a:pos x="205" y="74"/>
                    </a:cxn>
                    <a:cxn ang="0">
                      <a:pos x="202" y="59"/>
                    </a:cxn>
                    <a:cxn ang="0">
                      <a:pos x="193" y="44"/>
                    </a:cxn>
                    <a:cxn ang="0">
                      <a:pos x="183" y="29"/>
                    </a:cxn>
                    <a:cxn ang="0">
                      <a:pos x="177" y="22"/>
                    </a:cxn>
                    <a:cxn ang="0">
                      <a:pos x="168" y="15"/>
                    </a:cxn>
                    <a:cxn ang="0">
                      <a:pos x="159" y="10"/>
                    </a:cxn>
                    <a:cxn ang="0">
                      <a:pos x="151" y="5"/>
                    </a:cxn>
                    <a:cxn ang="0">
                      <a:pos x="138" y="2"/>
                    </a:cxn>
                    <a:cxn ang="0">
                      <a:pos x="124" y="0"/>
                    </a:cxn>
                    <a:cxn ang="0">
                      <a:pos x="124" y="0"/>
                    </a:cxn>
                    <a:cxn ang="0">
                      <a:pos x="108" y="2"/>
                    </a:cxn>
                    <a:cxn ang="0">
                      <a:pos x="108" y="2"/>
                    </a:cxn>
                    <a:cxn ang="0">
                      <a:pos x="0" y="20"/>
                    </a:cxn>
                    <a:cxn ang="0">
                      <a:pos x="0" y="20"/>
                    </a:cxn>
                    <a:cxn ang="0">
                      <a:pos x="0" y="20"/>
                    </a:cxn>
                    <a:cxn ang="0">
                      <a:pos x="0" y="22"/>
                    </a:cxn>
                    <a:cxn ang="0">
                      <a:pos x="6" y="26"/>
                    </a:cxn>
                    <a:cxn ang="0">
                      <a:pos x="31" y="43"/>
                    </a:cxn>
                    <a:cxn ang="0">
                      <a:pos x="68" y="60"/>
                    </a:cxn>
                    <a:cxn ang="0">
                      <a:pos x="98" y="340"/>
                    </a:cxn>
                    <a:cxn ang="0">
                      <a:pos x="117" y="338"/>
                    </a:cxn>
                    <a:cxn ang="0">
                      <a:pos x="117" y="313"/>
                    </a:cxn>
                    <a:cxn ang="0">
                      <a:pos x="196" y="299"/>
                    </a:cxn>
                    <a:cxn ang="0">
                      <a:pos x="196" y="324"/>
                    </a:cxn>
                    <a:cxn ang="0">
                      <a:pos x="208" y="323"/>
                    </a:cxn>
                    <a:cxn ang="0">
                      <a:pos x="208" y="115"/>
                    </a:cxn>
                    <a:cxn ang="0">
                      <a:pos x="208" y="115"/>
                    </a:cxn>
                  </a:cxnLst>
                  <a:rect l="0" t="0" r="r" b="b"/>
                  <a:pathLst>
                    <a:path w="208" h="340">
                      <a:moveTo>
                        <a:pt x="208" y="115"/>
                      </a:moveTo>
                      <a:lnTo>
                        <a:pt x="208" y="115"/>
                      </a:lnTo>
                      <a:lnTo>
                        <a:pt x="208" y="90"/>
                      </a:lnTo>
                      <a:lnTo>
                        <a:pt x="208" y="90"/>
                      </a:lnTo>
                      <a:lnTo>
                        <a:pt x="205" y="74"/>
                      </a:lnTo>
                      <a:lnTo>
                        <a:pt x="202" y="59"/>
                      </a:lnTo>
                      <a:lnTo>
                        <a:pt x="193" y="44"/>
                      </a:lnTo>
                      <a:lnTo>
                        <a:pt x="183" y="29"/>
                      </a:lnTo>
                      <a:lnTo>
                        <a:pt x="177" y="22"/>
                      </a:lnTo>
                      <a:lnTo>
                        <a:pt x="168" y="15"/>
                      </a:lnTo>
                      <a:lnTo>
                        <a:pt x="159" y="10"/>
                      </a:lnTo>
                      <a:lnTo>
                        <a:pt x="151" y="5"/>
                      </a:lnTo>
                      <a:lnTo>
                        <a:pt x="138" y="2"/>
                      </a:lnTo>
                      <a:lnTo>
                        <a:pt x="124" y="0"/>
                      </a:lnTo>
                      <a:lnTo>
                        <a:pt x="124" y="0"/>
                      </a:lnTo>
                      <a:lnTo>
                        <a:pt x="108" y="2"/>
                      </a:lnTo>
                      <a:lnTo>
                        <a:pt x="108" y="2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6" y="26"/>
                      </a:lnTo>
                      <a:lnTo>
                        <a:pt x="31" y="43"/>
                      </a:lnTo>
                      <a:lnTo>
                        <a:pt x="68" y="60"/>
                      </a:lnTo>
                      <a:lnTo>
                        <a:pt x="98" y="340"/>
                      </a:lnTo>
                      <a:lnTo>
                        <a:pt x="117" y="338"/>
                      </a:lnTo>
                      <a:lnTo>
                        <a:pt x="117" y="313"/>
                      </a:lnTo>
                      <a:lnTo>
                        <a:pt x="196" y="299"/>
                      </a:lnTo>
                      <a:lnTo>
                        <a:pt x="196" y="324"/>
                      </a:lnTo>
                      <a:lnTo>
                        <a:pt x="208" y="323"/>
                      </a:lnTo>
                      <a:lnTo>
                        <a:pt x="208" y="115"/>
                      </a:lnTo>
                      <a:lnTo>
                        <a:pt x="208" y="115"/>
                      </a:lnTo>
                      <a:close/>
                    </a:path>
                  </a:pathLst>
                </a:custGeom>
                <a:solidFill>
                  <a:srgbClr val="4573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776"/>
                <p:cNvSpPr>
                  <a:spLocks/>
                </p:cNvSpPr>
                <p:nvPr/>
              </p:nvSpPr>
              <p:spPr bwMode="auto">
                <a:xfrm>
                  <a:off x="7993063" y="2474913"/>
                  <a:ext cx="165100" cy="271463"/>
                </a:xfrm>
                <a:custGeom>
                  <a:avLst/>
                  <a:gdLst/>
                  <a:ahLst/>
                  <a:cxnLst>
                    <a:cxn ang="0">
                      <a:pos x="208" y="115"/>
                    </a:cxn>
                    <a:cxn ang="0">
                      <a:pos x="208" y="115"/>
                    </a:cxn>
                    <a:cxn ang="0">
                      <a:pos x="208" y="90"/>
                    </a:cxn>
                    <a:cxn ang="0">
                      <a:pos x="208" y="90"/>
                    </a:cxn>
                    <a:cxn ang="0">
                      <a:pos x="205" y="74"/>
                    </a:cxn>
                    <a:cxn ang="0">
                      <a:pos x="202" y="59"/>
                    </a:cxn>
                    <a:cxn ang="0">
                      <a:pos x="193" y="44"/>
                    </a:cxn>
                    <a:cxn ang="0">
                      <a:pos x="183" y="29"/>
                    </a:cxn>
                    <a:cxn ang="0">
                      <a:pos x="177" y="22"/>
                    </a:cxn>
                    <a:cxn ang="0">
                      <a:pos x="168" y="15"/>
                    </a:cxn>
                    <a:cxn ang="0">
                      <a:pos x="159" y="10"/>
                    </a:cxn>
                    <a:cxn ang="0">
                      <a:pos x="151" y="5"/>
                    </a:cxn>
                    <a:cxn ang="0">
                      <a:pos x="138" y="2"/>
                    </a:cxn>
                    <a:cxn ang="0">
                      <a:pos x="124" y="0"/>
                    </a:cxn>
                    <a:cxn ang="0">
                      <a:pos x="124" y="0"/>
                    </a:cxn>
                    <a:cxn ang="0">
                      <a:pos x="108" y="2"/>
                    </a:cxn>
                    <a:cxn ang="0">
                      <a:pos x="108" y="2"/>
                    </a:cxn>
                    <a:cxn ang="0">
                      <a:pos x="0" y="20"/>
                    </a:cxn>
                    <a:cxn ang="0">
                      <a:pos x="0" y="20"/>
                    </a:cxn>
                    <a:cxn ang="0">
                      <a:pos x="0" y="20"/>
                    </a:cxn>
                    <a:cxn ang="0">
                      <a:pos x="0" y="22"/>
                    </a:cxn>
                    <a:cxn ang="0">
                      <a:pos x="6" y="26"/>
                    </a:cxn>
                    <a:cxn ang="0">
                      <a:pos x="31" y="43"/>
                    </a:cxn>
                    <a:cxn ang="0">
                      <a:pos x="68" y="60"/>
                    </a:cxn>
                    <a:cxn ang="0">
                      <a:pos x="98" y="340"/>
                    </a:cxn>
                    <a:cxn ang="0">
                      <a:pos x="117" y="338"/>
                    </a:cxn>
                    <a:cxn ang="0">
                      <a:pos x="117" y="313"/>
                    </a:cxn>
                    <a:cxn ang="0">
                      <a:pos x="196" y="299"/>
                    </a:cxn>
                    <a:cxn ang="0">
                      <a:pos x="196" y="324"/>
                    </a:cxn>
                    <a:cxn ang="0">
                      <a:pos x="208" y="323"/>
                    </a:cxn>
                    <a:cxn ang="0">
                      <a:pos x="208" y="115"/>
                    </a:cxn>
                    <a:cxn ang="0">
                      <a:pos x="208" y="115"/>
                    </a:cxn>
                  </a:cxnLst>
                  <a:rect l="0" t="0" r="r" b="b"/>
                  <a:pathLst>
                    <a:path w="208" h="340">
                      <a:moveTo>
                        <a:pt x="208" y="115"/>
                      </a:moveTo>
                      <a:lnTo>
                        <a:pt x="208" y="115"/>
                      </a:lnTo>
                      <a:lnTo>
                        <a:pt x="208" y="90"/>
                      </a:lnTo>
                      <a:lnTo>
                        <a:pt x="208" y="90"/>
                      </a:lnTo>
                      <a:lnTo>
                        <a:pt x="205" y="74"/>
                      </a:lnTo>
                      <a:lnTo>
                        <a:pt x="202" y="59"/>
                      </a:lnTo>
                      <a:lnTo>
                        <a:pt x="193" y="44"/>
                      </a:lnTo>
                      <a:lnTo>
                        <a:pt x="183" y="29"/>
                      </a:lnTo>
                      <a:lnTo>
                        <a:pt x="177" y="22"/>
                      </a:lnTo>
                      <a:lnTo>
                        <a:pt x="168" y="15"/>
                      </a:lnTo>
                      <a:lnTo>
                        <a:pt x="159" y="10"/>
                      </a:lnTo>
                      <a:lnTo>
                        <a:pt x="151" y="5"/>
                      </a:lnTo>
                      <a:lnTo>
                        <a:pt x="138" y="2"/>
                      </a:lnTo>
                      <a:lnTo>
                        <a:pt x="124" y="0"/>
                      </a:lnTo>
                      <a:lnTo>
                        <a:pt x="124" y="0"/>
                      </a:lnTo>
                      <a:lnTo>
                        <a:pt x="108" y="2"/>
                      </a:lnTo>
                      <a:lnTo>
                        <a:pt x="108" y="2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6" y="26"/>
                      </a:lnTo>
                      <a:lnTo>
                        <a:pt x="31" y="43"/>
                      </a:lnTo>
                      <a:lnTo>
                        <a:pt x="68" y="60"/>
                      </a:lnTo>
                      <a:lnTo>
                        <a:pt x="98" y="340"/>
                      </a:lnTo>
                      <a:lnTo>
                        <a:pt x="117" y="338"/>
                      </a:lnTo>
                      <a:lnTo>
                        <a:pt x="117" y="313"/>
                      </a:lnTo>
                      <a:lnTo>
                        <a:pt x="196" y="299"/>
                      </a:lnTo>
                      <a:lnTo>
                        <a:pt x="196" y="324"/>
                      </a:lnTo>
                      <a:lnTo>
                        <a:pt x="208" y="323"/>
                      </a:lnTo>
                      <a:lnTo>
                        <a:pt x="208" y="115"/>
                      </a:lnTo>
                      <a:lnTo>
                        <a:pt x="208" y="115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Freeform 777"/>
                <p:cNvSpPr>
                  <a:spLocks/>
                </p:cNvSpPr>
                <p:nvPr/>
              </p:nvSpPr>
              <p:spPr bwMode="auto">
                <a:xfrm>
                  <a:off x="7959725" y="2490788"/>
                  <a:ext cx="109538" cy="255588"/>
                </a:xfrm>
                <a:custGeom>
                  <a:avLst/>
                  <a:gdLst/>
                  <a:ahLst/>
                  <a:cxnLst>
                    <a:cxn ang="0">
                      <a:pos x="139" y="114"/>
                    </a:cxn>
                    <a:cxn ang="0">
                      <a:pos x="139" y="114"/>
                    </a:cxn>
                    <a:cxn ang="0">
                      <a:pos x="137" y="89"/>
                    </a:cxn>
                    <a:cxn ang="0">
                      <a:pos x="137" y="89"/>
                    </a:cxn>
                    <a:cxn ang="0">
                      <a:pos x="136" y="72"/>
                    </a:cxn>
                    <a:cxn ang="0">
                      <a:pos x="131" y="59"/>
                    </a:cxn>
                    <a:cxn ang="0">
                      <a:pos x="125" y="44"/>
                    </a:cxn>
                    <a:cxn ang="0">
                      <a:pos x="113" y="26"/>
                    </a:cxn>
                    <a:cxn ang="0">
                      <a:pos x="106" y="20"/>
                    </a:cxn>
                    <a:cxn ang="0">
                      <a:pos x="100" y="14"/>
                    </a:cxn>
                    <a:cxn ang="0">
                      <a:pos x="90" y="9"/>
                    </a:cxn>
                    <a:cxn ang="0">
                      <a:pos x="80" y="4"/>
                    </a:cxn>
                    <a:cxn ang="0">
                      <a:pos x="69" y="2"/>
                    </a:cxn>
                    <a:cxn ang="0">
                      <a:pos x="56" y="0"/>
                    </a:cxn>
                    <a:cxn ang="0">
                      <a:pos x="56" y="0"/>
                    </a:cxn>
                    <a:cxn ang="0">
                      <a:pos x="42" y="0"/>
                    </a:cxn>
                    <a:cxn ang="0">
                      <a:pos x="29" y="4"/>
                    </a:cxn>
                    <a:cxn ang="0">
                      <a:pos x="19" y="10"/>
                    </a:cxn>
                    <a:cxn ang="0">
                      <a:pos x="12" y="18"/>
                    </a:cxn>
                    <a:cxn ang="0">
                      <a:pos x="7" y="24"/>
                    </a:cxn>
                    <a:cxn ang="0">
                      <a:pos x="4" y="31"/>
                    </a:cxn>
                    <a:cxn ang="0">
                      <a:pos x="0" y="45"/>
                    </a:cxn>
                    <a:cxn ang="0">
                      <a:pos x="0" y="45"/>
                    </a:cxn>
                    <a:cxn ang="0">
                      <a:pos x="0" y="60"/>
                    </a:cxn>
                    <a:cxn ang="0">
                      <a:pos x="0" y="269"/>
                    </a:cxn>
                    <a:cxn ang="0">
                      <a:pos x="14" y="275"/>
                    </a:cxn>
                    <a:cxn ang="0">
                      <a:pos x="14" y="254"/>
                    </a:cxn>
                    <a:cxn ang="0">
                      <a:pos x="121" y="291"/>
                    </a:cxn>
                    <a:cxn ang="0">
                      <a:pos x="121" y="314"/>
                    </a:cxn>
                    <a:cxn ang="0">
                      <a:pos x="139" y="320"/>
                    </a:cxn>
                    <a:cxn ang="0">
                      <a:pos x="139" y="114"/>
                    </a:cxn>
                    <a:cxn ang="0">
                      <a:pos x="139" y="114"/>
                    </a:cxn>
                  </a:cxnLst>
                  <a:rect l="0" t="0" r="r" b="b"/>
                  <a:pathLst>
                    <a:path w="139" h="320">
                      <a:moveTo>
                        <a:pt x="139" y="114"/>
                      </a:moveTo>
                      <a:lnTo>
                        <a:pt x="139" y="114"/>
                      </a:lnTo>
                      <a:lnTo>
                        <a:pt x="137" y="89"/>
                      </a:lnTo>
                      <a:lnTo>
                        <a:pt x="137" y="89"/>
                      </a:lnTo>
                      <a:lnTo>
                        <a:pt x="136" y="72"/>
                      </a:lnTo>
                      <a:lnTo>
                        <a:pt x="131" y="59"/>
                      </a:lnTo>
                      <a:lnTo>
                        <a:pt x="125" y="44"/>
                      </a:lnTo>
                      <a:lnTo>
                        <a:pt x="113" y="26"/>
                      </a:lnTo>
                      <a:lnTo>
                        <a:pt x="106" y="20"/>
                      </a:lnTo>
                      <a:lnTo>
                        <a:pt x="100" y="14"/>
                      </a:lnTo>
                      <a:lnTo>
                        <a:pt x="90" y="9"/>
                      </a:lnTo>
                      <a:lnTo>
                        <a:pt x="80" y="4"/>
                      </a:lnTo>
                      <a:lnTo>
                        <a:pt x="69" y="2"/>
                      </a:lnTo>
                      <a:lnTo>
                        <a:pt x="56" y="0"/>
                      </a:lnTo>
                      <a:lnTo>
                        <a:pt x="56" y="0"/>
                      </a:lnTo>
                      <a:lnTo>
                        <a:pt x="42" y="0"/>
                      </a:lnTo>
                      <a:lnTo>
                        <a:pt x="29" y="4"/>
                      </a:lnTo>
                      <a:lnTo>
                        <a:pt x="19" y="10"/>
                      </a:lnTo>
                      <a:lnTo>
                        <a:pt x="12" y="18"/>
                      </a:lnTo>
                      <a:lnTo>
                        <a:pt x="7" y="24"/>
                      </a:lnTo>
                      <a:lnTo>
                        <a:pt x="4" y="31"/>
                      </a:lnTo>
                      <a:lnTo>
                        <a:pt x="0" y="45"/>
                      </a:lnTo>
                      <a:lnTo>
                        <a:pt x="0" y="45"/>
                      </a:lnTo>
                      <a:lnTo>
                        <a:pt x="0" y="60"/>
                      </a:lnTo>
                      <a:lnTo>
                        <a:pt x="0" y="269"/>
                      </a:lnTo>
                      <a:lnTo>
                        <a:pt x="14" y="275"/>
                      </a:lnTo>
                      <a:lnTo>
                        <a:pt x="14" y="254"/>
                      </a:lnTo>
                      <a:lnTo>
                        <a:pt x="121" y="291"/>
                      </a:lnTo>
                      <a:lnTo>
                        <a:pt x="121" y="314"/>
                      </a:lnTo>
                      <a:lnTo>
                        <a:pt x="139" y="320"/>
                      </a:lnTo>
                      <a:lnTo>
                        <a:pt x="139" y="114"/>
                      </a:lnTo>
                      <a:lnTo>
                        <a:pt x="139" y="114"/>
                      </a:lnTo>
                      <a:close/>
                    </a:path>
                  </a:pathLst>
                </a:custGeom>
                <a:solidFill>
                  <a:srgbClr val="4573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778"/>
                <p:cNvSpPr>
                  <a:spLocks/>
                </p:cNvSpPr>
                <p:nvPr/>
              </p:nvSpPr>
              <p:spPr bwMode="auto">
                <a:xfrm>
                  <a:off x="8018463" y="2478088"/>
                  <a:ext cx="87313" cy="15875"/>
                </a:xfrm>
                <a:custGeom>
                  <a:avLst/>
                  <a:gdLst/>
                  <a:ahLst/>
                  <a:cxnLst>
                    <a:cxn ang="0">
                      <a:pos x="109" y="0"/>
                    </a:cxn>
                    <a:cxn ang="0">
                      <a:pos x="0" y="20"/>
                    </a:cxn>
                    <a:cxn ang="0">
                      <a:pos x="109" y="0"/>
                    </a:cxn>
                  </a:cxnLst>
                  <a:rect l="0" t="0" r="r" b="b"/>
                  <a:pathLst>
                    <a:path w="109" h="20">
                      <a:moveTo>
                        <a:pt x="109" y="0"/>
                      </a:moveTo>
                      <a:lnTo>
                        <a:pt x="0" y="20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Line 779"/>
                <p:cNvSpPr>
                  <a:spLocks noChangeShapeType="1"/>
                </p:cNvSpPr>
                <p:nvPr/>
              </p:nvSpPr>
              <p:spPr bwMode="auto">
                <a:xfrm flipH="1">
                  <a:off x="8018463" y="2478088"/>
                  <a:ext cx="87313" cy="15875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" name="Freeform 780"/>
                <p:cNvSpPr>
                  <a:spLocks/>
                </p:cNvSpPr>
                <p:nvPr/>
              </p:nvSpPr>
              <p:spPr bwMode="auto">
                <a:xfrm>
                  <a:off x="8056563" y="2493963"/>
                  <a:ext cx="93663" cy="68263"/>
                </a:xfrm>
                <a:custGeom>
                  <a:avLst/>
                  <a:gdLst/>
                  <a:ahLst/>
                  <a:cxnLst>
                    <a:cxn ang="0">
                      <a:pos x="19" y="47"/>
                    </a:cxn>
                    <a:cxn ang="0">
                      <a:pos x="19" y="47"/>
                    </a:cxn>
                    <a:cxn ang="0">
                      <a:pos x="25" y="62"/>
                    </a:cxn>
                    <a:cxn ang="0">
                      <a:pos x="28" y="75"/>
                    </a:cxn>
                    <a:cxn ang="0">
                      <a:pos x="30" y="87"/>
                    </a:cxn>
                    <a:cxn ang="0">
                      <a:pos x="118" y="72"/>
                    </a:cxn>
                    <a:cxn ang="0">
                      <a:pos x="118" y="72"/>
                    </a:cxn>
                    <a:cxn ang="0">
                      <a:pos x="117" y="61"/>
                    </a:cxn>
                    <a:cxn ang="0">
                      <a:pos x="113" y="47"/>
                    </a:cxn>
                    <a:cxn ang="0">
                      <a:pos x="107" y="32"/>
                    </a:cxn>
                    <a:cxn ang="0">
                      <a:pos x="107" y="32"/>
                    </a:cxn>
                    <a:cxn ang="0">
                      <a:pos x="99" y="18"/>
                    </a:cxn>
                    <a:cxn ang="0">
                      <a:pos x="92" y="8"/>
                    </a:cxn>
                    <a:cxn ang="0">
                      <a:pos x="82" y="0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8" y="22"/>
                    </a:cxn>
                    <a:cxn ang="0">
                      <a:pos x="14" y="32"/>
                    </a:cxn>
                    <a:cxn ang="0">
                      <a:pos x="19" y="47"/>
                    </a:cxn>
                    <a:cxn ang="0">
                      <a:pos x="19" y="47"/>
                    </a:cxn>
                    <a:cxn ang="0">
                      <a:pos x="19" y="47"/>
                    </a:cxn>
                  </a:cxnLst>
                  <a:rect l="0" t="0" r="r" b="b"/>
                  <a:pathLst>
                    <a:path w="118" h="87">
                      <a:moveTo>
                        <a:pt x="19" y="47"/>
                      </a:moveTo>
                      <a:lnTo>
                        <a:pt x="19" y="47"/>
                      </a:lnTo>
                      <a:lnTo>
                        <a:pt x="25" y="62"/>
                      </a:lnTo>
                      <a:lnTo>
                        <a:pt x="28" y="75"/>
                      </a:lnTo>
                      <a:lnTo>
                        <a:pt x="30" y="87"/>
                      </a:lnTo>
                      <a:lnTo>
                        <a:pt x="118" y="72"/>
                      </a:lnTo>
                      <a:lnTo>
                        <a:pt x="118" y="72"/>
                      </a:lnTo>
                      <a:lnTo>
                        <a:pt x="117" y="61"/>
                      </a:lnTo>
                      <a:lnTo>
                        <a:pt x="113" y="47"/>
                      </a:lnTo>
                      <a:lnTo>
                        <a:pt x="107" y="32"/>
                      </a:lnTo>
                      <a:lnTo>
                        <a:pt x="107" y="32"/>
                      </a:lnTo>
                      <a:lnTo>
                        <a:pt x="99" y="18"/>
                      </a:lnTo>
                      <a:lnTo>
                        <a:pt x="92" y="8"/>
                      </a:lnTo>
                      <a:lnTo>
                        <a:pt x="82" y="0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8" y="22"/>
                      </a:lnTo>
                      <a:lnTo>
                        <a:pt x="14" y="32"/>
                      </a:lnTo>
                      <a:lnTo>
                        <a:pt x="19" y="47"/>
                      </a:lnTo>
                      <a:lnTo>
                        <a:pt x="19" y="47"/>
                      </a:lnTo>
                      <a:lnTo>
                        <a:pt x="19" y="47"/>
                      </a:lnTo>
                      <a:close/>
                    </a:path>
                  </a:pathLst>
                </a:custGeom>
                <a:solidFill>
                  <a:srgbClr val="809C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" name="Freeform 781"/>
                <p:cNvSpPr>
                  <a:spLocks/>
                </p:cNvSpPr>
                <p:nvPr/>
              </p:nvSpPr>
              <p:spPr bwMode="auto">
                <a:xfrm>
                  <a:off x="8056563" y="2493963"/>
                  <a:ext cx="93663" cy="68263"/>
                </a:xfrm>
                <a:custGeom>
                  <a:avLst/>
                  <a:gdLst/>
                  <a:ahLst/>
                  <a:cxnLst>
                    <a:cxn ang="0">
                      <a:pos x="19" y="47"/>
                    </a:cxn>
                    <a:cxn ang="0">
                      <a:pos x="19" y="47"/>
                    </a:cxn>
                    <a:cxn ang="0">
                      <a:pos x="25" y="62"/>
                    </a:cxn>
                    <a:cxn ang="0">
                      <a:pos x="28" y="75"/>
                    </a:cxn>
                    <a:cxn ang="0">
                      <a:pos x="30" y="87"/>
                    </a:cxn>
                    <a:cxn ang="0">
                      <a:pos x="118" y="72"/>
                    </a:cxn>
                    <a:cxn ang="0">
                      <a:pos x="118" y="72"/>
                    </a:cxn>
                    <a:cxn ang="0">
                      <a:pos x="117" y="61"/>
                    </a:cxn>
                    <a:cxn ang="0">
                      <a:pos x="113" y="47"/>
                    </a:cxn>
                    <a:cxn ang="0">
                      <a:pos x="107" y="32"/>
                    </a:cxn>
                    <a:cxn ang="0">
                      <a:pos x="107" y="32"/>
                    </a:cxn>
                    <a:cxn ang="0">
                      <a:pos x="99" y="18"/>
                    </a:cxn>
                    <a:cxn ang="0">
                      <a:pos x="92" y="8"/>
                    </a:cxn>
                    <a:cxn ang="0">
                      <a:pos x="82" y="0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8" y="22"/>
                    </a:cxn>
                    <a:cxn ang="0">
                      <a:pos x="14" y="32"/>
                    </a:cxn>
                    <a:cxn ang="0">
                      <a:pos x="19" y="47"/>
                    </a:cxn>
                    <a:cxn ang="0">
                      <a:pos x="19" y="47"/>
                    </a:cxn>
                    <a:cxn ang="0">
                      <a:pos x="19" y="47"/>
                    </a:cxn>
                  </a:cxnLst>
                  <a:rect l="0" t="0" r="r" b="b"/>
                  <a:pathLst>
                    <a:path w="118" h="87">
                      <a:moveTo>
                        <a:pt x="19" y="47"/>
                      </a:moveTo>
                      <a:lnTo>
                        <a:pt x="19" y="47"/>
                      </a:lnTo>
                      <a:lnTo>
                        <a:pt x="25" y="62"/>
                      </a:lnTo>
                      <a:lnTo>
                        <a:pt x="28" y="75"/>
                      </a:lnTo>
                      <a:lnTo>
                        <a:pt x="30" y="87"/>
                      </a:lnTo>
                      <a:lnTo>
                        <a:pt x="118" y="72"/>
                      </a:lnTo>
                      <a:lnTo>
                        <a:pt x="118" y="72"/>
                      </a:lnTo>
                      <a:lnTo>
                        <a:pt x="117" y="61"/>
                      </a:lnTo>
                      <a:lnTo>
                        <a:pt x="113" y="47"/>
                      </a:lnTo>
                      <a:lnTo>
                        <a:pt x="107" y="32"/>
                      </a:lnTo>
                      <a:lnTo>
                        <a:pt x="107" y="32"/>
                      </a:lnTo>
                      <a:lnTo>
                        <a:pt x="99" y="18"/>
                      </a:lnTo>
                      <a:lnTo>
                        <a:pt x="92" y="8"/>
                      </a:lnTo>
                      <a:lnTo>
                        <a:pt x="82" y="0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8" y="22"/>
                      </a:lnTo>
                      <a:lnTo>
                        <a:pt x="14" y="32"/>
                      </a:lnTo>
                      <a:lnTo>
                        <a:pt x="19" y="47"/>
                      </a:lnTo>
                      <a:lnTo>
                        <a:pt x="19" y="47"/>
                      </a:lnTo>
                      <a:lnTo>
                        <a:pt x="19" y="47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782"/>
                <p:cNvSpPr>
                  <a:spLocks/>
                </p:cNvSpPr>
                <p:nvPr/>
              </p:nvSpPr>
              <p:spPr bwMode="auto">
                <a:xfrm>
                  <a:off x="8121650" y="2493963"/>
                  <a:ext cx="30163" cy="57150"/>
                </a:xfrm>
                <a:custGeom>
                  <a:avLst/>
                  <a:gdLst/>
                  <a:ahLst/>
                  <a:cxnLst>
                    <a:cxn ang="0">
                      <a:pos x="38" y="72"/>
                    </a:cxn>
                    <a:cxn ang="0">
                      <a:pos x="1" y="58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7" y="7"/>
                    </a:cxn>
                    <a:cxn ang="0">
                      <a:pos x="16" y="17"/>
                    </a:cxn>
                    <a:cxn ang="0">
                      <a:pos x="25" y="29"/>
                    </a:cxn>
                    <a:cxn ang="0">
                      <a:pos x="25" y="29"/>
                    </a:cxn>
                    <a:cxn ang="0">
                      <a:pos x="31" y="44"/>
                    </a:cxn>
                    <a:cxn ang="0">
                      <a:pos x="35" y="58"/>
                    </a:cxn>
                    <a:cxn ang="0">
                      <a:pos x="38" y="72"/>
                    </a:cxn>
                    <a:cxn ang="0">
                      <a:pos x="38" y="72"/>
                    </a:cxn>
                    <a:cxn ang="0">
                      <a:pos x="38" y="72"/>
                    </a:cxn>
                  </a:cxnLst>
                  <a:rect l="0" t="0" r="r" b="b"/>
                  <a:pathLst>
                    <a:path w="38" h="72">
                      <a:moveTo>
                        <a:pt x="38" y="72"/>
                      </a:moveTo>
                      <a:lnTo>
                        <a:pt x="1" y="58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7" y="7"/>
                      </a:lnTo>
                      <a:lnTo>
                        <a:pt x="16" y="17"/>
                      </a:lnTo>
                      <a:lnTo>
                        <a:pt x="25" y="29"/>
                      </a:lnTo>
                      <a:lnTo>
                        <a:pt x="25" y="29"/>
                      </a:lnTo>
                      <a:lnTo>
                        <a:pt x="31" y="44"/>
                      </a:lnTo>
                      <a:lnTo>
                        <a:pt x="35" y="58"/>
                      </a:lnTo>
                      <a:lnTo>
                        <a:pt x="38" y="72"/>
                      </a:lnTo>
                      <a:lnTo>
                        <a:pt x="38" y="72"/>
                      </a:lnTo>
                      <a:lnTo>
                        <a:pt x="38" y="72"/>
                      </a:lnTo>
                      <a:close/>
                    </a:path>
                  </a:pathLst>
                </a:custGeom>
                <a:solidFill>
                  <a:srgbClr val="809C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Freeform 783"/>
                <p:cNvSpPr>
                  <a:spLocks/>
                </p:cNvSpPr>
                <p:nvPr/>
              </p:nvSpPr>
              <p:spPr bwMode="auto">
                <a:xfrm>
                  <a:off x="8121650" y="2493963"/>
                  <a:ext cx="30163" cy="57150"/>
                </a:xfrm>
                <a:custGeom>
                  <a:avLst/>
                  <a:gdLst/>
                  <a:ahLst/>
                  <a:cxnLst>
                    <a:cxn ang="0">
                      <a:pos x="38" y="72"/>
                    </a:cxn>
                    <a:cxn ang="0">
                      <a:pos x="1" y="58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7" y="7"/>
                    </a:cxn>
                    <a:cxn ang="0">
                      <a:pos x="16" y="17"/>
                    </a:cxn>
                    <a:cxn ang="0">
                      <a:pos x="25" y="29"/>
                    </a:cxn>
                    <a:cxn ang="0">
                      <a:pos x="25" y="29"/>
                    </a:cxn>
                    <a:cxn ang="0">
                      <a:pos x="31" y="44"/>
                    </a:cxn>
                    <a:cxn ang="0">
                      <a:pos x="35" y="58"/>
                    </a:cxn>
                    <a:cxn ang="0">
                      <a:pos x="38" y="72"/>
                    </a:cxn>
                    <a:cxn ang="0">
                      <a:pos x="38" y="72"/>
                    </a:cxn>
                    <a:cxn ang="0">
                      <a:pos x="38" y="72"/>
                    </a:cxn>
                  </a:cxnLst>
                  <a:rect l="0" t="0" r="r" b="b"/>
                  <a:pathLst>
                    <a:path w="38" h="72">
                      <a:moveTo>
                        <a:pt x="38" y="72"/>
                      </a:moveTo>
                      <a:lnTo>
                        <a:pt x="1" y="58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7" y="7"/>
                      </a:lnTo>
                      <a:lnTo>
                        <a:pt x="16" y="17"/>
                      </a:lnTo>
                      <a:lnTo>
                        <a:pt x="25" y="29"/>
                      </a:lnTo>
                      <a:lnTo>
                        <a:pt x="25" y="29"/>
                      </a:lnTo>
                      <a:lnTo>
                        <a:pt x="31" y="44"/>
                      </a:lnTo>
                      <a:lnTo>
                        <a:pt x="35" y="58"/>
                      </a:lnTo>
                      <a:lnTo>
                        <a:pt x="38" y="72"/>
                      </a:lnTo>
                      <a:lnTo>
                        <a:pt x="38" y="72"/>
                      </a:lnTo>
                      <a:lnTo>
                        <a:pt x="38" y="72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" name="Freeform 784"/>
                <p:cNvSpPr>
                  <a:spLocks/>
                </p:cNvSpPr>
                <p:nvPr/>
              </p:nvSpPr>
              <p:spPr bwMode="auto">
                <a:xfrm>
                  <a:off x="8077200" y="2540000"/>
                  <a:ext cx="74613" cy="22225"/>
                </a:xfrm>
                <a:custGeom>
                  <a:avLst/>
                  <a:gdLst/>
                  <a:ahLst/>
                  <a:cxnLst>
                    <a:cxn ang="0">
                      <a:pos x="3" y="29"/>
                    </a:cxn>
                    <a:cxn ang="0">
                      <a:pos x="93" y="14"/>
                    </a:cxn>
                    <a:cxn ang="0">
                      <a:pos x="55" y="0"/>
                    </a:cxn>
                    <a:cxn ang="0">
                      <a:pos x="0" y="10"/>
                    </a:cxn>
                    <a:cxn ang="0">
                      <a:pos x="3" y="29"/>
                    </a:cxn>
                    <a:cxn ang="0">
                      <a:pos x="3" y="29"/>
                    </a:cxn>
                  </a:cxnLst>
                  <a:rect l="0" t="0" r="r" b="b"/>
                  <a:pathLst>
                    <a:path w="93" h="29">
                      <a:moveTo>
                        <a:pt x="3" y="29"/>
                      </a:moveTo>
                      <a:lnTo>
                        <a:pt x="93" y="14"/>
                      </a:lnTo>
                      <a:lnTo>
                        <a:pt x="55" y="0"/>
                      </a:lnTo>
                      <a:lnTo>
                        <a:pt x="0" y="10"/>
                      </a:lnTo>
                      <a:lnTo>
                        <a:pt x="3" y="29"/>
                      </a:lnTo>
                      <a:lnTo>
                        <a:pt x="3" y="29"/>
                      </a:lnTo>
                      <a:close/>
                    </a:path>
                  </a:pathLst>
                </a:custGeom>
                <a:solidFill>
                  <a:srgbClr val="809C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9" name="Freeform 785"/>
                <p:cNvSpPr>
                  <a:spLocks/>
                </p:cNvSpPr>
                <p:nvPr/>
              </p:nvSpPr>
              <p:spPr bwMode="auto">
                <a:xfrm>
                  <a:off x="8077200" y="2540000"/>
                  <a:ext cx="74613" cy="22225"/>
                </a:xfrm>
                <a:custGeom>
                  <a:avLst/>
                  <a:gdLst/>
                  <a:ahLst/>
                  <a:cxnLst>
                    <a:cxn ang="0">
                      <a:pos x="3" y="29"/>
                    </a:cxn>
                    <a:cxn ang="0">
                      <a:pos x="93" y="14"/>
                    </a:cxn>
                    <a:cxn ang="0">
                      <a:pos x="55" y="0"/>
                    </a:cxn>
                    <a:cxn ang="0">
                      <a:pos x="0" y="10"/>
                    </a:cxn>
                    <a:cxn ang="0">
                      <a:pos x="3" y="29"/>
                    </a:cxn>
                    <a:cxn ang="0">
                      <a:pos x="3" y="29"/>
                    </a:cxn>
                  </a:cxnLst>
                  <a:rect l="0" t="0" r="r" b="b"/>
                  <a:pathLst>
                    <a:path w="93" h="29">
                      <a:moveTo>
                        <a:pt x="3" y="29"/>
                      </a:moveTo>
                      <a:lnTo>
                        <a:pt x="93" y="14"/>
                      </a:lnTo>
                      <a:lnTo>
                        <a:pt x="55" y="0"/>
                      </a:lnTo>
                      <a:lnTo>
                        <a:pt x="0" y="10"/>
                      </a:lnTo>
                      <a:lnTo>
                        <a:pt x="3" y="29"/>
                      </a:lnTo>
                      <a:lnTo>
                        <a:pt x="3" y="29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0" name="Freeform 786"/>
                <p:cNvSpPr>
                  <a:spLocks/>
                </p:cNvSpPr>
                <p:nvPr/>
              </p:nvSpPr>
              <p:spPr bwMode="auto">
                <a:xfrm>
                  <a:off x="8074025" y="2505075"/>
                  <a:ext cx="31750" cy="1111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39" y="6"/>
                    </a:cxn>
                    <a:cxn ang="0">
                      <a:pos x="39" y="0"/>
                    </a:cxn>
                    <a:cxn ang="0">
                      <a:pos x="0" y="6"/>
                    </a:cxn>
                    <a:cxn ang="0">
                      <a:pos x="0" y="12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39" h="12">
                      <a:moveTo>
                        <a:pt x="0" y="12"/>
                      </a:moveTo>
                      <a:lnTo>
                        <a:pt x="39" y="6"/>
                      </a:lnTo>
                      <a:lnTo>
                        <a:pt x="39" y="0"/>
                      </a:lnTo>
                      <a:lnTo>
                        <a:pt x="0" y="6"/>
                      </a:lnTo>
                      <a:lnTo>
                        <a:pt x="0" y="12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1" name="Freeform 787"/>
                <p:cNvSpPr>
                  <a:spLocks/>
                </p:cNvSpPr>
                <p:nvPr/>
              </p:nvSpPr>
              <p:spPr bwMode="auto">
                <a:xfrm>
                  <a:off x="7959725" y="2551113"/>
                  <a:ext cx="111125" cy="66675"/>
                </a:xfrm>
                <a:custGeom>
                  <a:avLst/>
                  <a:gdLst/>
                  <a:ahLst/>
                  <a:cxnLst>
                    <a:cxn ang="0">
                      <a:pos x="140" y="85"/>
                    </a:cxn>
                    <a:cxn ang="0">
                      <a:pos x="0" y="34"/>
                    </a:cxn>
                    <a:cxn ang="0">
                      <a:pos x="0" y="0"/>
                    </a:cxn>
                    <a:cxn ang="0">
                      <a:pos x="140" y="50"/>
                    </a:cxn>
                    <a:cxn ang="0">
                      <a:pos x="140" y="85"/>
                    </a:cxn>
                    <a:cxn ang="0">
                      <a:pos x="140" y="85"/>
                    </a:cxn>
                  </a:cxnLst>
                  <a:rect l="0" t="0" r="r" b="b"/>
                  <a:pathLst>
                    <a:path w="140" h="85">
                      <a:moveTo>
                        <a:pt x="140" y="85"/>
                      </a:moveTo>
                      <a:lnTo>
                        <a:pt x="0" y="34"/>
                      </a:lnTo>
                      <a:lnTo>
                        <a:pt x="0" y="0"/>
                      </a:lnTo>
                      <a:lnTo>
                        <a:pt x="140" y="50"/>
                      </a:lnTo>
                      <a:lnTo>
                        <a:pt x="140" y="85"/>
                      </a:lnTo>
                      <a:lnTo>
                        <a:pt x="140" y="85"/>
                      </a:lnTo>
                      <a:close/>
                    </a:path>
                  </a:pathLst>
                </a:custGeom>
                <a:solidFill>
                  <a:srgbClr val="BFCA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2" name="Freeform 788"/>
                <p:cNvSpPr>
                  <a:spLocks/>
                </p:cNvSpPr>
                <p:nvPr/>
              </p:nvSpPr>
              <p:spPr bwMode="auto">
                <a:xfrm>
                  <a:off x="7959725" y="2551113"/>
                  <a:ext cx="111125" cy="66675"/>
                </a:xfrm>
                <a:custGeom>
                  <a:avLst/>
                  <a:gdLst/>
                  <a:ahLst/>
                  <a:cxnLst>
                    <a:cxn ang="0">
                      <a:pos x="140" y="85"/>
                    </a:cxn>
                    <a:cxn ang="0">
                      <a:pos x="0" y="34"/>
                    </a:cxn>
                    <a:cxn ang="0">
                      <a:pos x="0" y="0"/>
                    </a:cxn>
                    <a:cxn ang="0">
                      <a:pos x="140" y="50"/>
                    </a:cxn>
                    <a:cxn ang="0">
                      <a:pos x="140" y="85"/>
                    </a:cxn>
                    <a:cxn ang="0">
                      <a:pos x="140" y="85"/>
                    </a:cxn>
                  </a:cxnLst>
                  <a:rect l="0" t="0" r="r" b="b"/>
                  <a:pathLst>
                    <a:path w="140" h="85">
                      <a:moveTo>
                        <a:pt x="140" y="85"/>
                      </a:moveTo>
                      <a:lnTo>
                        <a:pt x="0" y="34"/>
                      </a:lnTo>
                      <a:lnTo>
                        <a:pt x="0" y="0"/>
                      </a:lnTo>
                      <a:lnTo>
                        <a:pt x="140" y="50"/>
                      </a:lnTo>
                      <a:lnTo>
                        <a:pt x="140" y="85"/>
                      </a:lnTo>
                      <a:lnTo>
                        <a:pt x="140" y="85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Freeform 789"/>
                <p:cNvSpPr>
                  <a:spLocks/>
                </p:cNvSpPr>
                <p:nvPr/>
              </p:nvSpPr>
              <p:spPr bwMode="auto">
                <a:xfrm>
                  <a:off x="8072438" y="2574925"/>
                  <a:ext cx="87313" cy="42863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111" y="35"/>
                    </a:cxn>
                    <a:cxn ang="0">
                      <a:pos x="111" y="0"/>
                    </a:cxn>
                    <a:cxn ang="0">
                      <a:pos x="0" y="20"/>
                    </a:cxn>
                    <a:cxn ang="0">
                      <a:pos x="0" y="54"/>
                    </a:cxn>
                    <a:cxn ang="0">
                      <a:pos x="0" y="54"/>
                    </a:cxn>
                  </a:cxnLst>
                  <a:rect l="0" t="0" r="r" b="b"/>
                  <a:pathLst>
                    <a:path w="111" h="54">
                      <a:moveTo>
                        <a:pt x="0" y="54"/>
                      </a:moveTo>
                      <a:lnTo>
                        <a:pt x="111" y="35"/>
                      </a:lnTo>
                      <a:lnTo>
                        <a:pt x="111" y="0"/>
                      </a:lnTo>
                      <a:lnTo>
                        <a:pt x="0" y="20"/>
                      </a:lnTo>
                      <a:lnTo>
                        <a:pt x="0" y="54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solidFill>
                  <a:srgbClr val="BFCA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" name="Freeform 790"/>
                <p:cNvSpPr>
                  <a:spLocks/>
                </p:cNvSpPr>
                <p:nvPr/>
              </p:nvSpPr>
              <p:spPr bwMode="auto">
                <a:xfrm>
                  <a:off x="8072438" y="2574925"/>
                  <a:ext cx="87313" cy="42863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111" y="35"/>
                    </a:cxn>
                    <a:cxn ang="0">
                      <a:pos x="111" y="0"/>
                    </a:cxn>
                    <a:cxn ang="0">
                      <a:pos x="0" y="20"/>
                    </a:cxn>
                    <a:cxn ang="0">
                      <a:pos x="0" y="54"/>
                    </a:cxn>
                    <a:cxn ang="0">
                      <a:pos x="0" y="54"/>
                    </a:cxn>
                  </a:cxnLst>
                  <a:rect l="0" t="0" r="r" b="b"/>
                  <a:pathLst>
                    <a:path w="111" h="54">
                      <a:moveTo>
                        <a:pt x="0" y="54"/>
                      </a:moveTo>
                      <a:lnTo>
                        <a:pt x="111" y="35"/>
                      </a:lnTo>
                      <a:lnTo>
                        <a:pt x="111" y="0"/>
                      </a:lnTo>
                      <a:lnTo>
                        <a:pt x="0" y="20"/>
                      </a:lnTo>
                      <a:lnTo>
                        <a:pt x="0" y="54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Freeform 791"/>
                <p:cNvSpPr>
                  <a:spLocks/>
                </p:cNvSpPr>
                <p:nvPr/>
              </p:nvSpPr>
              <p:spPr bwMode="auto">
                <a:xfrm>
                  <a:off x="7959725" y="2490788"/>
                  <a:ext cx="111125" cy="255588"/>
                </a:xfrm>
                <a:custGeom>
                  <a:avLst/>
                  <a:gdLst/>
                  <a:ahLst/>
                  <a:cxnLst>
                    <a:cxn ang="0">
                      <a:pos x="140" y="114"/>
                    </a:cxn>
                    <a:cxn ang="0">
                      <a:pos x="140" y="114"/>
                    </a:cxn>
                    <a:cxn ang="0">
                      <a:pos x="139" y="89"/>
                    </a:cxn>
                    <a:cxn ang="0">
                      <a:pos x="139" y="89"/>
                    </a:cxn>
                    <a:cxn ang="0">
                      <a:pos x="137" y="72"/>
                    </a:cxn>
                    <a:cxn ang="0">
                      <a:pos x="134" y="59"/>
                    </a:cxn>
                    <a:cxn ang="0">
                      <a:pos x="126" y="44"/>
                    </a:cxn>
                    <a:cxn ang="0">
                      <a:pos x="115" y="26"/>
                    </a:cxn>
                    <a:cxn ang="0">
                      <a:pos x="108" y="20"/>
                    </a:cxn>
                    <a:cxn ang="0">
                      <a:pos x="101" y="14"/>
                    </a:cxn>
                    <a:cxn ang="0">
                      <a:pos x="91" y="9"/>
                    </a:cxn>
                    <a:cxn ang="0">
                      <a:pos x="82" y="4"/>
                    </a:cxn>
                    <a:cxn ang="0">
                      <a:pos x="69" y="2"/>
                    </a:cxn>
                    <a:cxn ang="0">
                      <a:pos x="56" y="0"/>
                    </a:cxn>
                    <a:cxn ang="0">
                      <a:pos x="56" y="0"/>
                    </a:cxn>
                    <a:cxn ang="0">
                      <a:pos x="42" y="0"/>
                    </a:cxn>
                    <a:cxn ang="0">
                      <a:pos x="29" y="4"/>
                    </a:cxn>
                    <a:cxn ang="0">
                      <a:pos x="19" y="10"/>
                    </a:cxn>
                    <a:cxn ang="0">
                      <a:pos x="12" y="18"/>
                    </a:cxn>
                    <a:cxn ang="0">
                      <a:pos x="7" y="24"/>
                    </a:cxn>
                    <a:cxn ang="0">
                      <a:pos x="4" y="31"/>
                    </a:cxn>
                    <a:cxn ang="0">
                      <a:pos x="0" y="45"/>
                    </a:cxn>
                    <a:cxn ang="0">
                      <a:pos x="0" y="45"/>
                    </a:cxn>
                    <a:cxn ang="0">
                      <a:pos x="0" y="60"/>
                    </a:cxn>
                    <a:cxn ang="0">
                      <a:pos x="0" y="269"/>
                    </a:cxn>
                    <a:cxn ang="0">
                      <a:pos x="14" y="275"/>
                    </a:cxn>
                    <a:cxn ang="0">
                      <a:pos x="14" y="252"/>
                    </a:cxn>
                    <a:cxn ang="0">
                      <a:pos x="122" y="291"/>
                    </a:cxn>
                    <a:cxn ang="0">
                      <a:pos x="122" y="314"/>
                    </a:cxn>
                    <a:cxn ang="0">
                      <a:pos x="140" y="320"/>
                    </a:cxn>
                    <a:cxn ang="0">
                      <a:pos x="140" y="114"/>
                    </a:cxn>
                    <a:cxn ang="0">
                      <a:pos x="140" y="114"/>
                    </a:cxn>
                  </a:cxnLst>
                  <a:rect l="0" t="0" r="r" b="b"/>
                  <a:pathLst>
                    <a:path w="140" h="320">
                      <a:moveTo>
                        <a:pt x="140" y="114"/>
                      </a:moveTo>
                      <a:lnTo>
                        <a:pt x="140" y="114"/>
                      </a:lnTo>
                      <a:lnTo>
                        <a:pt x="139" y="89"/>
                      </a:lnTo>
                      <a:lnTo>
                        <a:pt x="139" y="89"/>
                      </a:lnTo>
                      <a:lnTo>
                        <a:pt x="137" y="72"/>
                      </a:lnTo>
                      <a:lnTo>
                        <a:pt x="134" y="59"/>
                      </a:lnTo>
                      <a:lnTo>
                        <a:pt x="126" y="44"/>
                      </a:lnTo>
                      <a:lnTo>
                        <a:pt x="115" y="26"/>
                      </a:lnTo>
                      <a:lnTo>
                        <a:pt x="108" y="20"/>
                      </a:lnTo>
                      <a:lnTo>
                        <a:pt x="101" y="14"/>
                      </a:lnTo>
                      <a:lnTo>
                        <a:pt x="91" y="9"/>
                      </a:lnTo>
                      <a:lnTo>
                        <a:pt x="82" y="4"/>
                      </a:lnTo>
                      <a:lnTo>
                        <a:pt x="69" y="2"/>
                      </a:lnTo>
                      <a:lnTo>
                        <a:pt x="56" y="0"/>
                      </a:lnTo>
                      <a:lnTo>
                        <a:pt x="56" y="0"/>
                      </a:lnTo>
                      <a:lnTo>
                        <a:pt x="42" y="0"/>
                      </a:lnTo>
                      <a:lnTo>
                        <a:pt x="29" y="4"/>
                      </a:lnTo>
                      <a:lnTo>
                        <a:pt x="19" y="10"/>
                      </a:lnTo>
                      <a:lnTo>
                        <a:pt x="12" y="18"/>
                      </a:lnTo>
                      <a:lnTo>
                        <a:pt x="7" y="24"/>
                      </a:lnTo>
                      <a:lnTo>
                        <a:pt x="4" y="31"/>
                      </a:lnTo>
                      <a:lnTo>
                        <a:pt x="0" y="45"/>
                      </a:lnTo>
                      <a:lnTo>
                        <a:pt x="0" y="45"/>
                      </a:lnTo>
                      <a:lnTo>
                        <a:pt x="0" y="60"/>
                      </a:lnTo>
                      <a:lnTo>
                        <a:pt x="0" y="269"/>
                      </a:lnTo>
                      <a:lnTo>
                        <a:pt x="14" y="275"/>
                      </a:lnTo>
                      <a:lnTo>
                        <a:pt x="14" y="252"/>
                      </a:lnTo>
                      <a:lnTo>
                        <a:pt x="122" y="291"/>
                      </a:lnTo>
                      <a:lnTo>
                        <a:pt x="122" y="314"/>
                      </a:lnTo>
                      <a:lnTo>
                        <a:pt x="140" y="320"/>
                      </a:lnTo>
                      <a:lnTo>
                        <a:pt x="140" y="114"/>
                      </a:lnTo>
                      <a:lnTo>
                        <a:pt x="140" y="114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" name="Line 792"/>
                <p:cNvSpPr>
                  <a:spLocks noChangeShapeType="1"/>
                </p:cNvSpPr>
                <p:nvPr/>
              </p:nvSpPr>
              <p:spPr bwMode="auto">
                <a:xfrm>
                  <a:off x="8158163" y="2562225"/>
                  <a:ext cx="0" cy="52388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68" name="Group 404"/>
              <p:cNvGrpSpPr/>
              <p:nvPr/>
            </p:nvGrpSpPr>
            <p:grpSpPr>
              <a:xfrm>
                <a:off x="6185079" y="2874169"/>
                <a:ext cx="200025" cy="238125"/>
                <a:chOff x="7885112" y="5567362"/>
                <a:chExt cx="200025" cy="238125"/>
              </a:xfrm>
            </p:grpSpPr>
            <p:sp>
              <p:nvSpPr>
                <p:cNvPr id="144" name="Freeform 683"/>
                <p:cNvSpPr>
                  <a:spLocks/>
                </p:cNvSpPr>
                <p:nvPr/>
              </p:nvSpPr>
              <p:spPr bwMode="auto">
                <a:xfrm>
                  <a:off x="7886700" y="5732462"/>
                  <a:ext cx="195262" cy="73025"/>
                </a:xfrm>
                <a:custGeom>
                  <a:avLst/>
                  <a:gdLst/>
                  <a:ahLst/>
                  <a:cxnLst>
                    <a:cxn ang="0">
                      <a:pos x="246" y="57"/>
                    </a:cxn>
                    <a:cxn ang="0">
                      <a:pos x="246" y="0"/>
                    </a:cxn>
                    <a:cxn ang="0">
                      <a:pos x="246" y="0"/>
                    </a:cxn>
                    <a:cxn ang="0">
                      <a:pos x="242" y="5"/>
                    </a:cxn>
                    <a:cxn ang="0">
                      <a:pos x="237" y="11"/>
                    </a:cxn>
                    <a:cxn ang="0">
                      <a:pos x="228" y="17"/>
                    </a:cxn>
                    <a:cxn ang="0">
                      <a:pos x="214" y="23"/>
                    </a:cxn>
                    <a:cxn ang="0">
                      <a:pos x="193" y="28"/>
                    </a:cxn>
                    <a:cxn ang="0">
                      <a:pos x="162" y="32"/>
                    </a:cxn>
                    <a:cxn ang="0">
                      <a:pos x="123" y="35"/>
                    </a:cxn>
                    <a:cxn ang="0">
                      <a:pos x="123" y="35"/>
                    </a:cxn>
                    <a:cxn ang="0">
                      <a:pos x="83" y="32"/>
                    </a:cxn>
                    <a:cxn ang="0">
                      <a:pos x="52" y="28"/>
                    </a:cxn>
                    <a:cxn ang="0">
                      <a:pos x="30" y="23"/>
                    </a:cxn>
                    <a:cxn ang="0">
                      <a:pos x="15" y="17"/>
                    </a:cxn>
                    <a:cxn ang="0">
                      <a:pos x="7" y="11"/>
                    </a:cxn>
                    <a:cxn ang="0">
                      <a:pos x="1" y="5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5"/>
                    </a:cxn>
                    <a:cxn ang="0">
                      <a:pos x="2" y="61"/>
                    </a:cxn>
                    <a:cxn ang="0">
                      <a:pos x="7" y="66"/>
                    </a:cxn>
                    <a:cxn ang="0">
                      <a:pos x="19" y="74"/>
                    </a:cxn>
                    <a:cxn ang="0">
                      <a:pos x="34" y="80"/>
                    </a:cxn>
                    <a:cxn ang="0">
                      <a:pos x="55" y="86"/>
                    </a:cxn>
                    <a:cxn ang="0">
                      <a:pos x="86" y="91"/>
                    </a:cxn>
                    <a:cxn ang="0">
                      <a:pos x="124" y="92"/>
                    </a:cxn>
                    <a:cxn ang="0">
                      <a:pos x="124" y="92"/>
                    </a:cxn>
                    <a:cxn ang="0">
                      <a:pos x="160" y="91"/>
                    </a:cxn>
                    <a:cxn ang="0">
                      <a:pos x="188" y="86"/>
                    </a:cxn>
                    <a:cxn ang="0">
                      <a:pos x="211" y="80"/>
                    </a:cxn>
                    <a:cxn ang="0">
                      <a:pos x="226" y="75"/>
                    </a:cxn>
                    <a:cxn ang="0">
                      <a:pos x="236" y="69"/>
                    </a:cxn>
                    <a:cxn ang="0">
                      <a:pos x="242" y="61"/>
                    </a:cxn>
                    <a:cxn ang="0">
                      <a:pos x="246" y="57"/>
                    </a:cxn>
                    <a:cxn ang="0">
                      <a:pos x="246" y="57"/>
                    </a:cxn>
                    <a:cxn ang="0">
                      <a:pos x="246" y="57"/>
                    </a:cxn>
                  </a:cxnLst>
                  <a:rect l="0" t="0" r="r" b="b"/>
                  <a:pathLst>
                    <a:path w="246" h="92">
                      <a:moveTo>
                        <a:pt x="246" y="57"/>
                      </a:move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2" y="5"/>
                      </a:lnTo>
                      <a:lnTo>
                        <a:pt x="237" y="11"/>
                      </a:lnTo>
                      <a:lnTo>
                        <a:pt x="228" y="17"/>
                      </a:lnTo>
                      <a:lnTo>
                        <a:pt x="214" y="23"/>
                      </a:lnTo>
                      <a:lnTo>
                        <a:pt x="193" y="28"/>
                      </a:lnTo>
                      <a:lnTo>
                        <a:pt x="162" y="32"/>
                      </a:lnTo>
                      <a:lnTo>
                        <a:pt x="123" y="35"/>
                      </a:lnTo>
                      <a:lnTo>
                        <a:pt x="123" y="35"/>
                      </a:lnTo>
                      <a:lnTo>
                        <a:pt x="83" y="32"/>
                      </a:lnTo>
                      <a:lnTo>
                        <a:pt x="52" y="28"/>
                      </a:lnTo>
                      <a:lnTo>
                        <a:pt x="30" y="23"/>
                      </a:lnTo>
                      <a:lnTo>
                        <a:pt x="15" y="17"/>
                      </a:lnTo>
                      <a:lnTo>
                        <a:pt x="7" y="11"/>
                      </a:lnTo>
                      <a:lnTo>
                        <a:pt x="1" y="5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5"/>
                      </a:lnTo>
                      <a:lnTo>
                        <a:pt x="2" y="61"/>
                      </a:lnTo>
                      <a:lnTo>
                        <a:pt x="7" y="66"/>
                      </a:lnTo>
                      <a:lnTo>
                        <a:pt x="19" y="74"/>
                      </a:lnTo>
                      <a:lnTo>
                        <a:pt x="34" y="80"/>
                      </a:lnTo>
                      <a:lnTo>
                        <a:pt x="55" y="86"/>
                      </a:lnTo>
                      <a:lnTo>
                        <a:pt x="86" y="91"/>
                      </a:lnTo>
                      <a:lnTo>
                        <a:pt x="124" y="92"/>
                      </a:lnTo>
                      <a:lnTo>
                        <a:pt x="124" y="92"/>
                      </a:lnTo>
                      <a:lnTo>
                        <a:pt x="160" y="91"/>
                      </a:lnTo>
                      <a:lnTo>
                        <a:pt x="188" y="86"/>
                      </a:lnTo>
                      <a:lnTo>
                        <a:pt x="211" y="80"/>
                      </a:lnTo>
                      <a:lnTo>
                        <a:pt x="226" y="75"/>
                      </a:lnTo>
                      <a:lnTo>
                        <a:pt x="236" y="69"/>
                      </a:lnTo>
                      <a:lnTo>
                        <a:pt x="242" y="61"/>
                      </a:lnTo>
                      <a:lnTo>
                        <a:pt x="246" y="57"/>
                      </a:lnTo>
                      <a:lnTo>
                        <a:pt x="246" y="57"/>
                      </a:lnTo>
                      <a:lnTo>
                        <a:pt x="246" y="57"/>
                      </a:lnTo>
                      <a:close/>
                    </a:path>
                  </a:pathLst>
                </a:custGeom>
                <a:solidFill>
                  <a:srgbClr val="4573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" name="Freeform 684"/>
                <p:cNvSpPr>
                  <a:spLocks/>
                </p:cNvSpPr>
                <p:nvPr/>
              </p:nvSpPr>
              <p:spPr bwMode="auto">
                <a:xfrm>
                  <a:off x="7886700" y="5686425"/>
                  <a:ext cx="195262" cy="73025"/>
                </a:xfrm>
                <a:custGeom>
                  <a:avLst/>
                  <a:gdLst/>
                  <a:ahLst/>
                  <a:cxnLst>
                    <a:cxn ang="0">
                      <a:pos x="246" y="60"/>
                    </a:cxn>
                    <a:cxn ang="0">
                      <a:pos x="246" y="0"/>
                    </a:cxn>
                    <a:cxn ang="0">
                      <a:pos x="246" y="2"/>
                    </a:cxn>
                    <a:cxn ang="0">
                      <a:pos x="242" y="5"/>
                    </a:cxn>
                    <a:cxn ang="0">
                      <a:pos x="237" y="12"/>
                    </a:cxn>
                    <a:cxn ang="0">
                      <a:pos x="228" y="19"/>
                    </a:cxn>
                    <a:cxn ang="0">
                      <a:pos x="214" y="25"/>
                    </a:cxn>
                    <a:cxn ang="0">
                      <a:pos x="193" y="31"/>
                    </a:cxn>
                    <a:cxn ang="0">
                      <a:pos x="162" y="36"/>
                    </a:cxn>
                    <a:cxn ang="0">
                      <a:pos x="123" y="37"/>
                    </a:cxn>
                    <a:cxn ang="0">
                      <a:pos x="123" y="37"/>
                    </a:cxn>
                    <a:cxn ang="0">
                      <a:pos x="83" y="36"/>
                    </a:cxn>
                    <a:cxn ang="0">
                      <a:pos x="52" y="31"/>
                    </a:cxn>
                    <a:cxn ang="0">
                      <a:pos x="30" y="25"/>
                    </a:cxn>
                    <a:cxn ang="0">
                      <a:pos x="15" y="19"/>
                    </a:cxn>
                    <a:cxn ang="0">
                      <a:pos x="7" y="12"/>
                    </a:cxn>
                    <a:cxn ang="0">
                      <a:pos x="1" y="5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9"/>
                    </a:cxn>
                    <a:cxn ang="0">
                      <a:pos x="2" y="64"/>
                    </a:cxn>
                    <a:cxn ang="0">
                      <a:pos x="7" y="70"/>
                    </a:cxn>
                    <a:cxn ang="0">
                      <a:pos x="19" y="76"/>
                    </a:cxn>
                    <a:cxn ang="0">
                      <a:pos x="34" y="81"/>
                    </a:cxn>
                    <a:cxn ang="0">
                      <a:pos x="55" y="88"/>
                    </a:cxn>
                    <a:cxn ang="0">
                      <a:pos x="86" y="90"/>
                    </a:cxn>
                    <a:cxn ang="0">
                      <a:pos x="124" y="93"/>
                    </a:cxn>
                    <a:cxn ang="0">
                      <a:pos x="124" y="93"/>
                    </a:cxn>
                    <a:cxn ang="0">
                      <a:pos x="160" y="90"/>
                    </a:cxn>
                    <a:cxn ang="0">
                      <a:pos x="188" y="88"/>
                    </a:cxn>
                    <a:cxn ang="0">
                      <a:pos x="211" y="83"/>
                    </a:cxn>
                    <a:cxn ang="0">
                      <a:pos x="226" y="76"/>
                    </a:cxn>
                    <a:cxn ang="0">
                      <a:pos x="236" y="70"/>
                    </a:cxn>
                    <a:cxn ang="0">
                      <a:pos x="242" y="65"/>
                    </a:cxn>
                    <a:cxn ang="0">
                      <a:pos x="246" y="60"/>
                    </a:cxn>
                    <a:cxn ang="0">
                      <a:pos x="246" y="60"/>
                    </a:cxn>
                    <a:cxn ang="0">
                      <a:pos x="246" y="60"/>
                    </a:cxn>
                  </a:cxnLst>
                  <a:rect l="0" t="0" r="r" b="b"/>
                  <a:pathLst>
                    <a:path w="246" h="93">
                      <a:moveTo>
                        <a:pt x="246" y="60"/>
                      </a:moveTo>
                      <a:lnTo>
                        <a:pt x="246" y="0"/>
                      </a:lnTo>
                      <a:lnTo>
                        <a:pt x="246" y="2"/>
                      </a:lnTo>
                      <a:lnTo>
                        <a:pt x="242" y="5"/>
                      </a:lnTo>
                      <a:lnTo>
                        <a:pt x="237" y="12"/>
                      </a:lnTo>
                      <a:lnTo>
                        <a:pt x="228" y="19"/>
                      </a:lnTo>
                      <a:lnTo>
                        <a:pt x="214" y="25"/>
                      </a:lnTo>
                      <a:lnTo>
                        <a:pt x="193" y="31"/>
                      </a:lnTo>
                      <a:lnTo>
                        <a:pt x="162" y="36"/>
                      </a:lnTo>
                      <a:lnTo>
                        <a:pt x="123" y="37"/>
                      </a:lnTo>
                      <a:lnTo>
                        <a:pt x="123" y="37"/>
                      </a:lnTo>
                      <a:lnTo>
                        <a:pt x="83" y="36"/>
                      </a:lnTo>
                      <a:lnTo>
                        <a:pt x="52" y="31"/>
                      </a:lnTo>
                      <a:lnTo>
                        <a:pt x="30" y="25"/>
                      </a:lnTo>
                      <a:lnTo>
                        <a:pt x="15" y="19"/>
                      </a:lnTo>
                      <a:lnTo>
                        <a:pt x="7" y="12"/>
                      </a:lnTo>
                      <a:lnTo>
                        <a:pt x="1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9"/>
                      </a:lnTo>
                      <a:lnTo>
                        <a:pt x="2" y="64"/>
                      </a:lnTo>
                      <a:lnTo>
                        <a:pt x="7" y="70"/>
                      </a:lnTo>
                      <a:lnTo>
                        <a:pt x="19" y="76"/>
                      </a:lnTo>
                      <a:lnTo>
                        <a:pt x="34" y="81"/>
                      </a:lnTo>
                      <a:lnTo>
                        <a:pt x="55" y="88"/>
                      </a:lnTo>
                      <a:lnTo>
                        <a:pt x="86" y="90"/>
                      </a:lnTo>
                      <a:lnTo>
                        <a:pt x="124" y="93"/>
                      </a:lnTo>
                      <a:lnTo>
                        <a:pt x="124" y="93"/>
                      </a:lnTo>
                      <a:lnTo>
                        <a:pt x="160" y="90"/>
                      </a:lnTo>
                      <a:lnTo>
                        <a:pt x="188" y="88"/>
                      </a:lnTo>
                      <a:lnTo>
                        <a:pt x="211" y="83"/>
                      </a:lnTo>
                      <a:lnTo>
                        <a:pt x="226" y="76"/>
                      </a:lnTo>
                      <a:lnTo>
                        <a:pt x="236" y="70"/>
                      </a:lnTo>
                      <a:lnTo>
                        <a:pt x="242" y="65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close/>
                    </a:path>
                  </a:pathLst>
                </a:custGeom>
                <a:solidFill>
                  <a:srgbClr val="809C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" name="Freeform 685"/>
                <p:cNvSpPr>
                  <a:spLocks/>
                </p:cNvSpPr>
                <p:nvPr/>
              </p:nvSpPr>
              <p:spPr bwMode="auto">
                <a:xfrm>
                  <a:off x="7886700" y="5686425"/>
                  <a:ext cx="195262" cy="73025"/>
                </a:xfrm>
                <a:custGeom>
                  <a:avLst/>
                  <a:gdLst/>
                  <a:ahLst/>
                  <a:cxnLst>
                    <a:cxn ang="0">
                      <a:pos x="246" y="60"/>
                    </a:cxn>
                    <a:cxn ang="0">
                      <a:pos x="246" y="0"/>
                    </a:cxn>
                    <a:cxn ang="0">
                      <a:pos x="246" y="2"/>
                    </a:cxn>
                    <a:cxn ang="0">
                      <a:pos x="242" y="5"/>
                    </a:cxn>
                    <a:cxn ang="0">
                      <a:pos x="237" y="12"/>
                    </a:cxn>
                    <a:cxn ang="0">
                      <a:pos x="228" y="19"/>
                    </a:cxn>
                    <a:cxn ang="0">
                      <a:pos x="214" y="25"/>
                    </a:cxn>
                    <a:cxn ang="0">
                      <a:pos x="193" y="31"/>
                    </a:cxn>
                    <a:cxn ang="0">
                      <a:pos x="162" y="36"/>
                    </a:cxn>
                    <a:cxn ang="0">
                      <a:pos x="123" y="37"/>
                    </a:cxn>
                    <a:cxn ang="0">
                      <a:pos x="123" y="37"/>
                    </a:cxn>
                    <a:cxn ang="0">
                      <a:pos x="83" y="36"/>
                    </a:cxn>
                    <a:cxn ang="0">
                      <a:pos x="52" y="31"/>
                    </a:cxn>
                    <a:cxn ang="0">
                      <a:pos x="30" y="25"/>
                    </a:cxn>
                    <a:cxn ang="0">
                      <a:pos x="15" y="19"/>
                    </a:cxn>
                    <a:cxn ang="0">
                      <a:pos x="7" y="12"/>
                    </a:cxn>
                    <a:cxn ang="0">
                      <a:pos x="1" y="5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9"/>
                    </a:cxn>
                    <a:cxn ang="0">
                      <a:pos x="2" y="64"/>
                    </a:cxn>
                    <a:cxn ang="0">
                      <a:pos x="7" y="70"/>
                    </a:cxn>
                    <a:cxn ang="0">
                      <a:pos x="19" y="76"/>
                    </a:cxn>
                    <a:cxn ang="0">
                      <a:pos x="34" y="81"/>
                    </a:cxn>
                    <a:cxn ang="0">
                      <a:pos x="55" y="88"/>
                    </a:cxn>
                    <a:cxn ang="0">
                      <a:pos x="86" y="90"/>
                    </a:cxn>
                    <a:cxn ang="0">
                      <a:pos x="124" y="93"/>
                    </a:cxn>
                    <a:cxn ang="0">
                      <a:pos x="124" y="93"/>
                    </a:cxn>
                    <a:cxn ang="0">
                      <a:pos x="160" y="90"/>
                    </a:cxn>
                    <a:cxn ang="0">
                      <a:pos x="188" y="88"/>
                    </a:cxn>
                    <a:cxn ang="0">
                      <a:pos x="211" y="83"/>
                    </a:cxn>
                    <a:cxn ang="0">
                      <a:pos x="226" y="76"/>
                    </a:cxn>
                    <a:cxn ang="0">
                      <a:pos x="236" y="70"/>
                    </a:cxn>
                    <a:cxn ang="0">
                      <a:pos x="242" y="65"/>
                    </a:cxn>
                    <a:cxn ang="0">
                      <a:pos x="246" y="60"/>
                    </a:cxn>
                    <a:cxn ang="0">
                      <a:pos x="246" y="60"/>
                    </a:cxn>
                    <a:cxn ang="0">
                      <a:pos x="246" y="60"/>
                    </a:cxn>
                  </a:cxnLst>
                  <a:rect l="0" t="0" r="r" b="b"/>
                  <a:pathLst>
                    <a:path w="246" h="93">
                      <a:moveTo>
                        <a:pt x="246" y="60"/>
                      </a:moveTo>
                      <a:lnTo>
                        <a:pt x="246" y="0"/>
                      </a:lnTo>
                      <a:lnTo>
                        <a:pt x="246" y="2"/>
                      </a:lnTo>
                      <a:lnTo>
                        <a:pt x="242" y="5"/>
                      </a:lnTo>
                      <a:lnTo>
                        <a:pt x="237" y="12"/>
                      </a:lnTo>
                      <a:lnTo>
                        <a:pt x="228" y="19"/>
                      </a:lnTo>
                      <a:lnTo>
                        <a:pt x="214" y="25"/>
                      </a:lnTo>
                      <a:lnTo>
                        <a:pt x="193" y="31"/>
                      </a:lnTo>
                      <a:lnTo>
                        <a:pt x="162" y="36"/>
                      </a:lnTo>
                      <a:lnTo>
                        <a:pt x="123" y="37"/>
                      </a:lnTo>
                      <a:lnTo>
                        <a:pt x="123" y="37"/>
                      </a:lnTo>
                      <a:lnTo>
                        <a:pt x="83" y="36"/>
                      </a:lnTo>
                      <a:lnTo>
                        <a:pt x="52" y="31"/>
                      </a:lnTo>
                      <a:lnTo>
                        <a:pt x="30" y="25"/>
                      </a:lnTo>
                      <a:lnTo>
                        <a:pt x="15" y="19"/>
                      </a:lnTo>
                      <a:lnTo>
                        <a:pt x="7" y="12"/>
                      </a:lnTo>
                      <a:lnTo>
                        <a:pt x="1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9"/>
                      </a:lnTo>
                      <a:lnTo>
                        <a:pt x="2" y="64"/>
                      </a:lnTo>
                      <a:lnTo>
                        <a:pt x="7" y="70"/>
                      </a:lnTo>
                      <a:lnTo>
                        <a:pt x="19" y="76"/>
                      </a:lnTo>
                      <a:lnTo>
                        <a:pt x="34" y="81"/>
                      </a:lnTo>
                      <a:lnTo>
                        <a:pt x="55" y="88"/>
                      </a:lnTo>
                      <a:lnTo>
                        <a:pt x="86" y="90"/>
                      </a:lnTo>
                      <a:lnTo>
                        <a:pt x="124" y="93"/>
                      </a:lnTo>
                      <a:lnTo>
                        <a:pt x="124" y="93"/>
                      </a:lnTo>
                      <a:lnTo>
                        <a:pt x="160" y="90"/>
                      </a:lnTo>
                      <a:lnTo>
                        <a:pt x="188" y="88"/>
                      </a:lnTo>
                      <a:lnTo>
                        <a:pt x="211" y="83"/>
                      </a:lnTo>
                      <a:lnTo>
                        <a:pt x="226" y="76"/>
                      </a:lnTo>
                      <a:lnTo>
                        <a:pt x="236" y="70"/>
                      </a:lnTo>
                      <a:lnTo>
                        <a:pt x="242" y="65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lnTo>
                        <a:pt x="246" y="6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4573B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" name="Freeform 686"/>
                <p:cNvSpPr>
                  <a:spLocks/>
                </p:cNvSpPr>
                <p:nvPr/>
              </p:nvSpPr>
              <p:spPr bwMode="auto">
                <a:xfrm>
                  <a:off x="7886700" y="5641975"/>
                  <a:ext cx="195262" cy="74612"/>
                </a:xfrm>
                <a:custGeom>
                  <a:avLst/>
                  <a:gdLst/>
                  <a:ahLst/>
                  <a:cxnLst>
                    <a:cxn ang="0">
                      <a:pos x="246" y="61"/>
                    </a:cxn>
                    <a:cxn ang="0">
                      <a:pos x="246" y="0"/>
                    </a:cxn>
                    <a:cxn ang="0">
                      <a:pos x="246" y="2"/>
                    </a:cxn>
                    <a:cxn ang="0">
                      <a:pos x="242" y="7"/>
                    </a:cxn>
                    <a:cxn ang="0">
                      <a:pos x="237" y="12"/>
                    </a:cxn>
                    <a:cxn ang="0">
                      <a:pos x="228" y="19"/>
                    </a:cxn>
                    <a:cxn ang="0">
                      <a:pos x="214" y="25"/>
                    </a:cxn>
                    <a:cxn ang="0">
                      <a:pos x="193" y="32"/>
                    </a:cxn>
                    <a:cxn ang="0">
                      <a:pos x="162" y="35"/>
                    </a:cxn>
                    <a:cxn ang="0">
                      <a:pos x="123" y="37"/>
                    </a:cxn>
                    <a:cxn ang="0">
                      <a:pos x="123" y="37"/>
                    </a:cxn>
                    <a:cxn ang="0">
                      <a:pos x="83" y="35"/>
                    </a:cxn>
                    <a:cxn ang="0">
                      <a:pos x="52" y="32"/>
                    </a:cxn>
                    <a:cxn ang="0">
                      <a:pos x="30" y="25"/>
                    </a:cxn>
                    <a:cxn ang="0">
                      <a:pos x="15" y="19"/>
                    </a:cxn>
                    <a:cxn ang="0">
                      <a:pos x="7" y="12"/>
                    </a:cxn>
                    <a:cxn ang="0">
                      <a:pos x="1" y="7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9"/>
                    </a:cxn>
                    <a:cxn ang="0">
                      <a:pos x="2" y="66"/>
                    </a:cxn>
                    <a:cxn ang="0">
                      <a:pos x="7" y="71"/>
                    </a:cxn>
                    <a:cxn ang="0">
                      <a:pos x="19" y="77"/>
                    </a:cxn>
                    <a:cxn ang="0">
                      <a:pos x="34" y="83"/>
                    </a:cxn>
                    <a:cxn ang="0">
                      <a:pos x="55" y="88"/>
                    </a:cxn>
                    <a:cxn ang="0">
                      <a:pos x="86" y="94"/>
                    </a:cxn>
                    <a:cxn ang="0">
                      <a:pos x="124" y="96"/>
                    </a:cxn>
                    <a:cxn ang="0">
                      <a:pos x="124" y="96"/>
                    </a:cxn>
                    <a:cxn ang="0">
                      <a:pos x="160" y="94"/>
                    </a:cxn>
                    <a:cxn ang="0">
                      <a:pos x="188" y="88"/>
                    </a:cxn>
                    <a:cxn ang="0">
                      <a:pos x="211" y="83"/>
                    </a:cxn>
                    <a:cxn ang="0">
                      <a:pos x="226" y="77"/>
                    </a:cxn>
                    <a:cxn ang="0">
                      <a:pos x="236" y="73"/>
                    </a:cxn>
                    <a:cxn ang="0">
                      <a:pos x="242" y="66"/>
                    </a:cxn>
                    <a:cxn ang="0">
                      <a:pos x="246" y="61"/>
                    </a:cxn>
                    <a:cxn ang="0">
                      <a:pos x="246" y="61"/>
                    </a:cxn>
                    <a:cxn ang="0">
                      <a:pos x="246" y="61"/>
                    </a:cxn>
                  </a:cxnLst>
                  <a:rect l="0" t="0" r="r" b="b"/>
                  <a:pathLst>
                    <a:path w="246" h="96">
                      <a:moveTo>
                        <a:pt x="246" y="61"/>
                      </a:moveTo>
                      <a:lnTo>
                        <a:pt x="246" y="0"/>
                      </a:lnTo>
                      <a:lnTo>
                        <a:pt x="246" y="2"/>
                      </a:lnTo>
                      <a:lnTo>
                        <a:pt x="242" y="7"/>
                      </a:lnTo>
                      <a:lnTo>
                        <a:pt x="237" y="12"/>
                      </a:lnTo>
                      <a:lnTo>
                        <a:pt x="228" y="19"/>
                      </a:lnTo>
                      <a:lnTo>
                        <a:pt x="214" y="25"/>
                      </a:lnTo>
                      <a:lnTo>
                        <a:pt x="193" y="32"/>
                      </a:lnTo>
                      <a:lnTo>
                        <a:pt x="162" y="35"/>
                      </a:lnTo>
                      <a:lnTo>
                        <a:pt x="123" y="37"/>
                      </a:lnTo>
                      <a:lnTo>
                        <a:pt x="123" y="37"/>
                      </a:lnTo>
                      <a:lnTo>
                        <a:pt x="83" y="35"/>
                      </a:lnTo>
                      <a:lnTo>
                        <a:pt x="52" y="32"/>
                      </a:lnTo>
                      <a:lnTo>
                        <a:pt x="30" y="25"/>
                      </a:lnTo>
                      <a:lnTo>
                        <a:pt x="15" y="19"/>
                      </a:lnTo>
                      <a:lnTo>
                        <a:pt x="7" y="12"/>
                      </a:lnTo>
                      <a:lnTo>
                        <a:pt x="1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9"/>
                      </a:lnTo>
                      <a:lnTo>
                        <a:pt x="2" y="66"/>
                      </a:lnTo>
                      <a:lnTo>
                        <a:pt x="7" y="71"/>
                      </a:lnTo>
                      <a:lnTo>
                        <a:pt x="19" y="77"/>
                      </a:lnTo>
                      <a:lnTo>
                        <a:pt x="34" y="83"/>
                      </a:lnTo>
                      <a:lnTo>
                        <a:pt x="55" y="88"/>
                      </a:lnTo>
                      <a:lnTo>
                        <a:pt x="86" y="94"/>
                      </a:lnTo>
                      <a:lnTo>
                        <a:pt x="124" y="96"/>
                      </a:lnTo>
                      <a:lnTo>
                        <a:pt x="124" y="96"/>
                      </a:lnTo>
                      <a:lnTo>
                        <a:pt x="160" y="94"/>
                      </a:lnTo>
                      <a:lnTo>
                        <a:pt x="188" y="88"/>
                      </a:lnTo>
                      <a:lnTo>
                        <a:pt x="211" y="83"/>
                      </a:lnTo>
                      <a:lnTo>
                        <a:pt x="226" y="77"/>
                      </a:lnTo>
                      <a:lnTo>
                        <a:pt x="236" y="73"/>
                      </a:lnTo>
                      <a:lnTo>
                        <a:pt x="242" y="66"/>
                      </a:lnTo>
                      <a:lnTo>
                        <a:pt x="246" y="61"/>
                      </a:lnTo>
                      <a:lnTo>
                        <a:pt x="246" y="61"/>
                      </a:lnTo>
                      <a:lnTo>
                        <a:pt x="246" y="61"/>
                      </a:lnTo>
                      <a:close/>
                    </a:path>
                  </a:pathLst>
                </a:custGeom>
                <a:solidFill>
                  <a:srgbClr val="4573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" name="Freeform 687"/>
                <p:cNvSpPr>
                  <a:spLocks/>
                </p:cNvSpPr>
                <p:nvPr/>
              </p:nvSpPr>
              <p:spPr bwMode="auto">
                <a:xfrm>
                  <a:off x="7886700" y="5641975"/>
                  <a:ext cx="195262" cy="74612"/>
                </a:xfrm>
                <a:custGeom>
                  <a:avLst/>
                  <a:gdLst/>
                  <a:ahLst/>
                  <a:cxnLst>
                    <a:cxn ang="0">
                      <a:pos x="246" y="61"/>
                    </a:cxn>
                    <a:cxn ang="0">
                      <a:pos x="246" y="0"/>
                    </a:cxn>
                    <a:cxn ang="0">
                      <a:pos x="246" y="2"/>
                    </a:cxn>
                    <a:cxn ang="0">
                      <a:pos x="242" y="7"/>
                    </a:cxn>
                    <a:cxn ang="0">
                      <a:pos x="237" y="12"/>
                    </a:cxn>
                    <a:cxn ang="0">
                      <a:pos x="228" y="19"/>
                    </a:cxn>
                    <a:cxn ang="0">
                      <a:pos x="214" y="25"/>
                    </a:cxn>
                    <a:cxn ang="0">
                      <a:pos x="193" y="32"/>
                    </a:cxn>
                    <a:cxn ang="0">
                      <a:pos x="162" y="35"/>
                    </a:cxn>
                    <a:cxn ang="0">
                      <a:pos x="123" y="37"/>
                    </a:cxn>
                    <a:cxn ang="0">
                      <a:pos x="123" y="37"/>
                    </a:cxn>
                    <a:cxn ang="0">
                      <a:pos x="83" y="35"/>
                    </a:cxn>
                    <a:cxn ang="0">
                      <a:pos x="52" y="32"/>
                    </a:cxn>
                    <a:cxn ang="0">
                      <a:pos x="30" y="25"/>
                    </a:cxn>
                    <a:cxn ang="0">
                      <a:pos x="15" y="19"/>
                    </a:cxn>
                    <a:cxn ang="0">
                      <a:pos x="7" y="12"/>
                    </a:cxn>
                    <a:cxn ang="0">
                      <a:pos x="1" y="7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9"/>
                    </a:cxn>
                    <a:cxn ang="0">
                      <a:pos x="2" y="66"/>
                    </a:cxn>
                    <a:cxn ang="0">
                      <a:pos x="7" y="71"/>
                    </a:cxn>
                    <a:cxn ang="0">
                      <a:pos x="19" y="77"/>
                    </a:cxn>
                    <a:cxn ang="0">
                      <a:pos x="34" y="83"/>
                    </a:cxn>
                    <a:cxn ang="0">
                      <a:pos x="55" y="88"/>
                    </a:cxn>
                    <a:cxn ang="0">
                      <a:pos x="86" y="94"/>
                    </a:cxn>
                    <a:cxn ang="0">
                      <a:pos x="124" y="96"/>
                    </a:cxn>
                    <a:cxn ang="0">
                      <a:pos x="124" y="96"/>
                    </a:cxn>
                    <a:cxn ang="0">
                      <a:pos x="160" y="94"/>
                    </a:cxn>
                    <a:cxn ang="0">
                      <a:pos x="188" y="88"/>
                    </a:cxn>
                    <a:cxn ang="0">
                      <a:pos x="211" y="83"/>
                    </a:cxn>
                    <a:cxn ang="0">
                      <a:pos x="226" y="77"/>
                    </a:cxn>
                    <a:cxn ang="0">
                      <a:pos x="236" y="73"/>
                    </a:cxn>
                    <a:cxn ang="0">
                      <a:pos x="242" y="66"/>
                    </a:cxn>
                    <a:cxn ang="0">
                      <a:pos x="246" y="61"/>
                    </a:cxn>
                    <a:cxn ang="0">
                      <a:pos x="246" y="61"/>
                    </a:cxn>
                    <a:cxn ang="0">
                      <a:pos x="246" y="61"/>
                    </a:cxn>
                  </a:cxnLst>
                  <a:rect l="0" t="0" r="r" b="b"/>
                  <a:pathLst>
                    <a:path w="246" h="96">
                      <a:moveTo>
                        <a:pt x="246" y="61"/>
                      </a:moveTo>
                      <a:lnTo>
                        <a:pt x="246" y="0"/>
                      </a:lnTo>
                      <a:lnTo>
                        <a:pt x="246" y="2"/>
                      </a:lnTo>
                      <a:lnTo>
                        <a:pt x="242" y="7"/>
                      </a:lnTo>
                      <a:lnTo>
                        <a:pt x="237" y="12"/>
                      </a:lnTo>
                      <a:lnTo>
                        <a:pt x="228" y="19"/>
                      </a:lnTo>
                      <a:lnTo>
                        <a:pt x="214" y="25"/>
                      </a:lnTo>
                      <a:lnTo>
                        <a:pt x="193" y="32"/>
                      </a:lnTo>
                      <a:lnTo>
                        <a:pt x="162" y="35"/>
                      </a:lnTo>
                      <a:lnTo>
                        <a:pt x="123" y="37"/>
                      </a:lnTo>
                      <a:lnTo>
                        <a:pt x="123" y="37"/>
                      </a:lnTo>
                      <a:lnTo>
                        <a:pt x="83" y="35"/>
                      </a:lnTo>
                      <a:lnTo>
                        <a:pt x="52" y="32"/>
                      </a:lnTo>
                      <a:lnTo>
                        <a:pt x="30" y="25"/>
                      </a:lnTo>
                      <a:lnTo>
                        <a:pt x="15" y="19"/>
                      </a:lnTo>
                      <a:lnTo>
                        <a:pt x="7" y="12"/>
                      </a:lnTo>
                      <a:lnTo>
                        <a:pt x="1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9"/>
                      </a:lnTo>
                      <a:lnTo>
                        <a:pt x="2" y="66"/>
                      </a:lnTo>
                      <a:lnTo>
                        <a:pt x="7" y="71"/>
                      </a:lnTo>
                      <a:lnTo>
                        <a:pt x="19" y="77"/>
                      </a:lnTo>
                      <a:lnTo>
                        <a:pt x="34" y="83"/>
                      </a:lnTo>
                      <a:lnTo>
                        <a:pt x="55" y="88"/>
                      </a:lnTo>
                      <a:lnTo>
                        <a:pt x="86" y="94"/>
                      </a:lnTo>
                      <a:lnTo>
                        <a:pt x="124" y="96"/>
                      </a:lnTo>
                      <a:lnTo>
                        <a:pt x="124" y="96"/>
                      </a:lnTo>
                      <a:lnTo>
                        <a:pt x="160" y="94"/>
                      </a:lnTo>
                      <a:lnTo>
                        <a:pt x="188" y="88"/>
                      </a:lnTo>
                      <a:lnTo>
                        <a:pt x="211" y="83"/>
                      </a:lnTo>
                      <a:lnTo>
                        <a:pt x="226" y="77"/>
                      </a:lnTo>
                      <a:lnTo>
                        <a:pt x="236" y="73"/>
                      </a:lnTo>
                      <a:lnTo>
                        <a:pt x="242" y="66"/>
                      </a:lnTo>
                      <a:lnTo>
                        <a:pt x="246" y="61"/>
                      </a:lnTo>
                      <a:lnTo>
                        <a:pt x="246" y="61"/>
                      </a:lnTo>
                      <a:lnTo>
                        <a:pt x="246" y="61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4573B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" name="Freeform 688"/>
                <p:cNvSpPr>
                  <a:spLocks/>
                </p:cNvSpPr>
                <p:nvPr/>
              </p:nvSpPr>
              <p:spPr bwMode="auto">
                <a:xfrm>
                  <a:off x="7886700" y="5599112"/>
                  <a:ext cx="195262" cy="73025"/>
                </a:xfrm>
                <a:custGeom>
                  <a:avLst/>
                  <a:gdLst/>
                  <a:ahLst/>
                  <a:cxnLst>
                    <a:cxn ang="0">
                      <a:pos x="246" y="57"/>
                    </a:cxn>
                    <a:cxn ang="0">
                      <a:pos x="246" y="0"/>
                    </a:cxn>
                    <a:cxn ang="0">
                      <a:pos x="246" y="2"/>
                    </a:cxn>
                    <a:cxn ang="0">
                      <a:pos x="242" y="4"/>
                    </a:cxn>
                    <a:cxn ang="0">
                      <a:pos x="237" y="10"/>
                    </a:cxn>
                    <a:cxn ang="0">
                      <a:pos x="228" y="17"/>
                    </a:cxn>
                    <a:cxn ang="0">
                      <a:pos x="214" y="24"/>
                    </a:cxn>
                    <a:cxn ang="0">
                      <a:pos x="193" y="29"/>
                    </a:cxn>
                    <a:cxn ang="0">
                      <a:pos x="162" y="34"/>
                    </a:cxn>
                    <a:cxn ang="0">
                      <a:pos x="123" y="35"/>
                    </a:cxn>
                    <a:cxn ang="0">
                      <a:pos x="123" y="35"/>
                    </a:cxn>
                    <a:cxn ang="0">
                      <a:pos x="83" y="34"/>
                    </a:cxn>
                    <a:cxn ang="0">
                      <a:pos x="52" y="29"/>
                    </a:cxn>
                    <a:cxn ang="0">
                      <a:pos x="30" y="24"/>
                    </a:cxn>
                    <a:cxn ang="0">
                      <a:pos x="15" y="17"/>
                    </a:cxn>
                    <a:cxn ang="0">
                      <a:pos x="7" y="10"/>
                    </a:cxn>
                    <a:cxn ang="0">
                      <a:pos x="1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7"/>
                    </a:cxn>
                    <a:cxn ang="0">
                      <a:pos x="2" y="62"/>
                    </a:cxn>
                    <a:cxn ang="0">
                      <a:pos x="7" y="68"/>
                    </a:cxn>
                    <a:cxn ang="0">
                      <a:pos x="19" y="74"/>
                    </a:cxn>
                    <a:cxn ang="0">
                      <a:pos x="34" y="81"/>
                    </a:cxn>
                    <a:cxn ang="0">
                      <a:pos x="55" y="88"/>
                    </a:cxn>
                    <a:cxn ang="0">
                      <a:pos x="86" y="91"/>
                    </a:cxn>
                    <a:cxn ang="0">
                      <a:pos x="124" y="93"/>
                    </a:cxn>
                    <a:cxn ang="0">
                      <a:pos x="124" y="93"/>
                    </a:cxn>
                    <a:cxn ang="0">
                      <a:pos x="160" y="91"/>
                    </a:cxn>
                    <a:cxn ang="0">
                      <a:pos x="188" y="88"/>
                    </a:cxn>
                    <a:cxn ang="0">
                      <a:pos x="211" y="83"/>
                    </a:cxn>
                    <a:cxn ang="0">
                      <a:pos x="226" y="76"/>
                    </a:cxn>
                    <a:cxn ang="0">
                      <a:pos x="236" y="69"/>
                    </a:cxn>
                    <a:cxn ang="0">
                      <a:pos x="242" y="64"/>
                    </a:cxn>
                    <a:cxn ang="0">
                      <a:pos x="246" y="57"/>
                    </a:cxn>
                    <a:cxn ang="0">
                      <a:pos x="246" y="57"/>
                    </a:cxn>
                    <a:cxn ang="0">
                      <a:pos x="246" y="57"/>
                    </a:cxn>
                  </a:cxnLst>
                  <a:rect l="0" t="0" r="r" b="b"/>
                  <a:pathLst>
                    <a:path w="246" h="93">
                      <a:moveTo>
                        <a:pt x="246" y="57"/>
                      </a:moveTo>
                      <a:lnTo>
                        <a:pt x="246" y="0"/>
                      </a:lnTo>
                      <a:lnTo>
                        <a:pt x="246" y="2"/>
                      </a:lnTo>
                      <a:lnTo>
                        <a:pt x="242" y="4"/>
                      </a:lnTo>
                      <a:lnTo>
                        <a:pt x="237" y="10"/>
                      </a:lnTo>
                      <a:lnTo>
                        <a:pt x="228" y="17"/>
                      </a:lnTo>
                      <a:lnTo>
                        <a:pt x="214" y="24"/>
                      </a:lnTo>
                      <a:lnTo>
                        <a:pt x="193" y="29"/>
                      </a:lnTo>
                      <a:lnTo>
                        <a:pt x="162" y="34"/>
                      </a:lnTo>
                      <a:lnTo>
                        <a:pt x="123" y="35"/>
                      </a:lnTo>
                      <a:lnTo>
                        <a:pt x="123" y="35"/>
                      </a:lnTo>
                      <a:lnTo>
                        <a:pt x="83" y="34"/>
                      </a:lnTo>
                      <a:lnTo>
                        <a:pt x="52" y="29"/>
                      </a:lnTo>
                      <a:lnTo>
                        <a:pt x="30" y="24"/>
                      </a:lnTo>
                      <a:lnTo>
                        <a:pt x="15" y="17"/>
                      </a:lnTo>
                      <a:lnTo>
                        <a:pt x="7" y="10"/>
                      </a:ln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7"/>
                      </a:lnTo>
                      <a:lnTo>
                        <a:pt x="2" y="62"/>
                      </a:lnTo>
                      <a:lnTo>
                        <a:pt x="7" y="68"/>
                      </a:lnTo>
                      <a:lnTo>
                        <a:pt x="19" y="74"/>
                      </a:lnTo>
                      <a:lnTo>
                        <a:pt x="34" y="81"/>
                      </a:lnTo>
                      <a:lnTo>
                        <a:pt x="55" y="88"/>
                      </a:lnTo>
                      <a:lnTo>
                        <a:pt x="86" y="91"/>
                      </a:lnTo>
                      <a:lnTo>
                        <a:pt x="124" y="93"/>
                      </a:lnTo>
                      <a:lnTo>
                        <a:pt x="124" y="93"/>
                      </a:lnTo>
                      <a:lnTo>
                        <a:pt x="160" y="91"/>
                      </a:lnTo>
                      <a:lnTo>
                        <a:pt x="188" y="88"/>
                      </a:lnTo>
                      <a:lnTo>
                        <a:pt x="211" y="83"/>
                      </a:lnTo>
                      <a:lnTo>
                        <a:pt x="226" y="76"/>
                      </a:lnTo>
                      <a:lnTo>
                        <a:pt x="236" y="69"/>
                      </a:lnTo>
                      <a:lnTo>
                        <a:pt x="242" y="64"/>
                      </a:lnTo>
                      <a:lnTo>
                        <a:pt x="246" y="57"/>
                      </a:lnTo>
                      <a:lnTo>
                        <a:pt x="246" y="57"/>
                      </a:lnTo>
                      <a:lnTo>
                        <a:pt x="246" y="57"/>
                      </a:lnTo>
                      <a:close/>
                    </a:path>
                  </a:pathLst>
                </a:custGeom>
                <a:solidFill>
                  <a:srgbClr val="809C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Freeform 689"/>
                <p:cNvSpPr>
                  <a:spLocks/>
                </p:cNvSpPr>
                <p:nvPr/>
              </p:nvSpPr>
              <p:spPr bwMode="auto">
                <a:xfrm>
                  <a:off x="7886700" y="5599112"/>
                  <a:ext cx="195262" cy="73025"/>
                </a:xfrm>
                <a:custGeom>
                  <a:avLst/>
                  <a:gdLst/>
                  <a:ahLst/>
                  <a:cxnLst>
                    <a:cxn ang="0">
                      <a:pos x="246" y="57"/>
                    </a:cxn>
                    <a:cxn ang="0">
                      <a:pos x="246" y="0"/>
                    </a:cxn>
                    <a:cxn ang="0">
                      <a:pos x="246" y="2"/>
                    </a:cxn>
                    <a:cxn ang="0">
                      <a:pos x="242" y="4"/>
                    </a:cxn>
                    <a:cxn ang="0">
                      <a:pos x="237" y="10"/>
                    </a:cxn>
                    <a:cxn ang="0">
                      <a:pos x="228" y="17"/>
                    </a:cxn>
                    <a:cxn ang="0">
                      <a:pos x="214" y="24"/>
                    </a:cxn>
                    <a:cxn ang="0">
                      <a:pos x="193" y="29"/>
                    </a:cxn>
                    <a:cxn ang="0">
                      <a:pos x="162" y="34"/>
                    </a:cxn>
                    <a:cxn ang="0">
                      <a:pos x="123" y="35"/>
                    </a:cxn>
                    <a:cxn ang="0">
                      <a:pos x="123" y="35"/>
                    </a:cxn>
                    <a:cxn ang="0">
                      <a:pos x="83" y="34"/>
                    </a:cxn>
                    <a:cxn ang="0">
                      <a:pos x="52" y="29"/>
                    </a:cxn>
                    <a:cxn ang="0">
                      <a:pos x="30" y="24"/>
                    </a:cxn>
                    <a:cxn ang="0">
                      <a:pos x="15" y="17"/>
                    </a:cxn>
                    <a:cxn ang="0">
                      <a:pos x="7" y="10"/>
                    </a:cxn>
                    <a:cxn ang="0">
                      <a:pos x="1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57"/>
                    </a:cxn>
                    <a:cxn ang="0">
                      <a:pos x="2" y="62"/>
                    </a:cxn>
                    <a:cxn ang="0">
                      <a:pos x="7" y="68"/>
                    </a:cxn>
                    <a:cxn ang="0">
                      <a:pos x="19" y="74"/>
                    </a:cxn>
                    <a:cxn ang="0">
                      <a:pos x="34" y="81"/>
                    </a:cxn>
                    <a:cxn ang="0">
                      <a:pos x="55" y="88"/>
                    </a:cxn>
                    <a:cxn ang="0">
                      <a:pos x="86" y="91"/>
                    </a:cxn>
                    <a:cxn ang="0">
                      <a:pos x="124" y="93"/>
                    </a:cxn>
                    <a:cxn ang="0">
                      <a:pos x="124" y="93"/>
                    </a:cxn>
                    <a:cxn ang="0">
                      <a:pos x="160" y="91"/>
                    </a:cxn>
                    <a:cxn ang="0">
                      <a:pos x="188" y="88"/>
                    </a:cxn>
                    <a:cxn ang="0">
                      <a:pos x="211" y="83"/>
                    </a:cxn>
                    <a:cxn ang="0">
                      <a:pos x="226" y="76"/>
                    </a:cxn>
                    <a:cxn ang="0">
                      <a:pos x="236" y="69"/>
                    </a:cxn>
                    <a:cxn ang="0">
                      <a:pos x="242" y="64"/>
                    </a:cxn>
                    <a:cxn ang="0">
                      <a:pos x="246" y="57"/>
                    </a:cxn>
                    <a:cxn ang="0">
                      <a:pos x="246" y="57"/>
                    </a:cxn>
                    <a:cxn ang="0">
                      <a:pos x="246" y="57"/>
                    </a:cxn>
                  </a:cxnLst>
                  <a:rect l="0" t="0" r="r" b="b"/>
                  <a:pathLst>
                    <a:path w="246" h="93">
                      <a:moveTo>
                        <a:pt x="246" y="57"/>
                      </a:moveTo>
                      <a:lnTo>
                        <a:pt x="246" y="0"/>
                      </a:lnTo>
                      <a:lnTo>
                        <a:pt x="246" y="2"/>
                      </a:lnTo>
                      <a:lnTo>
                        <a:pt x="242" y="4"/>
                      </a:lnTo>
                      <a:lnTo>
                        <a:pt x="237" y="10"/>
                      </a:lnTo>
                      <a:lnTo>
                        <a:pt x="228" y="17"/>
                      </a:lnTo>
                      <a:lnTo>
                        <a:pt x="214" y="24"/>
                      </a:lnTo>
                      <a:lnTo>
                        <a:pt x="193" y="29"/>
                      </a:lnTo>
                      <a:lnTo>
                        <a:pt x="162" y="34"/>
                      </a:lnTo>
                      <a:lnTo>
                        <a:pt x="123" y="35"/>
                      </a:lnTo>
                      <a:lnTo>
                        <a:pt x="123" y="35"/>
                      </a:lnTo>
                      <a:lnTo>
                        <a:pt x="83" y="34"/>
                      </a:lnTo>
                      <a:lnTo>
                        <a:pt x="52" y="29"/>
                      </a:lnTo>
                      <a:lnTo>
                        <a:pt x="30" y="24"/>
                      </a:lnTo>
                      <a:lnTo>
                        <a:pt x="15" y="17"/>
                      </a:lnTo>
                      <a:lnTo>
                        <a:pt x="7" y="10"/>
                      </a:ln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7"/>
                      </a:lnTo>
                      <a:lnTo>
                        <a:pt x="2" y="62"/>
                      </a:lnTo>
                      <a:lnTo>
                        <a:pt x="7" y="68"/>
                      </a:lnTo>
                      <a:lnTo>
                        <a:pt x="19" y="74"/>
                      </a:lnTo>
                      <a:lnTo>
                        <a:pt x="34" y="81"/>
                      </a:lnTo>
                      <a:lnTo>
                        <a:pt x="55" y="88"/>
                      </a:lnTo>
                      <a:lnTo>
                        <a:pt x="86" y="91"/>
                      </a:lnTo>
                      <a:lnTo>
                        <a:pt x="124" y="93"/>
                      </a:lnTo>
                      <a:lnTo>
                        <a:pt x="124" y="93"/>
                      </a:lnTo>
                      <a:lnTo>
                        <a:pt x="160" y="91"/>
                      </a:lnTo>
                      <a:lnTo>
                        <a:pt x="188" y="88"/>
                      </a:lnTo>
                      <a:lnTo>
                        <a:pt x="211" y="83"/>
                      </a:lnTo>
                      <a:lnTo>
                        <a:pt x="226" y="76"/>
                      </a:lnTo>
                      <a:lnTo>
                        <a:pt x="236" y="69"/>
                      </a:lnTo>
                      <a:lnTo>
                        <a:pt x="242" y="64"/>
                      </a:lnTo>
                      <a:lnTo>
                        <a:pt x="246" y="57"/>
                      </a:lnTo>
                      <a:lnTo>
                        <a:pt x="246" y="57"/>
                      </a:lnTo>
                      <a:lnTo>
                        <a:pt x="246" y="57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4573B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Freeform 690"/>
                <p:cNvSpPr>
                  <a:spLocks/>
                </p:cNvSpPr>
                <p:nvPr/>
              </p:nvSpPr>
              <p:spPr bwMode="auto">
                <a:xfrm>
                  <a:off x="7886700" y="5567362"/>
                  <a:ext cx="195262" cy="58738"/>
                </a:xfrm>
                <a:custGeom>
                  <a:avLst/>
                  <a:gdLst/>
                  <a:ahLst/>
                  <a:cxnLst>
                    <a:cxn ang="0">
                      <a:pos x="246" y="37"/>
                    </a:cxn>
                    <a:cxn ang="0">
                      <a:pos x="246" y="37"/>
                    </a:cxn>
                    <a:cxn ang="0">
                      <a:pos x="246" y="34"/>
                    </a:cxn>
                    <a:cxn ang="0">
                      <a:pos x="245" y="30"/>
                    </a:cxn>
                    <a:cxn ang="0">
                      <a:pos x="236" y="24"/>
                    </a:cxn>
                    <a:cxn ang="0">
                      <a:pos x="226" y="17"/>
                    </a:cxn>
                    <a:cxn ang="0">
                      <a:pos x="209" y="10"/>
                    </a:cxn>
                    <a:cxn ang="0">
                      <a:pos x="191" y="8"/>
                    </a:cxn>
                    <a:cxn ang="0">
                      <a:pos x="171" y="3"/>
                    </a:cxn>
                    <a:cxn ang="0">
                      <a:pos x="147" y="0"/>
                    </a:cxn>
                    <a:cxn ang="0">
                      <a:pos x="123" y="0"/>
                    </a:cxn>
                    <a:cxn ang="0">
                      <a:pos x="123" y="0"/>
                    </a:cxn>
                    <a:cxn ang="0">
                      <a:pos x="98" y="0"/>
                    </a:cxn>
                    <a:cxn ang="0">
                      <a:pos x="74" y="3"/>
                    </a:cxn>
                    <a:cxn ang="0">
                      <a:pos x="52" y="8"/>
                    </a:cxn>
                    <a:cxn ang="0">
                      <a:pos x="34" y="10"/>
                    </a:cxn>
                    <a:cxn ang="0">
                      <a:pos x="19" y="17"/>
                    </a:cxn>
                    <a:cxn ang="0">
                      <a:pos x="8" y="24"/>
                    </a:cxn>
                    <a:cxn ang="0">
                      <a:pos x="1" y="30"/>
                    </a:cxn>
                    <a:cxn ang="0">
                      <a:pos x="0" y="34"/>
                    </a:cxn>
                    <a:cxn ang="0">
                      <a:pos x="0" y="37"/>
                    </a:cxn>
                    <a:cxn ang="0">
                      <a:pos x="0" y="37"/>
                    </a:cxn>
                    <a:cxn ang="0">
                      <a:pos x="0" y="42"/>
                    </a:cxn>
                    <a:cxn ang="0">
                      <a:pos x="1" y="44"/>
                    </a:cxn>
                    <a:cxn ang="0">
                      <a:pos x="8" y="52"/>
                    </a:cxn>
                    <a:cxn ang="0">
                      <a:pos x="19" y="58"/>
                    </a:cxn>
                    <a:cxn ang="0">
                      <a:pos x="34" y="63"/>
                    </a:cxn>
                    <a:cxn ang="0">
                      <a:pos x="52" y="68"/>
                    </a:cxn>
                    <a:cxn ang="0">
                      <a:pos x="74" y="72"/>
                    </a:cxn>
                    <a:cxn ang="0">
                      <a:pos x="98" y="73"/>
                    </a:cxn>
                    <a:cxn ang="0">
                      <a:pos x="123" y="74"/>
                    </a:cxn>
                    <a:cxn ang="0">
                      <a:pos x="123" y="74"/>
                    </a:cxn>
                    <a:cxn ang="0">
                      <a:pos x="147" y="73"/>
                    </a:cxn>
                    <a:cxn ang="0">
                      <a:pos x="171" y="72"/>
                    </a:cxn>
                    <a:cxn ang="0">
                      <a:pos x="191" y="68"/>
                    </a:cxn>
                    <a:cxn ang="0">
                      <a:pos x="209" y="63"/>
                    </a:cxn>
                    <a:cxn ang="0">
                      <a:pos x="226" y="58"/>
                    </a:cxn>
                    <a:cxn ang="0">
                      <a:pos x="236" y="52"/>
                    </a:cxn>
                    <a:cxn ang="0">
                      <a:pos x="245" y="44"/>
                    </a:cxn>
                    <a:cxn ang="0">
                      <a:pos x="246" y="42"/>
                    </a:cxn>
                    <a:cxn ang="0">
                      <a:pos x="246" y="37"/>
                    </a:cxn>
                    <a:cxn ang="0">
                      <a:pos x="246" y="37"/>
                    </a:cxn>
                    <a:cxn ang="0">
                      <a:pos x="246" y="37"/>
                    </a:cxn>
                  </a:cxnLst>
                  <a:rect l="0" t="0" r="r" b="b"/>
                  <a:pathLst>
                    <a:path w="246" h="74">
                      <a:moveTo>
                        <a:pt x="246" y="37"/>
                      </a:moveTo>
                      <a:lnTo>
                        <a:pt x="246" y="37"/>
                      </a:lnTo>
                      <a:lnTo>
                        <a:pt x="246" y="34"/>
                      </a:lnTo>
                      <a:lnTo>
                        <a:pt x="245" y="30"/>
                      </a:lnTo>
                      <a:lnTo>
                        <a:pt x="236" y="24"/>
                      </a:lnTo>
                      <a:lnTo>
                        <a:pt x="226" y="17"/>
                      </a:lnTo>
                      <a:lnTo>
                        <a:pt x="209" y="10"/>
                      </a:lnTo>
                      <a:lnTo>
                        <a:pt x="191" y="8"/>
                      </a:lnTo>
                      <a:lnTo>
                        <a:pt x="171" y="3"/>
                      </a:lnTo>
                      <a:lnTo>
                        <a:pt x="147" y="0"/>
                      </a:lnTo>
                      <a:lnTo>
                        <a:pt x="123" y="0"/>
                      </a:lnTo>
                      <a:lnTo>
                        <a:pt x="123" y="0"/>
                      </a:lnTo>
                      <a:lnTo>
                        <a:pt x="98" y="0"/>
                      </a:lnTo>
                      <a:lnTo>
                        <a:pt x="74" y="3"/>
                      </a:lnTo>
                      <a:lnTo>
                        <a:pt x="52" y="8"/>
                      </a:lnTo>
                      <a:lnTo>
                        <a:pt x="34" y="10"/>
                      </a:lnTo>
                      <a:lnTo>
                        <a:pt x="19" y="17"/>
                      </a:lnTo>
                      <a:lnTo>
                        <a:pt x="8" y="24"/>
                      </a:lnTo>
                      <a:lnTo>
                        <a:pt x="1" y="30"/>
                      </a:lnTo>
                      <a:lnTo>
                        <a:pt x="0" y="34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42"/>
                      </a:lnTo>
                      <a:lnTo>
                        <a:pt x="1" y="44"/>
                      </a:lnTo>
                      <a:lnTo>
                        <a:pt x="8" y="52"/>
                      </a:lnTo>
                      <a:lnTo>
                        <a:pt x="19" y="58"/>
                      </a:lnTo>
                      <a:lnTo>
                        <a:pt x="34" y="63"/>
                      </a:lnTo>
                      <a:lnTo>
                        <a:pt x="52" y="68"/>
                      </a:lnTo>
                      <a:lnTo>
                        <a:pt x="74" y="72"/>
                      </a:lnTo>
                      <a:lnTo>
                        <a:pt x="98" y="73"/>
                      </a:lnTo>
                      <a:lnTo>
                        <a:pt x="123" y="74"/>
                      </a:lnTo>
                      <a:lnTo>
                        <a:pt x="123" y="74"/>
                      </a:lnTo>
                      <a:lnTo>
                        <a:pt x="147" y="73"/>
                      </a:lnTo>
                      <a:lnTo>
                        <a:pt x="171" y="72"/>
                      </a:lnTo>
                      <a:lnTo>
                        <a:pt x="191" y="68"/>
                      </a:lnTo>
                      <a:lnTo>
                        <a:pt x="209" y="63"/>
                      </a:lnTo>
                      <a:lnTo>
                        <a:pt x="226" y="58"/>
                      </a:lnTo>
                      <a:lnTo>
                        <a:pt x="236" y="52"/>
                      </a:lnTo>
                      <a:lnTo>
                        <a:pt x="245" y="44"/>
                      </a:lnTo>
                      <a:lnTo>
                        <a:pt x="246" y="42"/>
                      </a:lnTo>
                      <a:lnTo>
                        <a:pt x="246" y="37"/>
                      </a:lnTo>
                      <a:lnTo>
                        <a:pt x="246" y="37"/>
                      </a:lnTo>
                      <a:lnTo>
                        <a:pt x="246" y="37"/>
                      </a:lnTo>
                      <a:close/>
                    </a:path>
                  </a:pathLst>
                </a:custGeom>
                <a:solidFill>
                  <a:srgbClr val="BFCA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Freeform 691"/>
                <p:cNvSpPr>
                  <a:spLocks/>
                </p:cNvSpPr>
                <p:nvPr/>
              </p:nvSpPr>
              <p:spPr bwMode="auto">
                <a:xfrm>
                  <a:off x="7886700" y="5567362"/>
                  <a:ext cx="195262" cy="58738"/>
                </a:xfrm>
                <a:custGeom>
                  <a:avLst/>
                  <a:gdLst/>
                  <a:ahLst/>
                  <a:cxnLst>
                    <a:cxn ang="0">
                      <a:pos x="246" y="37"/>
                    </a:cxn>
                    <a:cxn ang="0">
                      <a:pos x="246" y="37"/>
                    </a:cxn>
                    <a:cxn ang="0">
                      <a:pos x="246" y="34"/>
                    </a:cxn>
                    <a:cxn ang="0">
                      <a:pos x="245" y="30"/>
                    </a:cxn>
                    <a:cxn ang="0">
                      <a:pos x="236" y="24"/>
                    </a:cxn>
                    <a:cxn ang="0">
                      <a:pos x="226" y="17"/>
                    </a:cxn>
                    <a:cxn ang="0">
                      <a:pos x="209" y="10"/>
                    </a:cxn>
                    <a:cxn ang="0">
                      <a:pos x="191" y="8"/>
                    </a:cxn>
                    <a:cxn ang="0">
                      <a:pos x="171" y="3"/>
                    </a:cxn>
                    <a:cxn ang="0">
                      <a:pos x="147" y="0"/>
                    </a:cxn>
                    <a:cxn ang="0">
                      <a:pos x="123" y="0"/>
                    </a:cxn>
                    <a:cxn ang="0">
                      <a:pos x="123" y="0"/>
                    </a:cxn>
                    <a:cxn ang="0">
                      <a:pos x="98" y="0"/>
                    </a:cxn>
                    <a:cxn ang="0">
                      <a:pos x="74" y="3"/>
                    </a:cxn>
                    <a:cxn ang="0">
                      <a:pos x="52" y="8"/>
                    </a:cxn>
                    <a:cxn ang="0">
                      <a:pos x="34" y="10"/>
                    </a:cxn>
                    <a:cxn ang="0">
                      <a:pos x="19" y="17"/>
                    </a:cxn>
                    <a:cxn ang="0">
                      <a:pos x="8" y="24"/>
                    </a:cxn>
                    <a:cxn ang="0">
                      <a:pos x="1" y="30"/>
                    </a:cxn>
                    <a:cxn ang="0">
                      <a:pos x="0" y="34"/>
                    </a:cxn>
                    <a:cxn ang="0">
                      <a:pos x="0" y="37"/>
                    </a:cxn>
                    <a:cxn ang="0">
                      <a:pos x="0" y="37"/>
                    </a:cxn>
                    <a:cxn ang="0">
                      <a:pos x="0" y="42"/>
                    </a:cxn>
                    <a:cxn ang="0">
                      <a:pos x="1" y="44"/>
                    </a:cxn>
                    <a:cxn ang="0">
                      <a:pos x="8" y="52"/>
                    </a:cxn>
                    <a:cxn ang="0">
                      <a:pos x="19" y="58"/>
                    </a:cxn>
                    <a:cxn ang="0">
                      <a:pos x="34" y="63"/>
                    </a:cxn>
                    <a:cxn ang="0">
                      <a:pos x="52" y="68"/>
                    </a:cxn>
                    <a:cxn ang="0">
                      <a:pos x="74" y="72"/>
                    </a:cxn>
                    <a:cxn ang="0">
                      <a:pos x="98" y="73"/>
                    </a:cxn>
                    <a:cxn ang="0">
                      <a:pos x="123" y="74"/>
                    </a:cxn>
                    <a:cxn ang="0">
                      <a:pos x="123" y="74"/>
                    </a:cxn>
                    <a:cxn ang="0">
                      <a:pos x="147" y="73"/>
                    </a:cxn>
                    <a:cxn ang="0">
                      <a:pos x="171" y="72"/>
                    </a:cxn>
                    <a:cxn ang="0">
                      <a:pos x="191" y="68"/>
                    </a:cxn>
                    <a:cxn ang="0">
                      <a:pos x="209" y="63"/>
                    </a:cxn>
                    <a:cxn ang="0">
                      <a:pos x="226" y="58"/>
                    </a:cxn>
                    <a:cxn ang="0">
                      <a:pos x="236" y="52"/>
                    </a:cxn>
                    <a:cxn ang="0">
                      <a:pos x="245" y="44"/>
                    </a:cxn>
                    <a:cxn ang="0">
                      <a:pos x="246" y="42"/>
                    </a:cxn>
                    <a:cxn ang="0">
                      <a:pos x="246" y="37"/>
                    </a:cxn>
                    <a:cxn ang="0">
                      <a:pos x="246" y="37"/>
                    </a:cxn>
                    <a:cxn ang="0">
                      <a:pos x="246" y="37"/>
                    </a:cxn>
                  </a:cxnLst>
                  <a:rect l="0" t="0" r="r" b="b"/>
                  <a:pathLst>
                    <a:path w="246" h="74">
                      <a:moveTo>
                        <a:pt x="246" y="37"/>
                      </a:moveTo>
                      <a:lnTo>
                        <a:pt x="246" y="37"/>
                      </a:lnTo>
                      <a:lnTo>
                        <a:pt x="246" y="34"/>
                      </a:lnTo>
                      <a:lnTo>
                        <a:pt x="245" y="30"/>
                      </a:lnTo>
                      <a:lnTo>
                        <a:pt x="236" y="24"/>
                      </a:lnTo>
                      <a:lnTo>
                        <a:pt x="226" y="17"/>
                      </a:lnTo>
                      <a:lnTo>
                        <a:pt x="209" y="10"/>
                      </a:lnTo>
                      <a:lnTo>
                        <a:pt x="191" y="8"/>
                      </a:lnTo>
                      <a:lnTo>
                        <a:pt x="171" y="3"/>
                      </a:lnTo>
                      <a:lnTo>
                        <a:pt x="147" y="0"/>
                      </a:lnTo>
                      <a:lnTo>
                        <a:pt x="123" y="0"/>
                      </a:lnTo>
                      <a:lnTo>
                        <a:pt x="123" y="0"/>
                      </a:lnTo>
                      <a:lnTo>
                        <a:pt x="98" y="0"/>
                      </a:lnTo>
                      <a:lnTo>
                        <a:pt x="74" y="3"/>
                      </a:lnTo>
                      <a:lnTo>
                        <a:pt x="52" y="8"/>
                      </a:lnTo>
                      <a:lnTo>
                        <a:pt x="34" y="10"/>
                      </a:lnTo>
                      <a:lnTo>
                        <a:pt x="19" y="17"/>
                      </a:lnTo>
                      <a:lnTo>
                        <a:pt x="8" y="24"/>
                      </a:lnTo>
                      <a:lnTo>
                        <a:pt x="1" y="30"/>
                      </a:lnTo>
                      <a:lnTo>
                        <a:pt x="0" y="34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42"/>
                      </a:lnTo>
                      <a:lnTo>
                        <a:pt x="1" y="44"/>
                      </a:lnTo>
                      <a:lnTo>
                        <a:pt x="8" y="52"/>
                      </a:lnTo>
                      <a:lnTo>
                        <a:pt x="19" y="58"/>
                      </a:lnTo>
                      <a:lnTo>
                        <a:pt x="34" y="63"/>
                      </a:lnTo>
                      <a:lnTo>
                        <a:pt x="52" y="68"/>
                      </a:lnTo>
                      <a:lnTo>
                        <a:pt x="74" y="72"/>
                      </a:lnTo>
                      <a:lnTo>
                        <a:pt x="98" y="73"/>
                      </a:lnTo>
                      <a:lnTo>
                        <a:pt x="123" y="74"/>
                      </a:lnTo>
                      <a:lnTo>
                        <a:pt x="123" y="74"/>
                      </a:lnTo>
                      <a:lnTo>
                        <a:pt x="147" y="73"/>
                      </a:lnTo>
                      <a:lnTo>
                        <a:pt x="171" y="72"/>
                      </a:lnTo>
                      <a:lnTo>
                        <a:pt x="191" y="68"/>
                      </a:lnTo>
                      <a:lnTo>
                        <a:pt x="209" y="63"/>
                      </a:lnTo>
                      <a:lnTo>
                        <a:pt x="226" y="58"/>
                      </a:lnTo>
                      <a:lnTo>
                        <a:pt x="236" y="52"/>
                      </a:lnTo>
                      <a:lnTo>
                        <a:pt x="245" y="44"/>
                      </a:lnTo>
                      <a:lnTo>
                        <a:pt x="246" y="42"/>
                      </a:lnTo>
                      <a:lnTo>
                        <a:pt x="246" y="37"/>
                      </a:lnTo>
                      <a:lnTo>
                        <a:pt x="246" y="37"/>
                      </a:lnTo>
                      <a:lnTo>
                        <a:pt x="246" y="37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4573B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Freeform 692"/>
                <p:cNvSpPr>
                  <a:spLocks/>
                </p:cNvSpPr>
                <p:nvPr/>
              </p:nvSpPr>
              <p:spPr bwMode="auto">
                <a:xfrm>
                  <a:off x="7885112" y="5775325"/>
                  <a:ext cx="100013" cy="30162"/>
                </a:xfrm>
                <a:custGeom>
                  <a:avLst/>
                  <a:gdLst/>
                  <a:ahLst/>
                  <a:cxnLst>
                    <a:cxn ang="0">
                      <a:pos x="126" y="37"/>
                    </a:cxn>
                    <a:cxn ang="0">
                      <a:pos x="122" y="37"/>
                    </a:cxn>
                    <a:cxn ang="0">
                      <a:pos x="118" y="37"/>
                    </a:cxn>
                    <a:cxn ang="0">
                      <a:pos x="113" y="37"/>
                    </a:cxn>
                    <a:cxn ang="0">
                      <a:pos x="109" y="37"/>
                    </a:cxn>
                    <a:cxn ang="0">
                      <a:pos x="106" y="37"/>
                    </a:cxn>
                    <a:cxn ang="0">
                      <a:pos x="102" y="36"/>
                    </a:cxn>
                    <a:cxn ang="0">
                      <a:pos x="98" y="36"/>
                    </a:cxn>
                    <a:cxn ang="0">
                      <a:pos x="94" y="36"/>
                    </a:cxn>
                    <a:cxn ang="0">
                      <a:pos x="91" y="36"/>
                    </a:cxn>
                    <a:cxn ang="0">
                      <a:pos x="87" y="36"/>
                    </a:cxn>
                    <a:cxn ang="0">
                      <a:pos x="83" y="36"/>
                    </a:cxn>
                    <a:cxn ang="0">
                      <a:pos x="79" y="35"/>
                    </a:cxn>
                    <a:cxn ang="0">
                      <a:pos x="76" y="34"/>
                    </a:cxn>
                    <a:cxn ang="0">
                      <a:pos x="72" y="34"/>
                    </a:cxn>
                    <a:cxn ang="0">
                      <a:pos x="69" y="34"/>
                    </a:cxn>
                    <a:cxn ang="0">
                      <a:pos x="66" y="34"/>
                    </a:cxn>
                    <a:cxn ang="0">
                      <a:pos x="62" y="32"/>
                    </a:cxn>
                    <a:cxn ang="0">
                      <a:pos x="59" y="31"/>
                    </a:cxn>
                    <a:cxn ang="0">
                      <a:pos x="55" y="31"/>
                    </a:cxn>
                    <a:cxn ang="0">
                      <a:pos x="53" y="31"/>
                    </a:cxn>
                    <a:cxn ang="0">
                      <a:pos x="49" y="29"/>
                    </a:cxn>
                    <a:cxn ang="0">
                      <a:pos x="47" y="29"/>
                    </a:cxn>
                    <a:cxn ang="0">
                      <a:pos x="43" y="29"/>
                    </a:cxn>
                    <a:cxn ang="0">
                      <a:pos x="40" y="27"/>
                    </a:cxn>
                    <a:cxn ang="0">
                      <a:pos x="38" y="26"/>
                    </a:cxn>
                    <a:cxn ang="0">
                      <a:pos x="35" y="26"/>
                    </a:cxn>
                    <a:cxn ang="0">
                      <a:pos x="33" y="25"/>
                    </a:cxn>
                    <a:cxn ang="0">
                      <a:pos x="30" y="25"/>
                    </a:cxn>
                    <a:cxn ang="0">
                      <a:pos x="28" y="24"/>
                    </a:cxn>
                    <a:cxn ang="0">
                      <a:pos x="25" y="22"/>
                    </a:cxn>
                    <a:cxn ang="0">
                      <a:pos x="23" y="21"/>
                    </a:cxn>
                    <a:cxn ang="0">
                      <a:pos x="20" y="20"/>
                    </a:cxn>
                    <a:cxn ang="0">
                      <a:pos x="19" y="20"/>
                    </a:cxn>
                    <a:cxn ang="0">
                      <a:pos x="17" y="19"/>
                    </a:cxn>
                    <a:cxn ang="0">
                      <a:pos x="15" y="17"/>
                    </a:cxn>
                    <a:cxn ang="0">
                      <a:pos x="13" y="16"/>
                    </a:cxn>
                    <a:cxn ang="0">
                      <a:pos x="11" y="16"/>
                    </a:cxn>
                    <a:cxn ang="0">
                      <a:pos x="10" y="14"/>
                    </a:cxn>
                    <a:cxn ang="0">
                      <a:pos x="10" y="14"/>
                    </a:cxn>
                    <a:cxn ang="0">
                      <a:pos x="8" y="12"/>
                    </a:cxn>
                    <a:cxn ang="0">
                      <a:pos x="8" y="11"/>
                    </a:cxn>
                    <a:cxn ang="0">
                      <a:pos x="5" y="10"/>
                    </a:cxn>
                    <a:cxn ang="0">
                      <a:pos x="5" y="9"/>
                    </a:cxn>
                    <a:cxn ang="0">
                      <a:pos x="4" y="7"/>
                    </a:cxn>
                    <a:cxn ang="0">
                      <a:pos x="3" y="6"/>
                    </a:cxn>
                    <a:cxn ang="0">
                      <a:pos x="3" y="5"/>
                    </a:cxn>
                    <a:cxn ang="0">
                      <a:pos x="1" y="5"/>
                    </a:cxn>
                    <a:cxn ang="0">
                      <a:pos x="1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26" h="37">
                      <a:moveTo>
                        <a:pt x="126" y="37"/>
                      </a:moveTo>
                      <a:lnTo>
                        <a:pt x="122" y="37"/>
                      </a:lnTo>
                      <a:lnTo>
                        <a:pt x="118" y="37"/>
                      </a:lnTo>
                      <a:lnTo>
                        <a:pt x="113" y="37"/>
                      </a:lnTo>
                      <a:lnTo>
                        <a:pt x="109" y="37"/>
                      </a:lnTo>
                      <a:lnTo>
                        <a:pt x="106" y="37"/>
                      </a:lnTo>
                      <a:lnTo>
                        <a:pt x="102" y="36"/>
                      </a:lnTo>
                      <a:lnTo>
                        <a:pt x="98" y="36"/>
                      </a:lnTo>
                      <a:lnTo>
                        <a:pt x="94" y="36"/>
                      </a:lnTo>
                      <a:lnTo>
                        <a:pt x="91" y="36"/>
                      </a:lnTo>
                      <a:lnTo>
                        <a:pt x="87" y="36"/>
                      </a:lnTo>
                      <a:lnTo>
                        <a:pt x="83" y="36"/>
                      </a:lnTo>
                      <a:lnTo>
                        <a:pt x="79" y="35"/>
                      </a:lnTo>
                      <a:lnTo>
                        <a:pt x="76" y="34"/>
                      </a:lnTo>
                      <a:lnTo>
                        <a:pt x="72" y="34"/>
                      </a:lnTo>
                      <a:lnTo>
                        <a:pt x="69" y="34"/>
                      </a:lnTo>
                      <a:lnTo>
                        <a:pt x="66" y="34"/>
                      </a:lnTo>
                      <a:lnTo>
                        <a:pt x="62" y="32"/>
                      </a:lnTo>
                      <a:lnTo>
                        <a:pt x="59" y="31"/>
                      </a:lnTo>
                      <a:lnTo>
                        <a:pt x="55" y="31"/>
                      </a:lnTo>
                      <a:lnTo>
                        <a:pt x="53" y="31"/>
                      </a:lnTo>
                      <a:lnTo>
                        <a:pt x="49" y="29"/>
                      </a:lnTo>
                      <a:lnTo>
                        <a:pt x="47" y="29"/>
                      </a:lnTo>
                      <a:lnTo>
                        <a:pt x="43" y="29"/>
                      </a:lnTo>
                      <a:lnTo>
                        <a:pt x="40" y="27"/>
                      </a:lnTo>
                      <a:lnTo>
                        <a:pt x="38" y="26"/>
                      </a:lnTo>
                      <a:lnTo>
                        <a:pt x="35" y="26"/>
                      </a:lnTo>
                      <a:lnTo>
                        <a:pt x="33" y="25"/>
                      </a:lnTo>
                      <a:lnTo>
                        <a:pt x="30" y="25"/>
                      </a:lnTo>
                      <a:lnTo>
                        <a:pt x="28" y="24"/>
                      </a:lnTo>
                      <a:lnTo>
                        <a:pt x="25" y="22"/>
                      </a:lnTo>
                      <a:lnTo>
                        <a:pt x="23" y="21"/>
                      </a:lnTo>
                      <a:lnTo>
                        <a:pt x="20" y="20"/>
                      </a:lnTo>
                      <a:lnTo>
                        <a:pt x="19" y="20"/>
                      </a:lnTo>
                      <a:lnTo>
                        <a:pt x="17" y="19"/>
                      </a:lnTo>
                      <a:lnTo>
                        <a:pt x="15" y="17"/>
                      </a:lnTo>
                      <a:lnTo>
                        <a:pt x="13" y="16"/>
                      </a:lnTo>
                      <a:lnTo>
                        <a:pt x="11" y="16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8" y="12"/>
                      </a:lnTo>
                      <a:lnTo>
                        <a:pt x="8" y="11"/>
                      </a:lnTo>
                      <a:lnTo>
                        <a:pt x="5" y="10"/>
                      </a:lnTo>
                      <a:lnTo>
                        <a:pt x="5" y="9"/>
                      </a:lnTo>
                      <a:lnTo>
                        <a:pt x="4" y="7"/>
                      </a:lnTo>
                      <a:lnTo>
                        <a:pt x="3" y="6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693"/>
                <p:cNvSpPr>
                  <a:spLocks/>
                </p:cNvSpPr>
                <p:nvPr/>
              </p:nvSpPr>
              <p:spPr bwMode="auto">
                <a:xfrm>
                  <a:off x="7985125" y="5775325"/>
                  <a:ext cx="100012" cy="30162"/>
                </a:xfrm>
                <a:custGeom>
                  <a:avLst/>
                  <a:gdLst/>
                  <a:ahLst/>
                  <a:cxnLst>
                    <a:cxn ang="0">
                      <a:pos x="125" y="0"/>
                    </a:cxn>
                    <a:cxn ang="0">
                      <a:pos x="125" y="0"/>
                    </a:cxn>
                    <a:cxn ang="0">
                      <a:pos x="125" y="2"/>
                    </a:cxn>
                    <a:cxn ang="0">
                      <a:pos x="125" y="2"/>
                    </a:cxn>
                    <a:cxn ang="0">
                      <a:pos x="124" y="5"/>
                    </a:cxn>
                    <a:cxn ang="0">
                      <a:pos x="123" y="5"/>
                    </a:cxn>
                    <a:cxn ang="0">
                      <a:pos x="123" y="6"/>
                    </a:cxn>
                    <a:cxn ang="0">
                      <a:pos x="123" y="7"/>
                    </a:cxn>
                    <a:cxn ang="0">
                      <a:pos x="122" y="9"/>
                    </a:cxn>
                    <a:cxn ang="0">
                      <a:pos x="120" y="10"/>
                    </a:cxn>
                    <a:cxn ang="0">
                      <a:pos x="119" y="11"/>
                    </a:cxn>
                    <a:cxn ang="0">
                      <a:pos x="118" y="12"/>
                    </a:cxn>
                    <a:cxn ang="0">
                      <a:pos x="117" y="14"/>
                    </a:cxn>
                    <a:cxn ang="0">
                      <a:pos x="115" y="14"/>
                    </a:cxn>
                    <a:cxn ang="0">
                      <a:pos x="114" y="16"/>
                    </a:cxn>
                    <a:cxn ang="0">
                      <a:pos x="112" y="16"/>
                    </a:cxn>
                    <a:cxn ang="0">
                      <a:pos x="110" y="17"/>
                    </a:cxn>
                    <a:cxn ang="0">
                      <a:pos x="108" y="19"/>
                    </a:cxn>
                    <a:cxn ang="0">
                      <a:pos x="105" y="20"/>
                    </a:cxn>
                    <a:cxn ang="0">
                      <a:pos x="104" y="20"/>
                    </a:cxn>
                    <a:cxn ang="0">
                      <a:pos x="102" y="21"/>
                    </a:cxn>
                    <a:cxn ang="0">
                      <a:pos x="99" y="22"/>
                    </a:cxn>
                    <a:cxn ang="0">
                      <a:pos x="96" y="24"/>
                    </a:cxn>
                    <a:cxn ang="0">
                      <a:pos x="95" y="25"/>
                    </a:cxn>
                    <a:cxn ang="0">
                      <a:pos x="91" y="25"/>
                    </a:cxn>
                    <a:cxn ang="0">
                      <a:pos x="90" y="26"/>
                    </a:cxn>
                    <a:cxn ang="0">
                      <a:pos x="88" y="26"/>
                    </a:cxn>
                    <a:cxn ang="0">
                      <a:pos x="84" y="27"/>
                    </a:cxn>
                    <a:cxn ang="0">
                      <a:pos x="81" y="29"/>
                    </a:cxn>
                    <a:cxn ang="0">
                      <a:pos x="79" y="29"/>
                    </a:cxn>
                    <a:cxn ang="0">
                      <a:pos x="76" y="29"/>
                    </a:cxn>
                    <a:cxn ang="0">
                      <a:pos x="71" y="31"/>
                    </a:cxn>
                    <a:cxn ang="0">
                      <a:pos x="70" y="31"/>
                    </a:cxn>
                    <a:cxn ang="0">
                      <a:pos x="66" y="31"/>
                    </a:cxn>
                    <a:cxn ang="0">
                      <a:pos x="63" y="32"/>
                    </a:cxn>
                    <a:cxn ang="0">
                      <a:pos x="59" y="34"/>
                    </a:cxn>
                    <a:cxn ang="0">
                      <a:pos x="56" y="34"/>
                    </a:cxn>
                    <a:cxn ang="0">
                      <a:pos x="53" y="34"/>
                    </a:cxn>
                    <a:cxn ang="0">
                      <a:pos x="49" y="34"/>
                    </a:cxn>
                    <a:cxn ang="0">
                      <a:pos x="45" y="35"/>
                    </a:cxn>
                    <a:cxn ang="0">
                      <a:pos x="41" y="36"/>
                    </a:cxn>
                    <a:cxn ang="0">
                      <a:pos x="39" y="36"/>
                    </a:cxn>
                    <a:cxn ang="0">
                      <a:pos x="35" y="36"/>
                    </a:cxn>
                    <a:cxn ang="0">
                      <a:pos x="30" y="36"/>
                    </a:cxn>
                    <a:cxn ang="0">
                      <a:pos x="27" y="36"/>
                    </a:cxn>
                    <a:cxn ang="0">
                      <a:pos x="22" y="36"/>
                    </a:cxn>
                    <a:cxn ang="0">
                      <a:pos x="19" y="37"/>
                    </a:cxn>
                    <a:cxn ang="0">
                      <a:pos x="15" y="37"/>
                    </a:cxn>
                    <a:cxn ang="0">
                      <a:pos x="11" y="37"/>
                    </a:cxn>
                    <a:cxn ang="0">
                      <a:pos x="9" y="37"/>
                    </a:cxn>
                    <a:cxn ang="0">
                      <a:pos x="4" y="37"/>
                    </a:cxn>
                    <a:cxn ang="0">
                      <a:pos x="0" y="37"/>
                    </a:cxn>
                  </a:cxnLst>
                  <a:rect l="0" t="0" r="r" b="b"/>
                  <a:pathLst>
                    <a:path w="125" h="37">
                      <a:moveTo>
                        <a:pt x="125" y="0"/>
                      </a:moveTo>
                      <a:lnTo>
                        <a:pt x="125" y="0"/>
                      </a:lnTo>
                      <a:lnTo>
                        <a:pt x="125" y="2"/>
                      </a:lnTo>
                      <a:lnTo>
                        <a:pt x="125" y="2"/>
                      </a:lnTo>
                      <a:lnTo>
                        <a:pt x="124" y="5"/>
                      </a:lnTo>
                      <a:lnTo>
                        <a:pt x="123" y="5"/>
                      </a:lnTo>
                      <a:lnTo>
                        <a:pt x="123" y="6"/>
                      </a:lnTo>
                      <a:lnTo>
                        <a:pt x="123" y="7"/>
                      </a:lnTo>
                      <a:lnTo>
                        <a:pt x="122" y="9"/>
                      </a:lnTo>
                      <a:lnTo>
                        <a:pt x="120" y="10"/>
                      </a:lnTo>
                      <a:lnTo>
                        <a:pt x="119" y="11"/>
                      </a:lnTo>
                      <a:lnTo>
                        <a:pt x="118" y="12"/>
                      </a:lnTo>
                      <a:lnTo>
                        <a:pt x="117" y="14"/>
                      </a:lnTo>
                      <a:lnTo>
                        <a:pt x="115" y="14"/>
                      </a:lnTo>
                      <a:lnTo>
                        <a:pt x="114" y="16"/>
                      </a:lnTo>
                      <a:lnTo>
                        <a:pt x="112" y="16"/>
                      </a:lnTo>
                      <a:lnTo>
                        <a:pt x="110" y="17"/>
                      </a:lnTo>
                      <a:lnTo>
                        <a:pt x="108" y="19"/>
                      </a:lnTo>
                      <a:lnTo>
                        <a:pt x="105" y="20"/>
                      </a:lnTo>
                      <a:lnTo>
                        <a:pt x="104" y="20"/>
                      </a:lnTo>
                      <a:lnTo>
                        <a:pt x="102" y="21"/>
                      </a:lnTo>
                      <a:lnTo>
                        <a:pt x="99" y="22"/>
                      </a:lnTo>
                      <a:lnTo>
                        <a:pt x="96" y="24"/>
                      </a:lnTo>
                      <a:lnTo>
                        <a:pt x="95" y="25"/>
                      </a:lnTo>
                      <a:lnTo>
                        <a:pt x="91" y="25"/>
                      </a:lnTo>
                      <a:lnTo>
                        <a:pt x="90" y="26"/>
                      </a:lnTo>
                      <a:lnTo>
                        <a:pt x="88" y="26"/>
                      </a:lnTo>
                      <a:lnTo>
                        <a:pt x="84" y="27"/>
                      </a:lnTo>
                      <a:lnTo>
                        <a:pt x="81" y="29"/>
                      </a:lnTo>
                      <a:lnTo>
                        <a:pt x="79" y="29"/>
                      </a:lnTo>
                      <a:lnTo>
                        <a:pt x="76" y="29"/>
                      </a:lnTo>
                      <a:lnTo>
                        <a:pt x="71" y="31"/>
                      </a:lnTo>
                      <a:lnTo>
                        <a:pt x="70" y="31"/>
                      </a:lnTo>
                      <a:lnTo>
                        <a:pt x="66" y="31"/>
                      </a:lnTo>
                      <a:lnTo>
                        <a:pt x="63" y="32"/>
                      </a:lnTo>
                      <a:lnTo>
                        <a:pt x="59" y="34"/>
                      </a:lnTo>
                      <a:lnTo>
                        <a:pt x="56" y="34"/>
                      </a:lnTo>
                      <a:lnTo>
                        <a:pt x="53" y="34"/>
                      </a:lnTo>
                      <a:lnTo>
                        <a:pt x="49" y="34"/>
                      </a:lnTo>
                      <a:lnTo>
                        <a:pt x="45" y="35"/>
                      </a:lnTo>
                      <a:lnTo>
                        <a:pt x="41" y="36"/>
                      </a:lnTo>
                      <a:lnTo>
                        <a:pt x="39" y="36"/>
                      </a:lnTo>
                      <a:lnTo>
                        <a:pt x="35" y="36"/>
                      </a:lnTo>
                      <a:lnTo>
                        <a:pt x="30" y="36"/>
                      </a:lnTo>
                      <a:lnTo>
                        <a:pt x="27" y="36"/>
                      </a:lnTo>
                      <a:lnTo>
                        <a:pt x="22" y="36"/>
                      </a:lnTo>
                      <a:lnTo>
                        <a:pt x="19" y="37"/>
                      </a:lnTo>
                      <a:lnTo>
                        <a:pt x="15" y="37"/>
                      </a:lnTo>
                      <a:lnTo>
                        <a:pt x="11" y="37"/>
                      </a:lnTo>
                      <a:lnTo>
                        <a:pt x="9" y="37"/>
                      </a:lnTo>
                      <a:lnTo>
                        <a:pt x="4" y="37"/>
                      </a:lnTo>
                      <a:lnTo>
                        <a:pt x="0" y="37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694"/>
                <p:cNvSpPr>
                  <a:spLocks/>
                </p:cNvSpPr>
                <p:nvPr/>
              </p:nvSpPr>
              <p:spPr bwMode="auto">
                <a:xfrm>
                  <a:off x="7983537" y="5567362"/>
                  <a:ext cx="101600" cy="3016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5" y="0"/>
                    </a:cxn>
                    <a:cxn ang="0">
                      <a:pos x="10" y="0"/>
                    </a:cxn>
                    <a:cxn ang="0">
                      <a:pos x="12" y="0"/>
                    </a:cxn>
                    <a:cxn ang="0">
                      <a:pos x="16" y="0"/>
                    </a:cxn>
                    <a:cxn ang="0">
                      <a:pos x="20" y="1"/>
                    </a:cxn>
                    <a:cxn ang="0">
                      <a:pos x="23" y="1"/>
                    </a:cxn>
                    <a:cxn ang="0">
                      <a:pos x="27" y="1"/>
                    </a:cxn>
                    <a:cxn ang="0">
                      <a:pos x="31" y="3"/>
                    </a:cxn>
                    <a:cxn ang="0">
                      <a:pos x="35" y="3"/>
                    </a:cxn>
                    <a:cxn ang="0">
                      <a:pos x="38" y="3"/>
                    </a:cxn>
                    <a:cxn ang="0">
                      <a:pos x="42" y="3"/>
                    </a:cxn>
                    <a:cxn ang="0">
                      <a:pos x="46" y="3"/>
                    </a:cxn>
                    <a:cxn ang="0">
                      <a:pos x="50" y="4"/>
                    </a:cxn>
                    <a:cxn ang="0">
                      <a:pos x="52" y="4"/>
                    </a:cxn>
                    <a:cxn ang="0">
                      <a:pos x="57" y="5"/>
                    </a:cxn>
                    <a:cxn ang="0">
                      <a:pos x="60" y="5"/>
                    </a:cxn>
                    <a:cxn ang="0">
                      <a:pos x="64" y="6"/>
                    </a:cxn>
                    <a:cxn ang="0">
                      <a:pos x="66" y="6"/>
                    </a:cxn>
                    <a:cxn ang="0">
                      <a:pos x="70" y="8"/>
                    </a:cxn>
                    <a:cxn ang="0">
                      <a:pos x="72" y="8"/>
                    </a:cxn>
                    <a:cxn ang="0">
                      <a:pos x="76" y="9"/>
                    </a:cxn>
                    <a:cxn ang="0">
                      <a:pos x="79" y="9"/>
                    </a:cxn>
                    <a:cxn ang="0">
                      <a:pos x="81" y="10"/>
                    </a:cxn>
                    <a:cxn ang="0">
                      <a:pos x="85" y="11"/>
                    </a:cxn>
                    <a:cxn ang="0">
                      <a:pos x="87" y="11"/>
                    </a:cxn>
                    <a:cxn ang="0">
                      <a:pos x="90" y="13"/>
                    </a:cxn>
                    <a:cxn ang="0">
                      <a:pos x="92" y="13"/>
                    </a:cxn>
                    <a:cxn ang="0">
                      <a:pos x="95" y="14"/>
                    </a:cxn>
                    <a:cxn ang="0">
                      <a:pos x="97" y="15"/>
                    </a:cxn>
                    <a:cxn ang="0">
                      <a:pos x="100" y="15"/>
                    </a:cxn>
                    <a:cxn ang="0">
                      <a:pos x="103" y="18"/>
                    </a:cxn>
                    <a:cxn ang="0">
                      <a:pos x="104" y="18"/>
                    </a:cxn>
                    <a:cxn ang="0">
                      <a:pos x="106" y="19"/>
                    </a:cxn>
                    <a:cxn ang="0">
                      <a:pos x="109" y="20"/>
                    </a:cxn>
                    <a:cxn ang="0">
                      <a:pos x="111" y="21"/>
                    </a:cxn>
                    <a:cxn ang="0">
                      <a:pos x="113" y="23"/>
                    </a:cxn>
                    <a:cxn ang="0">
                      <a:pos x="114" y="23"/>
                    </a:cxn>
                    <a:cxn ang="0">
                      <a:pos x="115" y="24"/>
                    </a:cxn>
                    <a:cxn ang="0">
                      <a:pos x="118" y="25"/>
                    </a:cxn>
                    <a:cxn ang="0">
                      <a:pos x="119" y="26"/>
                    </a:cxn>
                    <a:cxn ang="0">
                      <a:pos x="120" y="26"/>
                    </a:cxn>
                    <a:cxn ang="0">
                      <a:pos x="121" y="29"/>
                    </a:cxn>
                    <a:cxn ang="0">
                      <a:pos x="123" y="29"/>
                    </a:cxn>
                    <a:cxn ang="0">
                      <a:pos x="123" y="31"/>
                    </a:cxn>
                    <a:cxn ang="0">
                      <a:pos x="124" y="31"/>
                    </a:cxn>
                    <a:cxn ang="0">
                      <a:pos x="124" y="34"/>
                    </a:cxn>
                    <a:cxn ang="0">
                      <a:pos x="125" y="34"/>
                    </a:cxn>
                    <a:cxn ang="0">
                      <a:pos x="125" y="35"/>
                    </a:cxn>
                    <a:cxn ang="0">
                      <a:pos x="126" y="36"/>
                    </a:cxn>
                    <a:cxn ang="0">
                      <a:pos x="126" y="38"/>
                    </a:cxn>
                    <a:cxn ang="0">
                      <a:pos x="126" y="39"/>
                    </a:cxn>
                  </a:cxnLst>
                  <a:rect l="0" t="0" r="r" b="b"/>
                  <a:pathLst>
                    <a:path w="126" h="39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6" y="0"/>
                      </a:lnTo>
                      <a:lnTo>
                        <a:pt x="20" y="1"/>
                      </a:lnTo>
                      <a:lnTo>
                        <a:pt x="23" y="1"/>
                      </a:lnTo>
                      <a:lnTo>
                        <a:pt x="27" y="1"/>
                      </a:lnTo>
                      <a:lnTo>
                        <a:pt x="31" y="3"/>
                      </a:lnTo>
                      <a:lnTo>
                        <a:pt x="35" y="3"/>
                      </a:lnTo>
                      <a:lnTo>
                        <a:pt x="38" y="3"/>
                      </a:lnTo>
                      <a:lnTo>
                        <a:pt x="42" y="3"/>
                      </a:lnTo>
                      <a:lnTo>
                        <a:pt x="46" y="3"/>
                      </a:lnTo>
                      <a:lnTo>
                        <a:pt x="50" y="4"/>
                      </a:lnTo>
                      <a:lnTo>
                        <a:pt x="52" y="4"/>
                      </a:lnTo>
                      <a:lnTo>
                        <a:pt x="57" y="5"/>
                      </a:lnTo>
                      <a:lnTo>
                        <a:pt x="60" y="5"/>
                      </a:lnTo>
                      <a:lnTo>
                        <a:pt x="64" y="6"/>
                      </a:lnTo>
                      <a:lnTo>
                        <a:pt x="66" y="6"/>
                      </a:lnTo>
                      <a:lnTo>
                        <a:pt x="70" y="8"/>
                      </a:lnTo>
                      <a:lnTo>
                        <a:pt x="72" y="8"/>
                      </a:lnTo>
                      <a:lnTo>
                        <a:pt x="76" y="9"/>
                      </a:lnTo>
                      <a:lnTo>
                        <a:pt x="79" y="9"/>
                      </a:lnTo>
                      <a:lnTo>
                        <a:pt x="81" y="10"/>
                      </a:lnTo>
                      <a:lnTo>
                        <a:pt x="85" y="11"/>
                      </a:lnTo>
                      <a:lnTo>
                        <a:pt x="87" y="11"/>
                      </a:lnTo>
                      <a:lnTo>
                        <a:pt x="90" y="13"/>
                      </a:lnTo>
                      <a:lnTo>
                        <a:pt x="92" y="13"/>
                      </a:lnTo>
                      <a:lnTo>
                        <a:pt x="95" y="14"/>
                      </a:lnTo>
                      <a:lnTo>
                        <a:pt x="97" y="15"/>
                      </a:lnTo>
                      <a:lnTo>
                        <a:pt x="100" y="15"/>
                      </a:lnTo>
                      <a:lnTo>
                        <a:pt x="103" y="18"/>
                      </a:lnTo>
                      <a:lnTo>
                        <a:pt x="104" y="18"/>
                      </a:lnTo>
                      <a:lnTo>
                        <a:pt x="106" y="19"/>
                      </a:lnTo>
                      <a:lnTo>
                        <a:pt x="109" y="20"/>
                      </a:lnTo>
                      <a:lnTo>
                        <a:pt x="111" y="21"/>
                      </a:lnTo>
                      <a:lnTo>
                        <a:pt x="113" y="23"/>
                      </a:lnTo>
                      <a:lnTo>
                        <a:pt x="114" y="23"/>
                      </a:lnTo>
                      <a:lnTo>
                        <a:pt x="115" y="24"/>
                      </a:lnTo>
                      <a:lnTo>
                        <a:pt x="118" y="25"/>
                      </a:lnTo>
                      <a:lnTo>
                        <a:pt x="119" y="26"/>
                      </a:lnTo>
                      <a:lnTo>
                        <a:pt x="120" y="26"/>
                      </a:lnTo>
                      <a:lnTo>
                        <a:pt x="121" y="29"/>
                      </a:lnTo>
                      <a:lnTo>
                        <a:pt x="123" y="29"/>
                      </a:lnTo>
                      <a:lnTo>
                        <a:pt x="123" y="31"/>
                      </a:lnTo>
                      <a:lnTo>
                        <a:pt x="124" y="31"/>
                      </a:lnTo>
                      <a:lnTo>
                        <a:pt x="124" y="34"/>
                      </a:lnTo>
                      <a:lnTo>
                        <a:pt x="125" y="34"/>
                      </a:lnTo>
                      <a:lnTo>
                        <a:pt x="125" y="35"/>
                      </a:lnTo>
                      <a:lnTo>
                        <a:pt x="126" y="36"/>
                      </a:lnTo>
                      <a:lnTo>
                        <a:pt x="126" y="38"/>
                      </a:lnTo>
                      <a:lnTo>
                        <a:pt x="126" y="39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695"/>
                <p:cNvSpPr>
                  <a:spLocks/>
                </p:cNvSpPr>
                <p:nvPr/>
              </p:nvSpPr>
              <p:spPr bwMode="auto">
                <a:xfrm>
                  <a:off x="7885112" y="5567362"/>
                  <a:ext cx="98425" cy="28575"/>
                </a:xfrm>
                <a:custGeom>
                  <a:avLst/>
                  <a:gdLst/>
                  <a:ahLst/>
                  <a:cxnLst>
                    <a:cxn ang="0">
                      <a:pos x="0" y="38"/>
                    </a:cxn>
                    <a:cxn ang="0">
                      <a:pos x="0" y="38"/>
                    </a:cxn>
                    <a:cxn ang="0">
                      <a:pos x="0" y="35"/>
                    </a:cxn>
                    <a:cxn ang="0">
                      <a:pos x="0" y="35"/>
                    </a:cxn>
                    <a:cxn ang="0">
                      <a:pos x="1" y="34"/>
                    </a:cxn>
                    <a:cxn ang="0">
                      <a:pos x="1" y="33"/>
                    </a:cxn>
                    <a:cxn ang="0">
                      <a:pos x="3" y="31"/>
                    </a:cxn>
                    <a:cxn ang="0">
                      <a:pos x="3" y="30"/>
                    </a:cxn>
                    <a:cxn ang="0">
                      <a:pos x="4" y="29"/>
                    </a:cxn>
                    <a:cxn ang="0">
                      <a:pos x="5" y="28"/>
                    </a:cxn>
                    <a:cxn ang="0">
                      <a:pos x="6" y="26"/>
                    </a:cxn>
                    <a:cxn ang="0">
                      <a:pos x="8" y="25"/>
                    </a:cxn>
                    <a:cxn ang="0">
                      <a:pos x="9" y="24"/>
                    </a:cxn>
                    <a:cxn ang="0">
                      <a:pos x="10" y="24"/>
                    </a:cxn>
                    <a:cxn ang="0">
                      <a:pos x="10" y="23"/>
                    </a:cxn>
                    <a:cxn ang="0">
                      <a:pos x="13" y="21"/>
                    </a:cxn>
                    <a:cxn ang="0">
                      <a:pos x="14" y="20"/>
                    </a:cxn>
                    <a:cxn ang="0">
                      <a:pos x="17" y="19"/>
                    </a:cxn>
                    <a:cxn ang="0">
                      <a:pos x="18" y="18"/>
                    </a:cxn>
                    <a:cxn ang="0">
                      <a:pos x="20" y="18"/>
                    </a:cxn>
                    <a:cxn ang="0">
                      <a:pos x="22" y="16"/>
                    </a:cxn>
                    <a:cxn ang="0">
                      <a:pos x="24" y="15"/>
                    </a:cxn>
                    <a:cxn ang="0">
                      <a:pos x="27" y="14"/>
                    </a:cxn>
                    <a:cxn ang="0">
                      <a:pos x="29" y="13"/>
                    </a:cxn>
                    <a:cxn ang="0">
                      <a:pos x="33" y="13"/>
                    </a:cxn>
                    <a:cxn ang="0">
                      <a:pos x="35" y="11"/>
                    </a:cxn>
                    <a:cxn ang="0">
                      <a:pos x="38" y="11"/>
                    </a:cxn>
                    <a:cxn ang="0">
                      <a:pos x="40" y="10"/>
                    </a:cxn>
                    <a:cxn ang="0">
                      <a:pos x="43" y="9"/>
                    </a:cxn>
                    <a:cxn ang="0">
                      <a:pos x="47" y="9"/>
                    </a:cxn>
                    <a:cxn ang="0">
                      <a:pos x="49" y="9"/>
                    </a:cxn>
                    <a:cxn ang="0">
                      <a:pos x="52" y="6"/>
                    </a:cxn>
                    <a:cxn ang="0">
                      <a:pos x="55" y="6"/>
                    </a:cxn>
                    <a:cxn ang="0">
                      <a:pos x="58" y="6"/>
                    </a:cxn>
                    <a:cxn ang="0">
                      <a:pos x="62" y="5"/>
                    </a:cxn>
                    <a:cxn ang="0">
                      <a:pos x="64" y="4"/>
                    </a:cxn>
                    <a:cxn ang="0">
                      <a:pos x="69" y="4"/>
                    </a:cxn>
                    <a:cxn ang="0">
                      <a:pos x="72" y="4"/>
                    </a:cxn>
                    <a:cxn ang="0">
                      <a:pos x="76" y="4"/>
                    </a:cxn>
                    <a:cxn ang="0">
                      <a:pos x="79" y="3"/>
                    </a:cxn>
                    <a:cxn ang="0">
                      <a:pos x="82" y="3"/>
                    </a:cxn>
                    <a:cxn ang="0">
                      <a:pos x="87" y="3"/>
                    </a:cxn>
                    <a:cxn ang="0">
                      <a:pos x="89" y="3"/>
                    </a:cxn>
                    <a:cxn ang="0">
                      <a:pos x="93" y="3"/>
                    </a:cxn>
                    <a:cxn ang="0">
                      <a:pos x="98" y="1"/>
                    </a:cxn>
                    <a:cxn ang="0">
                      <a:pos x="102" y="1"/>
                    </a:cxn>
                    <a:cxn ang="0">
                      <a:pos x="106" y="1"/>
                    </a:cxn>
                    <a:cxn ang="0">
                      <a:pos x="109" y="0"/>
                    </a:cxn>
                    <a:cxn ang="0">
                      <a:pos x="113" y="0"/>
                    </a:cxn>
                    <a:cxn ang="0">
                      <a:pos x="117" y="0"/>
                    </a:cxn>
                    <a:cxn ang="0">
                      <a:pos x="121" y="0"/>
                    </a:cxn>
                    <a:cxn ang="0">
                      <a:pos x="125" y="0"/>
                    </a:cxn>
                  </a:cxnLst>
                  <a:rect l="0" t="0" r="r" b="b"/>
                  <a:pathLst>
                    <a:path w="125" h="38">
                      <a:moveTo>
                        <a:pt x="0" y="38"/>
                      </a:moveTo>
                      <a:lnTo>
                        <a:pt x="0" y="38"/>
                      </a:lnTo>
                      <a:lnTo>
                        <a:pt x="0" y="35"/>
                      </a:lnTo>
                      <a:lnTo>
                        <a:pt x="0" y="35"/>
                      </a:lnTo>
                      <a:lnTo>
                        <a:pt x="1" y="34"/>
                      </a:lnTo>
                      <a:lnTo>
                        <a:pt x="1" y="33"/>
                      </a:lnTo>
                      <a:lnTo>
                        <a:pt x="3" y="31"/>
                      </a:lnTo>
                      <a:lnTo>
                        <a:pt x="3" y="30"/>
                      </a:lnTo>
                      <a:lnTo>
                        <a:pt x="4" y="29"/>
                      </a:lnTo>
                      <a:lnTo>
                        <a:pt x="5" y="28"/>
                      </a:lnTo>
                      <a:lnTo>
                        <a:pt x="6" y="26"/>
                      </a:lnTo>
                      <a:lnTo>
                        <a:pt x="8" y="25"/>
                      </a:lnTo>
                      <a:lnTo>
                        <a:pt x="9" y="24"/>
                      </a:lnTo>
                      <a:lnTo>
                        <a:pt x="10" y="24"/>
                      </a:lnTo>
                      <a:lnTo>
                        <a:pt x="10" y="23"/>
                      </a:lnTo>
                      <a:lnTo>
                        <a:pt x="13" y="21"/>
                      </a:lnTo>
                      <a:lnTo>
                        <a:pt x="14" y="20"/>
                      </a:lnTo>
                      <a:lnTo>
                        <a:pt x="17" y="19"/>
                      </a:lnTo>
                      <a:lnTo>
                        <a:pt x="18" y="18"/>
                      </a:lnTo>
                      <a:lnTo>
                        <a:pt x="20" y="18"/>
                      </a:lnTo>
                      <a:lnTo>
                        <a:pt x="22" y="16"/>
                      </a:lnTo>
                      <a:lnTo>
                        <a:pt x="24" y="15"/>
                      </a:lnTo>
                      <a:lnTo>
                        <a:pt x="27" y="14"/>
                      </a:lnTo>
                      <a:lnTo>
                        <a:pt x="29" y="13"/>
                      </a:lnTo>
                      <a:lnTo>
                        <a:pt x="33" y="13"/>
                      </a:lnTo>
                      <a:lnTo>
                        <a:pt x="35" y="11"/>
                      </a:lnTo>
                      <a:lnTo>
                        <a:pt x="38" y="11"/>
                      </a:lnTo>
                      <a:lnTo>
                        <a:pt x="40" y="10"/>
                      </a:lnTo>
                      <a:lnTo>
                        <a:pt x="43" y="9"/>
                      </a:lnTo>
                      <a:lnTo>
                        <a:pt x="47" y="9"/>
                      </a:lnTo>
                      <a:lnTo>
                        <a:pt x="49" y="9"/>
                      </a:lnTo>
                      <a:lnTo>
                        <a:pt x="52" y="6"/>
                      </a:lnTo>
                      <a:lnTo>
                        <a:pt x="55" y="6"/>
                      </a:lnTo>
                      <a:lnTo>
                        <a:pt x="58" y="6"/>
                      </a:lnTo>
                      <a:lnTo>
                        <a:pt x="62" y="5"/>
                      </a:lnTo>
                      <a:lnTo>
                        <a:pt x="64" y="4"/>
                      </a:lnTo>
                      <a:lnTo>
                        <a:pt x="69" y="4"/>
                      </a:lnTo>
                      <a:lnTo>
                        <a:pt x="72" y="4"/>
                      </a:lnTo>
                      <a:lnTo>
                        <a:pt x="76" y="4"/>
                      </a:lnTo>
                      <a:lnTo>
                        <a:pt x="79" y="3"/>
                      </a:lnTo>
                      <a:lnTo>
                        <a:pt x="82" y="3"/>
                      </a:lnTo>
                      <a:lnTo>
                        <a:pt x="87" y="3"/>
                      </a:lnTo>
                      <a:lnTo>
                        <a:pt x="89" y="3"/>
                      </a:lnTo>
                      <a:lnTo>
                        <a:pt x="93" y="3"/>
                      </a:lnTo>
                      <a:lnTo>
                        <a:pt x="98" y="1"/>
                      </a:lnTo>
                      <a:lnTo>
                        <a:pt x="102" y="1"/>
                      </a:lnTo>
                      <a:lnTo>
                        <a:pt x="106" y="1"/>
                      </a:lnTo>
                      <a:lnTo>
                        <a:pt x="109" y="0"/>
                      </a:lnTo>
                      <a:lnTo>
                        <a:pt x="113" y="0"/>
                      </a:lnTo>
                      <a:lnTo>
                        <a:pt x="117" y="0"/>
                      </a:lnTo>
                      <a:lnTo>
                        <a:pt x="121" y="0"/>
                      </a:lnTo>
                      <a:lnTo>
                        <a:pt x="125" y="0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Line 696"/>
                <p:cNvSpPr>
                  <a:spLocks noChangeShapeType="1"/>
                </p:cNvSpPr>
                <p:nvPr/>
              </p:nvSpPr>
              <p:spPr bwMode="auto">
                <a:xfrm>
                  <a:off x="7885112" y="5595937"/>
                  <a:ext cx="0" cy="18097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Line 697"/>
                <p:cNvSpPr>
                  <a:spLocks noChangeShapeType="1"/>
                </p:cNvSpPr>
                <p:nvPr/>
              </p:nvSpPr>
              <p:spPr bwMode="auto">
                <a:xfrm>
                  <a:off x="8085137" y="5595937"/>
                  <a:ext cx="0" cy="180975"/>
                </a:xfrm>
                <a:prstGeom prst="line">
                  <a:avLst/>
                </a:prstGeom>
                <a:noFill/>
                <a:ln w="4763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84" name="Group 420"/>
              <p:cNvGrpSpPr/>
              <p:nvPr/>
            </p:nvGrpSpPr>
            <p:grpSpPr>
              <a:xfrm>
                <a:off x="5687133" y="2885281"/>
                <a:ext cx="214312" cy="215900"/>
                <a:chOff x="6807200" y="6029325"/>
                <a:chExt cx="214312" cy="215900"/>
              </a:xfrm>
            </p:grpSpPr>
            <p:sp>
              <p:nvSpPr>
                <p:cNvPr id="132" name="Freeform 1142"/>
                <p:cNvSpPr>
                  <a:spLocks/>
                </p:cNvSpPr>
                <p:nvPr/>
              </p:nvSpPr>
              <p:spPr bwMode="auto">
                <a:xfrm>
                  <a:off x="6808787" y="6032500"/>
                  <a:ext cx="209550" cy="211137"/>
                </a:xfrm>
                <a:custGeom>
                  <a:avLst/>
                  <a:gdLst/>
                  <a:ahLst/>
                  <a:cxnLst>
                    <a:cxn ang="0">
                      <a:pos x="264" y="132"/>
                    </a:cxn>
                    <a:cxn ang="0">
                      <a:pos x="261" y="104"/>
                    </a:cxn>
                    <a:cxn ang="0">
                      <a:pos x="252" y="79"/>
                    </a:cxn>
                    <a:cxn ang="0">
                      <a:pos x="241" y="57"/>
                    </a:cxn>
                    <a:cxn ang="0">
                      <a:pos x="225" y="38"/>
                    </a:cxn>
                    <a:cxn ang="0">
                      <a:pos x="206" y="21"/>
                    </a:cxn>
                    <a:cxn ang="0">
                      <a:pos x="183" y="10"/>
                    </a:cxn>
                    <a:cxn ang="0">
                      <a:pos x="158" y="1"/>
                    </a:cxn>
                    <a:cxn ang="0">
                      <a:pos x="132" y="0"/>
                    </a:cxn>
                    <a:cxn ang="0">
                      <a:pos x="117" y="0"/>
                    </a:cxn>
                    <a:cxn ang="0">
                      <a:pos x="92" y="4"/>
                    </a:cxn>
                    <a:cxn ang="0">
                      <a:pos x="68" y="15"/>
                    </a:cxn>
                    <a:cxn ang="0">
                      <a:pos x="48" y="30"/>
                    </a:cxn>
                    <a:cxn ang="0">
                      <a:pos x="29" y="47"/>
                    </a:cxn>
                    <a:cxn ang="0">
                      <a:pos x="16" y="69"/>
                    </a:cxn>
                    <a:cxn ang="0">
                      <a:pos x="6" y="93"/>
                    </a:cxn>
                    <a:cxn ang="0">
                      <a:pos x="1" y="118"/>
                    </a:cxn>
                    <a:cxn ang="0">
                      <a:pos x="0" y="132"/>
                    </a:cxn>
                    <a:cxn ang="0">
                      <a:pos x="2" y="160"/>
                    </a:cxn>
                    <a:cxn ang="0">
                      <a:pos x="10" y="183"/>
                    </a:cxn>
                    <a:cxn ang="0">
                      <a:pos x="22" y="206"/>
                    </a:cxn>
                    <a:cxn ang="0">
                      <a:pos x="36" y="225"/>
                    </a:cxn>
                    <a:cxn ang="0">
                      <a:pos x="58" y="242"/>
                    </a:cxn>
                    <a:cxn ang="0">
                      <a:pos x="80" y="255"/>
                    </a:cxn>
                    <a:cxn ang="0">
                      <a:pos x="104" y="261"/>
                    </a:cxn>
                    <a:cxn ang="0">
                      <a:pos x="132" y="265"/>
                    </a:cxn>
                    <a:cxn ang="0">
                      <a:pos x="146" y="262"/>
                    </a:cxn>
                    <a:cxn ang="0">
                      <a:pos x="169" y="257"/>
                    </a:cxn>
                    <a:cxn ang="0">
                      <a:pos x="193" y="247"/>
                    </a:cxn>
                    <a:cxn ang="0">
                      <a:pos x="216" y="235"/>
                    </a:cxn>
                    <a:cxn ang="0">
                      <a:pos x="232" y="215"/>
                    </a:cxn>
                    <a:cxn ang="0">
                      <a:pos x="249" y="196"/>
                    </a:cxn>
                    <a:cxn ang="0">
                      <a:pos x="259" y="171"/>
                    </a:cxn>
                    <a:cxn ang="0">
                      <a:pos x="264" y="146"/>
                    </a:cxn>
                    <a:cxn ang="0">
                      <a:pos x="264" y="132"/>
                    </a:cxn>
                  </a:cxnLst>
                  <a:rect l="0" t="0" r="r" b="b"/>
                  <a:pathLst>
                    <a:path w="264" h="265">
                      <a:moveTo>
                        <a:pt x="264" y="132"/>
                      </a:moveTo>
                      <a:lnTo>
                        <a:pt x="264" y="132"/>
                      </a:lnTo>
                      <a:lnTo>
                        <a:pt x="264" y="118"/>
                      </a:lnTo>
                      <a:lnTo>
                        <a:pt x="261" y="104"/>
                      </a:lnTo>
                      <a:lnTo>
                        <a:pt x="259" y="93"/>
                      </a:lnTo>
                      <a:lnTo>
                        <a:pt x="252" y="79"/>
                      </a:lnTo>
                      <a:lnTo>
                        <a:pt x="249" y="69"/>
                      </a:lnTo>
                      <a:lnTo>
                        <a:pt x="241" y="57"/>
                      </a:lnTo>
                      <a:lnTo>
                        <a:pt x="232" y="47"/>
                      </a:lnTo>
                      <a:lnTo>
                        <a:pt x="225" y="38"/>
                      </a:lnTo>
                      <a:lnTo>
                        <a:pt x="216" y="30"/>
                      </a:lnTo>
                      <a:lnTo>
                        <a:pt x="206" y="21"/>
                      </a:lnTo>
                      <a:lnTo>
                        <a:pt x="193" y="15"/>
                      </a:lnTo>
                      <a:lnTo>
                        <a:pt x="183" y="10"/>
                      </a:lnTo>
                      <a:lnTo>
                        <a:pt x="169" y="4"/>
                      </a:lnTo>
                      <a:lnTo>
                        <a:pt x="158" y="1"/>
                      </a:lnTo>
                      <a:lnTo>
                        <a:pt x="146" y="0"/>
                      </a:lnTo>
                      <a:lnTo>
                        <a:pt x="132" y="0"/>
                      </a:lnTo>
                      <a:lnTo>
                        <a:pt x="132" y="0"/>
                      </a:lnTo>
                      <a:lnTo>
                        <a:pt x="117" y="0"/>
                      </a:lnTo>
                      <a:lnTo>
                        <a:pt x="104" y="1"/>
                      </a:lnTo>
                      <a:lnTo>
                        <a:pt x="92" y="4"/>
                      </a:lnTo>
                      <a:lnTo>
                        <a:pt x="80" y="10"/>
                      </a:lnTo>
                      <a:lnTo>
                        <a:pt x="68" y="15"/>
                      </a:lnTo>
                      <a:lnTo>
                        <a:pt x="58" y="21"/>
                      </a:lnTo>
                      <a:lnTo>
                        <a:pt x="48" y="30"/>
                      </a:lnTo>
                      <a:lnTo>
                        <a:pt x="36" y="38"/>
                      </a:lnTo>
                      <a:lnTo>
                        <a:pt x="29" y="47"/>
                      </a:lnTo>
                      <a:lnTo>
                        <a:pt x="22" y="57"/>
                      </a:lnTo>
                      <a:lnTo>
                        <a:pt x="16" y="69"/>
                      </a:lnTo>
                      <a:lnTo>
                        <a:pt x="10" y="79"/>
                      </a:lnTo>
                      <a:lnTo>
                        <a:pt x="6" y="93"/>
                      </a:lnTo>
                      <a:lnTo>
                        <a:pt x="2" y="104"/>
                      </a:lnTo>
                      <a:lnTo>
                        <a:pt x="1" y="118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1" y="146"/>
                      </a:lnTo>
                      <a:lnTo>
                        <a:pt x="2" y="160"/>
                      </a:lnTo>
                      <a:lnTo>
                        <a:pt x="6" y="171"/>
                      </a:lnTo>
                      <a:lnTo>
                        <a:pt x="10" y="183"/>
                      </a:lnTo>
                      <a:lnTo>
                        <a:pt x="16" y="196"/>
                      </a:lnTo>
                      <a:lnTo>
                        <a:pt x="22" y="206"/>
                      </a:lnTo>
                      <a:lnTo>
                        <a:pt x="29" y="215"/>
                      </a:lnTo>
                      <a:lnTo>
                        <a:pt x="36" y="225"/>
                      </a:lnTo>
                      <a:lnTo>
                        <a:pt x="48" y="235"/>
                      </a:lnTo>
                      <a:lnTo>
                        <a:pt x="58" y="242"/>
                      </a:lnTo>
                      <a:lnTo>
                        <a:pt x="68" y="247"/>
                      </a:lnTo>
                      <a:lnTo>
                        <a:pt x="80" y="255"/>
                      </a:lnTo>
                      <a:lnTo>
                        <a:pt x="92" y="257"/>
                      </a:lnTo>
                      <a:lnTo>
                        <a:pt x="104" y="261"/>
                      </a:lnTo>
                      <a:lnTo>
                        <a:pt x="117" y="262"/>
                      </a:lnTo>
                      <a:lnTo>
                        <a:pt x="132" y="265"/>
                      </a:lnTo>
                      <a:lnTo>
                        <a:pt x="132" y="265"/>
                      </a:lnTo>
                      <a:lnTo>
                        <a:pt x="146" y="262"/>
                      </a:lnTo>
                      <a:lnTo>
                        <a:pt x="158" y="261"/>
                      </a:lnTo>
                      <a:lnTo>
                        <a:pt x="169" y="257"/>
                      </a:lnTo>
                      <a:lnTo>
                        <a:pt x="183" y="255"/>
                      </a:lnTo>
                      <a:lnTo>
                        <a:pt x="193" y="247"/>
                      </a:lnTo>
                      <a:lnTo>
                        <a:pt x="206" y="242"/>
                      </a:lnTo>
                      <a:lnTo>
                        <a:pt x="216" y="235"/>
                      </a:lnTo>
                      <a:lnTo>
                        <a:pt x="225" y="225"/>
                      </a:lnTo>
                      <a:lnTo>
                        <a:pt x="232" y="215"/>
                      </a:lnTo>
                      <a:lnTo>
                        <a:pt x="241" y="206"/>
                      </a:lnTo>
                      <a:lnTo>
                        <a:pt x="249" y="196"/>
                      </a:lnTo>
                      <a:lnTo>
                        <a:pt x="252" y="183"/>
                      </a:lnTo>
                      <a:lnTo>
                        <a:pt x="259" y="171"/>
                      </a:lnTo>
                      <a:lnTo>
                        <a:pt x="261" y="160"/>
                      </a:lnTo>
                      <a:lnTo>
                        <a:pt x="264" y="146"/>
                      </a:lnTo>
                      <a:lnTo>
                        <a:pt x="264" y="132"/>
                      </a:lnTo>
                      <a:lnTo>
                        <a:pt x="264" y="132"/>
                      </a:lnTo>
                      <a:lnTo>
                        <a:pt x="264" y="132"/>
                      </a:lnTo>
                      <a:close/>
                    </a:path>
                  </a:pathLst>
                </a:custGeom>
                <a:solidFill>
                  <a:srgbClr val="4573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Freeform 1143"/>
                <p:cNvSpPr>
                  <a:spLocks/>
                </p:cNvSpPr>
                <p:nvPr/>
              </p:nvSpPr>
              <p:spPr bwMode="auto">
                <a:xfrm>
                  <a:off x="6935787" y="6045200"/>
                  <a:ext cx="80963" cy="147637"/>
                </a:xfrm>
                <a:custGeom>
                  <a:avLst/>
                  <a:gdLst/>
                  <a:ahLst/>
                  <a:cxnLst>
                    <a:cxn ang="0">
                      <a:pos x="74" y="35"/>
                    </a:cxn>
                    <a:cxn ang="0">
                      <a:pos x="74" y="35"/>
                    </a:cxn>
                    <a:cxn ang="0">
                      <a:pos x="74" y="35"/>
                    </a:cxn>
                    <a:cxn ang="0">
                      <a:pos x="92" y="64"/>
                    </a:cxn>
                    <a:cxn ang="0">
                      <a:pos x="93" y="69"/>
                    </a:cxn>
                    <a:cxn ang="0">
                      <a:pos x="97" y="74"/>
                    </a:cxn>
                    <a:cxn ang="0">
                      <a:pos x="101" y="84"/>
                    </a:cxn>
                    <a:cxn ang="0">
                      <a:pos x="102" y="96"/>
                    </a:cxn>
                    <a:cxn ang="0">
                      <a:pos x="102" y="102"/>
                    </a:cxn>
                    <a:cxn ang="0">
                      <a:pos x="103" y="118"/>
                    </a:cxn>
                    <a:cxn ang="0">
                      <a:pos x="102" y="127"/>
                    </a:cxn>
                    <a:cxn ang="0">
                      <a:pos x="98" y="129"/>
                    </a:cxn>
                    <a:cxn ang="0">
                      <a:pos x="102" y="131"/>
                    </a:cxn>
                    <a:cxn ang="0">
                      <a:pos x="97" y="150"/>
                    </a:cxn>
                    <a:cxn ang="0">
                      <a:pos x="97" y="151"/>
                    </a:cxn>
                    <a:cxn ang="0">
                      <a:pos x="94" y="150"/>
                    </a:cxn>
                    <a:cxn ang="0">
                      <a:pos x="93" y="151"/>
                    </a:cxn>
                    <a:cxn ang="0">
                      <a:pos x="93" y="155"/>
                    </a:cxn>
                    <a:cxn ang="0">
                      <a:pos x="97" y="155"/>
                    </a:cxn>
                    <a:cxn ang="0">
                      <a:pos x="85" y="177"/>
                    </a:cxn>
                    <a:cxn ang="0">
                      <a:pos x="82" y="182"/>
                    </a:cxn>
                    <a:cxn ang="0">
                      <a:pos x="79" y="182"/>
                    </a:cxn>
                    <a:cxn ang="0">
                      <a:pos x="82" y="183"/>
                    </a:cxn>
                    <a:cxn ang="0">
                      <a:pos x="82" y="185"/>
                    </a:cxn>
                    <a:cxn ang="0">
                      <a:pos x="79" y="187"/>
                    </a:cxn>
                    <a:cxn ang="0">
                      <a:pos x="77" y="150"/>
                    </a:cxn>
                    <a:cxn ang="0">
                      <a:pos x="74" y="146"/>
                    </a:cxn>
                    <a:cxn ang="0">
                      <a:pos x="69" y="146"/>
                    </a:cxn>
                    <a:cxn ang="0">
                      <a:pos x="58" y="147"/>
                    </a:cxn>
                    <a:cxn ang="0">
                      <a:pos x="50" y="127"/>
                    </a:cxn>
                    <a:cxn ang="0">
                      <a:pos x="48" y="126"/>
                    </a:cxn>
                    <a:cxn ang="0">
                      <a:pos x="31" y="127"/>
                    </a:cxn>
                    <a:cxn ang="0">
                      <a:pos x="20" y="117"/>
                    </a:cxn>
                    <a:cxn ang="0">
                      <a:pos x="25" y="104"/>
                    </a:cxn>
                    <a:cxn ang="0">
                      <a:pos x="34" y="113"/>
                    </a:cxn>
                    <a:cxn ang="0">
                      <a:pos x="58" y="102"/>
                    </a:cxn>
                    <a:cxn ang="0">
                      <a:pos x="70" y="79"/>
                    </a:cxn>
                    <a:cxn ang="0">
                      <a:pos x="70" y="53"/>
                    </a:cxn>
                    <a:cxn ang="0">
                      <a:pos x="68" y="50"/>
                    </a:cxn>
                    <a:cxn ang="0">
                      <a:pos x="63" y="52"/>
                    </a:cxn>
                    <a:cxn ang="0">
                      <a:pos x="52" y="64"/>
                    </a:cxn>
                    <a:cxn ang="0">
                      <a:pos x="48" y="82"/>
                    </a:cxn>
                    <a:cxn ang="0">
                      <a:pos x="43" y="84"/>
                    </a:cxn>
                    <a:cxn ang="0">
                      <a:pos x="43" y="70"/>
                    </a:cxn>
                    <a:cxn ang="0">
                      <a:pos x="29" y="64"/>
                    </a:cxn>
                    <a:cxn ang="0">
                      <a:pos x="29" y="60"/>
                    </a:cxn>
                    <a:cxn ang="0">
                      <a:pos x="35" y="43"/>
                    </a:cxn>
                    <a:cxn ang="0">
                      <a:pos x="34" y="39"/>
                    </a:cxn>
                    <a:cxn ang="0">
                      <a:pos x="11" y="39"/>
                    </a:cxn>
                    <a:cxn ang="0">
                      <a:pos x="0" y="23"/>
                    </a:cxn>
                    <a:cxn ang="0">
                      <a:pos x="3" y="11"/>
                    </a:cxn>
                    <a:cxn ang="0">
                      <a:pos x="13" y="9"/>
                    </a:cxn>
                    <a:cxn ang="0">
                      <a:pos x="29" y="0"/>
                    </a:cxn>
                    <a:cxn ang="0">
                      <a:pos x="54" y="15"/>
                    </a:cxn>
                    <a:cxn ang="0">
                      <a:pos x="74" y="35"/>
                    </a:cxn>
                    <a:cxn ang="0">
                      <a:pos x="74" y="35"/>
                    </a:cxn>
                    <a:cxn ang="0">
                      <a:pos x="74" y="35"/>
                    </a:cxn>
                  </a:cxnLst>
                  <a:rect l="0" t="0" r="r" b="b"/>
                  <a:pathLst>
                    <a:path w="103" h="187">
                      <a:moveTo>
                        <a:pt x="74" y="35"/>
                      </a:moveTo>
                      <a:lnTo>
                        <a:pt x="74" y="35"/>
                      </a:lnTo>
                      <a:lnTo>
                        <a:pt x="74" y="35"/>
                      </a:lnTo>
                      <a:lnTo>
                        <a:pt x="92" y="64"/>
                      </a:lnTo>
                      <a:lnTo>
                        <a:pt x="93" y="69"/>
                      </a:lnTo>
                      <a:lnTo>
                        <a:pt x="97" y="74"/>
                      </a:lnTo>
                      <a:lnTo>
                        <a:pt x="101" y="84"/>
                      </a:lnTo>
                      <a:lnTo>
                        <a:pt x="102" y="96"/>
                      </a:lnTo>
                      <a:lnTo>
                        <a:pt x="102" y="102"/>
                      </a:lnTo>
                      <a:lnTo>
                        <a:pt x="103" y="118"/>
                      </a:lnTo>
                      <a:lnTo>
                        <a:pt x="102" y="127"/>
                      </a:lnTo>
                      <a:lnTo>
                        <a:pt x="98" y="129"/>
                      </a:lnTo>
                      <a:lnTo>
                        <a:pt x="102" y="131"/>
                      </a:lnTo>
                      <a:lnTo>
                        <a:pt x="97" y="150"/>
                      </a:lnTo>
                      <a:lnTo>
                        <a:pt x="97" y="151"/>
                      </a:lnTo>
                      <a:lnTo>
                        <a:pt x="94" y="150"/>
                      </a:lnTo>
                      <a:lnTo>
                        <a:pt x="93" y="151"/>
                      </a:lnTo>
                      <a:lnTo>
                        <a:pt x="93" y="155"/>
                      </a:lnTo>
                      <a:lnTo>
                        <a:pt x="97" y="155"/>
                      </a:lnTo>
                      <a:lnTo>
                        <a:pt x="85" y="177"/>
                      </a:lnTo>
                      <a:lnTo>
                        <a:pt x="82" y="182"/>
                      </a:lnTo>
                      <a:lnTo>
                        <a:pt x="79" y="182"/>
                      </a:lnTo>
                      <a:lnTo>
                        <a:pt x="82" y="183"/>
                      </a:lnTo>
                      <a:lnTo>
                        <a:pt x="82" y="185"/>
                      </a:lnTo>
                      <a:lnTo>
                        <a:pt x="79" y="187"/>
                      </a:lnTo>
                      <a:lnTo>
                        <a:pt x="77" y="150"/>
                      </a:lnTo>
                      <a:lnTo>
                        <a:pt x="74" y="146"/>
                      </a:lnTo>
                      <a:lnTo>
                        <a:pt x="69" y="146"/>
                      </a:lnTo>
                      <a:lnTo>
                        <a:pt x="58" y="147"/>
                      </a:lnTo>
                      <a:lnTo>
                        <a:pt x="50" y="127"/>
                      </a:lnTo>
                      <a:lnTo>
                        <a:pt x="48" y="126"/>
                      </a:lnTo>
                      <a:lnTo>
                        <a:pt x="31" y="127"/>
                      </a:lnTo>
                      <a:lnTo>
                        <a:pt x="20" y="117"/>
                      </a:lnTo>
                      <a:lnTo>
                        <a:pt x="25" y="104"/>
                      </a:lnTo>
                      <a:lnTo>
                        <a:pt x="34" y="113"/>
                      </a:lnTo>
                      <a:lnTo>
                        <a:pt x="58" y="102"/>
                      </a:lnTo>
                      <a:lnTo>
                        <a:pt x="70" y="79"/>
                      </a:lnTo>
                      <a:lnTo>
                        <a:pt x="70" y="53"/>
                      </a:lnTo>
                      <a:lnTo>
                        <a:pt x="68" y="50"/>
                      </a:lnTo>
                      <a:lnTo>
                        <a:pt x="63" y="52"/>
                      </a:lnTo>
                      <a:lnTo>
                        <a:pt x="52" y="64"/>
                      </a:lnTo>
                      <a:lnTo>
                        <a:pt x="48" y="82"/>
                      </a:lnTo>
                      <a:lnTo>
                        <a:pt x="43" y="84"/>
                      </a:lnTo>
                      <a:lnTo>
                        <a:pt x="43" y="70"/>
                      </a:lnTo>
                      <a:lnTo>
                        <a:pt x="29" y="64"/>
                      </a:lnTo>
                      <a:lnTo>
                        <a:pt x="29" y="60"/>
                      </a:lnTo>
                      <a:lnTo>
                        <a:pt x="35" y="43"/>
                      </a:lnTo>
                      <a:lnTo>
                        <a:pt x="34" y="39"/>
                      </a:lnTo>
                      <a:lnTo>
                        <a:pt x="11" y="39"/>
                      </a:lnTo>
                      <a:lnTo>
                        <a:pt x="0" y="23"/>
                      </a:lnTo>
                      <a:lnTo>
                        <a:pt x="3" y="11"/>
                      </a:lnTo>
                      <a:lnTo>
                        <a:pt x="13" y="9"/>
                      </a:lnTo>
                      <a:lnTo>
                        <a:pt x="29" y="0"/>
                      </a:lnTo>
                      <a:lnTo>
                        <a:pt x="54" y="15"/>
                      </a:lnTo>
                      <a:lnTo>
                        <a:pt x="74" y="35"/>
                      </a:lnTo>
                      <a:lnTo>
                        <a:pt x="74" y="35"/>
                      </a:lnTo>
                      <a:lnTo>
                        <a:pt x="74" y="35"/>
                      </a:lnTo>
                      <a:close/>
                    </a:path>
                  </a:pathLst>
                </a:custGeom>
                <a:solidFill>
                  <a:srgbClr val="66BB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" name="Freeform 1144"/>
                <p:cNvSpPr>
                  <a:spLocks/>
                </p:cNvSpPr>
                <p:nvPr/>
              </p:nvSpPr>
              <p:spPr bwMode="auto">
                <a:xfrm>
                  <a:off x="6935787" y="6045200"/>
                  <a:ext cx="80963" cy="147637"/>
                </a:xfrm>
                <a:custGeom>
                  <a:avLst/>
                  <a:gdLst/>
                  <a:ahLst/>
                  <a:cxnLst>
                    <a:cxn ang="0">
                      <a:pos x="74" y="35"/>
                    </a:cxn>
                    <a:cxn ang="0">
                      <a:pos x="74" y="35"/>
                    </a:cxn>
                    <a:cxn ang="0">
                      <a:pos x="74" y="35"/>
                    </a:cxn>
                    <a:cxn ang="0">
                      <a:pos x="92" y="64"/>
                    </a:cxn>
                    <a:cxn ang="0">
                      <a:pos x="93" y="69"/>
                    </a:cxn>
                    <a:cxn ang="0">
                      <a:pos x="97" y="74"/>
                    </a:cxn>
                    <a:cxn ang="0">
                      <a:pos x="101" y="84"/>
                    </a:cxn>
                    <a:cxn ang="0">
                      <a:pos x="102" y="96"/>
                    </a:cxn>
                    <a:cxn ang="0">
                      <a:pos x="102" y="102"/>
                    </a:cxn>
                    <a:cxn ang="0">
                      <a:pos x="103" y="118"/>
                    </a:cxn>
                    <a:cxn ang="0">
                      <a:pos x="102" y="127"/>
                    </a:cxn>
                    <a:cxn ang="0">
                      <a:pos x="98" y="129"/>
                    </a:cxn>
                    <a:cxn ang="0">
                      <a:pos x="102" y="131"/>
                    </a:cxn>
                    <a:cxn ang="0">
                      <a:pos x="97" y="150"/>
                    </a:cxn>
                    <a:cxn ang="0">
                      <a:pos x="97" y="151"/>
                    </a:cxn>
                    <a:cxn ang="0">
                      <a:pos x="94" y="150"/>
                    </a:cxn>
                    <a:cxn ang="0">
                      <a:pos x="93" y="151"/>
                    </a:cxn>
                    <a:cxn ang="0">
                      <a:pos x="93" y="155"/>
                    </a:cxn>
                    <a:cxn ang="0">
                      <a:pos x="97" y="155"/>
                    </a:cxn>
                    <a:cxn ang="0">
                      <a:pos x="85" y="177"/>
                    </a:cxn>
                    <a:cxn ang="0">
                      <a:pos x="82" y="182"/>
                    </a:cxn>
                    <a:cxn ang="0">
                      <a:pos x="79" y="182"/>
                    </a:cxn>
                    <a:cxn ang="0">
                      <a:pos x="82" y="183"/>
                    </a:cxn>
                    <a:cxn ang="0">
                      <a:pos x="82" y="185"/>
                    </a:cxn>
                    <a:cxn ang="0">
                      <a:pos x="79" y="187"/>
                    </a:cxn>
                    <a:cxn ang="0">
                      <a:pos x="77" y="150"/>
                    </a:cxn>
                    <a:cxn ang="0">
                      <a:pos x="74" y="146"/>
                    </a:cxn>
                    <a:cxn ang="0">
                      <a:pos x="69" y="146"/>
                    </a:cxn>
                    <a:cxn ang="0">
                      <a:pos x="58" y="147"/>
                    </a:cxn>
                    <a:cxn ang="0">
                      <a:pos x="50" y="127"/>
                    </a:cxn>
                    <a:cxn ang="0">
                      <a:pos x="48" y="126"/>
                    </a:cxn>
                    <a:cxn ang="0">
                      <a:pos x="31" y="127"/>
                    </a:cxn>
                    <a:cxn ang="0">
                      <a:pos x="20" y="117"/>
                    </a:cxn>
                    <a:cxn ang="0">
                      <a:pos x="25" y="104"/>
                    </a:cxn>
                    <a:cxn ang="0">
                      <a:pos x="34" y="113"/>
                    </a:cxn>
                    <a:cxn ang="0">
                      <a:pos x="58" y="102"/>
                    </a:cxn>
                    <a:cxn ang="0">
                      <a:pos x="70" y="79"/>
                    </a:cxn>
                    <a:cxn ang="0">
                      <a:pos x="70" y="53"/>
                    </a:cxn>
                    <a:cxn ang="0">
                      <a:pos x="68" y="50"/>
                    </a:cxn>
                    <a:cxn ang="0">
                      <a:pos x="63" y="52"/>
                    </a:cxn>
                    <a:cxn ang="0">
                      <a:pos x="52" y="64"/>
                    </a:cxn>
                    <a:cxn ang="0">
                      <a:pos x="48" y="82"/>
                    </a:cxn>
                    <a:cxn ang="0">
                      <a:pos x="43" y="84"/>
                    </a:cxn>
                    <a:cxn ang="0">
                      <a:pos x="43" y="70"/>
                    </a:cxn>
                    <a:cxn ang="0">
                      <a:pos x="29" y="64"/>
                    </a:cxn>
                    <a:cxn ang="0">
                      <a:pos x="29" y="60"/>
                    </a:cxn>
                    <a:cxn ang="0">
                      <a:pos x="35" y="43"/>
                    </a:cxn>
                    <a:cxn ang="0">
                      <a:pos x="34" y="39"/>
                    </a:cxn>
                    <a:cxn ang="0">
                      <a:pos x="11" y="39"/>
                    </a:cxn>
                    <a:cxn ang="0">
                      <a:pos x="0" y="23"/>
                    </a:cxn>
                    <a:cxn ang="0">
                      <a:pos x="3" y="11"/>
                    </a:cxn>
                    <a:cxn ang="0">
                      <a:pos x="13" y="9"/>
                    </a:cxn>
                    <a:cxn ang="0">
                      <a:pos x="29" y="0"/>
                    </a:cxn>
                    <a:cxn ang="0">
                      <a:pos x="54" y="15"/>
                    </a:cxn>
                    <a:cxn ang="0">
                      <a:pos x="74" y="35"/>
                    </a:cxn>
                    <a:cxn ang="0">
                      <a:pos x="74" y="35"/>
                    </a:cxn>
                    <a:cxn ang="0">
                      <a:pos x="74" y="35"/>
                    </a:cxn>
                  </a:cxnLst>
                  <a:rect l="0" t="0" r="r" b="b"/>
                  <a:pathLst>
                    <a:path w="103" h="187">
                      <a:moveTo>
                        <a:pt x="74" y="35"/>
                      </a:moveTo>
                      <a:lnTo>
                        <a:pt x="74" y="35"/>
                      </a:lnTo>
                      <a:lnTo>
                        <a:pt x="74" y="35"/>
                      </a:lnTo>
                      <a:lnTo>
                        <a:pt x="92" y="64"/>
                      </a:lnTo>
                      <a:lnTo>
                        <a:pt x="93" y="69"/>
                      </a:lnTo>
                      <a:lnTo>
                        <a:pt x="97" y="74"/>
                      </a:lnTo>
                      <a:lnTo>
                        <a:pt x="101" y="84"/>
                      </a:lnTo>
                      <a:lnTo>
                        <a:pt x="102" y="96"/>
                      </a:lnTo>
                      <a:lnTo>
                        <a:pt x="102" y="102"/>
                      </a:lnTo>
                      <a:lnTo>
                        <a:pt x="103" y="118"/>
                      </a:lnTo>
                      <a:lnTo>
                        <a:pt x="102" y="127"/>
                      </a:lnTo>
                      <a:lnTo>
                        <a:pt x="98" y="129"/>
                      </a:lnTo>
                      <a:lnTo>
                        <a:pt x="102" y="131"/>
                      </a:lnTo>
                      <a:lnTo>
                        <a:pt x="97" y="150"/>
                      </a:lnTo>
                      <a:lnTo>
                        <a:pt x="97" y="151"/>
                      </a:lnTo>
                      <a:lnTo>
                        <a:pt x="94" y="150"/>
                      </a:lnTo>
                      <a:lnTo>
                        <a:pt x="93" y="151"/>
                      </a:lnTo>
                      <a:lnTo>
                        <a:pt x="93" y="155"/>
                      </a:lnTo>
                      <a:lnTo>
                        <a:pt x="97" y="155"/>
                      </a:lnTo>
                      <a:lnTo>
                        <a:pt x="85" y="177"/>
                      </a:lnTo>
                      <a:lnTo>
                        <a:pt x="82" y="182"/>
                      </a:lnTo>
                      <a:lnTo>
                        <a:pt x="79" y="182"/>
                      </a:lnTo>
                      <a:lnTo>
                        <a:pt x="82" y="183"/>
                      </a:lnTo>
                      <a:lnTo>
                        <a:pt x="82" y="185"/>
                      </a:lnTo>
                      <a:lnTo>
                        <a:pt x="79" y="187"/>
                      </a:lnTo>
                      <a:lnTo>
                        <a:pt x="77" y="150"/>
                      </a:lnTo>
                      <a:lnTo>
                        <a:pt x="74" y="146"/>
                      </a:lnTo>
                      <a:lnTo>
                        <a:pt x="69" y="146"/>
                      </a:lnTo>
                      <a:lnTo>
                        <a:pt x="58" y="147"/>
                      </a:lnTo>
                      <a:lnTo>
                        <a:pt x="50" y="127"/>
                      </a:lnTo>
                      <a:lnTo>
                        <a:pt x="48" y="126"/>
                      </a:lnTo>
                      <a:lnTo>
                        <a:pt x="31" y="127"/>
                      </a:lnTo>
                      <a:lnTo>
                        <a:pt x="20" y="117"/>
                      </a:lnTo>
                      <a:lnTo>
                        <a:pt x="25" y="104"/>
                      </a:lnTo>
                      <a:lnTo>
                        <a:pt x="34" y="113"/>
                      </a:lnTo>
                      <a:lnTo>
                        <a:pt x="58" y="102"/>
                      </a:lnTo>
                      <a:lnTo>
                        <a:pt x="70" y="79"/>
                      </a:lnTo>
                      <a:lnTo>
                        <a:pt x="70" y="53"/>
                      </a:lnTo>
                      <a:lnTo>
                        <a:pt x="68" y="50"/>
                      </a:lnTo>
                      <a:lnTo>
                        <a:pt x="63" y="52"/>
                      </a:lnTo>
                      <a:lnTo>
                        <a:pt x="52" y="64"/>
                      </a:lnTo>
                      <a:lnTo>
                        <a:pt x="48" y="82"/>
                      </a:lnTo>
                      <a:lnTo>
                        <a:pt x="43" y="84"/>
                      </a:lnTo>
                      <a:lnTo>
                        <a:pt x="43" y="70"/>
                      </a:lnTo>
                      <a:lnTo>
                        <a:pt x="29" y="64"/>
                      </a:lnTo>
                      <a:lnTo>
                        <a:pt x="29" y="60"/>
                      </a:lnTo>
                      <a:lnTo>
                        <a:pt x="35" y="43"/>
                      </a:lnTo>
                      <a:lnTo>
                        <a:pt x="34" y="39"/>
                      </a:lnTo>
                      <a:lnTo>
                        <a:pt x="11" y="39"/>
                      </a:lnTo>
                      <a:lnTo>
                        <a:pt x="0" y="23"/>
                      </a:lnTo>
                      <a:lnTo>
                        <a:pt x="3" y="11"/>
                      </a:lnTo>
                      <a:lnTo>
                        <a:pt x="13" y="9"/>
                      </a:lnTo>
                      <a:lnTo>
                        <a:pt x="29" y="0"/>
                      </a:lnTo>
                      <a:lnTo>
                        <a:pt x="54" y="15"/>
                      </a:lnTo>
                      <a:lnTo>
                        <a:pt x="74" y="35"/>
                      </a:lnTo>
                      <a:lnTo>
                        <a:pt x="74" y="35"/>
                      </a:lnTo>
                      <a:lnTo>
                        <a:pt x="74" y="35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33A02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" name="Freeform 1145"/>
                <p:cNvSpPr>
                  <a:spLocks/>
                </p:cNvSpPr>
                <p:nvPr/>
              </p:nvSpPr>
              <p:spPr bwMode="auto">
                <a:xfrm>
                  <a:off x="6819900" y="6057900"/>
                  <a:ext cx="53975" cy="85725"/>
                </a:xfrm>
                <a:custGeom>
                  <a:avLst/>
                  <a:gdLst/>
                  <a:ahLst/>
                  <a:cxnLst>
                    <a:cxn ang="0">
                      <a:pos x="42" y="5"/>
                    </a:cxn>
                    <a:cxn ang="0">
                      <a:pos x="42" y="5"/>
                    </a:cxn>
                    <a:cxn ang="0">
                      <a:pos x="44" y="10"/>
                    </a:cxn>
                    <a:cxn ang="0">
                      <a:pos x="51" y="3"/>
                    </a:cxn>
                    <a:cxn ang="0">
                      <a:pos x="56" y="8"/>
                    </a:cxn>
                    <a:cxn ang="0">
                      <a:pos x="56" y="8"/>
                    </a:cxn>
                    <a:cxn ang="0">
                      <a:pos x="58" y="10"/>
                    </a:cxn>
                    <a:cxn ang="0">
                      <a:pos x="59" y="8"/>
                    </a:cxn>
                    <a:cxn ang="0">
                      <a:pos x="67" y="10"/>
                    </a:cxn>
                    <a:cxn ang="0">
                      <a:pos x="68" y="14"/>
                    </a:cxn>
                    <a:cxn ang="0">
                      <a:pos x="53" y="29"/>
                    </a:cxn>
                    <a:cxn ang="0">
                      <a:pos x="56" y="46"/>
                    </a:cxn>
                    <a:cxn ang="0">
                      <a:pos x="64" y="52"/>
                    </a:cxn>
                    <a:cxn ang="0">
                      <a:pos x="61" y="66"/>
                    </a:cxn>
                    <a:cxn ang="0">
                      <a:pos x="38" y="84"/>
                    </a:cxn>
                    <a:cxn ang="0">
                      <a:pos x="23" y="106"/>
                    </a:cxn>
                    <a:cxn ang="0">
                      <a:pos x="17" y="103"/>
                    </a:cxn>
                    <a:cxn ang="0">
                      <a:pos x="12" y="100"/>
                    </a:cxn>
                    <a:cxn ang="0">
                      <a:pos x="8" y="91"/>
                    </a:cxn>
                    <a:cxn ang="0">
                      <a:pos x="13" y="73"/>
                    </a:cxn>
                    <a:cxn ang="0">
                      <a:pos x="9" y="75"/>
                    </a:cxn>
                    <a:cxn ang="0">
                      <a:pos x="4" y="70"/>
                    </a:cxn>
                    <a:cxn ang="0">
                      <a:pos x="0" y="52"/>
                    </a:cxn>
                    <a:cxn ang="0">
                      <a:pos x="13" y="36"/>
                    </a:cxn>
                    <a:cxn ang="0">
                      <a:pos x="17" y="34"/>
                    </a:cxn>
                    <a:cxn ang="0">
                      <a:pos x="18" y="30"/>
                    </a:cxn>
                    <a:cxn ang="0">
                      <a:pos x="19" y="25"/>
                    </a:cxn>
                    <a:cxn ang="0">
                      <a:pos x="22" y="24"/>
                    </a:cxn>
                    <a:cxn ang="0">
                      <a:pos x="22" y="25"/>
                    </a:cxn>
                    <a:cxn ang="0">
                      <a:pos x="23" y="27"/>
                    </a:cxn>
                    <a:cxn ang="0">
                      <a:pos x="24" y="25"/>
                    </a:cxn>
                    <a:cxn ang="0">
                      <a:pos x="24" y="21"/>
                    </a:cxn>
                    <a:cxn ang="0">
                      <a:pos x="23" y="21"/>
                    </a:cxn>
                    <a:cxn ang="0">
                      <a:pos x="22" y="17"/>
                    </a:cxn>
                    <a:cxn ang="0">
                      <a:pos x="23" y="14"/>
                    </a:cxn>
                    <a:cxn ang="0">
                      <a:pos x="23" y="10"/>
                    </a:cxn>
                    <a:cxn ang="0">
                      <a:pos x="22" y="10"/>
                    </a:cxn>
                    <a:cxn ang="0">
                      <a:pos x="22" y="10"/>
                    </a:cxn>
                    <a:cxn ang="0">
                      <a:pos x="27" y="8"/>
                    </a:cxn>
                    <a:cxn ang="0">
                      <a:pos x="27" y="10"/>
                    </a:cxn>
                    <a:cxn ang="0">
                      <a:pos x="33" y="5"/>
                    </a:cxn>
                    <a:cxn ang="0">
                      <a:pos x="38" y="3"/>
                    </a:cxn>
                    <a:cxn ang="0">
                      <a:pos x="39" y="0"/>
                    </a:cxn>
                    <a:cxn ang="0">
                      <a:pos x="42" y="0"/>
                    </a:cxn>
                    <a:cxn ang="0">
                      <a:pos x="46" y="0"/>
                    </a:cxn>
                    <a:cxn ang="0">
                      <a:pos x="47" y="0"/>
                    </a:cxn>
                    <a:cxn ang="0">
                      <a:pos x="42" y="5"/>
                    </a:cxn>
                    <a:cxn ang="0">
                      <a:pos x="42" y="5"/>
                    </a:cxn>
                    <a:cxn ang="0">
                      <a:pos x="42" y="5"/>
                    </a:cxn>
                  </a:cxnLst>
                  <a:rect l="0" t="0" r="r" b="b"/>
                  <a:pathLst>
                    <a:path w="68" h="106">
                      <a:moveTo>
                        <a:pt x="42" y="5"/>
                      </a:moveTo>
                      <a:lnTo>
                        <a:pt x="42" y="5"/>
                      </a:lnTo>
                      <a:lnTo>
                        <a:pt x="44" y="10"/>
                      </a:lnTo>
                      <a:lnTo>
                        <a:pt x="51" y="3"/>
                      </a:lnTo>
                      <a:lnTo>
                        <a:pt x="56" y="8"/>
                      </a:lnTo>
                      <a:lnTo>
                        <a:pt x="56" y="8"/>
                      </a:lnTo>
                      <a:lnTo>
                        <a:pt x="58" y="10"/>
                      </a:lnTo>
                      <a:lnTo>
                        <a:pt x="59" y="8"/>
                      </a:lnTo>
                      <a:lnTo>
                        <a:pt x="67" y="10"/>
                      </a:lnTo>
                      <a:lnTo>
                        <a:pt x="68" y="14"/>
                      </a:lnTo>
                      <a:lnTo>
                        <a:pt x="53" y="29"/>
                      </a:lnTo>
                      <a:lnTo>
                        <a:pt x="56" y="46"/>
                      </a:lnTo>
                      <a:lnTo>
                        <a:pt x="64" y="52"/>
                      </a:lnTo>
                      <a:lnTo>
                        <a:pt x="61" y="66"/>
                      </a:lnTo>
                      <a:lnTo>
                        <a:pt x="38" y="84"/>
                      </a:lnTo>
                      <a:lnTo>
                        <a:pt x="23" y="106"/>
                      </a:lnTo>
                      <a:lnTo>
                        <a:pt x="17" y="103"/>
                      </a:lnTo>
                      <a:lnTo>
                        <a:pt x="12" y="100"/>
                      </a:lnTo>
                      <a:lnTo>
                        <a:pt x="8" y="91"/>
                      </a:lnTo>
                      <a:lnTo>
                        <a:pt x="13" y="73"/>
                      </a:lnTo>
                      <a:lnTo>
                        <a:pt x="9" y="75"/>
                      </a:lnTo>
                      <a:lnTo>
                        <a:pt x="4" y="70"/>
                      </a:lnTo>
                      <a:lnTo>
                        <a:pt x="0" y="52"/>
                      </a:lnTo>
                      <a:lnTo>
                        <a:pt x="13" y="36"/>
                      </a:lnTo>
                      <a:lnTo>
                        <a:pt x="17" y="34"/>
                      </a:lnTo>
                      <a:lnTo>
                        <a:pt x="18" y="30"/>
                      </a:lnTo>
                      <a:lnTo>
                        <a:pt x="19" y="25"/>
                      </a:lnTo>
                      <a:lnTo>
                        <a:pt x="22" y="24"/>
                      </a:lnTo>
                      <a:lnTo>
                        <a:pt x="22" y="25"/>
                      </a:lnTo>
                      <a:lnTo>
                        <a:pt x="23" y="27"/>
                      </a:lnTo>
                      <a:lnTo>
                        <a:pt x="24" y="25"/>
                      </a:lnTo>
                      <a:lnTo>
                        <a:pt x="24" y="21"/>
                      </a:lnTo>
                      <a:lnTo>
                        <a:pt x="23" y="21"/>
                      </a:lnTo>
                      <a:lnTo>
                        <a:pt x="22" y="17"/>
                      </a:lnTo>
                      <a:lnTo>
                        <a:pt x="23" y="14"/>
                      </a:lnTo>
                      <a:lnTo>
                        <a:pt x="23" y="10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7" y="8"/>
                      </a:lnTo>
                      <a:lnTo>
                        <a:pt x="27" y="10"/>
                      </a:lnTo>
                      <a:lnTo>
                        <a:pt x="33" y="5"/>
                      </a:lnTo>
                      <a:lnTo>
                        <a:pt x="38" y="3"/>
                      </a:lnTo>
                      <a:lnTo>
                        <a:pt x="39" y="0"/>
                      </a:lnTo>
                      <a:lnTo>
                        <a:pt x="42" y="0"/>
                      </a:lnTo>
                      <a:lnTo>
                        <a:pt x="46" y="0"/>
                      </a:lnTo>
                      <a:lnTo>
                        <a:pt x="47" y="0"/>
                      </a:lnTo>
                      <a:lnTo>
                        <a:pt x="42" y="5"/>
                      </a:lnTo>
                      <a:lnTo>
                        <a:pt x="42" y="5"/>
                      </a:lnTo>
                      <a:lnTo>
                        <a:pt x="42" y="5"/>
                      </a:lnTo>
                      <a:close/>
                    </a:path>
                  </a:pathLst>
                </a:custGeom>
                <a:solidFill>
                  <a:srgbClr val="66BB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" name="Freeform 1146"/>
                <p:cNvSpPr>
                  <a:spLocks/>
                </p:cNvSpPr>
                <p:nvPr/>
              </p:nvSpPr>
              <p:spPr bwMode="auto">
                <a:xfrm>
                  <a:off x="6819900" y="6057900"/>
                  <a:ext cx="53975" cy="85725"/>
                </a:xfrm>
                <a:custGeom>
                  <a:avLst/>
                  <a:gdLst/>
                  <a:ahLst/>
                  <a:cxnLst>
                    <a:cxn ang="0">
                      <a:pos x="42" y="5"/>
                    </a:cxn>
                    <a:cxn ang="0">
                      <a:pos x="42" y="5"/>
                    </a:cxn>
                    <a:cxn ang="0">
                      <a:pos x="44" y="10"/>
                    </a:cxn>
                    <a:cxn ang="0">
                      <a:pos x="51" y="3"/>
                    </a:cxn>
                    <a:cxn ang="0">
                      <a:pos x="56" y="8"/>
                    </a:cxn>
                    <a:cxn ang="0">
                      <a:pos x="56" y="8"/>
                    </a:cxn>
                    <a:cxn ang="0">
                      <a:pos x="58" y="10"/>
                    </a:cxn>
                    <a:cxn ang="0">
                      <a:pos x="59" y="8"/>
                    </a:cxn>
                    <a:cxn ang="0">
                      <a:pos x="67" y="10"/>
                    </a:cxn>
                    <a:cxn ang="0">
                      <a:pos x="68" y="14"/>
                    </a:cxn>
                    <a:cxn ang="0">
                      <a:pos x="53" y="29"/>
                    </a:cxn>
                    <a:cxn ang="0">
                      <a:pos x="56" y="46"/>
                    </a:cxn>
                    <a:cxn ang="0">
                      <a:pos x="64" y="52"/>
                    </a:cxn>
                    <a:cxn ang="0">
                      <a:pos x="61" y="66"/>
                    </a:cxn>
                    <a:cxn ang="0">
                      <a:pos x="38" y="84"/>
                    </a:cxn>
                    <a:cxn ang="0">
                      <a:pos x="23" y="106"/>
                    </a:cxn>
                    <a:cxn ang="0">
                      <a:pos x="17" y="103"/>
                    </a:cxn>
                    <a:cxn ang="0">
                      <a:pos x="12" y="100"/>
                    </a:cxn>
                    <a:cxn ang="0">
                      <a:pos x="8" y="91"/>
                    </a:cxn>
                    <a:cxn ang="0">
                      <a:pos x="13" y="73"/>
                    </a:cxn>
                    <a:cxn ang="0">
                      <a:pos x="9" y="75"/>
                    </a:cxn>
                    <a:cxn ang="0">
                      <a:pos x="4" y="70"/>
                    </a:cxn>
                    <a:cxn ang="0">
                      <a:pos x="0" y="52"/>
                    </a:cxn>
                    <a:cxn ang="0">
                      <a:pos x="13" y="36"/>
                    </a:cxn>
                    <a:cxn ang="0">
                      <a:pos x="17" y="34"/>
                    </a:cxn>
                    <a:cxn ang="0">
                      <a:pos x="18" y="30"/>
                    </a:cxn>
                    <a:cxn ang="0">
                      <a:pos x="19" y="25"/>
                    </a:cxn>
                    <a:cxn ang="0">
                      <a:pos x="22" y="24"/>
                    </a:cxn>
                    <a:cxn ang="0">
                      <a:pos x="22" y="25"/>
                    </a:cxn>
                    <a:cxn ang="0">
                      <a:pos x="23" y="27"/>
                    </a:cxn>
                    <a:cxn ang="0">
                      <a:pos x="24" y="25"/>
                    </a:cxn>
                    <a:cxn ang="0">
                      <a:pos x="24" y="21"/>
                    </a:cxn>
                    <a:cxn ang="0">
                      <a:pos x="23" y="21"/>
                    </a:cxn>
                    <a:cxn ang="0">
                      <a:pos x="22" y="17"/>
                    </a:cxn>
                    <a:cxn ang="0">
                      <a:pos x="23" y="14"/>
                    </a:cxn>
                    <a:cxn ang="0">
                      <a:pos x="23" y="10"/>
                    </a:cxn>
                    <a:cxn ang="0">
                      <a:pos x="22" y="10"/>
                    </a:cxn>
                    <a:cxn ang="0">
                      <a:pos x="22" y="10"/>
                    </a:cxn>
                    <a:cxn ang="0">
                      <a:pos x="27" y="8"/>
                    </a:cxn>
                    <a:cxn ang="0">
                      <a:pos x="27" y="10"/>
                    </a:cxn>
                    <a:cxn ang="0">
                      <a:pos x="33" y="5"/>
                    </a:cxn>
                    <a:cxn ang="0">
                      <a:pos x="38" y="3"/>
                    </a:cxn>
                    <a:cxn ang="0">
                      <a:pos x="39" y="0"/>
                    </a:cxn>
                    <a:cxn ang="0">
                      <a:pos x="42" y="0"/>
                    </a:cxn>
                    <a:cxn ang="0">
                      <a:pos x="46" y="0"/>
                    </a:cxn>
                    <a:cxn ang="0">
                      <a:pos x="47" y="0"/>
                    </a:cxn>
                    <a:cxn ang="0">
                      <a:pos x="42" y="5"/>
                    </a:cxn>
                    <a:cxn ang="0">
                      <a:pos x="42" y="5"/>
                    </a:cxn>
                    <a:cxn ang="0">
                      <a:pos x="42" y="5"/>
                    </a:cxn>
                  </a:cxnLst>
                  <a:rect l="0" t="0" r="r" b="b"/>
                  <a:pathLst>
                    <a:path w="68" h="106">
                      <a:moveTo>
                        <a:pt x="42" y="5"/>
                      </a:moveTo>
                      <a:lnTo>
                        <a:pt x="42" y="5"/>
                      </a:lnTo>
                      <a:lnTo>
                        <a:pt x="44" y="10"/>
                      </a:lnTo>
                      <a:lnTo>
                        <a:pt x="51" y="3"/>
                      </a:lnTo>
                      <a:lnTo>
                        <a:pt x="56" y="8"/>
                      </a:lnTo>
                      <a:lnTo>
                        <a:pt x="56" y="8"/>
                      </a:lnTo>
                      <a:lnTo>
                        <a:pt x="58" y="10"/>
                      </a:lnTo>
                      <a:lnTo>
                        <a:pt x="59" y="8"/>
                      </a:lnTo>
                      <a:lnTo>
                        <a:pt x="67" y="10"/>
                      </a:lnTo>
                      <a:lnTo>
                        <a:pt x="68" y="14"/>
                      </a:lnTo>
                      <a:lnTo>
                        <a:pt x="53" y="29"/>
                      </a:lnTo>
                      <a:lnTo>
                        <a:pt x="56" y="46"/>
                      </a:lnTo>
                      <a:lnTo>
                        <a:pt x="64" y="52"/>
                      </a:lnTo>
                      <a:lnTo>
                        <a:pt x="61" y="66"/>
                      </a:lnTo>
                      <a:lnTo>
                        <a:pt x="38" y="84"/>
                      </a:lnTo>
                      <a:lnTo>
                        <a:pt x="23" y="106"/>
                      </a:lnTo>
                      <a:lnTo>
                        <a:pt x="17" y="103"/>
                      </a:lnTo>
                      <a:lnTo>
                        <a:pt x="12" y="100"/>
                      </a:lnTo>
                      <a:lnTo>
                        <a:pt x="8" y="91"/>
                      </a:lnTo>
                      <a:lnTo>
                        <a:pt x="13" y="73"/>
                      </a:lnTo>
                      <a:lnTo>
                        <a:pt x="9" y="75"/>
                      </a:lnTo>
                      <a:lnTo>
                        <a:pt x="4" y="70"/>
                      </a:lnTo>
                      <a:lnTo>
                        <a:pt x="0" y="52"/>
                      </a:lnTo>
                      <a:lnTo>
                        <a:pt x="13" y="36"/>
                      </a:lnTo>
                      <a:lnTo>
                        <a:pt x="17" y="34"/>
                      </a:lnTo>
                      <a:lnTo>
                        <a:pt x="18" y="30"/>
                      </a:lnTo>
                      <a:lnTo>
                        <a:pt x="19" y="25"/>
                      </a:lnTo>
                      <a:lnTo>
                        <a:pt x="22" y="24"/>
                      </a:lnTo>
                      <a:lnTo>
                        <a:pt x="22" y="25"/>
                      </a:lnTo>
                      <a:lnTo>
                        <a:pt x="23" y="27"/>
                      </a:lnTo>
                      <a:lnTo>
                        <a:pt x="24" y="25"/>
                      </a:lnTo>
                      <a:lnTo>
                        <a:pt x="24" y="21"/>
                      </a:lnTo>
                      <a:lnTo>
                        <a:pt x="23" y="21"/>
                      </a:lnTo>
                      <a:lnTo>
                        <a:pt x="22" y="17"/>
                      </a:lnTo>
                      <a:lnTo>
                        <a:pt x="23" y="14"/>
                      </a:lnTo>
                      <a:lnTo>
                        <a:pt x="23" y="10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7" y="8"/>
                      </a:lnTo>
                      <a:lnTo>
                        <a:pt x="27" y="10"/>
                      </a:lnTo>
                      <a:lnTo>
                        <a:pt x="33" y="5"/>
                      </a:lnTo>
                      <a:lnTo>
                        <a:pt x="38" y="3"/>
                      </a:lnTo>
                      <a:lnTo>
                        <a:pt x="39" y="0"/>
                      </a:lnTo>
                      <a:lnTo>
                        <a:pt x="42" y="0"/>
                      </a:lnTo>
                      <a:lnTo>
                        <a:pt x="46" y="0"/>
                      </a:lnTo>
                      <a:lnTo>
                        <a:pt x="47" y="0"/>
                      </a:lnTo>
                      <a:lnTo>
                        <a:pt x="42" y="5"/>
                      </a:lnTo>
                      <a:lnTo>
                        <a:pt x="42" y="5"/>
                      </a:lnTo>
                      <a:lnTo>
                        <a:pt x="42" y="5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33A02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" name="Freeform 1147"/>
                <p:cNvSpPr>
                  <a:spLocks/>
                </p:cNvSpPr>
                <p:nvPr/>
              </p:nvSpPr>
              <p:spPr bwMode="auto">
                <a:xfrm>
                  <a:off x="6878637" y="6057900"/>
                  <a:ext cx="22225" cy="34925"/>
                </a:xfrm>
                <a:custGeom>
                  <a:avLst/>
                  <a:gdLst/>
                  <a:ahLst/>
                  <a:cxnLst>
                    <a:cxn ang="0">
                      <a:pos x="26" y="37"/>
                    </a:cxn>
                    <a:cxn ang="0">
                      <a:pos x="26" y="37"/>
                    </a:cxn>
                    <a:cxn ang="0">
                      <a:pos x="25" y="40"/>
                    </a:cxn>
                    <a:cxn ang="0">
                      <a:pos x="22" y="42"/>
                    </a:cxn>
                    <a:cxn ang="0">
                      <a:pos x="16" y="35"/>
                    </a:cxn>
                    <a:cxn ang="0">
                      <a:pos x="6" y="40"/>
                    </a:cxn>
                    <a:cxn ang="0">
                      <a:pos x="0" y="35"/>
                    </a:cxn>
                    <a:cxn ang="0">
                      <a:pos x="0" y="30"/>
                    </a:cxn>
                    <a:cxn ang="0">
                      <a:pos x="2" y="20"/>
                    </a:cxn>
                    <a:cxn ang="0">
                      <a:pos x="11" y="14"/>
                    </a:cxn>
                    <a:cxn ang="0">
                      <a:pos x="11" y="11"/>
                    </a:cxn>
                    <a:cxn ang="0">
                      <a:pos x="6" y="0"/>
                    </a:cxn>
                    <a:cxn ang="0">
                      <a:pos x="15" y="5"/>
                    </a:cxn>
                    <a:cxn ang="0">
                      <a:pos x="26" y="37"/>
                    </a:cxn>
                    <a:cxn ang="0">
                      <a:pos x="26" y="37"/>
                    </a:cxn>
                    <a:cxn ang="0">
                      <a:pos x="26" y="37"/>
                    </a:cxn>
                  </a:cxnLst>
                  <a:rect l="0" t="0" r="r" b="b"/>
                  <a:pathLst>
                    <a:path w="26" h="42">
                      <a:moveTo>
                        <a:pt x="26" y="37"/>
                      </a:moveTo>
                      <a:lnTo>
                        <a:pt x="26" y="37"/>
                      </a:lnTo>
                      <a:lnTo>
                        <a:pt x="25" y="40"/>
                      </a:lnTo>
                      <a:lnTo>
                        <a:pt x="22" y="42"/>
                      </a:lnTo>
                      <a:lnTo>
                        <a:pt x="16" y="35"/>
                      </a:lnTo>
                      <a:lnTo>
                        <a:pt x="6" y="40"/>
                      </a:lnTo>
                      <a:lnTo>
                        <a:pt x="0" y="35"/>
                      </a:lnTo>
                      <a:lnTo>
                        <a:pt x="0" y="30"/>
                      </a:lnTo>
                      <a:lnTo>
                        <a:pt x="2" y="20"/>
                      </a:lnTo>
                      <a:lnTo>
                        <a:pt x="11" y="14"/>
                      </a:lnTo>
                      <a:lnTo>
                        <a:pt x="11" y="11"/>
                      </a:lnTo>
                      <a:lnTo>
                        <a:pt x="6" y="0"/>
                      </a:lnTo>
                      <a:lnTo>
                        <a:pt x="15" y="5"/>
                      </a:lnTo>
                      <a:lnTo>
                        <a:pt x="26" y="37"/>
                      </a:lnTo>
                      <a:lnTo>
                        <a:pt x="26" y="37"/>
                      </a:lnTo>
                      <a:lnTo>
                        <a:pt x="26" y="37"/>
                      </a:lnTo>
                      <a:close/>
                    </a:path>
                  </a:pathLst>
                </a:custGeom>
                <a:solidFill>
                  <a:srgbClr val="66BB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" name="Freeform 1148"/>
                <p:cNvSpPr>
                  <a:spLocks/>
                </p:cNvSpPr>
                <p:nvPr/>
              </p:nvSpPr>
              <p:spPr bwMode="auto">
                <a:xfrm>
                  <a:off x="6878637" y="6057900"/>
                  <a:ext cx="22225" cy="34925"/>
                </a:xfrm>
                <a:custGeom>
                  <a:avLst/>
                  <a:gdLst/>
                  <a:ahLst/>
                  <a:cxnLst>
                    <a:cxn ang="0">
                      <a:pos x="26" y="37"/>
                    </a:cxn>
                    <a:cxn ang="0">
                      <a:pos x="26" y="37"/>
                    </a:cxn>
                    <a:cxn ang="0">
                      <a:pos x="25" y="40"/>
                    </a:cxn>
                    <a:cxn ang="0">
                      <a:pos x="22" y="42"/>
                    </a:cxn>
                    <a:cxn ang="0">
                      <a:pos x="16" y="35"/>
                    </a:cxn>
                    <a:cxn ang="0">
                      <a:pos x="6" y="40"/>
                    </a:cxn>
                    <a:cxn ang="0">
                      <a:pos x="0" y="35"/>
                    </a:cxn>
                    <a:cxn ang="0">
                      <a:pos x="0" y="30"/>
                    </a:cxn>
                    <a:cxn ang="0">
                      <a:pos x="2" y="20"/>
                    </a:cxn>
                    <a:cxn ang="0">
                      <a:pos x="11" y="14"/>
                    </a:cxn>
                    <a:cxn ang="0">
                      <a:pos x="11" y="11"/>
                    </a:cxn>
                    <a:cxn ang="0">
                      <a:pos x="6" y="0"/>
                    </a:cxn>
                    <a:cxn ang="0">
                      <a:pos x="15" y="5"/>
                    </a:cxn>
                    <a:cxn ang="0">
                      <a:pos x="26" y="37"/>
                    </a:cxn>
                    <a:cxn ang="0">
                      <a:pos x="26" y="37"/>
                    </a:cxn>
                    <a:cxn ang="0">
                      <a:pos x="26" y="37"/>
                    </a:cxn>
                  </a:cxnLst>
                  <a:rect l="0" t="0" r="r" b="b"/>
                  <a:pathLst>
                    <a:path w="26" h="42">
                      <a:moveTo>
                        <a:pt x="26" y="37"/>
                      </a:moveTo>
                      <a:lnTo>
                        <a:pt x="26" y="37"/>
                      </a:lnTo>
                      <a:lnTo>
                        <a:pt x="25" y="40"/>
                      </a:lnTo>
                      <a:lnTo>
                        <a:pt x="22" y="42"/>
                      </a:lnTo>
                      <a:lnTo>
                        <a:pt x="16" y="35"/>
                      </a:lnTo>
                      <a:lnTo>
                        <a:pt x="6" y="40"/>
                      </a:lnTo>
                      <a:lnTo>
                        <a:pt x="0" y="35"/>
                      </a:lnTo>
                      <a:lnTo>
                        <a:pt x="0" y="30"/>
                      </a:lnTo>
                      <a:lnTo>
                        <a:pt x="2" y="20"/>
                      </a:lnTo>
                      <a:lnTo>
                        <a:pt x="11" y="14"/>
                      </a:lnTo>
                      <a:lnTo>
                        <a:pt x="11" y="11"/>
                      </a:lnTo>
                      <a:lnTo>
                        <a:pt x="6" y="0"/>
                      </a:lnTo>
                      <a:lnTo>
                        <a:pt x="15" y="5"/>
                      </a:lnTo>
                      <a:lnTo>
                        <a:pt x="26" y="37"/>
                      </a:lnTo>
                      <a:lnTo>
                        <a:pt x="26" y="37"/>
                      </a:lnTo>
                      <a:lnTo>
                        <a:pt x="26" y="37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33A02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Freeform 1149"/>
                <p:cNvSpPr>
                  <a:spLocks/>
                </p:cNvSpPr>
                <p:nvPr/>
              </p:nvSpPr>
              <p:spPr bwMode="auto">
                <a:xfrm>
                  <a:off x="6834187" y="6148387"/>
                  <a:ext cx="60325" cy="69850"/>
                </a:xfrm>
                <a:custGeom>
                  <a:avLst/>
                  <a:gdLst/>
                  <a:ahLst/>
                  <a:cxnLst>
                    <a:cxn ang="0">
                      <a:pos x="27" y="2"/>
                    </a:cxn>
                    <a:cxn ang="0">
                      <a:pos x="27" y="2"/>
                    </a:cxn>
                    <a:cxn ang="0">
                      <a:pos x="49" y="0"/>
                    </a:cxn>
                    <a:cxn ang="0">
                      <a:pos x="45" y="15"/>
                    </a:cxn>
                    <a:cxn ang="0">
                      <a:pos x="57" y="29"/>
                    </a:cxn>
                    <a:cxn ang="0">
                      <a:pos x="69" y="37"/>
                    </a:cxn>
                    <a:cxn ang="0">
                      <a:pos x="64" y="56"/>
                    </a:cxn>
                    <a:cxn ang="0">
                      <a:pos x="69" y="80"/>
                    </a:cxn>
                    <a:cxn ang="0">
                      <a:pos x="77" y="88"/>
                    </a:cxn>
                    <a:cxn ang="0">
                      <a:pos x="50" y="84"/>
                    </a:cxn>
                    <a:cxn ang="0">
                      <a:pos x="43" y="79"/>
                    </a:cxn>
                    <a:cxn ang="0">
                      <a:pos x="45" y="78"/>
                    </a:cxn>
                    <a:cxn ang="0">
                      <a:pos x="45" y="78"/>
                    </a:cxn>
                    <a:cxn ang="0">
                      <a:pos x="40" y="75"/>
                    </a:cxn>
                    <a:cxn ang="0">
                      <a:pos x="34" y="73"/>
                    </a:cxn>
                    <a:cxn ang="0">
                      <a:pos x="34" y="61"/>
                    </a:cxn>
                    <a:cxn ang="0">
                      <a:pos x="40" y="56"/>
                    </a:cxn>
                    <a:cxn ang="0">
                      <a:pos x="40" y="54"/>
                    </a:cxn>
                    <a:cxn ang="0">
                      <a:pos x="40" y="52"/>
                    </a:cxn>
                    <a:cxn ang="0">
                      <a:pos x="34" y="56"/>
                    </a:cxn>
                    <a:cxn ang="0">
                      <a:pos x="20" y="46"/>
                    </a:cxn>
                    <a:cxn ang="0">
                      <a:pos x="20" y="45"/>
                    </a:cxn>
                    <a:cxn ang="0">
                      <a:pos x="22" y="42"/>
                    </a:cxn>
                    <a:cxn ang="0">
                      <a:pos x="22" y="39"/>
                    </a:cxn>
                    <a:cxn ang="0">
                      <a:pos x="18" y="39"/>
                    </a:cxn>
                    <a:cxn ang="0">
                      <a:pos x="17" y="42"/>
                    </a:cxn>
                    <a:cxn ang="0">
                      <a:pos x="17" y="42"/>
                    </a:cxn>
                    <a:cxn ang="0">
                      <a:pos x="13" y="41"/>
                    </a:cxn>
                    <a:cxn ang="0">
                      <a:pos x="12" y="39"/>
                    </a:cxn>
                    <a:cxn ang="0">
                      <a:pos x="13" y="36"/>
                    </a:cxn>
                    <a:cxn ang="0">
                      <a:pos x="12" y="32"/>
                    </a:cxn>
                    <a:cxn ang="0">
                      <a:pos x="12" y="32"/>
                    </a:cxn>
                    <a:cxn ang="0">
                      <a:pos x="8" y="34"/>
                    </a:cxn>
                    <a:cxn ang="0">
                      <a:pos x="0" y="19"/>
                    </a:cxn>
                    <a:cxn ang="0">
                      <a:pos x="3" y="10"/>
                    </a:cxn>
                    <a:cxn ang="0">
                      <a:pos x="5" y="9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10" y="2"/>
                    </a:cxn>
                    <a:cxn ang="0">
                      <a:pos x="27" y="2"/>
                    </a:cxn>
                    <a:cxn ang="0">
                      <a:pos x="27" y="2"/>
                    </a:cxn>
                    <a:cxn ang="0">
                      <a:pos x="27" y="2"/>
                    </a:cxn>
                  </a:cxnLst>
                  <a:rect l="0" t="0" r="r" b="b"/>
                  <a:pathLst>
                    <a:path w="77" h="88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49" y="0"/>
                      </a:lnTo>
                      <a:lnTo>
                        <a:pt x="45" y="15"/>
                      </a:lnTo>
                      <a:lnTo>
                        <a:pt x="57" y="29"/>
                      </a:lnTo>
                      <a:lnTo>
                        <a:pt x="69" y="37"/>
                      </a:lnTo>
                      <a:lnTo>
                        <a:pt x="64" y="56"/>
                      </a:lnTo>
                      <a:lnTo>
                        <a:pt x="69" y="80"/>
                      </a:lnTo>
                      <a:lnTo>
                        <a:pt x="77" y="88"/>
                      </a:lnTo>
                      <a:lnTo>
                        <a:pt x="50" y="84"/>
                      </a:lnTo>
                      <a:lnTo>
                        <a:pt x="43" y="79"/>
                      </a:lnTo>
                      <a:lnTo>
                        <a:pt x="45" y="78"/>
                      </a:lnTo>
                      <a:lnTo>
                        <a:pt x="45" y="78"/>
                      </a:lnTo>
                      <a:lnTo>
                        <a:pt x="40" y="75"/>
                      </a:lnTo>
                      <a:lnTo>
                        <a:pt x="34" y="73"/>
                      </a:lnTo>
                      <a:lnTo>
                        <a:pt x="34" y="61"/>
                      </a:lnTo>
                      <a:lnTo>
                        <a:pt x="40" y="56"/>
                      </a:lnTo>
                      <a:lnTo>
                        <a:pt x="40" y="54"/>
                      </a:lnTo>
                      <a:lnTo>
                        <a:pt x="40" y="52"/>
                      </a:lnTo>
                      <a:lnTo>
                        <a:pt x="34" y="56"/>
                      </a:lnTo>
                      <a:lnTo>
                        <a:pt x="20" y="46"/>
                      </a:lnTo>
                      <a:lnTo>
                        <a:pt x="20" y="45"/>
                      </a:lnTo>
                      <a:lnTo>
                        <a:pt x="22" y="42"/>
                      </a:lnTo>
                      <a:lnTo>
                        <a:pt x="22" y="39"/>
                      </a:lnTo>
                      <a:lnTo>
                        <a:pt x="18" y="39"/>
                      </a:lnTo>
                      <a:lnTo>
                        <a:pt x="17" y="42"/>
                      </a:lnTo>
                      <a:lnTo>
                        <a:pt x="17" y="42"/>
                      </a:lnTo>
                      <a:lnTo>
                        <a:pt x="13" y="41"/>
                      </a:lnTo>
                      <a:lnTo>
                        <a:pt x="12" y="39"/>
                      </a:lnTo>
                      <a:lnTo>
                        <a:pt x="13" y="36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8" y="34"/>
                      </a:lnTo>
                      <a:lnTo>
                        <a:pt x="0" y="19"/>
                      </a:lnTo>
                      <a:lnTo>
                        <a:pt x="3" y="10"/>
                      </a:lnTo>
                      <a:lnTo>
                        <a:pt x="5" y="9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27" y="2"/>
                      </a:lnTo>
                      <a:lnTo>
                        <a:pt x="27" y="2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66BB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" name="Freeform 1150"/>
                <p:cNvSpPr>
                  <a:spLocks/>
                </p:cNvSpPr>
                <p:nvPr/>
              </p:nvSpPr>
              <p:spPr bwMode="auto">
                <a:xfrm>
                  <a:off x="6834187" y="6148387"/>
                  <a:ext cx="60325" cy="69850"/>
                </a:xfrm>
                <a:custGeom>
                  <a:avLst/>
                  <a:gdLst/>
                  <a:ahLst/>
                  <a:cxnLst>
                    <a:cxn ang="0">
                      <a:pos x="27" y="2"/>
                    </a:cxn>
                    <a:cxn ang="0">
                      <a:pos x="27" y="2"/>
                    </a:cxn>
                    <a:cxn ang="0">
                      <a:pos x="49" y="0"/>
                    </a:cxn>
                    <a:cxn ang="0">
                      <a:pos x="45" y="15"/>
                    </a:cxn>
                    <a:cxn ang="0">
                      <a:pos x="57" y="29"/>
                    </a:cxn>
                    <a:cxn ang="0">
                      <a:pos x="69" y="37"/>
                    </a:cxn>
                    <a:cxn ang="0">
                      <a:pos x="64" y="56"/>
                    </a:cxn>
                    <a:cxn ang="0">
                      <a:pos x="69" y="80"/>
                    </a:cxn>
                    <a:cxn ang="0">
                      <a:pos x="77" y="88"/>
                    </a:cxn>
                    <a:cxn ang="0">
                      <a:pos x="50" y="84"/>
                    </a:cxn>
                    <a:cxn ang="0">
                      <a:pos x="43" y="79"/>
                    </a:cxn>
                    <a:cxn ang="0">
                      <a:pos x="45" y="78"/>
                    </a:cxn>
                    <a:cxn ang="0">
                      <a:pos x="45" y="78"/>
                    </a:cxn>
                    <a:cxn ang="0">
                      <a:pos x="40" y="75"/>
                    </a:cxn>
                    <a:cxn ang="0">
                      <a:pos x="34" y="73"/>
                    </a:cxn>
                    <a:cxn ang="0">
                      <a:pos x="34" y="61"/>
                    </a:cxn>
                    <a:cxn ang="0">
                      <a:pos x="40" y="56"/>
                    </a:cxn>
                    <a:cxn ang="0">
                      <a:pos x="40" y="54"/>
                    </a:cxn>
                    <a:cxn ang="0">
                      <a:pos x="40" y="52"/>
                    </a:cxn>
                    <a:cxn ang="0">
                      <a:pos x="34" y="56"/>
                    </a:cxn>
                    <a:cxn ang="0">
                      <a:pos x="20" y="46"/>
                    </a:cxn>
                    <a:cxn ang="0">
                      <a:pos x="20" y="45"/>
                    </a:cxn>
                    <a:cxn ang="0">
                      <a:pos x="22" y="42"/>
                    </a:cxn>
                    <a:cxn ang="0">
                      <a:pos x="22" y="39"/>
                    </a:cxn>
                    <a:cxn ang="0">
                      <a:pos x="18" y="39"/>
                    </a:cxn>
                    <a:cxn ang="0">
                      <a:pos x="17" y="42"/>
                    </a:cxn>
                    <a:cxn ang="0">
                      <a:pos x="17" y="42"/>
                    </a:cxn>
                    <a:cxn ang="0">
                      <a:pos x="13" y="41"/>
                    </a:cxn>
                    <a:cxn ang="0">
                      <a:pos x="12" y="39"/>
                    </a:cxn>
                    <a:cxn ang="0">
                      <a:pos x="13" y="36"/>
                    </a:cxn>
                    <a:cxn ang="0">
                      <a:pos x="12" y="32"/>
                    </a:cxn>
                    <a:cxn ang="0">
                      <a:pos x="12" y="32"/>
                    </a:cxn>
                    <a:cxn ang="0">
                      <a:pos x="8" y="34"/>
                    </a:cxn>
                    <a:cxn ang="0">
                      <a:pos x="0" y="19"/>
                    </a:cxn>
                    <a:cxn ang="0">
                      <a:pos x="3" y="10"/>
                    </a:cxn>
                    <a:cxn ang="0">
                      <a:pos x="5" y="9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10" y="2"/>
                    </a:cxn>
                    <a:cxn ang="0">
                      <a:pos x="27" y="2"/>
                    </a:cxn>
                    <a:cxn ang="0">
                      <a:pos x="27" y="2"/>
                    </a:cxn>
                    <a:cxn ang="0">
                      <a:pos x="27" y="2"/>
                    </a:cxn>
                  </a:cxnLst>
                  <a:rect l="0" t="0" r="r" b="b"/>
                  <a:pathLst>
                    <a:path w="77" h="88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49" y="0"/>
                      </a:lnTo>
                      <a:lnTo>
                        <a:pt x="45" y="15"/>
                      </a:lnTo>
                      <a:lnTo>
                        <a:pt x="57" y="29"/>
                      </a:lnTo>
                      <a:lnTo>
                        <a:pt x="69" y="37"/>
                      </a:lnTo>
                      <a:lnTo>
                        <a:pt x="64" y="56"/>
                      </a:lnTo>
                      <a:lnTo>
                        <a:pt x="69" y="80"/>
                      </a:lnTo>
                      <a:lnTo>
                        <a:pt x="77" y="88"/>
                      </a:lnTo>
                      <a:lnTo>
                        <a:pt x="50" y="84"/>
                      </a:lnTo>
                      <a:lnTo>
                        <a:pt x="43" y="79"/>
                      </a:lnTo>
                      <a:lnTo>
                        <a:pt x="45" y="78"/>
                      </a:lnTo>
                      <a:lnTo>
                        <a:pt x="45" y="78"/>
                      </a:lnTo>
                      <a:lnTo>
                        <a:pt x="40" y="75"/>
                      </a:lnTo>
                      <a:lnTo>
                        <a:pt x="34" y="73"/>
                      </a:lnTo>
                      <a:lnTo>
                        <a:pt x="34" y="61"/>
                      </a:lnTo>
                      <a:lnTo>
                        <a:pt x="40" y="56"/>
                      </a:lnTo>
                      <a:lnTo>
                        <a:pt x="40" y="54"/>
                      </a:lnTo>
                      <a:lnTo>
                        <a:pt x="40" y="52"/>
                      </a:lnTo>
                      <a:lnTo>
                        <a:pt x="34" y="56"/>
                      </a:lnTo>
                      <a:lnTo>
                        <a:pt x="20" y="46"/>
                      </a:lnTo>
                      <a:lnTo>
                        <a:pt x="20" y="45"/>
                      </a:lnTo>
                      <a:lnTo>
                        <a:pt x="22" y="42"/>
                      </a:lnTo>
                      <a:lnTo>
                        <a:pt x="22" y="39"/>
                      </a:lnTo>
                      <a:lnTo>
                        <a:pt x="18" y="39"/>
                      </a:lnTo>
                      <a:lnTo>
                        <a:pt x="17" y="42"/>
                      </a:lnTo>
                      <a:lnTo>
                        <a:pt x="17" y="42"/>
                      </a:lnTo>
                      <a:lnTo>
                        <a:pt x="13" y="41"/>
                      </a:lnTo>
                      <a:lnTo>
                        <a:pt x="12" y="39"/>
                      </a:lnTo>
                      <a:lnTo>
                        <a:pt x="13" y="36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8" y="34"/>
                      </a:lnTo>
                      <a:lnTo>
                        <a:pt x="0" y="19"/>
                      </a:lnTo>
                      <a:lnTo>
                        <a:pt x="3" y="10"/>
                      </a:lnTo>
                      <a:lnTo>
                        <a:pt x="5" y="9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27" y="2"/>
                      </a:lnTo>
                      <a:lnTo>
                        <a:pt x="27" y="2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33A02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" name="Freeform 1151"/>
                <p:cNvSpPr>
                  <a:spLocks/>
                </p:cNvSpPr>
                <p:nvPr/>
              </p:nvSpPr>
              <p:spPr bwMode="auto">
                <a:xfrm>
                  <a:off x="6915150" y="6202362"/>
                  <a:ext cx="71437" cy="34925"/>
                </a:xfrm>
                <a:custGeom>
                  <a:avLst/>
                  <a:gdLst/>
                  <a:ahLst/>
                  <a:cxnLst>
                    <a:cxn ang="0">
                      <a:pos x="84" y="2"/>
                    </a:cxn>
                    <a:cxn ang="0">
                      <a:pos x="84" y="2"/>
                    </a:cxn>
                    <a:cxn ang="0">
                      <a:pos x="89" y="4"/>
                    </a:cxn>
                    <a:cxn ang="0">
                      <a:pos x="90" y="4"/>
                    </a:cxn>
                    <a:cxn ang="0">
                      <a:pos x="89" y="7"/>
                    </a:cxn>
                    <a:cxn ang="0">
                      <a:pos x="84" y="9"/>
                    </a:cxn>
                    <a:cxn ang="0">
                      <a:pos x="83" y="12"/>
                    </a:cxn>
                    <a:cxn ang="0">
                      <a:pos x="75" y="15"/>
                    </a:cxn>
                    <a:cxn ang="0">
                      <a:pos x="74" y="19"/>
                    </a:cxn>
                    <a:cxn ang="0">
                      <a:pos x="73" y="20"/>
                    </a:cxn>
                    <a:cxn ang="0">
                      <a:pos x="73" y="19"/>
                    </a:cxn>
                    <a:cxn ang="0">
                      <a:pos x="67" y="20"/>
                    </a:cxn>
                    <a:cxn ang="0">
                      <a:pos x="65" y="24"/>
                    </a:cxn>
                    <a:cxn ang="0">
                      <a:pos x="59" y="24"/>
                    </a:cxn>
                    <a:cxn ang="0">
                      <a:pos x="45" y="36"/>
                    </a:cxn>
                    <a:cxn ang="0">
                      <a:pos x="36" y="37"/>
                    </a:cxn>
                    <a:cxn ang="0">
                      <a:pos x="41" y="32"/>
                    </a:cxn>
                    <a:cxn ang="0">
                      <a:pos x="41" y="29"/>
                    </a:cxn>
                    <a:cxn ang="0">
                      <a:pos x="34" y="32"/>
                    </a:cxn>
                    <a:cxn ang="0">
                      <a:pos x="33" y="36"/>
                    </a:cxn>
                    <a:cxn ang="0">
                      <a:pos x="33" y="39"/>
                    </a:cxn>
                    <a:cxn ang="0">
                      <a:pos x="33" y="39"/>
                    </a:cxn>
                    <a:cxn ang="0">
                      <a:pos x="28" y="36"/>
                    </a:cxn>
                    <a:cxn ang="0">
                      <a:pos x="21" y="42"/>
                    </a:cxn>
                    <a:cxn ang="0">
                      <a:pos x="16" y="42"/>
                    </a:cxn>
                    <a:cxn ang="0">
                      <a:pos x="21" y="37"/>
                    </a:cxn>
                    <a:cxn ang="0">
                      <a:pos x="21" y="36"/>
                    </a:cxn>
                    <a:cxn ang="0">
                      <a:pos x="16" y="39"/>
                    </a:cxn>
                    <a:cxn ang="0">
                      <a:pos x="14" y="44"/>
                    </a:cxn>
                    <a:cxn ang="0">
                      <a:pos x="0" y="44"/>
                    </a:cxn>
                    <a:cxn ang="0">
                      <a:pos x="9" y="37"/>
                    </a:cxn>
                    <a:cxn ang="0">
                      <a:pos x="14" y="34"/>
                    </a:cxn>
                    <a:cxn ang="0">
                      <a:pos x="25" y="36"/>
                    </a:cxn>
                    <a:cxn ang="0">
                      <a:pos x="31" y="32"/>
                    </a:cxn>
                    <a:cxn ang="0">
                      <a:pos x="36" y="27"/>
                    </a:cxn>
                    <a:cxn ang="0">
                      <a:pos x="40" y="24"/>
                    </a:cxn>
                    <a:cxn ang="0">
                      <a:pos x="41" y="22"/>
                    </a:cxn>
                    <a:cxn ang="0">
                      <a:pos x="41" y="22"/>
                    </a:cxn>
                    <a:cxn ang="0">
                      <a:pos x="40" y="20"/>
                    </a:cxn>
                    <a:cxn ang="0">
                      <a:pos x="36" y="22"/>
                    </a:cxn>
                    <a:cxn ang="0">
                      <a:pos x="36" y="24"/>
                    </a:cxn>
                    <a:cxn ang="0">
                      <a:pos x="41" y="10"/>
                    </a:cxn>
                    <a:cxn ang="0">
                      <a:pos x="51" y="5"/>
                    </a:cxn>
                    <a:cxn ang="0">
                      <a:pos x="56" y="9"/>
                    </a:cxn>
                    <a:cxn ang="0">
                      <a:pos x="53" y="10"/>
                    </a:cxn>
                    <a:cxn ang="0">
                      <a:pos x="53" y="12"/>
                    </a:cxn>
                    <a:cxn ang="0">
                      <a:pos x="59" y="10"/>
                    </a:cxn>
                    <a:cxn ang="0">
                      <a:pos x="64" y="12"/>
                    </a:cxn>
                    <a:cxn ang="0">
                      <a:pos x="64" y="15"/>
                    </a:cxn>
                    <a:cxn ang="0">
                      <a:pos x="68" y="12"/>
                    </a:cxn>
                    <a:cxn ang="0">
                      <a:pos x="73" y="9"/>
                    </a:cxn>
                    <a:cxn ang="0">
                      <a:pos x="74" y="7"/>
                    </a:cxn>
                    <a:cxn ang="0">
                      <a:pos x="74" y="7"/>
                    </a:cxn>
                    <a:cxn ang="0">
                      <a:pos x="75" y="9"/>
                    </a:cxn>
                    <a:cxn ang="0">
                      <a:pos x="77" y="7"/>
                    </a:cxn>
                    <a:cxn ang="0">
                      <a:pos x="77" y="2"/>
                    </a:cxn>
                    <a:cxn ang="0">
                      <a:pos x="79" y="0"/>
                    </a:cxn>
                    <a:cxn ang="0">
                      <a:pos x="83" y="4"/>
                    </a:cxn>
                    <a:cxn ang="0">
                      <a:pos x="84" y="2"/>
                    </a:cxn>
                    <a:cxn ang="0">
                      <a:pos x="84" y="2"/>
                    </a:cxn>
                    <a:cxn ang="0">
                      <a:pos x="84" y="2"/>
                    </a:cxn>
                  </a:cxnLst>
                  <a:rect l="0" t="0" r="r" b="b"/>
                  <a:pathLst>
                    <a:path w="90" h="44">
                      <a:moveTo>
                        <a:pt x="84" y="2"/>
                      </a:moveTo>
                      <a:lnTo>
                        <a:pt x="84" y="2"/>
                      </a:lnTo>
                      <a:lnTo>
                        <a:pt x="89" y="4"/>
                      </a:lnTo>
                      <a:lnTo>
                        <a:pt x="90" y="4"/>
                      </a:lnTo>
                      <a:lnTo>
                        <a:pt x="89" y="7"/>
                      </a:lnTo>
                      <a:lnTo>
                        <a:pt x="84" y="9"/>
                      </a:lnTo>
                      <a:lnTo>
                        <a:pt x="83" y="12"/>
                      </a:lnTo>
                      <a:lnTo>
                        <a:pt x="75" y="15"/>
                      </a:lnTo>
                      <a:lnTo>
                        <a:pt x="74" y="19"/>
                      </a:lnTo>
                      <a:lnTo>
                        <a:pt x="73" y="20"/>
                      </a:lnTo>
                      <a:lnTo>
                        <a:pt x="73" y="19"/>
                      </a:lnTo>
                      <a:lnTo>
                        <a:pt x="67" y="20"/>
                      </a:lnTo>
                      <a:lnTo>
                        <a:pt x="65" y="24"/>
                      </a:lnTo>
                      <a:lnTo>
                        <a:pt x="59" y="24"/>
                      </a:lnTo>
                      <a:lnTo>
                        <a:pt x="45" y="36"/>
                      </a:lnTo>
                      <a:lnTo>
                        <a:pt x="36" y="37"/>
                      </a:lnTo>
                      <a:lnTo>
                        <a:pt x="41" y="32"/>
                      </a:lnTo>
                      <a:lnTo>
                        <a:pt x="41" y="29"/>
                      </a:lnTo>
                      <a:lnTo>
                        <a:pt x="34" y="32"/>
                      </a:lnTo>
                      <a:lnTo>
                        <a:pt x="33" y="36"/>
                      </a:lnTo>
                      <a:lnTo>
                        <a:pt x="33" y="39"/>
                      </a:lnTo>
                      <a:lnTo>
                        <a:pt x="33" y="39"/>
                      </a:lnTo>
                      <a:lnTo>
                        <a:pt x="28" y="36"/>
                      </a:lnTo>
                      <a:lnTo>
                        <a:pt x="21" y="42"/>
                      </a:lnTo>
                      <a:lnTo>
                        <a:pt x="16" y="42"/>
                      </a:lnTo>
                      <a:lnTo>
                        <a:pt x="21" y="37"/>
                      </a:lnTo>
                      <a:lnTo>
                        <a:pt x="21" y="36"/>
                      </a:lnTo>
                      <a:lnTo>
                        <a:pt x="16" y="39"/>
                      </a:lnTo>
                      <a:lnTo>
                        <a:pt x="14" y="44"/>
                      </a:lnTo>
                      <a:lnTo>
                        <a:pt x="0" y="44"/>
                      </a:lnTo>
                      <a:lnTo>
                        <a:pt x="9" y="37"/>
                      </a:lnTo>
                      <a:lnTo>
                        <a:pt x="14" y="34"/>
                      </a:lnTo>
                      <a:lnTo>
                        <a:pt x="25" y="36"/>
                      </a:lnTo>
                      <a:lnTo>
                        <a:pt x="31" y="32"/>
                      </a:lnTo>
                      <a:lnTo>
                        <a:pt x="36" y="27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1" y="22"/>
                      </a:lnTo>
                      <a:lnTo>
                        <a:pt x="40" y="20"/>
                      </a:lnTo>
                      <a:lnTo>
                        <a:pt x="36" y="22"/>
                      </a:lnTo>
                      <a:lnTo>
                        <a:pt x="36" y="24"/>
                      </a:lnTo>
                      <a:lnTo>
                        <a:pt x="41" y="10"/>
                      </a:lnTo>
                      <a:lnTo>
                        <a:pt x="51" y="5"/>
                      </a:lnTo>
                      <a:lnTo>
                        <a:pt x="56" y="9"/>
                      </a:lnTo>
                      <a:lnTo>
                        <a:pt x="53" y="10"/>
                      </a:lnTo>
                      <a:lnTo>
                        <a:pt x="53" y="12"/>
                      </a:lnTo>
                      <a:lnTo>
                        <a:pt x="59" y="10"/>
                      </a:lnTo>
                      <a:lnTo>
                        <a:pt x="64" y="12"/>
                      </a:lnTo>
                      <a:lnTo>
                        <a:pt x="64" y="15"/>
                      </a:lnTo>
                      <a:lnTo>
                        <a:pt x="68" y="12"/>
                      </a:lnTo>
                      <a:lnTo>
                        <a:pt x="73" y="9"/>
                      </a:lnTo>
                      <a:lnTo>
                        <a:pt x="74" y="7"/>
                      </a:lnTo>
                      <a:lnTo>
                        <a:pt x="74" y="7"/>
                      </a:lnTo>
                      <a:lnTo>
                        <a:pt x="75" y="9"/>
                      </a:lnTo>
                      <a:lnTo>
                        <a:pt x="77" y="7"/>
                      </a:lnTo>
                      <a:lnTo>
                        <a:pt x="77" y="2"/>
                      </a:lnTo>
                      <a:lnTo>
                        <a:pt x="79" y="0"/>
                      </a:lnTo>
                      <a:lnTo>
                        <a:pt x="83" y="4"/>
                      </a:lnTo>
                      <a:lnTo>
                        <a:pt x="84" y="2"/>
                      </a:lnTo>
                      <a:lnTo>
                        <a:pt x="84" y="2"/>
                      </a:lnTo>
                      <a:lnTo>
                        <a:pt x="84" y="2"/>
                      </a:lnTo>
                      <a:close/>
                    </a:path>
                  </a:pathLst>
                </a:custGeom>
                <a:solidFill>
                  <a:srgbClr val="66BB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" name="Freeform 1152"/>
                <p:cNvSpPr>
                  <a:spLocks/>
                </p:cNvSpPr>
                <p:nvPr/>
              </p:nvSpPr>
              <p:spPr bwMode="auto">
                <a:xfrm>
                  <a:off x="6915150" y="6202362"/>
                  <a:ext cx="71437" cy="34925"/>
                </a:xfrm>
                <a:custGeom>
                  <a:avLst/>
                  <a:gdLst/>
                  <a:ahLst/>
                  <a:cxnLst>
                    <a:cxn ang="0">
                      <a:pos x="84" y="2"/>
                    </a:cxn>
                    <a:cxn ang="0">
                      <a:pos x="84" y="2"/>
                    </a:cxn>
                    <a:cxn ang="0">
                      <a:pos x="89" y="4"/>
                    </a:cxn>
                    <a:cxn ang="0">
                      <a:pos x="90" y="4"/>
                    </a:cxn>
                    <a:cxn ang="0">
                      <a:pos x="89" y="7"/>
                    </a:cxn>
                    <a:cxn ang="0">
                      <a:pos x="84" y="9"/>
                    </a:cxn>
                    <a:cxn ang="0">
                      <a:pos x="83" y="12"/>
                    </a:cxn>
                    <a:cxn ang="0">
                      <a:pos x="75" y="15"/>
                    </a:cxn>
                    <a:cxn ang="0">
                      <a:pos x="74" y="19"/>
                    </a:cxn>
                    <a:cxn ang="0">
                      <a:pos x="73" y="20"/>
                    </a:cxn>
                    <a:cxn ang="0">
                      <a:pos x="73" y="19"/>
                    </a:cxn>
                    <a:cxn ang="0">
                      <a:pos x="67" y="20"/>
                    </a:cxn>
                    <a:cxn ang="0">
                      <a:pos x="65" y="24"/>
                    </a:cxn>
                    <a:cxn ang="0">
                      <a:pos x="59" y="24"/>
                    </a:cxn>
                    <a:cxn ang="0">
                      <a:pos x="45" y="36"/>
                    </a:cxn>
                    <a:cxn ang="0">
                      <a:pos x="36" y="37"/>
                    </a:cxn>
                    <a:cxn ang="0">
                      <a:pos x="41" y="32"/>
                    </a:cxn>
                    <a:cxn ang="0">
                      <a:pos x="41" y="29"/>
                    </a:cxn>
                    <a:cxn ang="0">
                      <a:pos x="34" y="32"/>
                    </a:cxn>
                    <a:cxn ang="0">
                      <a:pos x="33" y="36"/>
                    </a:cxn>
                    <a:cxn ang="0">
                      <a:pos x="33" y="39"/>
                    </a:cxn>
                    <a:cxn ang="0">
                      <a:pos x="33" y="39"/>
                    </a:cxn>
                    <a:cxn ang="0">
                      <a:pos x="28" y="36"/>
                    </a:cxn>
                    <a:cxn ang="0">
                      <a:pos x="21" y="42"/>
                    </a:cxn>
                    <a:cxn ang="0">
                      <a:pos x="16" y="42"/>
                    </a:cxn>
                    <a:cxn ang="0">
                      <a:pos x="21" y="37"/>
                    </a:cxn>
                    <a:cxn ang="0">
                      <a:pos x="21" y="36"/>
                    </a:cxn>
                    <a:cxn ang="0">
                      <a:pos x="16" y="39"/>
                    </a:cxn>
                    <a:cxn ang="0">
                      <a:pos x="14" y="44"/>
                    </a:cxn>
                    <a:cxn ang="0">
                      <a:pos x="0" y="44"/>
                    </a:cxn>
                    <a:cxn ang="0">
                      <a:pos x="9" y="37"/>
                    </a:cxn>
                    <a:cxn ang="0">
                      <a:pos x="14" y="34"/>
                    </a:cxn>
                    <a:cxn ang="0">
                      <a:pos x="25" y="36"/>
                    </a:cxn>
                    <a:cxn ang="0">
                      <a:pos x="31" y="32"/>
                    </a:cxn>
                    <a:cxn ang="0">
                      <a:pos x="36" y="27"/>
                    </a:cxn>
                    <a:cxn ang="0">
                      <a:pos x="40" y="24"/>
                    </a:cxn>
                    <a:cxn ang="0">
                      <a:pos x="41" y="22"/>
                    </a:cxn>
                    <a:cxn ang="0">
                      <a:pos x="41" y="22"/>
                    </a:cxn>
                    <a:cxn ang="0">
                      <a:pos x="40" y="20"/>
                    </a:cxn>
                    <a:cxn ang="0">
                      <a:pos x="36" y="22"/>
                    </a:cxn>
                    <a:cxn ang="0">
                      <a:pos x="36" y="24"/>
                    </a:cxn>
                    <a:cxn ang="0">
                      <a:pos x="41" y="10"/>
                    </a:cxn>
                    <a:cxn ang="0">
                      <a:pos x="51" y="5"/>
                    </a:cxn>
                    <a:cxn ang="0">
                      <a:pos x="56" y="9"/>
                    </a:cxn>
                    <a:cxn ang="0">
                      <a:pos x="53" y="10"/>
                    </a:cxn>
                    <a:cxn ang="0">
                      <a:pos x="53" y="12"/>
                    </a:cxn>
                    <a:cxn ang="0">
                      <a:pos x="59" y="10"/>
                    </a:cxn>
                    <a:cxn ang="0">
                      <a:pos x="64" y="12"/>
                    </a:cxn>
                    <a:cxn ang="0">
                      <a:pos x="64" y="15"/>
                    </a:cxn>
                    <a:cxn ang="0">
                      <a:pos x="68" y="12"/>
                    </a:cxn>
                    <a:cxn ang="0">
                      <a:pos x="73" y="9"/>
                    </a:cxn>
                    <a:cxn ang="0">
                      <a:pos x="74" y="7"/>
                    </a:cxn>
                    <a:cxn ang="0">
                      <a:pos x="74" y="7"/>
                    </a:cxn>
                    <a:cxn ang="0">
                      <a:pos x="75" y="9"/>
                    </a:cxn>
                    <a:cxn ang="0">
                      <a:pos x="77" y="7"/>
                    </a:cxn>
                    <a:cxn ang="0">
                      <a:pos x="77" y="2"/>
                    </a:cxn>
                    <a:cxn ang="0">
                      <a:pos x="79" y="0"/>
                    </a:cxn>
                    <a:cxn ang="0">
                      <a:pos x="83" y="4"/>
                    </a:cxn>
                    <a:cxn ang="0">
                      <a:pos x="84" y="2"/>
                    </a:cxn>
                    <a:cxn ang="0">
                      <a:pos x="84" y="2"/>
                    </a:cxn>
                    <a:cxn ang="0">
                      <a:pos x="84" y="2"/>
                    </a:cxn>
                  </a:cxnLst>
                  <a:rect l="0" t="0" r="r" b="b"/>
                  <a:pathLst>
                    <a:path w="90" h="44">
                      <a:moveTo>
                        <a:pt x="84" y="2"/>
                      </a:moveTo>
                      <a:lnTo>
                        <a:pt x="84" y="2"/>
                      </a:lnTo>
                      <a:lnTo>
                        <a:pt x="89" y="4"/>
                      </a:lnTo>
                      <a:lnTo>
                        <a:pt x="90" y="4"/>
                      </a:lnTo>
                      <a:lnTo>
                        <a:pt x="89" y="7"/>
                      </a:lnTo>
                      <a:lnTo>
                        <a:pt x="84" y="9"/>
                      </a:lnTo>
                      <a:lnTo>
                        <a:pt x="83" y="12"/>
                      </a:lnTo>
                      <a:lnTo>
                        <a:pt x="75" y="15"/>
                      </a:lnTo>
                      <a:lnTo>
                        <a:pt x="74" y="19"/>
                      </a:lnTo>
                      <a:lnTo>
                        <a:pt x="73" y="20"/>
                      </a:lnTo>
                      <a:lnTo>
                        <a:pt x="73" y="19"/>
                      </a:lnTo>
                      <a:lnTo>
                        <a:pt x="67" y="20"/>
                      </a:lnTo>
                      <a:lnTo>
                        <a:pt x="65" y="24"/>
                      </a:lnTo>
                      <a:lnTo>
                        <a:pt x="59" y="24"/>
                      </a:lnTo>
                      <a:lnTo>
                        <a:pt x="45" y="36"/>
                      </a:lnTo>
                      <a:lnTo>
                        <a:pt x="36" y="37"/>
                      </a:lnTo>
                      <a:lnTo>
                        <a:pt x="41" y="32"/>
                      </a:lnTo>
                      <a:lnTo>
                        <a:pt x="41" y="29"/>
                      </a:lnTo>
                      <a:lnTo>
                        <a:pt x="34" y="32"/>
                      </a:lnTo>
                      <a:lnTo>
                        <a:pt x="33" y="36"/>
                      </a:lnTo>
                      <a:lnTo>
                        <a:pt x="33" y="39"/>
                      </a:lnTo>
                      <a:lnTo>
                        <a:pt x="33" y="39"/>
                      </a:lnTo>
                      <a:lnTo>
                        <a:pt x="28" y="36"/>
                      </a:lnTo>
                      <a:lnTo>
                        <a:pt x="21" y="42"/>
                      </a:lnTo>
                      <a:lnTo>
                        <a:pt x="16" y="42"/>
                      </a:lnTo>
                      <a:lnTo>
                        <a:pt x="21" y="37"/>
                      </a:lnTo>
                      <a:lnTo>
                        <a:pt x="21" y="36"/>
                      </a:lnTo>
                      <a:lnTo>
                        <a:pt x="16" y="39"/>
                      </a:lnTo>
                      <a:lnTo>
                        <a:pt x="14" y="44"/>
                      </a:lnTo>
                      <a:lnTo>
                        <a:pt x="0" y="44"/>
                      </a:lnTo>
                      <a:lnTo>
                        <a:pt x="9" y="37"/>
                      </a:lnTo>
                      <a:lnTo>
                        <a:pt x="14" y="34"/>
                      </a:lnTo>
                      <a:lnTo>
                        <a:pt x="25" y="36"/>
                      </a:lnTo>
                      <a:lnTo>
                        <a:pt x="31" y="32"/>
                      </a:lnTo>
                      <a:lnTo>
                        <a:pt x="36" y="27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1" y="22"/>
                      </a:lnTo>
                      <a:lnTo>
                        <a:pt x="40" y="20"/>
                      </a:lnTo>
                      <a:lnTo>
                        <a:pt x="36" y="22"/>
                      </a:lnTo>
                      <a:lnTo>
                        <a:pt x="36" y="24"/>
                      </a:lnTo>
                      <a:lnTo>
                        <a:pt x="41" y="10"/>
                      </a:lnTo>
                      <a:lnTo>
                        <a:pt x="51" y="5"/>
                      </a:lnTo>
                      <a:lnTo>
                        <a:pt x="56" y="9"/>
                      </a:lnTo>
                      <a:lnTo>
                        <a:pt x="53" y="10"/>
                      </a:lnTo>
                      <a:lnTo>
                        <a:pt x="53" y="12"/>
                      </a:lnTo>
                      <a:lnTo>
                        <a:pt x="59" y="10"/>
                      </a:lnTo>
                      <a:lnTo>
                        <a:pt x="64" y="12"/>
                      </a:lnTo>
                      <a:lnTo>
                        <a:pt x="64" y="15"/>
                      </a:lnTo>
                      <a:lnTo>
                        <a:pt x="68" y="12"/>
                      </a:lnTo>
                      <a:lnTo>
                        <a:pt x="73" y="9"/>
                      </a:lnTo>
                      <a:lnTo>
                        <a:pt x="74" y="7"/>
                      </a:lnTo>
                      <a:lnTo>
                        <a:pt x="74" y="7"/>
                      </a:lnTo>
                      <a:lnTo>
                        <a:pt x="75" y="9"/>
                      </a:lnTo>
                      <a:lnTo>
                        <a:pt x="77" y="7"/>
                      </a:lnTo>
                      <a:lnTo>
                        <a:pt x="77" y="2"/>
                      </a:lnTo>
                      <a:lnTo>
                        <a:pt x="79" y="0"/>
                      </a:lnTo>
                      <a:lnTo>
                        <a:pt x="83" y="4"/>
                      </a:lnTo>
                      <a:lnTo>
                        <a:pt x="84" y="2"/>
                      </a:lnTo>
                      <a:lnTo>
                        <a:pt x="84" y="2"/>
                      </a:lnTo>
                      <a:lnTo>
                        <a:pt x="84" y="2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33A02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" name="Freeform 1153"/>
                <p:cNvSpPr>
                  <a:spLocks/>
                </p:cNvSpPr>
                <p:nvPr/>
              </p:nvSpPr>
              <p:spPr bwMode="auto">
                <a:xfrm>
                  <a:off x="6807200" y="6029325"/>
                  <a:ext cx="214312" cy="215900"/>
                </a:xfrm>
                <a:custGeom>
                  <a:avLst/>
                  <a:gdLst/>
                  <a:ahLst/>
                  <a:cxnLst>
                    <a:cxn ang="0">
                      <a:pos x="271" y="136"/>
                    </a:cxn>
                    <a:cxn ang="0">
                      <a:pos x="270" y="151"/>
                    </a:cxn>
                    <a:cxn ang="0">
                      <a:pos x="268" y="164"/>
                    </a:cxn>
                    <a:cxn ang="0">
                      <a:pos x="265" y="177"/>
                    </a:cxn>
                    <a:cxn ang="0">
                      <a:pos x="260" y="190"/>
                    </a:cxn>
                    <a:cxn ang="0">
                      <a:pos x="247" y="213"/>
                    </a:cxn>
                    <a:cxn ang="0">
                      <a:pos x="231" y="233"/>
                    </a:cxn>
                    <a:cxn ang="0">
                      <a:pos x="211" y="250"/>
                    </a:cxn>
                    <a:cxn ang="0">
                      <a:pos x="188" y="263"/>
                    </a:cxn>
                    <a:cxn ang="0">
                      <a:pos x="176" y="266"/>
                    </a:cxn>
                    <a:cxn ang="0">
                      <a:pos x="162" y="270"/>
                    </a:cxn>
                    <a:cxn ang="0">
                      <a:pos x="150" y="273"/>
                    </a:cxn>
                    <a:cxn ang="0">
                      <a:pos x="136" y="273"/>
                    </a:cxn>
                    <a:cxn ang="0">
                      <a:pos x="122" y="273"/>
                    </a:cxn>
                    <a:cxn ang="0">
                      <a:pos x="108" y="270"/>
                    </a:cxn>
                    <a:cxn ang="0">
                      <a:pos x="96" y="266"/>
                    </a:cxn>
                    <a:cxn ang="0">
                      <a:pos x="83" y="263"/>
                    </a:cxn>
                    <a:cxn ang="0">
                      <a:pos x="59" y="250"/>
                    </a:cxn>
                    <a:cxn ang="0">
                      <a:pos x="39" y="233"/>
                    </a:cxn>
                    <a:cxn ang="0">
                      <a:pos x="23" y="213"/>
                    </a:cxn>
                    <a:cxn ang="0">
                      <a:pos x="10" y="190"/>
                    </a:cxn>
                    <a:cxn ang="0">
                      <a:pos x="6" y="177"/>
                    </a:cxn>
                    <a:cxn ang="0">
                      <a:pos x="3" y="164"/>
                    </a:cxn>
                    <a:cxn ang="0">
                      <a:pos x="0" y="151"/>
                    </a:cxn>
                    <a:cxn ang="0">
                      <a:pos x="0" y="136"/>
                    </a:cxn>
                    <a:cxn ang="0">
                      <a:pos x="0" y="122"/>
                    </a:cxn>
                    <a:cxn ang="0">
                      <a:pos x="3" y="110"/>
                    </a:cxn>
                    <a:cxn ang="0">
                      <a:pos x="6" y="96"/>
                    </a:cxn>
                    <a:cxn ang="0">
                      <a:pos x="10" y="83"/>
                    </a:cxn>
                    <a:cxn ang="0">
                      <a:pos x="23" y="61"/>
                    </a:cxn>
                    <a:cxn ang="0">
                      <a:pos x="39" y="40"/>
                    </a:cxn>
                    <a:cxn ang="0">
                      <a:pos x="59" y="23"/>
                    </a:cxn>
                    <a:cxn ang="0">
                      <a:pos x="83" y="10"/>
                    </a:cxn>
                    <a:cxn ang="0">
                      <a:pos x="96" y="7"/>
                    </a:cxn>
                    <a:cxn ang="0">
                      <a:pos x="108" y="3"/>
                    </a:cxn>
                    <a:cxn ang="0">
                      <a:pos x="122" y="0"/>
                    </a:cxn>
                    <a:cxn ang="0">
                      <a:pos x="136" y="0"/>
                    </a:cxn>
                    <a:cxn ang="0">
                      <a:pos x="150" y="0"/>
                    </a:cxn>
                    <a:cxn ang="0">
                      <a:pos x="162" y="3"/>
                    </a:cxn>
                    <a:cxn ang="0">
                      <a:pos x="176" y="7"/>
                    </a:cxn>
                    <a:cxn ang="0">
                      <a:pos x="188" y="10"/>
                    </a:cxn>
                    <a:cxn ang="0">
                      <a:pos x="211" y="23"/>
                    </a:cxn>
                    <a:cxn ang="0">
                      <a:pos x="231" y="40"/>
                    </a:cxn>
                    <a:cxn ang="0">
                      <a:pos x="247" y="61"/>
                    </a:cxn>
                    <a:cxn ang="0">
                      <a:pos x="260" y="83"/>
                    </a:cxn>
                    <a:cxn ang="0">
                      <a:pos x="265" y="96"/>
                    </a:cxn>
                    <a:cxn ang="0">
                      <a:pos x="268" y="110"/>
                    </a:cxn>
                    <a:cxn ang="0">
                      <a:pos x="270" y="122"/>
                    </a:cxn>
                    <a:cxn ang="0">
                      <a:pos x="271" y="136"/>
                    </a:cxn>
                  </a:cxnLst>
                  <a:rect l="0" t="0" r="r" b="b"/>
                  <a:pathLst>
                    <a:path w="271" h="273">
                      <a:moveTo>
                        <a:pt x="271" y="136"/>
                      </a:moveTo>
                      <a:lnTo>
                        <a:pt x="270" y="151"/>
                      </a:lnTo>
                      <a:lnTo>
                        <a:pt x="268" y="164"/>
                      </a:lnTo>
                      <a:lnTo>
                        <a:pt x="265" y="177"/>
                      </a:lnTo>
                      <a:lnTo>
                        <a:pt x="260" y="190"/>
                      </a:lnTo>
                      <a:lnTo>
                        <a:pt x="247" y="213"/>
                      </a:lnTo>
                      <a:lnTo>
                        <a:pt x="231" y="233"/>
                      </a:lnTo>
                      <a:lnTo>
                        <a:pt x="211" y="250"/>
                      </a:lnTo>
                      <a:lnTo>
                        <a:pt x="188" y="263"/>
                      </a:lnTo>
                      <a:lnTo>
                        <a:pt x="176" y="266"/>
                      </a:lnTo>
                      <a:lnTo>
                        <a:pt x="162" y="270"/>
                      </a:lnTo>
                      <a:lnTo>
                        <a:pt x="150" y="273"/>
                      </a:lnTo>
                      <a:lnTo>
                        <a:pt x="136" y="273"/>
                      </a:lnTo>
                      <a:lnTo>
                        <a:pt x="122" y="273"/>
                      </a:lnTo>
                      <a:lnTo>
                        <a:pt x="108" y="270"/>
                      </a:lnTo>
                      <a:lnTo>
                        <a:pt x="96" y="266"/>
                      </a:lnTo>
                      <a:lnTo>
                        <a:pt x="83" y="263"/>
                      </a:lnTo>
                      <a:lnTo>
                        <a:pt x="59" y="250"/>
                      </a:lnTo>
                      <a:lnTo>
                        <a:pt x="39" y="233"/>
                      </a:lnTo>
                      <a:lnTo>
                        <a:pt x="23" y="213"/>
                      </a:lnTo>
                      <a:lnTo>
                        <a:pt x="10" y="190"/>
                      </a:lnTo>
                      <a:lnTo>
                        <a:pt x="6" y="177"/>
                      </a:lnTo>
                      <a:lnTo>
                        <a:pt x="3" y="164"/>
                      </a:lnTo>
                      <a:lnTo>
                        <a:pt x="0" y="151"/>
                      </a:lnTo>
                      <a:lnTo>
                        <a:pt x="0" y="136"/>
                      </a:lnTo>
                      <a:lnTo>
                        <a:pt x="0" y="122"/>
                      </a:lnTo>
                      <a:lnTo>
                        <a:pt x="3" y="110"/>
                      </a:lnTo>
                      <a:lnTo>
                        <a:pt x="6" y="96"/>
                      </a:lnTo>
                      <a:lnTo>
                        <a:pt x="10" y="83"/>
                      </a:lnTo>
                      <a:lnTo>
                        <a:pt x="23" y="61"/>
                      </a:lnTo>
                      <a:lnTo>
                        <a:pt x="39" y="40"/>
                      </a:lnTo>
                      <a:lnTo>
                        <a:pt x="59" y="23"/>
                      </a:lnTo>
                      <a:lnTo>
                        <a:pt x="83" y="10"/>
                      </a:lnTo>
                      <a:lnTo>
                        <a:pt x="96" y="7"/>
                      </a:lnTo>
                      <a:lnTo>
                        <a:pt x="108" y="3"/>
                      </a:lnTo>
                      <a:lnTo>
                        <a:pt x="122" y="0"/>
                      </a:lnTo>
                      <a:lnTo>
                        <a:pt x="136" y="0"/>
                      </a:lnTo>
                      <a:lnTo>
                        <a:pt x="150" y="0"/>
                      </a:lnTo>
                      <a:lnTo>
                        <a:pt x="162" y="3"/>
                      </a:lnTo>
                      <a:lnTo>
                        <a:pt x="176" y="7"/>
                      </a:lnTo>
                      <a:lnTo>
                        <a:pt x="188" y="10"/>
                      </a:lnTo>
                      <a:lnTo>
                        <a:pt x="211" y="23"/>
                      </a:lnTo>
                      <a:lnTo>
                        <a:pt x="231" y="40"/>
                      </a:lnTo>
                      <a:lnTo>
                        <a:pt x="247" y="61"/>
                      </a:lnTo>
                      <a:lnTo>
                        <a:pt x="260" y="83"/>
                      </a:lnTo>
                      <a:lnTo>
                        <a:pt x="265" y="96"/>
                      </a:lnTo>
                      <a:lnTo>
                        <a:pt x="268" y="110"/>
                      </a:lnTo>
                      <a:lnTo>
                        <a:pt x="270" y="122"/>
                      </a:lnTo>
                      <a:lnTo>
                        <a:pt x="271" y="136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00" name="Group 433"/>
              <p:cNvGrpSpPr/>
              <p:nvPr/>
            </p:nvGrpSpPr>
            <p:grpSpPr>
              <a:xfrm>
                <a:off x="5144738" y="2897981"/>
                <a:ext cx="258762" cy="190500"/>
                <a:chOff x="5410200" y="6157912"/>
                <a:chExt cx="258762" cy="190500"/>
              </a:xfrm>
            </p:grpSpPr>
            <p:sp>
              <p:nvSpPr>
                <p:cNvPr id="116" name="Freeform 728"/>
                <p:cNvSpPr>
                  <a:spLocks/>
                </p:cNvSpPr>
                <p:nvPr/>
              </p:nvSpPr>
              <p:spPr bwMode="auto">
                <a:xfrm>
                  <a:off x="5410200" y="6157912"/>
                  <a:ext cx="234950" cy="190500"/>
                </a:xfrm>
                <a:custGeom>
                  <a:avLst/>
                  <a:gdLst/>
                  <a:ahLst/>
                  <a:cxnLst>
                    <a:cxn ang="0">
                      <a:pos x="134" y="29"/>
                    </a:cxn>
                    <a:cxn ang="0">
                      <a:pos x="134" y="25"/>
                    </a:cxn>
                    <a:cxn ang="0">
                      <a:pos x="134" y="25"/>
                    </a:cxn>
                    <a:cxn ang="0">
                      <a:pos x="134" y="20"/>
                    </a:cxn>
                    <a:cxn ang="0">
                      <a:pos x="132" y="12"/>
                    </a:cxn>
                    <a:cxn ang="0">
                      <a:pos x="129" y="10"/>
                    </a:cxn>
                    <a:cxn ang="0">
                      <a:pos x="126" y="6"/>
                    </a:cxn>
                    <a:cxn ang="0">
                      <a:pos x="122" y="3"/>
                    </a:cxn>
                    <a:cxn ang="0">
                      <a:pos x="117" y="1"/>
                    </a:cxn>
                    <a:cxn ang="0">
                      <a:pos x="111" y="0"/>
                    </a:cxn>
                    <a:cxn ang="0">
                      <a:pos x="106" y="1"/>
                    </a:cxn>
                    <a:cxn ang="0">
                      <a:pos x="29" y="15"/>
                    </a:cxn>
                    <a:cxn ang="0">
                      <a:pos x="29" y="15"/>
                    </a:cxn>
                    <a:cxn ang="0">
                      <a:pos x="26" y="17"/>
                    </a:cxn>
                    <a:cxn ang="0">
                      <a:pos x="18" y="19"/>
                    </a:cxn>
                    <a:cxn ang="0">
                      <a:pos x="13" y="21"/>
                    </a:cxn>
                    <a:cxn ang="0">
                      <a:pos x="9" y="26"/>
                    </a:cxn>
                    <a:cxn ang="0">
                      <a:pos x="4" y="31"/>
                    </a:cxn>
                    <a:cxn ang="0">
                      <a:pos x="3" y="37"/>
                    </a:cxn>
                    <a:cxn ang="0">
                      <a:pos x="2" y="44"/>
                    </a:cxn>
                    <a:cxn ang="0">
                      <a:pos x="0" y="49"/>
                    </a:cxn>
                    <a:cxn ang="0">
                      <a:pos x="0" y="238"/>
                    </a:cxn>
                    <a:cxn ang="0">
                      <a:pos x="296" y="187"/>
                    </a:cxn>
                    <a:cxn ang="0">
                      <a:pos x="296" y="0"/>
                    </a:cxn>
                    <a:cxn ang="0">
                      <a:pos x="134" y="29"/>
                    </a:cxn>
                    <a:cxn ang="0">
                      <a:pos x="134" y="29"/>
                    </a:cxn>
                  </a:cxnLst>
                  <a:rect l="0" t="0" r="r" b="b"/>
                  <a:pathLst>
                    <a:path w="296" h="238">
                      <a:moveTo>
                        <a:pt x="134" y="29"/>
                      </a:moveTo>
                      <a:lnTo>
                        <a:pt x="134" y="25"/>
                      </a:lnTo>
                      <a:lnTo>
                        <a:pt x="134" y="25"/>
                      </a:lnTo>
                      <a:lnTo>
                        <a:pt x="134" y="20"/>
                      </a:lnTo>
                      <a:lnTo>
                        <a:pt x="132" y="12"/>
                      </a:lnTo>
                      <a:lnTo>
                        <a:pt x="129" y="10"/>
                      </a:lnTo>
                      <a:lnTo>
                        <a:pt x="126" y="6"/>
                      </a:lnTo>
                      <a:lnTo>
                        <a:pt x="122" y="3"/>
                      </a:lnTo>
                      <a:lnTo>
                        <a:pt x="117" y="1"/>
                      </a:lnTo>
                      <a:lnTo>
                        <a:pt x="111" y="0"/>
                      </a:lnTo>
                      <a:lnTo>
                        <a:pt x="106" y="1"/>
                      </a:lnTo>
                      <a:lnTo>
                        <a:pt x="29" y="15"/>
                      </a:lnTo>
                      <a:lnTo>
                        <a:pt x="29" y="15"/>
                      </a:lnTo>
                      <a:lnTo>
                        <a:pt x="26" y="17"/>
                      </a:lnTo>
                      <a:lnTo>
                        <a:pt x="18" y="19"/>
                      </a:lnTo>
                      <a:lnTo>
                        <a:pt x="13" y="21"/>
                      </a:lnTo>
                      <a:lnTo>
                        <a:pt x="9" y="26"/>
                      </a:lnTo>
                      <a:lnTo>
                        <a:pt x="4" y="31"/>
                      </a:lnTo>
                      <a:lnTo>
                        <a:pt x="3" y="37"/>
                      </a:lnTo>
                      <a:lnTo>
                        <a:pt x="2" y="44"/>
                      </a:lnTo>
                      <a:lnTo>
                        <a:pt x="0" y="49"/>
                      </a:lnTo>
                      <a:lnTo>
                        <a:pt x="0" y="238"/>
                      </a:lnTo>
                      <a:lnTo>
                        <a:pt x="296" y="187"/>
                      </a:lnTo>
                      <a:lnTo>
                        <a:pt x="296" y="0"/>
                      </a:lnTo>
                      <a:lnTo>
                        <a:pt x="134" y="29"/>
                      </a:lnTo>
                      <a:lnTo>
                        <a:pt x="134" y="29"/>
                      </a:lnTo>
                      <a:close/>
                    </a:path>
                  </a:pathLst>
                </a:custGeom>
                <a:solidFill>
                  <a:srgbClr val="809C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29"/>
                <p:cNvSpPr>
                  <a:spLocks/>
                </p:cNvSpPr>
                <p:nvPr/>
              </p:nvSpPr>
              <p:spPr bwMode="auto">
                <a:xfrm>
                  <a:off x="5410200" y="6157912"/>
                  <a:ext cx="234950" cy="190500"/>
                </a:xfrm>
                <a:custGeom>
                  <a:avLst/>
                  <a:gdLst/>
                  <a:ahLst/>
                  <a:cxnLst>
                    <a:cxn ang="0">
                      <a:pos x="134" y="29"/>
                    </a:cxn>
                    <a:cxn ang="0">
                      <a:pos x="134" y="25"/>
                    </a:cxn>
                    <a:cxn ang="0">
                      <a:pos x="134" y="25"/>
                    </a:cxn>
                    <a:cxn ang="0">
                      <a:pos x="134" y="20"/>
                    </a:cxn>
                    <a:cxn ang="0">
                      <a:pos x="132" y="12"/>
                    </a:cxn>
                    <a:cxn ang="0">
                      <a:pos x="129" y="10"/>
                    </a:cxn>
                    <a:cxn ang="0">
                      <a:pos x="126" y="6"/>
                    </a:cxn>
                    <a:cxn ang="0">
                      <a:pos x="122" y="3"/>
                    </a:cxn>
                    <a:cxn ang="0">
                      <a:pos x="117" y="1"/>
                    </a:cxn>
                    <a:cxn ang="0">
                      <a:pos x="111" y="0"/>
                    </a:cxn>
                    <a:cxn ang="0">
                      <a:pos x="106" y="1"/>
                    </a:cxn>
                    <a:cxn ang="0">
                      <a:pos x="29" y="15"/>
                    </a:cxn>
                    <a:cxn ang="0">
                      <a:pos x="29" y="15"/>
                    </a:cxn>
                    <a:cxn ang="0">
                      <a:pos x="26" y="17"/>
                    </a:cxn>
                    <a:cxn ang="0">
                      <a:pos x="18" y="19"/>
                    </a:cxn>
                    <a:cxn ang="0">
                      <a:pos x="13" y="21"/>
                    </a:cxn>
                    <a:cxn ang="0">
                      <a:pos x="9" y="26"/>
                    </a:cxn>
                    <a:cxn ang="0">
                      <a:pos x="4" y="31"/>
                    </a:cxn>
                    <a:cxn ang="0">
                      <a:pos x="3" y="37"/>
                    </a:cxn>
                    <a:cxn ang="0">
                      <a:pos x="2" y="44"/>
                    </a:cxn>
                    <a:cxn ang="0">
                      <a:pos x="0" y="49"/>
                    </a:cxn>
                    <a:cxn ang="0">
                      <a:pos x="0" y="238"/>
                    </a:cxn>
                    <a:cxn ang="0">
                      <a:pos x="296" y="187"/>
                    </a:cxn>
                    <a:cxn ang="0">
                      <a:pos x="296" y="0"/>
                    </a:cxn>
                    <a:cxn ang="0">
                      <a:pos x="134" y="29"/>
                    </a:cxn>
                    <a:cxn ang="0">
                      <a:pos x="134" y="29"/>
                    </a:cxn>
                  </a:cxnLst>
                  <a:rect l="0" t="0" r="r" b="b"/>
                  <a:pathLst>
                    <a:path w="296" h="238">
                      <a:moveTo>
                        <a:pt x="134" y="29"/>
                      </a:moveTo>
                      <a:lnTo>
                        <a:pt x="134" y="25"/>
                      </a:lnTo>
                      <a:lnTo>
                        <a:pt x="134" y="25"/>
                      </a:lnTo>
                      <a:lnTo>
                        <a:pt x="134" y="20"/>
                      </a:lnTo>
                      <a:lnTo>
                        <a:pt x="132" y="12"/>
                      </a:lnTo>
                      <a:lnTo>
                        <a:pt x="129" y="10"/>
                      </a:lnTo>
                      <a:lnTo>
                        <a:pt x="126" y="6"/>
                      </a:lnTo>
                      <a:lnTo>
                        <a:pt x="122" y="3"/>
                      </a:lnTo>
                      <a:lnTo>
                        <a:pt x="117" y="1"/>
                      </a:lnTo>
                      <a:lnTo>
                        <a:pt x="111" y="0"/>
                      </a:lnTo>
                      <a:lnTo>
                        <a:pt x="106" y="1"/>
                      </a:lnTo>
                      <a:lnTo>
                        <a:pt x="29" y="15"/>
                      </a:lnTo>
                      <a:lnTo>
                        <a:pt x="29" y="15"/>
                      </a:lnTo>
                      <a:lnTo>
                        <a:pt x="26" y="17"/>
                      </a:lnTo>
                      <a:lnTo>
                        <a:pt x="18" y="19"/>
                      </a:lnTo>
                      <a:lnTo>
                        <a:pt x="13" y="21"/>
                      </a:lnTo>
                      <a:lnTo>
                        <a:pt x="9" y="26"/>
                      </a:lnTo>
                      <a:lnTo>
                        <a:pt x="4" y="31"/>
                      </a:lnTo>
                      <a:lnTo>
                        <a:pt x="3" y="37"/>
                      </a:lnTo>
                      <a:lnTo>
                        <a:pt x="2" y="44"/>
                      </a:lnTo>
                      <a:lnTo>
                        <a:pt x="0" y="49"/>
                      </a:lnTo>
                      <a:lnTo>
                        <a:pt x="0" y="238"/>
                      </a:lnTo>
                      <a:lnTo>
                        <a:pt x="296" y="187"/>
                      </a:lnTo>
                      <a:lnTo>
                        <a:pt x="296" y="0"/>
                      </a:lnTo>
                      <a:lnTo>
                        <a:pt x="134" y="29"/>
                      </a:lnTo>
                      <a:lnTo>
                        <a:pt x="134" y="29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730"/>
                <p:cNvSpPr>
                  <a:spLocks/>
                </p:cNvSpPr>
                <p:nvPr/>
              </p:nvSpPr>
              <p:spPr bwMode="auto">
                <a:xfrm>
                  <a:off x="5411787" y="6165850"/>
                  <a:ext cx="257175" cy="182562"/>
                </a:xfrm>
                <a:custGeom>
                  <a:avLst/>
                  <a:gdLst/>
                  <a:ahLst/>
                  <a:cxnLst>
                    <a:cxn ang="0">
                      <a:pos x="31" y="49"/>
                    </a:cxn>
                    <a:cxn ang="0">
                      <a:pos x="0" y="230"/>
                    </a:cxn>
                    <a:cxn ang="0">
                      <a:pos x="293" y="180"/>
                    </a:cxn>
                    <a:cxn ang="0">
                      <a:pos x="323" y="0"/>
                    </a:cxn>
                    <a:cxn ang="0">
                      <a:pos x="31" y="49"/>
                    </a:cxn>
                    <a:cxn ang="0">
                      <a:pos x="31" y="49"/>
                    </a:cxn>
                  </a:cxnLst>
                  <a:rect l="0" t="0" r="r" b="b"/>
                  <a:pathLst>
                    <a:path w="323" h="230">
                      <a:moveTo>
                        <a:pt x="31" y="49"/>
                      </a:moveTo>
                      <a:lnTo>
                        <a:pt x="0" y="230"/>
                      </a:lnTo>
                      <a:lnTo>
                        <a:pt x="293" y="180"/>
                      </a:lnTo>
                      <a:lnTo>
                        <a:pt x="323" y="0"/>
                      </a:lnTo>
                      <a:lnTo>
                        <a:pt x="31" y="49"/>
                      </a:lnTo>
                      <a:lnTo>
                        <a:pt x="31" y="49"/>
                      </a:lnTo>
                      <a:close/>
                    </a:path>
                  </a:pathLst>
                </a:custGeom>
                <a:solidFill>
                  <a:srgbClr val="BFCA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731"/>
                <p:cNvSpPr>
                  <a:spLocks/>
                </p:cNvSpPr>
                <p:nvPr/>
              </p:nvSpPr>
              <p:spPr bwMode="auto">
                <a:xfrm>
                  <a:off x="5411787" y="6165850"/>
                  <a:ext cx="257175" cy="182562"/>
                </a:xfrm>
                <a:custGeom>
                  <a:avLst/>
                  <a:gdLst/>
                  <a:ahLst/>
                  <a:cxnLst>
                    <a:cxn ang="0">
                      <a:pos x="31" y="49"/>
                    </a:cxn>
                    <a:cxn ang="0">
                      <a:pos x="0" y="230"/>
                    </a:cxn>
                    <a:cxn ang="0">
                      <a:pos x="293" y="180"/>
                    </a:cxn>
                    <a:cxn ang="0">
                      <a:pos x="323" y="0"/>
                    </a:cxn>
                    <a:cxn ang="0">
                      <a:pos x="31" y="49"/>
                    </a:cxn>
                    <a:cxn ang="0">
                      <a:pos x="31" y="49"/>
                    </a:cxn>
                  </a:cxnLst>
                  <a:rect l="0" t="0" r="r" b="b"/>
                  <a:pathLst>
                    <a:path w="323" h="230">
                      <a:moveTo>
                        <a:pt x="31" y="49"/>
                      </a:moveTo>
                      <a:lnTo>
                        <a:pt x="0" y="230"/>
                      </a:lnTo>
                      <a:lnTo>
                        <a:pt x="293" y="180"/>
                      </a:lnTo>
                      <a:lnTo>
                        <a:pt x="323" y="0"/>
                      </a:lnTo>
                      <a:lnTo>
                        <a:pt x="31" y="49"/>
                      </a:lnTo>
                      <a:lnTo>
                        <a:pt x="31" y="49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732"/>
                <p:cNvSpPr>
                  <a:spLocks/>
                </p:cNvSpPr>
                <p:nvPr/>
              </p:nvSpPr>
              <p:spPr bwMode="auto">
                <a:xfrm>
                  <a:off x="5489575" y="6203950"/>
                  <a:ext cx="107950" cy="109537"/>
                </a:xfrm>
                <a:custGeom>
                  <a:avLst/>
                  <a:gdLst/>
                  <a:ahLst/>
                  <a:cxnLst>
                    <a:cxn ang="0">
                      <a:pos x="136" y="58"/>
                    </a:cxn>
                    <a:cxn ang="0">
                      <a:pos x="136" y="58"/>
                    </a:cxn>
                    <a:cxn ang="0">
                      <a:pos x="134" y="72"/>
                    </a:cxn>
                    <a:cxn ang="0">
                      <a:pos x="131" y="86"/>
                    </a:cxn>
                    <a:cxn ang="0">
                      <a:pos x="123" y="98"/>
                    </a:cxn>
                    <a:cxn ang="0">
                      <a:pos x="115" y="110"/>
                    </a:cxn>
                    <a:cxn ang="0">
                      <a:pos x="105" y="118"/>
                    </a:cxn>
                    <a:cxn ang="0">
                      <a:pos x="94" y="127"/>
                    </a:cxn>
                    <a:cxn ang="0">
                      <a:pos x="82" y="135"/>
                    </a:cxn>
                    <a:cxn ang="0">
                      <a:pos x="69" y="137"/>
                    </a:cxn>
                    <a:cxn ang="0">
                      <a:pos x="69" y="137"/>
                    </a:cxn>
                    <a:cxn ang="0">
                      <a:pos x="55" y="139"/>
                    </a:cxn>
                    <a:cxn ang="0">
                      <a:pos x="41" y="137"/>
                    </a:cxn>
                    <a:cxn ang="0">
                      <a:pos x="30" y="132"/>
                    </a:cxn>
                    <a:cxn ang="0">
                      <a:pos x="20" y="126"/>
                    </a:cxn>
                    <a:cxn ang="0">
                      <a:pos x="11" y="117"/>
                    </a:cxn>
                    <a:cxn ang="0">
                      <a:pos x="5" y="107"/>
                    </a:cxn>
                    <a:cxn ang="0">
                      <a:pos x="1" y="95"/>
                    </a:cxn>
                    <a:cxn ang="0">
                      <a:pos x="0" y="82"/>
                    </a:cxn>
                    <a:cxn ang="0">
                      <a:pos x="0" y="82"/>
                    </a:cxn>
                    <a:cxn ang="0">
                      <a:pos x="1" y="68"/>
                    </a:cxn>
                    <a:cxn ang="0">
                      <a:pos x="5" y="54"/>
                    </a:cxn>
                    <a:cxn ang="0">
                      <a:pos x="11" y="42"/>
                    </a:cxn>
                    <a:cxn ang="0">
                      <a:pos x="20" y="29"/>
                    </a:cxn>
                    <a:cxn ang="0">
                      <a:pos x="30" y="19"/>
                    </a:cxn>
                    <a:cxn ang="0">
                      <a:pos x="41" y="12"/>
                    </a:cxn>
                    <a:cxn ang="0">
                      <a:pos x="55" y="5"/>
                    </a:cxn>
                    <a:cxn ang="0">
                      <a:pos x="69" y="2"/>
                    </a:cxn>
                    <a:cxn ang="0">
                      <a:pos x="69" y="2"/>
                    </a:cxn>
                    <a:cxn ang="0">
                      <a:pos x="82" y="0"/>
                    </a:cxn>
                    <a:cxn ang="0">
                      <a:pos x="94" y="2"/>
                    </a:cxn>
                    <a:cxn ang="0">
                      <a:pos x="105" y="7"/>
                    </a:cxn>
                    <a:cxn ang="0">
                      <a:pos x="115" y="13"/>
                    </a:cxn>
                    <a:cxn ang="0">
                      <a:pos x="123" y="22"/>
                    </a:cxn>
                    <a:cxn ang="0">
                      <a:pos x="131" y="32"/>
                    </a:cxn>
                    <a:cxn ang="0">
                      <a:pos x="134" y="46"/>
                    </a:cxn>
                    <a:cxn ang="0">
                      <a:pos x="136" y="58"/>
                    </a:cxn>
                    <a:cxn ang="0">
                      <a:pos x="136" y="58"/>
                    </a:cxn>
                    <a:cxn ang="0">
                      <a:pos x="136" y="58"/>
                    </a:cxn>
                  </a:cxnLst>
                  <a:rect l="0" t="0" r="r" b="b"/>
                  <a:pathLst>
                    <a:path w="136" h="139">
                      <a:moveTo>
                        <a:pt x="136" y="58"/>
                      </a:moveTo>
                      <a:lnTo>
                        <a:pt x="136" y="58"/>
                      </a:lnTo>
                      <a:lnTo>
                        <a:pt x="134" y="72"/>
                      </a:lnTo>
                      <a:lnTo>
                        <a:pt x="131" y="86"/>
                      </a:lnTo>
                      <a:lnTo>
                        <a:pt x="123" y="98"/>
                      </a:lnTo>
                      <a:lnTo>
                        <a:pt x="115" y="110"/>
                      </a:lnTo>
                      <a:lnTo>
                        <a:pt x="105" y="118"/>
                      </a:lnTo>
                      <a:lnTo>
                        <a:pt x="94" y="127"/>
                      </a:lnTo>
                      <a:lnTo>
                        <a:pt x="82" y="135"/>
                      </a:lnTo>
                      <a:lnTo>
                        <a:pt x="69" y="137"/>
                      </a:lnTo>
                      <a:lnTo>
                        <a:pt x="69" y="137"/>
                      </a:lnTo>
                      <a:lnTo>
                        <a:pt x="55" y="139"/>
                      </a:lnTo>
                      <a:lnTo>
                        <a:pt x="41" y="137"/>
                      </a:lnTo>
                      <a:lnTo>
                        <a:pt x="30" y="132"/>
                      </a:lnTo>
                      <a:lnTo>
                        <a:pt x="20" y="126"/>
                      </a:lnTo>
                      <a:lnTo>
                        <a:pt x="11" y="117"/>
                      </a:lnTo>
                      <a:lnTo>
                        <a:pt x="5" y="107"/>
                      </a:lnTo>
                      <a:lnTo>
                        <a:pt x="1" y="95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1" y="68"/>
                      </a:lnTo>
                      <a:lnTo>
                        <a:pt x="5" y="54"/>
                      </a:lnTo>
                      <a:lnTo>
                        <a:pt x="11" y="42"/>
                      </a:lnTo>
                      <a:lnTo>
                        <a:pt x="20" y="29"/>
                      </a:lnTo>
                      <a:lnTo>
                        <a:pt x="30" y="19"/>
                      </a:lnTo>
                      <a:lnTo>
                        <a:pt x="41" y="12"/>
                      </a:lnTo>
                      <a:lnTo>
                        <a:pt x="55" y="5"/>
                      </a:lnTo>
                      <a:lnTo>
                        <a:pt x="69" y="2"/>
                      </a:lnTo>
                      <a:lnTo>
                        <a:pt x="69" y="2"/>
                      </a:lnTo>
                      <a:lnTo>
                        <a:pt x="82" y="0"/>
                      </a:lnTo>
                      <a:lnTo>
                        <a:pt x="94" y="2"/>
                      </a:lnTo>
                      <a:lnTo>
                        <a:pt x="105" y="7"/>
                      </a:lnTo>
                      <a:lnTo>
                        <a:pt x="115" y="13"/>
                      </a:lnTo>
                      <a:lnTo>
                        <a:pt x="123" y="22"/>
                      </a:lnTo>
                      <a:lnTo>
                        <a:pt x="131" y="32"/>
                      </a:lnTo>
                      <a:lnTo>
                        <a:pt x="134" y="46"/>
                      </a:lnTo>
                      <a:lnTo>
                        <a:pt x="136" y="58"/>
                      </a:lnTo>
                      <a:lnTo>
                        <a:pt x="136" y="58"/>
                      </a:lnTo>
                      <a:lnTo>
                        <a:pt x="136" y="58"/>
                      </a:lnTo>
                      <a:close/>
                    </a:path>
                  </a:pathLst>
                </a:custGeom>
                <a:solidFill>
                  <a:srgbClr val="4573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733"/>
                <p:cNvSpPr>
                  <a:spLocks/>
                </p:cNvSpPr>
                <p:nvPr/>
              </p:nvSpPr>
              <p:spPr bwMode="auto">
                <a:xfrm>
                  <a:off x="5554662" y="6205537"/>
                  <a:ext cx="42863" cy="76200"/>
                </a:xfrm>
                <a:custGeom>
                  <a:avLst/>
                  <a:gdLst/>
                  <a:ahLst/>
                  <a:cxnLst>
                    <a:cxn ang="0">
                      <a:pos x="37" y="15"/>
                    </a:cxn>
                    <a:cxn ang="0">
                      <a:pos x="37" y="15"/>
                    </a:cxn>
                    <a:cxn ang="0">
                      <a:pos x="27" y="6"/>
                    </a:cxn>
                    <a:cxn ang="0">
                      <a:pos x="13" y="0"/>
                    </a:cxn>
                    <a:cxn ang="0">
                      <a:pos x="6" y="6"/>
                    </a:cxn>
                    <a:cxn ang="0">
                      <a:pos x="0" y="10"/>
                    </a:cxn>
                    <a:cxn ang="0">
                      <a:pos x="0" y="16"/>
                    </a:cxn>
                    <a:cxn ang="0">
                      <a:pos x="6" y="24"/>
                    </a:cxn>
                    <a:cxn ang="0">
                      <a:pos x="17" y="23"/>
                    </a:cxn>
                    <a:cxn ang="0">
                      <a:pos x="17" y="24"/>
                    </a:cxn>
                    <a:cxn ang="0">
                      <a:pos x="13" y="34"/>
                    </a:cxn>
                    <a:cxn ang="0">
                      <a:pos x="15" y="34"/>
                    </a:cxn>
                    <a:cxn ang="0">
                      <a:pos x="21" y="36"/>
                    </a:cxn>
                    <a:cxn ang="0">
                      <a:pos x="21" y="44"/>
                    </a:cxn>
                    <a:cxn ang="0">
                      <a:pos x="23" y="44"/>
                    </a:cxn>
                    <a:cxn ang="0">
                      <a:pos x="27" y="31"/>
                    </a:cxn>
                    <a:cxn ang="0">
                      <a:pos x="32" y="25"/>
                    </a:cxn>
                    <a:cxn ang="0">
                      <a:pos x="33" y="25"/>
                    </a:cxn>
                    <a:cxn ang="0">
                      <a:pos x="35" y="25"/>
                    </a:cxn>
                    <a:cxn ang="0">
                      <a:pos x="37" y="39"/>
                    </a:cxn>
                    <a:cxn ang="0">
                      <a:pos x="28" y="51"/>
                    </a:cxn>
                    <a:cxn ang="0">
                      <a:pos x="17" y="60"/>
                    </a:cxn>
                    <a:cxn ang="0">
                      <a:pos x="12" y="55"/>
                    </a:cxn>
                    <a:cxn ang="0">
                      <a:pos x="10" y="63"/>
                    </a:cxn>
                    <a:cxn ang="0">
                      <a:pos x="15" y="68"/>
                    </a:cxn>
                    <a:cxn ang="0">
                      <a:pos x="23" y="65"/>
                    </a:cxn>
                    <a:cxn ang="0">
                      <a:pos x="26" y="65"/>
                    </a:cxn>
                    <a:cxn ang="0">
                      <a:pos x="28" y="75"/>
                    </a:cxn>
                    <a:cxn ang="0">
                      <a:pos x="35" y="74"/>
                    </a:cxn>
                    <a:cxn ang="0">
                      <a:pos x="37" y="74"/>
                    </a:cxn>
                    <a:cxn ang="0">
                      <a:pos x="38" y="75"/>
                    </a:cxn>
                    <a:cxn ang="0">
                      <a:pos x="40" y="94"/>
                    </a:cxn>
                    <a:cxn ang="0">
                      <a:pos x="41" y="92"/>
                    </a:cxn>
                    <a:cxn ang="0">
                      <a:pos x="41" y="92"/>
                    </a:cxn>
                    <a:cxn ang="0">
                      <a:pos x="40" y="90"/>
                    </a:cxn>
                    <a:cxn ang="0">
                      <a:pos x="41" y="90"/>
                    </a:cxn>
                    <a:cxn ang="0">
                      <a:pos x="43" y="88"/>
                    </a:cxn>
                    <a:cxn ang="0">
                      <a:pos x="49" y="75"/>
                    </a:cxn>
                    <a:cxn ang="0">
                      <a:pos x="47" y="75"/>
                    </a:cxn>
                    <a:cxn ang="0">
                      <a:pos x="47" y="74"/>
                    </a:cxn>
                    <a:cxn ang="0">
                      <a:pos x="49" y="72"/>
                    </a:cxn>
                    <a:cxn ang="0">
                      <a:pos x="50" y="74"/>
                    </a:cxn>
                    <a:cxn ang="0">
                      <a:pos x="50" y="72"/>
                    </a:cxn>
                    <a:cxn ang="0">
                      <a:pos x="52" y="63"/>
                    </a:cxn>
                    <a:cxn ang="0">
                      <a:pos x="50" y="63"/>
                    </a:cxn>
                    <a:cxn ang="0">
                      <a:pos x="52" y="60"/>
                    </a:cxn>
                    <a:cxn ang="0">
                      <a:pos x="52" y="55"/>
                    </a:cxn>
                    <a:cxn ang="0">
                      <a:pos x="52" y="46"/>
                    </a:cxn>
                    <a:cxn ang="0">
                      <a:pos x="52" y="44"/>
                    </a:cxn>
                    <a:cxn ang="0">
                      <a:pos x="50" y="39"/>
                    </a:cxn>
                    <a:cxn ang="0">
                      <a:pos x="49" y="34"/>
                    </a:cxn>
                    <a:cxn ang="0">
                      <a:pos x="47" y="31"/>
                    </a:cxn>
                    <a:cxn ang="0">
                      <a:pos x="47" y="29"/>
                    </a:cxn>
                    <a:cxn ang="0">
                      <a:pos x="37" y="15"/>
                    </a:cxn>
                    <a:cxn ang="0">
                      <a:pos x="37" y="15"/>
                    </a:cxn>
                    <a:cxn ang="0">
                      <a:pos x="37" y="15"/>
                    </a:cxn>
                    <a:cxn ang="0">
                      <a:pos x="37" y="15"/>
                    </a:cxn>
                  </a:cxnLst>
                  <a:rect l="0" t="0" r="r" b="b"/>
                  <a:pathLst>
                    <a:path w="52" h="94">
                      <a:moveTo>
                        <a:pt x="37" y="15"/>
                      </a:moveTo>
                      <a:lnTo>
                        <a:pt x="37" y="15"/>
                      </a:lnTo>
                      <a:lnTo>
                        <a:pt x="27" y="6"/>
                      </a:lnTo>
                      <a:lnTo>
                        <a:pt x="13" y="0"/>
                      </a:lnTo>
                      <a:lnTo>
                        <a:pt x="6" y="6"/>
                      </a:lnTo>
                      <a:lnTo>
                        <a:pt x="0" y="10"/>
                      </a:lnTo>
                      <a:lnTo>
                        <a:pt x="0" y="16"/>
                      </a:lnTo>
                      <a:lnTo>
                        <a:pt x="6" y="24"/>
                      </a:lnTo>
                      <a:lnTo>
                        <a:pt x="17" y="23"/>
                      </a:lnTo>
                      <a:lnTo>
                        <a:pt x="17" y="24"/>
                      </a:lnTo>
                      <a:lnTo>
                        <a:pt x="13" y="34"/>
                      </a:lnTo>
                      <a:lnTo>
                        <a:pt x="15" y="34"/>
                      </a:lnTo>
                      <a:lnTo>
                        <a:pt x="21" y="36"/>
                      </a:lnTo>
                      <a:lnTo>
                        <a:pt x="21" y="44"/>
                      </a:lnTo>
                      <a:lnTo>
                        <a:pt x="23" y="44"/>
                      </a:lnTo>
                      <a:lnTo>
                        <a:pt x="27" y="31"/>
                      </a:lnTo>
                      <a:lnTo>
                        <a:pt x="32" y="25"/>
                      </a:lnTo>
                      <a:lnTo>
                        <a:pt x="33" y="25"/>
                      </a:lnTo>
                      <a:lnTo>
                        <a:pt x="35" y="25"/>
                      </a:lnTo>
                      <a:lnTo>
                        <a:pt x="37" y="39"/>
                      </a:lnTo>
                      <a:lnTo>
                        <a:pt x="28" y="51"/>
                      </a:lnTo>
                      <a:lnTo>
                        <a:pt x="17" y="60"/>
                      </a:lnTo>
                      <a:lnTo>
                        <a:pt x="12" y="55"/>
                      </a:lnTo>
                      <a:lnTo>
                        <a:pt x="10" y="63"/>
                      </a:lnTo>
                      <a:lnTo>
                        <a:pt x="15" y="68"/>
                      </a:lnTo>
                      <a:lnTo>
                        <a:pt x="23" y="65"/>
                      </a:lnTo>
                      <a:lnTo>
                        <a:pt x="26" y="65"/>
                      </a:lnTo>
                      <a:lnTo>
                        <a:pt x="28" y="75"/>
                      </a:lnTo>
                      <a:lnTo>
                        <a:pt x="35" y="74"/>
                      </a:lnTo>
                      <a:lnTo>
                        <a:pt x="37" y="74"/>
                      </a:lnTo>
                      <a:lnTo>
                        <a:pt x="38" y="75"/>
                      </a:lnTo>
                      <a:lnTo>
                        <a:pt x="40" y="94"/>
                      </a:lnTo>
                      <a:lnTo>
                        <a:pt x="41" y="92"/>
                      </a:lnTo>
                      <a:lnTo>
                        <a:pt x="41" y="92"/>
                      </a:lnTo>
                      <a:lnTo>
                        <a:pt x="40" y="90"/>
                      </a:lnTo>
                      <a:lnTo>
                        <a:pt x="41" y="90"/>
                      </a:lnTo>
                      <a:lnTo>
                        <a:pt x="43" y="88"/>
                      </a:lnTo>
                      <a:lnTo>
                        <a:pt x="49" y="75"/>
                      </a:lnTo>
                      <a:lnTo>
                        <a:pt x="47" y="75"/>
                      </a:lnTo>
                      <a:lnTo>
                        <a:pt x="47" y="74"/>
                      </a:lnTo>
                      <a:lnTo>
                        <a:pt x="49" y="72"/>
                      </a:lnTo>
                      <a:lnTo>
                        <a:pt x="50" y="74"/>
                      </a:lnTo>
                      <a:lnTo>
                        <a:pt x="50" y="72"/>
                      </a:lnTo>
                      <a:lnTo>
                        <a:pt x="52" y="63"/>
                      </a:lnTo>
                      <a:lnTo>
                        <a:pt x="50" y="63"/>
                      </a:lnTo>
                      <a:lnTo>
                        <a:pt x="52" y="60"/>
                      </a:lnTo>
                      <a:lnTo>
                        <a:pt x="52" y="55"/>
                      </a:lnTo>
                      <a:lnTo>
                        <a:pt x="52" y="46"/>
                      </a:lnTo>
                      <a:lnTo>
                        <a:pt x="52" y="44"/>
                      </a:lnTo>
                      <a:lnTo>
                        <a:pt x="50" y="39"/>
                      </a:lnTo>
                      <a:lnTo>
                        <a:pt x="49" y="34"/>
                      </a:lnTo>
                      <a:lnTo>
                        <a:pt x="47" y="31"/>
                      </a:lnTo>
                      <a:lnTo>
                        <a:pt x="47" y="29"/>
                      </a:lnTo>
                      <a:lnTo>
                        <a:pt x="37" y="15"/>
                      </a:lnTo>
                      <a:lnTo>
                        <a:pt x="37" y="15"/>
                      </a:lnTo>
                      <a:lnTo>
                        <a:pt x="37" y="15"/>
                      </a:lnTo>
                      <a:lnTo>
                        <a:pt x="37" y="15"/>
                      </a:lnTo>
                      <a:close/>
                    </a:path>
                  </a:pathLst>
                </a:custGeom>
                <a:solidFill>
                  <a:srgbClr val="66BB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734"/>
                <p:cNvSpPr>
                  <a:spLocks/>
                </p:cNvSpPr>
                <p:nvPr/>
              </p:nvSpPr>
              <p:spPr bwMode="auto">
                <a:xfrm>
                  <a:off x="5554662" y="6205537"/>
                  <a:ext cx="42863" cy="76200"/>
                </a:xfrm>
                <a:custGeom>
                  <a:avLst/>
                  <a:gdLst/>
                  <a:ahLst/>
                  <a:cxnLst>
                    <a:cxn ang="0">
                      <a:pos x="37" y="15"/>
                    </a:cxn>
                    <a:cxn ang="0">
                      <a:pos x="37" y="15"/>
                    </a:cxn>
                    <a:cxn ang="0">
                      <a:pos x="27" y="6"/>
                    </a:cxn>
                    <a:cxn ang="0">
                      <a:pos x="13" y="0"/>
                    </a:cxn>
                    <a:cxn ang="0">
                      <a:pos x="6" y="6"/>
                    </a:cxn>
                    <a:cxn ang="0">
                      <a:pos x="0" y="10"/>
                    </a:cxn>
                    <a:cxn ang="0">
                      <a:pos x="0" y="16"/>
                    </a:cxn>
                    <a:cxn ang="0">
                      <a:pos x="6" y="24"/>
                    </a:cxn>
                    <a:cxn ang="0">
                      <a:pos x="17" y="23"/>
                    </a:cxn>
                    <a:cxn ang="0">
                      <a:pos x="17" y="24"/>
                    </a:cxn>
                    <a:cxn ang="0">
                      <a:pos x="13" y="34"/>
                    </a:cxn>
                    <a:cxn ang="0">
                      <a:pos x="15" y="34"/>
                    </a:cxn>
                    <a:cxn ang="0">
                      <a:pos x="21" y="36"/>
                    </a:cxn>
                    <a:cxn ang="0">
                      <a:pos x="21" y="44"/>
                    </a:cxn>
                    <a:cxn ang="0">
                      <a:pos x="23" y="44"/>
                    </a:cxn>
                    <a:cxn ang="0">
                      <a:pos x="27" y="31"/>
                    </a:cxn>
                    <a:cxn ang="0">
                      <a:pos x="32" y="25"/>
                    </a:cxn>
                    <a:cxn ang="0">
                      <a:pos x="33" y="25"/>
                    </a:cxn>
                    <a:cxn ang="0">
                      <a:pos x="35" y="25"/>
                    </a:cxn>
                    <a:cxn ang="0">
                      <a:pos x="37" y="39"/>
                    </a:cxn>
                    <a:cxn ang="0">
                      <a:pos x="28" y="51"/>
                    </a:cxn>
                    <a:cxn ang="0">
                      <a:pos x="17" y="60"/>
                    </a:cxn>
                    <a:cxn ang="0">
                      <a:pos x="12" y="55"/>
                    </a:cxn>
                    <a:cxn ang="0">
                      <a:pos x="10" y="63"/>
                    </a:cxn>
                    <a:cxn ang="0">
                      <a:pos x="15" y="68"/>
                    </a:cxn>
                    <a:cxn ang="0">
                      <a:pos x="23" y="65"/>
                    </a:cxn>
                    <a:cxn ang="0">
                      <a:pos x="26" y="65"/>
                    </a:cxn>
                    <a:cxn ang="0">
                      <a:pos x="28" y="75"/>
                    </a:cxn>
                    <a:cxn ang="0">
                      <a:pos x="35" y="74"/>
                    </a:cxn>
                    <a:cxn ang="0">
                      <a:pos x="37" y="74"/>
                    </a:cxn>
                    <a:cxn ang="0">
                      <a:pos x="38" y="75"/>
                    </a:cxn>
                    <a:cxn ang="0">
                      <a:pos x="40" y="94"/>
                    </a:cxn>
                    <a:cxn ang="0">
                      <a:pos x="41" y="92"/>
                    </a:cxn>
                    <a:cxn ang="0">
                      <a:pos x="41" y="92"/>
                    </a:cxn>
                    <a:cxn ang="0">
                      <a:pos x="40" y="90"/>
                    </a:cxn>
                    <a:cxn ang="0">
                      <a:pos x="41" y="90"/>
                    </a:cxn>
                    <a:cxn ang="0">
                      <a:pos x="43" y="88"/>
                    </a:cxn>
                    <a:cxn ang="0">
                      <a:pos x="49" y="75"/>
                    </a:cxn>
                    <a:cxn ang="0">
                      <a:pos x="47" y="75"/>
                    </a:cxn>
                    <a:cxn ang="0">
                      <a:pos x="47" y="74"/>
                    </a:cxn>
                    <a:cxn ang="0">
                      <a:pos x="49" y="72"/>
                    </a:cxn>
                    <a:cxn ang="0">
                      <a:pos x="50" y="74"/>
                    </a:cxn>
                    <a:cxn ang="0">
                      <a:pos x="50" y="72"/>
                    </a:cxn>
                    <a:cxn ang="0">
                      <a:pos x="52" y="63"/>
                    </a:cxn>
                    <a:cxn ang="0">
                      <a:pos x="50" y="63"/>
                    </a:cxn>
                    <a:cxn ang="0">
                      <a:pos x="52" y="60"/>
                    </a:cxn>
                    <a:cxn ang="0">
                      <a:pos x="52" y="55"/>
                    </a:cxn>
                    <a:cxn ang="0">
                      <a:pos x="52" y="46"/>
                    </a:cxn>
                    <a:cxn ang="0">
                      <a:pos x="52" y="44"/>
                    </a:cxn>
                    <a:cxn ang="0">
                      <a:pos x="50" y="39"/>
                    </a:cxn>
                    <a:cxn ang="0">
                      <a:pos x="49" y="34"/>
                    </a:cxn>
                    <a:cxn ang="0">
                      <a:pos x="47" y="31"/>
                    </a:cxn>
                    <a:cxn ang="0">
                      <a:pos x="47" y="29"/>
                    </a:cxn>
                    <a:cxn ang="0">
                      <a:pos x="37" y="15"/>
                    </a:cxn>
                    <a:cxn ang="0">
                      <a:pos x="37" y="15"/>
                    </a:cxn>
                    <a:cxn ang="0">
                      <a:pos x="37" y="15"/>
                    </a:cxn>
                    <a:cxn ang="0">
                      <a:pos x="37" y="15"/>
                    </a:cxn>
                  </a:cxnLst>
                  <a:rect l="0" t="0" r="r" b="b"/>
                  <a:pathLst>
                    <a:path w="52" h="94">
                      <a:moveTo>
                        <a:pt x="37" y="15"/>
                      </a:moveTo>
                      <a:lnTo>
                        <a:pt x="37" y="15"/>
                      </a:lnTo>
                      <a:lnTo>
                        <a:pt x="27" y="6"/>
                      </a:lnTo>
                      <a:lnTo>
                        <a:pt x="13" y="0"/>
                      </a:lnTo>
                      <a:lnTo>
                        <a:pt x="6" y="6"/>
                      </a:lnTo>
                      <a:lnTo>
                        <a:pt x="0" y="10"/>
                      </a:lnTo>
                      <a:lnTo>
                        <a:pt x="0" y="16"/>
                      </a:lnTo>
                      <a:lnTo>
                        <a:pt x="6" y="24"/>
                      </a:lnTo>
                      <a:lnTo>
                        <a:pt x="17" y="23"/>
                      </a:lnTo>
                      <a:lnTo>
                        <a:pt x="17" y="24"/>
                      </a:lnTo>
                      <a:lnTo>
                        <a:pt x="13" y="34"/>
                      </a:lnTo>
                      <a:lnTo>
                        <a:pt x="15" y="34"/>
                      </a:lnTo>
                      <a:lnTo>
                        <a:pt x="21" y="36"/>
                      </a:lnTo>
                      <a:lnTo>
                        <a:pt x="21" y="44"/>
                      </a:lnTo>
                      <a:lnTo>
                        <a:pt x="23" y="44"/>
                      </a:lnTo>
                      <a:lnTo>
                        <a:pt x="27" y="31"/>
                      </a:lnTo>
                      <a:lnTo>
                        <a:pt x="32" y="25"/>
                      </a:lnTo>
                      <a:lnTo>
                        <a:pt x="33" y="25"/>
                      </a:lnTo>
                      <a:lnTo>
                        <a:pt x="35" y="25"/>
                      </a:lnTo>
                      <a:lnTo>
                        <a:pt x="37" y="39"/>
                      </a:lnTo>
                      <a:lnTo>
                        <a:pt x="28" y="51"/>
                      </a:lnTo>
                      <a:lnTo>
                        <a:pt x="17" y="60"/>
                      </a:lnTo>
                      <a:lnTo>
                        <a:pt x="12" y="55"/>
                      </a:lnTo>
                      <a:lnTo>
                        <a:pt x="10" y="63"/>
                      </a:lnTo>
                      <a:lnTo>
                        <a:pt x="15" y="68"/>
                      </a:lnTo>
                      <a:lnTo>
                        <a:pt x="23" y="65"/>
                      </a:lnTo>
                      <a:lnTo>
                        <a:pt x="26" y="65"/>
                      </a:lnTo>
                      <a:lnTo>
                        <a:pt x="28" y="75"/>
                      </a:lnTo>
                      <a:lnTo>
                        <a:pt x="35" y="74"/>
                      </a:lnTo>
                      <a:lnTo>
                        <a:pt x="37" y="74"/>
                      </a:lnTo>
                      <a:lnTo>
                        <a:pt x="38" y="75"/>
                      </a:lnTo>
                      <a:lnTo>
                        <a:pt x="40" y="94"/>
                      </a:lnTo>
                      <a:lnTo>
                        <a:pt x="41" y="92"/>
                      </a:lnTo>
                      <a:lnTo>
                        <a:pt x="41" y="92"/>
                      </a:lnTo>
                      <a:lnTo>
                        <a:pt x="40" y="90"/>
                      </a:lnTo>
                      <a:lnTo>
                        <a:pt x="41" y="90"/>
                      </a:lnTo>
                      <a:lnTo>
                        <a:pt x="43" y="88"/>
                      </a:lnTo>
                      <a:lnTo>
                        <a:pt x="49" y="75"/>
                      </a:lnTo>
                      <a:lnTo>
                        <a:pt x="47" y="75"/>
                      </a:lnTo>
                      <a:lnTo>
                        <a:pt x="47" y="74"/>
                      </a:lnTo>
                      <a:lnTo>
                        <a:pt x="49" y="72"/>
                      </a:lnTo>
                      <a:lnTo>
                        <a:pt x="50" y="74"/>
                      </a:lnTo>
                      <a:lnTo>
                        <a:pt x="50" y="72"/>
                      </a:lnTo>
                      <a:lnTo>
                        <a:pt x="52" y="63"/>
                      </a:lnTo>
                      <a:lnTo>
                        <a:pt x="50" y="63"/>
                      </a:lnTo>
                      <a:lnTo>
                        <a:pt x="52" y="60"/>
                      </a:lnTo>
                      <a:lnTo>
                        <a:pt x="52" y="55"/>
                      </a:lnTo>
                      <a:lnTo>
                        <a:pt x="52" y="46"/>
                      </a:lnTo>
                      <a:lnTo>
                        <a:pt x="52" y="44"/>
                      </a:lnTo>
                      <a:lnTo>
                        <a:pt x="50" y="39"/>
                      </a:lnTo>
                      <a:lnTo>
                        <a:pt x="49" y="34"/>
                      </a:lnTo>
                      <a:lnTo>
                        <a:pt x="47" y="31"/>
                      </a:lnTo>
                      <a:lnTo>
                        <a:pt x="47" y="29"/>
                      </a:lnTo>
                      <a:lnTo>
                        <a:pt x="37" y="15"/>
                      </a:lnTo>
                      <a:lnTo>
                        <a:pt x="37" y="15"/>
                      </a:lnTo>
                      <a:lnTo>
                        <a:pt x="37" y="15"/>
                      </a:lnTo>
                      <a:lnTo>
                        <a:pt x="37" y="15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33A02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735"/>
                <p:cNvSpPr>
                  <a:spLocks/>
                </p:cNvSpPr>
                <p:nvPr/>
              </p:nvSpPr>
              <p:spPr bwMode="auto">
                <a:xfrm>
                  <a:off x="5495925" y="6224587"/>
                  <a:ext cx="26987" cy="44450"/>
                </a:xfrm>
                <a:custGeom>
                  <a:avLst/>
                  <a:gdLst/>
                  <a:ahLst/>
                  <a:cxnLst>
                    <a:cxn ang="0">
                      <a:pos x="22" y="2"/>
                    </a:cxn>
                    <a:cxn ang="0">
                      <a:pos x="22" y="2"/>
                    </a:cxn>
                    <a:cxn ang="0">
                      <a:pos x="25" y="0"/>
                    </a:cxn>
                    <a:cxn ang="0">
                      <a:pos x="24" y="0"/>
                    </a:cxn>
                    <a:cxn ang="0">
                      <a:pos x="22" y="1"/>
                    </a:cxn>
                    <a:cxn ang="0">
                      <a:pos x="20" y="1"/>
                    </a:cxn>
                    <a:cxn ang="0">
                      <a:pos x="20" y="2"/>
                    </a:cxn>
                    <a:cxn ang="0">
                      <a:pos x="18" y="3"/>
                    </a:cxn>
                    <a:cxn ang="0">
                      <a:pos x="14" y="7"/>
                    </a:cxn>
                    <a:cxn ang="0">
                      <a:pos x="14" y="6"/>
                    </a:cxn>
                    <a:cxn ang="0">
                      <a:pos x="11" y="7"/>
                    </a:cxn>
                    <a:cxn ang="0">
                      <a:pos x="11" y="7"/>
                    </a:cxn>
                    <a:cxn ang="0">
                      <a:pos x="14" y="7"/>
                    </a:cxn>
                    <a:cxn ang="0">
                      <a:pos x="14" y="8"/>
                    </a:cxn>
                    <a:cxn ang="0">
                      <a:pos x="11" y="11"/>
                    </a:cxn>
                    <a:cxn ang="0">
                      <a:pos x="11" y="12"/>
                    </a:cxn>
                    <a:cxn ang="0">
                      <a:pos x="14" y="12"/>
                    </a:cxn>
                    <a:cxn ang="0">
                      <a:pos x="14" y="13"/>
                    </a:cxn>
                    <a:cxn ang="0">
                      <a:pos x="11" y="16"/>
                    </a:cxn>
                    <a:cxn ang="0">
                      <a:pos x="11" y="16"/>
                    </a:cxn>
                    <a:cxn ang="0">
                      <a:pos x="11" y="13"/>
                    </a:cxn>
                    <a:cxn ang="0">
                      <a:pos x="10" y="16"/>
                    </a:cxn>
                    <a:cxn ang="0">
                      <a:pos x="10" y="20"/>
                    </a:cxn>
                    <a:cxn ang="0">
                      <a:pos x="9" y="20"/>
                    </a:cxn>
                    <a:cxn ang="0">
                      <a:pos x="6" y="21"/>
                    </a:cxn>
                    <a:cxn ang="0">
                      <a:pos x="0" y="31"/>
                    </a:cxn>
                    <a:cxn ang="0">
                      <a:pos x="1" y="41"/>
                    </a:cxn>
                    <a:cxn ang="0">
                      <a:pos x="5" y="42"/>
                    </a:cxn>
                    <a:cxn ang="0">
                      <a:pos x="6" y="41"/>
                    </a:cxn>
                    <a:cxn ang="0">
                      <a:pos x="4" y="51"/>
                    </a:cxn>
                    <a:cxn ang="0">
                      <a:pos x="6" y="54"/>
                    </a:cxn>
                    <a:cxn ang="0">
                      <a:pos x="9" y="56"/>
                    </a:cxn>
                    <a:cxn ang="0">
                      <a:pos x="11" y="56"/>
                    </a:cxn>
                    <a:cxn ang="0">
                      <a:pos x="20" y="45"/>
                    </a:cxn>
                    <a:cxn ang="0">
                      <a:pos x="32" y="32"/>
                    </a:cxn>
                    <a:cxn ang="0">
                      <a:pos x="33" y="26"/>
                    </a:cxn>
                    <a:cxn ang="0">
                      <a:pos x="30" y="22"/>
                    </a:cxn>
                    <a:cxn ang="0">
                      <a:pos x="29" y="13"/>
                    </a:cxn>
                    <a:cxn ang="0">
                      <a:pos x="35" y="6"/>
                    </a:cxn>
                    <a:cxn ang="0">
                      <a:pos x="33" y="3"/>
                    </a:cxn>
                    <a:cxn ang="0">
                      <a:pos x="32" y="2"/>
                    </a:cxn>
                    <a:cxn ang="0">
                      <a:pos x="30" y="3"/>
                    </a:cxn>
                    <a:cxn ang="0">
                      <a:pos x="30" y="2"/>
                    </a:cxn>
                    <a:cxn ang="0">
                      <a:pos x="30" y="2"/>
                    </a:cxn>
                    <a:cxn ang="0">
                      <a:pos x="27" y="1"/>
                    </a:cxn>
                    <a:cxn ang="0">
                      <a:pos x="22" y="6"/>
                    </a:cxn>
                    <a:cxn ang="0">
                      <a:pos x="22" y="2"/>
                    </a:cxn>
                    <a:cxn ang="0">
                      <a:pos x="22" y="2"/>
                    </a:cxn>
                    <a:cxn ang="0">
                      <a:pos x="22" y="2"/>
                    </a:cxn>
                  </a:cxnLst>
                  <a:rect l="0" t="0" r="r" b="b"/>
                  <a:pathLst>
                    <a:path w="35" h="56">
                      <a:moveTo>
                        <a:pt x="22" y="2"/>
                      </a:moveTo>
                      <a:lnTo>
                        <a:pt x="22" y="2"/>
                      </a:lnTo>
                      <a:lnTo>
                        <a:pt x="25" y="0"/>
                      </a:lnTo>
                      <a:lnTo>
                        <a:pt x="24" y="0"/>
                      </a:lnTo>
                      <a:lnTo>
                        <a:pt x="22" y="1"/>
                      </a:lnTo>
                      <a:lnTo>
                        <a:pt x="20" y="1"/>
                      </a:lnTo>
                      <a:lnTo>
                        <a:pt x="20" y="2"/>
                      </a:lnTo>
                      <a:lnTo>
                        <a:pt x="18" y="3"/>
                      </a:lnTo>
                      <a:lnTo>
                        <a:pt x="14" y="7"/>
                      </a:lnTo>
                      <a:lnTo>
                        <a:pt x="14" y="6"/>
                      </a:lnTo>
                      <a:lnTo>
                        <a:pt x="11" y="7"/>
                      </a:lnTo>
                      <a:lnTo>
                        <a:pt x="11" y="7"/>
                      </a:lnTo>
                      <a:lnTo>
                        <a:pt x="14" y="7"/>
                      </a:lnTo>
                      <a:lnTo>
                        <a:pt x="14" y="8"/>
                      </a:lnTo>
                      <a:lnTo>
                        <a:pt x="11" y="11"/>
                      </a:lnTo>
                      <a:lnTo>
                        <a:pt x="11" y="12"/>
                      </a:lnTo>
                      <a:lnTo>
                        <a:pt x="14" y="12"/>
                      </a:lnTo>
                      <a:lnTo>
                        <a:pt x="14" y="13"/>
                      </a:lnTo>
                      <a:lnTo>
                        <a:pt x="11" y="16"/>
                      </a:lnTo>
                      <a:lnTo>
                        <a:pt x="11" y="16"/>
                      </a:lnTo>
                      <a:lnTo>
                        <a:pt x="11" y="13"/>
                      </a:lnTo>
                      <a:lnTo>
                        <a:pt x="10" y="16"/>
                      </a:lnTo>
                      <a:lnTo>
                        <a:pt x="10" y="20"/>
                      </a:lnTo>
                      <a:lnTo>
                        <a:pt x="9" y="20"/>
                      </a:lnTo>
                      <a:lnTo>
                        <a:pt x="6" y="21"/>
                      </a:lnTo>
                      <a:lnTo>
                        <a:pt x="0" y="31"/>
                      </a:lnTo>
                      <a:lnTo>
                        <a:pt x="1" y="41"/>
                      </a:lnTo>
                      <a:lnTo>
                        <a:pt x="5" y="42"/>
                      </a:lnTo>
                      <a:lnTo>
                        <a:pt x="6" y="41"/>
                      </a:lnTo>
                      <a:lnTo>
                        <a:pt x="4" y="51"/>
                      </a:lnTo>
                      <a:lnTo>
                        <a:pt x="6" y="54"/>
                      </a:lnTo>
                      <a:lnTo>
                        <a:pt x="9" y="56"/>
                      </a:lnTo>
                      <a:lnTo>
                        <a:pt x="11" y="56"/>
                      </a:lnTo>
                      <a:lnTo>
                        <a:pt x="20" y="45"/>
                      </a:lnTo>
                      <a:lnTo>
                        <a:pt x="32" y="32"/>
                      </a:lnTo>
                      <a:lnTo>
                        <a:pt x="33" y="26"/>
                      </a:lnTo>
                      <a:lnTo>
                        <a:pt x="30" y="22"/>
                      </a:lnTo>
                      <a:lnTo>
                        <a:pt x="29" y="13"/>
                      </a:lnTo>
                      <a:lnTo>
                        <a:pt x="35" y="6"/>
                      </a:lnTo>
                      <a:lnTo>
                        <a:pt x="33" y="3"/>
                      </a:lnTo>
                      <a:lnTo>
                        <a:pt x="32" y="2"/>
                      </a:lnTo>
                      <a:lnTo>
                        <a:pt x="30" y="3"/>
                      </a:lnTo>
                      <a:lnTo>
                        <a:pt x="30" y="2"/>
                      </a:lnTo>
                      <a:lnTo>
                        <a:pt x="30" y="2"/>
                      </a:lnTo>
                      <a:lnTo>
                        <a:pt x="27" y="1"/>
                      </a:lnTo>
                      <a:lnTo>
                        <a:pt x="22" y="6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close/>
                    </a:path>
                  </a:pathLst>
                </a:custGeom>
                <a:solidFill>
                  <a:srgbClr val="66BB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736"/>
                <p:cNvSpPr>
                  <a:spLocks/>
                </p:cNvSpPr>
                <p:nvPr/>
              </p:nvSpPr>
              <p:spPr bwMode="auto">
                <a:xfrm>
                  <a:off x="5495925" y="6224587"/>
                  <a:ext cx="26987" cy="44450"/>
                </a:xfrm>
                <a:custGeom>
                  <a:avLst/>
                  <a:gdLst/>
                  <a:ahLst/>
                  <a:cxnLst>
                    <a:cxn ang="0">
                      <a:pos x="22" y="2"/>
                    </a:cxn>
                    <a:cxn ang="0">
                      <a:pos x="22" y="2"/>
                    </a:cxn>
                    <a:cxn ang="0">
                      <a:pos x="25" y="0"/>
                    </a:cxn>
                    <a:cxn ang="0">
                      <a:pos x="24" y="0"/>
                    </a:cxn>
                    <a:cxn ang="0">
                      <a:pos x="22" y="1"/>
                    </a:cxn>
                    <a:cxn ang="0">
                      <a:pos x="20" y="1"/>
                    </a:cxn>
                    <a:cxn ang="0">
                      <a:pos x="20" y="2"/>
                    </a:cxn>
                    <a:cxn ang="0">
                      <a:pos x="18" y="3"/>
                    </a:cxn>
                    <a:cxn ang="0">
                      <a:pos x="14" y="7"/>
                    </a:cxn>
                    <a:cxn ang="0">
                      <a:pos x="14" y="6"/>
                    </a:cxn>
                    <a:cxn ang="0">
                      <a:pos x="11" y="7"/>
                    </a:cxn>
                    <a:cxn ang="0">
                      <a:pos x="11" y="7"/>
                    </a:cxn>
                    <a:cxn ang="0">
                      <a:pos x="14" y="7"/>
                    </a:cxn>
                    <a:cxn ang="0">
                      <a:pos x="14" y="8"/>
                    </a:cxn>
                    <a:cxn ang="0">
                      <a:pos x="11" y="11"/>
                    </a:cxn>
                    <a:cxn ang="0">
                      <a:pos x="11" y="12"/>
                    </a:cxn>
                    <a:cxn ang="0">
                      <a:pos x="14" y="12"/>
                    </a:cxn>
                    <a:cxn ang="0">
                      <a:pos x="14" y="13"/>
                    </a:cxn>
                    <a:cxn ang="0">
                      <a:pos x="11" y="16"/>
                    </a:cxn>
                    <a:cxn ang="0">
                      <a:pos x="11" y="16"/>
                    </a:cxn>
                    <a:cxn ang="0">
                      <a:pos x="11" y="13"/>
                    </a:cxn>
                    <a:cxn ang="0">
                      <a:pos x="10" y="16"/>
                    </a:cxn>
                    <a:cxn ang="0">
                      <a:pos x="10" y="20"/>
                    </a:cxn>
                    <a:cxn ang="0">
                      <a:pos x="9" y="20"/>
                    </a:cxn>
                    <a:cxn ang="0">
                      <a:pos x="6" y="21"/>
                    </a:cxn>
                    <a:cxn ang="0">
                      <a:pos x="0" y="31"/>
                    </a:cxn>
                    <a:cxn ang="0">
                      <a:pos x="1" y="41"/>
                    </a:cxn>
                    <a:cxn ang="0">
                      <a:pos x="5" y="42"/>
                    </a:cxn>
                    <a:cxn ang="0">
                      <a:pos x="6" y="41"/>
                    </a:cxn>
                    <a:cxn ang="0">
                      <a:pos x="4" y="51"/>
                    </a:cxn>
                    <a:cxn ang="0">
                      <a:pos x="6" y="54"/>
                    </a:cxn>
                    <a:cxn ang="0">
                      <a:pos x="9" y="56"/>
                    </a:cxn>
                    <a:cxn ang="0">
                      <a:pos x="11" y="56"/>
                    </a:cxn>
                    <a:cxn ang="0">
                      <a:pos x="20" y="45"/>
                    </a:cxn>
                    <a:cxn ang="0">
                      <a:pos x="32" y="32"/>
                    </a:cxn>
                    <a:cxn ang="0">
                      <a:pos x="33" y="26"/>
                    </a:cxn>
                    <a:cxn ang="0">
                      <a:pos x="30" y="22"/>
                    </a:cxn>
                    <a:cxn ang="0">
                      <a:pos x="29" y="13"/>
                    </a:cxn>
                    <a:cxn ang="0">
                      <a:pos x="35" y="6"/>
                    </a:cxn>
                    <a:cxn ang="0">
                      <a:pos x="33" y="3"/>
                    </a:cxn>
                    <a:cxn ang="0">
                      <a:pos x="32" y="2"/>
                    </a:cxn>
                    <a:cxn ang="0">
                      <a:pos x="30" y="3"/>
                    </a:cxn>
                    <a:cxn ang="0">
                      <a:pos x="30" y="2"/>
                    </a:cxn>
                    <a:cxn ang="0">
                      <a:pos x="30" y="2"/>
                    </a:cxn>
                    <a:cxn ang="0">
                      <a:pos x="27" y="1"/>
                    </a:cxn>
                    <a:cxn ang="0">
                      <a:pos x="22" y="6"/>
                    </a:cxn>
                    <a:cxn ang="0">
                      <a:pos x="22" y="2"/>
                    </a:cxn>
                    <a:cxn ang="0">
                      <a:pos x="22" y="2"/>
                    </a:cxn>
                    <a:cxn ang="0">
                      <a:pos x="22" y="2"/>
                    </a:cxn>
                  </a:cxnLst>
                  <a:rect l="0" t="0" r="r" b="b"/>
                  <a:pathLst>
                    <a:path w="35" h="56">
                      <a:moveTo>
                        <a:pt x="22" y="2"/>
                      </a:moveTo>
                      <a:lnTo>
                        <a:pt x="22" y="2"/>
                      </a:lnTo>
                      <a:lnTo>
                        <a:pt x="25" y="0"/>
                      </a:lnTo>
                      <a:lnTo>
                        <a:pt x="24" y="0"/>
                      </a:lnTo>
                      <a:lnTo>
                        <a:pt x="22" y="1"/>
                      </a:lnTo>
                      <a:lnTo>
                        <a:pt x="20" y="1"/>
                      </a:lnTo>
                      <a:lnTo>
                        <a:pt x="20" y="2"/>
                      </a:lnTo>
                      <a:lnTo>
                        <a:pt x="18" y="3"/>
                      </a:lnTo>
                      <a:lnTo>
                        <a:pt x="14" y="7"/>
                      </a:lnTo>
                      <a:lnTo>
                        <a:pt x="14" y="6"/>
                      </a:lnTo>
                      <a:lnTo>
                        <a:pt x="11" y="7"/>
                      </a:lnTo>
                      <a:lnTo>
                        <a:pt x="11" y="7"/>
                      </a:lnTo>
                      <a:lnTo>
                        <a:pt x="14" y="7"/>
                      </a:lnTo>
                      <a:lnTo>
                        <a:pt x="14" y="8"/>
                      </a:lnTo>
                      <a:lnTo>
                        <a:pt x="11" y="11"/>
                      </a:lnTo>
                      <a:lnTo>
                        <a:pt x="11" y="12"/>
                      </a:lnTo>
                      <a:lnTo>
                        <a:pt x="14" y="12"/>
                      </a:lnTo>
                      <a:lnTo>
                        <a:pt x="14" y="13"/>
                      </a:lnTo>
                      <a:lnTo>
                        <a:pt x="11" y="16"/>
                      </a:lnTo>
                      <a:lnTo>
                        <a:pt x="11" y="16"/>
                      </a:lnTo>
                      <a:lnTo>
                        <a:pt x="11" y="13"/>
                      </a:lnTo>
                      <a:lnTo>
                        <a:pt x="10" y="16"/>
                      </a:lnTo>
                      <a:lnTo>
                        <a:pt x="10" y="20"/>
                      </a:lnTo>
                      <a:lnTo>
                        <a:pt x="9" y="20"/>
                      </a:lnTo>
                      <a:lnTo>
                        <a:pt x="6" y="21"/>
                      </a:lnTo>
                      <a:lnTo>
                        <a:pt x="0" y="31"/>
                      </a:lnTo>
                      <a:lnTo>
                        <a:pt x="1" y="41"/>
                      </a:lnTo>
                      <a:lnTo>
                        <a:pt x="5" y="42"/>
                      </a:lnTo>
                      <a:lnTo>
                        <a:pt x="6" y="41"/>
                      </a:lnTo>
                      <a:lnTo>
                        <a:pt x="4" y="51"/>
                      </a:lnTo>
                      <a:lnTo>
                        <a:pt x="6" y="54"/>
                      </a:lnTo>
                      <a:lnTo>
                        <a:pt x="9" y="56"/>
                      </a:lnTo>
                      <a:lnTo>
                        <a:pt x="11" y="56"/>
                      </a:lnTo>
                      <a:lnTo>
                        <a:pt x="20" y="45"/>
                      </a:lnTo>
                      <a:lnTo>
                        <a:pt x="32" y="32"/>
                      </a:lnTo>
                      <a:lnTo>
                        <a:pt x="33" y="26"/>
                      </a:lnTo>
                      <a:lnTo>
                        <a:pt x="30" y="22"/>
                      </a:lnTo>
                      <a:lnTo>
                        <a:pt x="29" y="13"/>
                      </a:lnTo>
                      <a:lnTo>
                        <a:pt x="35" y="6"/>
                      </a:lnTo>
                      <a:lnTo>
                        <a:pt x="33" y="3"/>
                      </a:lnTo>
                      <a:lnTo>
                        <a:pt x="32" y="2"/>
                      </a:lnTo>
                      <a:lnTo>
                        <a:pt x="30" y="3"/>
                      </a:lnTo>
                      <a:lnTo>
                        <a:pt x="30" y="2"/>
                      </a:lnTo>
                      <a:lnTo>
                        <a:pt x="30" y="2"/>
                      </a:lnTo>
                      <a:lnTo>
                        <a:pt x="27" y="1"/>
                      </a:lnTo>
                      <a:lnTo>
                        <a:pt x="22" y="6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33A02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737"/>
                <p:cNvSpPr>
                  <a:spLocks/>
                </p:cNvSpPr>
                <p:nvPr/>
              </p:nvSpPr>
              <p:spPr bwMode="auto">
                <a:xfrm>
                  <a:off x="5527675" y="6221412"/>
                  <a:ext cx="9525" cy="17463"/>
                </a:xfrm>
                <a:custGeom>
                  <a:avLst/>
                  <a:gdLst/>
                  <a:ahLst/>
                  <a:cxnLst>
                    <a:cxn ang="0">
                      <a:pos x="13" y="17"/>
                    </a:cxn>
                    <a:cxn ang="0">
                      <a:pos x="13" y="17"/>
                    </a:cxn>
                    <a:cxn ang="0">
                      <a:pos x="7" y="4"/>
                    </a:cxn>
                    <a:cxn ang="0">
                      <a:pos x="4" y="0"/>
                    </a:cxn>
                    <a:cxn ang="0">
                      <a:pos x="5" y="6"/>
                    </a:cxn>
                    <a:cxn ang="0">
                      <a:pos x="5" y="7"/>
                    </a:cxn>
                    <a:cxn ang="0">
                      <a:pos x="0" y="11"/>
                    </a:cxn>
                    <a:cxn ang="0">
                      <a:pos x="0" y="16"/>
                    </a:cxn>
                    <a:cxn ang="0">
                      <a:pos x="0" y="20"/>
                    </a:cxn>
                    <a:cxn ang="0">
                      <a:pos x="3" y="21"/>
                    </a:cxn>
                    <a:cxn ang="0">
                      <a:pos x="7" y="17"/>
                    </a:cxn>
                    <a:cxn ang="0">
                      <a:pos x="12" y="21"/>
                    </a:cxn>
                    <a:cxn ang="0">
                      <a:pos x="12" y="20"/>
                    </a:cxn>
                    <a:cxn ang="0">
                      <a:pos x="13" y="17"/>
                    </a:cxn>
                    <a:cxn ang="0">
                      <a:pos x="13" y="17"/>
                    </a:cxn>
                    <a:cxn ang="0">
                      <a:pos x="13" y="17"/>
                    </a:cxn>
                  </a:cxnLst>
                  <a:rect l="0" t="0" r="r" b="b"/>
                  <a:pathLst>
                    <a:path w="13" h="21">
                      <a:moveTo>
                        <a:pt x="13" y="17"/>
                      </a:moveTo>
                      <a:lnTo>
                        <a:pt x="13" y="17"/>
                      </a:lnTo>
                      <a:lnTo>
                        <a:pt x="7" y="4"/>
                      </a:lnTo>
                      <a:lnTo>
                        <a:pt x="4" y="0"/>
                      </a:lnTo>
                      <a:lnTo>
                        <a:pt x="5" y="6"/>
                      </a:lnTo>
                      <a:lnTo>
                        <a:pt x="5" y="7"/>
                      </a:lnTo>
                      <a:lnTo>
                        <a:pt x="0" y="11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3" y="21"/>
                      </a:lnTo>
                      <a:lnTo>
                        <a:pt x="7" y="17"/>
                      </a:lnTo>
                      <a:lnTo>
                        <a:pt x="12" y="21"/>
                      </a:lnTo>
                      <a:lnTo>
                        <a:pt x="12" y="20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close/>
                    </a:path>
                  </a:pathLst>
                </a:custGeom>
                <a:solidFill>
                  <a:srgbClr val="66BB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" name="Freeform 738"/>
                <p:cNvSpPr>
                  <a:spLocks/>
                </p:cNvSpPr>
                <p:nvPr/>
              </p:nvSpPr>
              <p:spPr bwMode="auto">
                <a:xfrm>
                  <a:off x="5527675" y="6221412"/>
                  <a:ext cx="9525" cy="17463"/>
                </a:xfrm>
                <a:custGeom>
                  <a:avLst/>
                  <a:gdLst/>
                  <a:ahLst/>
                  <a:cxnLst>
                    <a:cxn ang="0">
                      <a:pos x="13" y="17"/>
                    </a:cxn>
                    <a:cxn ang="0">
                      <a:pos x="13" y="17"/>
                    </a:cxn>
                    <a:cxn ang="0">
                      <a:pos x="7" y="4"/>
                    </a:cxn>
                    <a:cxn ang="0">
                      <a:pos x="4" y="0"/>
                    </a:cxn>
                    <a:cxn ang="0">
                      <a:pos x="5" y="6"/>
                    </a:cxn>
                    <a:cxn ang="0">
                      <a:pos x="5" y="7"/>
                    </a:cxn>
                    <a:cxn ang="0">
                      <a:pos x="0" y="11"/>
                    </a:cxn>
                    <a:cxn ang="0">
                      <a:pos x="0" y="16"/>
                    </a:cxn>
                    <a:cxn ang="0">
                      <a:pos x="0" y="20"/>
                    </a:cxn>
                    <a:cxn ang="0">
                      <a:pos x="3" y="21"/>
                    </a:cxn>
                    <a:cxn ang="0">
                      <a:pos x="7" y="17"/>
                    </a:cxn>
                    <a:cxn ang="0">
                      <a:pos x="12" y="21"/>
                    </a:cxn>
                    <a:cxn ang="0">
                      <a:pos x="12" y="20"/>
                    </a:cxn>
                    <a:cxn ang="0">
                      <a:pos x="13" y="17"/>
                    </a:cxn>
                    <a:cxn ang="0">
                      <a:pos x="13" y="17"/>
                    </a:cxn>
                    <a:cxn ang="0">
                      <a:pos x="13" y="17"/>
                    </a:cxn>
                  </a:cxnLst>
                  <a:rect l="0" t="0" r="r" b="b"/>
                  <a:pathLst>
                    <a:path w="13" h="21">
                      <a:moveTo>
                        <a:pt x="13" y="17"/>
                      </a:moveTo>
                      <a:lnTo>
                        <a:pt x="13" y="17"/>
                      </a:lnTo>
                      <a:lnTo>
                        <a:pt x="7" y="4"/>
                      </a:lnTo>
                      <a:lnTo>
                        <a:pt x="4" y="0"/>
                      </a:lnTo>
                      <a:lnTo>
                        <a:pt x="5" y="6"/>
                      </a:lnTo>
                      <a:lnTo>
                        <a:pt x="5" y="7"/>
                      </a:lnTo>
                      <a:lnTo>
                        <a:pt x="0" y="11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3" y="21"/>
                      </a:lnTo>
                      <a:lnTo>
                        <a:pt x="7" y="17"/>
                      </a:lnTo>
                      <a:lnTo>
                        <a:pt x="12" y="21"/>
                      </a:lnTo>
                      <a:lnTo>
                        <a:pt x="12" y="20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33A02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39"/>
                <p:cNvSpPr>
                  <a:spLocks/>
                </p:cNvSpPr>
                <p:nvPr/>
              </p:nvSpPr>
              <p:spPr bwMode="auto">
                <a:xfrm>
                  <a:off x="5503862" y="6269037"/>
                  <a:ext cx="30163" cy="33338"/>
                </a:xfrm>
                <a:custGeom>
                  <a:avLst/>
                  <a:gdLst/>
                  <a:ahLst/>
                  <a:cxnLst>
                    <a:cxn ang="0">
                      <a:pos x="14" y="4"/>
                    </a:cxn>
                    <a:cxn ang="0">
                      <a:pos x="14" y="4"/>
                    </a:cxn>
                    <a:cxn ang="0">
                      <a:pos x="5" y="5"/>
                    </a:cxn>
                    <a:cxn ang="0">
                      <a:pos x="4" y="4"/>
                    </a:cxn>
                    <a:cxn ang="0">
                      <a:pos x="4" y="4"/>
                    </a:cxn>
                    <a:cxn ang="0">
                      <a:pos x="4" y="9"/>
                    </a:cxn>
                    <a:cxn ang="0">
                      <a:pos x="1" y="10"/>
                    </a:cxn>
                    <a:cxn ang="0">
                      <a:pos x="0" y="15"/>
                    </a:cxn>
                    <a:cxn ang="0">
                      <a:pos x="4" y="21"/>
                    </a:cxn>
                    <a:cxn ang="0">
                      <a:pos x="8" y="20"/>
                    </a:cxn>
                    <a:cxn ang="0">
                      <a:pos x="8" y="20"/>
                    </a:cxn>
                    <a:cxn ang="0">
                      <a:pos x="8" y="21"/>
                    </a:cxn>
                    <a:cxn ang="0">
                      <a:pos x="5" y="23"/>
                    </a:cxn>
                    <a:cxn ang="0">
                      <a:pos x="8" y="24"/>
                    </a:cxn>
                    <a:cxn ang="0">
                      <a:pos x="9" y="24"/>
                    </a:cxn>
                    <a:cxn ang="0">
                      <a:pos x="9" y="24"/>
                    </a:cxn>
                    <a:cxn ang="0">
                      <a:pos x="10" y="23"/>
                    </a:cxn>
                    <a:cxn ang="0">
                      <a:pos x="12" y="23"/>
                    </a:cxn>
                    <a:cxn ang="0">
                      <a:pos x="12" y="23"/>
                    </a:cxn>
                    <a:cxn ang="0">
                      <a:pos x="10" y="25"/>
                    </a:cxn>
                    <a:cxn ang="0">
                      <a:pos x="10" y="25"/>
                    </a:cxn>
                    <a:cxn ang="0">
                      <a:pos x="19" y="29"/>
                    </a:cxn>
                    <a:cxn ang="0">
                      <a:pos x="20" y="28"/>
                    </a:cxn>
                    <a:cxn ang="0">
                      <a:pos x="22" y="28"/>
                    </a:cxn>
                    <a:cxn ang="0">
                      <a:pos x="22" y="29"/>
                    </a:cxn>
                    <a:cxn ang="0">
                      <a:pos x="19" y="31"/>
                    </a:cxn>
                    <a:cxn ang="0">
                      <a:pos x="17" y="39"/>
                    </a:cxn>
                    <a:cxn ang="0">
                      <a:pos x="20" y="39"/>
                    </a:cxn>
                    <a:cxn ang="0">
                      <a:pos x="23" y="39"/>
                    </a:cxn>
                    <a:cxn ang="0">
                      <a:pos x="23" y="40"/>
                    </a:cxn>
                    <a:cxn ang="0">
                      <a:pos x="23" y="40"/>
                    </a:cxn>
                    <a:cxn ang="0">
                      <a:pos x="25" y="42"/>
                    </a:cxn>
                    <a:cxn ang="0">
                      <a:pos x="39" y="42"/>
                    </a:cxn>
                    <a:cxn ang="0">
                      <a:pos x="35" y="39"/>
                    </a:cxn>
                    <a:cxn ang="0">
                      <a:pos x="34" y="28"/>
                    </a:cxn>
                    <a:cxn ang="0">
                      <a:pos x="37" y="16"/>
                    </a:cxn>
                    <a:cxn ang="0">
                      <a:pos x="30" y="15"/>
                    </a:cxn>
                    <a:cxn ang="0">
                      <a:pos x="23" y="9"/>
                    </a:cxn>
                    <a:cxn ang="0">
                      <a:pos x="25" y="0"/>
                    </a:cxn>
                    <a:cxn ang="0">
                      <a:pos x="14" y="4"/>
                    </a:cxn>
                    <a:cxn ang="0">
                      <a:pos x="14" y="4"/>
                    </a:cxn>
                    <a:cxn ang="0">
                      <a:pos x="14" y="4"/>
                    </a:cxn>
                  </a:cxnLst>
                  <a:rect l="0" t="0" r="r" b="b"/>
                  <a:pathLst>
                    <a:path w="39" h="42">
                      <a:moveTo>
                        <a:pt x="14" y="4"/>
                      </a:moveTo>
                      <a:lnTo>
                        <a:pt x="14" y="4"/>
                      </a:lnTo>
                      <a:lnTo>
                        <a:pt x="5" y="5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9"/>
                      </a:lnTo>
                      <a:lnTo>
                        <a:pt x="1" y="10"/>
                      </a:lnTo>
                      <a:lnTo>
                        <a:pt x="0" y="15"/>
                      </a:lnTo>
                      <a:lnTo>
                        <a:pt x="4" y="21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8" y="21"/>
                      </a:lnTo>
                      <a:lnTo>
                        <a:pt x="5" y="23"/>
                      </a:lnTo>
                      <a:lnTo>
                        <a:pt x="8" y="24"/>
                      </a:lnTo>
                      <a:lnTo>
                        <a:pt x="9" y="24"/>
                      </a:lnTo>
                      <a:lnTo>
                        <a:pt x="9" y="24"/>
                      </a:lnTo>
                      <a:lnTo>
                        <a:pt x="10" y="23"/>
                      </a:lnTo>
                      <a:lnTo>
                        <a:pt x="12" y="23"/>
                      </a:lnTo>
                      <a:lnTo>
                        <a:pt x="12" y="23"/>
                      </a:lnTo>
                      <a:lnTo>
                        <a:pt x="10" y="25"/>
                      </a:lnTo>
                      <a:lnTo>
                        <a:pt x="10" y="25"/>
                      </a:lnTo>
                      <a:lnTo>
                        <a:pt x="19" y="29"/>
                      </a:lnTo>
                      <a:lnTo>
                        <a:pt x="20" y="28"/>
                      </a:lnTo>
                      <a:lnTo>
                        <a:pt x="22" y="28"/>
                      </a:lnTo>
                      <a:lnTo>
                        <a:pt x="22" y="29"/>
                      </a:lnTo>
                      <a:lnTo>
                        <a:pt x="19" y="31"/>
                      </a:lnTo>
                      <a:lnTo>
                        <a:pt x="17" y="39"/>
                      </a:lnTo>
                      <a:lnTo>
                        <a:pt x="20" y="39"/>
                      </a:lnTo>
                      <a:lnTo>
                        <a:pt x="23" y="39"/>
                      </a:lnTo>
                      <a:lnTo>
                        <a:pt x="23" y="40"/>
                      </a:lnTo>
                      <a:lnTo>
                        <a:pt x="23" y="40"/>
                      </a:lnTo>
                      <a:lnTo>
                        <a:pt x="25" y="42"/>
                      </a:lnTo>
                      <a:lnTo>
                        <a:pt x="39" y="42"/>
                      </a:lnTo>
                      <a:lnTo>
                        <a:pt x="35" y="39"/>
                      </a:lnTo>
                      <a:lnTo>
                        <a:pt x="34" y="28"/>
                      </a:lnTo>
                      <a:lnTo>
                        <a:pt x="37" y="16"/>
                      </a:lnTo>
                      <a:lnTo>
                        <a:pt x="30" y="15"/>
                      </a:lnTo>
                      <a:lnTo>
                        <a:pt x="23" y="9"/>
                      </a:lnTo>
                      <a:lnTo>
                        <a:pt x="25" y="0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solidFill>
                  <a:srgbClr val="66BB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" name="Freeform 740"/>
                <p:cNvSpPr>
                  <a:spLocks/>
                </p:cNvSpPr>
                <p:nvPr/>
              </p:nvSpPr>
              <p:spPr bwMode="auto">
                <a:xfrm>
                  <a:off x="5503862" y="6269037"/>
                  <a:ext cx="30163" cy="33338"/>
                </a:xfrm>
                <a:custGeom>
                  <a:avLst/>
                  <a:gdLst/>
                  <a:ahLst/>
                  <a:cxnLst>
                    <a:cxn ang="0">
                      <a:pos x="14" y="4"/>
                    </a:cxn>
                    <a:cxn ang="0">
                      <a:pos x="14" y="4"/>
                    </a:cxn>
                    <a:cxn ang="0">
                      <a:pos x="5" y="5"/>
                    </a:cxn>
                    <a:cxn ang="0">
                      <a:pos x="4" y="4"/>
                    </a:cxn>
                    <a:cxn ang="0">
                      <a:pos x="4" y="4"/>
                    </a:cxn>
                    <a:cxn ang="0">
                      <a:pos x="4" y="9"/>
                    </a:cxn>
                    <a:cxn ang="0">
                      <a:pos x="1" y="10"/>
                    </a:cxn>
                    <a:cxn ang="0">
                      <a:pos x="0" y="15"/>
                    </a:cxn>
                    <a:cxn ang="0">
                      <a:pos x="4" y="21"/>
                    </a:cxn>
                    <a:cxn ang="0">
                      <a:pos x="8" y="20"/>
                    </a:cxn>
                    <a:cxn ang="0">
                      <a:pos x="8" y="20"/>
                    </a:cxn>
                    <a:cxn ang="0">
                      <a:pos x="8" y="21"/>
                    </a:cxn>
                    <a:cxn ang="0">
                      <a:pos x="5" y="23"/>
                    </a:cxn>
                    <a:cxn ang="0">
                      <a:pos x="8" y="24"/>
                    </a:cxn>
                    <a:cxn ang="0">
                      <a:pos x="9" y="24"/>
                    </a:cxn>
                    <a:cxn ang="0">
                      <a:pos x="9" y="24"/>
                    </a:cxn>
                    <a:cxn ang="0">
                      <a:pos x="10" y="23"/>
                    </a:cxn>
                    <a:cxn ang="0">
                      <a:pos x="12" y="23"/>
                    </a:cxn>
                    <a:cxn ang="0">
                      <a:pos x="12" y="23"/>
                    </a:cxn>
                    <a:cxn ang="0">
                      <a:pos x="10" y="25"/>
                    </a:cxn>
                    <a:cxn ang="0">
                      <a:pos x="10" y="25"/>
                    </a:cxn>
                    <a:cxn ang="0">
                      <a:pos x="19" y="29"/>
                    </a:cxn>
                    <a:cxn ang="0">
                      <a:pos x="20" y="28"/>
                    </a:cxn>
                    <a:cxn ang="0">
                      <a:pos x="22" y="28"/>
                    </a:cxn>
                    <a:cxn ang="0">
                      <a:pos x="22" y="29"/>
                    </a:cxn>
                    <a:cxn ang="0">
                      <a:pos x="19" y="31"/>
                    </a:cxn>
                    <a:cxn ang="0">
                      <a:pos x="17" y="39"/>
                    </a:cxn>
                    <a:cxn ang="0">
                      <a:pos x="20" y="39"/>
                    </a:cxn>
                    <a:cxn ang="0">
                      <a:pos x="23" y="39"/>
                    </a:cxn>
                    <a:cxn ang="0">
                      <a:pos x="23" y="40"/>
                    </a:cxn>
                    <a:cxn ang="0">
                      <a:pos x="23" y="40"/>
                    </a:cxn>
                    <a:cxn ang="0">
                      <a:pos x="25" y="42"/>
                    </a:cxn>
                    <a:cxn ang="0">
                      <a:pos x="39" y="42"/>
                    </a:cxn>
                    <a:cxn ang="0">
                      <a:pos x="35" y="39"/>
                    </a:cxn>
                    <a:cxn ang="0">
                      <a:pos x="34" y="28"/>
                    </a:cxn>
                    <a:cxn ang="0">
                      <a:pos x="37" y="16"/>
                    </a:cxn>
                    <a:cxn ang="0">
                      <a:pos x="30" y="15"/>
                    </a:cxn>
                    <a:cxn ang="0">
                      <a:pos x="23" y="9"/>
                    </a:cxn>
                    <a:cxn ang="0">
                      <a:pos x="25" y="0"/>
                    </a:cxn>
                    <a:cxn ang="0">
                      <a:pos x="14" y="4"/>
                    </a:cxn>
                    <a:cxn ang="0">
                      <a:pos x="14" y="4"/>
                    </a:cxn>
                    <a:cxn ang="0">
                      <a:pos x="14" y="4"/>
                    </a:cxn>
                  </a:cxnLst>
                  <a:rect l="0" t="0" r="r" b="b"/>
                  <a:pathLst>
                    <a:path w="39" h="42">
                      <a:moveTo>
                        <a:pt x="14" y="4"/>
                      </a:moveTo>
                      <a:lnTo>
                        <a:pt x="14" y="4"/>
                      </a:lnTo>
                      <a:lnTo>
                        <a:pt x="5" y="5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9"/>
                      </a:lnTo>
                      <a:lnTo>
                        <a:pt x="1" y="10"/>
                      </a:lnTo>
                      <a:lnTo>
                        <a:pt x="0" y="15"/>
                      </a:lnTo>
                      <a:lnTo>
                        <a:pt x="4" y="21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8" y="21"/>
                      </a:lnTo>
                      <a:lnTo>
                        <a:pt x="5" y="23"/>
                      </a:lnTo>
                      <a:lnTo>
                        <a:pt x="8" y="24"/>
                      </a:lnTo>
                      <a:lnTo>
                        <a:pt x="9" y="24"/>
                      </a:lnTo>
                      <a:lnTo>
                        <a:pt x="9" y="24"/>
                      </a:lnTo>
                      <a:lnTo>
                        <a:pt x="10" y="23"/>
                      </a:lnTo>
                      <a:lnTo>
                        <a:pt x="12" y="23"/>
                      </a:lnTo>
                      <a:lnTo>
                        <a:pt x="12" y="23"/>
                      </a:lnTo>
                      <a:lnTo>
                        <a:pt x="10" y="25"/>
                      </a:lnTo>
                      <a:lnTo>
                        <a:pt x="10" y="25"/>
                      </a:lnTo>
                      <a:lnTo>
                        <a:pt x="19" y="29"/>
                      </a:lnTo>
                      <a:lnTo>
                        <a:pt x="20" y="28"/>
                      </a:lnTo>
                      <a:lnTo>
                        <a:pt x="22" y="28"/>
                      </a:lnTo>
                      <a:lnTo>
                        <a:pt x="22" y="29"/>
                      </a:lnTo>
                      <a:lnTo>
                        <a:pt x="19" y="31"/>
                      </a:lnTo>
                      <a:lnTo>
                        <a:pt x="17" y="39"/>
                      </a:lnTo>
                      <a:lnTo>
                        <a:pt x="20" y="39"/>
                      </a:lnTo>
                      <a:lnTo>
                        <a:pt x="23" y="39"/>
                      </a:lnTo>
                      <a:lnTo>
                        <a:pt x="23" y="40"/>
                      </a:lnTo>
                      <a:lnTo>
                        <a:pt x="23" y="40"/>
                      </a:lnTo>
                      <a:lnTo>
                        <a:pt x="25" y="42"/>
                      </a:lnTo>
                      <a:lnTo>
                        <a:pt x="39" y="42"/>
                      </a:lnTo>
                      <a:lnTo>
                        <a:pt x="35" y="39"/>
                      </a:lnTo>
                      <a:lnTo>
                        <a:pt x="34" y="28"/>
                      </a:lnTo>
                      <a:lnTo>
                        <a:pt x="37" y="16"/>
                      </a:lnTo>
                      <a:lnTo>
                        <a:pt x="30" y="15"/>
                      </a:lnTo>
                      <a:lnTo>
                        <a:pt x="23" y="9"/>
                      </a:lnTo>
                      <a:lnTo>
                        <a:pt x="25" y="0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33A02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" name="Freeform 741"/>
                <p:cNvSpPr>
                  <a:spLocks/>
                </p:cNvSpPr>
                <p:nvPr/>
              </p:nvSpPr>
              <p:spPr bwMode="auto">
                <a:xfrm>
                  <a:off x="5546725" y="6286500"/>
                  <a:ext cx="34925" cy="23812"/>
                </a:xfrm>
                <a:custGeom>
                  <a:avLst/>
                  <a:gdLst/>
                  <a:ahLst/>
                  <a:cxnLst>
                    <a:cxn ang="0">
                      <a:pos x="42" y="1"/>
                    </a:cxn>
                    <a:cxn ang="0">
                      <a:pos x="42" y="1"/>
                    </a:cxn>
                    <a:cxn ang="0">
                      <a:pos x="40" y="1"/>
                    </a:cxn>
                    <a:cxn ang="0">
                      <a:pos x="39" y="0"/>
                    </a:cxn>
                    <a:cxn ang="0">
                      <a:pos x="39" y="1"/>
                    </a:cxn>
                    <a:cxn ang="0">
                      <a:pos x="39" y="5"/>
                    </a:cxn>
                    <a:cxn ang="0">
                      <a:pos x="38" y="5"/>
                    </a:cxn>
                    <a:cxn ang="0">
                      <a:pos x="38" y="5"/>
                    </a:cxn>
                    <a:cxn ang="0">
                      <a:pos x="38" y="5"/>
                    </a:cxn>
                    <a:cxn ang="0">
                      <a:pos x="35" y="5"/>
                    </a:cxn>
                    <a:cxn ang="0">
                      <a:pos x="33" y="7"/>
                    </a:cxn>
                    <a:cxn ang="0">
                      <a:pos x="32" y="8"/>
                    </a:cxn>
                    <a:cxn ang="0">
                      <a:pos x="32" y="7"/>
                    </a:cxn>
                    <a:cxn ang="0">
                      <a:pos x="29" y="6"/>
                    </a:cxn>
                    <a:cxn ang="0">
                      <a:pos x="27" y="7"/>
                    </a:cxn>
                    <a:cxn ang="0">
                      <a:pos x="27" y="7"/>
                    </a:cxn>
                    <a:cxn ang="0">
                      <a:pos x="27" y="6"/>
                    </a:cxn>
                    <a:cxn ang="0">
                      <a:pos x="25" y="6"/>
                    </a:cxn>
                    <a:cxn ang="0">
                      <a:pos x="20" y="7"/>
                    </a:cxn>
                    <a:cxn ang="0">
                      <a:pos x="18" y="16"/>
                    </a:cxn>
                    <a:cxn ang="0">
                      <a:pos x="18" y="13"/>
                    </a:cxn>
                    <a:cxn ang="0">
                      <a:pos x="19" y="13"/>
                    </a:cxn>
                    <a:cxn ang="0">
                      <a:pos x="19" y="13"/>
                    </a:cxn>
                    <a:cxn ang="0">
                      <a:pos x="19" y="13"/>
                    </a:cxn>
                    <a:cxn ang="0">
                      <a:pos x="19" y="16"/>
                    </a:cxn>
                    <a:cxn ang="0">
                      <a:pos x="18" y="17"/>
                    </a:cxn>
                    <a:cxn ang="0">
                      <a:pos x="14" y="21"/>
                    </a:cxn>
                    <a:cxn ang="0">
                      <a:pos x="12" y="22"/>
                    </a:cxn>
                    <a:cxn ang="0">
                      <a:pos x="7" y="25"/>
                    </a:cxn>
                    <a:cxn ang="0">
                      <a:pos x="3" y="26"/>
                    </a:cxn>
                    <a:cxn ang="0">
                      <a:pos x="0" y="30"/>
                    </a:cxn>
                    <a:cxn ang="0">
                      <a:pos x="7" y="27"/>
                    </a:cxn>
                    <a:cxn ang="0">
                      <a:pos x="7" y="26"/>
                    </a:cxn>
                    <a:cxn ang="0">
                      <a:pos x="10" y="25"/>
                    </a:cxn>
                    <a:cxn ang="0">
                      <a:pos x="10" y="25"/>
                    </a:cxn>
                    <a:cxn ang="0">
                      <a:pos x="7" y="27"/>
                    </a:cxn>
                    <a:cxn ang="0">
                      <a:pos x="10" y="27"/>
                    </a:cxn>
                    <a:cxn ang="0">
                      <a:pos x="14" y="22"/>
                    </a:cxn>
                    <a:cxn ang="0">
                      <a:pos x="15" y="25"/>
                    </a:cxn>
                    <a:cxn ang="0">
                      <a:pos x="15" y="25"/>
                    </a:cxn>
                    <a:cxn ang="0">
                      <a:pos x="15" y="22"/>
                    </a:cxn>
                    <a:cxn ang="0">
                      <a:pos x="15" y="21"/>
                    </a:cxn>
                    <a:cxn ang="0">
                      <a:pos x="20" y="19"/>
                    </a:cxn>
                    <a:cxn ang="0">
                      <a:pos x="20" y="21"/>
                    </a:cxn>
                    <a:cxn ang="0">
                      <a:pos x="18" y="22"/>
                    </a:cxn>
                    <a:cxn ang="0">
                      <a:pos x="22" y="21"/>
                    </a:cxn>
                    <a:cxn ang="0">
                      <a:pos x="30" y="13"/>
                    </a:cxn>
                    <a:cxn ang="0">
                      <a:pos x="32" y="13"/>
                    </a:cxn>
                    <a:cxn ang="0">
                      <a:pos x="33" y="12"/>
                    </a:cxn>
                    <a:cxn ang="0">
                      <a:pos x="35" y="11"/>
                    </a:cxn>
                    <a:cxn ang="0">
                      <a:pos x="35" y="11"/>
                    </a:cxn>
                    <a:cxn ang="0">
                      <a:pos x="38" y="8"/>
                    </a:cxn>
                    <a:cxn ang="0">
                      <a:pos x="38" y="7"/>
                    </a:cxn>
                    <a:cxn ang="0">
                      <a:pos x="40" y="6"/>
                    </a:cxn>
                    <a:cxn ang="0">
                      <a:pos x="42" y="5"/>
                    </a:cxn>
                    <a:cxn ang="0">
                      <a:pos x="44" y="2"/>
                    </a:cxn>
                    <a:cxn ang="0">
                      <a:pos x="45" y="1"/>
                    </a:cxn>
                    <a:cxn ang="0">
                      <a:pos x="44" y="1"/>
                    </a:cxn>
                    <a:cxn ang="0">
                      <a:pos x="42" y="1"/>
                    </a:cxn>
                    <a:cxn ang="0">
                      <a:pos x="42" y="1"/>
                    </a:cxn>
                    <a:cxn ang="0">
                      <a:pos x="42" y="1"/>
                    </a:cxn>
                  </a:cxnLst>
                  <a:rect l="0" t="0" r="r" b="b"/>
                  <a:pathLst>
                    <a:path w="45" h="30">
                      <a:moveTo>
                        <a:pt x="42" y="1"/>
                      </a:moveTo>
                      <a:lnTo>
                        <a:pt x="42" y="1"/>
                      </a:lnTo>
                      <a:lnTo>
                        <a:pt x="40" y="1"/>
                      </a:lnTo>
                      <a:lnTo>
                        <a:pt x="39" y="0"/>
                      </a:lnTo>
                      <a:lnTo>
                        <a:pt x="39" y="1"/>
                      </a:lnTo>
                      <a:lnTo>
                        <a:pt x="39" y="5"/>
                      </a:lnTo>
                      <a:lnTo>
                        <a:pt x="38" y="5"/>
                      </a:lnTo>
                      <a:lnTo>
                        <a:pt x="38" y="5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33" y="7"/>
                      </a:lnTo>
                      <a:lnTo>
                        <a:pt x="32" y="8"/>
                      </a:lnTo>
                      <a:lnTo>
                        <a:pt x="32" y="7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7" y="6"/>
                      </a:lnTo>
                      <a:lnTo>
                        <a:pt x="25" y="6"/>
                      </a:lnTo>
                      <a:lnTo>
                        <a:pt x="20" y="7"/>
                      </a:lnTo>
                      <a:lnTo>
                        <a:pt x="18" y="16"/>
                      </a:lnTo>
                      <a:lnTo>
                        <a:pt x="18" y="13"/>
                      </a:lnTo>
                      <a:lnTo>
                        <a:pt x="19" y="13"/>
                      </a:lnTo>
                      <a:lnTo>
                        <a:pt x="19" y="13"/>
                      </a:lnTo>
                      <a:lnTo>
                        <a:pt x="19" y="13"/>
                      </a:lnTo>
                      <a:lnTo>
                        <a:pt x="19" y="16"/>
                      </a:lnTo>
                      <a:lnTo>
                        <a:pt x="18" y="17"/>
                      </a:lnTo>
                      <a:lnTo>
                        <a:pt x="14" y="21"/>
                      </a:lnTo>
                      <a:lnTo>
                        <a:pt x="12" y="22"/>
                      </a:lnTo>
                      <a:lnTo>
                        <a:pt x="7" y="25"/>
                      </a:lnTo>
                      <a:lnTo>
                        <a:pt x="3" y="26"/>
                      </a:lnTo>
                      <a:lnTo>
                        <a:pt x="0" y="30"/>
                      </a:lnTo>
                      <a:lnTo>
                        <a:pt x="7" y="27"/>
                      </a:lnTo>
                      <a:lnTo>
                        <a:pt x="7" y="26"/>
                      </a:lnTo>
                      <a:lnTo>
                        <a:pt x="10" y="25"/>
                      </a:lnTo>
                      <a:lnTo>
                        <a:pt x="10" y="25"/>
                      </a:lnTo>
                      <a:lnTo>
                        <a:pt x="7" y="27"/>
                      </a:lnTo>
                      <a:lnTo>
                        <a:pt x="10" y="27"/>
                      </a:lnTo>
                      <a:lnTo>
                        <a:pt x="14" y="22"/>
                      </a:lnTo>
                      <a:lnTo>
                        <a:pt x="15" y="25"/>
                      </a:lnTo>
                      <a:lnTo>
                        <a:pt x="15" y="25"/>
                      </a:lnTo>
                      <a:lnTo>
                        <a:pt x="15" y="22"/>
                      </a:lnTo>
                      <a:lnTo>
                        <a:pt x="15" y="21"/>
                      </a:lnTo>
                      <a:lnTo>
                        <a:pt x="20" y="19"/>
                      </a:lnTo>
                      <a:lnTo>
                        <a:pt x="20" y="21"/>
                      </a:lnTo>
                      <a:lnTo>
                        <a:pt x="18" y="22"/>
                      </a:lnTo>
                      <a:lnTo>
                        <a:pt x="22" y="21"/>
                      </a:lnTo>
                      <a:lnTo>
                        <a:pt x="30" y="13"/>
                      </a:lnTo>
                      <a:lnTo>
                        <a:pt x="32" y="13"/>
                      </a:lnTo>
                      <a:lnTo>
                        <a:pt x="33" y="12"/>
                      </a:lnTo>
                      <a:lnTo>
                        <a:pt x="35" y="11"/>
                      </a:lnTo>
                      <a:lnTo>
                        <a:pt x="35" y="11"/>
                      </a:lnTo>
                      <a:lnTo>
                        <a:pt x="38" y="8"/>
                      </a:lnTo>
                      <a:lnTo>
                        <a:pt x="38" y="7"/>
                      </a:lnTo>
                      <a:lnTo>
                        <a:pt x="40" y="6"/>
                      </a:lnTo>
                      <a:lnTo>
                        <a:pt x="42" y="5"/>
                      </a:lnTo>
                      <a:lnTo>
                        <a:pt x="44" y="2"/>
                      </a:lnTo>
                      <a:lnTo>
                        <a:pt x="45" y="1"/>
                      </a:lnTo>
                      <a:lnTo>
                        <a:pt x="44" y="1"/>
                      </a:lnTo>
                      <a:lnTo>
                        <a:pt x="42" y="1"/>
                      </a:lnTo>
                      <a:lnTo>
                        <a:pt x="42" y="1"/>
                      </a:lnTo>
                      <a:lnTo>
                        <a:pt x="42" y="1"/>
                      </a:lnTo>
                      <a:close/>
                    </a:path>
                  </a:pathLst>
                </a:custGeom>
                <a:solidFill>
                  <a:srgbClr val="66BB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" name="Freeform 742"/>
                <p:cNvSpPr>
                  <a:spLocks/>
                </p:cNvSpPr>
                <p:nvPr/>
              </p:nvSpPr>
              <p:spPr bwMode="auto">
                <a:xfrm>
                  <a:off x="5546725" y="6286500"/>
                  <a:ext cx="34925" cy="23812"/>
                </a:xfrm>
                <a:custGeom>
                  <a:avLst/>
                  <a:gdLst/>
                  <a:ahLst/>
                  <a:cxnLst>
                    <a:cxn ang="0">
                      <a:pos x="42" y="1"/>
                    </a:cxn>
                    <a:cxn ang="0">
                      <a:pos x="42" y="1"/>
                    </a:cxn>
                    <a:cxn ang="0">
                      <a:pos x="40" y="1"/>
                    </a:cxn>
                    <a:cxn ang="0">
                      <a:pos x="39" y="0"/>
                    </a:cxn>
                    <a:cxn ang="0">
                      <a:pos x="39" y="1"/>
                    </a:cxn>
                    <a:cxn ang="0">
                      <a:pos x="39" y="5"/>
                    </a:cxn>
                    <a:cxn ang="0">
                      <a:pos x="38" y="5"/>
                    </a:cxn>
                    <a:cxn ang="0">
                      <a:pos x="38" y="5"/>
                    </a:cxn>
                    <a:cxn ang="0">
                      <a:pos x="38" y="5"/>
                    </a:cxn>
                    <a:cxn ang="0">
                      <a:pos x="35" y="5"/>
                    </a:cxn>
                    <a:cxn ang="0">
                      <a:pos x="33" y="7"/>
                    </a:cxn>
                    <a:cxn ang="0">
                      <a:pos x="32" y="8"/>
                    </a:cxn>
                    <a:cxn ang="0">
                      <a:pos x="32" y="7"/>
                    </a:cxn>
                    <a:cxn ang="0">
                      <a:pos x="29" y="6"/>
                    </a:cxn>
                    <a:cxn ang="0">
                      <a:pos x="27" y="7"/>
                    </a:cxn>
                    <a:cxn ang="0">
                      <a:pos x="27" y="7"/>
                    </a:cxn>
                    <a:cxn ang="0">
                      <a:pos x="27" y="6"/>
                    </a:cxn>
                    <a:cxn ang="0">
                      <a:pos x="25" y="6"/>
                    </a:cxn>
                    <a:cxn ang="0">
                      <a:pos x="20" y="7"/>
                    </a:cxn>
                    <a:cxn ang="0">
                      <a:pos x="18" y="16"/>
                    </a:cxn>
                    <a:cxn ang="0">
                      <a:pos x="18" y="13"/>
                    </a:cxn>
                    <a:cxn ang="0">
                      <a:pos x="19" y="13"/>
                    </a:cxn>
                    <a:cxn ang="0">
                      <a:pos x="19" y="13"/>
                    </a:cxn>
                    <a:cxn ang="0">
                      <a:pos x="19" y="13"/>
                    </a:cxn>
                    <a:cxn ang="0">
                      <a:pos x="19" y="16"/>
                    </a:cxn>
                    <a:cxn ang="0">
                      <a:pos x="18" y="17"/>
                    </a:cxn>
                    <a:cxn ang="0">
                      <a:pos x="14" y="21"/>
                    </a:cxn>
                    <a:cxn ang="0">
                      <a:pos x="12" y="22"/>
                    </a:cxn>
                    <a:cxn ang="0">
                      <a:pos x="7" y="25"/>
                    </a:cxn>
                    <a:cxn ang="0">
                      <a:pos x="3" y="26"/>
                    </a:cxn>
                    <a:cxn ang="0">
                      <a:pos x="0" y="30"/>
                    </a:cxn>
                    <a:cxn ang="0">
                      <a:pos x="7" y="27"/>
                    </a:cxn>
                    <a:cxn ang="0">
                      <a:pos x="7" y="26"/>
                    </a:cxn>
                    <a:cxn ang="0">
                      <a:pos x="10" y="25"/>
                    </a:cxn>
                    <a:cxn ang="0">
                      <a:pos x="10" y="25"/>
                    </a:cxn>
                    <a:cxn ang="0">
                      <a:pos x="7" y="27"/>
                    </a:cxn>
                    <a:cxn ang="0">
                      <a:pos x="10" y="27"/>
                    </a:cxn>
                    <a:cxn ang="0">
                      <a:pos x="14" y="22"/>
                    </a:cxn>
                    <a:cxn ang="0">
                      <a:pos x="15" y="25"/>
                    </a:cxn>
                    <a:cxn ang="0">
                      <a:pos x="15" y="25"/>
                    </a:cxn>
                    <a:cxn ang="0">
                      <a:pos x="15" y="22"/>
                    </a:cxn>
                    <a:cxn ang="0">
                      <a:pos x="15" y="21"/>
                    </a:cxn>
                    <a:cxn ang="0">
                      <a:pos x="20" y="19"/>
                    </a:cxn>
                    <a:cxn ang="0">
                      <a:pos x="20" y="21"/>
                    </a:cxn>
                    <a:cxn ang="0">
                      <a:pos x="18" y="22"/>
                    </a:cxn>
                    <a:cxn ang="0">
                      <a:pos x="22" y="21"/>
                    </a:cxn>
                    <a:cxn ang="0">
                      <a:pos x="30" y="13"/>
                    </a:cxn>
                    <a:cxn ang="0">
                      <a:pos x="32" y="13"/>
                    </a:cxn>
                    <a:cxn ang="0">
                      <a:pos x="33" y="12"/>
                    </a:cxn>
                    <a:cxn ang="0">
                      <a:pos x="35" y="11"/>
                    </a:cxn>
                    <a:cxn ang="0">
                      <a:pos x="35" y="11"/>
                    </a:cxn>
                    <a:cxn ang="0">
                      <a:pos x="38" y="8"/>
                    </a:cxn>
                    <a:cxn ang="0">
                      <a:pos x="38" y="7"/>
                    </a:cxn>
                    <a:cxn ang="0">
                      <a:pos x="40" y="6"/>
                    </a:cxn>
                    <a:cxn ang="0">
                      <a:pos x="42" y="5"/>
                    </a:cxn>
                    <a:cxn ang="0">
                      <a:pos x="44" y="2"/>
                    </a:cxn>
                    <a:cxn ang="0">
                      <a:pos x="45" y="1"/>
                    </a:cxn>
                    <a:cxn ang="0">
                      <a:pos x="44" y="1"/>
                    </a:cxn>
                    <a:cxn ang="0">
                      <a:pos x="42" y="1"/>
                    </a:cxn>
                    <a:cxn ang="0">
                      <a:pos x="42" y="1"/>
                    </a:cxn>
                    <a:cxn ang="0">
                      <a:pos x="42" y="1"/>
                    </a:cxn>
                  </a:cxnLst>
                  <a:rect l="0" t="0" r="r" b="b"/>
                  <a:pathLst>
                    <a:path w="45" h="30">
                      <a:moveTo>
                        <a:pt x="42" y="1"/>
                      </a:moveTo>
                      <a:lnTo>
                        <a:pt x="42" y="1"/>
                      </a:lnTo>
                      <a:lnTo>
                        <a:pt x="40" y="1"/>
                      </a:lnTo>
                      <a:lnTo>
                        <a:pt x="39" y="0"/>
                      </a:lnTo>
                      <a:lnTo>
                        <a:pt x="39" y="1"/>
                      </a:lnTo>
                      <a:lnTo>
                        <a:pt x="39" y="5"/>
                      </a:lnTo>
                      <a:lnTo>
                        <a:pt x="38" y="5"/>
                      </a:lnTo>
                      <a:lnTo>
                        <a:pt x="38" y="5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33" y="7"/>
                      </a:lnTo>
                      <a:lnTo>
                        <a:pt x="32" y="8"/>
                      </a:lnTo>
                      <a:lnTo>
                        <a:pt x="32" y="7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7" y="6"/>
                      </a:lnTo>
                      <a:lnTo>
                        <a:pt x="25" y="6"/>
                      </a:lnTo>
                      <a:lnTo>
                        <a:pt x="20" y="7"/>
                      </a:lnTo>
                      <a:lnTo>
                        <a:pt x="18" y="16"/>
                      </a:lnTo>
                      <a:lnTo>
                        <a:pt x="18" y="13"/>
                      </a:lnTo>
                      <a:lnTo>
                        <a:pt x="19" y="13"/>
                      </a:lnTo>
                      <a:lnTo>
                        <a:pt x="19" y="13"/>
                      </a:lnTo>
                      <a:lnTo>
                        <a:pt x="19" y="13"/>
                      </a:lnTo>
                      <a:lnTo>
                        <a:pt x="19" y="16"/>
                      </a:lnTo>
                      <a:lnTo>
                        <a:pt x="18" y="17"/>
                      </a:lnTo>
                      <a:lnTo>
                        <a:pt x="14" y="21"/>
                      </a:lnTo>
                      <a:lnTo>
                        <a:pt x="12" y="22"/>
                      </a:lnTo>
                      <a:lnTo>
                        <a:pt x="7" y="25"/>
                      </a:lnTo>
                      <a:lnTo>
                        <a:pt x="3" y="26"/>
                      </a:lnTo>
                      <a:lnTo>
                        <a:pt x="0" y="30"/>
                      </a:lnTo>
                      <a:lnTo>
                        <a:pt x="7" y="27"/>
                      </a:lnTo>
                      <a:lnTo>
                        <a:pt x="7" y="26"/>
                      </a:lnTo>
                      <a:lnTo>
                        <a:pt x="10" y="25"/>
                      </a:lnTo>
                      <a:lnTo>
                        <a:pt x="10" y="25"/>
                      </a:lnTo>
                      <a:lnTo>
                        <a:pt x="7" y="27"/>
                      </a:lnTo>
                      <a:lnTo>
                        <a:pt x="10" y="27"/>
                      </a:lnTo>
                      <a:lnTo>
                        <a:pt x="14" y="22"/>
                      </a:lnTo>
                      <a:lnTo>
                        <a:pt x="15" y="25"/>
                      </a:lnTo>
                      <a:lnTo>
                        <a:pt x="15" y="25"/>
                      </a:lnTo>
                      <a:lnTo>
                        <a:pt x="15" y="22"/>
                      </a:lnTo>
                      <a:lnTo>
                        <a:pt x="15" y="21"/>
                      </a:lnTo>
                      <a:lnTo>
                        <a:pt x="20" y="19"/>
                      </a:lnTo>
                      <a:lnTo>
                        <a:pt x="20" y="21"/>
                      </a:lnTo>
                      <a:lnTo>
                        <a:pt x="18" y="22"/>
                      </a:lnTo>
                      <a:lnTo>
                        <a:pt x="22" y="21"/>
                      </a:lnTo>
                      <a:lnTo>
                        <a:pt x="30" y="13"/>
                      </a:lnTo>
                      <a:lnTo>
                        <a:pt x="32" y="13"/>
                      </a:lnTo>
                      <a:lnTo>
                        <a:pt x="33" y="12"/>
                      </a:lnTo>
                      <a:lnTo>
                        <a:pt x="35" y="11"/>
                      </a:lnTo>
                      <a:lnTo>
                        <a:pt x="35" y="11"/>
                      </a:lnTo>
                      <a:lnTo>
                        <a:pt x="38" y="8"/>
                      </a:lnTo>
                      <a:lnTo>
                        <a:pt x="38" y="7"/>
                      </a:lnTo>
                      <a:lnTo>
                        <a:pt x="40" y="6"/>
                      </a:lnTo>
                      <a:lnTo>
                        <a:pt x="42" y="5"/>
                      </a:lnTo>
                      <a:lnTo>
                        <a:pt x="44" y="2"/>
                      </a:lnTo>
                      <a:lnTo>
                        <a:pt x="45" y="1"/>
                      </a:lnTo>
                      <a:lnTo>
                        <a:pt x="44" y="1"/>
                      </a:lnTo>
                      <a:lnTo>
                        <a:pt x="42" y="1"/>
                      </a:lnTo>
                      <a:lnTo>
                        <a:pt x="42" y="1"/>
                      </a:lnTo>
                      <a:lnTo>
                        <a:pt x="42" y="1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33A02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1" name="Freeform 743"/>
                <p:cNvSpPr>
                  <a:spLocks/>
                </p:cNvSpPr>
                <p:nvPr/>
              </p:nvSpPr>
              <p:spPr bwMode="auto">
                <a:xfrm>
                  <a:off x="5489575" y="6203950"/>
                  <a:ext cx="107950" cy="109537"/>
                </a:xfrm>
                <a:custGeom>
                  <a:avLst/>
                  <a:gdLst/>
                  <a:ahLst/>
                  <a:cxnLst>
                    <a:cxn ang="0">
                      <a:pos x="136" y="58"/>
                    </a:cxn>
                    <a:cxn ang="0">
                      <a:pos x="136" y="58"/>
                    </a:cxn>
                    <a:cxn ang="0">
                      <a:pos x="134" y="72"/>
                    </a:cxn>
                    <a:cxn ang="0">
                      <a:pos x="131" y="86"/>
                    </a:cxn>
                    <a:cxn ang="0">
                      <a:pos x="123" y="98"/>
                    </a:cxn>
                    <a:cxn ang="0">
                      <a:pos x="115" y="110"/>
                    </a:cxn>
                    <a:cxn ang="0">
                      <a:pos x="105" y="118"/>
                    </a:cxn>
                    <a:cxn ang="0">
                      <a:pos x="94" y="127"/>
                    </a:cxn>
                    <a:cxn ang="0">
                      <a:pos x="82" y="135"/>
                    </a:cxn>
                    <a:cxn ang="0">
                      <a:pos x="69" y="137"/>
                    </a:cxn>
                    <a:cxn ang="0">
                      <a:pos x="69" y="137"/>
                    </a:cxn>
                    <a:cxn ang="0">
                      <a:pos x="55" y="139"/>
                    </a:cxn>
                    <a:cxn ang="0">
                      <a:pos x="41" y="137"/>
                    </a:cxn>
                    <a:cxn ang="0">
                      <a:pos x="30" y="132"/>
                    </a:cxn>
                    <a:cxn ang="0">
                      <a:pos x="20" y="126"/>
                    </a:cxn>
                    <a:cxn ang="0">
                      <a:pos x="11" y="117"/>
                    </a:cxn>
                    <a:cxn ang="0">
                      <a:pos x="5" y="107"/>
                    </a:cxn>
                    <a:cxn ang="0">
                      <a:pos x="1" y="95"/>
                    </a:cxn>
                    <a:cxn ang="0">
                      <a:pos x="0" y="82"/>
                    </a:cxn>
                    <a:cxn ang="0">
                      <a:pos x="0" y="82"/>
                    </a:cxn>
                    <a:cxn ang="0">
                      <a:pos x="1" y="68"/>
                    </a:cxn>
                    <a:cxn ang="0">
                      <a:pos x="5" y="54"/>
                    </a:cxn>
                    <a:cxn ang="0">
                      <a:pos x="11" y="42"/>
                    </a:cxn>
                    <a:cxn ang="0">
                      <a:pos x="20" y="29"/>
                    </a:cxn>
                    <a:cxn ang="0">
                      <a:pos x="30" y="19"/>
                    </a:cxn>
                    <a:cxn ang="0">
                      <a:pos x="41" y="12"/>
                    </a:cxn>
                    <a:cxn ang="0">
                      <a:pos x="55" y="5"/>
                    </a:cxn>
                    <a:cxn ang="0">
                      <a:pos x="69" y="2"/>
                    </a:cxn>
                    <a:cxn ang="0">
                      <a:pos x="69" y="2"/>
                    </a:cxn>
                    <a:cxn ang="0">
                      <a:pos x="82" y="0"/>
                    </a:cxn>
                    <a:cxn ang="0">
                      <a:pos x="94" y="2"/>
                    </a:cxn>
                    <a:cxn ang="0">
                      <a:pos x="105" y="7"/>
                    </a:cxn>
                    <a:cxn ang="0">
                      <a:pos x="115" y="13"/>
                    </a:cxn>
                    <a:cxn ang="0">
                      <a:pos x="123" y="22"/>
                    </a:cxn>
                    <a:cxn ang="0">
                      <a:pos x="131" y="32"/>
                    </a:cxn>
                    <a:cxn ang="0">
                      <a:pos x="134" y="46"/>
                    </a:cxn>
                    <a:cxn ang="0">
                      <a:pos x="136" y="58"/>
                    </a:cxn>
                    <a:cxn ang="0">
                      <a:pos x="136" y="58"/>
                    </a:cxn>
                    <a:cxn ang="0">
                      <a:pos x="136" y="58"/>
                    </a:cxn>
                  </a:cxnLst>
                  <a:rect l="0" t="0" r="r" b="b"/>
                  <a:pathLst>
                    <a:path w="136" h="139">
                      <a:moveTo>
                        <a:pt x="136" y="58"/>
                      </a:moveTo>
                      <a:lnTo>
                        <a:pt x="136" y="58"/>
                      </a:lnTo>
                      <a:lnTo>
                        <a:pt x="134" y="72"/>
                      </a:lnTo>
                      <a:lnTo>
                        <a:pt x="131" y="86"/>
                      </a:lnTo>
                      <a:lnTo>
                        <a:pt x="123" y="98"/>
                      </a:lnTo>
                      <a:lnTo>
                        <a:pt x="115" y="110"/>
                      </a:lnTo>
                      <a:lnTo>
                        <a:pt x="105" y="118"/>
                      </a:lnTo>
                      <a:lnTo>
                        <a:pt x="94" y="127"/>
                      </a:lnTo>
                      <a:lnTo>
                        <a:pt x="82" y="135"/>
                      </a:lnTo>
                      <a:lnTo>
                        <a:pt x="69" y="137"/>
                      </a:lnTo>
                      <a:lnTo>
                        <a:pt x="69" y="137"/>
                      </a:lnTo>
                      <a:lnTo>
                        <a:pt x="55" y="139"/>
                      </a:lnTo>
                      <a:lnTo>
                        <a:pt x="41" y="137"/>
                      </a:lnTo>
                      <a:lnTo>
                        <a:pt x="30" y="132"/>
                      </a:lnTo>
                      <a:lnTo>
                        <a:pt x="20" y="126"/>
                      </a:lnTo>
                      <a:lnTo>
                        <a:pt x="11" y="117"/>
                      </a:lnTo>
                      <a:lnTo>
                        <a:pt x="5" y="107"/>
                      </a:lnTo>
                      <a:lnTo>
                        <a:pt x="1" y="95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1" y="68"/>
                      </a:lnTo>
                      <a:lnTo>
                        <a:pt x="5" y="54"/>
                      </a:lnTo>
                      <a:lnTo>
                        <a:pt x="11" y="42"/>
                      </a:lnTo>
                      <a:lnTo>
                        <a:pt x="20" y="29"/>
                      </a:lnTo>
                      <a:lnTo>
                        <a:pt x="30" y="19"/>
                      </a:lnTo>
                      <a:lnTo>
                        <a:pt x="41" y="12"/>
                      </a:lnTo>
                      <a:lnTo>
                        <a:pt x="55" y="5"/>
                      </a:lnTo>
                      <a:lnTo>
                        <a:pt x="69" y="2"/>
                      </a:lnTo>
                      <a:lnTo>
                        <a:pt x="69" y="2"/>
                      </a:lnTo>
                      <a:lnTo>
                        <a:pt x="82" y="0"/>
                      </a:lnTo>
                      <a:lnTo>
                        <a:pt x="94" y="2"/>
                      </a:lnTo>
                      <a:lnTo>
                        <a:pt x="105" y="7"/>
                      </a:lnTo>
                      <a:lnTo>
                        <a:pt x="115" y="13"/>
                      </a:lnTo>
                      <a:lnTo>
                        <a:pt x="123" y="22"/>
                      </a:lnTo>
                      <a:lnTo>
                        <a:pt x="131" y="32"/>
                      </a:lnTo>
                      <a:lnTo>
                        <a:pt x="134" y="46"/>
                      </a:lnTo>
                      <a:lnTo>
                        <a:pt x="136" y="58"/>
                      </a:lnTo>
                      <a:lnTo>
                        <a:pt x="136" y="58"/>
                      </a:lnTo>
                      <a:lnTo>
                        <a:pt x="136" y="58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cxnSp>
          <p:nvCxnSpPr>
            <p:cNvPr id="30" name="Straight Connector 29"/>
            <p:cNvCxnSpPr/>
            <p:nvPr/>
          </p:nvCxnSpPr>
          <p:spPr>
            <a:xfrm flipV="1">
              <a:off x="6248400" y="1752600"/>
              <a:ext cx="838200" cy="457200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01" name="Group 307"/>
            <p:cNvGrpSpPr/>
            <p:nvPr/>
          </p:nvGrpSpPr>
          <p:grpSpPr>
            <a:xfrm>
              <a:off x="7010412" y="1447813"/>
              <a:ext cx="838207" cy="652464"/>
              <a:chOff x="1219210" y="762009"/>
              <a:chExt cx="582618" cy="423864"/>
            </a:xfrm>
          </p:grpSpPr>
          <p:grpSp>
            <p:nvGrpSpPr>
              <p:cNvPr id="322" name="Group 299"/>
              <p:cNvGrpSpPr>
                <a:grpSpLocks/>
              </p:cNvGrpSpPr>
              <p:nvPr/>
            </p:nvGrpSpPr>
            <p:grpSpPr bwMode="auto">
              <a:xfrm>
                <a:off x="1219210" y="762009"/>
                <a:ext cx="582618" cy="423864"/>
                <a:chOff x="982" y="2328"/>
                <a:chExt cx="367" cy="267"/>
              </a:xfrm>
            </p:grpSpPr>
            <p:sp>
              <p:nvSpPr>
                <p:cNvPr id="75" name="Freeform 300"/>
                <p:cNvSpPr>
                  <a:spLocks/>
                </p:cNvSpPr>
                <p:nvPr/>
              </p:nvSpPr>
              <p:spPr bwMode="auto">
                <a:xfrm>
                  <a:off x="982" y="2367"/>
                  <a:ext cx="33" cy="177"/>
                </a:xfrm>
                <a:custGeom>
                  <a:avLst/>
                  <a:gdLst/>
                  <a:ahLst/>
                  <a:cxnLst>
                    <a:cxn ang="0">
                      <a:pos x="65" y="353"/>
                    </a:cxn>
                    <a:cxn ang="0">
                      <a:pos x="16" y="0"/>
                    </a:cxn>
                    <a:cxn ang="0">
                      <a:pos x="0" y="1"/>
                    </a:cxn>
                    <a:cxn ang="0">
                      <a:pos x="50" y="344"/>
                    </a:cxn>
                    <a:cxn ang="0">
                      <a:pos x="65" y="353"/>
                    </a:cxn>
                    <a:cxn ang="0">
                      <a:pos x="65" y="353"/>
                    </a:cxn>
                  </a:cxnLst>
                  <a:rect l="0" t="0" r="r" b="b"/>
                  <a:pathLst>
                    <a:path w="65" h="353">
                      <a:moveTo>
                        <a:pt x="65" y="353"/>
                      </a:moveTo>
                      <a:lnTo>
                        <a:pt x="16" y="0"/>
                      </a:lnTo>
                      <a:lnTo>
                        <a:pt x="0" y="1"/>
                      </a:lnTo>
                      <a:lnTo>
                        <a:pt x="50" y="344"/>
                      </a:lnTo>
                      <a:lnTo>
                        <a:pt x="65" y="353"/>
                      </a:lnTo>
                      <a:lnTo>
                        <a:pt x="65" y="353"/>
                      </a:lnTo>
                      <a:close/>
                    </a:path>
                  </a:pathLst>
                </a:custGeom>
                <a:solidFill>
                  <a:srgbClr val="EDED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" name="Freeform 301"/>
                <p:cNvSpPr>
                  <a:spLocks/>
                </p:cNvSpPr>
                <p:nvPr/>
              </p:nvSpPr>
              <p:spPr bwMode="auto">
                <a:xfrm>
                  <a:off x="988" y="2328"/>
                  <a:ext cx="251" cy="215"/>
                </a:xfrm>
                <a:custGeom>
                  <a:avLst/>
                  <a:gdLst/>
                  <a:ahLst/>
                  <a:cxnLst>
                    <a:cxn ang="0">
                      <a:pos x="502" y="351"/>
                    </a:cxn>
                    <a:cxn ang="0">
                      <a:pos x="449" y="0"/>
                    </a:cxn>
                    <a:cxn ang="0">
                      <a:pos x="0" y="79"/>
                    </a:cxn>
                    <a:cxn ang="0">
                      <a:pos x="52" y="428"/>
                    </a:cxn>
                    <a:cxn ang="0">
                      <a:pos x="502" y="351"/>
                    </a:cxn>
                    <a:cxn ang="0">
                      <a:pos x="502" y="351"/>
                    </a:cxn>
                  </a:cxnLst>
                  <a:rect l="0" t="0" r="r" b="b"/>
                  <a:pathLst>
                    <a:path w="502" h="428">
                      <a:moveTo>
                        <a:pt x="502" y="351"/>
                      </a:moveTo>
                      <a:lnTo>
                        <a:pt x="449" y="0"/>
                      </a:lnTo>
                      <a:lnTo>
                        <a:pt x="0" y="79"/>
                      </a:lnTo>
                      <a:lnTo>
                        <a:pt x="52" y="428"/>
                      </a:lnTo>
                      <a:lnTo>
                        <a:pt x="502" y="351"/>
                      </a:lnTo>
                      <a:lnTo>
                        <a:pt x="502" y="351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" name="Freeform 302"/>
                <p:cNvSpPr>
                  <a:spLocks/>
                </p:cNvSpPr>
                <p:nvPr/>
              </p:nvSpPr>
              <p:spPr bwMode="auto">
                <a:xfrm>
                  <a:off x="1011" y="2350"/>
                  <a:ext cx="205" cy="172"/>
                </a:xfrm>
                <a:custGeom>
                  <a:avLst/>
                  <a:gdLst/>
                  <a:ahLst/>
                  <a:cxnLst>
                    <a:cxn ang="0">
                      <a:pos x="410" y="278"/>
                    </a:cxn>
                    <a:cxn ang="0">
                      <a:pos x="371" y="0"/>
                    </a:cxn>
                    <a:cxn ang="0">
                      <a:pos x="0" y="64"/>
                    </a:cxn>
                    <a:cxn ang="0">
                      <a:pos x="42" y="345"/>
                    </a:cxn>
                    <a:cxn ang="0">
                      <a:pos x="410" y="278"/>
                    </a:cxn>
                    <a:cxn ang="0">
                      <a:pos x="410" y="278"/>
                    </a:cxn>
                  </a:cxnLst>
                  <a:rect l="0" t="0" r="r" b="b"/>
                  <a:pathLst>
                    <a:path w="410" h="345">
                      <a:moveTo>
                        <a:pt x="410" y="278"/>
                      </a:moveTo>
                      <a:lnTo>
                        <a:pt x="371" y="0"/>
                      </a:lnTo>
                      <a:lnTo>
                        <a:pt x="0" y="64"/>
                      </a:lnTo>
                      <a:lnTo>
                        <a:pt x="42" y="345"/>
                      </a:lnTo>
                      <a:lnTo>
                        <a:pt x="410" y="278"/>
                      </a:lnTo>
                      <a:lnTo>
                        <a:pt x="410" y="278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" name="Freeform 303"/>
                <p:cNvSpPr>
                  <a:spLocks/>
                </p:cNvSpPr>
                <p:nvPr/>
              </p:nvSpPr>
              <p:spPr bwMode="auto">
                <a:xfrm>
                  <a:off x="1011" y="2350"/>
                  <a:ext cx="205" cy="172"/>
                </a:xfrm>
                <a:custGeom>
                  <a:avLst/>
                  <a:gdLst/>
                  <a:ahLst/>
                  <a:cxnLst>
                    <a:cxn ang="0">
                      <a:pos x="410" y="278"/>
                    </a:cxn>
                    <a:cxn ang="0">
                      <a:pos x="371" y="0"/>
                    </a:cxn>
                    <a:cxn ang="0">
                      <a:pos x="0" y="64"/>
                    </a:cxn>
                    <a:cxn ang="0">
                      <a:pos x="42" y="345"/>
                    </a:cxn>
                    <a:cxn ang="0">
                      <a:pos x="410" y="278"/>
                    </a:cxn>
                    <a:cxn ang="0">
                      <a:pos x="410" y="278"/>
                    </a:cxn>
                  </a:cxnLst>
                  <a:rect l="0" t="0" r="r" b="b"/>
                  <a:pathLst>
                    <a:path w="410" h="345">
                      <a:moveTo>
                        <a:pt x="410" y="278"/>
                      </a:moveTo>
                      <a:lnTo>
                        <a:pt x="371" y="0"/>
                      </a:lnTo>
                      <a:lnTo>
                        <a:pt x="0" y="64"/>
                      </a:lnTo>
                      <a:lnTo>
                        <a:pt x="42" y="345"/>
                      </a:lnTo>
                      <a:lnTo>
                        <a:pt x="410" y="278"/>
                      </a:lnTo>
                      <a:lnTo>
                        <a:pt x="410" y="278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" name="Line 304"/>
                <p:cNvSpPr>
                  <a:spLocks noChangeShapeType="1"/>
                </p:cNvSpPr>
                <p:nvPr/>
              </p:nvSpPr>
              <p:spPr bwMode="auto">
                <a:xfrm flipH="1">
                  <a:off x="1026" y="2489"/>
                  <a:ext cx="196" cy="3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" name="Line 305"/>
                <p:cNvSpPr>
                  <a:spLocks noChangeShapeType="1"/>
                </p:cNvSpPr>
                <p:nvPr/>
              </p:nvSpPr>
              <p:spPr bwMode="auto">
                <a:xfrm flipH="1">
                  <a:off x="1006" y="2349"/>
                  <a:ext cx="196" cy="3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" name="Freeform 306"/>
                <p:cNvSpPr>
                  <a:spLocks/>
                </p:cNvSpPr>
                <p:nvPr/>
              </p:nvSpPr>
              <p:spPr bwMode="auto">
                <a:xfrm>
                  <a:off x="1124" y="2544"/>
                  <a:ext cx="222" cy="50"/>
                </a:xfrm>
                <a:custGeom>
                  <a:avLst/>
                  <a:gdLst/>
                  <a:ahLst/>
                  <a:cxnLst>
                    <a:cxn ang="0">
                      <a:pos x="444" y="22"/>
                    </a:cxn>
                    <a:cxn ang="0">
                      <a:pos x="444" y="0"/>
                    </a:cxn>
                    <a:cxn ang="0">
                      <a:pos x="0" y="75"/>
                    </a:cxn>
                    <a:cxn ang="0">
                      <a:pos x="0" y="99"/>
                    </a:cxn>
                    <a:cxn ang="0">
                      <a:pos x="222" y="61"/>
                    </a:cxn>
                    <a:cxn ang="0">
                      <a:pos x="444" y="22"/>
                    </a:cxn>
                    <a:cxn ang="0">
                      <a:pos x="444" y="22"/>
                    </a:cxn>
                    <a:cxn ang="0">
                      <a:pos x="444" y="22"/>
                    </a:cxn>
                  </a:cxnLst>
                  <a:rect l="0" t="0" r="r" b="b"/>
                  <a:pathLst>
                    <a:path w="444" h="99">
                      <a:moveTo>
                        <a:pt x="444" y="22"/>
                      </a:moveTo>
                      <a:lnTo>
                        <a:pt x="444" y="0"/>
                      </a:lnTo>
                      <a:lnTo>
                        <a:pt x="0" y="75"/>
                      </a:lnTo>
                      <a:lnTo>
                        <a:pt x="0" y="99"/>
                      </a:lnTo>
                      <a:lnTo>
                        <a:pt x="222" y="61"/>
                      </a:lnTo>
                      <a:lnTo>
                        <a:pt x="444" y="22"/>
                      </a:lnTo>
                      <a:lnTo>
                        <a:pt x="444" y="22"/>
                      </a:lnTo>
                      <a:lnTo>
                        <a:pt x="444" y="22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" name="Freeform 307"/>
                <p:cNvSpPr>
                  <a:spLocks/>
                </p:cNvSpPr>
                <p:nvPr/>
              </p:nvSpPr>
              <p:spPr bwMode="auto">
                <a:xfrm>
                  <a:off x="1124" y="2544"/>
                  <a:ext cx="222" cy="50"/>
                </a:xfrm>
                <a:custGeom>
                  <a:avLst/>
                  <a:gdLst/>
                  <a:ahLst/>
                  <a:cxnLst>
                    <a:cxn ang="0">
                      <a:pos x="444" y="22"/>
                    </a:cxn>
                    <a:cxn ang="0">
                      <a:pos x="444" y="0"/>
                    </a:cxn>
                    <a:cxn ang="0">
                      <a:pos x="0" y="75"/>
                    </a:cxn>
                    <a:cxn ang="0">
                      <a:pos x="0" y="99"/>
                    </a:cxn>
                    <a:cxn ang="0">
                      <a:pos x="222" y="61"/>
                    </a:cxn>
                    <a:cxn ang="0">
                      <a:pos x="444" y="22"/>
                    </a:cxn>
                    <a:cxn ang="0">
                      <a:pos x="444" y="22"/>
                    </a:cxn>
                    <a:cxn ang="0">
                      <a:pos x="444" y="22"/>
                    </a:cxn>
                  </a:cxnLst>
                  <a:rect l="0" t="0" r="r" b="b"/>
                  <a:pathLst>
                    <a:path w="444" h="99">
                      <a:moveTo>
                        <a:pt x="444" y="22"/>
                      </a:moveTo>
                      <a:lnTo>
                        <a:pt x="444" y="0"/>
                      </a:lnTo>
                      <a:lnTo>
                        <a:pt x="0" y="75"/>
                      </a:lnTo>
                      <a:lnTo>
                        <a:pt x="0" y="99"/>
                      </a:lnTo>
                      <a:lnTo>
                        <a:pt x="222" y="61"/>
                      </a:lnTo>
                      <a:lnTo>
                        <a:pt x="444" y="22"/>
                      </a:lnTo>
                      <a:lnTo>
                        <a:pt x="444" y="22"/>
                      </a:lnTo>
                      <a:lnTo>
                        <a:pt x="444" y="22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F7F7F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" name="Freeform 308"/>
                <p:cNvSpPr>
                  <a:spLocks/>
                </p:cNvSpPr>
                <p:nvPr/>
              </p:nvSpPr>
              <p:spPr bwMode="auto">
                <a:xfrm>
                  <a:off x="1015" y="2504"/>
                  <a:ext cx="334" cy="78"/>
                </a:xfrm>
                <a:custGeom>
                  <a:avLst/>
                  <a:gdLst/>
                  <a:ahLst/>
                  <a:cxnLst>
                    <a:cxn ang="0">
                      <a:pos x="450" y="0"/>
                    </a:cxn>
                    <a:cxn ang="0">
                      <a:pos x="668" y="80"/>
                    </a:cxn>
                    <a:cxn ang="0">
                      <a:pos x="218" y="156"/>
                    </a:cxn>
                    <a:cxn ang="0">
                      <a:pos x="0" y="80"/>
                    </a:cxn>
                    <a:cxn ang="0">
                      <a:pos x="450" y="0"/>
                    </a:cxn>
                    <a:cxn ang="0">
                      <a:pos x="450" y="0"/>
                    </a:cxn>
                  </a:cxnLst>
                  <a:rect l="0" t="0" r="r" b="b"/>
                  <a:pathLst>
                    <a:path w="668" h="156">
                      <a:moveTo>
                        <a:pt x="450" y="0"/>
                      </a:moveTo>
                      <a:lnTo>
                        <a:pt x="668" y="80"/>
                      </a:lnTo>
                      <a:lnTo>
                        <a:pt x="218" y="156"/>
                      </a:lnTo>
                      <a:lnTo>
                        <a:pt x="0" y="8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" name="Line 309"/>
                <p:cNvSpPr>
                  <a:spLocks noChangeShapeType="1"/>
                </p:cNvSpPr>
                <p:nvPr/>
              </p:nvSpPr>
              <p:spPr bwMode="auto">
                <a:xfrm flipH="1">
                  <a:off x="1015" y="2504"/>
                  <a:ext cx="224" cy="39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" name="Freeform 310"/>
                <p:cNvSpPr>
                  <a:spLocks/>
                </p:cNvSpPr>
                <p:nvPr/>
              </p:nvSpPr>
              <p:spPr bwMode="auto">
                <a:xfrm>
                  <a:off x="1047" y="2540"/>
                  <a:ext cx="35" cy="9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72" y="13"/>
                    </a:cxn>
                    <a:cxn ang="0">
                      <a:pos x="34" y="18"/>
                    </a:cxn>
                    <a:cxn ang="0">
                      <a:pos x="0" y="5"/>
                    </a:cxn>
                    <a:cxn ang="0">
                      <a:pos x="39" y="0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2" h="18">
                      <a:moveTo>
                        <a:pt x="39" y="0"/>
                      </a:moveTo>
                      <a:lnTo>
                        <a:pt x="72" y="13"/>
                      </a:lnTo>
                      <a:lnTo>
                        <a:pt x="34" y="18"/>
                      </a:lnTo>
                      <a:lnTo>
                        <a:pt x="0" y="5"/>
                      </a:lnTo>
                      <a:lnTo>
                        <a:pt x="39" y="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9999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" name="Freeform 311"/>
                <p:cNvSpPr>
                  <a:spLocks/>
                </p:cNvSpPr>
                <p:nvPr/>
              </p:nvSpPr>
              <p:spPr bwMode="auto">
                <a:xfrm>
                  <a:off x="1076" y="2535"/>
                  <a:ext cx="36" cy="9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72" y="13"/>
                    </a:cxn>
                    <a:cxn ang="0">
                      <a:pos x="33" y="18"/>
                    </a:cxn>
                    <a:cxn ang="0">
                      <a:pos x="0" y="8"/>
                    </a:cxn>
                    <a:cxn ang="0">
                      <a:pos x="38" y="0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2" h="18">
                      <a:moveTo>
                        <a:pt x="38" y="0"/>
                      </a:moveTo>
                      <a:lnTo>
                        <a:pt x="72" y="13"/>
                      </a:lnTo>
                      <a:lnTo>
                        <a:pt x="33" y="18"/>
                      </a:lnTo>
                      <a:lnTo>
                        <a:pt x="0" y="8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9999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" name="Freeform 312"/>
                <p:cNvSpPr>
                  <a:spLocks/>
                </p:cNvSpPr>
                <p:nvPr/>
              </p:nvSpPr>
              <p:spPr bwMode="auto">
                <a:xfrm>
                  <a:off x="1106" y="2531"/>
                  <a:ext cx="35" cy="8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71" y="10"/>
                    </a:cxn>
                    <a:cxn ang="0">
                      <a:pos x="34" y="17"/>
                    </a:cxn>
                    <a:cxn ang="0">
                      <a:pos x="0" y="5"/>
                    </a:cxn>
                    <a:cxn ang="0">
                      <a:pos x="39" y="0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1" h="17">
                      <a:moveTo>
                        <a:pt x="39" y="0"/>
                      </a:moveTo>
                      <a:lnTo>
                        <a:pt x="71" y="10"/>
                      </a:lnTo>
                      <a:lnTo>
                        <a:pt x="34" y="17"/>
                      </a:lnTo>
                      <a:lnTo>
                        <a:pt x="0" y="5"/>
                      </a:lnTo>
                      <a:lnTo>
                        <a:pt x="39" y="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9999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" name="Freeform 313"/>
                <p:cNvSpPr>
                  <a:spLocks/>
                </p:cNvSpPr>
                <p:nvPr/>
              </p:nvSpPr>
              <p:spPr bwMode="auto">
                <a:xfrm>
                  <a:off x="1135" y="2526"/>
                  <a:ext cx="36" cy="8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72" y="10"/>
                    </a:cxn>
                    <a:cxn ang="0">
                      <a:pos x="33" y="17"/>
                    </a:cxn>
                    <a:cxn ang="0">
                      <a:pos x="0" y="5"/>
                    </a:cxn>
                    <a:cxn ang="0">
                      <a:pos x="38" y="0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2" h="17">
                      <a:moveTo>
                        <a:pt x="38" y="0"/>
                      </a:moveTo>
                      <a:lnTo>
                        <a:pt x="72" y="10"/>
                      </a:lnTo>
                      <a:lnTo>
                        <a:pt x="33" y="17"/>
                      </a:lnTo>
                      <a:lnTo>
                        <a:pt x="0" y="5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9999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" name="Freeform 314"/>
                <p:cNvSpPr>
                  <a:spLocks/>
                </p:cNvSpPr>
                <p:nvPr/>
              </p:nvSpPr>
              <p:spPr bwMode="auto">
                <a:xfrm>
                  <a:off x="1163" y="2521"/>
                  <a:ext cx="37" cy="8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73" y="13"/>
                    </a:cxn>
                    <a:cxn ang="0">
                      <a:pos x="35" y="18"/>
                    </a:cxn>
                    <a:cxn ang="0">
                      <a:pos x="0" y="5"/>
                    </a:cxn>
                    <a:cxn ang="0">
                      <a:pos x="39" y="0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3" h="18">
                      <a:moveTo>
                        <a:pt x="39" y="0"/>
                      </a:moveTo>
                      <a:lnTo>
                        <a:pt x="73" y="13"/>
                      </a:lnTo>
                      <a:lnTo>
                        <a:pt x="35" y="18"/>
                      </a:lnTo>
                      <a:lnTo>
                        <a:pt x="0" y="5"/>
                      </a:lnTo>
                      <a:lnTo>
                        <a:pt x="39" y="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9999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" name="Freeform 315"/>
                <p:cNvSpPr>
                  <a:spLocks/>
                </p:cNvSpPr>
                <p:nvPr/>
              </p:nvSpPr>
              <p:spPr bwMode="auto">
                <a:xfrm>
                  <a:off x="1194" y="2516"/>
                  <a:ext cx="35" cy="8"/>
                </a:xfrm>
                <a:custGeom>
                  <a:avLst/>
                  <a:gdLst/>
                  <a:ahLst/>
                  <a:cxnLst>
                    <a:cxn ang="0">
                      <a:pos x="37" y="0"/>
                    </a:cxn>
                    <a:cxn ang="0">
                      <a:pos x="72" y="13"/>
                    </a:cxn>
                    <a:cxn ang="0">
                      <a:pos x="34" y="18"/>
                    </a:cxn>
                    <a:cxn ang="0">
                      <a:pos x="0" y="8"/>
                    </a:cxn>
                    <a:cxn ang="0">
                      <a:pos x="37" y="0"/>
                    </a:cxn>
                    <a:cxn ang="0">
                      <a:pos x="37" y="0"/>
                    </a:cxn>
                  </a:cxnLst>
                  <a:rect l="0" t="0" r="r" b="b"/>
                  <a:pathLst>
                    <a:path w="72" h="18">
                      <a:moveTo>
                        <a:pt x="37" y="0"/>
                      </a:moveTo>
                      <a:lnTo>
                        <a:pt x="72" y="13"/>
                      </a:lnTo>
                      <a:lnTo>
                        <a:pt x="34" y="18"/>
                      </a:lnTo>
                      <a:lnTo>
                        <a:pt x="0" y="8"/>
                      </a:lnTo>
                      <a:lnTo>
                        <a:pt x="37" y="0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9999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" name="Freeform 316"/>
                <p:cNvSpPr>
                  <a:spLocks/>
                </p:cNvSpPr>
                <p:nvPr/>
              </p:nvSpPr>
              <p:spPr bwMode="auto">
                <a:xfrm>
                  <a:off x="1222" y="2511"/>
                  <a:ext cx="38" cy="8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74" y="11"/>
                    </a:cxn>
                    <a:cxn ang="0">
                      <a:pos x="35" y="18"/>
                    </a:cxn>
                    <a:cxn ang="0">
                      <a:pos x="0" y="6"/>
                    </a:cxn>
                    <a:cxn ang="0">
                      <a:pos x="39" y="0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4" h="18">
                      <a:moveTo>
                        <a:pt x="39" y="0"/>
                      </a:moveTo>
                      <a:lnTo>
                        <a:pt x="74" y="11"/>
                      </a:lnTo>
                      <a:lnTo>
                        <a:pt x="35" y="18"/>
                      </a:lnTo>
                      <a:lnTo>
                        <a:pt x="0" y="6"/>
                      </a:lnTo>
                      <a:lnTo>
                        <a:pt x="39" y="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9999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" name="Freeform 317"/>
                <p:cNvSpPr>
                  <a:spLocks/>
                </p:cNvSpPr>
                <p:nvPr/>
              </p:nvSpPr>
              <p:spPr bwMode="auto">
                <a:xfrm>
                  <a:off x="1071" y="2549"/>
                  <a:ext cx="36" cy="9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72" y="11"/>
                    </a:cxn>
                    <a:cxn ang="0">
                      <a:pos x="33" y="17"/>
                    </a:cxn>
                    <a:cxn ang="0">
                      <a:pos x="0" y="5"/>
                    </a:cxn>
                    <a:cxn ang="0">
                      <a:pos x="38" y="0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2" h="17">
                      <a:moveTo>
                        <a:pt x="38" y="0"/>
                      </a:moveTo>
                      <a:lnTo>
                        <a:pt x="72" y="11"/>
                      </a:lnTo>
                      <a:lnTo>
                        <a:pt x="33" y="17"/>
                      </a:lnTo>
                      <a:lnTo>
                        <a:pt x="0" y="5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9999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" name="Freeform 318"/>
                <p:cNvSpPr>
                  <a:spLocks/>
                </p:cNvSpPr>
                <p:nvPr/>
              </p:nvSpPr>
              <p:spPr bwMode="auto">
                <a:xfrm>
                  <a:off x="1101" y="2544"/>
                  <a:ext cx="35" cy="9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71" y="12"/>
                    </a:cxn>
                    <a:cxn ang="0">
                      <a:pos x="33" y="17"/>
                    </a:cxn>
                    <a:cxn ang="0">
                      <a:pos x="0" y="5"/>
                    </a:cxn>
                    <a:cxn ang="0">
                      <a:pos x="38" y="0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1" h="17">
                      <a:moveTo>
                        <a:pt x="38" y="0"/>
                      </a:moveTo>
                      <a:lnTo>
                        <a:pt x="71" y="12"/>
                      </a:lnTo>
                      <a:lnTo>
                        <a:pt x="33" y="17"/>
                      </a:lnTo>
                      <a:lnTo>
                        <a:pt x="0" y="5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9999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" name="Freeform 319"/>
                <p:cNvSpPr>
                  <a:spLocks/>
                </p:cNvSpPr>
                <p:nvPr/>
              </p:nvSpPr>
              <p:spPr bwMode="auto">
                <a:xfrm>
                  <a:off x="1130" y="2539"/>
                  <a:ext cx="35" cy="8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71" y="11"/>
                    </a:cxn>
                    <a:cxn ang="0">
                      <a:pos x="33" y="16"/>
                    </a:cxn>
                    <a:cxn ang="0">
                      <a:pos x="0" y="6"/>
                    </a:cxn>
                    <a:cxn ang="0">
                      <a:pos x="38" y="0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1" h="16">
                      <a:moveTo>
                        <a:pt x="38" y="0"/>
                      </a:moveTo>
                      <a:lnTo>
                        <a:pt x="71" y="11"/>
                      </a:lnTo>
                      <a:lnTo>
                        <a:pt x="33" y="16"/>
                      </a:lnTo>
                      <a:lnTo>
                        <a:pt x="0" y="6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9999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" name="Freeform 320"/>
                <p:cNvSpPr>
                  <a:spLocks/>
                </p:cNvSpPr>
                <p:nvPr/>
              </p:nvSpPr>
              <p:spPr bwMode="auto">
                <a:xfrm>
                  <a:off x="1159" y="2533"/>
                  <a:ext cx="36" cy="9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73" y="13"/>
                    </a:cxn>
                    <a:cxn ang="0">
                      <a:pos x="34" y="18"/>
                    </a:cxn>
                    <a:cxn ang="0">
                      <a:pos x="0" y="8"/>
                    </a:cxn>
                    <a:cxn ang="0">
                      <a:pos x="39" y="0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3" h="18">
                      <a:moveTo>
                        <a:pt x="39" y="0"/>
                      </a:moveTo>
                      <a:lnTo>
                        <a:pt x="73" y="13"/>
                      </a:lnTo>
                      <a:lnTo>
                        <a:pt x="34" y="18"/>
                      </a:lnTo>
                      <a:lnTo>
                        <a:pt x="0" y="8"/>
                      </a:lnTo>
                      <a:lnTo>
                        <a:pt x="39" y="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9999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" name="Freeform 321"/>
                <p:cNvSpPr>
                  <a:spLocks/>
                </p:cNvSpPr>
                <p:nvPr/>
              </p:nvSpPr>
              <p:spPr bwMode="auto">
                <a:xfrm>
                  <a:off x="1188" y="2529"/>
                  <a:ext cx="36" cy="9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73" y="10"/>
                    </a:cxn>
                    <a:cxn ang="0">
                      <a:pos x="34" y="16"/>
                    </a:cxn>
                    <a:cxn ang="0">
                      <a:pos x="0" y="5"/>
                    </a:cxn>
                    <a:cxn ang="0">
                      <a:pos x="39" y="0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3" h="16">
                      <a:moveTo>
                        <a:pt x="39" y="0"/>
                      </a:moveTo>
                      <a:lnTo>
                        <a:pt x="73" y="10"/>
                      </a:lnTo>
                      <a:lnTo>
                        <a:pt x="34" y="16"/>
                      </a:lnTo>
                      <a:lnTo>
                        <a:pt x="0" y="5"/>
                      </a:lnTo>
                      <a:lnTo>
                        <a:pt x="39" y="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9999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" name="Freeform 322"/>
                <p:cNvSpPr>
                  <a:spLocks/>
                </p:cNvSpPr>
                <p:nvPr/>
              </p:nvSpPr>
              <p:spPr bwMode="auto">
                <a:xfrm>
                  <a:off x="1217" y="2524"/>
                  <a:ext cx="37" cy="8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73" y="12"/>
                    </a:cxn>
                    <a:cxn ang="0">
                      <a:pos x="35" y="16"/>
                    </a:cxn>
                    <a:cxn ang="0">
                      <a:pos x="0" y="5"/>
                    </a:cxn>
                    <a:cxn ang="0">
                      <a:pos x="38" y="0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3" h="16">
                      <a:moveTo>
                        <a:pt x="38" y="0"/>
                      </a:moveTo>
                      <a:lnTo>
                        <a:pt x="73" y="12"/>
                      </a:lnTo>
                      <a:lnTo>
                        <a:pt x="35" y="16"/>
                      </a:lnTo>
                      <a:lnTo>
                        <a:pt x="0" y="5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9999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" name="Freeform 323"/>
                <p:cNvSpPr>
                  <a:spLocks/>
                </p:cNvSpPr>
                <p:nvPr/>
              </p:nvSpPr>
              <p:spPr bwMode="auto">
                <a:xfrm>
                  <a:off x="1247" y="2519"/>
                  <a:ext cx="36" cy="8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73" y="11"/>
                    </a:cxn>
                    <a:cxn ang="0">
                      <a:pos x="34" y="16"/>
                    </a:cxn>
                    <a:cxn ang="0">
                      <a:pos x="0" y="6"/>
                    </a:cxn>
                    <a:cxn ang="0">
                      <a:pos x="38" y="0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3" h="16">
                      <a:moveTo>
                        <a:pt x="38" y="0"/>
                      </a:moveTo>
                      <a:lnTo>
                        <a:pt x="73" y="11"/>
                      </a:lnTo>
                      <a:lnTo>
                        <a:pt x="34" y="16"/>
                      </a:lnTo>
                      <a:lnTo>
                        <a:pt x="0" y="6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9999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" name="Freeform 324"/>
                <p:cNvSpPr>
                  <a:spLocks/>
                </p:cNvSpPr>
                <p:nvPr/>
              </p:nvSpPr>
              <p:spPr bwMode="auto">
                <a:xfrm>
                  <a:off x="1095" y="2557"/>
                  <a:ext cx="36" cy="9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73" y="11"/>
                    </a:cxn>
                    <a:cxn ang="0">
                      <a:pos x="34" y="19"/>
                    </a:cxn>
                    <a:cxn ang="0">
                      <a:pos x="0" y="6"/>
                    </a:cxn>
                    <a:cxn ang="0">
                      <a:pos x="39" y="0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3" h="19">
                      <a:moveTo>
                        <a:pt x="39" y="0"/>
                      </a:moveTo>
                      <a:lnTo>
                        <a:pt x="73" y="11"/>
                      </a:lnTo>
                      <a:lnTo>
                        <a:pt x="34" y="19"/>
                      </a:lnTo>
                      <a:lnTo>
                        <a:pt x="0" y="6"/>
                      </a:lnTo>
                      <a:lnTo>
                        <a:pt x="39" y="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EDEDE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" name="Freeform 325"/>
                <p:cNvSpPr>
                  <a:spLocks/>
                </p:cNvSpPr>
                <p:nvPr/>
              </p:nvSpPr>
              <p:spPr bwMode="auto">
                <a:xfrm>
                  <a:off x="1125" y="2553"/>
                  <a:ext cx="35" cy="8"/>
                </a:xfrm>
                <a:custGeom>
                  <a:avLst/>
                  <a:gdLst/>
                  <a:ahLst/>
                  <a:cxnLst>
                    <a:cxn ang="0">
                      <a:pos x="37" y="0"/>
                    </a:cxn>
                    <a:cxn ang="0">
                      <a:pos x="71" y="10"/>
                    </a:cxn>
                    <a:cxn ang="0">
                      <a:pos x="32" y="18"/>
                    </a:cxn>
                    <a:cxn ang="0">
                      <a:pos x="0" y="5"/>
                    </a:cxn>
                    <a:cxn ang="0">
                      <a:pos x="37" y="0"/>
                    </a:cxn>
                    <a:cxn ang="0">
                      <a:pos x="37" y="0"/>
                    </a:cxn>
                  </a:cxnLst>
                  <a:rect l="0" t="0" r="r" b="b"/>
                  <a:pathLst>
                    <a:path w="71" h="18">
                      <a:moveTo>
                        <a:pt x="37" y="0"/>
                      </a:moveTo>
                      <a:lnTo>
                        <a:pt x="71" y="10"/>
                      </a:lnTo>
                      <a:lnTo>
                        <a:pt x="32" y="18"/>
                      </a:lnTo>
                      <a:lnTo>
                        <a:pt x="0" y="5"/>
                      </a:lnTo>
                      <a:lnTo>
                        <a:pt x="37" y="0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EDEDE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" name="Freeform 326"/>
                <p:cNvSpPr>
                  <a:spLocks/>
                </p:cNvSpPr>
                <p:nvPr/>
              </p:nvSpPr>
              <p:spPr bwMode="auto">
                <a:xfrm>
                  <a:off x="1242" y="2532"/>
                  <a:ext cx="36" cy="9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71" y="10"/>
                    </a:cxn>
                    <a:cxn ang="0">
                      <a:pos x="35" y="18"/>
                    </a:cxn>
                    <a:cxn ang="0">
                      <a:pos x="0" y="5"/>
                    </a:cxn>
                    <a:cxn ang="0">
                      <a:pos x="38" y="0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1" h="18">
                      <a:moveTo>
                        <a:pt x="38" y="0"/>
                      </a:moveTo>
                      <a:lnTo>
                        <a:pt x="71" y="10"/>
                      </a:lnTo>
                      <a:lnTo>
                        <a:pt x="35" y="18"/>
                      </a:lnTo>
                      <a:lnTo>
                        <a:pt x="0" y="5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EDEDE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" name="Freeform 327"/>
                <p:cNvSpPr>
                  <a:spLocks/>
                </p:cNvSpPr>
                <p:nvPr/>
              </p:nvSpPr>
              <p:spPr bwMode="auto">
                <a:xfrm>
                  <a:off x="1271" y="2527"/>
                  <a:ext cx="37" cy="9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74" y="11"/>
                    </a:cxn>
                    <a:cxn ang="0">
                      <a:pos x="35" y="16"/>
                    </a:cxn>
                    <a:cxn ang="0">
                      <a:pos x="0" y="6"/>
                    </a:cxn>
                    <a:cxn ang="0">
                      <a:pos x="39" y="0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4" h="16">
                      <a:moveTo>
                        <a:pt x="39" y="0"/>
                      </a:moveTo>
                      <a:lnTo>
                        <a:pt x="74" y="11"/>
                      </a:lnTo>
                      <a:lnTo>
                        <a:pt x="35" y="16"/>
                      </a:lnTo>
                      <a:lnTo>
                        <a:pt x="0" y="6"/>
                      </a:lnTo>
                      <a:lnTo>
                        <a:pt x="39" y="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EDEDE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" name="Freeform 328"/>
                <p:cNvSpPr>
                  <a:spLocks/>
                </p:cNvSpPr>
                <p:nvPr/>
              </p:nvSpPr>
              <p:spPr bwMode="auto">
                <a:xfrm>
                  <a:off x="1120" y="2566"/>
                  <a:ext cx="35" cy="9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70" y="11"/>
                    </a:cxn>
                    <a:cxn ang="0">
                      <a:pos x="33" y="17"/>
                    </a:cxn>
                    <a:cxn ang="0">
                      <a:pos x="0" y="6"/>
                    </a:cxn>
                    <a:cxn ang="0">
                      <a:pos x="38" y="0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0" h="17">
                      <a:moveTo>
                        <a:pt x="38" y="0"/>
                      </a:moveTo>
                      <a:lnTo>
                        <a:pt x="70" y="11"/>
                      </a:lnTo>
                      <a:lnTo>
                        <a:pt x="33" y="17"/>
                      </a:lnTo>
                      <a:lnTo>
                        <a:pt x="0" y="6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EDEDE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29"/>
                <p:cNvSpPr>
                  <a:spLocks/>
                </p:cNvSpPr>
                <p:nvPr/>
              </p:nvSpPr>
              <p:spPr bwMode="auto">
                <a:xfrm>
                  <a:off x="1149" y="2560"/>
                  <a:ext cx="36" cy="10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72" y="13"/>
                    </a:cxn>
                    <a:cxn ang="0">
                      <a:pos x="33" y="20"/>
                    </a:cxn>
                    <a:cxn ang="0">
                      <a:pos x="0" y="8"/>
                    </a:cxn>
                    <a:cxn ang="0">
                      <a:pos x="38" y="0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2" h="20">
                      <a:moveTo>
                        <a:pt x="38" y="0"/>
                      </a:moveTo>
                      <a:lnTo>
                        <a:pt x="72" y="13"/>
                      </a:lnTo>
                      <a:lnTo>
                        <a:pt x="33" y="20"/>
                      </a:lnTo>
                      <a:lnTo>
                        <a:pt x="0" y="8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EDEDE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30"/>
                <p:cNvSpPr>
                  <a:spLocks/>
                </p:cNvSpPr>
                <p:nvPr/>
              </p:nvSpPr>
              <p:spPr bwMode="auto">
                <a:xfrm>
                  <a:off x="1266" y="2540"/>
                  <a:ext cx="36" cy="9"/>
                </a:xfrm>
                <a:custGeom>
                  <a:avLst/>
                  <a:gdLst/>
                  <a:ahLst/>
                  <a:cxnLst>
                    <a:cxn ang="0">
                      <a:pos x="40" y="0"/>
                    </a:cxn>
                    <a:cxn ang="0">
                      <a:pos x="72" y="13"/>
                    </a:cxn>
                    <a:cxn ang="0">
                      <a:pos x="35" y="18"/>
                    </a:cxn>
                    <a:cxn ang="0">
                      <a:pos x="0" y="8"/>
                    </a:cxn>
                    <a:cxn ang="0">
                      <a:pos x="40" y="0"/>
                    </a:cxn>
                    <a:cxn ang="0">
                      <a:pos x="40" y="0"/>
                    </a:cxn>
                  </a:cxnLst>
                  <a:rect l="0" t="0" r="r" b="b"/>
                  <a:pathLst>
                    <a:path w="72" h="18">
                      <a:moveTo>
                        <a:pt x="40" y="0"/>
                      </a:moveTo>
                      <a:lnTo>
                        <a:pt x="72" y="13"/>
                      </a:lnTo>
                      <a:lnTo>
                        <a:pt x="35" y="18"/>
                      </a:lnTo>
                      <a:lnTo>
                        <a:pt x="0" y="8"/>
                      </a:lnTo>
                      <a:lnTo>
                        <a:pt x="40" y="0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EDEDE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31"/>
                <p:cNvSpPr>
                  <a:spLocks/>
                </p:cNvSpPr>
                <p:nvPr/>
              </p:nvSpPr>
              <p:spPr bwMode="auto">
                <a:xfrm>
                  <a:off x="1295" y="2536"/>
                  <a:ext cx="36" cy="8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71" y="12"/>
                    </a:cxn>
                    <a:cxn ang="0">
                      <a:pos x="35" y="18"/>
                    </a:cxn>
                    <a:cxn ang="0">
                      <a:pos x="0" y="7"/>
                    </a:cxn>
                    <a:cxn ang="0">
                      <a:pos x="39" y="0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1" h="18">
                      <a:moveTo>
                        <a:pt x="39" y="0"/>
                      </a:moveTo>
                      <a:lnTo>
                        <a:pt x="71" y="12"/>
                      </a:lnTo>
                      <a:lnTo>
                        <a:pt x="35" y="18"/>
                      </a:lnTo>
                      <a:lnTo>
                        <a:pt x="0" y="7"/>
                      </a:lnTo>
                      <a:lnTo>
                        <a:pt x="39" y="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EDEDE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32"/>
                <p:cNvSpPr>
                  <a:spLocks/>
                </p:cNvSpPr>
                <p:nvPr/>
              </p:nvSpPr>
              <p:spPr bwMode="auto">
                <a:xfrm>
                  <a:off x="1152" y="2536"/>
                  <a:ext cx="124" cy="30"/>
                </a:xfrm>
                <a:custGeom>
                  <a:avLst/>
                  <a:gdLst/>
                  <a:ahLst/>
                  <a:cxnLst>
                    <a:cxn ang="0">
                      <a:pos x="248" y="30"/>
                    </a:cxn>
                    <a:cxn ang="0">
                      <a:pos x="166" y="0"/>
                    </a:cxn>
                    <a:cxn ang="0">
                      <a:pos x="0" y="29"/>
                    </a:cxn>
                    <a:cxn ang="0">
                      <a:pos x="84" y="61"/>
                    </a:cxn>
                    <a:cxn ang="0">
                      <a:pos x="248" y="30"/>
                    </a:cxn>
                    <a:cxn ang="0">
                      <a:pos x="248" y="30"/>
                    </a:cxn>
                  </a:cxnLst>
                  <a:rect l="0" t="0" r="r" b="b"/>
                  <a:pathLst>
                    <a:path w="248" h="61">
                      <a:moveTo>
                        <a:pt x="248" y="30"/>
                      </a:moveTo>
                      <a:lnTo>
                        <a:pt x="166" y="0"/>
                      </a:lnTo>
                      <a:lnTo>
                        <a:pt x="0" y="29"/>
                      </a:lnTo>
                      <a:lnTo>
                        <a:pt x="84" y="61"/>
                      </a:lnTo>
                      <a:lnTo>
                        <a:pt x="248" y="30"/>
                      </a:lnTo>
                      <a:lnTo>
                        <a:pt x="248" y="30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" name="Freeform 333"/>
                <p:cNvSpPr>
                  <a:spLocks/>
                </p:cNvSpPr>
                <p:nvPr/>
              </p:nvSpPr>
              <p:spPr bwMode="auto">
                <a:xfrm>
                  <a:off x="1014" y="2543"/>
                  <a:ext cx="111" cy="52"/>
                </a:xfrm>
                <a:custGeom>
                  <a:avLst/>
                  <a:gdLst/>
                  <a:ahLst/>
                  <a:cxnLst>
                    <a:cxn ang="0">
                      <a:pos x="0" y="24"/>
                    </a:cxn>
                    <a:cxn ang="0">
                      <a:pos x="0" y="0"/>
                    </a:cxn>
                    <a:cxn ang="0">
                      <a:pos x="222" y="79"/>
                    </a:cxn>
                    <a:cxn ang="0">
                      <a:pos x="222" y="104"/>
                    </a:cxn>
                    <a:cxn ang="0">
                      <a:pos x="0" y="24"/>
                    </a:cxn>
                    <a:cxn ang="0">
                      <a:pos x="0" y="24"/>
                    </a:cxn>
                  </a:cxnLst>
                  <a:rect l="0" t="0" r="r" b="b"/>
                  <a:pathLst>
                    <a:path w="222" h="104">
                      <a:moveTo>
                        <a:pt x="0" y="24"/>
                      </a:moveTo>
                      <a:lnTo>
                        <a:pt x="0" y="0"/>
                      </a:lnTo>
                      <a:lnTo>
                        <a:pt x="222" y="79"/>
                      </a:lnTo>
                      <a:lnTo>
                        <a:pt x="222" y="104"/>
                      </a:lnTo>
                      <a:lnTo>
                        <a:pt x="0" y="24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EDED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" name="Line 334"/>
                <p:cNvSpPr>
                  <a:spLocks noChangeShapeType="1"/>
                </p:cNvSpPr>
                <p:nvPr/>
              </p:nvSpPr>
              <p:spPr bwMode="auto">
                <a:xfrm flipH="1">
                  <a:off x="1126" y="2544"/>
                  <a:ext cx="221" cy="38"/>
                </a:xfrm>
                <a:prstGeom prst="line">
                  <a:avLst/>
                </a:prstGeom>
                <a:noFill/>
                <a:ln w="1588">
                  <a:solidFill>
                    <a:srgbClr val="9999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" name="Freeform 335"/>
                <p:cNvSpPr>
                  <a:spLocks/>
                </p:cNvSpPr>
                <p:nvPr/>
              </p:nvSpPr>
              <p:spPr bwMode="auto">
                <a:xfrm>
                  <a:off x="982" y="2328"/>
                  <a:ext cx="366" cy="267"/>
                </a:xfrm>
                <a:custGeom>
                  <a:avLst/>
                  <a:gdLst/>
                  <a:ahLst/>
                  <a:cxnLst>
                    <a:cxn ang="0">
                      <a:pos x="462" y="0"/>
                    </a:cxn>
                    <a:cxn ang="0">
                      <a:pos x="512" y="348"/>
                    </a:cxn>
                    <a:cxn ang="0">
                      <a:pos x="732" y="431"/>
                    </a:cxn>
                    <a:cxn ang="0">
                      <a:pos x="732" y="454"/>
                    </a:cxn>
                    <a:cxn ang="0">
                      <a:pos x="284" y="532"/>
                    </a:cxn>
                    <a:cxn ang="0">
                      <a:pos x="64" y="453"/>
                    </a:cxn>
                    <a:cxn ang="0">
                      <a:pos x="64" y="431"/>
                    </a:cxn>
                    <a:cxn ang="0">
                      <a:pos x="53" y="426"/>
                    </a:cxn>
                    <a:cxn ang="0">
                      <a:pos x="0" y="79"/>
                    </a:cxn>
                    <a:cxn ang="0">
                      <a:pos x="445" y="1"/>
                    </a:cxn>
                    <a:cxn ang="0">
                      <a:pos x="462" y="0"/>
                    </a:cxn>
                    <a:cxn ang="0">
                      <a:pos x="462" y="0"/>
                    </a:cxn>
                  </a:cxnLst>
                  <a:rect l="0" t="0" r="r" b="b"/>
                  <a:pathLst>
                    <a:path w="732" h="532">
                      <a:moveTo>
                        <a:pt x="462" y="0"/>
                      </a:moveTo>
                      <a:lnTo>
                        <a:pt x="512" y="348"/>
                      </a:lnTo>
                      <a:lnTo>
                        <a:pt x="732" y="431"/>
                      </a:lnTo>
                      <a:lnTo>
                        <a:pt x="732" y="454"/>
                      </a:lnTo>
                      <a:lnTo>
                        <a:pt x="284" y="532"/>
                      </a:lnTo>
                      <a:lnTo>
                        <a:pt x="64" y="453"/>
                      </a:lnTo>
                      <a:lnTo>
                        <a:pt x="64" y="431"/>
                      </a:lnTo>
                      <a:lnTo>
                        <a:pt x="53" y="426"/>
                      </a:lnTo>
                      <a:lnTo>
                        <a:pt x="0" y="79"/>
                      </a:lnTo>
                      <a:lnTo>
                        <a:pt x="445" y="1"/>
                      </a:lnTo>
                      <a:lnTo>
                        <a:pt x="462" y="0"/>
                      </a:lnTo>
                      <a:lnTo>
                        <a:pt x="462" y="0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74" name="Picture 1234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 rot="21098833">
                <a:off x="1277353" y="828258"/>
                <a:ext cx="320908" cy="2208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cxnSp>
          <p:nvCxnSpPr>
            <p:cNvPr id="32" name="Straight Connector 31"/>
            <p:cNvCxnSpPr/>
            <p:nvPr/>
          </p:nvCxnSpPr>
          <p:spPr>
            <a:xfrm>
              <a:off x="6172200" y="4876800"/>
              <a:ext cx="1066800" cy="152400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24" name="Group 346"/>
            <p:cNvGrpSpPr/>
            <p:nvPr/>
          </p:nvGrpSpPr>
          <p:grpSpPr>
            <a:xfrm>
              <a:off x="7086610" y="4648213"/>
              <a:ext cx="838207" cy="652464"/>
              <a:chOff x="1219208" y="762009"/>
              <a:chExt cx="582618" cy="423864"/>
            </a:xfrm>
          </p:grpSpPr>
          <p:grpSp>
            <p:nvGrpSpPr>
              <p:cNvPr id="325" name="Group 299"/>
              <p:cNvGrpSpPr>
                <a:grpSpLocks/>
              </p:cNvGrpSpPr>
              <p:nvPr/>
            </p:nvGrpSpPr>
            <p:grpSpPr bwMode="auto">
              <a:xfrm>
                <a:off x="1219208" y="762009"/>
                <a:ext cx="582618" cy="423864"/>
                <a:chOff x="982" y="2328"/>
                <a:chExt cx="367" cy="267"/>
              </a:xfrm>
            </p:grpSpPr>
            <p:sp>
              <p:nvSpPr>
                <p:cNvPr id="37" name="Freeform 300"/>
                <p:cNvSpPr>
                  <a:spLocks/>
                </p:cNvSpPr>
                <p:nvPr/>
              </p:nvSpPr>
              <p:spPr bwMode="auto">
                <a:xfrm>
                  <a:off x="982" y="2367"/>
                  <a:ext cx="33" cy="177"/>
                </a:xfrm>
                <a:custGeom>
                  <a:avLst/>
                  <a:gdLst/>
                  <a:ahLst/>
                  <a:cxnLst>
                    <a:cxn ang="0">
                      <a:pos x="65" y="353"/>
                    </a:cxn>
                    <a:cxn ang="0">
                      <a:pos x="16" y="0"/>
                    </a:cxn>
                    <a:cxn ang="0">
                      <a:pos x="0" y="1"/>
                    </a:cxn>
                    <a:cxn ang="0">
                      <a:pos x="50" y="344"/>
                    </a:cxn>
                    <a:cxn ang="0">
                      <a:pos x="65" y="353"/>
                    </a:cxn>
                    <a:cxn ang="0">
                      <a:pos x="65" y="353"/>
                    </a:cxn>
                  </a:cxnLst>
                  <a:rect l="0" t="0" r="r" b="b"/>
                  <a:pathLst>
                    <a:path w="65" h="353">
                      <a:moveTo>
                        <a:pt x="65" y="353"/>
                      </a:moveTo>
                      <a:lnTo>
                        <a:pt x="16" y="0"/>
                      </a:lnTo>
                      <a:lnTo>
                        <a:pt x="0" y="1"/>
                      </a:lnTo>
                      <a:lnTo>
                        <a:pt x="50" y="344"/>
                      </a:lnTo>
                      <a:lnTo>
                        <a:pt x="65" y="353"/>
                      </a:lnTo>
                      <a:lnTo>
                        <a:pt x="65" y="353"/>
                      </a:lnTo>
                      <a:close/>
                    </a:path>
                  </a:pathLst>
                </a:custGeom>
                <a:solidFill>
                  <a:srgbClr val="EDED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" name="Freeform 301"/>
                <p:cNvSpPr>
                  <a:spLocks/>
                </p:cNvSpPr>
                <p:nvPr/>
              </p:nvSpPr>
              <p:spPr bwMode="auto">
                <a:xfrm>
                  <a:off x="988" y="2328"/>
                  <a:ext cx="251" cy="215"/>
                </a:xfrm>
                <a:custGeom>
                  <a:avLst/>
                  <a:gdLst/>
                  <a:ahLst/>
                  <a:cxnLst>
                    <a:cxn ang="0">
                      <a:pos x="502" y="351"/>
                    </a:cxn>
                    <a:cxn ang="0">
                      <a:pos x="449" y="0"/>
                    </a:cxn>
                    <a:cxn ang="0">
                      <a:pos x="0" y="79"/>
                    </a:cxn>
                    <a:cxn ang="0">
                      <a:pos x="52" y="428"/>
                    </a:cxn>
                    <a:cxn ang="0">
                      <a:pos x="502" y="351"/>
                    </a:cxn>
                    <a:cxn ang="0">
                      <a:pos x="502" y="351"/>
                    </a:cxn>
                  </a:cxnLst>
                  <a:rect l="0" t="0" r="r" b="b"/>
                  <a:pathLst>
                    <a:path w="502" h="428">
                      <a:moveTo>
                        <a:pt x="502" y="351"/>
                      </a:moveTo>
                      <a:lnTo>
                        <a:pt x="449" y="0"/>
                      </a:lnTo>
                      <a:lnTo>
                        <a:pt x="0" y="79"/>
                      </a:lnTo>
                      <a:lnTo>
                        <a:pt x="52" y="428"/>
                      </a:lnTo>
                      <a:lnTo>
                        <a:pt x="502" y="351"/>
                      </a:lnTo>
                      <a:lnTo>
                        <a:pt x="502" y="351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Freeform 302"/>
                <p:cNvSpPr>
                  <a:spLocks/>
                </p:cNvSpPr>
                <p:nvPr/>
              </p:nvSpPr>
              <p:spPr bwMode="auto">
                <a:xfrm>
                  <a:off x="1011" y="2350"/>
                  <a:ext cx="205" cy="172"/>
                </a:xfrm>
                <a:custGeom>
                  <a:avLst/>
                  <a:gdLst/>
                  <a:ahLst/>
                  <a:cxnLst>
                    <a:cxn ang="0">
                      <a:pos x="410" y="278"/>
                    </a:cxn>
                    <a:cxn ang="0">
                      <a:pos x="371" y="0"/>
                    </a:cxn>
                    <a:cxn ang="0">
                      <a:pos x="0" y="64"/>
                    </a:cxn>
                    <a:cxn ang="0">
                      <a:pos x="42" y="345"/>
                    </a:cxn>
                    <a:cxn ang="0">
                      <a:pos x="410" y="278"/>
                    </a:cxn>
                    <a:cxn ang="0">
                      <a:pos x="410" y="278"/>
                    </a:cxn>
                  </a:cxnLst>
                  <a:rect l="0" t="0" r="r" b="b"/>
                  <a:pathLst>
                    <a:path w="410" h="345">
                      <a:moveTo>
                        <a:pt x="410" y="278"/>
                      </a:moveTo>
                      <a:lnTo>
                        <a:pt x="371" y="0"/>
                      </a:lnTo>
                      <a:lnTo>
                        <a:pt x="0" y="64"/>
                      </a:lnTo>
                      <a:lnTo>
                        <a:pt x="42" y="345"/>
                      </a:lnTo>
                      <a:lnTo>
                        <a:pt x="410" y="278"/>
                      </a:lnTo>
                      <a:lnTo>
                        <a:pt x="410" y="278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" name="Freeform 303"/>
                <p:cNvSpPr>
                  <a:spLocks/>
                </p:cNvSpPr>
                <p:nvPr/>
              </p:nvSpPr>
              <p:spPr bwMode="auto">
                <a:xfrm>
                  <a:off x="1011" y="2350"/>
                  <a:ext cx="205" cy="172"/>
                </a:xfrm>
                <a:custGeom>
                  <a:avLst/>
                  <a:gdLst/>
                  <a:ahLst/>
                  <a:cxnLst>
                    <a:cxn ang="0">
                      <a:pos x="410" y="278"/>
                    </a:cxn>
                    <a:cxn ang="0">
                      <a:pos x="371" y="0"/>
                    </a:cxn>
                    <a:cxn ang="0">
                      <a:pos x="0" y="64"/>
                    </a:cxn>
                    <a:cxn ang="0">
                      <a:pos x="42" y="345"/>
                    </a:cxn>
                    <a:cxn ang="0">
                      <a:pos x="410" y="278"/>
                    </a:cxn>
                    <a:cxn ang="0">
                      <a:pos x="410" y="278"/>
                    </a:cxn>
                  </a:cxnLst>
                  <a:rect l="0" t="0" r="r" b="b"/>
                  <a:pathLst>
                    <a:path w="410" h="345">
                      <a:moveTo>
                        <a:pt x="410" y="278"/>
                      </a:moveTo>
                      <a:lnTo>
                        <a:pt x="371" y="0"/>
                      </a:lnTo>
                      <a:lnTo>
                        <a:pt x="0" y="64"/>
                      </a:lnTo>
                      <a:lnTo>
                        <a:pt x="42" y="345"/>
                      </a:lnTo>
                      <a:lnTo>
                        <a:pt x="410" y="278"/>
                      </a:lnTo>
                      <a:lnTo>
                        <a:pt x="410" y="278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" name="Line 304"/>
                <p:cNvSpPr>
                  <a:spLocks noChangeShapeType="1"/>
                </p:cNvSpPr>
                <p:nvPr/>
              </p:nvSpPr>
              <p:spPr bwMode="auto">
                <a:xfrm flipH="1">
                  <a:off x="1026" y="2489"/>
                  <a:ext cx="196" cy="3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" name="Line 305"/>
                <p:cNvSpPr>
                  <a:spLocks noChangeShapeType="1"/>
                </p:cNvSpPr>
                <p:nvPr/>
              </p:nvSpPr>
              <p:spPr bwMode="auto">
                <a:xfrm flipH="1">
                  <a:off x="1006" y="2349"/>
                  <a:ext cx="196" cy="3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" name="Freeform 306"/>
                <p:cNvSpPr>
                  <a:spLocks/>
                </p:cNvSpPr>
                <p:nvPr/>
              </p:nvSpPr>
              <p:spPr bwMode="auto">
                <a:xfrm>
                  <a:off x="1124" y="2544"/>
                  <a:ext cx="222" cy="50"/>
                </a:xfrm>
                <a:custGeom>
                  <a:avLst/>
                  <a:gdLst/>
                  <a:ahLst/>
                  <a:cxnLst>
                    <a:cxn ang="0">
                      <a:pos x="444" y="22"/>
                    </a:cxn>
                    <a:cxn ang="0">
                      <a:pos x="444" y="0"/>
                    </a:cxn>
                    <a:cxn ang="0">
                      <a:pos x="0" y="75"/>
                    </a:cxn>
                    <a:cxn ang="0">
                      <a:pos x="0" y="99"/>
                    </a:cxn>
                    <a:cxn ang="0">
                      <a:pos x="222" y="61"/>
                    </a:cxn>
                    <a:cxn ang="0">
                      <a:pos x="444" y="22"/>
                    </a:cxn>
                    <a:cxn ang="0">
                      <a:pos x="444" y="22"/>
                    </a:cxn>
                    <a:cxn ang="0">
                      <a:pos x="444" y="22"/>
                    </a:cxn>
                  </a:cxnLst>
                  <a:rect l="0" t="0" r="r" b="b"/>
                  <a:pathLst>
                    <a:path w="444" h="99">
                      <a:moveTo>
                        <a:pt x="444" y="22"/>
                      </a:moveTo>
                      <a:lnTo>
                        <a:pt x="444" y="0"/>
                      </a:lnTo>
                      <a:lnTo>
                        <a:pt x="0" y="75"/>
                      </a:lnTo>
                      <a:lnTo>
                        <a:pt x="0" y="99"/>
                      </a:lnTo>
                      <a:lnTo>
                        <a:pt x="222" y="61"/>
                      </a:lnTo>
                      <a:lnTo>
                        <a:pt x="444" y="22"/>
                      </a:lnTo>
                      <a:lnTo>
                        <a:pt x="444" y="22"/>
                      </a:lnTo>
                      <a:lnTo>
                        <a:pt x="444" y="22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" name="Freeform 307"/>
                <p:cNvSpPr>
                  <a:spLocks/>
                </p:cNvSpPr>
                <p:nvPr/>
              </p:nvSpPr>
              <p:spPr bwMode="auto">
                <a:xfrm>
                  <a:off x="1124" y="2544"/>
                  <a:ext cx="222" cy="50"/>
                </a:xfrm>
                <a:custGeom>
                  <a:avLst/>
                  <a:gdLst/>
                  <a:ahLst/>
                  <a:cxnLst>
                    <a:cxn ang="0">
                      <a:pos x="444" y="22"/>
                    </a:cxn>
                    <a:cxn ang="0">
                      <a:pos x="444" y="0"/>
                    </a:cxn>
                    <a:cxn ang="0">
                      <a:pos x="0" y="75"/>
                    </a:cxn>
                    <a:cxn ang="0">
                      <a:pos x="0" y="99"/>
                    </a:cxn>
                    <a:cxn ang="0">
                      <a:pos x="222" y="61"/>
                    </a:cxn>
                    <a:cxn ang="0">
                      <a:pos x="444" y="22"/>
                    </a:cxn>
                    <a:cxn ang="0">
                      <a:pos x="444" y="22"/>
                    </a:cxn>
                    <a:cxn ang="0">
                      <a:pos x="444" y="22"/>
                    </a:cxn>
                  </a:cxnLst>
                  <a:rect l="0" t="0" r="r" b="b"/>
                  <a:pathLst>
                    <a:path w="444" h="99">
                      <a:moveTo>
                        <a:pt x="444" y="22"/>
                      </a:moveTo>
                      <a:lnTo>
                        <a:pt x="444" y="0"/>
                      </a:lnTo>
                      <a:lnTo>
                        <a:pt x="0" y="75"/>
                      </a:lnTo>
                      <a:lnTo>
                        <a:pt x="0" y="99"/>
                      </a:lnTo>
                      <a:lnTo>
                        <a:pt x="222" y="61"/>
                      </a:lnTo>
                      <a:lnTo>
                        <a:pt x="444" y="22"/>
                      </a:lnTo>
                      <a:lnTo>
                        <a:pt x="444" y="22"/>
                      </a:lnTo>
                      <a:lnTo>
                        <a:pt x="444" y="22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F7F7F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" name="Freeform 308"/>
                <p:cNvSpPr>
                  <a:spLocks/>
                </p:cNvSpPr>
                <p:nvPr/>
              </p:nvSpPr>
              <p:spPr bwMode="auto">
                <a:xfrm>
                  <a:off x="1015" y="2504"/>
                  <a:ext cx="334" cy="78"/>
                </a:xfrm>
                <a:custGeom>
                  <a:avLst/>
                  <a:gdLst/>
                  <a:ahLst/>
                  <a:cxnLst>
                    <a:cxn ang="0">
                      <a:pos x="450" y="0"/>
                    </a:cxn>
                    <a:cxn ang="0">
                      <a:pos x="668" y="80"/>
                    </a:cxn>
                    <a:cxn ang="0">
                      <a:pos x="218" y="156"/>
                    </a:cxn>
                    <a:cxn ang="0">
                      <a:pos x="0" y="80"/>
                    </a:cxn>
                    <a:cxn ang="0">
                      <a:pos x="450" y="0"/>
                    </a:cxn>
                    <a:cxn ang="0">
                      <a:pos x="450" y="0"/>
                    </a:cxn>
                  </a:cxnLst>
                  <a:rect l="0" t="0" r="r" b="b"/>
                  <a:pathLst>
                    <a:path w="668" h="156">
                      <a:moveTo>
                        <a:pt x="450" y="0"/>
                      </a:moveTo>
                      <a:lnTo>
                        <a:pt x="668" y="80"/>
                      </a:lnTo>
                      <a:lnTo>
                        <a:pt x="218" y="156"/>
                      </a:lnTo>
                      <a:lnTo>
                        <a:pt x="0" y="8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" name="Line 309"/>
                <p:cNvSpPr>
                  <a:spLocks noChangeShapeType="1"/>
                </p:cNvSpPr>
                <p:nvPr/>
              </p:nvSpPr>
              <p:spPr bwMode="auto">
                <a:xfrm flipH="1">
                  <a:off x="1015" y="2504"/>
                  <a:ext cx="224" cy="39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" name="Freeform 310"/>
                <p:cNvSpPr>
                  <a:spLocks/>
                </p:cNvSpPr>
                <p:nvPr/>
              </p:nvSpPr>
              <p:spPr bwMode="auto">
                <a:xfrm>
                  <a:off x="1047" y="2540"/>
                  <a:ext cx="35" cy="9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72" y="13"/>
                    </a:cxn>
                    <a:cxn ang="0">
                      <a:pos x="34" y="18"/>
                    </a:cxn>
                    <a:cxn ang="0">
                      <a:pos x="0" y="5"/>
                    </a:cxn>
                    <a:cxn ang="0">
                      <a:pos x="39" y="0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2" h="18">
                      <a:moveTo>
                        <a:pt x="39" y="0"/>
                      </a:moveTo>
                      <a:lnTo>
                        <a:pt x="72" y="13"/>
                      </a:lnTo>
                      <a:lnTo>
                        <a:pt x="34" y="18"/>
                      </a:lnTo>
                      <a:lnTo>
                        <a:pt x="0" y="5"/>
                      </a:lnTo>
                      <a:lnTo>
                        <a:pt x="39" y="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9999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" name="Freeform 311"/>
                <p:cNvSpPr>
                  <a:spLocks/>
                </p:cNvSpPr>
                <p:nvPr/>
              </p:nvSpPr>
              <p:spPr bwMode="auto">
                <a:xfrm>
                  <a:off x="1076" y="2535"/>
                  <a:ext cx="36" cy="9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72" y="13"/>
                    </a:cxn>
                    <a:cxn ang="0">
                      <a:pos x="33" y="18"/>
                    </a:cxn>
                    <a:cxn ang="0">
                      <a:pos x="0" y="8"/>
                    </a:cxn>
                    <a:cxn ang="0">
                      <a:pos x="38" y="0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2" h="18">
                      <a:moveTo>
                        <a:pt x="38" y="0"/>
                      </a:moveTo>
                      <a:lnTo>
                        <a:pt x="72" y="13"/>
                      </a:lnTo>
                      <a:lnTo>
                        <a:pt x="33" y="18"/>
                      </a:lnTo>
                      <a:lnTo>
                        <a:pt x="0" y="8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9999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" name="Freeform 312"/>
                <p:cNvSpPr>
                  <a:spLocks/>
                </p:cNvSpPr>
                <p:nvPr/>
              </p:nvSpPr>
              <p:spPr bwMode="auto">
                <a:xfrm>
                  <a:off x="1106" y="2531"/>
                  <a:ext cx="35" cy="8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71" y="10"/>
                    </a:cxn>
                    <a:cxn ang="0">
                      <a:pos x="34" y="17"/>
                    </a:cxn>
                    <a:cxn ang="0">
                      <a:pos x="0" y="5"/>
                    </a:cxn>
                    <a:cxn ang="0">
                      <a:pos x="39" y="0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1" h="17">
                      <a:moveTo>
                        <a:pt x="39" y="0"/>
                      </a:moveTo>
                      <a:lnTo>
                        <a:pt x="71" y="10"/>
                      </a:lnTo>
                      <a:lnTo>
                        <a:pt x="34" y="17"/>
                      </a:lnTo>
                      <a:lnTo>
                        <a:pt x="0" y="5"/>
                      </a:lnTo>
                      <a:lnTo>
                        <a:pt x="39" y="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9999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" name="Freeform 313"/>
                <p:cNvSpPr>
                  <a:spLocks/>
                </p:cNvSpPr>
                <p:nvPr/>
              </p:nvSpPr>
              <p:spPr bwMode="auto">
                <a:xfrm>
                  <a:off x="1135" y="2526"/>
                  <a:ext cx="36" cy="8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72" y="10"/>
                    </a:cxn>
                    <a:cxn ang="0">
                      <a:pos x="33" y="17"/>
                    </a:cxn>
                    <a:cxn ang="0">
                      <a:pos x="0" y="5"/>
                    </a:cxn>
                    <a:cxn ang="0">
                      <a:pos x="38" y="0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2" h="17">
                      <a:moveTo>
                        <a:pt x="38" y="0"/>
                      </a:moveTo>
                      <a:lnTo>
                        <a:pt x="72" y="10"/>
                      </a:lnTo>
                      <a:lnTo>
                        <a:pt x="33" y="17"/>
                      </a:lnTo>
                      <a:lnTo>
                        <a:pt x="0" y="5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9999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" name="Freeform 314"/>
                <p:cNvSpPr>
                  <a:spLocks/>
                </p:cNvSpPr>
                <p:nvPr/>
              </p:nvSpPr>
              <p:spPr bwMode="auto">
                <a:xfrm>
                  <a:off x="1163" y="2521"/>
                  <a:ext cx="37" cy="8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73" y="13"/>
                    </a:cxn>
                    <a:cxn ang="0">
                      <a:pos x="35" y="18"/>
                    </a:cxn>
                    <a:cxn ang="0">
                      <a:pos x="0" y="5"/>
                    </a:cxn>
                    <a:cxn ang="0">
                      <a:pos x="39" y="0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3" h="18">
                      <a:moveTo>
                        <a:pt x="39" y="0"/>
                      </a:moveTo>
                      <a:lnTo>
                        <a:pt x="73" y="13"/>
                      </a:lnTo>
                      <a:lnTo>
                        <a:pt x="35" y="18"/>
                      </a:lnTo>
                      <a:lnTo>
                        <a:pt x="0" y="5"/>
                      </a:lnTo>
                      <a:lnTo>
                        <a:pt x="39" y="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9999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" name="Freeform 315"/>
                <p:cNvSpPr>
                  <a:spLocks/>
                </p:cNvSpPr>
                <p:nvPr/>
              </p:nvSpPr>
              <p:spPr bwMode="auto">
                <a:xfrm>
                  <a:off x="1194" y="2516"/>
                  <a:ext cx="35" cy="8"/>
                </a:xfrm>
                <a:custGeom>
                  <a:avLst/>
                  <a:gdLst/>
                  <a:ahLst/>
                  <a:cxnLst>
                    <a:cxn ang="0">
                      <a:pos x="37" y="0"/>
                    </a:cxn>
                    <a:cxn ang="0">
                      <a:pos x="72" y="13"/>
                    </a:cxn>
                    <a:cxn ang="0">
                      <a:pos x="34" y="18"/>
                    </a:cxn>
                    <a:cxn ang="0">
                      <a:pos x="0" y="8"/>
                    </a:cxn>
                    <a:cxn ang="0">
                      <a:pos x="37" y="0"/>
                    </a:cxn>
                    <a:cxn ang="0">
                      <a:pos x="37" y="0"/>
                    </a:cxn>
                  </a:cxnLst>
                  <a:rect l="0" t="0" r="r" b="b"/>
                  <a:pathLst>
                    <a:path w="72" h="18">
                      <a:moveTo>
                        <a:pt x="37" y="0"/>
                      </a:moveTo>
                      <a:lnTo>
                        <a:pt x="72" y="13"/>
                      </a:lnTo>
                      <a:lnTo>
                        <a:pt x="34" y="18"/>
                      </a:lnTo>
                      <a:lnTo>
                        <a:pt x="0" y="8"/>
                      </a:lnTo>
                      <a:lnTo>
                        <a:pt x="37" y="0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9999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" name="Freeform 316"/>
                <p:cNvSpPr>
                  <a:spLocks/>
                </p:cNvSpPr>
                <p:nvPr/>
              </p:nvSpPr>
              <p:spPr bwMode="auto">
                <a:xfrm>
                  <a:off x="1222" y="2511"/>
                  <a:ext cx="38" cy="8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74" y="11"/>
                    </a:cxn>
                    <a:cxn ang="0">
                      <a:pos x="35" y="18"/>
                    </a:cxn>
                    <a:cxn ang="0">
                      <a:pos x="0" y="6"/>
                    </a:cxn>
                    <a:cxn ang="0">
                      <a:pos x="39" y="0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4" h="18">
                      <a:moveTo>
                        <a:pt x="39" y="0"/>
                      </a:moveTo>
                      <a:lnTo>
                        <a:pt x="74" y="11"/>
                      </a:lnTo>
                      <a:lnTo>
                        <a:pt x="35" y="18"/>
                      </a:lnTo>
                      <a:lnTo>
                        <a:pt x="0" y="6"/>
                      </a:lnTo>
                      <a:lnTo>
                        <a:pt x="39" y="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9999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" name="Freeform 317"/>
                <p:cNvSpPr>
                  <a:spLocks/>
                </p:cNvSpPr>
                <p:nvPr/>
              </p:nvSpPr>
              <p:spPr bwMode="auto">
                <a:xfrm>
                  <a:off x="1071" y="2549"/>
                  <a:ext cx="36" cy="9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72" y="11"/>
                    </a:cxn>
                    <a:cxn ang="0">
                      <a:pos x="33" y="17"/>
                    </a:cxn>
                    <a:cxn ang="0">
                      <a:pos x="0" y="5"/>
                    </a:cxn>
                    <a:cxn ang="0">
                      <a:pos x="38" y="0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2" h="17">
                      <a:moveTo>
                        <a:pt x="38" y="0"/>
                      </a:moveTo>
                      <a:lnTo>
                        <a:pt x="72" y="11"/>
                      </a:lnTo>
                      <a:lnTo>
                        <a:pt x="33" y="17"/>
                      </a:lnTo>
                      <a:lnTo>
                        <a:pt x="0" y="5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9999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" name="Freeform 318"/>
                <p:cNvSpPr>
                  <a:spLocks/>
                </p:cNvSpPr>
                <p:nvPr/>
              </p:nvSpPr>
              <p:spPr bwMode="auto">
                <a:xfrm>
                  <a:off x="1101" y="2544"/>
                  <a:ext cx="35" cy="9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71" y="12"/>
                    </a:cxn>
                    <a:cxn ang="0">
                      <a:pos x="33" y="17"/>
                    </a:cxn>
                    <a:cxn ang="0">
                      <a:pos x="0" y="5"/>
                    </a:cxn>
                    <a:cxn ang="0">
                      <a:pos x="38" y="0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1" h="17">
                      <a:moveTo>
                        <a:pt x="38" y="0"/>
                      </a:moveTo>
                      <a:lnTo>
                        <a:pt x="71" y="12"/>
                      </a:lnTo>
                      <a:lnTo>
                        <a:pt x="33" y="17"/>
                      </a:lnTo>
                      <a:lnTo>
                        <a:pt x="0" y="5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9999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" name="Freeform 319"/>
                <p:cNvSpPr>
                  <a:spLocks/>
                </p:cNvSpPr>
                <p:nvPr/>
              </p:nvSpPr>
              <p:spPr bwMode="auto">
                <a:xfrm>
                  <a:off x="1130" y="2539"/>
                  <a:ext cx="35" cy="8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71" y="11"/>
                    </a:cxn>
                    <a:cxn ang="0">
                      <a:pos x="33" y="16"/>
                    </a:cxn>
                    <a:cxn ang="0">
                      <a:pos x="0" y="6"/>
                    </a:cxn>
                    <a:cxn ang="0">
                      <a:pos x="38" y="0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1" h="16">
                      <a:moveTo>
                        <a:pt x="38" y="0"/>
                      </a:moveTo>
                      <a:lnTo>
                        <a:pt x="71" y="11"/>
                      </a:lnTo>
                      <a:lnTo>
                        <a:pt x="33" y="16"/>
                      </a:lnTo>
                      <a:lnTo>
                        <a:pt x="0" y="6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9999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" name="Freeform 320"/>
                <p:cNvSpPr>
                  <a:spLocks/>
                </p:cNvSpPr>
                <p:nvPr/>
              </p:nvSpPr>
              <p:spPr bwMode="auto">
                <a:xfrm>
                  <a:off x="1159" y="2533"/>
                  <a:ext cx="36" cy="9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73" y="13"/>
                    </a:cxn>
                    <a:cxn ang="0">
                      <a:pos x="34" y="18"/>
                    </a:cxn>
                    <a:cxn ang="0">
                      <a:pos x="0" y="8"/>
                    </a:cxn>
                    <a:cxn ang="0">
                      <a:pos x="39" y="0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3" h="18">
                      <a:moveTo>
                        <a:pt x="39" y="0"/>
                      </a:moveTo>
                      <a:lnTo>
                        <a:pt x="73" y="13"/>
                      </a:lnTo>
                      <a:lnTo>
                        <a:pt x="34" y="18"/>
                      </a:lnTo>
                      <a:lnTo>
                        <a:pt x="0" y="8"/>
                      </a:lnTo>
                      <a:lnTo>
                        <a:pt x="39" y="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9999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" name="Freeform 321"/>
                <p:cNvSpPr>
                  <a:spLocks/>
                </p:cNvSpPr>
                <p:nvPr/>
              </p:nvSpPr>
              <p:spPr bwMode="auto">
                <a:xfrm>
                  <a:off x="1188" y="2529"/>
                  <a:ext cx="36" cy="9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73" y="10"/>
                    </a:cxn>
                    <a:cxn ang="0">
                      <a:pos x="34" y="16"/>
                    </a:cxn>
                    <a:cxn ang="0">
                      <a:pos x="0" y="5"/>
                    </a:cxn>
                    <a:cxn ang="0">
                      <a:pos x="39" y="0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3" h="16">
                      <a:moveTo>
                        <a:pt x="39" y="0"/>
                      </a:moveTo>
                      <a:lnTo>
                        <a:pt x="73" y="10"/>
                      </a:lnTo>
                      <a:lnTo>
                        <a:pt x="34" y="16"/>
                      </a:lnTo>
                      <a:lnTo>
                        <a:pt x="0" y="5"/>
                      </a:lnTo>
                      <a:lnTo>
                        <a:pt x="39" y="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9999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" name="Freeform 322"/>
                <p:cNvSpPr>
                  <a:spLocks/>
                </p:cNvSpPr>
                <p:nvPr/>
              </p:nvSpPr>
              <p:spPr bwMode="auto">
                <a:xfrm>
                  <a:off x="1217" y="2524"/>
                  <a:ext cx="37" cy="8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73" y="12"/>
                    </a:cxn>
                    <a:cxn ang="0">
                      <a:pos x="35" y="16"/>
                    </a:cxn>
                    <a:cxn ang="0">
                      <a:pos x="0" y="5"/>
                    </a:cxn>
                    <a:cxn ang="0">
                      <a:pos x="38" y="0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3" h="16">
                      <a:moveTo>
                        <a:pt x="38" y="0"/>
                      </a:moveTo>
                      <a:lnTo>
                        <a:pt x="73" y="12"/>
                      </a:lnTo>
                      <a:lnTo>
                        <a:pt x="35" y="16"/>
                      </a:lnTo>
                      <a:lnTo>
                        <a:pt x="0" y="5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9999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" name="Freeform 323"/>
                <p:cNvSpPr>
                  <a:spLocks/>
                </p:cNvSpPr>
                <p:nvPr/>
              </p:nvSpPr>
              <p:spPr bwMode="auto">
                <a:xfrm>
                  <a:off x="1247" y="2519"/>
                  <a:ext cx="36" cy="8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73" y="11"/>
                    </a:cxn>
                    <a:cxn ang="0">
                      <a:pos x="34" y="16"/>
                    </a:cxn>
                    <a:cxn ang="0">
                      <a:pos x="0" y="6"/>
                    </a:cxn>
                    <a:cxn ang="0">
                      <a:pos x="38" y="0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3" h="16">
                      <a:moveTo>
                        <a:pt x="38" y="0"/>
                      </a:moveTo>
                      <a:lnTo>
                        <a:pt x="73" y="11"/>
                      </a:lnTo>
                      <a:lnTo>
                        <a:pt x="34" y="16"/>
                      </a:lnTo>
                      <a:lnTo>
                        <a:pt x="0" y="6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9999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" name="Freeform 324"/>
                <p:cNvSpPr>
                  <a:spLocks/>
                </p:cNvSpPr>
                <p:nvPr/>
              </p:nvSpPr>
              <p:spPr bwMode="auto">
                <a:xfrm>
                  <a:off x="1095" y="2557"/>
                  <a:ext cx="36" cy="9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73" y="11"/>
                    </a:cxn>
                    <a:cxn ang="0">
                      <a:pos x="34" y="19"/>
                    </a:cxn>
                    <a:cxn ang="0">
                      <a:pos x="0" y="6"/>
                    </a:cxn>
                    <a:cxn ang="0">
                      <a:pos x="39" y="0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3" h="19">
                      <a:moveTo>
                        <a:pt x="39" y="0"/>
                      </a:moveTo>
                      <a:lnTo>
                        <a:pt x="73" y="11"/>
                      </a:lnTo>
                      <a:lnTo>
                        <a:pt x="34" y="19"/>
                      </a:lnTo>
                      <a:lnTo>
                        <a:pt x="0" y="6"/>
                      </a:lnTo>
                      <a:lnTo>
                        <a:pt x="39" y="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EDEDE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325"/>
                <p:cNvSpPr>
                  <a:spLocks/>
                </p:cNvSpPr>
                <p:nvPr/>
              </p:nvSpPr>
              <p:spPr bwMode="auto">
                <a:xfrm>
                  <a:off x="1125" y="2553"/>
                  <a:ext cx="35" cy="8"/>
                </a:xfrm>
                <a:custGeom>
                  <a:avLst/>
                  <a:gdLst/>
                  <a:ahLst/>
                  <a:cxnLst>
                    <a:cxn ang="0">
                      <a:pos x="37" y="0"/>
                    </a:cxn>
                    <a:cxn ang="0">
                      <a:pos x="71" y="10"/>
                    </a:cxn>
                    <a:cxn ang="0">
                      <a:pos x="32" y="18"/>
                    </a:cxn>
                    <a:cxn ang="0">
                      <a:pos x="0" y="5"/>
                    </a:cxn>
                    <a:cxn ang="0">
                      <a:pos x="37" y="0"/>
                    </a:cxn>
                    <a:cxn ang="0">
                      <a:pos x="37" y="0"/>
                    </a:cxn>
                  </a:cxnLst>
                  <a:rect l="0" t="0" r="r" b="b"/>
                  <a:pathLst>
                    <a:path w="71" h="18">
                      <a:moveTo>
                        <a:pt x="37" y="0"/>
                      </a:moveTo>
                      <a:lnTo>
                        <a:pt x="71" y="10"/>
                      </a:lnTo>
                      <a:lnTo>
                        <a:pt x="32" y="18"/>
                      </a:lnTo>
                      <a:lnTo>
                        <a:pt x="0" y="5"/>
                      </a:lnTo>
                      <a:lnTo>
                        <a:pt x="37" y="0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EDEDE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" name="Freeform 326"/>
                <p:cNvSpPr>
                  <a:spLocks/>
                </p:cNvSpPr>
                <p:nvPr/>
              </p:nvSpPr>
              <p:spPr bwMode="auto">
                <a:xfrm>
                  <a:off x="1242" y="2532"/>
                  <a:ext cx="36" cy="9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71" y="10"/>
                    </a:cxn>
                    <a:cxn ang="0">
                      <a:pos x="35" y="18"/>
                    </a:cxn>
                    <a:cxn ang="0">
                      <a:pos x="0" y="5"/>
                    </a:cxn>
                    <a:cxn ang="0">
                      <a:pos x="38" y="0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1" h="18">
                      <a:moveTo>
                        <a:pt x="38" y="0"/>
                      </a:moveTo>
                      <a:lnTo>
                        <a:pt x="71" y="10"/>
                      </a:lnTo>
                      <a:lnTo>
                        <a:pt x="35" y="18"/>
                      </a:lnTo>
                      <a:lnTo>
                        <a:pt x="0" y="5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EDEDE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" name="Freeform 327"/>
                <p:cNvSpPr>
                  <a:spLocks/>
                </p:cNvSpPr>
                <p:nvPr/>
              </p:nvSpPr>
              <p:spPr bwMode="auto">
                <a:xfrm>
                  <a:off x="1271" y="2527"/>
                  <a:ext cx="37" cy="9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74" y="11"/>
                    </a:cxn>
                    <a:cxn ang="0">
                      <a:pos x="35" y="16"/>
                    </a:cxn>
                    <a:cxn ang="0">
                      <a:pos x="0" y="6"/>
                    </a:cxn>
                    <a:cxn ang="0">
                      <a:pos x="39" y="0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4" h="16">
                      <a:moveTo>
                        <a:pt x="39" y="0"/>
                      </a:moveTo>
                      <a:lnTo>
                        <a:pt x="74" y="11"/>
                      </a:lnTo>
                      <a:lnTo>
                        <a:pt x="35" y="16"/>
                      </a:lnTo>
                      <a:lnTo>
                        <a:pt x="0" y="6"/>
                      </a:lnTo>
                      <a:lnTo>
                        <a:pt x="39" y="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EDEDE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" name="Freeform 328"/>
                <p:cNvSpPr>
                  <a:spLocks/>
                </p:cNvSpPr>
                <p:nvPr/>
              </p:nvSpPr>
              <p:spPr bwMode="auto">
                <a:xfrm>
                  <a:off x="1120" y="2566"/>
                  <a:ext cx="35" cy="9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70" y="11"/>
                    </a:cxn>
                    <a:cxn ang="0">
                      <a:pos x="33" y="17"/>
                    </a:cxn>
                    <a:cxn ang="0">
                      <a:pos x="0" y="6"/>
                    </a:cxn>
                    <a:cxn ang="0">
                      <a:pos x="38" y="0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0" h="17">
                      <a:moveTo>
                        <a:pt x="38" y="0"/>
                      </a:moveTo>
                      <a:lnTo>
                        <a:pt x="70" y="11"/>
                      </a:lnTo>
                      <a:lnTo>
                        <a:pt x="33" y="17"/>
                      </a:lnTo>
                      <a:lnTo>
                        <a:pt x="0" y="6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EDEDE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" name="Freeform 329"/>
                <p:cNvSpPr>
                  <a:spLocks/>
                </p:cNvSpPr>
                <p:nvPr/>
              </p:nvSpPr>
              <p:spPr bwMode="auto">
                <a:xfrm>
                  <a:off x="1149" y="2560"/>
                  <a:ext cx="36" cy="10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72" y="13"/>
                    </a:cxn>
                    <a:cxn ang="0">
                      <a:pos x="33" y="20"/>
                    </a:cxn>
                    <a:cxn ang="0">
                      <a:pos x="0" y="8"/>
                    </a:cxn>
                    <a:cxn ang="0">
                      <a:pos x="38" y="0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2" h="20">
                      <a:moveTo>
                        <a:pt x="38" y="0"/>
                      </a:moveTo>
                      <a:lnTo>
                        <a:pt x="72" y="13"/>
                      </a:lnTo>
                      <a:lnTo>
                        <a:pt x="33" y="20"/>
                      </a:lnTo>
                      <a:lnTo>
                        <a:pt x="0" y="8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EDEDE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" name="Freeform 330"/>
                <p:cNvSpPr>
                  <a:spLocks/>
                </p:cNvSpPr>
                <p:nvPr/>
              </p:nvSpPr>
              <p:spPr bwMode="auto">
                <a:xfrm>
                  <a:off x="1266" y="2540"/>
                  <a:ext cx="36" cy="9"/>
                </a:xfrm>
                <a:custGeom>
                  <a:avLst/>
                  <a:gdLst/>
                  <a:ahLst/>
                  <a:cxnLst>
                    <a:cxn ang="0">
                      <a:pos x="40" y="0"/>
                    </a:cxn>
                    <a:cxn ang="0">
                      <a:pos x="72" y="13"/>
                    </a:cxn>
                    <a:cxn ang="0">
                      <a:pos x="35" y="18"/>
                    </a:cxn>
                    <a:cxn ang="0">
                      <a:pos x="0" y="8"/>
                    </a:cxn>
                    <a:cxn ang="0">
                      <a:pos x="40" y="0"/>
                    </a:cxn>
                    <a:cxn ang="0">
                      <a:pos x="40" y="0"/>
                    </a:cxn>
                  </a:cxnLst>
                  <a:rect l="0" t="0" r="r" b="b"/>
                  <a:pathLst>
                    <a:path w="72" h="18">
                      <a:moveTo>
                        <a:pt x="40" y="0"/>
                      </a:moveTo>
                      <a:lnTo>
                        <a:pt x="72" y="13"/>
                      </a:lnTo>
                      <a:lnTo>
                        <a:pt x="35" y="18"/>
                      </a:lnTo>
                      <a:lnTo>
                        <a:pt x="0" y="8"/>
                      </a:lnTo>
                      <a:lnTo>
                        <a:pt x="40" y="0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EDEDE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" name="Freeform 331"/>
                <p:cNvSpPr>
                  <a:spLocks/>
                </p:cNvSpPr>
                <p:nvPr/>
              </p:nvSpPr>
              <p:spPr bwMode="auto">
                <a:xfrm>
                  <a:off x="1295" y="2536"/>
                  <a:ext cx="36" cy="8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71" y="12"/>
                    </a:cxn>
                    <a:cxn ang="0">
                      <a:pos x="35" y="18"/>
                    </a:cxn>
                    <a:cxn ang="0">
                      <a:pos x="0" y="7"/>
                    </a:cxn>
                    <a:cxn ang="0">
                      <a:pos x="39" y="0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1" h="18">
                      <a:moveTo>
                        <a:pt x="39" y="0"/>
                      </a:moveTo>
                      <a:lnTo>
                        <a:pt x="71" y="12"/>
                      </a:lnTo>
                      <a:lnTo>
                        <a:pt x="35" y="18"/>
                      </a:lnTo>
                      <a:lnTo>
                        <a:pt x="0" y="7"/>
                      </a:lnTo>
                      <a:lnTo>
                        <a:pt x="39" y="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noFill/>
                <a:ln w="1588">
                  <a:solidFill>
                    <a:srgbClr val="EDEDE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" name="Freeform 332"/>
                <p:cNvSpPr>
                  <a:spLocks/>
                </p:cNvSpPr>
                <p:nvPr/>
              </p:nvSpPr>
              <p:spPr bwMode="auto">
                <a:xfrm>
                  <a:off x="1152" y="2536"/>
                  <a:ext cx="124" cy="30"/>
                </a:xfrm>
                <a:custGeom>
                  <a:avLst/>
                  <a:gdLst/>
                  <a:ahLst/>
                  <a:cxnLst>
                    <a:cxn ang="0">
                      <a:pos x="248" y="30"/>
                    </a:cxn>
                    <a:cxn ang="0">
                      <a:pos x="166" y="0"/>
                    </a:cxn>
                    <a:cxn ang="0">
                      <a:pos x="0" y="29"/>
                    </a:cxn>
                    <a:cxn ang="0">
                      <a:pos x="84" y="61"/>
                    </a:cxn>
                    <a:cxn ang="0">
                      <a:pos x="248" y="30"/>
                    </a:cxn>
                    <a:cxn ang="0">
                      <a:pos x="248" y="30"/>
                    </a:cxn>
                  </a:cxnLst>
                  <a:rect l="0" t="0" r="r" b="b"/>
                  <a:pathLst>
                    <a:path w="248" h="61">
                      <a:moveTo>
                        <a:pt x="248" y="30"/>
                      </a:moveTo>
                      <a:lnTo>
                        <a:pt x="166" y="0"/>
                      </a:lnTo>
                      <a:lnTo>
                        <a:pt x="0" y="29"/>
                      </a:lnTo>
                      <a:lnTo>
                        <a:pt x="84" y="61"/>
                      </a:lnTo>
                      <a:lnTo>
                        <a:pt x="248" y="30"/>
                      </a:lnTo>
                      <a:lnTo>
                        <a:pt x="248" y="30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" name="Freeform 333"/>
                <p:cNvSpPr>
                  <a:spLocks/>
                </p:cNvSpPr>
                <p:nvPr/>
              </p:nvSpPr>
              <p:spPr bwMode="auto">
                <a:xfrm>
                  <a:off x="1014" y="2543"/>
                  <a:ext cx="111" cy="52"/>
                </a:xfrm>
                <a:custGeom>
                  <a:avLst/>
                  <a:gdLst/>
                  <a:ahLst/>
                  <a:cxnLst>
                    <a:cxn ang="0">
                      <a:pos x="0" y="24"/>
                    </a:cxn>
                    <a:cxn ang="0">
                      <a:pos x="0" y="0"/>
                    </a:cxn>
                    <a:cxn ang="0">
                      <a:pos x="222" y="79"/>
                    </a:cxn>
                    <a:cxn ang="0">
                      <a:pos x="222" y="104"/>
                    </a:cxn>
                    <a:cxn ang="0">
                      <a:pos x="0" y="24"/>
                    </a:cxn>
                    <a:cxn ang="0">
                      <a:pos x="0" y="24"/>
                    </a:cxn>
                  </a:cxnLst>
                  <a:rect l="0" t="0" r="r" b="b"/>
                  <a:pathLst>
                    <a:path w="222" h="104">
                      <a:moveTo>
                        <a:pt x="0" y="24"/>
                      </a:moveTo>
                      <a:lnTo>
                        <a:pt x="0" y="0"/>
                      </a:lnTo>
                      <a:lnTo>
                        <a:pt x="222" y="79"/>
                      </a:lnTo>
                      <a:lnTo>
                        <a:pt x="222" y="104"/>
                      </a:lnTo>
                      <a:lnTo>
                        <a:pt x="0" y="24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EDED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" name="Line 334"/>
                <p:cNvSpPr>
                  <a:spLocks noChangeShapeType="1"/>
                </p:cNvSpPr>
                <p:nvPr/>
              </p:nvSpPr>
              <p:spPr bwMode="auto">
                <a:xfrm flipH="1">
                  <a:off x="1126" y="2544"/>
                  <a:ext cx="221" cy="38"/>
                </a:xfrm>
                <a:prstGeom prst="line">
                  <a:avLst/>
                </a:prstGeom>
                <a:noFill/>
                <a:ln w="1588">
                  <a:solidFill>
                    <a:srgbClr val="9999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" name="Freeform 335"/>
                <p:cNvSpPr>
                  <a:spLocks/>
                </p:cNvSpPr>
                <p:nvPr/>
              </p:nvSpPr>
              <p:spPr bwMode="auto">
                <a:xfrm>
                  <a:off x="982" y="2328"/>
                  <a:ext cx="366" cy="267"/>
                </a:xfrm>
                <a:custGeom>
                  <a:avLst/>
                  <a:gdLst/>
                  <a:ahLst/>
                  <a:cxnLst>
                    <a:cxn ang="0">
                      <a:pos x="462" y="0"/>
                    </a:cxn>
                    <a:cxn ang="0">
                      <a:pos x="512" y="348"/>
                    </a:cxn>
                    <a:cxn ang="0">
                      <a:pos x="732" y="431"/>
                    </a:cxn>
                    <a:cxn ang="0">
                      <a:pos x="732" y="454"/>
                    </a:cxn>
                    <a:cxn ang="0">
                      <a:pos x="284" y="532"/>
                    </a:cxn>
                    <a:cxn ang="0">
                      <a:pos x="64" y="453"/>
                    </a:cxn>
                    <a:cxn ang="0">
                      <a:pos x="64" y="431"/>
                    </a:cxn>
                    <a:cxn ang="0">
                      <a:pos x="53" y="426"/>
                    </a:cxn>
                    <a:cxn ang="0">
                      <a:pos x="0" y="79"/>
                    </a:cxn>
                    <a:cxn ang="0">
                      <a:pos x="445" y="1"/>
                    </a:cxn>
                    <a:cxn ang="0">
                      <a:pos x="462" y="0"/>
                    </a:cxn>
                    <a:cxn ang="0">
                      <a:pos x="462" y="0"/>
                    </a:cxn>
                  </a:cxnLst>
                  <a:rect l="0" t="0" r="r" b="b"/>
                  <a:pathLst>
                    <a:path w="732" h="532">
                      <a:moveTo>
                        <a:pt x="462" y="0"/>
                      </a:moveTo>
                      <a:lnTo>
                        <a:pt x="512" y="348"/>
                      </a:lnTo>
                      <a:lnTo>
                        <a:pt x="732" y="431"/>
                      </a:lnTo>
                      <a:lnTo>
                        <a:pt x="732" y="454"/>
                      </a:lnTo>
                      <a:lnTo>
                        <a:pt x="284" y="532"/>
                      </a:lnTo>
                      <a:lnTo>
                        <a:pt x="64" y="453"/>
                      </a:lnTo>
                      <a:lnTo>
                        <a:pt x="64" y="431"/>
                      </a:lnTo>
                      <a:lnTo>
                        <a:pt x="53" y="426"/>
                      </a:lnTo>
                      <a:lnTo>
                        <a:pt x="0" y="79"/>
                      </a:lnTo>
                      <a:lnTo>
                        <a:pt x="445" y="1"/>
                      </a:lnTo>
                      <a:lnTo>
                        <a:pt x="462" y="0"/>
                      </a:lnTo>
                      <a:lnTo>
                        <a:pt x="462" y="0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36" name="Picture 1234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 rot="21098833">
                <a:off x="1277353" y="828257"/>
                <a:ext cx="320908" cy="2208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34" name="Freeform 33"/>
            <p:cNvSpPr/>
            <p:nvPr/>
          </p:nvSpPr>
          <p:spPr>
            <a:xfrm>
              <a:off x="4222124" y="2176530"/>
              <a:ext cx="865031" cy="2678805"/>
            </a:xfrm>
            <a:custGeom>
              <a:avLst/>
              <a:gdLst>
                <a:gd name="connsiteX0" fmla="*/ 465786 w 865031"/>
                <a:gd name="connsiteY0" fmla="*/ 0 h 2678805"/>
                <a:gd name="connsiteX1" fmla="*/ 66541 w 865031"/>
                <a:gd name="connsiteY1" fmla="*/ 772732 h 2678805"/>
                <a:gd name="connsiteX2" fmla="*/ 865031 w 865031"/>
                <a:gd name="connsiteY2" fmla="*/ 2678805 h 267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5031" h="2678805">
                  <a:moveTo>
                    <a:pt x="465786" y="0"/>
                  </a:moveTo>
                  <a:cubicBezTo>
                    <a:pt x="232893" y="163132"/>
                    <a:pt x="0" y="326265"/>
                    <a:pt x="66541" y="772732"/>
                  </a:cubicBezTo>
                  <a:cubicBezTo>
                    <a:pt x="133082" y="1219199"/>
                    <a:pt x="729803" y="2346101"/>
                    <a:pt x="865031" y="2678805"/>
                  </a:cubicBezTo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76200"/>
            <a:ext cx="9144000" cy="1143000"/>
          </a:xfrm>
        </p:spPr>
        <p:txBody>
          <a:bodyPr/>
          <a:lstStyle/>
          <a:p>
            <a:r>
              <a:rPr lang="en-US" dirty="0" smtClean="0"/>
              <a:t>Capture from a SPAN/Mirror/Monitor (S/M/M)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4831707" cy="4525963"/>
          </a:xfrm>
        </p:spPr>
        <p:txBody>
          <a:bodyPr/>
          <a:lstStyle/>
          <a:p>
            <a:r>
              <a:rPr lang="en-US" dirty="0" smtClean="0"/>
              <a:t>Best use case</a:t>
            </a:r>
          </a:p>
          <a:p>
            <a:pPr lvl="1"/>
            <a:r>
              <a:rPr lang="en-US" dirty="0" smtClean="0"/>
              <a:t>S/M/M one interface at a time</a:t>
            </a:r>
          </a:p>
          <a:p>
            <a:pPr lvl="1"/>
            <a:r>
              <a:rPr lang="en-US" dirty="0" smtClean="0"/>
              <a:t>Match speeds</a:t>
            </a:r>
          </a:p>
          <a:p>
            <a:pPr lvl="1"/>
            <a:r>
              <a:rPr lang="en-US" dirty="0" smtClean="0"/>
              <a:t>When you need to just be sure the client commands were received and the responses came back and how fast it happened is unimportant.</a:t>
            </a:r>
          </a:p>
          <a:p>
            <a:pPr lvl="1"/>
            <a:endParaRPr lang="en-US" dirty="0"/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6138846" y="6453188"/>
            <a:ext cx="33337" cy="11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r>
              <a:rPr lang="en-US" sz="100">
                <a:solidFill>
                  <a:srgbClr val="FFFFFF"/>
                </a:solidFill>
              </a:rPr>
              <a:t>SERIES</a:t>
            </a:r>
            <a:endParaRPr lang="en-US"/>
          </a:p>
        </p:txBody>
      </p: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5716570" y="1905000"/>
            <a:ext cx="1674813" cy="377825"/>
            <a:chOff x="528" y="3472"/>
            <a:chExt cx="786" cy="143"/>
          </a:xfrm>
        </p:grpSpPr>
        <p:sp>
          <p:nvSpPr>
            <p:cNvPr id="431" name="Rectangle 6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32" name="Line 7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" name="Group 8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445" name="Freeform 9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Freeform 10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Rectangle 11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 12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 13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Freeform 14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Freeform 15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Freeform 16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Freeform 17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Freeform 18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Freeform 19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Freeform 20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Rectangle 21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Rectangle 22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Rectangle 23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Rectangle 24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" name="Rectangle 25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" name="Rectangle 26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Rectangle 27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Rectangle 28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Rectangle 29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Rectangle 30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Rectangle 31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Rectangle 32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Rectangle 33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Rectangle 34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Rectangle 35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Rectangle 36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" name="Rectangle 37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" name="Rectangle 38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" name="Rectangle 39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" name="Rectangle 40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" name="Rectangle 41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" name="Rectangle 42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" name="Rectangle 43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" name="Rectangle 44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" name="Rectangle 45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" name="Rectangle 46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4" name="Line 47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5" name="Line 48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6" name="Line 49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7" name="Line 50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8" name="Line 51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9" name="Line 52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0" name="Line 53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1" name="Line 54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2" name="Line 55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3" name="Line 56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4" name="Line 57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7" name="Line 58"/>
          <p:cNvSpPr>
            <a:spLocks noChangeShapeType="1"/>
          </p:cNvSpPr>
          <p:nvPr/>
        </p:nvSpPr>
        <p:spPr bwMode="auto">
          <a:xfrm>
            <a:off x="7162783" y="2209800"/>
            <a:ext cx="1217612" cy="6715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8" name="Line 60"/>
          <p:cNvSpPr>
            <a:spLocks noChangeShapeType="1"/>
          </p:cNvSpPr>
          <p:nvPr/>
        </p:nvSpPr>
        <p:spPr bwMode="auto">
          <a:xfrm flipH="1">
            <a:off x="5867400" y="2209800"/>
            <a:ext cx="109538" cy="369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9" name="Line 61"/>
          <p:cNvSpPr>
            <a:spLocks noChangeShapeType="1"/>
          </p:cNvSpPr>
          <p:nvPr/>
        </p:nvSpPr>
        <p:spPr bwMode="auto">
          <a:xfrm>
            <a:off x="6172183" y="2209800"/>
            <a:ext cx="228600" cy="457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10" name="Line 62"/>
          <p:cNvSpPr>
            <a:spLocks noChangeShapeType="1"/>
          </p:cNvSpPr>
          <p:nvPr/>
        </p:nvSpPr>
        <p:spPr bwMode="auto">
          <a:xfrm>
            <a:off x="6934183" y="2209800"/>
            <a:ext cx="384175" cy="422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2" name="Group 177"/>
          <p:cNvGrpSpPr>
            <a:grpSpLocks/>
          </p:cNvGrpSpPr>
          <p:nvPr/>
        </p:nvGrpSpPr>
        <p:grpSpPr bwMode="auto">
          <a:xfrm>
            <a:off x="6086458" y="4684713"/>
            <a:ext cx="1162050" cy="215900"/>
            <a:chOff x="528" y="3472"/>
            <a:chExt cx="786" cy="143"/>
          </a:xfrm>
        </p:grpSpPr>
        <p:sp>
          <p:nvSpPr>
            <p:cNvPr id="374" name="Rectangle 178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75" name="Line 179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" name="Group 180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388" name="Freeform 181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82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Rectangle 183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84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85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86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87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88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89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190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191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192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Rectangle 193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Rectangle 194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Rectangle 195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Rectangle 196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Rectangle 197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Rectangle 198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Rectangle 199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Rectangle 200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Rectangle 201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Rectangle 202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Rectangle 203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Rectangle 204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Rectangle 205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Rectangle 206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Rectangle 207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Rectangle 208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Rectangle 209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Rectangle 210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Rectangle 211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Rectangle 212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Rectangle 213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Rectangle 214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Rectangle 215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Rectangle 216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Rectangle 217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Rectangle 218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7" name="Line 219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8" name="Line 220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9" name="Line 221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0" name="Line 222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1" name="Line 223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Line 224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Line 225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4" name="Line 226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5" name="Line 227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6" name="Line 228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7" name="Line 229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14" name="Line 230"/>
          <p:cNvSpPr>
            <a:spLocks noChangeShapeType="1"/>
          </p:cNvSpPr>
          <p:nvPr/>
        </p:nvSpPr>
        <p:spPr bwMode="auto">
          <a:xfrm flipH="1">
            <a:off x="5976921" y="4816475"/>
            <a:ext cx="273050" cy="2651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5" name="Group 232"/>
          <p:cNvGrpSpPr>
            <a:grpSpLocks/>
          </p:cNvGrpSpPr>
          <p:nvPr/>
        </p:nvGrpSpPr>
        <p:grpSpPr bwMode="auto">
          <a:xfrm>
            <a:off x="5732446" y="5046663"/>
            <a:ext cx="452437" cy="523875"/>
            <a:chOff x="1350" y="2770"/>
            <a:chExt cx="306" cy="348"/>
          </a:xfrm>
        </p:grpSpPr>
        <p:pic>
          <p:nvPicPr>
            <p:cNvPr id="372" name="Picture 233" descr="computer65x74p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350" y="2770"/>
              <a:ext cx="306" cy="348"/>
            </a:xfrm>
            <a:prstGeom prst="rect">
              <a:avLst/>
            </a:prstGeom>
            <a:noFill/>
          </p:spPr>
        </p:pic>
        <p:sp>
          <p:nvSpPr>
            <p:cNvPr id="373" name="Text Box 234"/>
            <p:cNvSpPr txBox="1">
              <a:spLocks noChangeArrowheads="1"/>
            </p:cNvSpPr>
            <p:nvPr/>
          </p:nvSpPr>
          <p:spPr bwMode="auto">
            <a:xfrm>
              <a:off x="1448" y="2842"/>
              <a:ext cx="136" cy="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X</a:t>
              </a:r>
              <a:endParaRPr lang="en-US"/>
            </a:p>
          </p:txBody>
        </p:sp>
      </p:grpSp>
      <p:sp>
        <p:nvSpPr>
          <p:cNvPr id="16" name="Line 235"/>
          <p:cNvSpPr>
            <a:spLocks noChangeShapeType="1"/>
          </p:cNvSpPr>
          <p:nvPr/>
        </p:nvSpPr>
        <p:spPr bwMode="auto">
          <a:xfrm flipH="1">
            <a:off x="6413483" y="4873625"/>
            <a:ext cx="46038" cy="795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7" name="Group 236"/>
          <p:cNvGrpSpPr>
            <a:grpSpLocks/>
          </p:cNvGrpSpPr>
          <p:nvPr/>
        </p:nvGrpSpPr>
        <p:grpSpPr bwMode="auto">
          <a:xfrm>
            <a:off x="6232508" y="5668963"/>
            <a:ext cx="450850" cy="523875"/>
            <a:chOff x="1632" y="2959"/>
            <a:chExt cx="306" cy="348"/>
          </a:xfrm>
        </p:grpSpPr>
        <p:pic>
          <p:nvPicPr>
            <p:cNvPr id="370" name="Picture 237" descr="computer65x74p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632" y="2959"/>
              <a:ext cx="306" cy="348"/>
            </a:xfrm>
            <a:prstGeom prst="rect">
              <a:avLst/>
            </a:prstGeom>
            <a:noFill/>
          </p:spPr>
        </p:pic>
        <p:sp>
          <p:nvSpPr>
            <p:cNvPr id="371" name="Text Box 238"/>
            <p:cNvSpPr txBox="1">
              <a:spLocks noChangeArrowheads="1"/>
            </p:cNvSpPr>
            <p:nvPr/>
          </p:nvSpPr>
          <p:spPr bwMode="auto">
            <a:xfrm>
              <a:off x="1730" y="3016"/>
              <a:ext cx="135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Y</a:t>
              </a:r>
              <a:endParaRPr lang="en-US"/>
            </a:p>
          </p:txBody>
        </p:sp>
      </p:grpSp>
      <p:sp>
        <p:nvSpPr>
          <p:cNvPr id="18" name="Line 239"/>
          <p:cNvSpPr>
            <a:spLocks noChangeShapeType="1"/>
          </p:cNvSpPr>
          <p:nvPr/>
        </p:nvSpPr>
        <p:spPr bwMode="auto">
          <a:xfrm>
            <a:off x="6767496" y="4873625"/>
            <a:ext cx="142875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19" name="Group 240"/>
          <p:cNvGrpSpPr>
            <a:grpSpLocks/>
          </p:cNvGrpSpPr>
          <p:nvPr/>
        </p:nvGrpSpPr>
        <p:grpSpPr bwMode="auto">
          <a:xfrm>
            <a:off x="6688121" y="5022850"/>
            <a:ext cx="450850" cy="523875"/>
            <a:chOff x="2256" y="2784"/>
            <a:chExt cx="306" cy="348"/>
          </a:xfrm>
        </p:grpSpPr>
        <p:pic>
          <p:nvPicPr>
            <p:cNvPr id="368" name="Picture 241" descr="computer65x74p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256" y="2784"/>
              <a:ext cx="306" cy="348"/>
            </a:xfrm>
            <a:prstGeom prst="rect">
              <a:avLst/>
            </a:prstGeom>
            <a:noFill/>
          </p:spPr>
        </p:pic>
        <p:sp>
          <p:nvSpPr>
            <p:cNvPr id="369" name="Text Box 242"/>
            <p:cNvSpPr txBox="1">
              <a:spLocks noChangeArrowheads="1"/>
            </p:cNvSpPr>
            <p:nvPr/>
          </p:nvSpPr>
          <p:spPr bwMode="auto">
            <a:xfrm>
              <a:off x="2340" y="2833"/>
              <a:ext cx="137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Z</a:t>
              </a:r>
              <a:endParaRPr lang="en-US"/>
            </a:p>
          </p:txBody>
        </p:sp>
      </p:grpSp>
      <p:sp>
        <p:nvSpPr>
          <p:cNvPr id="20" name="AutoShape 243"/>
          <p:cNvSpPr>
            <a:spLocks noChangeArrowheads="1"/>
          </p:cNvSpPr>
          <p:nvPr/>
        </p:nvSpPr>
        <p:spPr bwMode="auto">
          <a:xfrm>
            <a:off x="5791183" y="1543050"/>
            <a:ext cx="1524000" cy="1123950"/>
          </a:xfrm>
          <a:custGeom>
            <a:avLst/>
            <a:gdLst>
              <a:gd name="G0" fmla="+- -1120188 0 0"/>
              <a:gd name="G1" fmla="+- 11796480 0 0"/>
              <a:gd name="G2" fmla="+- -1120188 0 11796480"/>
              <a:gd name="G3" fmla="+- 10800 0 0"/>
              <a:gd name="G4" fmla="+- 0 0 -1120188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9247 0 0"/>
              <a:gd name="G9" fmla="+- 0 0 11796480"/>
              <a:gd name="G10" fmla="+- 9247 0 2700"/>
              <a:gd name="G11" fmla="cos G10 -1120188"/>
              <a:gd name="G12" fmla="sin G10 -1120188"/>
              <a:gd name="G13" fmla="cos 13500 -1120188"/>
              <a:gd name="G14" fmla="sin 13500 -1120188"/>
              <a:gd name="G15" fmla="+- G11 10800 0"/>
              <a:gd name="G16" fmla="+- G12 10800 0"/>
              <a:gd name="G17" fmla="+- G13 10800 0"/>
              <a:gd name="G18" fmla="+- G14 10800 0"/>
              <a:gd name="G19" fmla="*/ 9247 1 2"/>
              <a:gd name="G20" fmla="+- G19 5400 0"/>
              <a:gd name="G21" fmla="cos G20 -1120188"/>
              <a:gd name="G22" fmla="sin G20 -1120188"/>
              <a:gd name="G23" fmla="+- G21 10800 0"/>
              <a:gd name="G24" fmla="+- G12 G23 G22"/>
              <a:gd name="G25" fmla="+- G22 G23 G11"/>
              <a:gd name="G26" fmla="cos 10800 -1120188"/>
              <a:gd name="G27" fmla="sin 10800 -1120188"/>
              <a:gd name="G28" fmla="cos 9247 -1120188"/>
              <a:gd name="G29" fmla="sin 9247 -1120188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20188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9247 G39"/>
              <a:gd name="G43" fmla="sin 9247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195 w 21600"/>
              <a:gd name="T5" fmla="*/ 119 h 21600"/>
              <a:gd name="T6" fmla="*/ 776 w 21600"/>
              <a:gd name="T7" fmla="*/ 10800 h 21600"/>
              <a:gd name="T8" fmla="*/ 9425 w 21600"/>
              <a:gd name="T9" fmla="*/ 1655 h 21600"/>
              <a:gd name="T10" fmla="*/ 23703 w 21600"/>
              <a:gd name="T11" fmla="*/ 6832 h 21600"/>
              <a:gd name="T12" fmla="*/ 21403 w 21600"/>
              <a:gd name="T13" fmla="*/ 11177 h 21600"/>
              <a:gd name="T14" fmla="*/ 17057 w 21600"/>
              <a:gd name="T15" fmla="*/ 8875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638" y="8082"/>
                </a:moveTo>
                <a:cubicBezTo>
                  <a:pt x="18445" y="4201"/>
                  <a:pt x="14860" y="1553"/>
                  <a:pt x="10800" y="1553"/>
                </a:cubicBezTo>
                <a:cubicBezTo>
                  <a:pt x="5693" y="1553"/>
                  <a:pt x="1553" y="5693"/>
                  <a:pt x="1553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41" y="-1"/>
                  <a:pt x="19729" y="3093"/>
                  <a:pt x="21122" y="7625"/>
                </a:cubicBezTo>
                <a:lnTo>
                  <a:pt x="23703" y="6832"/>
                </a:lnTo>
                <a:lnTo>
                  <a:pt x="21403" y="11177"/>
                </a:lnTo>
                <a:lnTo>
                  <a:pt x="17057" y="8875"/>
                </a:lnTo>
                <a:lnTo>
                  <a:pt x="19638" y="8082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1" name="AutoShape 244"/>
          <p:cNvSpPr>
            <a:spLocks noChangeArrowheads="1"/>
          </p:cNvSpPr>
          <p:nvPr/>
        </p:nvSpPr>
        <p:spPr bwMode="auto">
          <a:xfrm>
            <a:off x="6227746" y="4340225"/>
            <a:ext cx="985837" cy="974725"/>
          </a:xfrm>
          <a:custGeom>
            <a:avLst/>
            <a:gdLst>
              <a:gd name="G0" fmla="+- -1111009 0 0"/>
              <a:gd name="G1" fmla="+- 11796480 0 0"/>
              <a:gd name="G2" fmla="+- -1111009 0 11796480"/>
              <a:gd name="G3" fmla="+- 10800 0 0"/>
              <a:gd name="G4" fmla="+- 0 0 -1111009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9290 0 0"/>
              <a:gd name="G9" fmla="+- 0 0 11796480"/>
              <a:gd name="G10" fmla="+- 9290 0 2700"/>
              <a:gd name="G11" fmla="cos G10 -1111009"/>
              <a:gd name="G12" fmla="sin G10 -1111009"/>
              <a:gd name="G13" fmla="cos 13500 -1111009"/>
              <a:gd name="G14" fmla="sin 13500 -1111009"/>
              <a:gd name="G15" fmla="+- G11 10800 0"/>
              <a:gd name="G16" fmla="+- G12 10800 0"/>
              <a:gd name="G17" fmla="+- G13 10800 0"/>
              <a:gd name="G18" fmla="+- G14 10800 0"/>
              <a:gd name="G19" fmla="*/ 9290 1 2"/>
              <a:gd name="G20" fmla="+- G19 5400 0"/>
              <a:gd name="G21" fmla="cos G20 -1111009"/>
              <a:gd name="G22" fmla="sin G20 -1111009"/>
              <a:gd name="G23" fmla="+- G21 10800 0"/>
              <a:gd name="G24" fmla="+- G12 G23 G22"/>
              <a:gd name="G25" fmla="+- G22 G23 G11"/>
              <a:gd name="G26" fmla="cos 10800 -1111009"/>
              <a:gd name="G27" fmla="sin 10800 -1111009"/>
              <a:gd name="G28" fmla="cos 9290 -1111009"/>
              <a:gd name="G29" fmla="sin 9290 -1111009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11009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9290 G39"/>
              <a:gd name="G43" fmla="sin 9290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208 w 21600"/>
              <a:gd name="T5" fmla="*/ 117 h 21600"/>
              <a:gd name="T6" fmla="*/ 755 w 21600"/>
              <a:gd name="T7" fmla="*/ 10800 h 21600"/>
              <a:gd name="T8" fmla="*/ 9430 w 21600"/>
              <a:gd name="T9" fmla="*/ 1611 h 21600"/>
              <a:gd name="T10" fmla="*/ 23713 w 21600"/>
              <a:gd name="T11" fmla="*/ 6863 h 21600"/>
              <a:gd name="T12" fmla="*/ 21415 w 21600"/>
              <a:gd name="T13" fmla="*/ 11176 h 21600"/>
              <a:gd name="T14" fmla="*/ 17103 w 21600"/>
              <a:gd name="T15" fmla="*/ 8878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686" y="8091"/>
                </a:moveTo>
                <a:cubicBezTo>
                  <a:pt x="18494" y="4181"/>
                  <a:pt x="14887" y="1510"/>
                  <a:pt x="10800" y="1510"/>
                </a:cubicBezTo>
                <a:cubicBezTo>
                  <a:pt x="5669" y="1510"/>
                  <a:pt x="1510" y="5669"/>
                  <a:pt x="1510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51" y="-1"/>
                  <a:pt x="19745" y="3105"/>
                  <a:pt x="21130" y="7650"/>
                </a:cubicBezTo>
                <a:lnTo>
                  <a:pt x="23713" y="6863"/>
                </a:lnTo>
                <a:lnTo>
                  <a:pt x="21415" y="11176"/>
                </a:lnTo>
                <a:lnTo>
                  <a:pt x="17103" y="8878"/>
                </a:lnTo>
                <a:lnTo>
                  <a:pt x="19686" y="8091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" name="AutoShape 246"/>
          <p:cNvSpPr>
            <a:spLocks noChangeArrowheads="1"/>
          </p:cNvSpPr>
          <p:nvPr/>
        </p:nvSpPr>
        <p:spPr bwMode="auto">
          <a:xfrm>
            <a:off x="6454758" y="4340225"/>
            <a:ext cx="758825" cy="900113"/>
          </a:xfrm>
          <a:custGeom>
            <a:avLst/>
            <a:gdLst>
              <a:gd name="G0" fmla="+- -1157229 0 0"/>
              <a:gd name="G1" fmla="+- 11796480 0 0"/>
              <a:gd name="G2" fmla="+- -1157229 0 11796480"/>
              <a:gd name="G3" fmla="+- 10800 0 0"/>
              <a:gd name="G4" fmla="+- 0 0 -1157229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8930 0 0"/>
              <a:gd name="G9" fmla="+- 0 0 11796480"/>
              <a:gd name="G10" fmla="+- 8930 0 2700"/>
              <a:gd name="G11" fmla="cos G10 -1157229"/>
              <a:gd name="G12" fmla="sin G10 -1157229"/>
              <a:gd name="G13" fmla="cos 13500 -1157229"/>
              <a:gd name="G14" fmla="sin 13500 -1157229"/>
              <a:gd name="G15" fmla="+- G11 10800 0"/>
              <a:gd name="G16" fmla="+- G12 10800 0"/>
              <a:gd name="G17" fmla="+- G13 10800 0"/>
              <a:gd name="G18" fmla="+- G14 10800 0"/>
              <a:gd name="G19" fmla="*/ 8930 1 2"/>
              <a:gd name="G20" fmla="+- G19 5400 0"/>
              <a:gd name="G21" fmla="cos G20 -1157229"/>
              <a:gd name="G22" fmla="sin G20 -1157229"/>
              <a:gd name="G23" fmla="+- G21 10800 0"/>
              <a:gd name="G24" fmla="+- G12 G23 G22"/>
              <a:gd name="G25" fmla="+- G22 G23 G11"/>
              <a:gd name="G26" fmla="cos 10800 -1157229"/>
              <a:gd name="G27" fmla="sin 10800 -1157229"/>
              <a:gd name="G28" fmla="cos 8930 -1157229"/>
              <a:gd name="G29" fmla="sin 8930 -1157229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57229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8930 G39"/>
              <a:gd name="G43" fmla="sin 8930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142 w 21600"/>
              <a:gd name="T5" fmla="*/ 127 h 21600"/>
              <a:gd name="T6" fmla="*/ 935 w 21600"/>
              <a:gd name="T7" fmla="*/ 10800 h 21600"/>
              <a:gd name="T8" fmla="*/ 9429 w 21600"/>
              <a:gd name="T9" fmla="*/ 1975 h 21600"/>
              <a:gd name="T10" fmla="*/ 23663 w 21600"/>
              <a:gd name="T11" fmla="*/ 6705 h 21600"/>
              <a:gd name="T12" fmla="*/ 21303 w 21600"/>
              <a:gd name="T13" fmla="*/ 11271 h 21600"/>
              <a:gd name="T14" fmla="*/ 16736 w 21600"/>
              <a:gd name="T15" fmla="*/ 8910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309" y="8091"/>
                </a:moveTo>
                <a:cubicBezTo>
                  <a:pt x="18129" y="4386"/>
                  <a:pt x="14688" y="1870"/>
                  <a:pt x="10800" y="1870"/>
                </a:cubicBezTo>
                <a:cubicBezTo>
                  <a:pt x="5868" y="1870"/>
                  <a:pt x="1870" y="5868"/>
                  <a:pt x="1870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02" y="-1"/>
                  <a:pt x="19664" y="3042"/>
                  <a:pt x="21091" y="7524"/>
                </a:cubicBezTo>
                <a:lnTo>
                  <a:pt x="23663" y="6705"/>
                </a:lnTo>
                <a:lnTo>
                  <a:pt x="21303" y="11271"/>
                </a:lnTo>
                <a:lnTo>
                  <a:pt x="16736" y="8910"/>
                </a:lnTo>
                <a:lnTo>
                  <a:pt x="19309" y="8091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3" name="AutoShape 247"/>
          <p:cNvSpPr>
            <a:spLocks noChangeArrowheads="1"/>
          </p:cNvSpPr>
          <p:nvPr/>
        </p:nvSpPr>
        <p:spPr bwMode="auto">
          <a:xfrm>
            <a:off x="6757971" y="4340225"/>
            <a:ext cx="455612" cy="909638"/>
          </a:xfrm>
          <a:custGeom>
            <a:avLst/>
            <a:gdLst>
              <a:gd name="G0" fmla="+- -1157229 0 0"/>
              <a:gd name="G1" fmla="+- 11796480 0 0"/>
              <a:gd name="G2" fmla="+- -1157229 0 11796480"/>
              <a:gd name="G3" fmla="+- 10800 0 0"/>
              <a:gd name="G4" fmla="+- 0 0 -1157229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8930 0 0"/>
              <a:gd name="G9" fmla="+- 0 0 11796480"/>
              <a:gd name="G10" fmla="+- 8930 0 2700"/>
              <a:gd name="G11" fmla="cos G10 -1157229"/>
              <a:gd name="G12" fmla="sin G10 -1157229"/>
              <a:gd name="G13" fmla="cos 13500 -1157229"/>
              <a:gd name="G14" fmla="sin 13500 -1157229"/>
              <a:gd name="G15" fmla="+- G11 10800 0"/>
              <a:gd name="G16" fmla="+- G12 10800 0"/>
              <a:gd name="G17" fmla="+- G13 10800 0"/>
              <a:gd name="G18" fmla="+- G14 10800 0"/>
              <a:gd name="G19" fmla="*/ 8930 1 2"/>
              <a:gd name="G20" fmla="+- G19 5400 0"/>
              <a:gd name="G21" fmla="cos G20 -1157229"/>
              <a:gd name="G22" fmla="sin G20 -1157229"/>
              <a:gd name="G23" fmla="+- G21 10800 0"/>
              <a:gd name="G24" fmla="+- G12 G23 G22"/>
              <a:gd name="G25" fmla="+- G22 G23 G11"/>
              <a:gd name="G26" fmla="cos 10800 -1157229"/>
              <a:gd name="G27" fmla="sin 10800 -1157229"/>
              <a:gd name="G28" fmla="cos 8930 -1157229"/>
              <a:gd name="G29" fmla="sin 8930 -1157229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57229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8930 G39"/>
              <a:gd name="G43" fmla="sin 8930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142 w 21600"/>
              <a:gd name="T5" fmla="*/ 127 h 21600"/>
              <a:gd name="T6" fmla="*/ 935 w 21600"/>
              <a:gd name="T7" fmla="*/ 10800 h 21600"/>
              <a:gd name="T8" fmla="*/ 9429 w 21600"/>
              <a:gd name="T9" fmla="*/ 1975 h 21600"/>
              <a:gd name="T10" fmla="*/ 23663 w 21600"/>
              <a:gd name="T11" fmla="*/ 6705 h 21600"/>
              <a:gd name="T12" fmla="*/ 21303 w 21600"/>
              <a:gd name="T13" fmla="*/ 11271 h 21600"/>
              <a:gd name="T14" fmla="*/ 16736 w 21600"/>
              <a:gd name="T15" fmla="*/ 8910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309" y="8091"/>
                </a:moveTo>
                <a:cubicBezTo>
                  <a:pt x="18129" y="4386"/>
                  <a:pt x="14688" y="1870"/>
                  <a:pt x="10800" y="1870"/>
                </a:cubicBezTo>
                <a:cubicBezTo>
                  <a:pt x="5868" y="1870"/>
                  <a:pt x="1870" y="5868"/>
                  <a:pt x="1870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02" y="-1"/>
                  <a:pt x="19664" y="3042"/>
                  <a:pt x="21091" y="7524"/>
                </a:cubicBezTo>
                <a:lnTo>
                  <a:pt x="23663" y="6705"/>
                </a:lnTo>
                <a:lnTo>
                  <a:pt x="21303" y="11271"/>
                </a:lnTo>
                <a:lnTo>
                  <a:pt x="16736" y="8910"/>
                </a:lnTo>
                <a:lnTo>
                  <a:pt x="19309" y="8091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4" name="Line 248"/>
          <p:cNvSpPr>
            <a:spLocks noChangeShapeType="1"/>
          </p:cNvSpPr>
          <p:nvPr/>
        </p:nvSpPr>
        <p:spPr bwMode="auto">
          <a:xfrm>
            <a:off x="6986571" y="4870450"/>
            <a:ext cx="682625" cy="758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25" name="Picture 249" descr="IPphone87x74p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213583" y="5537200"/>
            <a:ext cx="631825" cy="547688"/>
          </a:xfrm>
          <a:prstGeom prst="rect">
            <a:avLst/>
          </a:prstGeom>
          <a:noFill/>
        </p:spPr>
      </p:pic>
      <p:grpSp>
        <p:nvGrpSpPr>
          <p:cNvPr id="26" name="Group 256"/>
          <p:cNvGrpSpPr>
            <a:grpSpLocks/>
          </p:cNvGrpSpPr>
          <p:nvPr/>
        </p:nvGrpSpPr>
        <p:grpSpPr bwMode="auto">
          <a:xfrm>
            <a:off x="8153393" y="2362207"/>
            <a:ext cx="447676" cy="1814515"/>
            <a:chOff x="2650" y="2690"/>
            <a:chExt cx="282" cy="1143"/>
          </a:xfrm>
        </p:grpSpPr>
        <p:sp>
          <p:nvSpPr>
            <p:cNvPr id="342" name="Rectangle 257"/>
            <p:cNvSpPr>
              <a:spLocks noChangeArrowheads="1"/>
            </p:cNvSpPr>
            <p:nvPr/>
          </p:nvSpPr>
          <p:spPr bwMode="auto">
            <a:xfrm>
              <a:off x="2663" y="2884"/>
              <a:ext cx="70" cy="948"/>
            </a:xfrm>
            <a:prstGeom prst="rect">
              <a:avLst/>
            </a:prstGeom>
            <a:solidFill>
              <a:srgbClr val="CF0E30"/>
            </a:solidFill>
            <a:ln w="4763" algn="ctr">
              <a:noFill/>
              <a:miter lim="800000"/>
              <a:headEnd/>
              <a:tailEnd/>
            </a:ln>
            <a:effectLst/>
            <a:scene3d>
              <a:camera prst="legacyObliqueTopRight"/>
              <a:lightRig rig="legacyFlat3" dir="l"/>
            </a:scene3d>
            <a:sp3d extrusionH="862000" prstMaterial="legacyMatte">
              <a:bevelT w="13500" h="13500" prst="angle"/>
              <a:bevelB w="13500" h="13500" prst="angle"/>
              <a:extrusionClr>
                <a:srgbClr val="CF0E30"/>
              </a:extrusionClr>
            </a:sp3d>
          </p:spPr>
          <p:txBody>
            <a:bodyPr>
              <a:flatTx/>
            </a:bodyPr>
            <a:lstStyle/>
            <a:p>
              <a:endParaRPr lang="en-US"/>
            </a:p>
          </p:txBody>
        </p:sp>
        <p:sp>
          <p:nvSpPr>
            <p:cNvPr id="343" name="Line 258"/>
            <p:cNvSpPr>
              <a:spLocks noChangeShapeType="1"/>
            </p:cNvSpPr>
            <p:nvPr/>
          </p:nvSpPr>
          <p:spPr bwMode="auto">
            <a:xfrm flipH="1">
              <a:off x="2740" y="2929"/>
              <a:ext cx="192" cy="169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Rectangle 259"/>
            <p:cNvSpPr>
              <a:spLocks noChangeArrowheads="1"/>
            </p:cNvSpPr>
            <p:nvPr/>
          </p:nvSpPr>
          <p:spPr bwMode="auto">
            <a:xfrm>
              <a:off x="2659" y="2886"/>
              <a:ext cx="73" cy="947"/>
            </a:xfrm>
            <a:prstGeom prst="rect">
              <a:avLst/>
            </a:prstGeom>
            <a:noFill/>
            <a:ln w="3175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5" name="Line 260"/>
            <p:cNvSpPr>
              <a:spLocks noChangeShapeType="1"/>
            </p:cNvSpPr>
            <p:nvPr/>
          </p:nvSpPr>
          <p:spPr bwMode="auto">
            <a:xfrm flipV="1">
              <a:off x="2887" y="2823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Line 261"/>
            <p:cNvSpPr>
              <a:spLocks noChangeShapeType="1"/>
            </p:cNvSpPr>
            <p:nvPr/>
          </p:nvSpPr>
          <p:spPr bwMode="auto">
            <a:xfrm flipV="1">
              <a:off x="2888" y="3378"/>
              <a:ext cx="1" cy="12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Line 262"/>
            <p:cNvSpPr>
              <a:spLocks noChangeShapeType="1"/>
            </p:cNvSpPr>
            <p:nvPr/>
          </p:nvSpPr>
          <p:spPr bwMode="auto">
            <a:xfrm flipV="1">
              <a:off x="2888" y="3082"/>
              <a:ext cx="1" cy="146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Line 263"/>
            <p:cNvSpPr>
              <a:spLocks noChangeShapeType="1"/>
            </p:cNvSpPr>
            <p:nvPr/>
          </p:nvSpPr>
          <p:spPr bwMode="auto">
            <a:xfrm flipH="1">
              <a:off x="2734" y="3460"/>
              <a:ext cx="192" cy="2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Line 264"/>
            <p:cNvSpPr>
              <a:spLocks noChangeShapeType="1"/>
            </p:cNvSpPr>
            <p:nvPr/>
          </p:nvSpPr>
          <p:spPr bwMode="auto">
            <a:xfrm flipH="1">
              <a:off x="2734" y="3460"/>
              <a:ext cx="192" cy="218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Line 265"/>
            <p:cNvSpPr>
              <a:spLocks noChangeShapeType="1"/>
            </p:cNvSpPr>
            <p:nvPr/>
          </p:nvSpPr>
          <p:spPr bwMode="auto">
            <a:xfrm flipH="1">
              <a:off x="2734" y="3339"/>
              <a:ext cx="192" cy="19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Line 266"/>
            <p:cNvSpPr>
              <a:spLocks noChangeShapeType="1"/>
            </p:cNvSpPr>
            <p:nvPr/>
          </p:nvSpPr>
          <p:spPr bwMode="auto">
            <a:xfrm flipH="1">
              <a:off x="2734" y="3339"/>
              <a:ext cx="192" cy="194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Line 267"/>
            <p:cNvSpPr>
              <a:spLocks noChangeShapeType="1"/>
            </p:cNvSpPr>
            <p:nvPr/>
          </p:nvSpPr>
          <p:spPr bwMode="auto">
            <a:xfrm flipH="1">
              <a:off x="2734" y="3194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Line 268"/>
            <p:cNvSpPr>
              <a:spLocks noChangeShapeType="1"/>
            </p:cNvSpPr>
            <p:nvPr/>
          </p:nvSpPr>
          <p:spPr bwMode="auto">
            <a:xfrm flipH="1">
              <a:off x="2734" y="3194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Line 269"/>
            <p:cNvSpPr>
              <a:spLocks noChangeShapeType="1"/>
            </p:cNvSpPr>
            <p:nvPr/>
          </p:nvSpPr>
          <p:spPr bwMode="auto">
            <a:xfrm flipH="1">
              <a:off x="2734" y="3049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Line 270"/>
            <p:cNvSpPr>
              <a:spLocks noChangeShapeType="1"/>
            </p:cNvSpPr>
            <p:nvPr/>
          </p:nvSpPr>
          <p:spPr bwMode="auto">
            <a:xfrm flipH="1">
              <a:off x="2734" y="3049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" name="Line 271"/>
            <p:cNvSpPr>
              <a:spLocks noChangeShapeType="1"/>
            </p:cNvSpPr>
            <p:nvPr/>
          </p:nvSpPr>
          <p:spPr bwMode="auto">
            <a:xfrm flipV="1">
              <a:off x="2734" y="2783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Line 272"/>
            <p:cNvSpPr>
              <a:spLocks noChangeShapeType="1"/>
            </p:cNvSpPr>
            <p:nvPr/>
          </p:nvSpPr>
          <p:spPr bwMode="auto">
            <a:xfrm flipV="1">
              <a:off x="2734" y="2783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Line 273"/>
            <p:cNvSpPr>
              <a:spLocks noChangeShapeType="1"/>
            </p:cNvSpPr>
            <p:nvPr/>
          </p:nvSpPr>
          <p:spPr bwMode="auto">
            <a:xfrm flipV="1">
              <a:off x="2814" y="3583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" name="Line 274"/>
            <p:cNvSpPr>
              <a:spLocks noChangeShapeType="1"/>
            </p:cNvSpPr>
            <p:nvPr/>
          </p:nvSpPr>
          <p:spPr bwMode="auto">
            <a:xfrm flipV="1">
              <a:off x="2814" y="3306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" name="Line 275"/>
            <p:cNvSpPr>
              <a:spLocks noChangeShapeType="1"/>
            </p:cNvSpPr>
            <p:nvPr/>
          </p:nvSpPr>
          <p:spPr bwMode="auto">
            <a:xfrm flipH="1" flipV="1">
              <a:off x="2815" y="3030"/>
              <a:ext cx="6" cy="132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Line 276"/>
            <p:cNvSpPr>
              <a:spLocks noChangeShapeType="1"/>
            </p:cNvSpPr>
            <p:nvPr/>
          </p:nvSpPr>
          <p:spPr bwMode="auto">
            <a:xfrm flipV="1">
              <a:off x="2734" y="2690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Line 277"/>
            <p:cNvSpPr>
              <a:spLocks noChangeShapeType="1"/>
            </p:cNvSpPr>
            <p:nvPr/>
          </p:nvSpPr>
          <p:spPr bwMode="auto">
            <a:xfrm>
              <a:off x="2651" y="2973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3" name="Line 278"/>
            <p:cNvSpPr>
              <a:spLocks noChangeShapeType="1"/>
            </p:cNvSpPr>
            <p:nvPr/>
          </p:nvSpPr>
          <p:spPr bwMode="auto">
            <a:xfrm>
              <a:off x="2651" y="3092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Line 279"/>
            <p:cNvSpPr>
              <a:spLocks noChangeShapeType="1"/>
            </p:cNvSpPr>
            <p:nvPr/>
          </p:nvSpPr>
          <p:spPr bwMode="auto">
            <a:xfrm>
              <a:off x="2651" y="3238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5" name="Line 280"/>
            <p:cNvSpPr>
              <a:spLocks noChangeShapeType="1"/>
            </p:cNvSpPr>
            <p:nvPr/>
          </p:nvSpPr>
          <p:spPr bwMode="auto">
            <a:xfrm>
              <a:off x="2650" y="3386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6" name="Line 281"/>
            <p:cNvSpPr>
              <a:spLocks noChangeShapeType="1"/>
            </p:cNvSpPr>
            <p:nvPr/>
          </p:nvSpPr>
          <p:spPr bwMode="auto">
            <a:xfrm>
              <a:off x="2650" y="3535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7" name="Line 282"/>
            <p:cNvSpPr>
              <a:spLocks noChangeShapeType="1"/>
            </p:cNvSpPr>
            <p:nvPr/>
          </p:nvSpPr>
          <p:spPr bwMode="auto">
            <a:xfrm>
              <a:off x="2650" y="3669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" name="Group 283"/>
          <p:cNvGrpSpPr>
            <a:grpSpLocks/>
          </p:cNvGrpSpPr>
          <p:nvPr/>
        </p:nvGrpSpPr>
        <p:grpSpPr bwMode="auto">
          <a:xfrm>
            <a:off x="8077416" y="2895596"/>
            <a:ext cx="609828" cy="423862"/>
            <a:chOff x="545" y="2017"/>
            <a:chExt cx="534" cy="411"/>
          </a:xfrm>
        </p:grpSpPr>
        <p:sp>
          <p:nvSpPr>
            <p:cNvPr id="317" name="Line 284"/>
            <p:cNvSpPr>
              <a:spLocks noChangeShapeType="1"/>
            </p:cNvSpPr>
            <p:nvPr/>
          </p:nvSpPr>
          <p:spPr bwMode="auto">
            <a:xfrm>
              <a:off x="545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" name="AutoShape 285"/>
            <p:cNvSpPr>
              <a:spLocks noChangeAspect="1" noChangeArrowheads="1" noTextEdit="1"/>
            </p:cNvSpPr>
            <p:nvPr/>
          </p:nvSpPr>
          <p:spPr bwMode="auto">
            <a:xfrm>
              <a:off x="545" y="2017"/>
              <a:ext cx="534" cy="4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" name="Oval 286"/>
            <p:cNvSpPr>
              <a:spLocks noChangeArrowheads="1"/>
            </p:cNvSpPr>
            <p:nvPr/>
          </p:nvSpPr>
          <p:spPr bwMode="auto">
            <a:xfrm>
              <a:off x="546" y="2188"/>
              <a:ext cx="532" cy="239"/>
            </a:xfrm>
            <a:prstGeom prst="ellipse">
              <a:avLst/>
            </a:prstGeom>
            <a:solidFill>
              <a:srgbClr val="AFAF66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20" name="Rectangle 287"/>
            <p:cNvSpPr>
              <a:spLocks noChangeArrowheads="1"/>
            </p:cNvSpPr>
            <p:nvPr/>
          </p:nvSpPr>
          <p:spPr bwMode="auto">
            <a:xfrm>
              <a:off x="546" y="2139"/>
              <a:ext cx="531" cy="170"/>
            </a:xfrm>
            <a:prstGeom prst="rect">
              <a:avLst/>
            </a:prstGeom>
            <a:solidFill>
              <a:srgbClr val="AFAF66"/>
            </a:solidFill>
            <a:ln w="1588" algn="ctr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21" name="Oval 288"/>
            <p:cNvSpPr>
              <a:spLocks noChangeArrowheads="1"/>
            </p:cNvSpPr>
            <p:nvPr/>
          </p:nvSpPr>
          <p:spPr bwMode="auto">
            <a:xfrm>
              <a:off x="546" y="2018"/>
              <a:ext cx="532" cy="239"/>
            </a:xfrm>
            <a:prstGeom prst="ellipse">
              <a:avLst/>
            </a:prstGeom>
            <a:solidFill>
              <a:srgbClr val="CCCC9B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29" name="Group 289"/>
            <p:cNvGrpSpPr>
              <a:grpSpLocks/>
            </p:cNvGrpSpPr>
            <p:nvPr/>
          </p:nvGrpSpPr>
          <p:grpSpPr bwMode="auto">
            <a:xfrm>
              <a:off x="626" y="2046"/>
              <a:ext cx="368" cy="183"/>
              <a:chOff x="1033" y="1368"/>
              <a:chExt cx="331" cy="149"/>
            </a:xfrm>
          </p:grpSpPr>
          <p:grpSp>
            <p:nvGrpSpPr>
              <p:cNvPr id="31" name="Group 290"/>
              <p:cNvGrpSpPr>
                <a:grpSpLocks/>
              </p:cNvGrpSpPr>
              <p:nvPr/>
            </p:nvGrpSpPr>
            <p:grpSpPr bwMode="auto">
              <a:xfrm>
                <a:off x="1033" y="1368"/>
                <a:ext cx="328" cy="146"/>
                <a:chOff x="1993" y="1656"/>
                <a:chExt cx="328" cy="146"/>
              </a:xfrm>
            </p:grpSpPr>
            <p:sp>
              <p:nvSpPr>
                <p:cNvPr id="334" name="Freeform 291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" name="Freeform 292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" name="Freeform 293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" name="Freeform 294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" name="Freeform 295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" name="Freeform 296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" name="Freeform 297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" name="Freeform 298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3" name="Group 299"/>
              <p:cNvGrpSpPr>
                <a:grpSpLocks/>
              </p:cNvGrpSpPr>
              <p:nvPr/>
            </p:nvGrpSpPr>
            <p:grpSpPr bwMode="auto">
              <a:xfrm>
                <a:off x="1036" y="1372"/>
                <a:ext cx="328" cy="145"/>
                <a:chOff x="1996" y="1660"/>
                <a:chExt cx="328" cy="145"/>
              </a:xfrm>
            </p:grpSpPr>
            <p:sp>
              <p:nvSpPr>
                <p:cNvPr id="326" name="Freeform 300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" name="Freeform 301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" name="Freeform 302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" name="Freeform 303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" name="Freeform 304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" name="Freeform 305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" name="Freeform 306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" name="Freeform 307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323" name="Line 308"/>
            <p:cNvSpPr>
              <a:spLocks noChangeShapeType="1"/>
            </p:cNvSpPr>
            <p:nvPr/>
          </p:nvSpPr>
          <p:spPr bwMode="auto">
            <a:xfrm>
              <a:off x="1076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8" name="Line 61"/>
          <p:cNvSpPr>
            <a:spLocks noChangeShapeType="1"/>
          </p:cNvSpPr>
          <p:nvPr/>
        </p:nvSpPr>
        <p:spPr bwMode="auto">
          <a:xfrm>
            <a:off x="6705583" y="2209799"/>
            <a:ext cx="76200" cy="4958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35" name="Group 486"/>
          <p:cNvGrpSpPr/>
          <p:nvPr/>
        </p:nvGrpSpPr>
        <p:grpSpPr>
          <a:xfrm>
            <a:off x="5633511" y="2547946"/>
            <a:ext cx="1911351" cy="804897"/>
            <a:chOff x="4566728" y="2514609"/>
            <a:chExt cx="1911351" cy="804897"/>
          </a:xfrm>
        </p:grpSpPr>
        <p:grpSp>
          <p:nvGrpSpPr>
            <p:cNvPr id="73" name="Group 485"/>
            <p:cNvGrpSpPr/>
            <p:nvPr/>
          </p:nvGrpSpPr>
          <p:grpSpPr>
            <a:xfrm>
              <a:off x="4566728" y="2514609"/>
              <a:ext cx="1911351" cy="804897"/>
              <a:chOff x="4797429" y="2890847"/>
              <a:chExt cx="1911351" cy="804897"/>
            </a:xfrm>
          </p:grpSpPr>
          <p:grpSp>
            <p:nvGrpSpPr>
              <p:cNvPr id="111" name="Group 64"/>
              <p:cNvGrpSpPr>
                <a:grpSpLocks/>
              </p:cNvGrpSpPr>
              <p:nvPr/>
            </p:nvGrpSpPr>
            <p:grpSpPr bwMode="auto">
              <a:xfrm>
                <a:off x="5815545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112" name="Group 65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308" name="Freeform 66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9" name="Line 67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0" name="Freeform 68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1" name="Line 69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2" name="Line 70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3" name="Line 71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4" name="Freeform 72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5" name="Freeform 73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6" name="Line 74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5" name="Rectangle 75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" name="Rectangle 76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7" name="Rectangle 77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8" name="Rectangle 78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9" name="Freeform 79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" name="Oval 80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" name="Freeform 81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" name="Line 82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" name="Line 83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" name="Freeform 84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" name="Oval 85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" name="Oval 86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" name="Oval 87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" name="Rectangle 88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" name="Rectangle 89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3" name="Group 90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306" name="Oval 9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" name="Rectangle 92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4" name="Group 93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302" name="Oval 94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3" name="Oval 95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4" name="Oval 96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5" name="Oval 97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15" name="Group 98"/>
              <p:cNvGrpSpPr>
                <a:grpSpLocks/>
              </p:cNvGrpSpPr>
              <p:nvPr/>
            </p:nvGrpSpPr>
            <p:grpSpPr bwMode="auto">
              <a:xfrm>
                <a:off x="5306487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177" name="Group 99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275" name="Freeform 100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6" name="Line 101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7" name="Freeform 102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8" name="Line 103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9" name="Line 104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0" name="Line 105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1" name="Freeform 106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2" name="Freeform 107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3" name="Line 108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2" name="Rectangle 109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3" name="Rectangle 110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4" name="Rectangle 111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5" name="Rectangle 112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6" name="Freeform 113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" name="Oval 114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" name="Freeform 115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" name="Line 116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" name="Line 117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" name="Freeform 118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" name="Oval 119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" name="Oval 120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" name="Oval 121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5" name="Rectangle 122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" name="Rectangle 123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78" name="Group 124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73" name="Oval 125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4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79" name="Group 127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69" name="Oval 128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" name="Oval 129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1" name="Oval 130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2" name="Oval 131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83" name="Group 132"/>
              <p:cNvGrpSpPr>
                <a:grpSpLocks/>
              </p:cNvGrpSpPr>
              <p:nvPr/>
            </p:nvGrpSpPr>
            <p:grpSpPr bwMode="auto">
              <a:xfrm>
                <a:off x="4797429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185" name="Group 133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242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3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4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5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6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7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8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9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0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9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1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2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3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01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40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02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36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80" name="Text Box 167"/>
              <p:cNvSpPr txBox="1">
                <a:spLocks noChangeArrowheads="1"/>
              </p:cNvSpPr>
              <p:nvPr/>
            </p:nvSpPr>
            <p:spPr bwMode="auto">
              <a:xfrm>
                <a:off x="4863921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A</a:t>
                </a:r>
                <a:endParaRPr lang="en-US" dirty="0"/>
              </a:p>
            </p:txBody>
          </p:sp>
          <p:sp>
            <p:nvSpPr>
              <p:cNvPr id="181" name="Text Box 168"/>
              <p:cNvSpPr txBox="1">
                <a:spLocks noChangeArrowheads="1"/>
              </p:cNvSpPr>
              <p:nvPr/>
            </p:nvSpPr>
            <p:spPr bwMode="auto">
              <a:xfrm>
                <a:off x="5885213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C</a:t>
                </a:r>
                <a:endParaRPr lang="en-US" dirty="0"/>
              </a:p>
            </p:txBody>
          </p:sp>
          <p:sp>
            <p:nvSpPr>
              <p:cNvPr id="182" name="Text Box 169"/>
              <p:cNvSpPr txBox="1">
                <a:spLocks noChangeArrowheads="1"/>
              </p:cNvSpPr>
              <p:nvPr/>
            </p:nvSpPr>
            <p:spPr bwMode="auto">
              <a:xfrm>
                <a:off x="5374567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B</a:t>
                </a:r>
                <a:endParaRPr lang="en-US" dirty="0"/>
              </a:p>
            </p:txBody>
          </p:sp>
          <p:grpSp>
            <p:nvGrpSpPr>
              <p:cNvPr id="218" name="Group 132"/>
              <p:cNvGrpSpPr>
                <a:grpSpLocks/>
              </p:cNvGrpSpPr>
              <p:nvPr/>
            </p:nvGrpSpPr>
            <p:grpSpPr bwMode="auto">
              <a:xfrm>
                <a:off x="6324604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234" name="Group 133"/>
                <p:cNvGrpSpPr>
                  <a:grpSpLocks/>
                </p:cNvGrpSpPr>
                <p:nvPr/>
              </p:nvGrpSpPr>
              <p:grpSpPr bwMode="auto">
                <a:xfrm>
                  <a:off x="1071" y="667"/>
                  <a:ext cx="30" cy="8"/>
                  <a:chOff x="4702" y="2442"/>
                  <a:chExt cx="76" cy="14"/>
                </a:xfrm>
              </p:grpSpPr>
              <p:sp>
                <p:nvSpPr>
                  <p:cNvPr id="209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0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1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2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3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4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5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6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7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6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8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9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90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35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07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8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51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03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4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84" name="Text Box 168"/>
              <p:cNvSpPr txBox="1">
                <a:spLocks noChangeArrowheads="1"/>
              </p:cNvSpPr>
              <p:nvPr/>
            </p:nvSpPr>
            <p:spPr bwMode="auto">
              <a:xfrm>
                <a:off x="6395858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 smtClean="0">
                    <a:solidFill>
                      <a:srgbClr val="000000"/>
                    </a:solidFill>
                    <a:latin typeface="Tahoma" pitchFamily="34" charset="0"/>
                  </a:rPr>
                  <a:t>D</a:t>
                </a:r>
                <a:endParaRPr lang="en-US" dirty="0"/>
              </a:p>
            </p:txBody>
          </p:sp>
        </p:grpSp>
        <p:grpSp>
          <p:nvGrpSpPr>
            <p:cNvPr id="267" name="Group 385"/>
            <p:cNvGrpSpPr/>
            <p:nvPr/>
          </p:nvGrpSpPr>
          <p:grpSpPr>
            <a:xfrm>
              <a:off x="4661079" y="2857500"/>
              <a:ext cx="200026" cy="271463"/>
              <a:chOff x="7959725" y="2474913"/>
              <a:chExt cx="200026" cy="271463"/>
            </a:xfrm>
          </p:grpSpPr>
          <p:sp>
            <p:nvSpPr>
              <p:cNvPr id="159" name="Freeform 775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776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777"/>
              <p:cNvSpPr>
                <a:spLocks/>
              </p:cNvSpPr>
              <p:nvPr/>
            </p:nvSpPr>
            <p:spPr bwMode="auto">
              <a:xfrm>
                <a:off x="7959725" y="2490788"/>
                <a:ext cx="109538" cy="255588"/>
              </a:xfrm>
              <a:custGeom>
                <a:avLst/>
                <a:gdLst/>
                <a:ahLst/>
                <a:cxnLst>
                  <a:cxn ang="0">
                    <a:pos x="139" y="114"/>
                  </a:cxn>
                  <a:cxn ang="0">
                    <a:pos x="139" y="114"/>
                  </a:cxn>
                  <a:cxn ang="0">
                    <a:pos x="137" y="89"/>
                  </a:cxn>
                  <a:cxn ang="0">
                    <a:pos x="137" y="89"/>
                  </a:cxn>
                  <a:cxn ang="0">
                    <a:pos x="136" y="72"/>
                  </a:cxn>
                  <a:cxn ang="0">
                    <a:pos x="131" y="59"/>
                  </a:cxn>
                  <a:cxn ang="0">
                    <a:pos x="125" y="44"/>
                  </a:cxn>
                  <a:cxn ang="0">
                    <a:pos x="113" y="26"/>
                  </a:cxn>
                  <a:cxn ang="0">
                    <a:pos x="106" y="20"/>
                  </a:cxn>
                  <a:cxn ang="0">
                    <a:pos x="100" y="14"/>
                  </a:cxn>
                  <a:cxn ang="0">
                    <a:pos x="90" y="9"/>
                  </a:cxn>
                  <a:cxn ang="0">
                    <a:pos x="80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4"/>
                  </a:cxn>
                  <a:cxn ang="0">
                    <a:pos x="121" y="291"/>
                  </a:cxn>
                  <a:cxn ang="0">
                    <a:pos x="121" y="314"/>
                  </a:cxn>
                  <a:cxn ang="0">
                    <a:pos x="139" y="320"/>
                  </a:cxn>
                  <a:cxn ang="0">
                    <a:pos x="139" y="114"/>
                  </a:cxn>
                  <a:cxn ang="0">
                    <a:pos x="139" y="114"/>
                  </a:cxn>
                </a:cxnLst>
                <a:rect l="0" t="0" r="r" b="b"/>
                <a:pathLst>
                  <a:path w="139" h="320">
                    <a:moveTo>
                      <a:pt x="139" y="114"/>
                    </a:moveTo>
                    <a:lnTo>
                      <a:pt x="139" y="114"/>
                    </a:lnTo>
                    <a:lnTo>
                      <a:pt x="137" y="89"/>
                    </a:lnTo>
                    <a:lnTo>
                      <a:pt x="137" y="89"/>
                    </a:lnTo>
                    <a:lnTo>
                      <a:pt x="136" y="72"/>
                    </a:lnTo>
                    <a:lnTo>
                      <a:pt x="131" y="59"/>
                    </a:lnTo>
                    <a:lnTo>
                      <a:pt x="125" y="44"/>
                    </a:lnTo>
                    <a:lnTo>
                      <a:pt x="113" y="26"/>
                    </a:lnTo>
                    <a:lnTo>
                      <a:pt x="106" y="20"/>
                    </a:lnTo>
                    <a:lnTo>
                      <a:pt x="100" y="14"/>
                    </a:lnTo>
                    <a:lnTo>
                      <a:pt x="90" y="9"/>
                    </a:lnTo>
                    <a:lnTo>
                      <a:pt x="80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4"/>
                    </a:lnTo>
                    <a:lnTo>
                      <a:pt x="121" y="291"/>
                    </a:lnTo>
                    <a:lnTo>
                      <a:pt x="121" y="314"/>
                    </a:lnTo>
                    <a:lnTo>
                      <a:pt x="139" y="320"/>
                    </a:lnTo>
                    <a:lnTo>
                      <a:pt x="139" y="114"/>
                    </a:lnTo>
                    <a:lnTo>
                      <a:pt x="139" y="114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778"/>
              <p:cNvSpPr>
                <a:spLocks/>
              </p:cNvSpPr>
              <p:nvPr/>
            </p:nvSpPr>
            <p:spPr bwMode="auto">
              <a:xfrm>
                <a:off x="8018463" y="2478088"/>
                <a:ext cx="87313" cy="15875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0" y="20"/>
                  </a:cxn>
                  <a:cxn ang="0">
                    <a:pos x="109" y="0"/>
                  </a:cxn>
                </a:cxnLst>
                <a:rect l="0" t="0" r="r" b="b"/>
                <a:pathLst>
                  <a:path w="109" h="20">
                    <a:moveTo>
                      <a:pt x="109" y="0"/>
                    </a:moveTo>
                    <a:lnTo>
                      <a:pt x="0" y="2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Line 779"/>
              <p:cNvSpPr>
                <a:spLocks noChangeShapeType="1"/>
              </p:cNvSpPr>
              <p:nvPr/>
            </p:nvSpPr>
            <p:spPr bwMode="auto">
              <a:xfrm flipH="1">
                <a:off x="8018463" y="2478088"/>
                <a:ext cx="87313" cy="1587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780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781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782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783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784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785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786"/>
              <p:cNvSpPr>
                <a:spLocks/>
              </p:cNvSpPr>
              <p:nvPr/>
            </p:nvSpPr>
            <p:spPr bwMode="auto">
              <a:xfrm>
                <a:off x="8074025" y="2505075"/>
                <a:ext cx="31750" cy="111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9" y="6"/>
                  </a:cxn>
                  <a:cxn ang="0">
                    <a:pos x="39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39" h="12">
                    <a:moveTo>
                      <a:pt x="0" y="12"/>
                    </a:moveTo>
                    <a:lnTo>
                      <a:pt x="39" y="6"/>
                    </a:lnTo>
                    <a:lnTo>
                      <a:pt x="39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787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788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789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790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Freeform 791"/>
              <p:cNvSpPr>
                <a:spLocks/>
              </p:cNvSpPr>
              <p:nvPr/>
            </p:nvSpPr>
            <p:spPr bwMode="auto">
              <a:xfrm>
                <a:off x="7959725" y="2490788"/>
                <a:ext cx="111125" cy="255588"/>
              </a:xfrm>
              <a:custGeom>
                <a:avLst/>
                <a:gdLst/>
                <a:ahLst/>
                <a:cxnLst>
                  <a:cxn ang="0">
                    <a:pos x="140" y="114"/>
                  </a:cxn>
                  <a:cxn ang="0">
                    <a:pos x="140" y="114"/>
                  </a:cxn>
                  <a:cxn ang="0">
                    <a:pos x="139" y="89"/>
                  </a:cxn>
                  <a:cxn ang="0">
                    <a:pos x="139" y="89"/>
                  </a:cxn>
                  <a:cxn ang="0">
                    <a:pos x="137" y="72"/>
                  </a:cxn>
                  <a:cxn ang="0">
                    <a:pos x="134" y="59"/>
                  </a:cxn>
                  <a:cxn ang="0">
                    <a:pos x="126" y="44"/>
                  </a:cxn>
                  <a:cxn ang="0">
                    <a:pos x="115" y="26"/>
                  </a:cxn>
                  <a:cxn ang="0">
                    <a:pos x="108" y="20"/>
                  </a:cxn>
                  <a:cxn ang="0">
                    <a:pos x="101" y="14"/>
                  </a:cxn>
                  <a:cxn ang="0">
                    <a:pos x="91" y="9"/>
                  </a:cxn>
                  <a:cxn ang="0">
                    <a:pos x="82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2"/>
                  </a:cxn>
                  <a:cxn ang="0">
                    <a:pos x="122" y="291"/>
                  </a:cxn>
                  <a:cxn ang="0">
                    <a:pos x="122" y="314"/>
                  </a:cxn>
                  <a:cxn ang="0">
                    <a:pos x="140" y="320"/>
                  </a:cxn>
                  <a:cxn ang="0">
                    <a:pos x="140" y="114"/>
                  </a:cxn>
                  <a:cxn ang="0">
                    <a:pos x="140" y="114"/>
                  </a:cxn>
                </a:cxnLst>
                <a:rect l="0" t="0" r="r" b="b"/>
                <a:pathLst>
                  <a:path w="140" h="320">
                    <a:moveTo>
                      <a:pt x="140" y="114"/>
                    </a:moveTo>
                    <a:lnTo>
                      <a:pt x="140" y="114"/>
                    </a:lnTo>
                    <a:lnTo>
                      <a:pt x="139" y="89"/>
                    </a:lnTo>
                    <a:lnTo>
                      <a:pt x="139" y="89"/>
                    </a:lnTo>
                    <a:lnTo>
                      <a:pt x="137" y="72"/>
                    </a:lnTo>
                    <a:lnTo>
                      <a:pt x="134" y="59"/>
                    </a:lnTo>
                    <a:lnTo>
                      <a:pt x="126" y="44"/>
                    </a:lnTo>
                    <a:lnTo>
                      <a:pt x="115" y="26"/>
                    </a:lnTo>
                    <a:lnTo>
                      <a:pt x="108" y="20"/>
                    </a:lnTo>
                    <a:lnTo>
                      <a:pt x="101" y="14"/>
                    </a:lnTo>
                    <a:lnTo>
                      <a:pt x="91" y="9"/>
                    </a:lnTo>
                    <a:lnTo>
                      <a:pt x="82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2"/>
                    </a:lnTo>
                    <a:lnTo>
                      <a:pt x="122" y="291"/>
                    </a:lnTo>
                    <a:lnTo>
                      <a:pt x="122" y="314"/>
                    </a:lnTo>
                    <a:lnTo>
                      <a:pt x="140" y="320"/>
                    </a:lnTo>
                    <a:lnTo>
                      <a:pt x="140" y="114"/>
                    </a:lnTo>
                    <a:lnTo>
                      <a:pt x="140" y="114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Line 792"/>
              <p:cNvSpPr>
                <a:spLocks noChangeShapeType="1"/>
              </p:cNvSpPr>
              <p:nvPr/>
            </p:nvSpPr>
            <p:spPr bwMode="auto">
              <a:xfrm>
                <a:off x="8158163" y="2562225"/>
                <a:ext cx="0" cy="5238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" name="Group 404"/>
            <p:cNvGrpSpPr/>
            <p:nvPr/>
          </p:nvGrpSpPr>
          <p:grpSpPr>
            <a:xfrm>
              <a:off x="6185079" y="2874169"/>
              <a:ext cx="200025" cy="238125"/>
              <a:chOff x="7885112" y="5567362"/>
              <a:chExt cx="200025" cy="238125"/>
            </a:xfrm>
          </p:grpSpPr>
          <p:sp>
            <p:nvSpPr>
              <p:cNvPr id="144" name="Freeform 683"/>
              <p:cNvSpPr>
                <a:spLocks/>
              </p:cNvSpPr>
              <p:nvPr/>
            </p:nvSpPr>
            <p:spPr bwMode="auto">
              <a:xfrm>
                <a:off x="7886700" y="573246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0"/>
                  </a:cxn>
                  <a:cxn ang="0">
                    <a:pos x="242" y="5"/>
                  </a:cxn>
                  <a:cxn ang="0">
                    <a:pos x="237" y="11"/>
                  </a:cxn>
                  <a:cxn ang="0">
                    <a:pos x="228" y="17"/>
                  </a:cxn>
                  <a:cxn ang="0">
                    <a:pos x="214" y="23"/>
                  </a:cxn>
                  <a:cxn ang="0">
                    <a:pos x="193" y="28"/>
                  </a:cxn>
                  <a:cxn ang="0">
                    <a:pos x="162" y="32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2"/>
                  </a:cxn>
                  <a:cxn ang="0">
                    <a:pos x="52" y="28"/>
                  </a:cxn>
                  <a:cxn ang="0">
                    <a:pos x="30" y="23"/>
                  </a:cxn>
                  <a:cxn ang="0">
                    <a:pos x="15" y="17"/>
                  </a:cxn>
                  <a:cxn ang="0">
                    <a:pos x="7" y="11"/>
                  </a:cxn>
                  <a:cxn ang="0">
                    <a:pos x="1" y="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5"/>
                  </a:cxn>
                  <a:cxn ang="0">
                    <a:pos x="2" y="61"/>
                  </a:cxn>
                  <a:cxn ang="0">
                    <a:pos x="7" y="66"/>
                  </a:cxn>
                  <a:cxn ang="0">
                    <a:pos x="19" y="74"/>
                  </a:cxn>
                  <a:cxn ang="0">
                    <a:pos x="34" y="80"/>
                  </a:cxn>
                  <a:cxn ang="0">
                    <a:pos x="55" y="86"/>
                  </a:cxn>
                  <a:cxn ang="0">
                    <a:pos x="86" y="91"/>
                  </a:cxn>
                  <a:cxn ang="0">
                    <a:pos x="124" y="92"/>
                  </a:cxn>
                  <a:cxn ang="0">
                    <a:pos x="124" y="92"/>
                  </a:cxn>
                  <a:cxn ang="0">
                    <a:pos x="160" y="91"/>
                  </a:cxn>
                  <a:cxn ang="0">
                    <a:pos x="188" y="86"/>
                  </a:cxn>
                  <a:cxn ang="0">
                    <a:pos x="211" y="80"/>
                  </a:cxn>
                  <a:cxn ang="0">
                    <a:pos x="226" y="75"/>
                  </a:cxn>
                  <a:cxn ang="0">
                    <a:pos x="236" y="69"/>
                  </a:cxn>
                  <a:cxn ang="0">
                    <a:pos x="242" y="61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2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0"/>
                    </a:lnTo>
                    <a:lnTo>
                      <a:pt x="242" y="5"/>
                    </a:lnTo>
                    <a:lnTo>
                      <a:pt x="237" y="11"/>
                    </a:lnTo>
                    <a:lnTo>
                      <a:pt x="228" y="17"/>
                    </a:lnTo>
                    <a:lnTo>
                      <a:pt x="214" y="23"/>
                    </a:lnTo>
                    <a:lnTo>
                      <a:pt x="193" y="28"/>
                    </a:lnTo>
                    <a:lnTo>
                      <a:pt x="162" y="32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2"/>
                    </a:lnTo>
                    <a:lnTo>
                      <a:pt x="52" y="28"/>
                    </a:lnTo>
                    <a:lnTo>
                      <a:pt x="30" y="23"/>
                    </a:lnTo>
                    <a:lnTo>
                      <a:pt x="15" y="17"/>
                    </a:lnTo>
                    <a:lnTo>
                      <a:pt x="7" y="11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2" y="61"/>
                    </a:lnTo>
                    <a:lnTo>
                      <a:pt x="7" y="66"/>
                    </a:lnTo>
                    <a:lnTo>
                      <a:pt x="19" y="74"/>
                    </a:lnTo>
                    <a:lnTo>
                      <a:pt x="34" y="80"/>
                    </a:lnTo>
                    <a:lnTo>
                      <a:pt x="55" y="86"/>
                    </a:lnTo>
                    <a:lnTo>
                      <a:pt x="86" y="91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60" y="91"/>
                    </a:lnTo>
                    <a:lnTo>
                      <a:pt x="188" y="86"/>
                    </a:lnTo>
                    <a:lnTo>
                      <a:pt x="211" y="80"/>
                    </a:lnTo>
                    <a:lnTo>
                      <a:pt x="226" y="75"/>
                    </a:lnTo>
                    <a:lnTo>
                      <a:pt x="236" y="69"/>
                    </a:lnTo>
                    <a:lnTo>
                      <a:pt x="242" y="61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684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685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686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687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688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689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690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691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noFill/>
              <a:ln w="4763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692"/>
              <p:cNvSpPr>
                <a:spLocks/>
              </p:cNvSpPr>
              <p:nvPr/>
            </p:nvSpPr>
            <p:spPr bwMode="auto">
              <a:xfrm>
                <a:off x="7885112" y="5775325"/>
                <a:ext cx="100013" cy="30162"/>
              </a:xfrm>
              <a:custGeom>
                <a:avLst/>
                <a:gdLst/>
                <a:ahLst/>
                <a:cxnLst>
                  <a:cxn ang="0">
                    <a:pos x="126" y="37"/>
                  </a:cxn>
                  <a:cxn ang="0">
                    <a:pos x="122" y="37"/>
                  </a:cxn>
                  <a:cxn ang="0">
                    <a:pos x="118" y="37"/>
                  </a:cxn>
                  <a:cxn ang="0">
                    <a:pos x="113" y="37"/>
                  </a:cxn>
                  <a:cxn ang="0">
                    <a:pos x="109" y="37"/>
                  </a:cxn>
                  <a:cxn ang="0">
                    <a:pos x="106" y="37"/>
                  </a:cxn>
                  <a:cxn ang="0">
                    <a:pos x="102" y="36"/>
                  </a:cxn>
                  <a:cxn ang="0">
                    <a:pos x="98" y="36"/>
                  </a:cxn>
                  <a:cxn ang="0">
                    <a:pos x="94" y="36"/>
                  </a:cxn>
                  <a:cxn ang="0">
                    <a:pos x="91" y="36"/>
                  </a:cxn>
                  <a:cxn ang="0">
                    <a:pos x="87" y="36"/>
                  </a:cxn>
                  <a:cxn ang="0">
                    <a:pos x="83" y="36"/>
                  </a:cxn>
                  <a:cxn ang="0">
                    <a:pos x="79" y="35"/>
                  </a:cxn>
                  <a:cxn ang="0">
                    <a:pos x="76" y="34"/>
                  </a:cxn>
                  <a:cxn ang="0">
                    <a:pos x="72" y="34"/>
                  </a:cxn>
                  <a:cxn ang="0">
                    <a:pos x="69" y="34"/>
                  </a:cxn>
                  <a:cxn ang="0">
                    <a:pos x="66" y="34"/>
                  </a:cxn>
                  <a:cxn ang="0">
                    <a:pos x="62" y="32"/>
                  </a:cxn>
                  <a:cxn ang="0">
                    <a:pos x="59" y="31"/>
                  </a:cxn>
                  <a:cxn ang="0">
                    <a:pos x="55" y="31"/>
                  </a:cxn>
                  <a:cxn ang="0">
                    <a:pos x="53" y="31"/>
                  </a:cxn>
                  <a:cxn ang="0">
                    <a:pos x="49" y="29"/>
                  </a:cxn>
                  <a:cxn ang="0">
                    <a:pos x="47" y="29"/>
                  </a:cxn>
                  <a:cxn ang="0">
                    <a:pos x="43" y="29"/>
                  </a:cxn>
                  <a:cxn ang="0">
                    <a:pos x="40" y="27"/>
                  </a:cxn>
                  <a:cxn ang="0">
                    <a:pos x="38" y="26"/>
                  </a:cxn>
                  <a:cxn ang="0">
                    <a:pos x="35" y="26"/>
                  </a:cxn>
                  <a:cxn ang="0">
                    <a:pos x="33" y="25"/>
                  </a:cxn>
                  <a:cxn ang="0">
                    <a:pos x="30" y="25"/>
                  </a:cxn>
                  <a:cxn ang="0">
                    <a:pos x="28" y="24"/>
                  </a:cxn>
                  <a:cxn ang="0">
                    <a:pos x="25" y="22"/>
                  </a:cxn>
                  <a:cxn ang="0">
                    <a:pos x="23" y="21"/>
                  </a:cxn>
                  <a:cxn ang="0">
                    <a:pos x="20" y="20"/>
                  </a:cxn>
                  <a:cxn ang="0">
                    <a:pos x="19" y="20"/>
                  </a:cxn>
                  <a:cxn ang="0">
                    <a:pos x="17" y="19"/>
                  </a:cxn>
                  <a:cxn ang="0">
                    <a:pos x="15" y="17"/>
                  </a:cxn>
                  <a:cxn ang="0">
                    <a:pos x="13" y="16"/>
                  </a:cxn>
                  <a:cxn ang="0">
                    <a:pos x="11" y="16"/>
                  </a:cxn>
                  <a:cxn ang="0">
                    <a:pos x="10" y="14"/>
                  </a:cxn>
                  <a:cxn ang="0">
                    <a:pos x="10" y="14"/>
                  </a:cxn>
                  <a:cxn ang="0">
                    <a:pos x="8" y="12"/>
                  </a:cxn>
                  <a:cxn ang="0">
                    <a:pos x="8" y="11"/>
                  </a:cxn>
                  <a:cxn ang="0">
                    <a:pos x="5" y="10"/>
                  </a:cxn>
                  <a:cxn ang="0">
                    <a:pos x="5" y="9"/>
                  </a:cxn>
                  <a:cxn ang="0">
                    <a:pos x="4" y="7"/>
                  </a:cxn>
                  <a:cxn ang="0">
                    <a:pos x="3" y="6"/>
                  </a:cxn>
                  <a:cxn ang="0">
                    <a:pos x="3" y="5"/>
                  </a:cxn>
                  <a:cxn ang="0">
                    <a:pos x="1" y="5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26" h="37">
                    <a:moveTo>
                      <a:pt x="126" y="37"/>
                    </a:moveTo>
                    <a:lnTo>
                      <a:pt x="122" y="37"/>
                    </a:lnTo>
                    <a:lnTo>
                      <a:pt x="118" y="37"/>
                    </a:lnTo>
                    <a:lnTo>
                      <a:pt x="113" y="37"/>
                    </a:lnTo>
                    <a:lnTo>
                      <a:pt x="109" y="37"/>
                    </a:lnTo>
                    <a:lnTo>
                      <a:pt x="106" y="37"/>
                    </a:lnTo>
                    <a:lnTo>
                      <a:pt x="102" y="36"/>
                    </a:lnTo>
                    <a:lnTo>
                      <a:pt x="98" y="36"/>
                    </a:lnTo>
                    <a:lnTo>
                      <a:pt x="94" y="36"/>
                    </a:lnTo>
                    <a:lnTo>
                      <a:pt x="91" y="36"/>
                    </a:lnTo>
                    <a:lnTo>
                      <a:pt x="87" y="36"/>
                    </a:lnTo>
                    <a:lnTo>
                      <a:pt x="83" y="36"/>
                    </a:lnTo>
                    <a:lnTo>
                      <a:pt x="79" y="35"/>
                    </a:lnTo>
                    <a:lnTo>
                      <a:pt x="76" y="34"/>
                    </a:lnTo>
                    <a:lnTo>
                      <a:pt x="72" y="34"/>
                    </a:lnTo>
                    <a:lnTo>
                      <a:pt x="69" y="34"/>
                    </a:lnTo>
                    <a:lnTo>
                      <a:pt x="66" y="34"/>
                    </a:lnTo>
                    <a:lnTo>
                      <a:pt x="62" y="32"/>
                    </a:lnTo>
                    <a:lnTo>
                      <a:pt x="59" y="31"/>
                    </a:lnTo>
                    <a:lnTo>
                      <a:pt x="55" y="31"/>
                    </a:lnTo>
                    <a:lnTo>
                      <a:pt x="53" y="31"/>
                    </a:lnTo>
                    <a:lnTo>
                      <a:pt x="49" y="29"/>
                    </a:lnTo>
                    <a:lnTo>
                      <a:pt x="47" y="29"/>
                    </a:lnTo>
                    <a:lnTo>
                      <a:pt x="43" y="29"/>
                    </a:lnTo>
                    <a:lnTo>
                      <a:pt x="40" y="27"/>
                    </a:lnTo>
                    <a:lnTo>
                      <a:pt x="38" y="26"/>
                    </a:lnTo>
                    <a:lnTo>
                      <a:pt x="35" y="26"/>
                    </a:lnTo>
                    <a:lnTo>
                      <a:pt x="33" y="25"/>
                    </a:lnTo>
                    <a:lnTo>
                      <a:pt x="30" y="25"/>
                    </a:lnTo>
                    <a:lnTo>
                      <a:pt x="28" y="24"/>
                    </a:lnTo>
                    <a:lnTo>
                      <a:pt x="25" y="22"/>
                    </a:lnTo>
                    <a:lnTo>
                      <a:pt x="23" y="21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7" y="19"/>
                    </a:lnTo>
                    <a:lnTo>
                      <a:pt x="15" y="17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693"/>
              <p:cNvSpPr>
                <a:spLocks/>
              </p:cNvSpPr>
              <p:nvPr/>
            </p:nvSpPr>
            <p:spPr bwMode="auto">
              <a:xfrm>
                <a:off x="7985125" y="5775325"/>
                <a:ext cx="100012" cy="30162"/>
              </a:xfrm>
              <a:custGeom>
                <a:avLst/>
                <a:gdLst/>
                <a:ahLst/>
                <a:cxnLst>
                  <a:cxn ang="0">
                    <a:pos x="125" y="0"/>
                  </a:cxn>
                  <a:cxn ang="0">
                    <a:pos x="125" y="0"/>
                  </a:cxn>
                  <a:cxn ang="0">
                    <a:pos x="125" y="2"/>
                  </a:cxn>
                  <a:cxn ang="0">
                    <a:pos x="125" y="2"/>
                  </a:cxn>
                  <a:cxn ang="0">
                    <a:pos x="124" y="5"/>
                  </a:cxn>
                  <a:cxn ang="0">
                    <a:pos x="123" y="5"/>
                  </a:cxn>
                  <a:cxn ang="0">
                    <a:pos x="123" y="6"/>
                  </a:cxn>
                  <a:cxn ang="0">
                    <a:pos x="123" y="7"/>
                  </a:cxn>
                  <a:cxn ang="0">
                    <a:pos x="122" y="9"/>
                  </a:cxn>
                  <a:cxn ang="0">
                    <a:pos x="120" y="10"/>
                  </a:cxn>
                  <a:cxn ang="0">
                    <a:pos x="119" y="11"/>
                  </a:cxn>
                  <a:cxn ang="0">
                    <a:pos x="118" y="12"/>
                  </a:cxn>
                  <a:cxn ang="0">
                    <a:pos x="117" y="14"/>
                  </a:cxn>
                  <a:cxn ang="0">
                    <a:pos x="115" y="14"/>
                  </a:cxn>
                  <a:cxn ang="0">
                    <a:pos x="114" y="16"/>
                  </a:cxn>
                  <a:cxn ang="0">
                    <a:pos x="112" y="16"/>
                  </a:cxn>
                  <a:cxn ang="0">
                    <a:pos x="110" y="17"/>
                  </a:cxn>
                  <a:cxn ang="0">
                    <a:pos x="108" y="19"/>
                  </a:cxn>
                  <a:cxn ang="0">
                    <a:pos x="105" y="20"/>
                  </a:cxn>
                  <a:cxn ang="0">
                    <a:pos x="104" y="20"/>
                  </a:cxn>
                  <a:cxn ang="0">
                    <a:pos x="102" y="21"/>
                  </a:cxn>
                  <a:cxn ang="0">
                    <a:pos x="99" y="22"/>
                  </a:cxn>
                  <a:cxn ang="0">
                    <a:pos x="96" y="24"/>
                  </a:cxn>
                  <a:cxn ang="0">
                    <a:pos x="95" y="25"/>
                  </a:cxn>
                  <a:cxn ang="0">
                    <a:pos x="91" y="25"/>
                  </a:cxn>
                  <a:cxn ang="0">
                    <a:pos x="90" y="26"/>
                  </a:cxn>
                  <a:cxn ang="0">
                    <a:pos x="88" y="26"/>
                  </a:cxn>
                  <a:cxn ang="0">
                    <a:pos x="84" y="27"/>
                  </a:cxn>
                  <a:cxn ang="0">
                    <a:pos x="81" y="29"/>
                  </a:cxn>
                  <a:cxn ang="0">
                    <a:pos x="79" y="29"/>
                  </a:cxn>
                  <a:cxn ang="0">
                    <a:pos x="76" y="29"/>
                  </a:cxn>
                  <a:cxn ang="0">
                    <a:pos x="71" y="31"/>
                  </a:cxn>
                  <a:cxn ang="0">
                    <a:pos x="70" y="31"/>
                  </a:cxn>
                  <a:cxn ang="0">
                    <a:pos x="66" y="31"/>
                  </a:cxn>
                  <a:cxn ang="0">
                    <a:pos x="63" y="32"/>
                  </a:cxn>
                  <a:cxn ang="0">
                    <a:pos x="59" y="34"/>
                  </a:cxn>
                  <a:cxn ang="0">
                    <a:pos x="56" y="34"/>
                  </a:cxn>
                  <a:cxn ang="0">
                    <a:pos x="53" y="34"/>
                  </a:cxn>
                  <a:cxn ang="0">
                    <a:pos x="49" y="34"/>
                  </a:cxn>
                  <a:cxn ang="0">
                    <a:pos x="45" y="35"/>
                  </a:cxn>
                  <a:cxn ang="0">
                    <a:pos x="41" y="36"/>
                  </a:cxn>
                  <a:cxn ang="0">
                    <a:pos x="39" y="36"/>
                  </a:cxn>
                  <a:cxn ang="0">
                    <a:pos x="35" y="36"/>
                  </a:cxn>
                  <a:cxn ang="0">
                    <a:pos x="30" y="36"/>
                  </a:cxn>
                  <a:cxn ang="0">
                    <a:pos x="27" y="36"/>
                  </a:cxn>
                  <a:cxn ang="0">
                    <a:pos x="22" y="36"/>
                  </a:cxn>
                  <a:cxn ang="0">
                    <a:pos x="19" y="37"/>
                  </a:cxn>
                  <a:cxn ang="0">
                    <a:pos x="15" y="37"/>
                  </a:cxn>
                  <a:cxn ang="0">
                    <a:pos x="11" y="37"/>
                  </a:cxn>
                  <a:cxn ang="0">
                    <a:pos x="9" y="37"/>
                  </a:cxn>
                  <a:cxn ang="0">
                    <a:pos x="4" y="37"/>
                  </a:cxn>
                  <a:cxn ang="0">
                    <a:pos x="0" y="37"/>
                  </a:cxn>
                </a:cxnLst>
                <a:rect l="0" t="0" r="r" b="b"/>
                <a:pathLst>
                  <a:path w="125" h="37">
                    <a:moveTo>
                      <a:pt x="125" y="0"/>
                    </a:moveTo>
                    <a:lnTo>
                      <a:pt x="125" y="0"/>
                    </a:lnTo>
                    <a:lnTo>
                      <a:pt x="125" y="2"/>
                    </a:lnTo>
                    <a:lnTo>
                      <a:pt x="125" y="2"/>
                    </a:lnTo>
                    <a:lnTo>
                      <a:pt x="124" y="5"/>
                    </a:lnTo>
                    <a:lnTo>
                      <a:pt x="123" y="5"/>
                    </a:lnTo>
                    <a:lnTo>
                      <a:pt x="123" y="6"/>
                    </a:lnTo>
                    <a:lnTo>
                      <a:pt x="123" y="7"/>
                    </a:lnTo>
                    <a:lnTo>
                      <a:pt x="122" y="9"/>
                    </a:lnTo>
                    <a:lnTo>
                      <a:pt x="120" y="10"/>
                    </a:lnTo>
                    <a:lnTo>
                      <a:pt x="119" y="11"/>
                    </a:lnTo>
                    <a:lnTo>
                      <a:pt x="118" y="12"/>
                    </a:lnTo>
                    <a:lnTo>
                      <a:pt x="117" y="14"/>
                    </a:lnTo>
                    <a:lnTo>
                      <a:pt x="115" y="14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0" y="17"/>
                    </a:lnTo>
                    <a:lnTo>
                      <a:pt x="108" y="19"/>
                    </a:lnTo>
                    <a:lnTo>
                      <a:pt x="105" y="20"/>
                    </a:lnTo>
                    <a:lnTo>
                      <a:pt x="104" y="20"/>
                    </a:lnTo>
                    <a:lnTo>
                      <a:pt x="102" y="21"/>
                    </a:lnTo>
                    <a:lnTo>
                      <a:pt x="99" y="22"/>
                    </a:lnTo>
                    <a:lnTo>
                      <a:pt x="96" y="24"/>
                    </a:lnTo>
                    <a:lnTo>
                      <a:pt x="95" y="25"/>
                    </a:lnTo>
                    <a:lnTo>
                      <a:pt x="91" y="25"/>
                    </a:lnTo>
                    <a:lnTo>
                      <a:pt x="90" y="26"/>
                    </a:lnTo>
                    <a:lnTo>
                      <a:pt x="88" y="26"/>
                    </a:lnTo>
                    <a:lnTo>
                      <a:pt x="84" y="27"/>
                    </a:lnTo>
                    <a:lnTo>
                      <a:pt x="81" y="29"/>
                    </a:lnTo>
                    <a:lnTo>
                      <a:pt x="79" y="29"/>
                    </a:lnTo>
                    <a:lnTo>
                      <a:pt x="76" y="29"/>
                    </a:lnTo>
                    <a:lnTo>
                      <a:pt x="71" y="31"/>
                    </a:lnTo>
                    <a:lnTo>
                      <a:pt x="70" y="31"/>
                    </a:lnTo>
                    <a:lnTo>
                      <a:pt x="66" y="31"/>
                    </a:lnTo>
                    <a:lnTo>
                      <a:pt x="63" y="32"/>
                    </a:lnTo>
                    <a:lnTo>
                      <a:pt x="59" y="34"/>
                    </a:lnTo>
                    <a:lnTo>
                      <a:pt x="56" y="34"/>
                    </a:lnTo>
                    <a:lnTo>
                      <a:pt x="53" y="34"/>
                    </a:lnTo>
                    <a:lnTo>
                      <a:pt x="49" y="34"/>
                    </a:lnTo>
                    <a:lnTo>
                      <a:pt x="45" y="35"/>
                    </a:lnTo>
                    <a:lnTo>
                      <a:pt x="41" y="36"/>
                    </a:lnTo>
                    <a:lnTo>
                      <a:pt x="39" y="36"/>
                    </a:lnTo>
                    <a:lnTo>
                      <a:pt x="35" y="36"/>
                    </a:lnTo>
                    <a:lnTo>
                      <a:pt x="30" y="36"/>
                    </a:lnTo>
                    <a:lnTo>
                      <a:pt x="27" y="36"/>
                    </a:lnTo>
                    <a:lnTo>
                      <a:pt x="22" y="36"/>
                    </a:lnTo>
                    <a:lnTo>
                      <a:pt x="19" y="37"/>
                    </a:lnTo>
                    <a:lnTo>
                      <a:pt x="15" y="37"/>
                    </a:lnTo>
                    <a:lnTo>
                      <a:pt x="11" y="37"/>
                    </a:lnTo>
                    <a:lnTo>
                      <a:pt x="9" y="37"/>
                    </a:lnTo>
                    <a:lnTo>
                      <a:pt x="4" y="37"/>
                    </a:lnTo>
                    <a:lnTo>
                      <a:pt x="0" y="37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694"/>
              <p:cNvSpPr>
                <a:spLocks/>
              </p:cNvSpPr>
              <p:nvPr/>
            </p:nvSpPr>
            <p:spPr bwMode="auto">
              <a:xfrm>
                <a:off x="7983537" y="5567362"/>
                <a:ext cx="101600" cy="301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0" y="0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20" y="1"/>
                  </a:cxn>
                  <a:cxn ang="0">
                    <a:pos x="23" y="1"/>
                  </a:cxn>
                  <a:cxn ang="0">
                    <a:pos x="27" y="1"/>
                  </a:cxn>
                  <a:cxn ang="0">
                    <a:pos x="31" y="3"/>
                  </a:cxn>
                  <a:cxn ang="0">
                    <a:pos x="35" y="3"/>
                  </a:cxn>
                  <a:cxn ang="0">
                    <a:pos x="38" y="3"/>
                  </a:cxn>
                  <a:cxn ang="0">
                    <a:pos x="42" y="3"/>
                  </a:cxn>
                  <a:cxn ang="0">
                    <a:pos x="46" y="3"/>
                  </a:cxn>
                  <a:cxn ang="0">
                    <a:pos x="50" y="4"/>
                  </a:cxn>
                  <a:cxn ang="0">
                    <a:pos x="52" y="4"/>
                  </a:cxn>
                  <a:cxn ang="0">
                    <a:pos x="57" y="5"/>
                  </a:cxn>
                  <a:cxn ang="0">
                    <a:pos x="60" y="5"/>
                  </a:cxn>
                  <a:cxn ang="0">
                    <a:pos x="64" y="6"/>
                  </a:cxn>
                  <a:cxn ang="0">
                    <a:pos x="66" y="6"/>
                  </a:cxn>
                  <a:cxn ang="0">
                    <a:pos x="70" y="8"/>
                  </a:cxn>
                  <a:cxn ang="0">
                    <a:pos x="72" y="8"/>
                  </a:cxn>
                  <a:cxn ang="0">
                    <a:pos x="76" y="9"/>
                  </a:cxn>
                  <a:cxn ang="0">
                    <a:pos x="79" y="9"/>
                  </a:cxn>
                  <a:cxn ang="0">
                    <a:pos x="81" y="10"/>
                  </a:cxn>
                  <a:cxn ang="0">
                    <a:pos x="85" y="11"/>
                  </a:cxn>
                  <a:cxn ang="0">
                    <a:pos x="87" y="11"/>
                  </a:cxn>
                  <a:cxn ang="0">
                    <a:pos x="90" y="13"/>
                  </a:cxn>
                  <a:cxn ang="0">
                    <a:pos x="92" y="13"/>
                  </a:cxn>
                  <a:cxn ang="0">
                    <a:pos x="95" y="14"/>
                  </a:cxn>
                  <a:cxn ang="0">
                    <a:pos x="97" y="15"/>
                  </a:cxn>
                  <a:cxn ang="0">
                    <a:pos x="100" y="15"/>
                  </a:cxn>
                  <a:cxn ang="0">
                    <a:pos x="103" y="18"/>
                  </a:cxn>
                  <a:cxn ang="0">
                    <a:pos x="104" y="18"/>
                  </a:cxn>
                  <a:cxn ang="0">
                    <a:pos x="106" y="19"/>
                  </a:cxn>
                  <a:cxn ang="0">
                    <a:pos x="109" y="20"/>
                  </a:cxn>
                  <a:cxn ang="0">
                    <a:pos x="111" y="21"/>
                  </a:cxn>
                  <a:cxn ang="0">
                    <a:pos x="113" y="23"/>
                  </a:cxn>
                  <a:cxn ang="0">
                    <a:pos x="114" y="23"/>
                  </a:cxn>
                  <a:cxn ang="0">
                    <a:pos x="115" y="24"/>
                  </a:cxn>
                  <a:cxn ang="0">
                    <a:pos x="118" y="25"/>
                  </a:cxn>
                  <a:cxn ang="0">
                    <a:pos x="119" y="26"/>
                  </a:cxn>
                  <a:cxn ang="0">
                    <a:pos x="120" y="26"/>
                  </a:cxn>
                  <a:cxn ang="0">
                    <a:pos x="121" y="29"/>
                  </a:cxn>
                  <a:cxn ang="0">
                    <a:pos x="123" y="29"/>
                  </a:cxn>
                  <a:cxn ang="0">
                    <a:pos x="123" y="31"/>
                  </a:cxn>
                  <a:cxn ang="0">
                    <a:pos x="124" y="31"/>
                  </a:cxn>
                  <a:cxn ang="0">
                    <a:pos x="124" y="34"/>
                  </a:cxn>
                  <a:cxn ang="0">
                    <a:pos x="125" y="34"/>
                  </a:cxn>
                  <a:cxn ang="0">
                    <a:pos x="125" y="35"/>
                  </a:cxn>
                  <a:cxn ang="0">
                    <a:pos x="126" y="36"/>
                  </a:cxn>
                  <a:cxn ang="0">
                    <a:pos x="126" y="38"/>
                  </a:cxn>
                  <a:cxn ang="0">
                    <a:pos x="126" y="39"/>
                  </a:cxn>
                </a:cxnLst>
                <a:rect l="0" t="0" r="r" b="b"/>
                <a:pathLst>
                  <a:path w="126" h="3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8" y="3"/>
                    </a:lnTo>
                    <a:lnTo>
                      <a:pt x="42" y="3"/>
                    </a:lnTo>
                    <a:lnTo>
                      <a:pt x="46" y="3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7" y="5"/>
                    </a:lnTo>
                    <a:lnTo>
                      <a:pt x="60" y="5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70" y="8"/>
                    </a:lnTo>
                    <a:lnTo>
                      <a:pt x="72" y="8"/>
                    </a:lnTo>
                    <a:lnTo>
                      <a:pt x="76" y="9"/>
                    </a:lnTo>
                    <a:lnTo>
                      <a:pt x="79" y="9"/>
                    </a:lnTo>
                    <a:lnTo>
                      <a:pt x="81" y="10"/>
                    </a:lnTo>
                    <a:lnTo>
                      <a:pt x="85" y="11"/>
                    </a:lnTo>
                    <a:lnTo>
                      <a:pt x="87" y="11"/>
                    </a:lnTo>
                    <a:lnTo>
                      <a:pt x="90" y="13"/>
                    </a:lnTo>
                    <a:lnTo>
                      <a:pt x="92" y="13"/>
                    </a:lnTo>
                    <a:lnTo>
                      <a:pt x="95" y="14"/>
                    </a:lnTo>
                    <a:lnTo>
                      <a:pt x="97" y="15"/>
                    </a:lnTo>
                    <a:lnTo>
                      <a:pt x="100" y="15"/>
                    </a:lnTo>
                    <a:lnTo>
                      <a:pt x="103" y="18"/>
                    </a:lnTo>
                    <a:lnTo>
                      <a:pt x="104" y="18"/>
                    </a:lnTo>
                    <a:lnTo>
                      <a:pt x="106" y="19"/>
                    </a:lnTo>
                    <a:lnTo>
                      <a:pt x="109" y="20"/>
                    </a:lnTo>
                    <a:lnTo>
                      <a:pt x="111" y="21"/>
                    </a:lnTo>
                    <a:lnTo>
                      <a:pt x="113" y="23"/>
                    </a:lnTo>
                    <a:lnTo>
                      <a:pt x="114" y="23"/>
                    </a:lnTo>
                    <a:lnTo>
                      <a:pt x="115" y="24"/>
                    </a:lnTo>
                    <a:lnTo>
                      <a:pt x="118" y="25"/>
                    </a:lnTo>
                    <a:lnTo>
                      <a:pt x="119" y="26"/>
                    </a:lnTo>
                    <a:lnTo>
                      <a:pt x="120" y="26"/>
                    </a:lnTo>
                    <a:lnTo>
                      <a:pt x="121" y="29"/>
                    </a:lnTo>
                    <a:lnTo>
                      <a:pt x="123" y="29"/>
                    </a:lnTo>
                    <a:lnTo>
                      <a:pt x="123" y="31"/>
                    </a:lnTo>
                    <a:lnTo>
                      <a:pt x="124" y="31"/>
                    </a:lnTo>
                    <a:lnTo>
                      <a:pt x="124" y="34"/>
                    </a:lnTo>
                    <a:lnTo>
                      <a:pt x="125" y="34"/>
                    </a:lnTo>
                    <a:lnTo>
                      <a:pt x="125" y="35"/>
                    </a:lnTo>
                    <a:lnTo>
                      <a:pt x="126" y="36"/>
                    </a:lnTo>
                    <a:lnTo>
                      <a:pt x="126" y="38"/>
                    </a:lnTo>
                    <a:lnTo>
                      <a:pt x="126" y="3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695"/>
              <p:cNvSpPr>
                <a:spLocks/>
              </p:cNvSpPr>
              <p:nvPr/>
            </p:nvSpPr>
            <p:spPr bwMode="auto">
              <a:xfrm>
                <a:off x="7885112" y="5567362"/>
                <a:ext cx="98425" cy="28575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0" y="38"/>
                  </a:cxn>
                  <a:cxn ang="0">
                    <a:pos x="0" y="35"/>
                  </a:cxn>
                  <a:cxn ang="0">
                    <a:pos x="0" y="35"/>
                  </a:cxn>
                  <a:cxn ang="0">
                    <a:pos x="1" y="34"/>
                  </a:cxn>
                  <a:cxn ang="0">
                    <a:pos x="1" y="33"/>
                  </a:cxn>
                  <a:cxn ang="0">
                    <a:pos x="3" y="31"/>
                  </a:cxn>
                  <a:cxn ang="0">
                    <a:pos x="3" y="30"/>
                  </a:cxn>
                  <a:cxn ang="0">
                    <a:pos x="4" y="29"/>
                  </a:cxn>
                  <a:cxn ang="0">
                    <a:pos x="5" y="28"/>
                  </a:cxn>
                  <a:cxn ang="0">
                    <a:pos x="6" y="26"/>
                  </a:cxn>
                  <a:cxn ang="0">
                    <a:pos x="8" y="25"/>
                  </a:cxn>
                  <a:cxn ang="0">
                    <a:pos x="9" y="24"/>
                  </a:cxn>
                  <a:cxn ang="0">
                    <a:pos x="10" y="24"/>
                  </a:cxn>
                  <a:cxn ang="0">
                    <a:pos x="10" y="23"/>
                  </a:cxn>
                  <a:cxn ang="0">
                    <a:pos x="13" y="21"/>
                  </a:cxn>
                  <a:cxn ang="0">
                    <a:pos x="14" y="20"/>
                  </a:cxn>
                  <a:cxn ang="0">
                    <a:pos x="17" y="19"/>
                  </a:cxn>
                  <a:cxn ang="0">
                    <a:pos x="18" y="18"/>
                  </a:cxn>
                  <a:cxn ang="0">
                    <a:pos x="20" y="18"/>
                  </a:cxn>
                  <a:cxn ang="0">
                    <a:pos x="22" y="16"/>
                  </a:cxn>
                  <a:cxn ang="0">
                    <a:pos x="24" y="15"/>
                  </a:cxn>
                  <a:cxn ang="0">
                    <a:pos x="27" y="14"/>
                  </a:cxn>
                  <a:cxn ang="0">
                    <a:pos x="29" y="13"/>
                  </a:cxn>
                  <a:cxn ang="0">
                    <a:pos x="33" y="13"/>
                  </a:cxn>
                  <a:cxn ang="0">
                    <a:pos x="35" y="11"/>
                  </a:cxn>
                  <a:cxn ang="0">
                    <a:pos x="38" y="11"/>
                  </a:cxn>
                  <a:cxn ang="0">
                    <a:pos x="40" y="10"/>
                  </a:cxn>
                  <a:cxn ang="0">
                    <a:pos x="43" y="9"/>
                  </a:cxn>
                  <a:cxn ang="0">
                    <a:pos x="47" y="9"/>
                  </a:cxn>
                  <a:cxn ang="0">
                    <a:pos x="49" y="9"/>
                  </a:cxn>
                  <a:cxn ang="0">
                    <a:pos x="52" y="6"/>
                  </a:cxn>
                  <a:cxn ang="0">
                    <a:pos x="55" y="6"/>
                  </a:cxn>
                  <a:cxn ang="0">
                    <a:pos x="58" y="6"/>
                  </a:cxn>
                  <a:cxn ang="0">
                    <a:pos x="62" y="5"/>
                  </a:cxn>
                  <a:cxn ang="0">
                    <a:pos x="64" y="4"/>
                  </a:cxn>
                  <a:cxn ang="0">
                    <a:pos x="69" y="4"/>
                  </a:cxn>
                  <a:cxn ang="0">
                    <a:pos x="72" y="4"/>
                  </a:cxn>
                  <a:cxn ang="0">
                    <a:pos x="76" y="4"/>
                  </a:cxn>
                  <a:cxn ang="0">
                    <a:pos x="79" y="3"/>
                  </a:cxn>
                  <a:cxn ang="0">
                    <a:pos x="82" y="3"/>
                  </a:cxn>
                  <a:cxn ang="0">
                    <a:pos x="87" y="3"/>
                  </a:cxn>
                  <a:cxn ang="0">
                    <a:pos x="89" y="3"/>
                  </a:cxn>
                  <a:cxn ang="0">
                    <a:pos x="93" y="3"/>
                  </a:cxn>
                  <a:cxn ang="0">
                    <a:pos x="98" y="1"/>
                  </a:cxn>
                  <a:cxn ang="0">
                    <a:pos x="102" y="1"/>
                  </a:cxn>
                  <a:cxn ang="0">
                    <a:pos x="106" y="1"/>
                  </a:cxn>
                  <a:cxn ang="0">
                    <a:pos x="109" y="0"/>
                  </a:cxn>
                  <a:cxn ang="0">
                    <a:pos x="113" y="0"/>
                  </a:cxn>
                  <a:cxn ang="0">
                    <a:pos x="117" y="0"/>
                  </a:cxn>
                  <a:cxn ang="0">
                    <a:pos x="121" y="0"/>
                  </a:cxn>
                  <a:cxn ang="0">
                    <a:pos x="125" y="0"/>
                  </a:cxn>
                </a:cxnLst>
                <a:rect l="0" t="0" r="r" b="b"/>
                <a:pathLst>
                  <a:path w="125" h="38">
                    <a:moveTo>
                      <a:pt x="0" y="38"/>
                    </a:moveTo>
                    <a:lnTo>
                      <a:pt x="0" y="38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4" y="29"/>
                    </a:lnTo>
                    <a:lnTo>
                      <a:pt x="5" y="28"/>
                    </a:lnTo>
                    <a:lnTo>
                      <a:pt x="6" y="26"/>
                    </a:lnTo>
                    <a:lnTo>
                      <a:pt x="8" y="25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3" y="21"/>
                    </a:lnTo>
                    <a:lnTo>
                      <a:pt x="14" y="20"/>
                    </a:lnTo>
                    <a:lnTo>
                      <a:pt x="17" y="19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2" y="16"/>
                    </a:lnTo>
                    <a:lnTo>
                      <a:pt x="24" y="15"/>
                    </a:lnTo>
                    <a:lnTo>
                      <a:pt x="27" y="14"/>
                    </a:lnTo>
                    <a:lnTo>
                      <a:pt x="29" y="13"/>
                    </a:lnTo>
                    <a:lnTo>
                      <a:pt x="33" y="13"/>
                    </a:lnTo>
                    <a:lnTo>
                      <a:pt x="35" y="11"/>
                    </a:lnTo>
                    <a:lnTo>
                      <a:pt x="38" y="11"/>
                    </a:lnTo>
                    <a:lnTo>
                      <a:pt x="40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49" y="9"/>
                    </a:lnTo>
                    <a:lnTo>
                      <a:pt x="52" y="6"/>
                    </a:lnTo>
                    <a:lnTo>
                      <a:pt x="55" y="6"/>
                    </a:lnTo>
                    <a:lnTo>
                      <a:pt x="58" y="6"/>
                    </a:lnTo>
                    <a:lnTo>
                      <a:pt x="62" y="5"/>
                    </a:lnTo>
                    <a:lnTo>
                      <a:pt x="64" y="4"/>
                    </a:lnTo>
                    <a:lnTo>
                      <a:pt x="69" y="4"/>
                    </a:lnTo>
                    <a:lnTo>
                      <a:pt x="72" y="4"/>
                    </a:lnTo>
                    <a:lnTo>
                      <a:pt x="76" y="4"/>
                    </a:lnTo>
                    <a:lnTo>
                      <a:pt x="79" y="3"/>
                    </a:lnTo>
                    <a:lnTo>
                      <a:pt x="82" y="3"/>
                    </a:lnTo>
                    <a:lnTo>
                      <a:pt x="87" y="3"/>
                    </a:lnTo>
                    <a:lnTo>
                      <a:pt x="89" y="3"/>
                    </a:lnTo>
                    <a:lnTo>
                      <a:pt x="93" y="3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09" y="0"/>
                    </a:lnTo>
                    <a:lnTo>
                      <a:pt x="113" y="0"/>
                    </a:lnTo>
                    <a:lnTo>
                      <a:pt x="117" y="0"/>
                    </a:lnTo>
                    <a:lnTo>
                      <a:pt x="121" y="0"/>
                    </a:lnTo>
                    <a:lnTo>
                      <a:pt x="125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Line 696"/>
              <p:cNvSpPr>
                <a:spLocks noChangeShapeType="1"/>
              </p:cNvSpPr>
              <p:nvPr/>
            </p:nvSpPr>
            <p:spPr bwMode="auto">
              <a:xfrm>
                <a:off x="7885112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Line 697"/>
              <p:cNvSpPr>
                <a:spLocks noChangeShapeType="1"/>
              </p:cNvSpPr>
              <p:nvPr/>
            </p:nvSpPr>
            <p:spPr bwMode="auto">
              <a:xfrm>
                <a:off x="8085137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4" name="Group 420"/>
            <p:cNvGrpSpPr/>
            <p:nvPr/>
          </p:nvGrpSpPr>
          <p:grpSpPr>
            <a:xfrm>
              <a:off x="5687133" y="2885281"/>
              <a:ext cx="214312" cy="215900"/>
              <a:chOff x="6807200" y="6029325"/>
              <a:chExt cx="214312" cy="215900"/>
            </a:xfrm>
          </p:grpSpPr>
          <p:sp>
            <p:nvSpPr>
              <p:cNvPr id="132" name="Freeform 1142"/>
              <p:cNvSpPr>
                <a:spLocks/>
              </p:cNvSpPr>
              <p:nvPr/>
            </p:nvSpPr>
            <p:spPr bwMode="auto">
              <a:xfrm>
                <a:off x="6808787" y="6032500"/>
                <a:ext cx="209550" cy="211137"/>
              </a:xfrm>
              <a:custGeom>
                <a:avLst/>
                <a:gdLst/>
                <a:ahLst/>
                <a:cxnLst>
                  <a:cxn ang="0">
                    <a:pos x="264" y="132"/>
                  </a:cxn>
                  <a:cxn ang="0">
                    <a:pos x="261" y="104"/>
                  </a:cxn>
                  <a:cxn ang="0">
                    <a:pos x="252" y="79"/>
                  </a:cxn>
                  <a:cxn ang="0">
                    <a:pos x="241" y="57"/>
                  </a:cxn>
                  <a:cxn ang="0">
                    <a:pos x="225" y="38"/>
                  </a:cxn>
                  <a:cxn ang="0">
                    <a:pos x="206" y="21"/>
                  </a:cxn>
                  <a:cxn ang="0">
                    <a:pos x="183" y="10"/>
                  </a:cxn>
                  <a:cxn ang="0">
                    <a:pos x="158" y="1"/>
                  </a:cxn>
                  <a:cxn ang="0">
                    <a:pos x="132" y="0"/>
                  </a:cxn>
                  <a:cxn ang="0">
                    <a:pos x="117" y="0"/>
                  </a:cxn>
                  <a:cxn ang="0">
                    <a:pos x="92" y="4"/>
                  </a:cxn>
                  <a:cxn ang="0">
                    <a:pos x="68" y="15"/>
                  </a:cxn>
                  <a:cxn ang="0">
                    <a:pos x="48" y="30"/>
                  </a:cxn>
                  <a:cxn ang="0">
                    <a:pos x="29" y="47"/>
                  </a:cxn>
                  <a:cxn ang="0">
                    <a:pos x="16" y="69"/>
                  </a:cxn>
                  <a:cxn ang="0">
                    <a:pos x="6" y="93"/>
                  </a:cxn>
                  <a:cxn ang="0">
                    <a:pos x="1" y="118"/>
                  </a:cxn>
                  <a:cxn ang="0">
                    <a:pos x="0" y="132"/>
                  </a:cxn>
                  <a:cxn ang="0">
                    <a:pos x="2" y="160"/>
                  </a:cxn>
                  <a:cxn ang="0">
                    <a:pos x="10" y="183"/>
                  </a:cxn>
                  <a:cxn ang="0">
                    <a:pos x="22" y="206"/>
                  </a:cxn>
                  <a:cxn ang="0">
                    <a:pos x="36" y="225"/>
                  </a:cxn>
                  <a:cxn ang="0">
                    <a:pos x="58" y="242"/>
                  </a:cxn>
                  <a:cxn ang="0">
                    <a:pos x="80" y="255"/>
                  </a:cxn>
                  <a:cxn ang="0">
                    <a:pos x="104" y="261"/>
                  </a:cxn>
                  <a:cxn ang="0">
                    <a:pos x="132" y="265"/>
                  </a:cxn>
                  <a:cxn ang="0">
                    <a:pos x="146" y="262"/>
                  </a:cxn>
                  <a:cxn ang="0">
                    <a:pos x="169" y="257"/>
                  </a:cxn>
                  <a:cxn ang="0">
                    <a:pos x="193" y="247"/>
                  </a:cxn>
                  <a:cxn ang="0">
                    <a:pos x="216" y="235"/>
                  </a:cxn>
                  <a:cxn ang="0">
                    <a:pos x="232" y="215"/>
                  </a:cxn>
                  <a:cxn ang="0">
                    <a:pos x="249" y="196"/>
                  </a:cxn>
                  <a:cxn ang="0">
                    <a:pos x="259" y="171"/>
                  </a:cxn>
                  <a:cxn ang="0">
                    <a:pos x="264" y="146"/>
                  </a:cxn>
                  <a:cxn ang="0">
                    <a:pos x="264" y="132"/>
                  </a:cxn>
                </a:cxnLst>
                <a:rect l="0" t="0" r="r" b="b"/>
                <a:pathLst>
                  <a:path w="264" h="265">
                    <a:moveTo>
                      <a:pt x="264" y="132"/>
                    </a:moveTo>
                    <a:lnTo>
                      <a:pt x="264" y="132"/>
                    </a:lnTo>
                    <a:lnTo>
                      <a:pt x="264" y="118"/>
                    </a:lnTo>
                    <a:lnTo>
                      <a:pt x="261" y="104"/>
                    </a:lnTo>
                    <a:lnTo>
                      <a:pt x="259" y="93"/>
                    </a:lnTo>
                    <a:lnTo>
                      <a:pt x="252" y="79"/>
                    </a:lnTo>
                    <a:lnTo>
                      <a:pt x="249" y="69"/>
                    </a:lnTo>
                    <a:lnTo>
                      <a:pt x="241" y="57"/>
                    </a:lnTo>
                    <a:lnTo>
                      <a:pt x="232" y="47"/>
                    </a:lnTo>
                    <a:lnTo>
                      <a:pt x="225" y="38"/>
                    </a:lnTo>
                    <a:lnTo>
                      <a:pt x="216" y="30"/>
                    </a:lnTo>
                    <a:lnTo>
                      <a:pt x="206" y="21"/>
                    </a:lnTo>
                    <a:lnTo>
                      <a:pt x="193" y="15"/>
                    </a:lnTo>
                    <a:lnTo>
                      <a:pt x="183" y="10"/>
                    </a:lnTo>
                    <a:lnTo>
                      <a:pt x="169" y="4"/>
                    </a:lnTo>
                    <a:lnTo>
                      <a:pt x="158" y="1"/>
                    </a:lnTo>
                    <a:lnTo>
                      <a:pt x="14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17" y="0"/>
                    </a:lnTo>
                    <a:lnTo>
                      <a:pt x="104" y="1"/>
                    </a:lnTo>
                    <a:lnTo>
                      <a:pt x="92" y="4"/>
                    </a:lnTo>
                    <a:lnTo>
                      <a:pt x="80" y="10"/>
                    </a:lnTo>
                    <a:lnTo>
                      <a:pt x="68" y="15"/>
                    </a:lnTo>
                    <a:lnTo>
                      <a:pt x="58" y="21"/>
                    </a:lnTo>
                    <a:lnTo>
                      <a:pt x="48" y="30"/>
                    </a:lnTo>
                    <a:lnTo>
                      <a:pt x="36" y="38"/>
                    </a:lnTo>
                    <a:lnTo>
                      <a:pt x="29" y="47"/>
                    </a:lnTo>
                    <a:lnTo>
                      <a:pt x="22" y="57"/>
                    </a:lnTo>
                    <a:lnTo>
                      <a:pt x="16" y="69"/>
                    </a:lnTo>
                    <a:lnTo>
                      <a:pt x="10" y="79"/>
                    </a:lnTo>
                    <a:lnTo>
                      <a:pt x="6" y="93"/>
                    </a:lnTo>
                    <a:lnTo>
                      <a:pt x="2" y="104"/>
                    </a:lnTo>
                    <a:lnTo>
                      <a:pt x="1" y="118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46"/>
                    </a:lnTo>
                    <a:lnTo>
                      <a:pt x="2" y="160"/>
                    </a:lnTo>
                    <a:lnTo>
                      <a:pt x="6" y="171"/>
                    </a:lnTo>
                    <a:lnTo>
                      <a:pt x="10" y="183"/>
                    </a:lnTo>
                    <a:lnTo>
                      <a:pt x="16" y="196"/>
                    </a:lnTo>
                    <a:lnTo>
                      <a:pt x="22" y="206"/>
                    </a:lnTo>
                    <a:lnTo>
                      <a:pt x="29" y="215"/>
                    </a:lnTo>
                    <a:lnTo>
                      <a:pt x="36" y="225"/>
                    </a:lnTo>
                    <a:lnTo>
                      <a:pt x="48" y="235"/>
                    </a:lnTo>
                    <a:lnTo>
                      <a:pt x="58" y="242"/>
                    </a:lnTo>
                    <a:lnTo>
                      <a:pt x="68" y="247"/>
                    </a:lnTo>
                    <a:lnTo>
                      <a:pt x="80" y="255"/>
                    </a:lnTo>
                    <a:lnTo>
                      <a:pt x="92" y="257"/>
                    </a:lnTo>
                    <a:lnTo>
                      <a:pt x="104" y="261"/>
                    </a:lnTo>
                    <a:lnTo>
                      <a:pt x="117" y="262"/>
                    </a:lnTo>
                    <a:lnTo>
                      <a:pt x="132" y="265"/>
                    </a:lnTo>
                    <a:lnTo>
                      <a:pt x="132" y="265"/>
                    </a:lnTo>
                    <a:lnTo>
                      <a:pt x="146" y="262"/>
                    </a:lnTo>
                    <a:lnTo>
                      <a:pt x="158" y="261"/>
                    </a:lnTo>
                    <a:lnTo>
                      <a:pt x="169" y="257"/>
                    </a:lnTo>
                    <a:lnTo>
                      <a:pt x="183" y="255"/>
                    </a:lnTo>
                    <a:lnTo>
                      <a:pt x="193" y="247"/>
                    </a:lnTo>
                    <a:lnTo>
                      <a:pt x="206" y="242"/>
                    </a:lnTo>
                    <a:lnTo>
                      <a:pt x="216" y="235"/>
                    </a:lnTo>
                    <a:lnTo>
                      <a:pt x="225" y="225"/>
                    </a:lnTo>
                    <a:lnTo>
                      <a:pt x="232" y="215"/>
                    </a:lnTo>
                    <a:lnTo>
                      <a:pt x="241" y="206"/>
                    </a:lnTo>
                    <a:lnTo>
                      <a:pt x="249" y="196"/>
                    </a:lnTo>
                    <a:lnTo>
                      <a:pt x="252" y="183"/>
                    </a:lnTo>
                    <a:lnTo>
                      <a:pt x="259" y="171"/>
                    </a:lnTo>
                    <a:lnTo>
                      <a:pt x="261" y="160"/>
                    </a:lnTo>
                    <a:lnTo>
                      <a:pt x="264" y="146"/>
                    </a:lnTo>
                    <a:lnTo>
                      <a:pt x="264" y="132"/>
                    </a:lnTo>
                    <a:lnTo>
                      <a:pt x="264" y="132"/>
                    </a:lnTo>
                    <a:lnTo>
                      <a:pt x="264" y="132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1143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1144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1145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1146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 1147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 1148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1149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1150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1151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1152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1153"/>
              <p:cNvSpPr>
                <a:spLocks/>
              </p:cNvSpPr>
              <p:nvPr/>
            </p:nvSpPr>
            <p:spPr bwMode="auto">
              <a:xfrm>
                <a:off x="6807200" y="6029325"/>
                <a:ext cx="214312" cy="215900"/>
              </a:xfrm>
              <a:custGeom>
                <a:avLst/>
                <a:gdLst/>
                <a:ahLst/>
                <a:cxnLst>
                  <a:cxn ang="0">
                    <a:pos x="271" y="136"/>
                  </a:cxn>
                  <a:cxn ang="0">
                    <a:pos x="270" y="151"/>
                  </a:cxn>
                  <a:cxn ang="0">
                    <a:pos x="268" y="164"/>
                  </a:cxn>
                  <a:cxn ang="0">
                    <a:pos x="265" y="177"/>
                  </a:cxn>
                  <a:cxn ang="0">
                    <a:pos x="260" y="190"/>
                  </a:cxn>
                  <a:cxn ang="0">
                    <a:pos x="247" y="213"/>
                  </a:cxn>
                  <a:cxn ang="0">
                    <a:pos x="231" y="233"/>
                  </a:cxn>
                  <a:cxn ang="0">
                    <a:pos x="211" y="250"/>
                  </a:cxn>
                  <a:cxn ang="0">
                    <a:pos x="188" y="263"/>
                  </a:cxn>
                  <a:cxn ang="0">
                    <a:pos x="176" y="266"/>
                  </a:cxn>
                  <a:cxn ang="0">
                    <a:pos x="162" y="270"/>
                  </a:cxn>
                  <a:cxn ang="0">
                    <a:pos x="150" y="273"/>
                  </a:cxn>
                  <a:cxn ang="0">
                    <a:pos x="136" y="273"/>
                  </a:cxn>
                  <a:cxn ang="0">
                    <a:pos x="122" y="273"/>
                  </a:cxn>
                  <a:cxn ang="0">
                    <a:pos x="108" y="270"/>
                  </a:cxn>
                  <a:cxn ang="0">
                    <a:pos x="96" y="266"/>
                  </a:cxn>
                  <a:cxn ang="0">
                    <a:pos x="83" y="263"/>
                  </a:cxn>
                  <a:cxn ang="0">
                    <a:pos x="59" y="250"/>
                  </a:cxn>
                  <a:cxn ang="0">
                    <a:pos x="39" y="233"/>
                  </a:cxn>
                  <a:cxn ang="0">
                    <a:pos x="23" y="213"/>
                  </a:cxn>
                  <a:cxn ang="0">
                    <a:pos x="10" y="190"/>
                  </a:cxn>
                  <a:cxn ang="0">
                    <a:pos x="6" y="177"/>
                  </a:cxn>
                  <a:cxn ang="0">
                    <a:pos x="3" y="164"/>
                  </a:cxn>
                  <a:cxn ang="0">
                    <a:pos x="0" y="151"/>
                  </a:cxn>
                  <a:cxn ang="0">
                    <a:pos x="0" y="136"/>
                  </a:cxn>
                  <a:cxn ang="0">
                    <a:pos x="0" y="122"/>
                  </a:cxn>
                  <a:cxn ang="0">
                    <a:pos x="3" y="110"/>
                  </a:cxn>
                  <a:cxn ang="0">
                    <a:pos x="6" y="96"/>
                  </a:cxn>
                  <a:cxn ang="0">
                    <a:pos x="10" y="83"/>
                  </a:cxn>
                  <a:cxn ang="0">
                    <a:pos x="23" y="61"/>
                  </a:cxn>
                  <a:cxn ang="0">
                    <a:pos x="39" y="40"/>
                  </a:cxn>
                  <a:cxn ang="0">
                    <a:pos x="59" y="23"/>
                  </a:cxn>
                  <a:cxn ang="0">
                    <a:pos x="83" y="10"/>
                  </a:cxn>
                  <a:cxn ang="0">
                    <a:pos x="96" y="7"/>
                  </a:cxn>
                  <a:cxn ang="0">
                    <a:pos x="108" y="3"/>
                  </a:cxn>
                  <a:cxn ang="0">
                    <a:pos x="122" y="0"/>
                  </a:cxn>
                  <a:cxn ang="0">
                    <a:pos x="136" y="0"/>
                  </a:cxn>
                  <a:cxn ang="0">
                    <a:pos x="150" y="0"/>
                  </a:cxn>
                  <a:cxn ang="0">
                    <a:pos x="162" y="3"/>
                  </a:cxn>
                  <a:cxn ang="0">
                    <a:pos x="176" y="7"/>
                  </a:cxn>
                  <a:cxn ang="0">
                    <a:pos x="188" y="10"/>
                  </a:cxn>
                  <a:cxn ang="0">
                    <a:pos x="211" y="23"/>
                  </a:cxn>
                  <a:cxn ang="0">
                    <a:pos x="231" y="40"/>
                  </a:cxn>
                  <a:cxn ang="0">
                    <a:pos x="247" y="61"/>
                  </a:cxn>
                  <a:cxn ang="0">
                    <a:pos x="260" y="83"/>
                  </a:cxn>
                  <a:cxn ang="0">
                    <a:pos x="265" y="96"/>
                  </a:cxn>
                  <a:cxn ang="0">
                    <a:pos x="268" y="110"/>
                  </a:cxn>
                  <a:cxn ang="0">
                    <a:pos x="270" y="122"/>
                  </a:cxn>
                  <a:cxn ang="0">
                    <a:pos x="271" y="136"/>
                  </a:cxn>
                </a:cxnLst>
                <a:rect l="0" t="0" r="r" b="b"/>
                <a:pathLst>
                  <a:path w="271" h="273">
                    <a:moveTo>
                      <a:pt x="271" y="136"/>
                    </a:moveTo>
                    <a:lnTo>
                      <a:pt x="270" y="151"/>
                    </a:lnTo>
                    <a:lnTo>
                      <a:pt x="268" y="164"/>
                    </a:lnTo>
                    <a:lnTo>
                      <a:pt x="265" y="177"/>
                    </a:lnTo>
                    <a:lnTo>
                      <a:pt x="260" y="190"/>
                    </a:lnTo>
                    <a:lnTo>
                      <a:pt x="247" y="213"/>
                    </a:lnTo>
                    <a:lnTo>
                      <a:pt x="231" y="233"/>
                    </a:lnTo>
                    <a:lnTo>
                      <a:pt x="211" y="250"/>
                    </a:lnTo>
                    <a:lnTo>
                      <a:pt x="188" y="263"/>
                    </a:lnTo>
                    <a:lnTo>
                      <a:pt x="176" y="266"/>
                    </a:lnTo>
                    <a:lnTo>
                      <a:pt x="162" y="270"/>
                    </a:lnTo>
                    <a:lnTo>
                      <a:pt x="150" y="273"/>
                    </a:lnTo>
                    <a:lnTo>
                      <a:pt x="136" y="273"/>
                    </a:lnTo>
                    <a:lnTo>
                      <a:pt x="122" y="273"/>
                    </a:lnTo>
                    <a:lnTo>
                      <a:pt x="108" y="270"/>
                    </a:lnTo>
                    <a:lnTo>
                      <a:pt x="96" y="266"/>
                    </a:lnTo>
                    <a:lnTo>
                      <a:pt x="83" y="263"/>
                    </a:lnTo>
                    <a:lnTo>
                      <a:pt x="59" y="250"/>
                    </a:lnTo>
                    <a:lnTo>
                      <a:pt x="39" y="233"/>
                    </a:lnTo>
                    <a:lnTo>
                      <a:pt x="23" y="213"/>
                    </a:lnTo>
                    <a:lnTo>
                      <a:pt x="10" y="190"/>
                    </a:lnTo>
                    <a:lnTo>
                      <a:pt x="6" y="177"/>
                    </a:lnTo>
                    <a:lnTo>
                      <a:pt x="3" y="164"/>
                    </a:lnTo>
                    <a:lnTo>
                      <a:pt x="0" y="151"/>
                    </a:lnTo>
                    <a:lnTo>
                      <a:pt x="0" y="136"/>
                    </a:lnTo>
                    <a:lnTo>
                      <a:pt x="0" y="122"/>
                    </a:lnTo>
                    <a:lnTo>
                      <a:pt x="3" y="110"/>
                    </a:lnTo>
                    <a:lnTo>
                      <a:pt x="6" y="96"/>
                    </a:lnTo>
                    <a:lnTo>
                      <a:pt x="10" y="83"/>
                    </a:lnTo>
                    <a:lnTo>
                      <a:pt x="23" y="61"/>
                    </a:lnTo>
                    <a:lnTo>
                      <a:pt x="39" y="40"/>
                    </a:lnTo>
                    <a:lnTo>
                      <a:pt x="59" y="23"/>
                    </a:lnTo>
                    <a:lnTo>
                      <a:pt x="83" y="10"/>
                    </a:lnTo>
                    <a:lnTo>
                      <a:pt x="96" y="7"/>
                    </a:lnTo>
                    <a:lnTo>
                      <a:pt x="108" y="3"/>
                    </a:lnTo>
                    <a:lnTo>
                      <a:pt x="122" y="0"/>
                    </a:lnTo>
                    <a:lnTo>
                      <a:pt x="136" y="0"/>
                    </a:lnTo>
                    <a:lnTo>
                      <a:pt x="150" y="0"/>
                    </a:lnTo>
                    <a:lnTo>
                      <a:pt x="162" y="3"/>
                    </a:lnTo>
                    <a:lnTo>
                      <a:pt x="176" y="7"/>
                    </a:lnTo>
                    <a:lnTo>
                      <a:pt x="188" y="10"/>
                    </a:lnTo>
                    <a:lnTo>
                      <a:pt x="211" y="23"/>
                    </a:lnTo>
                    <a:lnTo>
                      <a:pt x="231" y="40"/>
                    </a:lnTo>
                    <a:lnTo>
                      <a:pt x="247" y="61"/>
                    </a:lnTo>
                    <a:lnTo>
                      <a:pt x="260" y="83"/>
                    </a:lnTo>
                    <a:lnTo>
                      <a:pt x="265" y="96"/>
                    </a:lnTo>
                    <a:lnTo>
                      <a:pt x="268" y="110"/>
                    </a:lnTo>
                    <a:lnTo>
                      <a:pt x="270" y="122"/>
                    </a:lnTo>
                    <a:lnTo>
                      <a:pt x="271" y="136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0" name="Group 433"/>
            <p:cNvGrpSpPr/>
            <p:nvPr/>
          </p:nvGrpSpPr>
          <p:grpSpPr>
            <a:xfrm>
              <a:off x="5144738" y="2897981"/>
              <a:ext cx="258762" cy="190500"/>
              <a:chOff x="5410200" y="6157912"/>
              <a:chExt cx="258762" cy="190500"/>
            </a:xfrm>
          </p:grpSpPr>
          <p:sp>
            <p:nvSpPr>
              <p:cNvPr id="116" name="Freeform 728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29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730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731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732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733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734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735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736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737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Freeform 738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Freeform 739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740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741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742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743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cxnSp>
        <p:nvCxnSpPr>
          <p:cNvPr id="30" name="Straight Connector 29"/>
          <p:cNvCxnSpPr/>
          <p:nvPr/>
        </p:nvCxnSpPr>
        <p:spPr>
          <a:xfrm flipV="1">
            <a:off x="7315183" y="1752600"/>
            <a:ext cx="838200" cy="45720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1" name="Group 307"/>
          <p:cNvGrpSpPr/>
          <p:nvPr/>
        </p:nvGrpSpPr>
        <p:grpSpPr>
          <a:xfrm>
            <a:off x="8077195" y="1447813"/>
            <a:ext cx="838207" cy="652464"/>
            <a:chOff x="1219210" y="762009"/>
            <a:chExt cx="582618" cy="423864"/>
          </a:xfrm>
        </p:grpSpPr>
        <p:grpSp>
          <p:nvGrpSpPr>
            <p:cNvPr id="322" name="Group 299"/>
            <p:cNvGrpSpPr>
              <a:grpSpLocks/>
            </p:cNvGrpSpPr>
            <p:nvPr/>
          </p:nvGrpSpPr>
          <p:grpSpPr bwMode="auto">
            <a:xfrm>
              <a:off x="1219210" y="762009"/>
              <a:ext cx="582618" cy="423864"/>
              <a:chOff x="982" y="2328"/>
              <a:chExt cx="367" cy="267"/>
            </a:xfrm>
          </p:grpSpPr>
          <p:sp>
            <p:nvSpPr>
              <p:cNvPr id="75" name="Freeform 300"/>
              <p:cNvSpPr>
                <a:spLocks/>
              </p:cNvSpPr>
              <p:nvPr/>
            </p:nvSpPr>
            <p:spPr bwMode="auto">
              <a:xfrm>
                <a:off x="982" y="2367"/>
                <a:ext cx="33" cy="177"/>
              </a:xfrm>
              <a:custGeom>
                <a:avLst/>
                <a:gdLst/>
                <a:ahLst/>
                <a:cxnLst>
                  <a:cxn ang="0">
                    <a:pos x="65" y="353"/>
                  </a:cxn>
                  <a:cxn ang="0">
                    <a:pos x="16" y="0"/>
                  </a:cxn>
                  <a:cxn ang="0">
                    <a:pos x="0" y="1"/>
                  </a:cxn>
                  <a:cxn ang="0">
                    <a:pos x="50" y="344"/>
                  </a:cxn>
                  <a:cxn ang="0">
                    <a:pos x="65" y="353"/>
                  </a:cxn>
                  <a:cxn ang="0">
                    <a:pos x="65" y="353"/>
                  </a:cxn>
                </a:cxnLst>
                <a:rect l="0" t="0" r="r" b="b"/>
                <a:pathLst>
                  <a:path w="65" h="353">
                    <a:moveTo>
                      <a:pt x="65" y="353"/>
                    </a:moveTo>
                    <a:lnTo>
                      <a:pt x="16" y="0"/>
                    </a:lnTo>
                    <a:lnTo>
                      <a:pt x="0" y="1"/>
                    </a:lnTo>
                    <a:lnTo>
                      <a:pt x="50" y="344"/>
                    </a:lnTo>
                    <a:lnTo>
                      <a:pt x="65" y="353"/>
                    </a:lnTo>
                    <a:lnTo>
                      <a:pt x="65" y="353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01"/>
              <p:cNvSpPr>
                <a:spLocks/>
              </p:cNvSpPr>
              <p:nvPr/>
            </p:nvSpPr>
            <p:spPr bwMode="auto">
              <a:xfrm>
                <a:off x="988" y="2328"/>
                <a:ext cx="251" cy="215"/>
              </a:xfrm>
              <a:custGeom>
                <a:avLst/>
                <a:gdLst/>
                <a:ahLst/>
                <a:cxnLst>
                  <a:cxn ang="0">
                    <a:pos x="502" y="351"/>
                  </a:cxn>
                  <a:cxn ang="0">
                    <a:pos x="449" y="0"/>
                  </a:cxn>
                  <a:cxn ang="0">
                    <a:pos x="0" y="79"/>
                  </a:cxn>
                  <a:cxn ang="0">
                    <a:pos x="52" y="428"/>
                  </a:cxn>
                  <a:cxn ang="0">
                    <a:pos x="502" y="351"/>
                  </a:cxn>
                  <a:cxn ang="0">
                    <a:pos x="502" y="351"/>
                  </a:cxn>
                </a:cxnLst>
                <a:rect l="0" t="0" r="r" b="b"/>
                <a:pathLst>
                  <a:path w="502" h="428">
                    <a:moveTo>
                      <a:pt x="502" y="351"/>
                    </a:moveTo>
                    <a:lnTo>
                      <a:pt x="449" y="0"/>
                    </a:lnTo>
                    <a:lnTo>
                      <a:pt x="0" y="79"/>
                    </a:lnTo>
                    <a:lnTo>
                      <a:pt x="52" y="428"/>
                    </a:lnTo>
                    <a:lnTo>
                      <a:pt x="502" y="351"/>
                    </a:lnTo>
                    <a:lnTo>
                      <a:pt x="502" y="351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02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solidFill>
                <a:srgbClr val="666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303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Line 304"/>
              <p:cNvSpPr>
                <a:spLocks noChangeShapeType="1"/>
              </p:cNvSpPr>
              <p:nvPr/>
            </p:nvSpPr>
            <p:spPr bwMode="auto">
              <a:xfrm flipH="1">
                <a:off x="1026" y="248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Line 305"/>
              <p:cNvSpPr>
                <a:spLocks noChangeShapeType="1"/>
              </p:cNvSpPr>
              <p:nvPr/>
            </p:nvSpPr>
            <p:spPr bwMode="auto">
              <a:xfrm flipH="1">
                <a:off x="1006" y="234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306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307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noFill/>
              <a:ln w="4763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308"/>
              <p:cNvSpPr>
                <a:spLocks/>
              </p:cNvSpPr>
              <p:nvPr/>
            </p:nvSpPr>
            <p:spPr bwMode="auto">
              <a:xfrm>
                <a:off x="1015" y="2504"/>
                <a:ext cx="334" cy="78"/>
              </a:xfrm>
              <a:custGeom>
                <a:avLst/>
                <a:gdLst/>
                <a:ahLst/>
                <a:cxnLst>
                  <a:cxn ang="0">
                    <a:pos x="450" y="0"/>
                  </a:cxn>
                  <a:cxn ang="0">
                    <a:pos x="668" y="80"/>
                  </a:cxn>
                  <a:cxn ang="0">
                    <a:pos x="218" y="156"/>
                  </a:cxn>
                  <a:cxn ang="0">
                    <a:pos x="0" y="80"/>
                  </a:cxn>
                  <a:cxn ang="0">
                    <a:pos x="450" y="0"/>
                  </a:cxn>
                  <a:cxn ang="0">
                    <a:pos x="450" y="0"/>
                  </a:cxn>
                </a:cxnLst>
                <a:rect l="0" t="0" r="r" b="b"/>
                <a:pathLst>
                  <a:path w="668" h="156">
                    <a:moveTo>
                      <a:pt x="450" y="0"/>
                    </a:moveTo>
                    <a:lnTo>
                      <a:pt x="668" y="80"/>
                    </a:lnTo>
                    <a:lnTo>
                      <a:pt x="218" y="156"/>
                    </a:lnTo>
                    <a:lnTo>
                      <a:pt x="0" y="80"/>
                    </a:lnTo>
                    <a:lnTo>
                      <a:pt x="450" y="0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Line 309"/>
              <p:cNvSpPr>
                <a:spLocks noChangeShapeType="1"/>
              </p:cNvSpPr>
              <p:nvPr/>
            </p:nvSpPr>
            <p:spPr bwMode="auto">
              <a:xfrm flipH="1">
                <a:off x="1015" y="2504"/>
                <a:ext cx="224" cy="3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310"/>
              <p:cNvSpPr>
                <a:spLocks/>
              </p:cNvSpPr>
              <p:nvPr/>
            </p:nvSpPr>
            <p:spPr bwMode="auto">
              <a:xfrm>
                <a:off x="1047" y="2540"/>
                <a:ext cx="35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2" h="18">
                    <a:moveTo>
                      <a:pt x="39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311"/>
              <p:cNvSpPr>
                <a:spLocks/>
              </p:cNvSpPr>
              <p:nvPr/>
            </p:nvSpPr>
            <p:spPr bwMode="auto">
              <a:xfrm>
                <a:off x="1076" y="2535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18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8">
                    <a:moveTo>
                      <a:pt x="38" y="0"/>
                    </a:moveTo>
                    <a:lnTo>
                      <a:pt x="72" y="13"/>
                    </a:lnTo>
                    <a:lnTo>
                      <a:pt x="33" y="18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312"/>
              <p:cNvSpPr>
                <a:spLocks/>
              </p:cNvSpPr>
              <p:nvPr/>
            </p:nvSpPr>
            <p:spPr bwMode="auto">
              <a:xfrm>
                <a:off x="1106" y="2531"/>
                <a:ext cx="35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0"/>
                  </a:cxn>
                  <a:cxn ang="0">
                    <a:pos x="34" y="17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7">
                    <a:moveTo>
                      <a:pt x="39" y="0"/>
                    </a:moveTo>
                    <a:lnTo>
                      <a:pt x="71" y="10"/>
                    </a:lnTo>
                    <a:lnTo>
                      <a:pt x="34" y="17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313"/>
              <p:cNvSpPr>
                <a:spLocks/>
              </p:cNvSpPr>
              <p:nvPr/>
            </p:nvSpPr>
            <p:spPr bwMode="auto">
              <a:xfrm>
                <a:off x="1135" y="2526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0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0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314"/>
              <p:cNvSpPr>
                <a:spLocks/>
              </p:cNvSpPr>
              <p:nvPr/>
            </p:nvSpPr>
            <p:spPr bwMode="auto">
              <a:xfrm>
                <a:off x="1163" y="2521"/>
                <a:ext cx="37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315"/>
              <p:cNvSpPr>
                <a:spLocks/>
              </p:cNvSpPr>
              <p:nvPr/>
            </p:nvSpPr>
            <p:spPr bwMode="auto">
              <a:xfrm>
                <a:off x="1194" y="2516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2" h="18">
                    <a:moveTo>
                      <a:pt x="37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Freeform 316"/>
              <p:cNvSpPr>
                <a:spLocks/>
              </p:cNvSpPr>
              <p:nvPr/>
            </p:nvSpPr>
            <p:spPr bwMode="auto">
              <a:xfrm>
                <a:off x="1222" y="2511"/>
                <a:ext cx="38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8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8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8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317"/>
              <p:cNvSpPr>
                <a:spLocks/>
              </p:cNvSpPr>
              <p:nvPr/>
            </p:nvSpPr>
            <p:spPr bwMode="auto">
              <a:xfrm>
                <a:off x="1071" y="2549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1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1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318"/>
              <p:cNvSpPr>
                <a:spLocks/>
              </p:cNvSpPr>
              <p:nvPr/>
            </p:nvSpPr>
            <p:spPr bwMode="auto">
              <a:xfrm>
                <a:off x="1101" y="2544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2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7">
                    <a:moveTo>
                      <a:pt x="38" y="0"/>
                    </a:moveTo>
                    <a:lnTo>
                      <a:pt x="71" y="12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319"/>
              <p:cNvSpPr>
                <a:spLocks/>
              </p:cNvSpPr>
              <p:nvPr/>
            </p:nvSpPr>
            <p:spPr bwMode="auto">
              <a:xfrm>
                <a:off x="1130" y="2539"/>
                <a:ext cx="35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1"/>
                  </a:cxn>
                  <a:cxn ang="0">
                    <a:pos x="33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6">
                    <a:moveTo>
                      <a:pt x="38" y="0"/>
                    </a:moveTo>
                    <a:lnTo>
                      <a:pt x="71" y="11"/>
                    </a:lnTo>
                    <a:lnTo>
                      <a:pt x="33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320"/>
              <p:cNvSpPr>
                <a:spLocks/>
              </p:cNvSpPr>
              <p:nvPr/>
            </p:nvSpPr>
            <p:spPr bwMode="auto">
              <a:xfrm>
                <a:off x="1159" y="2533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321"/>
              <p:cNvSpPr>
                <a:spLocks/>
              </p:cNvSpPr>
              <p:nvPr/>
            </p:nvSpPr>
            <p:spPr bwMode="auto">
              <a:xfrm>
                <a:off x="1188" y="2529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0"/>
                  </a:cxn>
                  <a:cxn ang="0">
                    <a:pos x="34" y="16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6">
                    <a:moveTo>
                      <a:pt x="39" y="0"/>
                    </a:moveTo>
                    <a:lnTo>
                      <a:pt x="73" y="10"/>
                    </a:lnTo>
                    <a:lnTo>
                      <a:pt x="34" y="16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322"/>
              <p:cNvSpPr>
                <a:spLocks/>
              </p:cNvSpPr>
              <p:nvPr/>
            </p:nvSpPr>
            <p:spPr bwMode="auto">
              <a:xfrm>
                <a:off x="1217" y="2524"/>
                <a:ext cx="37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2"/>
                  </a:cxn>
                  <a:cxn ang="0">
                    <a:pos x="35" y="16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2"/>
                    </a:lnTo>
                    <a:lnTo>
                      <a:pt x="35" y="16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323"/>
              <p:cNvSpPr>
                <a:spLocks/>
              </p:cNvSpPr>
              <p:nvPr/>
            </p:nvSpPr>
            <p:spPr bwMode="auto">
              <a:xfrm>
                <a:off x="1247" y="2519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1"/>
                  </a:cxn>
                  <a:cxn ang="0">
                    <a:pos x="34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1"/>
                    </a:lnTo>
                    <a:lnTo>
                      <a:pt x="34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324"/>
              <p:cNvSpPr>
                <a:spLocks/>
              </p:cNvSpPr>
              <p:nvPr/>
            </p:nvSpPr>
            <p:spPr bwMode="auto">
              <a:xfrm>
                <a:off x="1095" y="2557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1"/>
                  </a:cxn>
                  <a:cxn ang="0">
                    <a:pos x="34" y="19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9">
                    <a:moveTo>
                      <a:pt x="39" y="0"/>
                    </a:moveTo>
                    <a:lnTo>
                      <a:pt x="73" y="11"/>
                    </a:lnTo>
                    <a:lnTo>
                      <a:pt x="34" y="19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325"/>
              <p:cNvSpPr>
                <a:spLocks/>
              </p:cNvSpPr>
              <p:nvPr/>
            </p:nvSpPr>
            <p:spPr bwMode="auto">
              <a:xfrm>
                <a:off x="1125" y="2553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1" y="10"/>
                  </a:cxn>
                  <a:cxn ang="0">
                    <a:pos x="32" y="18"/>
                  </a:cxn>
                  <a:cxn ang="0">
                    <a:pos x="0" y="5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1" h="18">
                    <a:moveTo>
                      <a:pt x="37" y="0"/>
                    </a:moveTo>
                    <a:lnTo>
                      <a:pt x="71" y="10"/>
                    </a:lnTo>
                    <a:lnTo>
                      <a:pt x="32" y="18"/>
                    </a:lnTo>
                    <a:lnTo>
                      <a:pt x="0" y="5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326"/>
              <p:cNvSpPr>
                <a:spLocks/>
              </p:cNvSpPr>
              <p:nvPr/>
            </p:nvSpPr>
            <p:spPr bwMode="auto">
              <a:xfrm>
                <a:off x="1242" y="2532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0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8">
                    <a:moveTo>
                      <a:pt x="38" y="0"/>
                    </a:moveTo>
                    <a:lnTo>
                      <a:pt x="71" y="10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327"/>
              <p:cNvSpPr>
                <a:spLocks/>
              </p:cNvSpPr>
              <p:nvPr/>
            </p:nvSpPr>
            <p:spPr bwMode="auto">
              <a:xfrm>
                <a:off x="1271" y="2527"/>
                <a:ext cx="37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6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6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6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28"/>
              <p:cNvSpPr>
                <a:spLocks/>
              </p:cNvSpPr>
              <p:nvPr/>
            </p:nvSpPr>
            <p:spPr bwMode="auto">
              <a:xfrm>
                <a:off x="1120" y="2566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0" y="11"/>
                  </a:cxn>
                  <a:cxn ang="0">
                    <a:pos x="33" y="17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17">
                    <a:moveTo>
                      <a:pt x="38" y="0"/>
                    </a:moveTo>
                    <a:lnTo>
                      <a:pt x="70" y="11"/>
                    </a:lnTo>
                    <a:lnTo>
                      <a:pt x="33" y="17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29"/>
              <p:cNvSpPr>
                <a:spLocks/>
              </p:cNvSpPr>
              <p:nvPr/>
            </p:nvSpPr>
            <p:spPr bwMode="auto">
              <a:xfrm>
                <a:off x="1149" y="2560"/>
                <a:ext cx="36" cy="1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20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20">
                    <a:moveTo>
                      <a:pt x="38" y="0"/>
                    </a:moveTo>
                    <a:lnTo>
                      <a:pt x="72" y="13"/>
                    </a:lnTo>
                    <a:lnTo>
                      <a:pt x="33" y="20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30"/>
              <p:cNvSpPr>
                <a:spLocks/>
              </p:cNvSpPr>
              <p:nvPr/>
            </p:nvSpPr>
            <p:spPr bwMode="auto">
              <a:xfrm>
                <a:off x="1266" y="2540"/>
                <a:ext cx="36" cy="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72" y="13"/>
                  </a:cxn>
                  <a:cxn ang="0">
                    <a:pos x="35" y="18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72" h="18">
                    <a:moveTo>
                      <a:pt x="40" y="0"/>
                    </a:moveTo>
                    <a:lnTo>
                      <a:pt x="72" y="13"/>
                    </a:lnTo>
                    <a:lnTo>
                      <a:pt x="35" y="18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1"/>
              <p:cNvSpPr>
                <a:spLocks/>
              </p:cNvSpPr>
              <p:nvPr/>
            </p:nvSpPr>
            <p:spPr bwMode="auto">
              <a:xfrm>
                <a:off x="1295" y="2536"/>
                <a:ext cx="36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2"/>
                  </a:cxn>
                  <a:cxn ang="0">
                    <a:pos x="35" y="18"/>
                  </a:cxn>
                  <a:cxn ang="0">
                    <a:pos x="0" y="7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8">
                    <a:moveTo>
                      <a:pt x="39" y="0"/>
                    </a:moveTo>
                    <a:lnTo>
                      <a:pt x="71" y="12"/>
                    </a:lnTo>
                    <a:lnTo>
                      <a:pt x="35" y="18"/>
                    </a:lnTo>
                    <a:lnTo>
                      <a:pt x="0" y="7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32"/>
              <p:cNvSpPr>
                <a:spLocks/>
              </p:cNvSpPr>
              <p:nvPr/>
            </p:nvSpPr>
            <p:spPr bwMode="auto">
              <a:xfrm>
                <a:off x="1152" y="2536"/>
                <a:ext cx="124" cy="30"/>
              </a:xfrm>
              <a:custGeom>
                <a:avLst/>
                <a:gdLst/>
                <a:ahLst/>
                <a:cxnLst>
                  <a:cxn ang="0">
                    <a:pos x="248" y="30"/>
                  </a:cxn>
                  <a:cxn ang="0">
                    <a:pos x="166" y="0"/>
                  </a:cxn>
                  <a:cxn ang="0">
                    <a:pos x="0" y="29"/>
                  </a:cxn>
                  <a:cxn ang="0">
                    <a:pos x="84" y="61"/>
                  </a:cxn>
                  <a:cxn ang="0">
                    <a:pos x="248" y="30"/>
                  </a:cxn>
                  <a:cxn ang="0">
                    <a:pos x="248" y="30"/>
                  </a:cxn>
                </a:cxnLst>
                <a:rect l="0" t="0" r="r" b="b"/>
                <a:pathLst>
                  <a:path w="248" h="61">
                    <a:moveTo>
                      <a:pt x="248" y="30"/>
                    </a:moveTo>
                    <a:lnTo>
                      <a:pt x="166" y="0"/>
                    </a:lnTo>
                    <a:lnTo>
                      <a:pt x="0" y="29"/>
                    </a:lnTo>
                    <a:lnTo>
                      <a:pt x="84" y="61"/>
                    </a:lnTo>
                    <a:lnTo>
                      <a:pt x="248" y="30"/>
                    </a:lnTo>
                    <a:lnTo>
                      <a:pt x="248" y="30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333"/>
              <p:cNvSpPr>
                <a:spLocks/>
              </p:cNvSpPr>
              <p:nvPr/>
            </p:nvSpPr>
            <p:spPr bwMode="auto">
              <a:xfrm>
                <a:off x="1014" y="2543"/>
                <a:ext cx="111" cy="52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0"/>
                  </a:cxn>
                  <a:cxn ang="0">
                    <a:pos x="222" y="79"/>
                  </a:cxn>
                  <a:cxn ang="0">
                    <a:pos x="222" y="104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222" h="104">
                    <a:moveTo>
                      <a:pt x="0" y="24"/>
                    </a:moveTo>
                    <a:lnTo>
                      <a:pt x="0" y="0"/>
                    </a:lnTo>
                    <a:lnTo>
                      <a:pt x="222" y="79"/>
                    </a:lnTo>
                    <a:lnTo>
                      <a:pt x="222" y="10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Line 334"/>
              <p:cNvSpPr>
                <a:spLocks noChangeShapeType="1"/>
              </p:cNvSpPr>
              <p:nvPr/>
            </p:nvSpPr>
            <p:spPr bwMode="auto">
              <a:xfrm flipH="1">
                <a:off x="1126" y="2544"/>
                <a:ext cx="221" cy="38"/>
              </a:xfrm>
              <a:prstGeom prst="line">
                <a:avLst/>
              </a:prstGeom>
              <a:noFill/>
              <a:ln w="1588">
                <a:solidFill>
                  <a:srgbClr val="9999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335"/>
              <p:cNvSpPr>
                <a:spLocks/>
              </p:cNvSpPr>
              <p:nvPr/>
            </p:nvSpPr>
            <p:spPr bwMode="auto">
              <a:xfrm>
                <a:off x="982" y="2328"/>
                <a:ext cx="366" cy="26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512" y="348"/>
                  </a:cxn>
                  <a:cxn ang="0">
                    <a:pos x="732" y="431"/>
                  </a:cxn>
                  <a:cxn ang="0">
                    <a:pos x="732" y="454"/>
                  </a:cxn>
                  <a:cxn ang="0">
                    <a:pos x="284" y="532"/>
                  </a:cxn>
                  <a:cxn ang="0">
                    <a:pos x="64" y="453"/>
                  </a:cxn>
                  <a:cxn ang="0">
                    <a:pos x="64" y="431"/>
                  </a:cxn>
                  <a:cxn ang="0">
                    <a:pos x="53" y="426"/>
                  </a:cxn>
                  <a:cxn ang="0">
                    <a:pos x="0" y="79"/>
                  </a:cxn>
                  <a:cxn ang="0">
                    <a:pos x="445" y="1"/>
                  </a:cxn>
                  <a:cxn ang="0">
                    <a:pos x="462" y="0"/>
                  </a:cxn>
                  <a:cxn ang="0">
                    <a:pos x="462" y="0"/>
                  </a:cxn>
                </a:cxnLst>
                <a:rect l="0" t="0" r="r" b="b"/>
                <a:pathLst>
                  <a:path w="732" h="532">
                    <a:moveTo>
                      <a:pt x="462" y="0"/>
                    </a:moveTo>
                    <a:lnTo>
                      <a:pt x="512" y="348"/>
                    </a:lnTo>
                    <a:lnTo>
                      <a:pt x="732" y="431"/>
                    </a:lnTo>
                    <a:lnTo>
                      <a:pt x="732" y="454"/>
                    </a:lnTo>
                    <a:lnTo>
                      <a:pt x="284" y="532"/>
                    </a:lnTo>
                    <a:lnTo>
                      <a:pt x="64" y="453"/>
                    </a:lnTo>
                    <a:lnTo>
                      <a:pt x="64" y="431"/>
                    </a:lnTo>
                    <a:lnTo>
                      <a:pt x="53" y="426"/>
                    </a:lnTo>
                    <a:lnTo>
                      <a:pt x="0" y="79"/>
                    </a:lnTo>
                    <a:lnTo>
                      <a:pt x="445" y="1"/>
                    </a:lnTo>
                    <a:lnTo>
                      <a:pt x="462" y="0"/>
                    </a:lnTo>
                    <a:lnTo>
                      <a:pt x="462" y="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74" name="Picture 1234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 rot="21098833">
              <a:off x="1277353" y="828258"/>
              <a:ext cx="320908" cy="2208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cxnSp>
        <p:nvCxnSpPr>
          <p:cNvPr id="32" name="Straight Connector 31"/>
          <p:cNvCxnSpPr/>
          <p:nvPr/>
        </p:nvCxnSpPr>
        <p:spPr>
          <a:xfrm>
            <a:off x="7238983" y="4876800"/>
            <a:ext cx="1066800" cy="15240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4" name="Group 346"/>
          <p:cNvGrpSpPr/>
          <p:nvPr/>
        </p:nvGrpSpPr>
        <p:grpSpPr>
          <a:xfrm>
            <a:off x="8153393" y="4648213"/>
            <a:ext cx="838207" cy="652464"/>
            <a:chOff x="1219208" y="762009"/>
            <a:chExt cx="582618" cy="423864"/>
          </a:xfrm>
        </p:grpSpPr>
        <p:grpSp>
          <p:nvGrpSpPr>
            <p:cNvPr id="325" name="Group 299"/>
            <p:cNvGrpSpPr>
              <a:grpSpLocks/>
            </p:cNvGrpSpPr>
            <p:nvPr/>
          </p:nvGrpSpPr>
          <p:grpSpPr bwMode="auto">
            <a:xfrm>
              <a:off x="1219208" y="762009"/>
              <a:ext cx="582618" cy="423864"/>
              <a:chOff x="982" y="2328"/>
              <a:chExt cx="367" cy="267"/>
            </a:xfrm>
          </p:grpSpPr>
          <p:sp>
            <p:nvSpPr>
              <p:cNvPr id="37" name="Freeform 300"/>
              <p:cNvSpPr>
                <a:spLocks/>
              </p:cNvSpPr>
              <p:nvPr/>
            </p:nvSpPr>
            <p:spPr bwMode="auto">
              <a:xfrm>
                <a:off x="982" y="2367"/>
                <a:ext cx="33" cy="177"/>
              </a:xfrm>
              <a:custGeom>
                <a:avLst/>
                <a:gdLst/>
                <a:ahLst/>
                <a:cxnLst>
                  <a:cxn ang="0">
                    <a:pos x="65" y="353"/>
                  </a:cxn>
                  <a:cxn ang="0">
                    <a:pos x="16" y="0"/>
                  </a:cxn>
                  <a:cxn ang="0">
                    <a:pos x="0" y="1"/>
                  </a:cxn>
                  <a:cxn ang="0">
                    <a:pos x="50" y="344"/>
                  </a:cxn>
                  <a:cxn ang="0">
                    <a:pos x="65" y="353"/>
                  </a:cxn>
                  <a:cxn ang="0">
                    <a:pos x="65" y="353"/>
                  </a:cxn>
                </a:cxnLst>
                <a:rect l="0" t="0" r="r" b="b"/>
                <a:pathLst>
                  <a:path w="65" h="353">
                    <a:moveTo>
                      <a:pt x="65" y="353"/>
                    </a:moveTo>
                    <a:lnTo>
                      <a:pt x="16" y="0"/>
                    </a:lnTo>
                    <a:lnTo>
                      <a:pt x="0" y="1"/>
                    </a:lnTo>
                    <a:lnTo>
                      <a:pt x="50" y="344"/>
                    </a:lnTo>
                    <a:lnTo>
                      <a:pt x="65" y="353"/>
                    </a:lnTo>
                    <a:lnTo>
                      <a:pt x="65" y="353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Freeform 301"/>
              <p:cNvSpPr>
                <a:spLocks/>
              </p:cNvSpPr>
              <p:nvPr/>
            </p:nvSpPr>
            <p:spPr bwMode="auto">
              <a:xfrm>
                <a:off x="988" y="2328"/>
                <a:ext cx="251" cy="215"/>
              </a:xfrm>
              <a:custGeom>
                <a:avLst/>
                <a:gdLst/>
                <a:ahLst/>
                <a:cxnLst>
                  <a:cxn ang="0">
                    <a:pos x="502" y="351"/>
                  </a:cxn>
                  <a:cxn ang="0">
                    <a:pos x="449" y="0"/>
                  </a:cxn>
                  <a:cxn ang="0">
                    <a:pos x="0" y="79"/>
                  </a:cxn>
                  <a:cxn ang="0">
                    <a:pos x="52" y="428"/>
                  </a:cxn>
                  <a:cxn ang="0">
                    <a:pos x="502" y="351"/>
                  </a:cxn>
                  <a:cxn ang="0">
                    <a:pos x="502" y="351"/>
                  </a:cxn>
                </a:cxnLst>
                <a:rect l="0" t="0" r="r" b="b"/>
                <a:pathLst>
                  <a:path w="502" h="428">
                    <a:moveTo>
                      <a:pt x="502" y="351"/>
                    </a:moveTo>
                    <a:lnTo>
                      <a:pt x="449" y="0"/>
                    </a:lnTo>
                    <a:lnTo>
                      <a:pt x="0" y="79"/>
                    </a:lnTo>
                    <a:lnTo>
                      <a:pt x="52" y="428"/>
                    </a:lnTo>
                    <a:lnTo>
                      <a:pt x="502" y="351"/>
                    </a:lnTo>
                    <a:lnTo>
                      <a:pt x="502" y="351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302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solidFill>
                <a:srgbClr val="666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303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Line 304"/>
              <p:cNvSpPr>
                <a:spLocks noChangeShapeType="1"/>
              </p:cNvSpPr>
              <p:nvPr/>
            </p:nvSpPr>
            <p:spPr bwMode="auto">
              <a:xfrm flipH="1">
                <a:off x="1026" y="248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Line 305"/>
              <p:cNvSpPr>
                <a:spLocks noChangeShapeType="1"/>
              </p:cNvSpPr>
              <p:nvPr/>
            </p:nvSpPr>
            <p:spPr bwMode="auto">
              <a:xfrm flipH="1">
                <a:off x="1006" y="234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06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Freeform 307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noFill/>
              <a:ln w="4763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308"/>
              <p:cNvSpPr>
                <a:spLocks/>
              </p:cNvSpPr>
              <p:nvPr/>
            </p:nvSpPr>
            <p:spPr bwMode="auto">
              <a:xfrm>
                <a:off x="1015" y="2504"/>
                <a:ext cx="334" cy="78"/>
              </a:xfrm>
              <a:custGeom>
                <a:avLst/>
                <a:gdLst/>
                <a:ahLst/>
                <a:cxnLst>
                  <a:cxn ang="0">
                    <a:pos x="450" y="0"/>
                  </a:cxn>
                  <a:cxn ang="0">
                    <a:pos x="668" y="80"/>
                  </a:cxn>
                  <a:cxn ang="0">
                    <a:pos x="218" y="156"/>
                  </a:cxn>
                  <a:cxn ang="0">
                    <a:pos x="0" y="80"/>
                  </a:cxn>
                  <a:cxn ang="0">
                    <a:pos x="450" y="0"/>
                  </a:cxn>
                  <a:cxn ang="0">
                    <a:pos x="450" y="0"/>
                  </a:cxn>
                </a:cxnLst>
                <a:rect l="0" t="0" r="r" b="b"/>
                <a:pathLst>
                  <a:path w="668" h="156">
                    <a:moveTo>
                      <a:pt x="450" y="0"/>
                    </a:moveTo>
                    <a:lnTo>
                      <a:pt x="668" y="80"/>
                    </a:lnTo>
                    <a:lnTo>
                      <a:pt x="218" y="156"/>
                    </a:lnTo>
                    <a:lnTo>
                      <a:pt x="0" y="80"/>
                    </a:lnTo>
                    <a:lnTo>
                      <a:pt x="450" y="0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Line 309"/>
              <p:cNvSpPr>
                <a:spLocks noChangeShapeType="1"/>
              </p:cNvSpPr>
              <p:nvPr/>
            </p:nvSpPr>
            <p:spPr bwMode="auto">
              <a:xfrm flipH="1">
                <a:off x="1015" y="2504"/>
                <a:ext cx="224" cy="3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310"/>
              <p:cNvSpPr>
                <a:spLocks/>
              </p:cNvSpPr>
              <p:nvPr/>
            </p:nvSpPr>
            <p:spPr bwMode="auto">
              <a:xfrm>
                <a:off x="1047" y="2540"/>
                <a:ext cx="35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2" h="18">
                    <a:moveTo>
                      <a:pt x="39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311"/>
              <p:cNvSpPr>
                <a:spLocks/>
              </p:cNvSpPr>
              <p:nvPr/>
            </p:nvSpPr>
            <p:spPr bwMode="auto">
              <a:xfrm>
                <a:off x="1076" y="2535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18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8">
                    <a:moveTo>
                      <a:pt x="38" y="0"/>
                    </a:moveTo>
                    <a:lnTo>
                      <a:pt x="72" y="13"/>
                    </a:lnTo>
                    <a:lnTo>
                      <a:pt x="33" y="18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312"/>
              <p:cNvSpPr>
                <a:spLocks/>
              </p:cNvSpPr>
              <p:nvPr/>
            </p:nvSpPr>
            <p:spPr bwMode="auto">
              <a:xfrm>
                <a:off x="1106" y="2531"/>
                <a:ext cx="35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0"/>
                  </a:cxn>
                  <a:cxn ang="0">
                    <a:pos x="34" y="17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7">
                    <a:moveTo>
                      <a:pt x="39" y="0"/>
                    </a:moveTo>
                    <a:lnTo>
                      <a:pt x="71" y="10"/>
                    </a:lnTo>
                    <a:lnTo>
                      <a:pt x="34" y="17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313"/>
              <p:cNvSpPr>
                <a:spLocks/>
              </p:cNvSpPr>
              <p:nvPr/>
            </p:nvSpPr>
            <p:spPr bwMode="auto">
              <a:xfrm>
                <a:off x="1135" y="2526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0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0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314"/>
              <p:cNvSpPr>
                <a:spLocks/>
              </p:cNvSpPr>
              <p:nvPr/>
            </p:nvSpPr>
            <p:spPr bwMode="auto">
              <a:xfrm>
                <a:off x="1163" y="2521"/>
                <a:ext cx="37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315"/>
              <p:cNvSpPr>
                <a:spLocks/>
              </p:cNvSpPr>
              <p:nvPr/>
            </p:nvSpPr>
            <p:spPr bwMode="auto">
              <a:xfrm>
                <a:off x="1194" y="2516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2" h="18">
                    <a:moveTo>
                      <a:pt x="37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316"/>
              <p:cNvSpPr>
                <a:spLocks/>
              </p:cNvSpPr>
              <p:nvPr/>
            </p:nvSpPr>
            <p:spPr bwMode="auto">
              <a:xfrm>
                <a:off x="1222" y="2511"/>
                <a:ext cx="38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8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8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8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317"/>
              <p:cNvSpPr>
                <a:spLocks/>
              </p:cNvSpPr>
              <p:nvPr/>
            </p:nvSpPr>
            <p:spPr bwMode="auto">
              <a:xfrm>
                <a:off x="1071" y="2549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1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1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318"/>
              <p:cNvSpPr>
                <a:spLocks/>
              </p:cNvSpPr>
              <p:nvPr/>
            </p:nvSpPr>
            <p:spPr bwMode="auto">
              <a:xfrm>
                <a:off x="1101" y="2544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2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7">
                    <a:moveTo>
                      <a:pt x="38" y="0"/>
                    </a:moveTo>
                    <a:lnTo>
                      <a:pt x="71" y="12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19"/>
              <p:cNvSpPr>
                <a:spLocks/>
              </p:cNvSpPr>
              <p:nvPr/>
            </p:nvSpPr>
            <p:spPr bwMode="auto">
              <a:xfrm>
                <a:off x="1130" y="2539"/>
                <a:ext cx="35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1"/>
                  </a:cxn>
                  <a:cxn ang="0">
                    <a:pos x="33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6">
                    <a:moveTo>
                      <a:pt x="38" y="0"/>
                    </a:moveTo>
                    <a:lnTo>
                      <a:pt x="71" y="11"/>
                    </a:lnTo>
                    <a:lnTo>
                      <a:pt x="33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20"/>
              <p:cNvSpPr>
                <a:spLocks/>
              </p:cNvSpPr>
              <p:nvPr/>
            </p:nvSpPr>
            <p:spPr bwMode="auto">
              <a:xfrm>
                <a:off x="1159" y="2533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21"/>
              <p:cNvSpPr>
                <a:spLocks/>
              </p:cNvSpPr>
              <p:nvPr/>
            </p:nvSpPr>
            <p:spPr bwMode="auto">
              <a:xfrm>
                <a:off x="1188" y="2529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0"/>
                  </a:cxn>
                  <a:cxn ang="0">
                    <a:pos x="34" y="16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6">
                    <a:moveTo>
                      <a:pt x="39" y="0"/>
                    </a:moveTo>
                    <a:lnTo>
                      <a:pt x="73" y="10"/>
                    </a:lnTo>
                    <a:lnTo>
                      <a:pt x="34" y="16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22"/>
              <p:cNvSpPr>
                <a:spLocks/>
              </p:cNvSpPr>
              <p:nvPr/>
            </p:nvSpPr>
            <p:spPr bwMode="auto">
              <a:xfrm>
                <a:off x="1217" y="2524"/>
                <a:ext cx="37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2"/>
                  </a:cxn>
                  <a:cxn ang="0">
                    <a:pos x="35" y="16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2"/>
                    </a:lnTo>
                    <a:lnTo>
                      <a:pt x="35" y="16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323"/>
              <p:cNvSpPr>
                <a:spLocks/>
              </p:cNvSpPr>
              <p:nvPr/>
            </p:nvSpPr>
            <p:spPr bwMode="auto">
              <a:xfrm>
                <a:off x="1247" y="2519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1"/>
                  </a:cxn>
                  <a:cxn ang="0">
                    <a:pos x="34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1"/>
                    </a:lnTo>
                    <a:lnTo>
                      <a:pt x="34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324"/>
              <p:cNvSpPr>
                <a:spLocks/>
              </p:cNvSpPr>
              <p:nvPr/>
            </p:nvSpPr>
            <p:spPr bwMode="auto">
              <a:xfrm>
                <a:off x="1095" y="2557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1"/>
                  </a:cxn>
                  <a:cxn ang="0">
                    <a:pos x="34" y="19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9">
                    <a:moveTo>
                      <a:pt x="39" y="0"/>
                    </a:moveTo>
                    <a:lnTo>
                      <a:pt x="73" y="11"/>
                    </a:lnTo>
                    <a:lnTo>
                      <a:pt x="34" y="19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325"/>
              <p:cNvSpPr>
                <a:spLocks/>
              </p:cNvSpPr>
              <p:nvPr/>
            </p:nvSpPr>
            <p:spPr bwMode="auto">
              <a:xfrm>
                <a:off x="1125" y="2553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1" y="10"/>
                  </a:cxn>
                  <a:cxn ang="0">
                    <a:pos x="32" y="18"/>
                  </a:cxn>
                  <a:cxn ang="0">
                    <a:pos x="0" y="5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1" h="18">
                    <a:moveTo>
                      <a:pt x="37" y="0"/>
                    </a:moveTo>
                    <a:lnTo>
                      <a:pt x="71" y="10"/>
                    </a:lnTo>
                    <a:lnTo>
                      <a:pt x="32" y="18"/>
                    </a:lnTo>
                    <a:lnTo>
                      <a:pt x="0" y="5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326"/>
              <p:cNvSpPr>
                <a:spLocks/>
              </p:cNvSpPr>
              <p:nvPr/>
            </p:nvSpPr>
            <p:spPr bwMode="auto">
              <a:xfrm>
                <a:off x="1242" y="2532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0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8">
                    <a:moveTo>
                      <a:pt x="38" y="0"/>
                    </a:moveTo>
                    <a:lnTo>
                      <a:pt x="71" y="10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327"/>
              <p:cNvSpPr>
                <a:spLocks/>
              </p:cNvSpPr>
              <p:nvPr/>
            </p:nvSpPr>
            <p:spPr bwMode="auto">
              <a:xfrm>
                <a:off x="1271" y="2527"/>
                <a:ext cx="37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6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6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6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328"/>
              <p:cNvSpPr>
                <a:spLocks/>
              </p:cNvSpPr>
              <p:nvPr/>
            </p:nvSpPr>
            <p:spPr bwMode="auto">
              <a:xfrm>
                <a:off x="1120" y="2566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0" y="11"/>
                  </a:cxn>
                  <a:cxn ang="0">
                    <a:pos x="33" y="17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17">
                    <a:moveTo>
                      <a:pt x="38" y="0"/>
                    </a:moveTo>
                    <a:lnTo>
                      <a:pt x="70" y="11"/>
                    </a:lnTo>
                    <a:lnTo>
                      <a:pt x="33" y="17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329"/>
              <p:cNvSpPr>
                <a:spLocks/>
              </p:cNvSpPr>
              <p:nvPr/>
            </p:nvSpPr>
            <p:spPr bwMode="auto">
              <a:xfrm>
                <a:off x="1149" y="2560"/>
                <a:ext cx="36" cy="1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20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20">
                    <a:moveTo>
                      <a:pt x="38" y="0"/>
                    </a:moveTo>
                    <a:lnTo>
                      <a:pt x="72" y="13"/>
                    </a:lnTo>
                    <a:lnTo>
                      <a:pt x="33" y="20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330"/>
              <p:cNvSpPr>
                <a:spLocks/>
              </p:cNvSpPr>
              <p:nvPr/>
            </p:nvSpPr>
            <p:spPr bwMode="auto">
              <a:xfrm>
                <a:off x="1266" y="2540"/>
                <a:ext cx="36" cy="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72" y="13"/>
                  </a:cxn>
                  <a:cxn ang="0">
                    <a:pos x="35" y="18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72" h="18">
                    <a:moveTo>
                      <a:pt x="40" y="0"/>
                    </a:moveTo>
                    <a:lnTo>
                      <a:pt x="72" y="13"/>
                    </a:lnTo>
                    <a:lnTo>
                      <a:pt x="35" y="18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31"/>
              <p:cNvSpPr>
                <a:spLocks/>
              </p:cNvSpPr>
              <p:nvPr/>
            </p:nvSpPr>
            <p:spPr bwMode="auto">
              <a:xfrm>
                <a:off x="1295" y="2536"/>
                <a:ext cx="36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2"/>
                  </a:cxn>
                  <a:cxn ang="0">
                    <a:pos x="35" y="18"/>
                  </a:cxn>
                  <a:cxn ang="0">
                    <a:pos x="0" y="7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8">
                    <a:moveTo>
                      <a:pt x="39" y="0"/>
                    </a:moveTo>
                    <a:lnTo>
                      <a:pt x="71" y="12"/>
                    </a:lnTo>
                    <a:lnTo>
                      <a:pt x="35" y="18"/>
                    </a:lnTo>
                    <a:lnTo>
                      <a:pt x="0" y="7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" name="Freeform 332"/>
              <p:cNvSpPr>
                <a:spLocks/>
              </p:cNvSpPr>
              <p:nvPr/>
            </p:nvSpPr>
            <p:spPr bwMode="auto">
              <a:xfrm>
                <a:off x="1152" y="2536"/>
                <a:ext cx="124" cy="30"/>
              </a:xfrm>
              <a:custGeom>
                <a:avLst/>
                <a:gdLst/>
                <a:ahLst/>
                <a:cxnLst>
                  <a:cxn ang="0">
                    <a:pos x="248" y="30"/>
                  </a:cxn>
                  <a:cxn ang="0">
                    <a:pos x="166" y="0"/>
                  </a:cxn>
                  <a:cxn ang="0">
                    <a:pos x="0" y="29"/>
                  </a:cxn>
                  <a:cxn ang="0">
                    <a:pos x="84" y="61"/>
                  </a:cxn>
                  <a:cxn ang="0">
                    <a:pos x="248" y="30"/>
                  </a:cxn>
                  <a:cxn ang="0">
                    <a:pos x="248" y="30"/>
                  </a:cxn>
                </a:cxnLst>
                <a:rect l="0" t="0" r="r" b="b"/>
                <a:pathLst>
                  <a:path w="248" h="61">
                    <a:moveTo>
                      <a:pt x="248" y="30"/>
                    </a:moveTo>
                    <a:lnTo>
                      <a:pt x="166" y="0"/>
                    </a:lnTo>
                    <a:lnTo>
                      <a:pt x="0" y="29"/>
                    </a:lnTo>
                    <a:lnTo>
                      <a:pt x="84" y="61"/>
                    </a:lnTo>
                    <a:lnTo>
                      <a:pt x="248" y="30"/>
                    </a:lnTo>
                    <a:lnTo>
                      <a:pt x="248" y="30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333"/>
              <p:cNvSpPr>
                <a:spLocks/>
              </p:cNvSpPr>
              <p:nvPr/>
            </p:nvSpPr>
            <p:spPr bwMode="auto">
              <a:xfrm>
                <a:off x="1014" y="2543"/>
                <a:ext cx="111" cy="52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0"/>
                  </a:cxn>
                  <a:cxn ang="0">
                    <a:pos x="222" y="79"/>
                  </a:cxn>
                  <a:cxn ang="0">
                    <a:pos x="222" y="104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222" h="104">
                    <a:moveTo>
                      <a:pt x="0" y="24"/>
                    </a:moveTo>
                    <a:lnTo>
                      <a:pt x="0" y="0"/>
                    </a:lnTo>
                    <a:lnTo>
                      <a:pt x="222" y="79"/>
                    </a:lnTo>
                    <a:lnTo>
                      <a:pt x="222" y="10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Line 334"/>
              <p:cNvSpPr>
                <a:spLocks noChangeShapeType="1"/>
              </p:cNvSpPr>
              <p:nvPr/>
            </p:nvSpPr>
            <p:spPr bwMode="auto">
              <a:xfrm flipH="1">
                <a:off x="1126" y="2544"/>
                <a:ext cx="221" cy="38"/>
              </a:xfrm>
              <a:prstGeom prst="line">
                <a:avLst/>
              </a:prstGeom>
              <a:noFill/>
              <a:ln w="1588">
                <a:solidFill>
                  <a:srgbClr val="9999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335"/>
              <p:cNvSpPr>
                <a:spLocks/>
              </p:cNvSpPr>
              <p:nvPr/>
            </p:nvSpPr>
            <p:spPr bwMode="auto">
              <a:xfrm>
                <a:off x="982" y="2328"/>
                <a:ext cx="366" cy="26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512" y="348"/>
                  </a:cxn>
                  <a:cxn ang="0">
                    <a:pos x="732" y="431"/>
                  </a:cxn>
                  <a:cxn ang="0">
                    <a:pos x="732" y="454"/>
                  </a:cxn>
                  <a:cxn ang="0">
                    <a:pos x="284" y="532"/>
                  </a:cxn>
                  <a:cxn ang="0">
                    <a:pos x="64" y="453"/>
                  </a:cxn>
                  <a:cxn ang="0">
                    <a:pos x="64" y="431"/>
                  </a:cxn>
                  <a:cxn ang="0">
                    <a:pos x="53" y="426"/>
                  </a:cxn>
                  <a:cxn ang="0">
                    <a:pos x="0" y="79"/>
                  </a:cxn>
                  <a:cxn ang="0">
                    <a:pos x="445" y="1"/>
                  </a:cxn>
                  <a:cxn ang="0">
                    <a:pos x="462" y="0"/>
                  </a:cxn>
                  <a:cxn ang="0">
                    <a:pos x="462" y="0"/>
                  </a:cxn>
                </a:cxnLst>
                <a:rect l="0" t="0" r="r" b="b"/>
                <a:pathLst>
                  <a:path w="732" h="532">
                    <a:moveTo>
                      <a:pt x="462" y="0"/>
                    </a:moveTo>
                    <a:lnTo>
                      <a:pt x="512" y="348"/>
                    </a:lnTo>
                    <a:lnTo>
                      <a:pt x="732" y="431"/>
                    </a:lnTo>
                    <a:lnTo>
                      <a:pt x="732" y="454"/>
                    </a:lnTo>
                    <a:lnTo>
                      <a:pt x="284" y="532"/>
                    </a:lnTo>
                    <a:lnTo>
                      <a:pt x="64" y="453"/>
                    </a:lnTo>
                    <a:lnTo>
                      <a:pt x="64" y="431"/>
                    </a:lnTo>
                    <a:lnTo>
                      <a:pt x="53" y="426"/>
                    </a:lnTo>
                    <a:lnTo>
                      <a:pt x="0" y="79"/>
                    </a:lnTo>
                    <a:lnTo>
                      <a:pt x="445" y="1"/>
                    </a:lnTo>
                    <a:lnTo>
                      <a:pt x="462" y="0"/>
                    </a:lnTo>
                    <a:lnTo>
                      <a:pt x="462" y="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6" name="Picture 1234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 rot="21098833">
              <a:off x="1277353" y="828257"/>
              <a:ext cx="320908" cy="2208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34" name="Freeform 33"/>
          <p:cNvSpPr/>
          <p:nvPr/>
        </p:nvSpPr>
        <p:spPr>
          <a:xfrm>
            <a:off x="5288907" y="2176530"/>
            <a:ext cx="865031" cy="2678805"/>
          </a:xfrm>
          <a:custGeom>
            <a:avLst/>
            <a:gdLst>
              <a:gd name="connsiteX0" fmla="*/ 465786 w 865031"/>
              <a:gd name="connsiteY0" fmla="*/ 0 h 2678805"/>
              <a:gd name="connsiteX1" fmla="*/ 66541 w 865031"/>
              <a:gd name="connsiteY1" fmla="*/ 772732 h 2678805"/>
              <a:gd name="connsiteX2" fmla="*/ 865031 w 865031"/>
              <a:gd name="connsiteY2" fmla="*/ 2678805 h 2678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5031" h="2678805">
                <a:moveTo>
                  <a:pt x="465786" y="0"/>
                </a:moveTo>
                <a:cubicBezTo>
                  <a:pt x="232893" y="163132"/>
                  <a:pt x="0" y="326265"/>
                  <a:pt x="66541" y="772732"/>
                </a:cubicBezTo>
                <a:cubicBezTo>
                  <a:pt x="133082" y="1219199"/>
                  <a:pt x="729803" y="2346101"/>
                  <a:pt x="865031" y="2678805"/>
                </a:cubicBez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6200"/>
            <a:ext cx="8229600" cy="1143000"/>
          </a:xfrm>
        </p:spPr>
        <p:txBody>
          <a:bodyPr/>
          <a:lstStyle/>
          <a:p>
            <a:r>
              <a:rPr lang="en-US" dirty="0" smtClean="0"/>
              <a:t>Capture from an RSPAN/</a:t>
            </a:r>
            <a:br>
              <a:rPr lang="en-US" dirty="0" smtClean="0"/>
            </a:br>
            <a:r>
              <a:rPr lang="en-US" dirty="0" smtClean="0"/>
              <a:t>Remote Mirror (R/RM)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5777647" cy="4525963"/>
          </a:xfrm>
        </p:spPr>
        <p:txBody>
          <a:bodyPr/>
          <a:lstStyle/>
          <a:p>
            <a:r>
              <a:rPr lang="en-US" sz="2800" dirty="0" smtClean="0"/>
              <a:t>What is it?</a:t>
            </a:r>
          </a:p>
          <a:p>
            <a:pPr lvl="1"/>
            <a:r>
              <a:rPr lang="en-US" sz="2400" dirty="0" smtClean="0"/>
              <a:t>Works just like (S/M/M) but it is for a remote switch.</a:t>
            </a:r>
          </a:p>
          <a:p>
            <a:pPr lvl="2"/>
            <a:r>
              <a:rPr lang="en-US" sz="2000" dirty="0" smtClean="0"/>
              <a:t>Could be as close as the same data center rack to as far away as your LAN can take you</a:t>
            </a:r>
          </a:p>
          <a:p>
            <a:pPr lvl="1"/>
            <a:r>
              <a:rPr lang="en-US" sz="2400" dirty="0" smtClean="0"/>
              <a:t>Copies traffic from one interface or VLAN to an analyzer on another switch.</a:t>
            </a:r>
          </a:p>
          <a:p>
            <a:pPr lvl="1"/>
            <a:r>
              <a:rPr lang="en-US" sz="2400" dirty="0" smtClean="0"/>
              <a:t>Traffic is tagged with the RSPAN VLAN id and transmitted via the trunks and the analyzer port is configured as the destination for  that RSPAN VLAN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6661869" y="6453188"/>
            <a:ext cx="33337" cy="11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r>
              <a:rPr lang="en-US" sz="100">
                <a:solidFill>
                  <a:srgbClr val="FFFFFF"/>
                </a:solidFill>
              </a:rPr>
              <a:t>SERIES</a:t>
            </a:r>
            <a:endParaRPr lang="en-US"/>
          </a:p>
        </p:txBody>
      </p:sp>
      <p:grpSp>
        <p:nvGrpSpPr>
          <p:cNvPr id="4" name="Group 5"/>
          <p:cNvGrpSpPr>
            <a:grpSpLocks/>
          </p:cNvGrpSpPr>
          <p:nvPr/>
        </p:nvGrpSpPr>
        <p:grpSpPr bwMode="auto">
          <a:xfrm>
            <a:off x="6239593" y="1905000"/>
            <a:ext cx="1674813" cy="377825"/>
            <a:chOff x="528" y="3472"/>
            <a:chExt cx="786" cy="143"/>
          </a:xfrm>
        </p:grpSpPr>
        <p:sp>
          <p:nvSpPr>
            <p:cNvPr id="431" name="Rectangle 6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32" name="Line 7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" name="Group 8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445" name="Freeform 9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Freeform 10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Rectangle 11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 12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 13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Freeform 14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Freeform 15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Freeform 16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Freeform 17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Freeform 18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Freeform 19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Freeform 20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Rectangle 21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Rectangle 22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Rectangle 23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Rectangle 24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" name="Rectangle 25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" name="Rectangle 26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Rectangle 27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Rectangle 28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Rectangle 29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Rectangle 30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Rectangle 31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Rectangle 32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Rectangle 33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Rectangle 34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Rectangle 35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Rectangle 36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" name="Rectangle 37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" name="Rectangle 38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" name="Rectangle 39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" name="Rectangle 40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" name="Rectangle 41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" name="Rectangle 42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" name="Rectangle 43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" name="Rectangle 44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" name="Rectangle 45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" name="Rectangle 46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4" name="Line 47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5" name="Line 48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6" name="Line 49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7" name="Line 50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8" name="Line 51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9" name="Line 52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0" name="Line 53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1" name="Line 54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2" name="Line 55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3" name="Line 56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4" name="Line 57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8" name="Line 60"/>
          <p:cNvSpPr>
            <a:spLocks noChangeShapeType="1"/>
          </p:cNvSpPr>
          <p:nvPr/>
        </p:nvSpPr>
        <p:spPr bwMode="auto">
          <a:xfrm flipH="1">
            <a:off x="6390423" y="2209800"/>
            <a:ext cx="109538" cy="369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9" name="Line 61"/>
          <p:cNvSpPr>
            <a:spLocks noChangeShapeType="1"/>
          </p:cNvSpPr>
          <p:nvPr/>
        </p:nvSpPr>
        <p:spPr bwMode="auto">
          <a:xfrm>
            <a:off x="6695206" y="2209800"/>
            <a:ext cx="228600" cy="457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10" name="Line 62"/>
          <p:cNvSpPr>
            <a:spLocks noChangeShapeType="1"/>
          </p:cNvSpPr>
          <p:nvPr/>
        </p:nvSpPr>
        <p:spPr bwMode="auto">
          <a:xfrm>
            <a:off x="7509594" y="2209800"/>
            <a:ext cx="331787" cy="422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1" name="Group 177"/>
          <p:cNvGrpSpPr>
            <a:grpSpLocks/>
          </p:cNvGrpSpPr>
          <p:nvPr/>
        </p:nvGrpSpPr>
        <p:grpSpPr bwMode="auto">
          <a:xfrm>
            <a:off x="6609481" y="4684713"/>
            <a:ext cx="1162050" cy="215900"/>
            <a:chOff x="528" y="3472"/>
            <a:chExt cx="786" cy="143"/>
          </a:xfrm>
        </p:grpSpPr>
        <p:sp>
          <p:nvSpPr>
            <p:cNvPr id="374" name="Rectangle 178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75" name="Line 179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" name="Group 180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388" name="Freeform 181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82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Rectangle 183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84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85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86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87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88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89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190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191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192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Rectangle 193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Rectangle 194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Rectangle 195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Rectangle 196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Rectangle 197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Rectangle 198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Rectangle 199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Rectangle 200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Rectangle 201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Rectangle 202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Rectangle 203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Rectangle 204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Rectangle 205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Rectangle 206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Rectangle 207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Rectangle 208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Rectangle 209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Rectangle 210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Rectangle 211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Rectangle 212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Rectangle 213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Rectangle 214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Rectangle 215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Rectangle 216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Rectangle 217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Rectangle 218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7" name="Line 219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8" name="Line 220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9" name="Line 221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0" name="Line 222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1" name="Line 223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Line 224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Line 225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4" name="Line 226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5" name="Line 227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6" name="Line 228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7" name="Line 229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14" name="Line 230"/>
          <p:cNvSpPr>
            <a:spLocks noChangeShapeType="1"/>
          </p:cNvSpPr>
          <p:nvPr/>
        </p:nvSpPr>
        <p:spPr bwMode="auto">
          <a:xfrm flipH="1">
            <a:off x="6499944" y="4816475"/>
            <a:ext cx="273050" cy="2651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3" name="Group 232"/>
          <p:cNvGrpSpPr>
            <a:grpSpLocks/>
          </p:cNvGrpSpPr>
          <p:nvPr/>
        </p:nvGrpSpPr>
        <p:grpSpPr bwMode="auto">
          <a:xfrm>
            <a:off x="6255469" y="5046663"/>
            <a:ext cx="452437" cy="523875"/>
            <a:chOff x="1350" y="2770"/>
            <a:chExt cx="306" cy="348"/>
          </a:xfrm>
        </p:grpSpPr>
        <p:pic>
          <p:nvPicPr>
            <p:cNvPr id="372" name="Picture 233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350" y="2770"/>
              <a:ext cx="306" cy="348"/>
            </a:xfrm>
            <a:prstGeom prst="rect">
              <a:avLst/>
            </a:prstGeom>
            <a:noFill/>
          </p:spPr>
        </p:pic>
        <p:sp>
          <p:nvSpPr>
            <p:cNvPr id="373" name="Text Box 234"/>
            <p:cNvSpPr txBox="1">
              <a:spLocks noChangeArrowheads="1"/>
            </p:cNvSpPr>
            <p:nvPr/>
          </p:nvSpPr>
          <p:spPr bwMode="auto">
            <a:xfrm>
              <a:off x="1448" y="2842"/>
              <a:ext cx="136" cy="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X</a:t>
              </a:r>
              <a:endParaRPr lang="en-US"/>
            </a:p>
          </p:txBody>
        </p:sp>
      </p:grpSp>
      <p:sp>
        <p:nvSpPr>
          <p:cNvPr id="16" name="Line 235"/>
          <p:cNvSpPr>
            <a:spLocks noChangeShapeType="1"/>
          </p:cNvSpPr>
          <p:nvPr/>
        </p:nvSpPr>
        <p:spPr bwMode="auto">
          <a:xfrm flipH="1">
            <a:off x="6936506" y="4873625"/>
            <a:ext cx="46038" cy="795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5" name="Group 236"/>
          <p:cNvGrpSpPr>
            <a:grpSpLocks/>
          </p:cNvGrpSpPr>
          <p:nvPr/>
        </p:nvGrpSpPr>
        <p:grpSpPr bwMode="auto">
          <a:xfrm>
            <a:off x="6755531" y="5668963"/>
            <a:ext cx="450850" cy="523875"/>
            <a:chOff x="1632" y="2959"/>
            <a:chExt cx="306" cy="348"/>
          </a:xfrm>
        </p:grpSpPr>
        <p:pic>
          <p:nvPicPr>
            <p:cNvPr id="370" name="Picture 237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632" y="2959"/>
              <a:ext cx="306" cy="348"/>
            </a:xfrm>
            <a:prstGeom prst="rect">
              <a:avLst/>
            </a:prstGeom>
            <a:noFill/>
          </p:spPr>
        </p:pic>
        <p:sp>
          <p:nvSpPr>
            <p:cNvPr id="371" name="Text Box 238"/>
            <p:cNvSpPr txBox="1">
              <a:spLocks noChangeArrowheads="1"/>
            </p:cNvSpPr>
            <p:nvPr/>
          </p:nvSpPr>
          <p:spPr bwMode="auto">
            <a:xfrm>
              <a:off x="1730" y="3016"/>
              <a:ext cx="135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Y</a:t>
              </a:r>
              <a:endParaRPr lang="en-US"/>
            </a:p>
          </p:txBody>
        </p:sp>
      </p:grpSp>
      <p:sp>
        <p:nvSpPr>
          <p:cNvPr id="18" name="Line 239"/>
          <p:cNvSpPr>
            <a:spLocks noChangeShapeType="1"/>
          </p:cNvSpPr>
          <p:nvPr/>
        </p:nvSpPr>
        <p:spPr bwMode="auto">
          <a:xfrm>
            <a:off x="7290519" y="4873625"/>
            <a:ext cx="142875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17" name="Group 240"/>
          <p:cNvGrpSpPr>
            <a:grpSpLocks/>
          </p:cNvGrpSpPr>
          <p:nvPr/>
        </p:nvGrpSpPr>
        <p:grpSpPr bwMode="auto">
          <a:xfrm>
            <a:off x="7211144" y="5022850"/>
            <a:ext cx="450850" cy="523875"/>
            <a:chOff x="2256" y="2784"/>
            <a:chExt cx="306" cy="348"/>
          </a:xfrm>
        </p:grpSpPr>
        <p:pic>
          <p:nvPicPr>
            <p:cNvPr id="368" name="Picture 241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256" y="2784"/>
              <a:ext cx="306" cy="348"/>
            </a:xfrm>
            <a:prstGeom prst="rect">
              <a:avLst/>
            </a:prstGeom>
            <a:noFill/>
          </p:spPr>
        </p:pic>
        <p:sp>
          <p:nvSpPr>
            <p:cNvPr id="369" name="Text Box 242"/>
            <p:cNvSpPr txBox="1">
              <a:spLocks noChangeArrowheads="1"/>
            </p:cNvSpPr>
            <p:nvPr/>
          </p:nvSpPr>
          <p:spPr bwMode="auto">
            <a:xfrm>
              <a:off x="2340" y="2833"/>
              <a:ext cx="137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Z</a:t>
              </a:r>
              <a:endParaRPr lang="en-US"/>
            </a:p>
          </p:txBody>
        </p:sp>
      </p:grpSp>
      <p:sp>
        <p:nvSpPr>
          <p:cNvPr id="20" name="AutoShape 243"/>
          <p:cNvSpPr>
            <a:spLocks noChangeArrowheads="1"/>
          </p:cNvSpPr>
          <p:nvPr/>
        </p:nvSpPr>
        <p:spPr bwMode="auto">
          <a:xfrm flipH="1">
            <a:off x="6314206" y="1543050"/>
            <a:ext cx="1222552" cy="1123950"/>
          </a:xfrm>
          <a:custGeom>
            <a:avLst/>
            <a:gdLst>
              <a:gd name="G0" fmla="+- -1120188 0 0"/>
              <a:gd name="G1" fmla="+- 11796480 0 0"/>
              <a:gd name="G2" fmla="+- -1120188 0 11796480"/>
              <a:gd name="G3" fmla="+- 10800 0 0"/>
              <a:gd name="G4" fmla="+- 0 0 -1120188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9247 0 0"/>
              <a:gd name="G9" fmla="+- 0 0 11796480"/>
              <a:gd name="G10" fmla="+- 9247 0 2700"/>
              <a:gd name="G11" fmla="cos G10 -1120188"/>
              <a:gd name="G12" fmla="sin G10 -1120188"/>
              <a:gd name="G13" fmla="cos 13500 -1120188"/>
              <a:gd name="G14" fmla="sin 13500 -1120188"/>
              <a:gd name="G15" fmla="+- G11 10800 0"/>
              <a:gd name="G16" fmla="+- G12 10800 0"/>
              <a:gd name="G17" fmla="+- G13 10800 0"/>
              <a:gd name="G18" fmla="+- G14 10800 0"/>
              <a:gd name="G19" fmla="*/ 9247 1 2"/>
              <a:gd name="G20" fmla="+- G19 5400 0"/>
              <a:gd name="G21" fmla="cos G20 -1120188"/>
              <a:gd name="G22" fmla="sin G20 -1120188"/>
              <a:gd name="G23" fmla="+- G21 10800 0"/>
              <a:gd name="G24" fmla="+- G12 G23 G22"/>
              <a:gd name="G25" fmla="+- G22 G23 G11"/>
              <a:gd name="G26" fmla="cos 10800 -1120188"/>
              <a:gd name="G27" fmla="sin 10800 -1120188"/>
              <a:gd name="G28" fmla="cos 9247 -1120188"/>
              <a:gd name="G29" fmla="sin 9247 -1120188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20188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9247 G39"/>
              <a:gd name="G43" fmla="sin 9247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195 w 21600"/>
              <a:gd name="T5" fmla="*/ 119 h 21600"/>
              <a:gd name="T6" fmla="*/ 776 w 21600"/>
              <a:gd name="T7" fmla="*/ 10800 h 21600"/>
              <a:gd name="T8" fmla="*/ 9425 w 21600"/>
              <a:gd name="T9" fmla="*/ 1655 h 21600"/>
              <a:gd name="T10" fmla="*/ 23703 w 21600"/>
              <a:gd name="T11" fmla="*/ 6832 h 21600"/>
              <a:gd name="T12" fmla="*/ 21403 w 21600"/>
              <a:gd name="T13" fmla="*/ 11177 h 21600"/>
              <a:gd name="T14" fmla="*/ 17057 w 21600"/>
              <a:gd name="T15" fmla="*/ 8875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638" y="8082"/>
                </a:moveTo>
                <a:cubicBezTo>
                  <a:pt x="18445" y="4201"/>
                  <a:pt x="14860" y="1553"/>
                  <a:pt x="10800" y="1553"/>
                </a:cubicBezTo>
                <a:cubicBezTo>
                  <a:pt x="5693" y="1553"/>
                  <a:pt x="1553" y="5693"/>
                  <a:pt x="1553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41" y="-1"/>
                  <a:pt x="19729" y="3093"/>
                  <a:pt x="21122" y="7625"/>
                </a:cubicBezTo>
                <a:lnTo>
                  <a:pt x="23703" y="6832"/>
                </a:lnTo>
                <a:lnTo>
                  <a:pt x="21403" y="11177"/>
                </a:lnTo>
                <a:lnTo>
                  <a:pt x="17057" y="8875"/>
                </a:lnTo>
                <a:lnTo>
                  <a:pt x="19638" y="8082"/>
                </a:lnTo>
                <a:close/>
              </a:path>
            </a:pathLst>
          </a:custGeom>
          <a:solidFill>
            <a:schemeClr val="accent6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3" name="AutoShape 247"/>
          <p:cNvSpPr>
            <a:spLocks noChangeArrowheads="1"/>
          </p:cNvSpPr>
          <p:nvPr/>
        </p:nvSpPr>
        <p:spPr bwMode="auto">
          <a:xfrm>
            <a:off x="6670096" y="4357085"/>
            <a:ext cx="1091926" cy="909638"/>
          </a:xfrm>
          <a:custGeom>
            <a:avLst/>
            <a:gdLst>
              <a:gd name="G0" fmla="+- -1157229 0 0"/>
              <a:gd name="G1" fmla="+- 11796480 0 0"/>
              <a:gd name="G2" fmla="+- -1157229 0 11796480"/>
              <a:gd name="G3" fmla="+- 10800 0 0"/>
              <a:gd name="G4" fmla="+- 0 0 -1157229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8930 0 0"/>
              <a:gd name="G9" fmla="+- 0 0 11796480"/>
              <a:gd name="G10" fmla="+- 8930 0 2700"/>
              <a:gd name="G11" fmla="cos G10 -1157229"/>
              <a:gd name="G12" fmla="sin G10 -1157229"/>
              <a:gd name="G13" fmla="cos 13500 -1157229"/>
              <a:gd name="G14" fmla="sin 13500 -1157229"/>
              <a:gd name="G15" fmla="+- G11 10800 0"/>
              <a:gd name="G16" fmla="+- G12 10800 0"/>
              <a:gd name="G17" fmla="+- G13 10800 0"/>
              <a:gd name="G18" fmla="+- G14 10800 0"/>
              <a:gd name="G19" fmla="*/ 8930 1 2"/>
              <a:gd name="G20" fmla="+- G19 5400 0"/>
              <a:gd name="G21" fmla="cos G20 -1157229"/>
              <a:gd name="G22" fmla="sin G20 -1157229"/>
              <a:gd name="G23" fmla="+- G21 10800 0"/>
              <a:gd name="G24" fmla="+- G12 G23 G22"/>
              <a:gd name="G25" fmla="+- G22 G23 G11"/>
              <a:gd name="G26" fmla="cos 10800 -1157229"/>
              <a:gd name="G27" fmla="sin 10800 -1157229"/>
              <a:gd name="G28" fmla="cos 8930 -1157229"/>
              <a:gd name="G29" fmla="sin 8930 -1157229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57229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8930 G39"/>
              <a:gd name="G43" fmla="sin 8930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142 w 21600"/>
              <a:gd name="T5" fmla="*/ 127 h 21600"/>
              <a:gd name="T6" fmla="*/ 935 w 21600"/>
              <a:gd name="T7" fmla="*/ 10800 h 21600"/>
              <a:gd name="T8" fmla="*/ 9429 w 21600"/>
              <a:gd name="T9" fmla="*/ 1975 h 21600"/>
              <a:gd name="T10" fmla="*/ 23663 w 21600"/>
              <a:gd name="T11" fmla="*/ 6705 h 21600"/>
              <a:gd name="T12" fmla="*/ 21303 w 21600"/>
              <a:gd name="T13" fmla="*/ 11271 h 21600"/>
              <a:gd name="T14" fmla="*/ 16736 w 21600"/>
              <a:gd name="T15" fmla="*/ 8910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309" y="8091"/>
                </a:moveTo>
                <a:cubicBezTo>
                  <a:pt x="18129" y="4386"/>
                  <a:pt x="14688" y="1870"/>
                  <a:pt x="10800" y="1870"/>
                </a:cubicBezTo>
                <a:cubicBezTo>
                  <a:pt x="5868" y="1870"/>
                  <a:pt x="1870" y="5868"/>
                  <a:pt x="1870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02" y="-1"/>
                  <a:pt x="19664" y="3042"/>
                  <a:pt x="21091" y="7524"/>
                </a:cubicBezTo>
                <a:lnTo>
                  <a:pt x="23663" y="6705"/>
                </a:lnTo>
                <a:lnTo>
                  <a:pt x="21303" y="11271"/>
                </a:lnTo>
                <a:lnTo>
                  <a:pt x="16736" y="8910"/>
                </a:lnTo>
                <a:lnTo>
                  <a:pt x="19309" y="8091"/>
                </a:lnTo>
                <a:close/>
              </a:path>
            </a:pathLst>
          </a:custGeom>
          <a:solidFill>
            <a:schemeClr val="accent6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4" name="Line 248"/>
          <p:cNvSpPr>
            <a:spLocks noChangeShapeType="1"/>
          </p:cNvSpPr>
          <p:nvPr/>
        </p:nvSpPr>
        <p:spPr bwMode="auto">
          <a:xfrm>
            <a:off x="7509594" y="4870450"/>
            <a:ext cx="682625" cy="758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25" name="Picture 249" descr="IPphone87x74p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736606" y="5537200"/>
            <a:ext cx="631825" cy="547688"/>
          </a:xfrm>
          <a:prstGeom prst="rect">
            <a:avLst/>
          </a:prstGeom>
          <a:noFill/>
        </p:spPr>
      </p:pic>
      <p:sp>
        <p:nvSpPr>
          <p:cNvPr id="28" name="Line 61"/>
          <p:cNvSpPr>
            <a:spLocks noChangeShapeType="1"/>
          </p:cNvSpPr>
          <p:nvPr/>
        </p:nvSpPr>
        <p:spPr bwMode="auto">
          <a:xfrm>
            <a:off x="7228606" y="2209799"/>
            <a:ext cx="76200" cy="4958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33" name="Group 486"/>
          <p:cNvGrpSpPr/>
          <p:nvPr/>
        </p:nvGrpSpPr>
        <p:grpSpPr>
          <a:xfrm>
            <a:off x="6156534" y="2547946"/>
            <a:ext cx="1911351" cy="804897"/>
            <a:chOff x="4566728" y="2514609"/>
            <a:chExt cx="1911351" cy="804897"/>
          </a:xfrm>
        </p:grpSpPr>
        <p:grpSp>
          <p:nvGrpSpPr>
            <p:cNvPr id="35" name="Group 485"/>
            <p:cNvGrpSpPr/>
            <p:nvPr/>
          </p:nvGrpSpPr>
          <p:grpSpPr>
            <a:xfrm>
              <a:off x="4566728" y="2514609"/>
              <a:ext cx="1911351" cy="804897"/>
              <a:chOff x="4797429" y="2890847"/>
              <a:chExt cx="1911351" cy="804897"/>
            </a:xfrm>
          </p:grpSpPr>
          <p:grpSp>
            <p:nvGrpSpPr>
              <p:cNvPr id="73" name="Group 64"/>
              <p:cNvGrpSpPr>
                <a:grpSpLocks/>
              </p:cNvGrpSpPr>
              <p:nvPr/>
            </p:nvGrpSpPr>
            <p:grpSpPr bwMode="auto">
              <a:xfrm>
                <a:off x="5815545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111" name="Group 65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308" name="Freeform 66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9" name="Line 67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0" name="Freeform 68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1" name="Line 69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2" name="Line 70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3" name="Line 71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4" name="Freeform 72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5" name="Freeform 73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6" name="Line 74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5" name="Rectangle 75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" name="Rectangle 76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7" name="Rectangle 77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8" name="Rectangle 78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9" name="Freeform 79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" name="Oval 80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" name="Freeform 81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" name="Line 82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" name="Line 83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" name="Freeform 84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" name="Oval 85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" name="Oval 86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" name="Oval 87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" name="Rectangle 88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" name="Rectangle 89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2" name="Group 90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306" name="Oval 9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" name="Rectangle 92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3" name="Group 93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302" name="Oval 94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3" name="Oval 95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4" name="Oval 96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5" name="Oval 97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14" name="Group 98"/>
              <p:cNvGrpSpPr>
                <a:grpSpLocks/>
              </p:cNvGrpSpPr>
              <p:nvPr/>
            </p:nvGrpSpPr>
            <p:grpSpPr bwMode="auto">
              <a:xfrm>
                <a:off x="5306487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115" name="Group 99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275" name="Freeform 100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6" name="Line 101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7" name="Freeform 102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8" name="Line 103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9" name="Line 104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0" name="Line 105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1" name="Freeform 106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2" name="Freeform 107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3" name="Line 108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2" name="Rectangle 109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3" name="Rectangle 110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4" name="Rectangle 111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5" name="Rectangle 112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6" name="Freeform 113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" name="Oval 114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" name="Freeform 115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" name="Line 116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" name="Line 117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" name="Freeform 118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" name="Oval 119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" name="Oval 120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" name="Oval 121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5" name="Rectangle 122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" name="Rectangle 123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77" name="Group 124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73" name="Oval 125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4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78" name="Group 127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69" name="Oval 128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" name="Oval 129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1" name="Oval 130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2" name="Oval 131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79" name="Group 132"/>
              <p:cNvGrpSpPr>
                <a:grpSpLocks/>
              </p:cNvGrpSpPr>
              <p:nvPr/>
            </p:nvGrpSpPr>
            <p:grpSpPr bwMode="auto">
              <a:xfrm>
                <a:off x="4797429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183" name="Group 133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242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3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4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5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6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7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8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9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0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9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1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2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3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85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40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01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36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80" name="Text Box 167"/>
              <p:cNvSpPr txBox="1">
                <a:spLocks noChangeArrowheads="1"/>
              </p:cNvSpPr>
              <p:nvPr/>
            </p:nvSpPr>
            <p:spPr bwMode="auto">
              <a:xfrm>
                <a:off x="4863921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A</a:t>
                </a:r>
                <a:endParaRPr lang="en-US" dirty="0"/>
              </a:p>
            </p:txBody>
          </p:sp>
          <p:sp>
            <p:nvSpPr>
              <p:cNvPr id="181" name="Text Box 168"/>
              <p:cNvSpPr txBox="1">
                <a:spLocks noChangeArrowheads="1"/>
              </p:cNvSpPr>
              <p:nvPr/>
            </p:nvSpPr>
            <p:spPr bwMode="auto">
              <a:xfrm>
                <a:off x="5885213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C</a:t>
                </a:r>
                <a:endParaRPr lang="en-US" dirty="0"/>
              </a:p>
            </p:txBody>
          </p:sp>
          <p:sp>
            <p:nvSpPr>
              <p:cNvPr id="182" name="Text Box 169"/>
              <p:cNvSpPr txBox="1">
                <a:spLocks noChangeArrowheads="1"/>
              </p:cNvSpPr>
              <p:nvPr/>
            </p:nvSpPr>
            <p:spPr bwMode="auto">
              <a:xfrm>
                <a:off x="5374567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B</a:t>
                </a:r>
                <a:endParaRPr lang="en-US" dirty="0"/>
              </a:p>
            </p:txBody>
          </p:sp>
          <p:grpSp>
            <p:nvGrpSpPr>
              <p:cNvPr id="202" name="Group 132"/>
              <p:cNvGrpSpPr>
                <a:grpSpLocks/>
              </p:cNvGrpSpPr>
              <p:nvPr/>
            </p:nvGrpSpPr>
            <p:grpSpPr bwMode="auto">
              <a:xfrm>
                <a:off x="6324604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218" name="Group 133"/>
                <p:cNvGrpSpPr>
                  <a:grpSpLocks/>
                </p:cNvGrpSpPr>
                <p:nvPr/>
              </p:nvGrpSpPr>
              <p:grpSpPr bwMode="auto">
                <a:xfrm>
                  <a:off x="1071" y="667"/>
                  <a:ext cx="30" cy="8"/>
                  <a:chOff x="4702" y="2442"/>
                  <a:chExt cx="76" cy="14"/>
                </a:xfrm>
              </p:grpSpPr>
              <p:sp>
                <p:nvSpPr>
                  <p:cNvPr id="209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0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1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2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3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4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5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6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7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6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8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9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90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34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07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8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5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03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4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84" name="Text Box 168"/>
              <p:cNvSpPr txBox="1">
                <a:spLocks noChangeArrowheads="1"/>
              </p:cNvSpPr>
              <p:nvPr/>
            </p:nvSpPr>
            <p:spPr bwMode="auto">
              <a:xfrm>
                <a:off x="6395858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 smtClean="0">
                    <a:solidFill>
                      <a:srgbClr val="000000"/>
                    </a:solidFill>
                    <a:latin typeface="Tahoma" pitchFamily="34" charset="0"/>
                  </a:rPr>
                  <a:t>D</a:t>
                </a:r>
                <a:endParaRPr lang="en-US" dirty="0"/>
              </a:p>
            </p:txBody>
          </p:sp>
        </p:grpSp>
        <p:grpSp>
          <p:nvGrpSpPr>
            <p:cNvPr id="251" name="Group 385"/>
            <p:cNvGrpSpPr/>
            <p:nvPr/>
          </p:nvGrpSpPr>
          <p:grpSpPr>
            <a:xfrm>
              <a:off x="4661079" y="2857500"/>
              <a:ext cx="200026" cy="271463"/>
              <a:chOff x="7959725" y="2474913"/>
              <a:chExt cx="200026" cy="271463"/>
            </a:xfrm>
          </p:grpSpPr>
          <p:sp>
            <p:nvSpPr>
              <p:cNvPr id="159" name="Freeform 775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776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777"/>
              <p:cNvSpPr>
                <a:spLocks/>
              </p:cNvSpPr>
              <p:nvPr/>
            </p:nvSpPr>
            <p:spPr bwMode="auto">
              <a:xfrm>
                <a:off x="7959725" y="2490788"/>
                <a:ext cx="109538" cy="255588"/>
              </a:xfrm>
              <a:custGeom>
                <a:avLst/>
                <a:gdLst/>
                <a:ahLst/>
                <a:cxnLst>
                  <a:cxn ang="0">
                    <a:pos x="139" y="114"/>
                  </a:cxn>
                  <a:cxn ang="0">
                    <a:pos x="139" y="114"/>
                  </a:cxn>
                  <a:cxn ang="0">
                    <a:pos x="137" y="89"/>
                  </a:cxn>
                  <a:cxn ang="0">
                    <a:pos x="137" y="89"/>
                  </a:cxn>
                  <a:cxn ang="0">
                    <a:pos x="136" y="72"/>
                  </a:cxn>
                  <a:cxn ang="0">
                    <a:pos x="131" y="59"/>
                  </a:cxn>
                  <a:cxn ang="0">
                    <a:pos x="125" y="44"/>
                  </a:cxn>
                  <a:cxn ang="0">
                    <a:pos x="113" y="26"/>
                  </a:cxn>
                  <a:cxn ang="0">
                    <a:pos x="106" y="20"/>
                  </a:cxn>
                  <a:cxn ang="0">
                    <a:pos x="100" y="14"/>
                  </a:cxn>
                  <a:cxn ang="0">
                    <a:pos x="90" y="9"/>
                  </a:cxn>
                  <a:cxn ang="0">
                    <a:pos x="80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4"/>
                  </a:cxn>
                  <a:cxn ang="0">
                    <a:pos x="121" y="291"/>
                  </a:cxn>
                  <a:cxn ang="0">
                    <a:pos x="121" y="314"/>
                  </a:cxn>
                  <a:cxn ang="0">
                    <a:pos x="139" y="320"/>
                  </a:cxn>
                  <a:cxn ang="0">
                    <a:pos x="139" y="114"/>
                  </a:cxn>
                  <a:cxn ang="0">
                    <a:pos x="139" y="114"/>
                  </a:cxn>
                </a:cxnLst>
                <a:rect l="0" t="0" r="r" b="b"/>
                <a:pathLst>
                  <a:path w="139" h="320">
                    <a:moveTo>
                      <a:pt x="139" y="114"/>
                    </a:moveTo>
                    <a:lnTo>
                      <a:pt x="139" y="114"/>
                    </a:lnTo>
                    <a:lnTo>
                      <a:pt x="137" y="89"/>
                    </a:lnTo>
                    <a:lnTo>
                      <a:pt x="137" y="89"/>
                    </a:lnTo>
                    <a:lnTo>
                      <a:pt x="136" y="72"/>
                    </a:lnTo>
                    <a:lnTo>
                      <a:pt x="131" y="59"/>
                    </a:lnTo>
                    <a:lnTo>
                      <a:pt x="125" y="44"/>
                    </a:lnTo>
                    <a:lnTo>
                      <a:pt x="113" y="26"/>
                    </a:lnTo>
                    <a:lnTo>
                      <a:pt x="106" y="20"/>
                    </a:lnTo>
                    <a:lnTo>
                      <a:pt x="100" y="14"/>
                    </a:lnTo>
                    <a:lnTo>
                      <a:pt x="90" y="9"/>
                    </a:lnTo>
                    <a:lnTo>
                      <a:pt x="80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4"/>
                    </a:lnTo>
                    <a:lnTo>
                      <a:pt x="121" y="291"/>
                    </a:lnTo>
                    <a:lnTo>
                      <a:pt x="121" y="314"/>
                    </a:lnTo>
                    <a:lnTo>
                      <a:pt x="139" y="320"/>
                    </a:lnTo>
                    <a:lnTo>
                      <a:pt x="139" y="114"/>
                    </a:lnTo>
                    <a:lnTo>
                      <a:pt x="139" y="114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778"/>
              <p:cNvSpPr>
                <a:spLocks/>
              </p:cNvSpPr>
              <p:nvPr/>
            </p:nvSpPr>
            <p:spPr bwMode="auto">
              <a:xfrm>
                <a:off x="8018463" y="2478088"/>
                <a:ext cx="87313" cy="15875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0" y="20"/>
                  </a:cxn>
                  <a:cxn ang="0">
                    <a:pos x="109" y="0"/>
                  </a:cxn>
                </a:cxnLst>
                <a:rect l="0" t="0" r="r" b="b"/>
                <a:pathLst>
                  <a:path w="109" h="20">
                    <a:moveTo>
                      <a:pt x="109" y="0"/>
                    </a:moveTo>
                    <a:lnTo>
                      <a:pt x="0" y="2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Line 779"/>
              <p:cNvSpPr>
                <a:spLocks noChangeShapeType="1"/>
              </p:cNvSpPr>
              <p:nvPr/>
            </p:nvSpPr>
            <p:spPr bwMode="auto">
              <a:xfrm flipH="1">
                <a:off x="8018463" y="2478088"/>
                <a:ext cx="87313" cy="1587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780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781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782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783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784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785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786"/>
              <p:cNvSpPr>
                <a:spLocks/>
              </p:cNvSpPr>
              <p:nvPr/>
            </p:nvSpPr>
            <p:spPr bwMode="auto">
              <a:xfrm>
                <a:off x="8074025" y="2505075"/>
                <a:ext cx="31750" cy="111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9" y="6"/>
                  </a:cxn>
                  <a:cxn ang="0">
                    <a:pos x="39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39" h="12">
                    <a:moveTo>
                      <a:pt x="0" y="12"/>
                    </a:moveTo>
                    <a:lnTo>
                      <a:pt x="39" y="6"/>
                    </a:lnTo>
                    <a:lnTo>
                      <a:pt x="39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787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788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789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790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Freeform 791"/>
              <p:cNvSpPr>
                <a:spLocks/>
              </p:cNvSpPr>
              <p:nvPr/>
            </p:nvSpPr>
            <p:spPr bwMode="auto">
              <a:xfrm>
                <a:off x="7959725" y="2490788"/>
                <a:ext cx="111125" cy="255588"/>
              </a:xfrm>
              <a:custGeom>
                <a:avLst/>
                <a:gdLst/>
                <a:ahLst/>
                <a:cxnLst>
                  <a:cxn ang="0">
                    <a:pos x="140" y="114"/>
                  </a:cxn>
                  <a:cxn ang="0">
                    <a:pos x="140" y="114"/>
                  </a:cxn>
                  <a:cxn ang="0">
                    <a:pos x="139" y="89"/>
                  </a:cxn>
                  <a:cxn ang="0">
                    <a:pos x="139" y="89"/>
                  </a:cxn>
                  <a:cxn ang="0">
                    <a:pos x="137" y="72"/>
                  </a:cxn>
                  <a:cxn ang="0">
                    <a:pos x="134" y="59"/>
                  </a:cxn>
                  <a:cxn ang="0">
                    <a:pos x="126" y="44"/>
                  </a:cxn>
                  <a:cxn ang="0">
                    <a:pos x="115" y="26"/>
                  </a:cxn>
                  <a:cxn ang="0">
                    <a:pos x="108" y="20"/>
                  </a:cxn>
                  <a:cxn ang="0">
                    <a:pos x="101" y="14"/>
                  </a:cxn>
                  <a:cxn ang="0">
                    <a:pos x="91" y="9"/>
                  </a:cxn>
                  <a:cxn ang="0">
                    <a:pos x="82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2"/>
                  </a:cxn>
                  <a:cxn ang="0">
                    <a:pos x="122" y="291"/>
                  </a:cxn>
                  <a:cxn ang="0">
                    <a:pos x="122" y="314"/>
                  </a:cxn>
                  <a:cxn ang="0">
                    <a:pos x="140" y="320"/>
                  </a:cxn>
                  <a:cxn ang="0">
                    <a:pos x="140" y="114"/>
                  </a:cxn>
                  <a:cxn ang="0">
                    <a:pos x="140" y="114"/>
                  </a:cxn>
                </a:cxnLst>
                <a:rect l="0" t="0" r="r" b="b"/>
                <a:pathLst>
                  <a:path w="140" h="320">
                    <a:moveTo>
                      <a:pt x="140" y="114"/>
                    </a:moveTo>
                    <a:lnTo>
                      <a:pt x="140" y="114"/>
                    </a:lnTo>
                    <a:lnTo>
                      <a:pt x="139" y="89"/>
                    </a:lnTo>
                    <a:lnTo>
                      <a:pt x="139" y="89"/>
                    </a:lnTo>
                    <a:lnTo>
                      <a:pt x="137" y="72"/>
                    </a:lnTo>
                    <a:lnTo>
                      <a:pt x="134" y="59"/>
                    </a:lnTo>
                    <a:lnTo>
                      <a:pt x="126" y="44"/>
                    </a:lnTo>
                    <a:lnTo>
                      <a:pt x="115" y="26"/>
                    </a:lnTo>
                    <a:lnTo>
                      <a:pt x="108" y="20"/>
                    </a:lnTo>
                    <a:lnTo>
                      <a:pt x="101" y="14"/>
                    </a:lnTo>
                    <a:lnTo>
                      <a:pt x="91" y="9"/>
                    </a:lnTo>
                    <a:lnTo>
                      <a:pt x="82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2"/>
                    </a:lnTo>
                    <a:lnTo>
                      <a:pt x="122" y="291"/>
                    </a:lnTo>
                    <a:lnTo>
                      <a:pt x="122" y="314"/>
                    </a:lnTo>
                    <a:lnTo>
                      <a:pt x="140" y="320"/>
                    </a:lnTo>
                    <a:lnTo>
                      <a:pt x="140" y="114"/>
                    </a:lnTo>
                    <a:lnTo>
                      <a:pt x="140" y="114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Line 792"/>
              <p:cNvSpPr>
                <a:spLocks noChangeShapeType="1"/>
              </p:cNvSpPr>
              <p:nvPr/>
            </p:nvSpPr>
            <p:spPr bwMode="auto">
              <a:xfrm>
                <a:off x="8158163" y="2562225"/>
                <a:ext cx="0" cy="5238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7" name="Group 404"/>
            <p:cNvGrpSpPr/>
            <p:nvPr/>
          </p:nvGrpSpPr>
          <p:grpSpPr>
            <a:xfrm>
              <a:off x="6185079" y="2874169"/>
              <a:ext cx="200025" cy="238125"/>
              <a:chOff x="7885112" y="5567362"/>
              <a:chExt cx="200025" cy="238125"/>
            </a:xfrm>
          </p:grpSpPr>
          <p:sp>
            <p:nvSpPr>
              <p:cNvPr id="144" name="Freeform 683"/>
              <p:cNvSpPr>
                <a:spLocks/>
              </p:cNvSpPr>
              <p:nvPr/>
            </p:nvSpPr>
            <p:spPr bwMode="auto">
              <a:xfrm>
                <a:off x="7886700" y="573246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0"/>
                  </a:cxn>
                  <a:cxn ang="0">
                    <a:pos x="242" y="5"/>
                  </a:cxn>
                  <a:cxn ang="0">
                    <a:pos x="237" y="11"/>
                  </a:cxn>
                  <a:cxn ang="0">
                    <a:pos x="228" y="17"/>
                  </a:cxn>
                  <a:cxn ang="0">
                    <a:pos x="214" y="23"/>
                  </a:cxn>
                  <a:cxn ang="0">
                    <a:pos x="193" y="28"/>
                  </a:cxn>
                  <a:cxn ang="0">
                    <a:pos x="162" y="32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2"/>
                  </a:cxn>
                  <a:cxn ang="0">
                    <a:pos x="52" y="28"/>
                  </a:cxn>
                  <a:cxn ang="0">
                    <a:pos x="30" y="23"/>
                  </a:cxn>
                  <a:cxn ang="0">
                    <a:pos x="15" y="17"/>
                  </a:cxn>
                  <a:cxn ang="0">
                    <a:pos x="7" y="11"/>
                  </a:cxn>
                  <a:cxn ang="0">
                    <a:pos x="1" y="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5"/>
                  </a:cxn>
                  <a:cxn ang="0">
                    <a:pos x="2" y="61"/>
                  </a:cxn>
                  <a:cxn ang="0">
                    <a:pos x="7" y="66"/>
                  </a:cxn>
                  <a:cxn ang="0">
                    <a:pos x="19" y="74"/>
                  </a:cxn>
                  <a:cxn ang="0">
                    <a:pos x="34" y="80"/>
                  </a:cxn>
                  <a:cxn ang="0">
                    <a:pos x="55" y="86"/>
                  </a:cxn>
                  <a:cxn ang="0">
                    <a:pos x="86" y="91"/>
                  </a:cxn>
                  <a:cxn ang="0">
                    <a:pos x="124" y="92"/>
                  </a:cxn>
                  <a:cxn ang="0">
                    <a:pos x="124" y="92"/>
                  </a:cxn>
                  <a:cxn ang="0">
                    <a:pos x="160" y="91"/>
                  </a:cxn>
                  <a:cxn ang="0">
                    <a:pos x="188" y="86"/>
                  </a:cxn>
                  <a:cxn ang="0">
                    <a:pos x="211" y="80"/>
                  </a:cxn>
                  <a:cxn ang="0">
                    <a:pos x="226" y="75"/>
                  </a:cxn>
                  <a:cxn ang="0">
                    <a:pos x="236" y="69"/>
                  </a:cxn>
                  <a:cxn ang="0">
                    <a:pos x="242" y="61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2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0"/>
                    </a:lnTo>
                    <a:lnTo>
                      <a:pt x="242" y="5"/>
                    </a:lnTo>
                    <a:lnTo>
                      <a:pt x="237" y="11"/>
                    </a:lnTo>
                    <a:lnTo>
                      <a:pt x="228" y="17"/>
                    </a:lnTo>
                    <a:lnTo>
                      <a:pt x="214" y="23"/>
                    </a:lnTo>
                    <a:lnTo>
                      <a:pt x="193" y="28"/>
                    </a:lnTo>
                    <a:lnTo>
                      <a:pt x="162" y="32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2"/>
                    </a:lnTo>
                    <a:lnTo>
                      <a:pt x="52" y="28"/>
                    </a:lnTo>
                    <a:lnTo>
                      <a:pt x="30" y="23"/>
                    </a:lnTo>
                    <a:lnTo>
                      <a:pt x="15" y="17"/>
                    </a:lnTo>
                    <a:lnTo>
                      <a:pt x="7" y="11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2" y="61"/>
                    </a:lnTo>
                    <a:lnTo>
                      <a:pt x="7" y="66"/>
                    </a:lnTo>
                    <a:lnTo>
                      <a:pt x="19" y="74"/>
                    </a:lnTo>
                    <a:lnTo>
                      <a:pt x="34" y="80"/>
                    </a:lnTo>
                    <a:lnTo>
                      <a:pt x="55" y="86"/>
                    </a:lnTo>
                    <a:lnTo>
                      <a:pt x="86" y="91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60" y="91"/>
                    </a:lnTo>
                    <a:lnTo>
                      <a:pt x="188" y="86"/>
                    </a:lnTo>
                    <a:lnTo>
                      <a:pt x="211" y="80"/>
                    </a:lnTo>
                    <a:lnTo>
                      <a:pt x="226" y="75"/>
                    </a:lnTo>
                    <a:lnTo>
                      <a:pt x="236" y="69"/>
                    </a:lnTo>
                    <a:lnTo>
                      <a:pt x="242" y="61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684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685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686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687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688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689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690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691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noFill/>
              <a:ln w="4763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692"/>
              <p:cNvSpPr>
                <a:spLocks/>
              </p:cNvSpPr>
              <p:nvPr/>
            </p:nvSpPr>
            <p:spPr bwMode="auto">
              <a:xfrm>
                <a:off x="7885112" y="5775325"/>
                <a:ext cx="100013" cy="30162"/>
              </a:xfrm>
              <a:custGeom>
                <a:avLst/>
                <a:gdLst/>
                <a:ahLst/>
                <a:cxnLst>
                  <a:cxn ang="0">
                    <a:pos x="126" y="37"/>
                  </a:cxn>
                  <a:cxn ang="0">
                    <a:pos x="122" y="37"/>
                  </a:cxn>
                  <a:cxn ang="0">
                    <a:pos x="118" y="37"/>
                  </a:cxn>
                  <a:cxn ang="0">
                    <a:pos x="113" y="37"/>
                  </a:cxn>
                  <a:cxn ang="0">
                    <a:pos x="109" y="37"/>
                  </a:cxn>
                  <a:cxn ang="0">
                    <a:pos x="106" y="37"/>
                  </a:cxn>
                  <a:cxn ang="0">
                    <a:pos x="102" y="36"/>
                  </a:cxn>
                  <a:cxn ang="0">
                    <a:pos x="98" y="36"/>
                  </a:cxn>
                  <a:cxn ang="0">
                    <a:pos x="94" y="36"/>
                  </a:cxn>
                  <a:cxn ang="0">
                    <a:pos x="91" y="36"/>
                  </a:cxn>
                  <a:cxn ang="0">
                    <a:pos x="87" y="36"/>
                  </a:cxn>
                  <a:cxn ang="0">
                    <a:pos x="83" y="36"/>
                  </a:cxn>
                  <a:cxn ang="0">
                    <a:pos x="79" y="35"/>
                  </a:cxn>
                  <a:cxn ang="0">
                    <a:pos x="76" y="34"/>
                  </a:cxn>
                  <a:cxn ang="0">
                    <a:pos x="72" y="34"/>
                  </a:cxn>
                  <a:cxn ang="0">
                    <a:pos x="69" y="34"/>
                  </a:cxn>
                  <a:cxn ang="0">
                    <a:pos x="66" y="34"/>
                  </a:cxn>
                  <a:cxn ang="0">
                    <a:pos x="62" y="32"/>
                  </a:cxn>
                  <a:cxn ang="0">
                    <a:pos x="59" y="31"/>
                  </a:cxn>
                  <a:cxn ang="0">
                    <a:pos x="55" y="31"/>
                  </a:cxn>
                  <a:cxn ang="0">
                    <a:pos x="53" y="31"/>
                  </a:cxn>
                  <a:cxn ang="0">
                    <a:pos x="49" y="29"/>
                  </a:cxn>
                  <a:cxn ang="0">
                    <a:pos x="47" y="29"/>
                  </a:cxn>
                  <a:cxn ang="0">
                    <a:pos x="43" y="29"/>
                  </a:cxn>
                  <a:cxn ang="0">
                    <a:pos x="40" y="27"/>
                  </a:cxn>
                  <a:cxn ang="0">
                    <a:pos x="38" y="26"/>
                  </a:cxn>
                  <a:cxn ang="0">
                    <a:pos x="35" y="26"/>
                  </a:cxn>
                  <a:cxn ang="0">
                    <a:pos x="33" y="25"/>
                  </a:cxn>
                  <a:cxn ang="0">
                    <a:pos x="30" y="25"/>
                  </a:cxn>
                  <a:cxn ang="0">
                    <a:pos x="28" y="24"/>
                  </a:cxn>
                  <a:cxn ang="0">
                    <a:pos x="25" y="22"/>
                  </a:cxn>
                  <a:cxn ang="0">
                    <a:pos x="23" y="21"/>
                  </a:cxn>
                  <a:cxn ang="0">
                    <a:pos x="20" y="20"/>
                  </a:cxn>
                  <a:cxn ang="0">
                    <a:pos x="19" y="20"/>
                  </a:cxn>
                  <a:cxn ang="0">
                    <a:pos x="17" y="19"/>
                  </a:cxn>
                  <a:cxn ang="0">
                    <a:pos x="15" y="17"/>
                  </a:cxn>
                  <a:cxn ang="0">
                    <a:pos x="13" y="16"/>
                  </a:cxn>
                  <a:cxn ang="0">
                    <a:pos x="11" y="16"/>
                  </a:cxn>
                  <a:cxn ang="0">
                    <a:pos x="10" y="14"/>
                  </a:cxn>
                  <a:cxn ang="0">
                    <a:pos x="10" y="14"/>
                  </a:cxn>
                  <a:cxn ang="0">
                    <a:pos x="8" y="12"/>
                  </a:cxn>
                  <a:cxn ang="0">
                    <a:pos x="8" y="11"/>
                  </a:cxn>
                  <a:cxn ang="0">
                    <a:pos x="5" y="10"/>
                  </a:cxn>
                  <a:cxn ang="0">
                    <a:pos x="5" y="9"/>
                  </a:cxn>
                  <a:cxn ang="0">
                    <a:pos x="4" y="7"/>
                  </a:cxn>
                  <a:cxn ang="0">
                    <a:pos x="3" y="6"/>
                  </a:cxn>
                  <a:cxn ang="0">
                    <a:pos x="3" y="5"/>
                  </a:cxn>
                  <a:cxn ang="0">
                    <a:pos x="1" y="5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26" h="37">
                    <a:moveTo>
                      <a:pt x="126" y="37"/>
                    </a:moveTo>
                    <a:lnTo>
                      <a:pt x="122" y="37"/>
                    </a:lnTo>
                    <a:lnTo>
                      <a:pt x="118" y="37"/>
                    </a:lnTo>
                    <a:lnTo>
                      <a:pt x="113" y="37"/>
                    </a:lnTo>
                    <a:lnTo>
                      <a:pt x="109" y="37"/>
                    </a:lnTo>
                    <a:lnTo>
                      <a:pt x="106" y="37"/>
                    </a:lnTo>
                    <a:lnTo>
                      <a:pt x="102" y="36"/>
                    </a:lnTo>
                    <a:lnTo>
                      <a:pt x="98" y="36"/>
                    </a:lnTo>
                    <a:lnTo>
                      <a:pt x="94" y="36"/>
                    </a:lnTo>
                    <a:lnTo>
                      <a:pt x="91" y="36"/>
                    </a:lnTo>
                    <a:lnTo>
                      <a:pt x="87" y="36"/>
                    </a:lnTo>
                    <a:lnTo>
                      <a:pt x="83" y="36"/>
                    </a:lnTo>
                    <a:lnTo>
                      <a:pt x="79" y="35"/>
                    </a:lnTo>
                    <a:lnTo>
                      <a:pt x="76" y="34"/>
                    </a:lnTo>
                    <a:lnTo>
                      <a:pt x="72" y="34"/>
                    </a:lnTo>
                    <a:lnTo>
                      <a:pt x="69" y="34"/>
                    </a:lnTo>
                    <a:lnTo>
                      <a:pt x="66" y="34"/>
                    </a:lnTo>
                    <a:lnTo>
                      <a:pt x="62" y="32"/>
                    </a:lnTo>
                    <a:lnTo>
                      <a:pt x="59" y="31"/>
                    </a:lnTo>
                    <a:lnTo>
                      <a:pt x="55" y="31"/>
                    </a:lnTo>
                    <a:lnTo>
                      <a:pt x="53" y="31"/>
                    </a:lnTo>
                    <a:lnTo>
                      <a:pt x="49" y="29"/>
                    </a:lnTo>
                    <a:lnTo>
                      <a:pt x="47" y="29"/>
                    </a:lnTo>
                    <a:lnTo>
                      <a:pt x="43" y="29"/>
                    </a:lnTo>
                    <a:lnTo>
                      <a:pt x="40" y="27"/>
                    </a:lnTo>
                    <a:lnTo>
                      <a:pt x="38" y="26"/>
                    </a:lnTo>
                    <a:lnTo>
                      <a:pt x="35" y="26"/>
                    </a:lnTo>
                    <a:lnTo>
                      <a:pt x="33" y="25"/>
                    </a:lnTo>
                    <a:lnTo>
                      <a:pt x="30" y="25"/>
                    </a:lnTo>
                    <a:lnTo>
                      <a:pt x="28" y="24"/>
                    </a:lnTo>
                    <a:lnTo>
                      <a:pt x="25" y="22"/>
                    </a:lnTo>
                    <a:lnTo>
                      <a:pt x="23" y="21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7" y="19"/>
                    </a:lnTo>
                    <a:lnTo>
                      <a:pt x="15" y="17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693"/>
              <p:cNvSpPr>
                <a:spLocks/>
              </p:cNvSpPr>
              <p:nvPr/>
            </p:nvSpPr>
            <p:spPr bwMode="auto">
              <a:xfrm>
                <a:off x="7985125" y="5775325"/>
                <a:ext cx="100012" cy="30162"/>
              </a:xfrm>
              <a:custGeom>
                <a:avLst/>
                <a:gdLst/>
                <a:ahLst/>
                <a:cxnLst>
                  <a:cxn ang="0">
                    <a:pos x="125" y="0"/>
                  </a:cxn>
                  <a:cxn ang="0">
                    <a:pos x="125" y="0"/>
                  </a:cxn>
                  <a:cxn ang="0">
                    <a:pos x="125" y="2"/>
                  </a:cxn>
                  <a:cxn ang="0">
                    <a:pos x="125" y="2"/>
                  </a:cxn>
                  <a:cxn ang="0">
                    <a:pos x="124" y="5"/>
                  </a:cxn>
                  <a:cxn ang="0">
                    <a:pos x="123" y="5"/>
                  </a:cxn>
                  <a:cxn ang="0">
                    <a:pos x="123" y="6"/>
                  </a:cxn>
                  <a:cxn ang="0">
                    <a:pos x="123" y="7"/>
                  </a:cxn>
                  <a:cxn ang="0">
                    <a:pos x="122" y="9"/>
                  </a:cxn>
                  <a:cxn ang="0">
                    <a:pos x="120" y="10"/>
                  </a:cxn>
                  <a:cxn ang="0">
                    <a:pos x="119" y="11"/>
                  </a:cxn>
                  <a:cxn ang="0">
                    <a:pos x="118" y="12"/>
                  </a:cxn>
                  <a:cxn ang="0">
                    <a:pos x="117" y="14"/>
                  </a:cxn>
                  <a:cxn ang="0">
                    <a:pos x="115" y="14"/>
                  </a:cxn>
                  <a:cxn ang="0">
                    <a:pos x="114" y="16"/>
                  </a:cxn>
                  <a:cxn ang="0">
                    <a:pos x="112" y="16"/>
                  </a:cxn>
                  <a:cxn ang="0">
                    <a:pos x="110" y="17"/>
                  </a:cxn>
                  <a:cxn ang="0">
                    <a:pos x="108" y="19"/>
                  </a:cxn>
                  <a:cxn ang="0">
                    <a:pos x="105" y="20"/>
                  </a:cxn>
                  <a:cxn ang="0">
                    <a:pos x="104" y="20"/>
                  </a:cxn>
                  <a:cxn ang="0">
                    <a:pos x="102" y="21"/>
                  </a:cxn>
                  <a:cxn ang="0">
                    <a:pos x="99" y="22"/>
                  </a:cxn>
                  <a:cxn ang="0">
                    <a:pos x="96" y="24"/>
                  </a:cxn>
                  <a:cxn ang="0">
                    <a:pos x="95" y="25"/>
                  </a:cxn>
                  <a:cxn ang="0">
                    <a:pos x="91" y="25"/>
                  </a:cxn>
                  <a:cxn ang="0">
                    <a:pos x="90" y="26"/>
                  </a:cxn>
                  <a:cxn ang="0">
                    <a:pos x="88" y="26"/>
                  </a:cxn>
                  <a:cxn ang="0">
                    <a:pos x="84" y="27"/>
                  </a:cxn>
                  <a:cxn ang="0">
                    <a:pos x="81" y="29"/>
                  </a:cxn>
                  <a:cxn ang="0">
                    <a:pos x="79" y="29"/>
                  </a:cxn>
                  <a:cxn ang="0">
                    <a:pos x="76" y="29"/>
                  </a:cxn>
                  <a:cxn ang="0">
                    <a:pos x="71" y="31"/>
                  </a:cxn>
                  <a:cxn ang="0">
                    <a:pos x="70" y="31"/>
                  </a:cxn>
                  <a:cxn ang="0">
                    <a:pos x="66" y="31"/>
                  </a:cxn>
                  <a:cxn ang="0">
                    <a:pos x="63" y="32"/>
                  </a:cxn>
                  <a:cxn ang="0">
                    <a:pos x="59" y="34"/>
                  </a:cxn>
                  <a:cxn ang="0">
                    <a:pos x="56" y="34"/>
                  </a:cxn>
                  <a:cxn ang="0">
                    <a:pos x="53" y="34"/>
                  </a:cxn>
                  <a:cxn ang="0">
                    <a:pos x="49" y="34"/>
                  </a:cxn>
                  <a:cxn ang="0">
                    <a:pos x="45" y="35"/>
                  </a:cxn>
                  <a:cxn ang="0">
                    <a:pos x="41" y="36"/>
                  </a:cxn>
                  <a:cxn ang="0">
                    <a:pos x="39" y="36"/>
                  </a:cxn>
                  <a:cxn ang="0">
                    <a:pos x="35" y="36"/>
                  </a:cxn>
                  <a:cxn ang="0">
                    <a:pos x="30" y="36"/>
                  </a:cxn>
                  <a:cxn ang="0">
                    <a:pos x="27" y="36"/>
                  </a:cxn>
                  <a:cxn ang="0">
                    <a:pos x="22" y="36"/>
                  </a:cxn>
                  <a:cxn ang="0">
                    <a:pos x="19" y="37"/>
                  </a:cxn>
                  <a:cxn ang="0">
                    <a:pos x="15" y="37"/>
                  </a:cxn>
                  <a:cxn ang="0">
                    <a:pos x="11" y="37"/>
                  </a:cxn>
                  <a:cxn ang="0">
                    <a:pos x="9" y="37"/>
                  </a:cxn>
                  <a:cxn ang="0">
                    <a:pos x="4" y="37"/>
                  </a:cxn>
                  <a:cxn ang="0">
                    <a:pos x="0" y="37"/>
                  </a:cxn>
                </a:cxnLst>
                <a:rect l="0" t="0" r="r" b="b"/>
                <a:pathLst>
                  <a:path w="125" h="37">
                    <a:moveTo>
                      <a:pt x="125" y="0"/>
                    </a:moveTo>
                    <a:lnTo>
                      <a:pt x="125" y="0"/>
                    </a:lnTo>
                    <a:lnTo>
                      <a:pt x="125" y="2"/>
                    </a:lnTo>
                    <a:lnTo>
                      <a:pt x="125" y="2"/>
                    </a:lnTo>
                    <a:lnTo>
                      <a:pt x="124" y="5"/>
                    </a:lnTo>
                    <a:lnTo>
                      <a:pt x="123" y="5"/>
                    </a:lnTo>
                    <a:lnTo>
                      <a:pt x="123" y="6"/>
                    </a:lnTo>
                    <a:lnTo>
                      <a:pt x="123" y="7"/>
                    </a:lnTo>
                    <a:lnTo>
                      <a:pt x="122" y="9"/>
                    </a:lnTo>
                    <a:lnTo>
                      <a:pt x="120" y="10"/>
                    </a:lnTo>
                    <a:lnTo>
                      <a:pt x="119" y="11"/>
                    </a:lnTo>
                    <a:lnTo>
                      <a:pt x="118" y="12"/>
                    </a:lnTo>
                    <a:lnTo>
                      <a:pt x="117" y="14"/>
                    </a:lnTo>
                    <a:lnTo>
                      <a:pt x="115" y="14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0" y="17"/>
                    </a:lnTo>
                    <a:lnTo>
                      <a:pt x="108" y="19"/>
                    </a:lnTo>
                    <a:lnTo>
                      <a:pt x="105" y="20"/>
                    </a:lnTo>
                    <a:lnTo>
                      <a:pt x="104" y="20"/>
                    </a:lnTo>
                    <a:lnTo>
                      <a:pt x="102" y="21"/>
                    </a:lnTo>
                    <a:lnTo>
                      <a:pt x="99" y="22"/>
                    </a:lnTo>
                    <a:lnTo>
                      <a:pt x="96" y="24"/>
                    </a:lnTo>
                    <a:lnTo>
                      <a:pt x="95" y="25"/>
                    </a:lnTo>
                    <a:lnTo>
                      <a:pt x="91" y="25"/>
                    </a:lnTo>
                    <a:lnTo>
                      <a:pt x="90" y="26"/>
                    </a:lnTo>
                    <a:lnTo>
                      <a:pt x="88" y="26"/>
                    </a:lnTo>
                    <a:lnTo>
                      <a:pt x="84" y="27"/>
                    </a:lnTo>
                    <a:lnTo>
                      <a:pt x="81" y="29"/>
                    </a:lnTo>
                    <a:lnTo>
                      <a:pt x="79" y="29"/>
                    </a:lnTo>
                    <a:lnTo>
                      <a:pt x="76" y="29"/>
                    </a:lnTo>
                    <a:lnTo>
                      <a:pt x="71" y="31"/>
                    </a:lnTo>
                    <a:lnTo>
                      <a:pt x="70" y="31"/>
                    </a:lnTo>
                    <a:lnTo>
                      <a:pt x="66" y="31"/>
                    </a:lnTo>
                    <a:lnTo>
                      <a:pt x="63" y="32"/>
                    </a:lnTo>
                    <a:lnTo>
                      <a:pt x="59" y="34"/>
                    </a:lnTo>
                    <a:lnTo>
                      <a:pt x="56" y="34"/>
                    </a:lnTo>
                    <a:lnTo>
                      <a:pt x="53" y="34"/>
                    </a:lnTo>
                    <a:lnTo>
                      <a:pt x="49" y="34"/>
                    </a:lnTo>
                    <a:lnTo>
                      <a:pt x="45" y="35"/>
                    </a:lnTo>
                    <a:lnTo>
                      <a:pt x="41" y="36"/>
                    </a:lnTo>
                    <a:lnTo>
                      <a:pt x="39" y="36"/>
                    </a:lnTo>
                    <a:lnTo>
                      <a:pt x="35" y="36"/>
                    </a:lnTo>
                    <a:lnTo>
                      <a:pt x="30" y="36"/>
                    </a:lnTo>
                    <a:lnTo>
                      <a:pt x="27" y="36"/>
                    </a:lnTo>
                    <a:lnTo>
                      <a:pt x="22" y="36"/>
                    </a:lnTo>
                    <a:lnTo>
                      <a:pt x="19" y="37"/>
                    </a:lnTo>
                    <a:lnTo>
                      <a:pt x="15" y="37"/>
                    </a:lnTo>
                    <a:lnTo>
                      <a:pt x="11" y="37"/>
                    </a:lnTo>
                    <a:lnTo>
                      <a:pt x="9" y="37"/>
                    </a:lnTo>
                    <a:lnTo>
                      <a:pt x="4" y="37"/>
                    </a:lnTo>
                    <a:lnTo>
                      <a:pt x="0" y="37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694"/>
              <p:cNvSpPr>
                <a:spLocks/>
              </p:cNvSpPr>
              <p:nvPr/>
            </p:nvSpPr>
            <p:spPr bwMode="auto">
              <a:xfrm>
                <a:off x="7983537" y="5567362"/>
                <a:ext cx="101600" cy="301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0" y="0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20" y="1"/>
                  </a:cxn>
                  <a:cxn ang="0">
                    <a:pos x="23" y="1"/>
                  </a:cxn>
                  <a:cxn ang="0">
                    <a:pos x="27" y="1"/>
                  </a:cxn>
                  <a:cxn ang="0">
                    <a:pos x="31" y="3"/>
                  </a:cxn>
                  <a:cxn ang="0">
                    <a:pos x="35" y="3"/>
                  </a:cxn>
                  <a:cxn ang="0">
                    <a:pos x="38" y="3"/>
                  </a:cxn>
                  <a:cxn ang="0">
                    <a:pos x="42" y="3"/>
                  </a:cxn>
                  <a:cxn ang="0">
                    <a:pos x="46" y="3"/>
                  </a:cxn>
                  <a:cxn ang="0">
                    <a:pos x="50" y="4"/>
                  </a:cxn>
                  <a:cxn ang="0">
                    <a:pos x="52" y="4"/>
                  </a:cxn>
                  <a:cxn ang="0">
                    <a:pos x="57" y="5"/>
                  </a:cxn>
                  <a:cxn ang="0">
                    <a:pos x="60" y="5"/>
                  </a:cxn>
                  <a:cxn ang="0">
                    <a:pos x="64" y="6"/>
                  </a:cxn>
                  <a:cxn ang="0">
                    <a:pos x="66" y="6"/>
                  </a:cxn>
                  <a:cxn ang="0">
                    <a:pos x="70" y="8"/>
                  </a:cxn>
                  <a:cxn ang="0">
                    <a:pos x="72" y="8"/>
                  </a:cxn>
                  <a:cxn ang="0">
                    <a:pos x="76" y="9"/>
                  </a:cxn>
                  <a:cxn ang="0">
                    <a:pos x="79" y="9"/>
                  </a:cxn>
                  <a:cxn ang="0">
                    <a:pos x="81" y="10"/>
                  </a:cxn>
                  <a:cxn ang="0">
                    <a:pos x="85" y="11"/>
                  </a:cxn>
                  <a:cxn ang="0">
                    <a:pos x="87" y="11"/>
                  </a:cxn>
                  <a:cxn ang="0">
                    <a:pos x="90" y="13"/>
                  </a:cxn>
                  <a:cxn ang="0">
                    <a:pos x="92" y="13"/>
                  </a:cxn>
                  <a:cxn ang="0">
                    <a:pos x="95" y="14"/>
                  </a:cxn>
                  <a:cxn ang="0">
                    <a:pos x="97" y="15"/>
                  </a:cxn>
                  <a:cxn ang="0">
                    <a:pos x="100" y="15"/>
                  </a:cxn>
                  <a:cxn ang="0">
                    <a:pos x="103" y="18"/>
                  </a:cxn>
                  <a:cxn ang="0">
                    <a:pos x="104" y="18"/>
                  </a:cxn>
                  <a:cxn ang="0">
                    <a:pos x="106" y="19"/>
                  </a:cxn>
                  <a:cxn ang="0">
                    <a:pos x="109" y="20"/>
                  </a:cxn>
                  <a:cxn ang="0">
                    <a:pos x="111" y="21"/>
                  </a:cxn>
                  <a:cxn ang="0">
                    <a:pos x="113" y="23"/>
                  </a:cxn>
                  <a:cxn ang="0">
                    <a:pos x="114" y="23"/>
                  </a:cxn>
                  <a:cxn ang="0">
                    <a:pos x="115" y="24"/>
                  </a:cxn>
                  <a:cxn ang="0">
                    <a:pos x="118" y="25"/>
                  </a:cxn>
                  <a:cxn ang="0">
                    <a:pos x="119" y="26"/>
                  </a:cxn>
                  <a:cxn ang="0">
                    <a:pos x="120" y="26"/>
                  </a:cxn>
                  <a:cxn ang="0">
                    <a:pos x="121" y="29"/>
                  </a:cxn>
                  <a:cxn ang="0">
                    <a:pos x="123" y="29"/>
                  </a:cxn>
                  <a:cxn ang="0">
                    <a:pos x="123" y="31"/>
                  </a:cxn>
                  <a:cxn ang="0">
                    <a:pos x="124" y="31"/>
                  </a:cxn>
                  <a:cxn ang="0">
                    <a:pos x="124" y="34"/>
                  </a:cxn>
                  <a:cxn ang="0">
                    <a:pos x="125" y="34"/>
                  </a:cxn>
                  <a:cxn ang="0">
                    <a:pos x="125" y="35"/>
                  </a:cxn>
                  <a:cxn ang="0">
                    <a:pos x="126" y="36"/>
                  </a:cxn>
                  <a:cxn ang="0">
                    <a:pos x="126" y="38"/>
                  </a:cxn>
                  <a:cxn ang="0">
                    <a:pos x="126" y="39"/>
                  </a:cxn>
                </a:cxnLst>
                <a:rect l="0" t="0" r="r" b="b"/>
                <a:pathLst>
                  <a:path w="126" h="3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8" y="3"/>
                    </a:lnTo>
                    <a:lnTo>
                      <a:pt x="42" y="3"/>
                    </a:lnTo>
                    <a:lnTo>
                      <a:pt x="46" y="3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7" y="5"/>
                    </a:lnTo>
                    <a:lnTo>
                      <a:pt x="60" y="5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70" y="8"/>
                    </a:lnTo>
                    <a:lnTo>
                      <a:pt x="72" y="8"/>
                    </a:lnTo>
                    <a:lnTo>
                      <a:pt x="76" y="9"/>
                    </a:lnTo>
                    <a:lnTo>
                      <a:pt x="79" y="9"/>
                    </a:lnTo>
                    <a:lnTo>
                      <a:pt x="81" y="10"/>
                    </a:lnTo>
                    <a:lnTo>
                      <a:pt x="85" y="11"/>
                    </a:lnTo>
                    <a:lnTo>
                      <a:pt x="87" y="11"/>
                    </a:lnTo>
                    <a:lnTo>
                      <a:pt x="90" y="13"/>
                    </a:lnTo>
                    <a:lnTo>
                      <a:pt x="92" y="13"/>
                    </a:lnTo>
                    <a:lnTo>
                      <a:pt x="95" y="14"/>
                    </a:lnTo>
                    <a:lnTo>
                      <a:pt x="97" y="15"/>
                    </a:lnTo>
                    <a:lnTo>
                      <a:pt x="100" y="15"/>
                    </a:lnTo>
                    <a:lnTo>
                      <a:pt x="103" y="18"/>
                    </a:lnTo>
                    <a:lnTo>
                      <a:pt x="104" y="18"/>
                    </a:lnTo>
                    <a:lnTo>
                      <a:pt x="106" y="19"/>
                    </a:lnTo>
                    <a:lnTo>
                      <a:pt x="109" y="20"/>
                    </a:lnTo>
                    <a:lnTo>
                      <a:pt x="111" y="21"/>
                    </a:lnTo>
                    <a:lnTo>
                      <a:pt x="113" y="23"/>
                    </a:lnTo>
                    <a:lnTo>
                      <a:pt x="114" y="23"/>
                    </a:lnTo>
                    <a:lnTo>
                      <a:pt x="115" y="24"/>
                    </a:lnTo>
                    <a:lnTo>
                      <a:pt x="118" y="25"/>
                    </a:lnTo>
                    <a:lnTo>
                      <a:pt x="119" y="26"/>
                    </a:lnTo>
                    <a:lnTo>
                      <a:pt x="120" y="26"/>
                    </a:lnTo>
                    <a:lnTo>
                      <a:pt x="121" y="29"/>
                    </a:lnTo>
                    <a:lnTo>
                      <a:pt x="123" y="29"/>
                    </a:lnTo>
                    <a:lnTo>
                      <a:pt x="123" y="31"/>
                    </a:lnTo>
                    <a:lnTo>
                      <a:pt x="124" y="31"/>
                    </a:lnTo>
                    <a:lnTo>
                      <a:pt x="124" y="34"/>
                    </a:lnTo>
                    <a:lnTo>
                      <a:pt x="125" y="34"/>
                    </a:lnTo>
                    <a:lnTo>
                      <a:pt x="125" y="35"/>
                    </a:lnTo>
                    <a:lnTo>
                      <a:pt x="126" y="36"/>
                    </a:lnTo>
                    <a:lnTo>
                      <a:pt x="126" y="38"/>
                    </a:lnTo>
                    <a:lnTo>
                      <a:pt x="126" y="3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695"/>
              <p:cNvSpPr>
                <a:spLocks/>
              </p:cNvSpPr>
              <p:nvPr/>
            </p:nvSpPr>
            <p:spPr bwMode="auto">
              <a:xfrm>
                <a:off x="7885112" y="5567362"/>
                <a:ext cx="98425" cy="28575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0" y="38"/>
                  </a:cxn>
                  <a:cxn ang="0">
                    <a:pos x="0" y="35"/>
                  </a:cxn>
                  <a:cxn ang="0">
                    <a:pos x="0" y="35"/>
                  </a:cxn>
                  <a:cxn ang="0">
                    <a:pos x="1" y="34"/>
                  </a:cxn>
                  <a:cxn ang="0">
                    <a:pos x="1" y="33"/>
                  </a:cxn>
                  <a:cxn ang="0">
                    <a:pos x="3" y="31"/>
                  </a:cxn>
                  <a:cxn ang="0">
                    <a:pos x="3" y="30"/>
                  </a:cxn>
                  <a:cxn ang="0">
                    <a:pos x="4" y="29"/>
                  </a:cxn>
                  <a:cxn ang="0">
                    <a:pos x="5" y="28"/>
                  </a:cxn>
                  <a:cxn ang="0">
                    <a:pos x="6" y="26"/>
                  </a:cxn>
                  <a:cxn ang="0">
                    <a:pos x="8" y="25"/>
                  </a:cxn>
                  <a:cxn ang="0">
                    <a:pos x="9" y="24"/>
                  </a:cxn>
                  <a:cxn ang="0">
                    <a:pos x="10" y="24"/>
                  </a:cxn>
                  <a:cxn ang="0">
                    <a:pos x="10" y="23"/>
                  </a:cxn>
                  <a:cxn ang="0">
                    <a:pos x="13" y="21"/>
                  </a:cxn>
                  <a:cxn ang="0">
                    <a:pos x="14" y="20"/>
                  </a:cxn>
                  <a:cxn ang="0">
                    <a:pos x="17" y="19"/>
                  </a:cxn>
                  <a:cxn ang="0">
                    <a:pos x="18" y="18"/>
                  </a:cxn>
                  <a:cxn ang="0">
                    <a:pos x="20" y="18"/>
                  </a:cxn>
                  <a:cxn ang="0">
                    <a:pos x="22" y="16"/>
                  </a:cxn>
                  <a:cxn ang="0">
                    <a:pos x="24" y="15"/>
                  </a:cxn>
                  <a:cxn ang="0">
                    <a:pos x="27" y="14"/>
                  </a:cxn>
                  <a:cxn ang="0">
                    <a:pos x="29" y="13"/>
                  </a:cxn>
                  <a:cxn ang="0">
                    <a:pos x="33" y="13"/>
                  </a:cxn>
                  <a:cxn ang="0">
                    <a:pos x="35" y="11"/>
                  </a:cxn>
                  <a:cxn ang="0">
                    <a:pos x="38" y="11"/>
                  </a:cxn>
                  <a:cxn ang="0">
                    <a:pos x="40" y="10"/>
                  </a:cxn>
                  <a:cxn ang="0">
                    <a:pos x="43" y="9"/>
                  </a:cxn>
                  <a:cxn ang="0">
                    <a:pos x="47" y="9"/>
                  </a:cxn>
                  <a:cxn ang="0">
                    <a:pos x="49" y="9"/>
                  </a:cxn>
                  <a:cxn ang="0">
                    <a:pos x="52" y="6"/>
                  </a:cxn>
                  <a:cxn ang="0">
                    <a:pos x="55" y="6"/>
                  </a:cxn>
                  <a:cxn ang="0">
                    <a:pos x="58" y="6"/>
                  </a:cxn>
                  <a:cxn ang="0">
                    <a:pos x="62" y="5"/>
                  </a:cxn>
                  <a:cxn ang="0">
                    <a:pos x="64" y="4"/>
                  </a:cxn>
                  <a:cxn ang="0">
                    <a:pos x="69" y="4"/>
                  </a:cxn>
                  <a:cxn ang="0">
                    <a:pos x="72" y="4"/>
                  </a:cxn>
                  <a:cxn ang="0">
                    <a:pos x="76" y="4"/>
                  </a:cxn>
                  <a:cxn ang="0">
                    <a:pos x="79" y="3"/>
                  </a:cxn>
                  <a:cxn ang="0">
                    <a:pos x="82" y="3"/>
                  </a:cxn>
                  <a:cxn ang="0">
                    <a:pos x="87" y="3"/>
                  </a:cxn>
                  <a:cxn ang="0">
                    <a:pos x="89" y="3"/>
                  </a:cxn>
                  <a:cxn ang="0">
                    <a:pos x="93" y="3"/>
                  </a:cxn>
                  <a:cxn ang="0">
                    <a:pos x="98" y="1"/>
                  </a:cxn>
                  <a:cxn ang="0">
                    <a:pos x="102" y="1"/>
                  </a:cxn>
                  <a:cxn ang="0">
                    <a:pos x="106" y="1"/>
                  </a:cxn>
                  <a:cxn ang="0">
                    <a:pos x="109" y="0"/>
                  </a:cxn>
                  <a:cxn ang="0">
                    <a:pos x="113" y="0"/>
                  </a:cxn>
                  <a:cxn ang="0">
                    <a:pos x="117" y="0"/>
                  </a:cxn>
                  <a:cxn ang="0">
                    <a:pos x="121" y="0"/>
                  </a:cxn>
                  <a:cxn ang="0">
                    <a:pos x="125" y="0"/>
                  </a:cxn>
                </a:cxnLst>
                <a:rect l="0" t="0" r="r" b="b"/>
                <a:pathLst>
                  <a:path w="125" h="38">
                    <a:moveTo>
                      <a:pt x="0" y="38"/>
                    </a:moveTo>
                    <a:lnTo>
                      <a:pt x="0" y="38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4" y="29"/>
                    </a:lnTo>
                    <a:lnTo>
                      <a:pt x="5" y="28"/>
                    </a:lnTo>
                    <a:lnTo>
                      <a:pt x="6" y="26"/>
                    </a:lnTo>
                    <a:lnTo>
                      <a:pt x="8" y="25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3" y="21"/>
                    </a:lnTo>
                    <a:lnTo>
                      <a:pt x="14" y="20"/>
                    </a:lnTo>
                    <a:lnTo>
                      <a:pt x="17" y="19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2" y="16"/>
                    </a:lnTo>
                    <a:lnTo>
                      <a:pt x="24" y="15"/>
                    </a:lnTo>
                    <a:lnTo>
                      <a:pt x="27" y="14"/>
                    </a:lnTo>
                    <a:lnTo>
                      <a:pt x="29" y="13"/>
                    </a:lnTo>
                    <a:lnTo>
                      <a:pt x="33" y="13"/>
                    </a:lnTo>
                    <a:lnTo>
                      <a:pt x="35" y="11"/>
                    </a:lnTo>
                    <a:lnTo>
                      <a:pt x="38" y="11"/>
                    </a:lnTo>
                    <a:lnTo>
                      <a:pt x="40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49" y="9"/>
                    </a:lnTo>
                    <a:lnTo>
                      <a:pt x="52" y="6"/>
                    </a:lnTo>
                    <a:lnTo>
                      <a:pt x="55" y="6"/>
                    </a:lnTo>
                    <a:lnTo>
                      <a:pt x="58" y="6"/>
                    </a:lnTo>
                    <a:lnTo>
                      <a:pt x="62" y="5"/>
                    </a:lnTo>
                    <a:lnTo>
                      <a:pt x="64" y="4"/>
                    </a:lnTo>
                    <a:lnTo>
                      <a:pt x="69" y="4"/>
                    </a:lnTo>
                    <a:lnTo>
                      <a:pt x="72" y="4"/>
                    </a:lnTo>
                    <a:lnTo>
                      <a:pt x="76" y="4"/>
                    </a:lnTo>
                    <a:lnTo>
                      <a:pt x="79" y="3"/>
                    </a:lnTo>
                    <a:lnTo>
                      <a:pt x="82" y="3"/>
                    </a:lnTo>
                    <a:lnTo>
                      <a:pt x="87" y="3"/>
                    </a:lnTo>
                    <a:lnTo>
                      <a:pt x="89" y="3"/>
                    </a:lnTo>
                    <a:lnTo>
                      <a:pt x="93" y="3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09" y="0"/>
                    </a:lnTo>
                    <a:lnTo>
                      <a:pt x="113" y="0"/>
                    </a:lnTo>
                    <a:lnTo>
                      <a:pt x="117" y="0"/>
                    </a:lnTo>
                    <a:lnTo>
                      <a:pt x="121" y="0"/>
                    </a:lnTo>
                    <a:lnTo>
                      <a:pt x="125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Line 696"/>
              <p:cNvSpPr>
                <a:spLocks noChangeShapeType="1"/>
              </p:cNvSpPr>
              <p:nvPr/>
            </p:nvSpPr>
            <p:spPr bwMode="auto">
              <a:xfrm>
                <a:off x="7885112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Line 697"/>
              <p:cNvSpPr>
                <a:spLocks noChangeShapeType="1"/>
              </p:cNvSpPr>
              <p:nvPr/>
            </p:nvSpPr>
            <p:spPr bwMode="auto">
              <a:xfrm>
                <a:off x="8085137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" name="Group 420"/>
            <p:cNvGrpSpPr/>
            <p:nvPr/>
          </p:nvGrpSpPr>
          <p:grpSpPr>
            <a:xfrm>
              <a:off x="5687133" y="2885281"/>
              <a:ext cx="214312" cy="215900"/>
              <a:chOff x="6807200" y="6029325"/>
              <a:chExt cx="214312" cy="215900"/>
            </a:xfrm>
          </p:grpSpPr>
          <p:sp>
            <p:nvSpPr>
              <p:cNvPr id="132" name="Freeform 1142"/>
              <p:cNvSpPr>
                <a:spLocks/>
              </p:cNvSpPr>
              <p:nvPr/>
            </p:nvSpPr>
            <p:spPr bwMode="auto">
              <a:xfrm>
                <a:off x="6808787" y="6032500"/>
                <a:ext cx="209550" cy="211137"/>
              </a:xfrm>
              <a:custGeom>
                <a:avLst/>
                <a:gdLst/>
                <a:ahLst/>
                <a:cxnLst>
                  <a:cxn ang="0">
                    <a:pos x="264" y="132"/>
                  </a:cxn>
                  <a:cxn ang="0">
                    <a:pos x="261" y="104"/>
                  </a:cxn>
                  <a:cxn ang="0">
                    <a:pos x="252" y="79"/>
                  </a:cxn>
                  <a:cxn ang="0">
                    <a:pos x="241" y="57"/>
                  </a:cxn>
                  <a:cxn ang="0">
                    <a:pos x="225" y="38"/>
                  </a:cxn>
                  <a:cxn ang="0">
                    <a:pos x="206" y="21"/>
                  </a:cxn>
                  <a:cxn ang="0">
                    <a:pos x="183" y="10"/>
                  </a:cxn>
                  <a:cxn ang="0">
                    <a:pos x="158" y="1"/>
                  </a:cxn>
                  <a:cxn ang="0">
                    <a:pos x="132" y="0"/>
                  </a:cxn>
                  <a:cxn ang="0">
                    <a:pos x="117" y="0"/>
                  </a:cxn>
                  <a:cxn ang="0">
                    <a:pos x="92" y="4"/>
                  </a:cxn>
                  <a:cxn ang="0">
                    <a:pos x="68" y="15"/>
                  </a:cxn>
                  <a:cxn ang="0">
                    <a:pos x="48" y="30"/>
                  </a:cxn>
                  <a:cxn ang="0">
                    <a:pos x="29" y="47"/>
                  </a:cxn>
                  <a:cxn ang="0">
                    <a:pos x="16" y="69"/>
                  </a:cxn>
                  <a:cxn ang="0">
                    <a:pos x="6" y="93"/>
                  </a:cxn>
                  <a:cxn ang="0">
                    <a:pos x="1" y="118"/>
                  </a:cxn>
                  <a:cxn ang="0">
                    <a:pos x="0" y="132"/>
                  </a:cxn>
                  <a:cxn ang="0">
                    <a:pos x="2" y="160"/>
                  </a:cxn>
                  <a:cxn ang="0">
                    <a:pos x="10" y="183"/>
                  </a:cxn>
                  <a:cxn ang="0">
                    <a:pos x="22" y="206"/>
                  </a:cxn>
                  <a:cxn ang="0">
                    <a:pos x="36" y="225"/>
                  </a:cxn>
                  <a:cxn ang="0">
                    <a:pos x="58" y="242"/>
                  </a:cxn>
                  <a:cxn ang="0">
                    <a:pos x="80" y="255"/>
                  </a:cxn>
                  <a:cxn ang="0">
                    <a:pos x="104" y="261"/>
                  </a:cxn>
                  <a:cxn ang="0">
                    <a:pos x="132" y="265"/>
                  </a:cxn>
                  <a:cxn ang="0">
                    <a:pos x="146" y="262"/>
                  </a:cxn>
                  <a:cxn ang="0">
                    <a:pos x="169" y="257"/>
                  </a:cxn>
                  <a:cxn ang="0">
                    <a:pos x="193" y="247"/>
                  </a:cxn>
                  <a:cxn ang="0">
                    <a:pos x="216" y="235"/>
                  </a:cxn>
                  <a:cxn ang="0">
                    <a:pos x="232" y="215"/>
                  </a:cxn>
                  <a:cxn ang="0">
                    <a:pos x="249" y="196"/>
                  </a:cxn>
                  <a:cxn ang="0">
                    <a:pos x="259" y="171"/>
                  </a:cxn>
                  <a:cxn ang="0">
                    <a:pos x="264" y="146"/>
                  </a:cxn>
                  <a:cxn ang="0">
                    <a:pos x="264" y="132"/>
                  </a:cxn>
                </a:cxnLst>
                <a:rect l="0" t="0" r="r" b="b"/>
                <a:pathLst>
                  <a:path w="264" h="265">
                    <a:moveTo>
                      <a:pt x="264" y="132"/>
                    </a:moveTo>
                    <a:lnTo>
                      <a:pt x="264" y="132"/>
                    </a:lnTo>
                    <a:lnTo>
                      <a:pt x="264" y="118"/>
                    </a:lnTo>
                    <a:lnTo>
                      <a:pt x="261" y="104"/>
                    </a:lnTo>
                    <a:lnTo>
                      <a:pt x="259" y="93"/>
                    </a:lnTo>
                    <a:lnTo>
                      <a:pt x="252" y="79"/>
                    </a:lnTo>
                    <a:lnTo>
                      <a:pt x="249" y="69"/>
                    </a:lnTo>
                    <a:lnTo>
                      <a:pt x="241" y="57"/>
                    </a:lnTo>
                    <a:lnTo>
                      <a:pt x="232" y="47"/>
                    </a:lnTo>
                    <a:lnTo>
                      <a:pt x="225" y="38"/>
                    </a:lnTo>
                    <a:lnTo>
                      <a:pt x="216" y="30"/>
                    </a:lnTo>
                    <a:lnTo>
                      <a:pt x="206" y="21"/>
                    </a:lnTo>
                    <a:lnTo>
                      <a:pt x="193" y="15"/>
                    </a:lnTo>
                    <a:lnTo>
                      <a:pt x="183" y="10"/>
                    </a:lnTo>
                    <a:lnTo>
                      <a:pt x="169" y="4"/>
                    </a:lnTo>
                    <a:lnTo>
                      <a:pt x="158" y="1"/>
                    </a:lnTo>
                    <a:lnTo>
                      <a:pt x="14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17" y="0"/>
                    </a:lnTo>
                    <a:lnTo>
                      <a:pt x="104" y="1"/>
                    </a:lnTo>
                    <a:lnTo>
                      <a:pt x="92" y="4"/>
                    </a:lnTo>
                    <a:lnTo>
                      <a:pt x="80" y="10"/>
                    </a:lnTo>
                    <a:lnTo>
                      <a:pt x="68" y="15"/>
                    </a:lnTo>
                    <a:lnTo>
                      <a:pt x="58" y="21"/>
                    </a:lnTo>
                    <a:lnTo>
                      <a:pt x="48" y="30"/>
                    </a:lnTo>
                    <a:lnTo>
                      <a:pt x="36" y="38"/>
                    </a:lnTo>
                    <a:lnTo>
                      <a:pt x="29" y="47"/>
                    </a:lnTo>
                    <a:lnTo>
                      <a:pt x="22" y="57"/>
                    </a:lnTo>
                    <a:lnTo>
                      <a:pt x="16" y="69"/>
                    </a:lnTo>
                    <a:lnTo>
                      <a:pt x="10" y="79"/>
                    </a:lnTo>
                    <a:lnTo>
                      <a:pt x="6" y="93"/>
                    </a:lnTo>
                    <a:lnTo>
                      <a:pt x="2" y="104"/>
                    </a:lnTo>
                    <a:lnTo>
                      <a:pt x="1" y="118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46"/>
                    </a:lnTo>
                    <a:lnTo>
                      <a:pt x="2" y="160"/>
                    </a:lnTo>
                    <a:lnTo>
                      <a:pt x="6" y="171"/>
                    </a:lnTo>
                    <a:lnTo>
                      <a:pt x="10" y="183"/>
                    </a:lnTo>
                    <a:lnTo>
                      <a:pt x="16" y="196"/>
                    </a:lnTo>
                    <a:lnTo>
                      <a:pt x="22" y="206"/>
                    </a:lnTo>
                    <a:lnTo>
                      <a:pt x="29" y="215"/>
                    </a:lnTo>
                    <a:lnTo>
                      <a:pt x="36" y="225"/>
                    </a:lnTo>
                    <a:lnTo>
                      <a:pt x="48" y="235"/>
                    </a:lnTo>
                    <a:lnTo>
                      <a:pt x="58" y="242"/>
                    </a:lnTo>
                    <a:lnTo>
                      <a:pt x="68" y="247"/>
                    </a:lnTo>
                    <a:lnTo>
                      <a:pt x="80" y="255"/>
                    </a:lnTo>
                    <a:lnTo>
                      <a:pt x="92" y="257"/>
                    </a:lnTo>
                    <a:lnTo>
                      <a:pt x="104" y="261"/>
                    </a:lnTo>
                    <a:lnTo>
                      <a:pt x="117" y="262"/>
                    </a:lnTo>
                    <a:lnTo>
                      <a:pt x="132" y="265"/>
                    </a:lnTo>
                    <a:lnTo>
                      <a:pt x="132" y="265"/>
                    </a:lnTo>
                    <a:lnTo>
                      <a:pt x="146" y="262"/>
                    </a:lnTo>
                    <a:lnTo>
                      <a:pt x="158" y="261"/>
                    </a:lnTo>
                    <a:lnTo>
                      <a:pt x="169" y="257"/>
                    </a:lnTo>
                    <a:lnTo>
                      <a:pt x="183" y="255"/>
                    </a:lnTo>
                    <a:lnTo>
                      <a:pt x="193" y="247"/>
                    </a:lnTo>
                    <a:lnTo>
                      <a:pt x="206" y="242"/>
                    </a:lnTo>
                    <a:lnTo>
                      <a:pt x="216" y="235"/>
                    </a:lnTo>
                    <a:lnTo>
                      <a:pt x="225" y="225"/>
                    </a:lnTo>
                    <a:lnTo>
                      <a:pt x="232" y="215"/>
                    </a:lnTo>
                    <a:lnTo>
                      <a:pt x="241" y="206"/>
                    </a:lnTo>
                    <a:lnTo>
                      <a:pt x="249" y="196"/>
                    </a:lnTo>
                    <a:lnTo>
                      <a:pt x="252" y="183"/>
                    </a:lnTo>
                    <a:lnTo>
                      <a:pt x="259" y="171"/>
                    </a:lnTo>
                    <a:lnTo>
                      <a:pt x="261" y="160"/>
                    </a:lnTo>
                    <a:lnTo>
                      <a:pt x="264" y="146"/>
                    </a:lnTo>
                    <a:lnTo>
                      <a:pt x="264" y="132"/>
                    </a:lnTo>
                    <a:lnTo>
                      <a:pt x="264" y="132"/>
                    </a:lnTo>
                    <a:lnTo>
                      <a:pt x="264" y="132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1143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1144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1145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1146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 1147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 1148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1149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1150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1151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1152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1153"/>
              <p:cNvSpPr>
                <a:spLocks/>
              </p:cNvSpPr>
              <p:nvPr/>
            </p:nvSpPr>
            <p:spPr bwMode="auto">
              <a:xfrm>
                <a:off x="6807200" y="6029325"/>
                <a:ext cx="214312" cy="215900"/>
              </a:xfrm>
              <a:custGeom>
                <a:avLst/>
                <a:gdLst/>
                <a:ahLst/>
                <a:cxnLst>
                  <a:cxn ang="0">
                    <a:pos x="271" y="136"/>
                  </a:cxn>
                  <a:cxn ang="0">
                    <a:pos x="270" y="151"/>
                  </a:cxn>
                  <a:cxn ang="0">
                    <a:pos x="268" y="164"/>
                  </a:cxn>
                  <a:cxn ang="0">
                    <a:pos x="265" y="177"/>
                  </a:cxn>
                  <a:cxn ang="0">
                    <a:pos x="260" y="190"/>
                  </a:cxn>
                  <a:cxn ang="0">
                    <a:pos x="247" y="213"/>
                  </a:cxn>
                  <a:cxn ang="0">
                    <a:pos x="231" y="233"/>
                  </a:cxn>
                  <a:cxn ang="0">
                    <a:pos x="211" y="250"/>
                  </a:cxn>
                  <a:cxn ang="0">
                    <a:pos x="188" y="263"/>
                  </a:cxn>
                  <a:cxn ang="0">
                    <a:pos x="176" y="266"/>
                  </a:cxn>
                  <a:cxn ang="0">
                    <a:pos x="162" y="270"/>
                  </a:cxn>
                  <a:cxn ang="0">
                    <a:pos x="150" y="273"/>
                  </a:cxn>
                  <a:cxn ang="0">
                    <a:pos x="136" y="273"/>
                  </a:cxn>
                  <a:cxn ang="0">
                    <a:pos x="122" y="273"/>
                  </a:cxn>
                  <a:cxn ang="0">
                    <a:pos x="108" y="270"/>
                  </a:cxn>
                  <a:cxn ang="0">
                    <a:pos x="96" y="266"/>
                  </a:cxn>
                  <a:cxn ang="0">
                    <a:pos x="83" y="263"/>
                  </a:cxn>
                  <a:cxn ang="0">
                    <a:pos x="59" y="250"/>
                  </a:cxn>
                  <a:cxn ang="0">
                    <a:pos x="39" y="233"/>
                  </a:cxn>
                  <a:cxn ang="0">
                    <a:pos x="23" y="213"/>
                  </a:cxn>
                  <a:cxn ang="0">
                    <a:pos x="10" y="190"/>
                  </a:cxn>
                  <a:cxn ang="0">
                    <a:pos x="6" y="177"/>
                  </a:cxn>
                  <a:cxn ang="0">
                    <a:pos x="3" y="164"/>
                  </a:cxn>
                  <a:cxn ang="0">
                    <a:pos x="0" y="151"/>
                  </a:cxn>
                  <a:cxn ang="0">
                    <a:pos x="0" y="136"/>
                  </a:cxn>
                  <a:cxn ang="0">
                    <a:pos x="0" y="122"/>
                  </a:cxn>
                  <a:cxn ang="0">
                    <a:pos x="3" y="110"/>
                  </a:cxn>
                  <a:cxn ang="0">
                    <a:pos x="6" y="96"/>
                  </a:cxn>
                  <a:cxn ang="0">
                    <a:pos x="10" y="83"/>
                  </a:cxn>
                  <a:cxn ang="0">
                    <a:pos x="23" y="61"/>
                  </a:cxn>
                  <a:cxn ang="0">
                    <a:pos x="39" y="40"/>
                  </a:cxn>
                  <a:cxn ang="0">
                    <a:pos x="59" y="23"/>
                  </a:cxn>
                  <a:cxn ang="0">
                    <a:pos x="83" y="10"/>
                  </a:cxn>
                  <a:cxn ang="0">
                    <a:pos x="96" y="7"/>
                  </a:cxn>
                  <a:cxn ang="0">
                    <a:pos x="108" y="3"/>
                  </a:cxn>
                  <a:cxn ang="0">
                    <a:pos x="122" y="0"/>
                  </a:cxn>
                  <a:cxn ang="0">
                    <a:pos x="136" y="0"/>
                  </a:cxn>
                  <a:cxn ang="0">
                    <a:pos x="150" y="0"/>
                  </a:cxn>
                  <a:cxn ang="0">
                    <a:pos x="162" y="3"/>
                  </a:cxn>
                  <a:cxn ang="0">
                    <a:pos x="176" y="7"/>
                  </a:cxn>
                  <a:cxn ang="0">
                    <a:pos x="188" y="10"/>
                  </a:cxn>
                  <a:cxn ang="0">
                    <a:pos x="211" y="23"/>
                  </a:cxn>
                  <a:cxn ang="0">
                    <a:pos x="231" y="40"/>
                  </a:cxn>
                  <a:cxn ang="0">
                    <a:pos x="247" y="61"/>
                  </a:cxn>
                  <a:cxn ang="0">
                    <a:pos x="260" y="83"/>
                  </a:cxn>
                  <a:cxn ang="0">
                    <a:pos x="265" y="96"/>
                  </a:cxn>
                  <a:cxn ang="0">
                    <a:pos x="268" y="110"/>
                  </a:cxn>
                  <a:cxn ang="0">
                    <a:pos x="270" y="122"/>
                  </a:cxn>
                  <a:cxn ang="0">
                    <a:pos x="271" y="136"/>
                  </a:cxn>
                </a:cxnLst>
                <a:rect l="0" t="0" r="r" b="b"/>
                <a:pathLst>
                  <a:path w="271" h="273">
                    <a:moveTo>
                      <a:pt x="271" y="136"/>
                    </a:moveTo>
                    <a:lnTo>
                      <a:pt x="270" y="151"/>
                    </a:lnTo>
                    <a:lnTo>
                      <a:pt x="268" y="164"/>
                    </a:lnTo>
                    <a:lnTo>
                      <a:pt x="265" y="177"/>
                    </a:lnTo>
                    <a:lnTo>
                      <a:pt x="260" y="190"/>
                    </a:lnTo>
                    <a:lnTo>
                      <a:pt x="247" y="213"/>
                    </a:lnTo>
                    <a:lnTo>
                      <a:pt x="231" y="233"/>
                    </a:lnTo>
                    <a:lnTo>
                      <a:pt x="211" y="250"/>
                    </a:lnTo>
                    <a:lnTo>
                      <a:pt x="188" y="263"/>
                    </a:lnTo>
                    <a:lnTo>
                      <a:pt x="176" y="266"/>
                    </a:lnTo>
                    <a:lnTo>
                      <a:pt x="162" y="270"/>
                    </a:lnTo>
                    <a:lnTo>
                      <a:pt x="150" y="273"/>
                    </a:lnTo>
                    <a:lnTo>
                      <a:pt x="136" y="273"/>
                    </a:lnTo>
                    <a:lnTo>
                      <a:pt x="122" y="273"/>
                    </a:lnTo>
                    <a:lnTo>
                      <a:pt x="108" y="270"/>
                    </a:lnTo>
                    <a:lnTo>
                      <a:pt x="96" y="266"/>
                    </a:lnTo>
                    <a:lnTo>
                      <a:pt x="83" y="263"/>
                    </a:lnTo>
                    <a:lnTo>
                      <a:pt x="59" y="250"/>
                    </a:lnTo>
                    <a:lnTo>
                      <a:pt x="39" y="233"/>
                    </a:lnTo>
                    <a:lnTo>
                      <a:pt x="23" y="213"/>
                    </a:lnTo>
                    <a:lnTo>
                      <a:pt x="10" y="190"/>
                    </a:lnTo>
                    <a:lnTo>
                      <a:pt x="6" y="177"/>
                    </a:lnTo>
                    <a:lnTo>
                      <a:pt x="3" y="164"/>
                    </a:lnTo>
                    <a:lnTo>
                      <a:pt x="0" y="151"/>
                    </a:lnTo>
                    <a:lnTo>
                      <a:pt x="0" y="136"/>
                    </a:lnTo>
                    <a:lnTo>
                      <a:pt x="0" y="122"/>
                    </a:lnTo>
                    <a:lnTo>
                      <a:pt x="3" y="110"/>
                    </a:lnTo>
                    <a:lnTo>
                      <a:pt x="6" y="96"/>
                    </a:lnTo>
                    <a:lnTo>
                      <a:pt x="10" y="83"/>
                    </a:lnTo>
                    <a:lnTo>
                      <a:pt x="23" y="61"/>
                    </a:lnTo>
                    <a:lnTo>
                      <a:pt x="39" y="40"/>
                    </a:lnTo>
                    <a:lnTo>
                      <a:pt x="59" y="23"/>
                    </a:lnTo>
                    <a:lnTo>
                      <a:pt x="83" y="10"/>
                    </a:lnTo>
                    <a:lnTo>
                      <a:pt x="96" y="7"/>
                    </a:lnTo>
                    <a:lnTo>
                      <a:pt x="108" y="3"/>
                    </a:lnTo>
                    <a:lnTo>
                      <a:pt x="122" y="0"/>
                    </a:lnTo>
                    <a:lnTo>
                      <a:pt x="136" y="0"/>
                    </a:lnTo>
                    <a:lnTo>
                      <a:pt x="150" y="0"/>
                    </a:lnTo>
                    <a:lnTo>
                      <a:pt x="162" y="3"/>
                    </a:lnTo>
                    <a:lnTo>
                      <a:pt x="176" y="7"/>
                    </a:lnTo>
                    <a:lnTo>
                      <a:pt x="188" y="10"/>
                    </a:lnTo>
                    <a:lnTo>
                      <a:pt x="211" y="23"/>
                    </a:lnTo>
                    <a:lnTo>
                      <a:pt x="231" y="40"/>
                    </a:lnTo>
                    <a:lnTo>
                      <a:pt x="247" y="61"/>
                    </a:lnTo>
                    <a:lnTo>
                      <a:pt x="260" y="83"/>
                    </a:lnTo>
                    <a:lnTo>
                      <a:pt x="265" y="96"/>
                    </a:lnTo>
                    <a:lnTo>
                      <a:pt x="268" y="110"/>
                    </a:lnTo>
                    <a:lnTo>
                      <a:pt x="270" y="122"/>
                    </a:lnTo>
                    <a:lnTo>
                      <a:pt x="271" y="136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4" name="Group 433"/>
            <p:cNvGrpSpPr/>
            <p:nvPr/>
          </p:nvGrpSpPr>
          <p:grpSpPr>
            <a:xfrm>
              <a:off x="5144738" y="2897981"/>
              <a:ext cx="258762" cy="190500"/>
              <a:chOff x="5410200" y="6157912"/>
              <a:chExt cx="258762" cy="190500"/>
            </a:xfrm>
          </p:grpSpPr>
          <p:sp>
            <p:nvSpPr>
              <p:cNvPr id="116" name="Freeform 728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29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730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731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732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733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734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735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736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737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Freeform 738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Freeform 739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740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741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742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743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cxnSp>
        <p:nvCxnSpPr>
          <p:cNvPr id="32" name="Straight Connector 31"/>
          <p:cNvCxnSpPr/>
          <p:nvPr/>
        </p:nvCxnSpPr>
        <p:spPr>
          <a:xfrm>
            <a:off x="7762006" y="4876800"/>
            <a:ext cx="606425" cy="23813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2" name="Group 346"/>
          <p:cNvGrpSpPr/>
          <p:nvPr/>
        </p:nvGrpSpPr>
        <p:grpSpPr>
          <a:xfrm>
            <a:off x="8153393" y="4557796"/>
            <a:ext cx="838207" cy="652464"/>
            <a:chOff x="1219208" y="762009"/>
            <a:chExt cx="582618" cy="423864"/>
          </a:xfrm>
        </p:grpSpPr>
        <p:grpSp>
          <p:nvGrpSpPr>
            <p:cNvPr id="324" name="Group 299"/>
            <p:cNvGrpSpPr>
              <a:grpSpLocks/>
            </p:cNvGrpSpPr>
            <p:nvPr/>
          </p:nvGrpSpPr>
          <p:grpSpPr bwMode="auto">
            <a:xfrm>
              <a:off x="1219208" y="762009"/>
              <a:ext cx="582618" cy="423864"/>
              <a:chOff x="982" y="2328"/>
              <a:chExt cx="367" cy="267"/>
            </a:xfrm>
          </p:grpSpPr>
          <p:sp>
            <p:nvSpPr>
              <p:cNvPr id="37" name="Freeform 300"/>
              <p:cNvSpPr>
                <a:spLocks/>
              </p:cNvSpPr>
              <p:nvPr/>
            </p:nvSpPr>
            <p:spPr bwMode="auto">
              <a:xfrm>
                <a:off x="982" y="2367"/>
                <a:ext cx="33" cy="177"/>
              </a:xfrm>
              <a:custGeom>
                <a:avLst/>
                <a:gdLst/>
                <a:ahLst/>
                <a:cxnLst>
                  <a:cxn ang="0">
                    <a:pos x="65" y="353"/>
                  </a:cxn>
                  <a:cxn ang="0">
                    <a:pos x="16" y="0"/>
                  </a:cxn>
                  <a:cxn ang="0">
                    <a:pos x="0" y="1"/>
                  </a:cxn>
                  <a:cxn ang="0">
                    <a:pos x="50" y="344"/>
                  </a:cxn>
                  <a:cxn ang="0">
                    <a:pos x="65" y="353"/>
                  </a:cxn>
                  <a:cxn ang="0">
                    <a:pos x="65" y="353"/>
                  </a:cxn>
                </a:cxnLst>
                <a:rect l="0" t="0" r="r" b="b"/>
                <a:pathLst>
                  <a:path w="65" h="353">
                    <a:moveTo>
                      <a:pt x="65" y="353"/>
                    </a:moveTo>
                    <a:lnTo>
                      <a:pt x="16" y="0"/>
                    </a:lnTo>
                    <a:lnTo>
                      <a:pt x="0" y="1"/>
                    </a:lnTo>
                    <a:lnTo>
                      <a:pt x="50" y="344"/>
                    </a:lnTo>
                    <a:lnTo>
                      <a:pt x="65" y="353"/>
                    </a:lnTo>
                    <a:lnTo>
                      <a:pt x="65" y="353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Freeform 301"/>
              <p:cNvSpPr>
                <a:spLocks/>
              </p:cNvSpPr>
              <p:nvPr/>
            </p:nvSpPr>
            <p:spPr bwMode="auto">
              <a:xfrm>
                <a:off x="988" y="2328"/>
                <a:ext cx="251" cy="215"/>
              </a:xfrm>
              <a:custGeom>
                <a:avLst/>
                <a:gdLst/>
                <a:ahLst/>
                <a:cxnLst>
                  <a:cxn ang="0">
                    <a:pos x="502" y="351"/>
                  </a:cxn>
                  <a:cxn ang="0">
                    <a:pos x="449" y="0"/>
                  </a:cxn>
                  <a:cxn ang="0">
                    <a:pos x="0" y="79"/>
                  </a:cxn>
                  <a:cxn ang="0">
                    <a:pos x="52" y="428"/>
                  </a:cxn>
                  <a:cxn ang="0">
                    <a:pos x="502" y="351"/>
                  </a:cxn>
                  <a:cxn ang="0">
                    <a:pos x="502" y="351"/>
                  </a:cxn>
                </a:cxnLst>
                <a:rect l="0" t="0" r="r" b="b"/>
                <a:pathLst>
                  <a:path w="502" h="428">
                    <a:moveTo>
                      <a:pt x="502" y="351"/>
                    </a:moveTo>
                    <a:lnTo>
                      <a:pt x="449" y="0"/>
                    </a:lnTo>
                    <a:lnTo>
                      <a:pt x="0" y="79"/>
                    </a:lnTo>
                    <a:lnTo>
                      <a:pt x="52" y="428"/>
                    </a:lnTo>
                    <a:lnTo>
                      <a:pt x="502" y="351"/>
                    </a:lnTo>
                    <a:lnTo>
                      <a:pt x="502" y="351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302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solidFill>
                <a:srgbClr val="666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303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Line 304"/>
              <p:cNvSpPr>
                <a:spLocks noChangeShapeType="1"/>
              </p:cNvSpPr>
              <p:nvPr/>
            </p:nvSpPr>
            <p:spPr bwMode="auto">
              <a:xfrm flipH="1">
                <a:off x="1026" y="248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Line 305"/>
              <p:cNvSpPr>
                <a:spLocks noChangeShapeType="1"/>
              </p:cNvSpPr>
              <p:nvPr/>
            </p:nvSpPr>
            <p:spPr bwMode="auto">
              <a:xfrm flipH="1">
                <a:off x="1006" y="234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06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Freeform 307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noFill/>
              <a:ln w="4763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308"/>
              <p:cNvSpPr>
                <a:spLocks/>
              </p:cNvSpPr>
              <p:nvPr/>
            </p:nvSpPr>
            <p:spPr bwMode="auto">
              <a:xfrm>
                <a:off x="1015" y="2504"/>
                <a:ext cx="334" cy="78"/>
              </a:xfrm>
              <a:custGeom>
                <a:avLst/>
                <a:gdLst/>
                <a:ahLst/>
                <a:cxnLst>
                  <a:cxn ang="0">
                    <a:pos x="450" y="0"/>
                  </a:cxn>
                  <a:cxn ang="0">
                    <a:pos x="668" y="80"/>
                  </a:cxn>
                  <a:cxn ang="0">
                    <a:pos x="218" y="156"/>
                  </a:cxn>
                  <a:cxn ang="0">
                    <a:pos x="0" y="80"/>
                  </a:cxn>
                  <a:cxn ang="0">
                    <a:pos x="450" y="0"/>
                  </a:cxn>
                  <a:cxn ang="0">
                    <a:pos x="450" y="0"/>
                  </a:cxn>
                </a:cxnLst>
                <a:rect l="0" t="0" r="r" b="b"/>
                <a:pathLst>
                  <a:path w="668" h="156">
                    <a:moveTo>
                      <a:pt x="450" y="0"/>
                    </a:moveTo>
                    <a:lnTo>
                      <a:pt x="668" y="80"/>
                    </a:lnTo>
                    <a:lnTo>
                      <a:pt x="218" y="156"/>
                    </a:lnTo>
                    <a:lnTo>
                      <a:pt x="0" y="80"/>
                    </a:lnTo>
                    <a:lnTo>
                      <a:pt x="450" y="0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Line 309"/>
              <p:cNvSpPr>
                <a:spLocks noChangeShapeType="1"/>
              </p:cNvSpPr>
              <p:nvPr/>
            </p:nvSpPr>
            <p:spPr bwMode="auto">
              <a:xfrm flipH="1">
                <a:off x="1015" y="2504"/>
                <a:ext cx="224" cy="3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310"/>
              <p:cNvSpPr>
                <a:spLocks/>
              </p:cNvSpPr>
              <p:nvPr/>
            </p:nvSpPr>
            <p:spPr bwMode="auto">
              <a:xfrm>
                <a:off x="1047" y="2540"/>
                <a:ext cx="35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2" h="18">
                    <a:moveTo>
                      <a:pt x="39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311"/>
              <p:cNvSpPr>
                <a:spLocks/>
              </p:cNvSpPr>
              <p:nvPr/>
            </p:nvSpPr>
            <p:spPr bwMode="auto">
              <a:xfrm>
                <a:off x="1076" y="2535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18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8">
                    <a:moveTo>
                      <a:pt x="38" y="0"/>
                    </a:moveTo>
                    <a:lnTo>
                      <a:pt x="72" y="13"/>
                    </a:lnTo>
                    <a:lnTo>
                      <a:pt x="33" y="18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312"/>
              <p:cNvSpPr>
                <a:spLocks/>
              </p:cNvSpPr>
              <p:nvPr/>
            </p:nvSpPr>
            <p:spPr bwMode="auto">
              <a:xfrm>
                <a:off x="1106" y="2531"/>
                <a:ext cx="35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0"/>
                  </a:cxn>
                  <a:cxn ang="0">
                    <a:pos x="34" y="17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7">
                    <a:moveTo>
                      <a:pt x="39" y="0"/>
                    </a:moveTo>
                    <a:lnTo>
                      <a:pt x="71" y="10"/>
                    </a:lnTo>
                    <a:lnTo>
                      <a:pt x="34" y="17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313"/>
              <p:cNvSpPr>
                <a:spLocks/>
              </p:cNvSpPr>
              <p:nvPr/>
            </p:nvSpPr>
            <p:spPr bwMode="auto">
              <a:xfrm>
                <a:off x="1135" y="2526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0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0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314"/>
              <p:cNvSpPr>
                <a:spLocks/>
              </p:cNvSpPr>
              <p:nvPr/>
            </p:nvSpPr>
            <p:spPr bwMode="auto">
              <a:xfrm>
                <a:off x="1163" y="2521"/>
                <a:ext cx="37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315"/>
              <p:cNvSpPr>
                <a:spLocks/>
              </p:cNvSpPr>
              <p:nvPr/>
            </p:nvSpPr>
            <p:spPr bwMode="auto">
              <a:xfrm>
                <a:off x="1194" y="2516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2" h="18">
                    <a:moveTo>
                      <a:pt x="37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316"/>
              <p:cNvSpPr>
                <a:spLocks/>
              </p:cNvSpPr>
              <p:nvPr/>
            </p:nvSpPr>
            <p:spPr bwMode="auto">
              <a:xfrm>
                <a:off x="1222" y="2511"/>
                <a:ext cx="38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8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8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8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317"/>
              <p:cNvSpPr>
                <a:spLocks/>
              </p:cNvSpPr>
              <p:nvPr/>
            </p:nvSpPr>
            <p:spPr bwMode="auto">
              <a:xfrm>
                <a:off x="1071" y="2549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1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1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318"/>
              <p:cNvSpPr>
                <a:spLocks/>
              </p:cNvSpPr>
              <p:nvPr/>
            </p:nvSpPr>
            <p:spPr bwMode="auto">
              <a:xfrm>
                <a:off x="1101" y="2544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2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7">
                    <a:moveTo>
                      <a:pt x="38" y="0"/>
                    </a:moveTo>
                    <a:lnTo>
                      <a:pt x="71" y="12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19"/>
              <p:cNvSpPr>
                <a:spLocks/>
              </p:cNvSpPr>
              <p:nvPr/>
            </p:nvSpPr>
            <p:spPr bwMode="auto">
              <a:xfrm>
                <a:off x="1130" y="2539"/>
                <a:ext cx="35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1"/>
                  </a:cxn>
                  <a:cxn ang="0">
                    <a:pos x="33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6">
                    <a:moveTo>
                      <a:pt x="38" y="0"/>
                    </a:moveTo>
                    <a:lnTo>
                      <a:pt x="71" y="11"/>
                    </a:lnTo>
                    <a:lnTo>
                      <a:pt x="33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20"/>
              <p:cNvSpPr>
                <a:spLocks/>
              </p:cNvSpPr>
              <p:nvPr/>
            </p:nvSpPr>
            <p:spPr bwMode="auto">
              <a:xfrm>
                <a:off x="1159" y="2533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21"/>
              <p:cNvSpPr>
                <a:spLocks/>
              </p:cNvSpPr>
              <p:nvPr/>
            </p:nvSpPr>
            <p:spPr bwMode="auto">
              <a:xfrm>
                <a:off x="1188" y="2529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0"/>
                  </a:cxn>
                  <a:cxn ang="0">
                    <a:pos x="34" y="16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6">
                    <a:moveTo>
                      <a:pt x="39" y="0"/>
                    </a:moveTo>
                    <a:lnTo>
                      <a:pt x="73" y="10"/>
                    </a:lnTo>
                    <a:lnTo>
                      <a:pt x="34" y="16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22"/>
              <p:cNvSpPr>
                <a:spLocks/>
              </p:cNvSpPr>
              <p:nvPr/>
            </p:nvSpPr>
            <p:spPr bwMode="auto">
              <a:xfrm>
                <a:off x="1217" y="2524"/>
                <a:ext cx="37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2"/>
                  </a:cxn>
                  <a:cxn ang="0">
                    <a:pos x="35" y="16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2"/>
                    </a:lnTo>
                    <a:lnTo>
                      <a:pt x="35" y="16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323"/>
              <p:cNvSpPr>
                <a:spLocks/>
              </p:cNvSpPr>
              <p:nvPr/>
            </p:nvSpPr>
            <p:spPr bwMode="auto">
              <a:xfrm>
                <a:off x="1247" y="2519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1"/>
                  </a:cxn>
                  <a:cxn ang="0">
                    <a:pos x="34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1"/>
                    </a:lnTo>
                    <a:lnTo>
                      <a:pt x="34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324"/>
              <p:cNvSpPr>
                <a:spLocks/>
              </p:cNvSpPr>
              <p:nvPr/>
            </p:nvSpPr>
            <p:spPr bwMode="auto">
              <a:xfrm>
                <a:off x="1095" y="2557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1"/>
                  </a:cxn>
                  <a:cxn ang="0">
                    <a:pos x="34" y="19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9">
                    <a:moveTo>
                      <a:pt x="39" y="0"/>
                    </a:moveTo>
                    <a:lnTo>
                      <a:pt x="73" y="11"/>
                    </a:lnTo>
                    <a:lnTo>
                      <a:pt x="34" y="19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325"/>
              <p:cNvSpPr>
                <a:spLocks/>
              </p:cNvSpPr>
              <p:nvPr/>
            </p:nvSpPr>
            <p:spPr bwMode="auto">
              <a:xfrm>
                <a:off x="1125" y="2553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1" y="10"/>
                  </a:cxn>
                  <a:cxn ang="0">
                    <a:pos x="32" y="18"/>
                  </a:cxn>
                  <a:cxn ang="0">
                    <a:pos x="0" y="5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1" h="18">
                    <a:moveTo>
                      <a:pt x="37" y="0"/>
                    </a:moveTo>
                    <a:lnTo>
                      <a:pt x="71" y="10"/>
                    </a:lnTo>
                    <a:lnTo>
                      <a:pt x="32" y="18"/>
                    </a:lnTo>
                    <a:lnTo>
                      <a:pt x="0" y="5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326"/>
              <p:cNvSpPr>
                <a:spLocks/>
              </p:cNvSpPr>
              <p:nvPr/>
            </p:nvSpPr>
            <p:spPr bwMode="auto">
              <a:xfrm>
                <a:off x="1242" y="2532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0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8">
                    <a:moveTo>
                      <a:pt x="38" y="0"/>
                    </a:moveTo>
                    <a:lnTo>
                      <a:pt x="71" y="10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327"/>
              <p:cNvSpPr>
                <a:spLocks/>
              </p:cNvSpPr>
              <p:nvPr/>
            </p:nvSpPr>
            <p:spPr bwMode="auto">
              <a:xfrm>
                <a:off x="1271" y="2527"/>
                <a:ext cx="37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6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6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6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328"/>
              <p:cNvSpPr>
                <a:spLocks/>
              </p:cNvSpPr>
              <p:nvPr/>
            </p:nvSpPr>
            <p:spPr bwMode="auto">
              <a:xfrm>
                <a:off x="1120" y="2566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0" y="11"/>
                  </a:cxn>
                  <a:cxn ang="0">
                    <a:pos x="33" y="17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17">
                    <a:moveTo>
                      <a:pt x="38" y="0"/>
                    </a:moveTo>
                    <a:lnTo>
                      <a:pt x="70" y="11"/>
                    </a:lnTo>
                    <a:lnTo>
                      <a:pt x="33" y="17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329"/>
              <p:cNvSpPr>
                <a:spLocks/>
              </p:cNvSpPr>
              <p:nvPr/>
            </p:nvSpPr>
            <p:spPr bwMode="auto">
              <a:xfrm>
                <a:off x="1149" y="2560"/>
                <a:ext cx="36" cy="1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20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20">
                    <a:moveTo>
                      <a:pt x="38" y="0"/>
                    </a:moveTo>
                    <a:lnTo>
                      <a:pt x="72" y="13"/>
                    </a:lnTo>
                    <a:lnTo>
                      <a:pt x="33" y="20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330"/>
              <p:cNvSpPr>
                <a:spLocks/>
              </p:cNvSpPr>
              <p:nvPr/>
            </p:nvSpPr>
            <p:spPr bwMode="auto">
              <a:xfrm>
                <a:off x="1266" y="2540"/>
                <a:ext cx="36" cy="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72" y="13"/>
                  </a:cxn>
                  <a:cxn ang="0">
                    <a:pos x="35" y="18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72" h="18">
                    <a:moveTo>
                      <a:pt x="40" y="0"/>
                    </a:moveTo>
                    <a:lnTo>
                      <a:pt x="72" y="13"/>
                    </a:lnTo>
                    <a:lnTo>
                      <a:pt x="35" y="18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31"/>
              <p:cNvSpPr>
                <a:spLocks/>
              </p:cNvSpPr>
              <p:nvPr/>
            </p:nvSpPr>
            <p:spPr bwMode="auto">
              <a:xfrm>
                <a:off x="1295" y="2536"/>
                <a:ext cx="36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2"/>
                  </a:cxn>
                  <a:cxn ang="0">
                    <a:pos x="35" y="18"/>
                  </a:cxn>
                  <a:cxn ang="0">
                    <a:pos x="0" y="7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8">
                    <a:moveTo>
                      <a:pt x="39" y="0"/>
                    </a:moveTo>
                    <a:lnTo>
                      <a:pt x="71" y="12"/>
                    </a:lnTo>
                    <a:lnTo>
                      <a:pt x="35" y="18"/>
                    </a:lnTo>
                    <a:lnTo>
                      <a:pt x="0" y="7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" name="Freeform 332"/>
              <p:cNvSpPr>
                <a:spLocks/>
              </p:cNvSpPr>
              <p:nvPr/>
            </p:nvSpPr>
            <p:spPr bwMode="auto">
              <a:xfrm>
                <a:off x="1152" y="2536"/>
                <a:ext cx="124" cy="30"/>
              </a:xfrm>
              <a:custGeom>
                <a:avLst/>
                <a:gdLst/>
                <a:ahLst/>
                <a:cxnLst>
                  <a:cxn ang="0">
                    <a:pos x="248" y="30"/>
                  </a:cxn>
                  <a:cxn ang="0">
                    <a:pos x="166" y="0"/>
                  </a:cxn>
                  <a:cxn ang="0">
                    <a:pos x="0" y="29"/>
                  </a:cxn>
                  <a:cxn ang="0">
                    <a:pos x="84" y="61"/>
                  </a:cxn>
                  <a:cxn ang="0">
                    <a:pos x="248" y="30"/>
                  </a:cxn>
                  <a:cxn ang="0">
                    <a:pos x="248" y="30"/>
                  </a:cxn>
                </a:cxnLst>
                <a:rect l="0" t="0" r="r" b="b"/>
                <a:pathLst>
                  <a:path w="248" h="61">
                    <a:moveTo>
                      <a:pt x="248" y="30"/>
                    </a:moveTo>
                    <a:lnTo>
                      <a:pt x="166" y="0"/>
                    </a:lnTo>
                    <a:lnTo>
                      <a:pt x="0" y="29"/>
                    </a:lnTo>
                    <a:lnTo>
                      <a:pt x="84" y="61"/>
                    </a:lnTo>
                    <a:lnTo>
                      <a:pt x="248" y="30"/>
                    </a:lnTo>
                    <a:lnTo>
                      <a:pt x="248" y="30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333"/>
              <p:cNvSpPr>
                <a:spLocks/>
              </p:cNvSpPr>
              <p:nvPr/>
            </p:nvSpPr>
            <p:spPr bwMode="auto">
              <a:xfrm>
                <a:off x="1014" y="2543"/>
                <a:ext cx="111" cy="52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0"/>
                  </a:cxn>
                  <a:cxn ang="0">
                    <a:pos x="222" y="79"/>
                  </a:cxn>
                  <a:cxn ang="0">
                    <a:pos x="222" y="104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222" h="104">
                    <a:moveTo>
                      <a:pt x="0" y="24"/>
                    </a:moveTo>
                    <a:lnTo>
                      <a:pt x="0" y="0"/>
                    </a:lnTo>
                    <a:lnTo>
                      <a:pt x="222" y="79"/>
                    </a:lnTo>
                    <a:lnTo>
                      <a:pt x="222" y="10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Line 334"/>
              <p:cNvSpPr>
                <a:spLocks noChangeShapeType="1"/>
              </p:cNvSpPr>
              <p:nvPr/>
            </p:nvSpPr>
            <p:spPr bwMode="auto">
              <a:xfrm flipH="1">
                <a:off x="1126" y="2544"/>
                <a:ext cx="221" cy="38"/>
              </a:xfrm>
              <a:prstGeom prst="line">
                <a:avLst/>
              </a:prstGeom>
              <a:noFill/>
              <a:ln w="1588">
                <a:solidFill>
                  <a:srgbClr val="9999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335"/>
              <p:cNvSpPr>
                <a:spLocks/>
              </p:cNvSpPr>
              <p:nvPr/>
            </p:nvSpPr>
            <p:spPr bwMode="auto">
              <a:xfrm>
                <a:off x="982" y="2328"/>
                <a:ext cx="366" cy="26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512" y="348"/>
                  </a:cxn>
                  <a:cxn ang="0">
                    <a:pos x="732" y="431"/>
                  </a:cxn>
                  <a:cxn ang="0">
                    <a:pos x="732" y="454"/>
                  </a:cxn>
                  <a:cxn ang="0">
                    <a:pos x="284" y="532"/>
                  </a:cxn>
                  <a:cxn ang="0">
                    <a:pos x="64" y="453"/>
                  </a:cxn>
                  <a:cxn ang="0">
                    <a:pos x="64" y="431"/>
                  </a:cxn>
                  <a:cxn ang="0">
                    <a:pos x="53" y="426"/>
                  </a:cxn>
                  <a:cxn ang="0">
                    <a:pos x="0" y="79"/>
                  </a:cxn>
                  <a:cxn ang="0">
                    <a:pos x="445" y="1"/>
                  </a:cxn>
                  <a:cxn ang="0">
                    <a:pos x="462" y="0"/>
                  </a:cxn>
                  <a:cxn ang="0">
                    <a:pos x="462" y="0"/>
                  </a:cxn>
                </a:cxnLst>
                <a:rect l="0" t="0" r="r" b="b"/>
                <a:pathLst>
                  <a:path w="732" h="532">
                    <a:moveTo>
                      <a:pt x="462" y="0"/>
                    </a:moveTo>
                    <a:lnTo>
                      <a:pt x="512" y="348"/>
                    </a:lnTo>
                    <a:lnTo>
                      <a:pt x="732" y="431"/>
                    </a:lnTo>
                    <a:lnTo>
                      <a:pt x="732" y="454"/>
                    </a:lnTo>
                    <a:lnTo>
                      <a:pt x="284" y="532"/>
                    </a:lnTo>
                    <a:lnTo>
                      <a:pt x="64" y="453"/>
                    </a:lnTo>
                    <a:lnTo>
                      <a:pt x="64" y="431"/>
                    </a:lnTo>
                    <a:lnTo>
                      <a:pt x="53" y="426"/>
                    </a:lnTo>
                    <a:lnTo>
                      <a:pt x="0" y="79"/>
                    </a:lnTo>
                    <a:lnTo>
                      <a:pt x="445" y="1"/>
                    </a:lnTo>
                    <a:lnTo>
                      <a:pt x="462" y="0"/>
                    </a:lnTo>
                    <a:lnTo>
                      <a:pt x="462" y="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6" name="Picture 1234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21098833">
              <a:off x="1277353" y="828257"/>
              <a:ext cx="320908" cy="2208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34" name="Freeform 33"/>
          <p:cNvSpPr/>
          <p:nvPr/>
        </p:nvSpPr>
        <p:spPr>
          <a:xfrm>
            <a:off x="5811930" y="2176530"/>
            <a:ext cx="865031" cy="2678805"/>
          </a:xfrm>
          <a:custGeom>
            <a:avLst/>
            <a:gdLst>
              <a:gd name="connsiteX0" fmla="*/ 465786 w 865031"/>
              <a:gd name="connsiteY0" fmla="*/ 0 h 2678805"/>
              <a:gd name="connsiteX1" fmla="*/ 66541 w 865031"/>
              <a:gd name="connsiteY1" fmla="*/ 772732 h 2678805"/>
              <a:gd name="connsiteX2" fmla="*/ 865031 w 865031"/>
              <a:gd name="connsiteY2" fmla="*/ 2678805 h 2678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5031" h="2678805">
                <a:moveTo>
                  <a:pt x="465786" y="0"/>
                </a:moveTo>
                <a:cubicBezTo>
                  <a:pt x="232893" y="163132"/>
                  <a:pt x="0" y="326265"/>
                  <a:pt x="66541" y="772732"/>
                </a:cubicBezTo>
                <a:cubicBezTo>
                  <a:pt x="133082" y="1219199"/>
                  <a:pt x="729803" y="2346101"/>
                  <a:pt x="865031" y="2678805"/>
                </a:cubicBez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" name="Group 283"/>
          <p:cNvGrpSpPr>
            <a:grpSpLocks/>
          </p:cNvGrpSpPr>
          <p:nvPr/>
        </p:nvGrpSpPr>
        <p:grpSpPr bwMode="auto">
          <a:xfrm>
            <a:off x="5890116" y="3657600"/>
            <a:ext cx="609828" cy="423862"/>
            <a:chOff x="545" y="2017"/>
            <a:chExt cx="534" cy="411"/>
          </a:xfrm>
        </p:grpSpPr>
        <p:sp>
          <p:nvSpPr>
            <p:cNvPr id="317" name="Line 284"/>
            <p:cNvSpPr>
              <a:spLocks noChangeShapeType="1"/>
            </p:cNvSpPr>
            <p:nvPr/>
          </p:nvSpPr>
          <p:spPr bwMode="auto">
            <a:xfrm>
              <a:off x="545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" name="AutoShape 285"/>
            <p:cNvSpPr>
              <a:spLocks noChangeAspect="1" noChangeArrowheads="1" noTextEdit="1"/>
            </p:cNvSpPr>
            <p:nvPr/>
          </p:nvSpPr>
          <p:spPr bwMode="auto">
            <a:xfrm>
              <a:off x="545" y="2017"/>
              <a:ext cx="534" cy="4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" name="Oval 286"/>
            <p:cNvSpPr>
              <a:spLocks noChangeArrowheads="1"/>
            </p:cNvSpPr>
            <p:nvPr/>
          </p:nvSpPr>
          <p:spPr bwMode="auto">
            <a:xfrm>
              <a:off x="546" y="2188"/>
              <a:ext cx="532" cy="239"/>
            </a:xfrm>
            <a:prstGeom prst="ellipse">
              <a:avLst/>
            </a:prstGeom>
            <a:solidFill>
              <a:srgbClr val="AFAF66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20" name="Rectangle 287"/>
            <p:cNvSpPr>
              <a:spLocks noChangeArrowheads="1"/>
            </p:cNvSpPr>
            <p:nvPr/>
          </p:nvSpPr>
          <p:spPr bwMode="auto">
            <a:xfrm>
              <a:off x="546" y="2139"/>
              <a:ext cx="531" cy="170"/>
            </a:xfrm>
            <a:prstGeom prst="rect">
              <a:avLst/>
            </a:prstGeom>
            <a:solidFill>
              <a:srgbClr val="AFAF66"/>
            </a:solidFill>
            <a:ln w="1588" algn="ctr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21" name="Oval 288"/>
            <p:cNvSpPr>
              <a:spLocks noChangeArrowheads="1"/>
            </p:cNvSpPr>
            <p:nvPr/>
          </p:nvSpPr>
          <p:spPr bwMode="auto">
            <a:xfrm>
              <a:off x="546" y="2018"/>
              <a:ext cx="532" cy="239"/>
            </a:xfrm>
            <a:prstGeom prst="ellipse">
              <a:avLst/>
            </a:prstGeom>
            <a:solidFill>
              <a:srgbClr val="CCCC9B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" name="Group 289"/>
            <p:cNvGrpSpPr>
              <a:grpSpLocks/>
            </p:cNvGrpSpPr>
            <p:nvPr/>
          </p:nvGrpSpPr>
          <p:grpSpPr bwMode="auto">
            <a:xfrm>
              <a:off x="626" y="2046"/>
              <a:ext cx="368" cy="183"/>
              <a:chOff x="1033" y="1368"/>
              <a:chExt cx="331" cy="149"/>
            </a:xfrm>
          </p:grpSpPr>
          <p:grpSp>
            <p:nvGrpSpPr>
              <p:cNvPr id="29" name="Group 290"/>
              <p:cNvGrpSpPr>
                <a:grpSpLocks/>
              </p:cNvGrpSpPr>
              <p:nvPr/>
            </p:nvGrpSpPr>
            <p:grpSpPr bwMode="auto">
              <a:xfrm>
                <a:off x="1033" y="1368"/>
                <a:ext cx="328" cy="146"/>
                <a:chOff x="1993" y="1656"/>
                <a:chExt cx="328" cy="146"/>
              </a:xfrm>
            </p:grpSpPr>
            <p:sp>
              <p:nvSpPr>
                <p:cNvPr id="334" name="Freeform 291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" name="Freeform 292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" name="Freeform 293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" name="Freeform 294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" name="Freeform 295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" name="Freeform 296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" name="Freeform 297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" name="Freeform 298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1" name="Group 299"/>
              <p:cNvGrpSpPr>
                <a:grpSpLocks/>
              </p:cNvGrpSpPr>
              <p:nvPr/>
            </p:nvGrpSpPr>
            <p:grpSpPr bwMode="auto">
              <a:xfrm>
                <a:off x="1036" y="1372"/>
                <a:ext cx="328" cy="145"/>
                <a:chOff x="1996" y="1660"/>
                <a:chExt cx="328" cy="145"/>
              </a:xfrm>
            </p:grpSpPr>
            <p:sp>
              <p:nvSpPr>
                <p:cNvPr id="326" name="Freeform 300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" name="Freeform 301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" name="Freeform 302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" name="Freeform 303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" name="Freeform 304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" name="Freeform 305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" name="Freeform 306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" name="Freeform 307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323" name="Line 308"/>
            <p:cNvSpPr>
              <a:spLocks noChangeShapeType="1"/>
            </p:cNvSpPr>
            <p:nvPr/>
          </p:nvSpPr>
          <p:spPr bwMode="auto">
            <a:xfrm>
              <a:off x="1076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6200"/>
            <a:ext cx="8229600" cy="1143000"/>
          </a:xfrm>
        </p:spPr>
        <p:txBody>
          <a:bodyPr/>
          <a:lstStyle/>
          <a:p>
            <a:r>
              <a:rPr lang="en-US" dirty="0" smtClean="0"/>
              <a:t>Capture from an RSPAN/</a:t>
            </a:r>
            <a:br>
              <a:rPr lang="en-US" dirty="0" smtClean="0"/>
            </a:br>
            <a:r>
              <a:rPr lang="en-US" dirty="0" smtClean="0"/>
              <a:t>Remote Mirror (R/RM)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1" y="1600200"/>
            <a:ext cx="5354730" cy="4525963"/>
          </a:xfrm>
        </p:spPr>
        <p:txBody>
          <a:bodyPr/>
          <a:lstStyle/>
          <a:p>
            <a:r>
              <a:rPr lang="en-US" dirty="0" smtClean="0"/>
              <a:t>What do I get?</a:t>
            </a:r>
          </a:p>
          <a:p>
            <a:pPr lvl="1"/>
            <a:r>
              <a:rPr lang="en-US" dirty="0" smtClean="0"/>
              <a:t>Key benefit – If a VLAN has hosts across multiple switches, all of that traffic can be sent to a single analyzer</a:t>
            </a:r>
          </a:p>
          <a:p>
            <a:pPr lvl="2"/>
            <a:r>
              <a:rPr lang="en-US" dirty="0" smtClean="0"/>
              <a:t>Of course, then you might get multiple copies of the same packet</a:t>
            </a:r>
          </a:p>
          <a:p>
            <a:pPr lvl="1"/>
            <a:r>
              <a:rPr lang="en-US" dirty="0" smtClean="0"/>
              <a:t>You can create an ACL to filter traffic to the analyzer port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6661869" y="6453188"/>
            <a:ext cx="33337" cy="11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r>
              <a:rPr lang="en-US" sz="100">
                <a:solidFill>
                  <a:srgbClr val="FFFFFF"/>
                </a:solidFill>
              </a:rPr>
              <a:t>SERIES</a:t>
            </a:r>
            <a:endParaRPr lang="en-US"/>
          </a:p>
        </p:txBody>
      </p:sp>
      <p:grpSp>
        <p:nvGrpSpPr>
          <p:cNvPr id="4" name="Group 5"/>
          <p:cNvGrpSpPr>
            <a:grpSpLocks/>
          </p:cNvGrpSpPr>
          <p:nvPr/>
        </p:nvGrpSpPr>
        <p:grpSpPr bwMode="auto">
          <a:xfrm>
            <a:off x="6239593" y="1905000"/>
            <a:ext cx="1674813" cy="377825"/>
            <a:chOff x="528" y="3472"/>
            <a:chExt cx="786" cy="143"/>
          </a:xfrm>
        </p:grpSpPr>
        <p:sp>
          <p:nvSpPr>
            <p:cNvPr id="431" name="Rectangle 6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32" name="Line 7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" name="Group 8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445" name="Freeform 9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Freeform 10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Rectangle 11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 12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 13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Freeform 14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Freeform 15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Freeform 16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Freeform 17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Freeform 18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Freeform 19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Freeform 20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Rectangle 21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Rectangle 22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Rectangle 23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Rectangle 24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" name="Rectangle 25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" name="Rectangle 26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Rectangle 27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Rectangle 28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Rectangle 29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Rectangle 30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Rectangle 31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Rectangle 32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Rectangle 33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Rectangle 34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Rectangle 35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Rectangle 36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" name="Rectangle 37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" name="Rectangle 38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" name="Rectangle 39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" name="Rectangle 40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" name="Rectangle 41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" name="Rectangle 42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" name="Rectangle 43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" name="Rectangle 44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" name="Rectangle 45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" name="Rectangle 46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4" name="Line 47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5" name="Line 48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6" name="Line 49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7" name="Line 50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8" name="Line 51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9" name="Line 52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0" name="Line 53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1" name="Line 54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2" name="Line 55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3" name="Line 56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4" name="Line 57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8" name="Line 60"/>
          <p:cNvSpPr>
            <a:spLocks noChangeShapeType="1"/>
          </p:cNvSpPr>
          <p:nvPr/>
        </p:nvSpPr>
        <p:spPr bwMode="auto">
          <a:xfrm flipH="1">
            <a:off x="6390423" y="2209800"/>
            <a:ext cx="109538" cy="369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9" name="Line 61"/>
          <p:cNvSpPr>
            <a:spLocks noChangeShapeType="1"/>
          </p:cNvSpPr>
          <p:nvPr/>
        </p:nvSpPr>
        <p:spPr bwMode="auto">
          <a:xfrm>
            <a:off x="6695206" y="2209800"/>
            <a:ext cx="228600" cy="457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10" name="Line 62"/>
          <p:cNvSpPr>
            <a:spLocks noChangeShapeType="1"/>
          </p:cNvSpPr>
          <p:nvPr/>
        </p:nvSpPr>
        <p:spPr bwMode="auto">
          <a:xfrm>
            <a:off x="7540625" y="2209800"/>
            <a:ext cx="384175" cy="422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7" name="Group 177"/>
          <p:cNvGrpSpPr>
            <a:grpSpLocks/>
          </p:cNvGrpSpPr>
          <p:nvPr/>
        </p:nvGrpSpPr>
        <p:grpSpPr bwMode="auto">
          <a:xfrm>
            <a:off x="6609481" y="4684713"/>
            <a:ext cx="1162050" cy="215900"/>
            <a:chOff x="528" y="3472"/>
            <a:chExt cx="786" cy="143"/>
          </a:xfrm>
        </p:grpSpPr>
        <p:sp>
          <p:nvSpPr>
            <p:cNvPr id="374" name="Rectangle 178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75" name="Line 179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" name="Group 180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388" name="Freeform 181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82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Rectangle 183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84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85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86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87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88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89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190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191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192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Rectangle 193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Rectangle 194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Rectangle 195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Rectangle 196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Rectangle 197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Rectangle 198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Rectangle 199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Rectangle 200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Rectangle 201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Rectangle 202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Rectangle 203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Rectangle 204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Rectangle 205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Rectangle 206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Rectangle 207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Rectangle 208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Rectangle 209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Rectangle 210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Rectangle 211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Rectangle 212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Rectangle 213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Rectangle 214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Rectangle 215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Rectangle 216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Rectangle 217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Rectangle 218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7" name="Line 219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8" name="Line 220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9" name="Line 221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0" name="Line 222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1" name="Line 223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Line 224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Line 225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4" name="Line 226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5" name="Line 227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6" name="Line 228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7" name="Line 229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14" name="Line 230"/>
          <p:cNvSpPr>
            <a:spLocks noChangeShapeType="1"/>
          </p:cNvSpPr>
          <p:nvPr/>
        </p:nvSpPr>
        <p:spPr bwMode="auto">
          <a:xfrm flipH="1">
            <a:off x="6499944" y="4816475"/>
            <a:ext cx="273050" cy="2651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2" name="Group 232"/>
          <p:cNvGrpSpPr>
            <a:grpSpLocks/>
          </p:cNvGrpSpPr>
          <p:nvPr/>
        </p:nvGrpSpPr>
        <p:grpSpPr bwMode="auto">
          <a:xfrm>
            <a:off x="6255469" y="5046663"/>
            <a:ext cx="452437" cy="523875"/>
            <a:chOff x="1350" y="2770"/>
            <a:chExt cx="306" cy="348"/>
          </a:xfrm>
        </p:grpSpPr>
        <p:pic>
          <p:nvPicPr>
            <p:cNvPr id="372" name="Picture 233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350" y="2770"/>
              <a:ext cx="306" cy="348"/>
            </a:xfrm>
            <a:prstGeom prst="rect">
              <a:avLst/>
            </a:prstGeom>
            <a:noFill/>
          </p:spPr>
        </p:pic>
        <p:sp>
          <p:nvSpPr>
            <p:cNvPr id="373" name="Text Box 234"/>
            <p:cNvSpPr txBox="1">
              <a:spLocks noChangeArrowheads="1"/>
            </p:cNvSpPr>
            <p:nvPr/>
          </p:nvSpPr>
          <p:spPr bwMode="auto">
            <a:xfrm>
              <a:off x="1448" y="2842"/>
              <a:ext cx="136" cy="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X</a:t>
              </a:r>
              <a:endParaRPr lang="en-US"/>
            </a:p>
          </p:txBody>
        </p:sp>
      </p:grpSp>
      <p:sp>
        <p:nvSpPr>
          <p:cNvPr id="16" name="Line 235"/>
          <p:cNvSpPr>
            <a:spLocks noChangeShapeType="1"/>
          </p:cNvSpPr>
          <p:nvPr/>
        </p:nvSpPr>
        <p:spPr bwMode="auto">
          <a:xfrm flipH="1">
            <a:off x="6936506" y="4873625"/>
            <a:ext cx="46038" cy="795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3" name="Group 236"/>
          <p:cNvGrpSpPr>
            <a:grpSpLocks/>
          </p:cNvGrpSpPr>
          <p:nvPr/>
        </p:nvGrpSpPr>
        <p:grpSpPr bwMode="auto">
          <a:xfrm>
            <a:off x="6755531" y="5668963"/>
            <a:ext cx="450850" cy="523875"/>
            <a:chOff x="1632" y="2959"/>
            <a:chExt cx="306" cy="348"/>
          </a:xfrm>
        </p:grpSpPr>
        <p:pic>
          <p:nvPicPr>
            <p:cNvPr id="370" name="Picture 237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632" y="2959"/>
              <a:ext cx="306" cy="348"/>
            </a:xfrm>
            <a:prstGeom prst="rect">
              <a:avLst/>
            </a:prstGeom>
            <a:noFill/>
          </p:spPr>
        </p:pic>
        <p:sp>
          <p:nvSpPr>
            <p:cNvPr id="371" name="Text Box 238"/>
            <p:cNvSpPr txBox="1">
              <a:spLocks noChangeArrowheads="1"/>
            </p:cNvSpPr>
            <p:nvPr/>
          </p:nvSpPr>
          <p:spPr bwMode="auto">
            <a:xfrm>
              <a:off x="1730" y="3016"/>
              <a:ext cx="135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Y</a:t>
              </a:r>
              <a:endParaRPr lang="en-US"/>
            </a:p>
          </p:txBody>
        </p:sp>
      </p:grpSp>
      <p:sp>
        <p:nvSpPr>
          <p:cNvPr id="18" name="Line 239"/>
          <p:cNvSpPr>
            <a:spLocks noChangeShapeType="1"/>
          </p:cNvSpPr>
          <p:nvPr/>
        </p:nvSpPr>
        <p:spPr bwMode="auto">
          <a:xfrm>
            <a:off x="7290519" y="4873625"/>
            <a:ext cx="142875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15" name="Group 240"/>
          <p:cNvGrpSpPr>
            <a:grpSpLocks/>
          </p:cNvGrpSpPr>
          <p:nvPr/>
        </p:nvGrpSpPr>
        <p:grpSpPr bwMode="auto">
          <a:xfrm>
            <a:off x="7211144" y="5022850"/>
            <a:ext cx="450850" cy="523875"/>
            <a:chOff x="2256" y="2784"/>
            <a:chExt cx="306" cy="348"/>
          </a:xfrm>
        </p:grpSpPr>
        <p:pic>
          <p:nvPicPr>
            <p:cNvPr id="368" name="Picture 241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256" y="2784"/>
              <a:ext cx="306" cy="348"/>
            </a:xfrm>
            <a:prstGeom prst="rect">
              <a:avLst/>
            </a:prstGeom>
            <a:noFill/>
          </p:spPr>
        </p:pic>
        <p:sp>
          <p:nvSpPr>
            <p:cNvPr id="369" name="Text Box 242"/>
            <p:cNvSpPr txBox="1">
              <a:spLocks noChangeArrowheads="1"/>
            </p:cNvSpPr>
            <p:nvPr/>
          </p:nvSpPr>
          <p:spPr bwMode="auto">
            <a:xfrm>
              <a:off x="2340" y="2833"/>
              <a:ext cx="137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Z</a:t>
              </a:r>
              <a:endParaRPr lang="en-US"/>
            </a:p>
          </p:txBody>
        </p:sp>
      </p:grpSp>
      <p:sp>
        <p:nvSpPr>
          <p:cNvPr id="20" name="AutoShape 243"/>
          <p:cNvSpPr>
            <a:spLocks noChangeArrowheads="1"/>
          </p:cNvSpPr>
          <p:nvPr/>
        </p:nvSpPr>
        <p:spPr bwMode="auto">
          <a:xfrm flipH="1">
            <a:off x="6314206" y="1543050"/>
            <a:ext cx="1222552" cy="1123950"/>
          </a:xfrm>
          <a:custGeom>
            <a:avLst/>
            <a:gdLst>
              <a:gd name="G0" fmla="+- -1120188 0 0"/>
              <a:gd name="G1" fmla="+- 11796480 0 0"/>
              <a:gd name="G2" fmla="+- -1120188 0 11796480"/>
              <a:gd name="G3" fmla="+- 10800 0 0"/>
              <a:gd name="G4" fmla="+- 0 0 -1120188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9247 0 0"/>
              <a:gd name="G9" fmla="+- 0 0 11796480"/>
              <a:gd name="G10" fmla="+- 9247 0 2700"/>
              <a:gd name="G11" fmla="cos G10 -1120188"/>
              <a:gd name="G12" fmla="sin G10 -1120188"/>
              <a:gd name="G13" fmla="cos 13500 -1120188"/>
              <a:gd name="G14" fmla="sin 13500 -1120188"/>
              <a:gd name="G15" fmla="+- G11 10800 0"/>
              <a:gd name="G16" fmla="+- G12 10800 0"/>
              <a:gd name="G17" fmla="+- G13 10800 0"/>
              <a:gd name="G18" fmla="+- G14 10800 0"/>
              <a:gd name="G19" fmla="*/ 9247 1 2"/>
              <a:gd name="G20" fmla="+- G19 5400 0"/>
              <a:gd name="G21" fmla="cos G20 -1120188"/>
              <a:gd name="G22" fmla="sin G20 -1120188"/>
              <a:gd name="G23" fmla="+- G21 10800 0"/>
              <a:gd name="G24" fmla="+- G12 G23 G22"/>
              <a:gd name="G25" fmla="+- G22 G23 G11"/>
              <a:gd name="G26" fmla="cos 10800 -1120188"/>
              <a:gd name="G27" fmla="sin 10800 -1120188"/>
              <a:gd name="G28" fmla="cos 9247 -1120188"/>
              <a:gd name="G29" fmla="sin 9247 -1120188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20188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9247 G39"/>
              <a:gd name="G43" fmla="sin 9247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195 w 21600"/>
              <a:gd name="T5" fmla="*/ 119 h 21600"/>
              <a:gd name="T6" fmla="*/ 776 w 21600"/>
              <a:gd name="T7" fmla="*/ 10800 h 21600"/>
              <a:gd name="T8" fmla="*/ 9425 w 21600"/>
              <a:gd name="T9" fmla="*/ 1655 h 21600"/>
              <a:gd name="T10" fmla="*/ 23703 w 21600"/>
              <a:gd name="T11" fmla="*/ 6832 h 21600"/>
              <a:gd name="T12" fmla="*/ 21403 w 21600"/>
              <a:gd name="T13" fmla="*/ 11177 h 21600"/>
              <a:gd name="T14" fmla="*/ 17057 w 21600"/>
              <a:gd name="T15" fmla="*/ 8875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638" y="8082"/>
                </a:moveTo>
                <a:cubicBezTo>
                  <a:pt x="18445" y="4201"/>
                  <a:pt x="14860" y="1553"/>
                  <a:pt x="10800" y="1553"/>
                </a:cubicBezTo>
                <a:cubicBezTo>
                  <a:pt x="5693" y="1553"/>
                  <a:pt x="1553" y="5693"/>
                  <a:pt x="1553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41" y="-1"/>
                  <a:pt x="19729" y="3093"/>
                  <a:pt x="21122" y="7625"/>
                </a:cubicBezTo>
                <a:lnTo>
                  <a:pt x="23703" y="6832"/>
                </a:lnTo>
                <a:lnTo>
                  <a:pt x="21403" y="11177"/>
                </a:lnTo>
                <a:lnTo>
                  <a:pt x="17057" y="8875"/>
                </a:lnTo>
                <a:lnTo>
                  <a:pt x="19638" y="8082"/>
                </a:lnTo>
                <a:close/>
              </a:path>
            </a:pathLst>
          </a:custGeom>
          <a:solidFill>
            <a:schemeClr val="accent6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3" name="AutoShape 247"/>
          <p:cNvSpPr>
            <a:spLocks noChangeArrowheads="1"/>
          </p:cNvSpPr>
          <p:nvPr/>
        </p:nvSpPr>
        <p:spPr bwMode="auto">
          <a:xfrm>
            <a:off x="6670096" y="4357085"/>
            <a:ext cx="1091926" cy="909638"/>
          </a:xfrm>
          <a:custGeom>
            <a:avLst/>
            <a:gdLst>
              <a:gd name="G0" fmla="+- -1157229 0 0"/>
              <a:gd name="G1" fmla="+- 11796480 0 0"/>
              <a:gd name="G2" fmla="+- -1157229 0 11796480"/>
              <a:gd name="G3" fmla="+- 10800 0 0"/>
              <a:gd name="G4" fmla="+- 0 0 -1157229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8930 0 0"/>
              <a:gd name="G9" fmla="+- 0 0 11796480"/>
              <a:gd name="G10" fmla="+- 8930 0 2700"/>
              <a:gd name="G11" fmla="cos G10 -1157229"/>
              <a:gd name="G12" fmla="sin G10 -1157229"/>
              <a:gd name="G13" fmla="cos 13500 -1157229"/>
              <a:gd name="G14" fmla="sin 13500 -1157229"/>
              <a:gd name="G15" fmla="+- G11 10800 0"/>
              <a:gd name="G16" fmla="+- G12 10800 0"/>
              <a:gd name="G17" fmla="+- G13 10800 0"/>
              <a:gd name="G18" fmla="+- G14 10800 0"/>
              <a:gd name="G19" fmla="*/ 8930 1 2"/>
              <a:gd name="G20" fmla="+- G19 5400 0"/>
              <a:gd name="G21" fmla="cos G20 -1157229"/>
              <a:gd name="G22" fmla="sin G20 -1157229"/>
              <a:gd name="G23" fmla="+- G21 10800 0"/>
              <a:gd name="G24" fmla="+- G12 G23 G22"/>
              <a:gd name="G25" fmla="+- G22 G23 G11"/>
              <a:gd name="G26" fmla="cos 10800 -1157229"/>
              <a:gd name="G27" fmla="sin 10800 -1157229"/>
              <a:gd name="G28" fmla="cos 8930 -1157229"/>
              <a:gd name="G29" fmla="sin 8930 -1157229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57229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8930 G39"/>
              <a:gd name="G43" fmla="sin 8930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142 w 21600"/>
              <a:gd name="T5" fmla="*/ 127 h 21600"/>
              <a:gd name="T6" fmla="*/ 935 w 21600"/>
              <a:gd name="T7" fmla="*/ 10800 h 21600"/>
              <a:gd name="T8" fmla="*/ 9429 w 21600"/>
              <a:gd name="T9" fmla="*/ 1975 h 21600"/>
              <a:gd name="T10" fmla="*/ 23663 w 21600"/>
              <a:gd name="T11" fmla="*/ 6705 h 21600"/>
              <a:gd name="T12" fmla="*/ 21303 w 21600"/>
              <a:gd name="T13" fmla="*/ 11271 h 21600"/>
              <a:gd name="T14" fmla="*/ 16736 w 21600"/>
              <a:gd name="T15" fmla="*/ 8910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309" y="8091"/>
                </a:moveTo>
                <a:cubicBezTo>
                  <a:pt x="18129" y="4386"/>
                  <a:pt x="14688" y="1870"/>
                  <a:pt x="10800" y="1870"/>
                </a:cubicBezTo>
                <a:cubicBezTo>
                  <a:pt x="5868" y="1870"/>
                  <a:pt x="1870" y="5868"/>
                  <a:pt x="1870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02" y="-1"/>
                  <a:pt x="19664" y="3042"/>
                  <a:pt x="21091" y="7524"/>
                </a:cubicBezTo>
                <a:lnTo>
                  <a:pt x="23663" y="6705"/>
                </a:lnTo>
                <a:lnTo>
                  <a:pt x="21303" y="11271"/>
                </a:lnTo>
                <a:lnTo>
                  <a:pt x="16736" y="8910"/>
                </a:lnTo>
                <a:lnTo>
                  <a:pt x="19309" y="8091"/>
                </a:lnTo>
                <a:close/>
              </a:path>
            </a:pathLst>
          </a:custGeom>
          <a:solidFill>
            <a:schemeClr val="accent6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4" name="Line 248"/>
          <p:cNvSpPr>
            <a:spLocks noChangeShapeType="1"/>
          </p:cNvSpPr>
          <p:nvPr/>
        </p:nvSpPr>
        <p:spPr bwMode="auto">
          <a:xfrm>
            <a:off x="7509594" y="4870450"/>
            <a:ext cx="682625" cy="758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25" name="Picture 249" descr="IPphone87x74p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736606" y="5537200"/>
            <a:ext cx="631825" cy="547688"/>
          </a:xfrm>
          <a:prstGeom prst="rect">
            <a:avLst/>
          </a:prstGeom>
          <a:noFill/>
        </p:spPr>
      </p:pic>
      <p:sp>
        <p:nvSpPr>
          <p:cNvPr id="28" name="Line 61"/>
          <p:cNvSpPr>
            <a:spLocks noChangeShapeType="1"/>
          </p:cNvSpPr>
          <p:nvPr/>
        </p:nvSpPr>
        <p:spPr bwMode="auto">
          <a:xfrm>
            <a:off x="7228606" y="2209799"/>
            <a:ext cx="76200" cy="4958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7" name="Group 486"/>
          <p:cNvGrpSpPr/>
          <p:nvPr/>
        </p:nvGrpSpPr>
        <p:grpSpPr>
          <a:xfrm>
            <a:off x="6156534" y="2547946"/>
            <a:ext cx="1911351" cy="804897"/>
            <a:chOff x="4566728" y="2514609"/>
            <a:chExt cx="1911351" cy="804897"/>
          </a:xfrm>
        </p:grpSpPr>
        <p:grpSp>
          <p:nvGrpSpPr>
            <p:cNvPr id="19" name="Group 485"/>
            <p:cNvGrpSpPr/>
            <p:nvPr/>
          </p:nvGrpSpPr>
          <p:grpSpPr>
            <a:xfrm>
              <a:off x="4566728" y="2514609"/>
              <a:ext cx="1911351" cy="804897"/>
              <a:chOff x="4797429" y="2890847"/>
              <a:chExt cx="1911351" cy="804897"/>
            </a:xfrm>
          </p:grpSpPr>
          <p:grpSp>
            <p:nvGrpSpPr>
              <p:cNvPr id="21" name="Group 64"/>
              <p:cNvGrpSpPr>
                <a:grpSpLocks/>
              </p:cNvGrpSpPr>
              <p:nvPr/>
            </p:nvGrpSpPr>
            <p:grpSpPr bwMode="auto">
              <a:xfrm>
                <a:off x="5815545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22" name="Group 65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308" name="Freeform 66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9" name="Line 67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0" name="Freeform 68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1" name="Line 69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2" name="Line 70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3" name="Line 71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4" name="Freeform 72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5" name="Freeform 73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6" name="Line 74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5" name="Rectangle 75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" name="Rectangle 76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7" name="Rectangle 77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8" name="Rectangle 78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9" name="Freeform 79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" name="Oval 80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" name="Freeform 81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" name="Line 82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" name="Line 83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" name="Freeform 84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" name="Oval 85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" name="Oval 86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" name="Oval 87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" name="Rectangle 88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" name="Rectangle 89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6" name="Group 90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306" name="Oval 9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" name="Rectangle 92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7" name="Group 93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302" name="Oval 94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3" name="Oval 95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4" name="Oval 96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5" name="Oval 97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9" name="Group 98"/>
              <p:cNvGrpSpPr>
                <a:grpSpLocks/>
              </p:cNvGrpSpPr>
              <p:nvPr/>
            </p:nvGrpSpPr>
            <p:grpSpPr bwMode="auto">
              <a:xfrm>
                <a:off x="5306487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30" name="Group 99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275" name="Freeform 100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6" name="Line 101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7" name="Freeform 102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8" name="Line 103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9" name="Line 104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0" name="Line 105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1" name="Freeform 106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2" name="Freeform 107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3" name="Line 108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2" name="Rectangle 109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3" name="Rectangle 110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4" name="Rectangle 111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5" name="Rectangle 112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6" name="Freeform 113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" name="Oval 114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" name="Freeform 115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" name="Line 116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" name="Line 117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" name="Freeform 118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" name="Oval 119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" name="Oval 120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" name="Oval 121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5" name="Rectangle 122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" name="Rectangle 123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1" name="Group 124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73" name="Oval 125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4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" name="Group 127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69" name="Oval 128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" name="Oval 129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1" name="Oval 130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2" name="Oval 131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35" name="Group 132"/>
              <p:cNvGrpSpPr>
                <a:grpSpLocks/>
              </p:cNvGrpSpPr>
              <p:nvPr/>
            </p:nvGrpSpPr>
            <p:grpSpPr bwMode="auto">
              <a:xfrm>
                <a:off x="4797429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73" name="Group 133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242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3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4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5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6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7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8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9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0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9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1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2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3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74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40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5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36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80" name="Text Box 167"/>
              <p:cNvSpPr txBox="1">
                <a:spLocks noChangeArrowheads="1"/>
              </p:cNvSpPr>
              <p:nvPr/>
            </p:nvSpPr>
            <p:spPr bwMode="auto">
              <a:xfrm>
                <a:off x="4863921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A</a:t>
                </a:r>
                <a:endParaRPr lang="en-US" dirty="0"/>
              </a:p>
            </p:txBody>
          </p:sp>
          <p:sp>
            <p:nvSpPr>
              <p:cNvPr id="181" name="Text Box 168"/>
              <p:cNvSpPr txBox="1">
                <a:spLocks noChangeArrowheads="1"/>
              </p:cNvSpPr>
              <p:nvPr/>
            </p:nvSpPr>
            <p:spPr bwMode="auto">
              <a:xfrm>
                <a:off x="5885213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C</a:t>
                </a:r>
                <a:endParaRPr lang="en-US" dirty="0"/>
              </a:p>
            </p:txBody>
          </p:sp>
          <p:sp>
            <p:nvSpPr>
              <p:cNvPr id="182" name="Text Box 169"/>
              <p:cNvSpPr txBox="1">
                <a:spLocks noChangeArrowheads="1"/>
              </p:cNvSpPr>
              <p:nvPr/>
            </p:nvSpPr>
            <p:spPr bwMode="auto">
              <a:xfrm>
                <a:off x="5374567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B</a:t>
                </a:r>
                <a:endParaRPr lang="en-US" dirty="0"/>
              </a:p>
            </p:txBody>
          </p:sp>
          <p:grpSp>
            <p:nvGrpSpPr>
              <p:cNvPr id="76" name="Group 132"/>
              <p:cNvGrpSpPr>
                <a:grpSpLocks/>
              </p:cNvGrpSpPr>
              <p:nvPr/>
            </p:nvGrpSpPr>
            <p:grpSpPr bwMode="auto">
              <a:xfrm>
                <a:off x="6324604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77" name="Group 133"/>
                <p:cNvGrpSpPr>
                  <a:grpSpLocks/>
                </p:cNvGrpSpPr>
                <p:nvPr/>
              </p:nvGrpSpPr>
              <p:grpSpPr bwMode="auto">
                <a:xfrm>
                  <a:off x="1071" y="667"/>
                  <a:ext cx="30" cy="8"/>
                  <a:chOff x="4702" y="2442"/>
                  <a:chExt cx="76" cy="14"/>
                </a:xfrm>
              </p:grpSpPr>
              <p:sp>
                <p:nvSpPr>
                  <p:cNvPr id="209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0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1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2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3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4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5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6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7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6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8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9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90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78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07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8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9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03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4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84" name="Text Box 168"/>
              <p:cNvSpPr txBox="1">
                <a:spLocks noChangeArrowheads="1"/>
              </p:cNvSpPr>
              <p:nvPr/>
            </p:nvSpPr>
            <p:spPr bwMode="auto">
              <a:xfrm>
                <a:off x="6395858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 smtClean="0">
                    <a:solidFill>
                      <a:srgbClr val="000000"/>
                    </a:solidFill>
                    <a:latin typeface="Tahoma" pitchFamily="34" charset="0"/>
                  </a:rPr>
                  <a:t>D</a:t>
                </a:r>
                <a:endParaRPr lang="en-US" dirty="0"/>
              </a:p>
            </p:txBody>
          </p:sp>
        </p:grpSp>
        <p:grpSp>
          <p:nvGrpSpPr>
            <p:cNvPr id="80" name="Group 385"/>
            <p:cNvGrpSpPr/>
            <p:nvPr/>
          </p:nvGrpSpPr>
          <p:grpSpPr>
            <a:xfrm>
              <a:off x="4661079" y="2857500"/>
              <a:ext cx="200026" cy="271463"/>
              <a:chOff x="7959725" y="2474913"/>
              <a:chExt cx="200026" cy="271463"/>
            </a:xfrm>
          </p:grpSpPr>
          <p:sp>
            <p:nvSpPr>
              <p:cNvPr id="159" name="Freeform 775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776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777"/>
              <p:cNvSpPr>
                <a:spLocks/>
              </p:cNvSpPr>
              <p:nvPr/>
            </p:nvSpPr>
            <p:spPr bwMode="auto">
              <a:xfrm>
                <a:off x="7959725" y="2490788"/>
                <a:ext cx="109538" cy="255588"/>
              </a:xfrm>
              <a:custGeom>
                <a:avLst/>
                <a:gdLst/>
                <a:ahLst/>
                <a:cxnLst>
                  <a:cxn ang="0">
                    <a:pos x="139" y="114"/>
                  </a:cxn>
                  <a:cxn ang="0">
                    <a:pos x="139" y="114"/>
                  </a:cxn>
                  <a:cxn ang="0">
                    <a:pos x="137" y="89"/>
                  </a:cxn>
                  <a:cxn ang="0">
                    <a:pos x="137" y="89"/>
                  </a:cxn>
                  <a:cxn ang="0">
                    <a:pos x="136" y="72"/>
                  </a:cxn>
                  <a:cxn ang="0">
                    <a:pos x="131" y="59"/>
                  </a:cxn>
                  <a:cxn ang="0">
                    <a:pos x="125" y="44"/>
                  </a:cxn>
                  <a:cxn ang="0">
                    <a:pos x="113" y="26"/>
                  </a:cxn>
                  <a:cxn ang="0">
                    <a:pos x="106" y="20"/>
                  </a:cxn>
                  <a:cxn ang="0">
                    <a:pos x="100" y="14"/>
                  </a:cxn>
                  <a:cxn ang="0">
                    <a:pos x="90" y="9"/>
                  </a:cxn>
                  <a:cxn ang="0">
                    <a:pos x="80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4"/>
                  </a:cxn>
                  <a:cxn ang="0">
                    <a:pos x="121" y="291"/>
                  </a:cxn>
                  <a:cxn ang="0">
                    <a:pos x="121" y="314"/>
                  </a:cxn>
                  <a:cxn ang="0">
                    <a:pos x="139" y="320"/>
                  </a:cxn>
                  <a:cxn ang="0">
                    <a:pos x="139" y="114"/>
                  </a:cxn>
                  <a:cxn ang="0">
                    <a:pos x="139" y="114"/>
                  </a:cxn>
                </a:cxnLst>
                <a:rect l="0" t="0" r="r" b="b"/>
                <a:pathLst>
                  <a:path w="139" h="320">
                    <a:moveTo>
                      <a:pt x="139" y="114"/>
                    </a:moveTo>
                    <a:lnTo>
                      <a:pt x="139" y="114"/>
                    </a:lnTo>
                    <a:lnTo>
                      <a:pt x="137" y="89"/>
                    </a:lnTo>
                    <a:lnTo>
                      <a:pt x="137" y="89"/>
                    </a:lnTo>
                    <a:lnTo>
                      <a:pt x="136" y="72"/>
                    </a:lnTo>
                    <a:lnTo>
                      <a:pt x="131" y="59"/>
                    </a:lnTo>
                    <a:lnTo>
                      <a:pt x="125" y="44"/>
                    </a:lnTo>
                    <a:lnTo>
                      <a:pt x="113" y="26"/>
                    </a:lnTo>
                    <a:lnTo>
                      <a:pt x="106" y="20"/>
                    </a:lnTo>
                    <a:lnTo>
                      <a:pt x="100" y="14"/>
                    </a:lnTo>
                    <a:lnTo>
                      <a:pt x="90" y="9"/>
                    </a:lnTo>
                    <a:lnTo>
                      <a:pt x="80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4"/>
                    </a:lnTo>
                    <a:lnTo>
                      <a:pt x="121" y="291"/>
                    </a:lnTo>
                    <a:lnTo>
                      <a:pt x="121" y="314"/>
                    </a:lnTo>
                    <a:lnTo>
                      <a:pt x="139" y="320"/>
                    </a:lnTo>
                    <a:lnTo>
                      <a:pt x="139" y="114"/>
                    </a:lnTo>
                    <a:lnTo>
                      <a:pt x="139" y="114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778"/>
              <p:cNvSpPr>
                <a:spLocks/>
              </p:cNvSpPr>
              <p:nvPr/>
            </p:nvSpPr>
            <p:spPr bwMode="auto">
              <a:xfrm>
                <a:off x="8018463" y="2478088"/>
                <a:ext cx="87313" cy="15875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0" y="20"/>
                  </a:cxn>
                  <a:cxn ang="0">
                    <a:pos x="109" y="0"/>
                  </a:cxn>
                </a:cxnLst>
                <a:rect l="0" t="0" r="r" b="b"/>
                <a:pathLst>
                  <a:path w="109" h="20">
                    <a:moveTo>
                      <a:pt x="109" y="0"/>
                    </a:moveTo>
                    <a:lnTo>
                      <a:pt x="0" y="2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Line 779"/>
              <p:cNvSpPr>
                <a:spLocks noChangeShapeType="1"/>
              </p:cNvSpPr>
              <p:nvPr/>
            </p:nvSpPr>
            <p:spPr bwMode="auto">
              <a:xfrm flipH="1">
                <a:off x="8018463" y="2478088"/>
                <a:ext cx="87313" cy="1587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780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781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782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783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784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785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786"/>
              <p:cNvSpPr>
                <a:spLocks/>
              </p:cNvSpPr>
              <p:nvPr/>
            </p:nvSpPr>
            <p:spPr bwMode="auto">
              <a:xfrm>
                <a:off x="8074025" y="2505075"/>
                <a:ext cx="31750" cy="111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9" y="6"/>
                  </a:cxn>
                  <a:cxn ang="0">
                    <a:pos x="39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39" h="12">
                    <a:moveTo>
                      <a:pt x="0" y="12"/>
                    </a:moveTo>
                    <a:lnTo>
                      <a:pt x="39" y="6"/>
                    </a:lnTo>
                    <a:lnTo>
                      <a:pt x="39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787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788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789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790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Freeform 791"/>
              <p:cNvSpPr>
                <a:spLocks/>
              </p:cNvSpPr>
              <p:nvPr/>
            </p:nvSpPr>
            <p:spPr bwMode="auto">
              <a:xfrm>
                <a:off x="7959725" y="2490788"/>
                <a:ext cx="111125" cy="255588"/>
              </a:xfrm>
              <a:custGeom>
                <a:avLst/>
                <a:gdLst/>
                <a:ahLst/>
                <a:cxnLst>
                  <a:cxn ang="0">
                    <a:pos x="140" y="114"/>
                  </a:cxn>
                  <a:cxn ang="0">
                    <a:pos x="140" y="114"/>
                  </a:cxn>
                  <a:cxn ang="0">
                    <a:pos x="139" y="89"/>
                  </a:cxn>
                  <a:cxn ang="0">
                    <a:pos x="139" y="89"/>
                  </a:cxn>
                  <a:cxn ang="0">
                    <a:pos x="137" y="72"/>
                  </a:cxn>
                  <a:cxn ang="0">
                    <a:pos x="134" y="59"/>
                  </a:cxn>
                  <a:cxn ang="0">
                    <a:pos x="126" y="44"/>
                  </a:cxn>
                  <a:cxn ang="0">
                    <a:pos x="115" y="26"/>
                  </a:cxn>
                  <a:cxn ang="0">
                    <a:pos x="108" y="20"/>
                  </a:cxn>
                  <a:cxn ang="0">
                    <a:pos x="101" y="14"/>
                  </a:cxn>
                  <a:cxn ang="0">
                    <a:pos x="91" y="9"/>
                  </a:cxn>
                  <a:cxn ang="0">
                    <a:pos x="82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2"/>
                  </a:cxn>
                  <a:cxn ang="0">
                    <a:pos x="122" y="291"/>
                  </a:cxn>
                  <a:cxn ang="0">
                    <a:pos x="122" y="314"/>
                  </a:cxn>
                  <a:cxn ang="0">
                    <a:pos x="140" y="320"/>
                  </a:cxn>
                  <a:cxn ang="0">
                    <a:pos x="140" y="114"/>
                  </a:cxn>
                  <a:cxn ang="0">
                    <a:pos x="140" y="114"/>
                  </a:cxn>
                </a:cxnLst>
                <a:rect l="0" t="0" r="r" b="b"/>
                <a:pathLst>
                  <a:path w="140" h="320">
                    <a:moveTo>
                      <a:pt x="140" y="114"/>
                    </a:moveTo>
                    <a:lnTo>
                      <a:pt x="140" y="114"/>
                    </a:lnTo>
                    <a:lnTo>
                      <a:pt x="139" y="89"/>
                    </a:lnTo>
                    <a:lnTo>
                      <a:pt x="139" y="89"/>
                    </a:lnTo>
                    <a:lnTo>
                      <a:pt x="137" y="72"/>
                    </a:lnTo>
                    <a:lnTo>
                      <a:pt x="134" y="59"/>
                    </a:lnTo>
                    <a:lnTo>
                      <a:pt x="126" y="44"/>
                    </a:lnTo>
                    <a:lnTo>
                      <a:pt x="115" y="26"/>
                    </a:lnTo>
                    <a:lnTo>
                      <a:pt x="108" y="20"/>
                    </a:lnTo>
                    <a:lnTo>
                      <a:pt x="101" y="14"/>
                    </a:lnTo>
                    <a:lnTo>
                      <a:pt x="91" y="9"/>
                    </a:lnTo>
                    <a:lnTo>
                      <a:pt x="82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2"/>
                    </a:lnTo>
                    <a:lnTo>
                      <a:pt x="122" y="291"/>
                    </a:lnTo>
                    <a:lnTo>
                      <a:pt x="122" y="314"/>
                    </a:lnTo>
                    <a:lnTo>
                      <a:pt x="140" y="320"/>
                    </a:lnTo>
                    <a:lnTo>
                      <a:pt x="140" y="114"/>
                    </a:lnTo>
                    <a:lnTo>
                      <a:pt x="140" y="114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Line 792"/>
              <p:cNvSpPr>
                <a:spLocks noChangeShapeType="1"/>
              </p:cNvSpPr>
              <p:nvPr/>
            </p:nvSpPr>
            <p:spPr bwMode="auto">
              <a:xfrm>
                <a:off x="8158163" y="2562225"/>
                <a:ext cx="0" cy="5238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1" name="Group 404"/>
            <p:cNvGrpSpPr/>
            <p:nvPr/>
          </p:nvGrpSpPr>
          <p:grpSpPr>
            <a:xfrm>
              <a:off x="6185079" y="2874169"/>
              <a:ext cx="200025" cy="238125"/>
              <a:chOff x="7885112" y="5567362"/>
              <a:chExt cx="200025" cy="238125"/>
            </a:xfrm>
          </p:grpSpPr>
          <p:sp>
            <p:nvSpPr>
              <p:cNvPr id="144" name="Freeform 683"/>
              <p:cNvSpPr>
                <a:spLocks/>
              </p:cNvSpPr>
              <p:nvPr/>
            </p:nvSpPr>
            <p:spPr bwMode="auto">
              <a:xfrm>
                <a:off x="7886700" y="573246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0"/>
                  </a:cxn>
                  <a:cxn ang="0">
                    <a:pos x="242" y="5"/>
                  </a:cxn>
                  <a:cxn ang="0">
                    <a:pos x="237" y="11"/>
                  </a:cxn>
                  <a:cxn ang="0">
                    <a:pos x="228" y="17"/>
                  </a:cxn>
                  <a:cxn ang="0">
                    <a:pos x="214" y="23"/>
                  </a:cxn>
                  <a:cxn ang="0">
                    <a:pos x="193" y="28"/>
                  </a:cxn>
                  <a:cxn ang="0">
                    <a:pos x="162" y="32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2"/>
                  </a:cxn>
                  <a:cxn ang="0">
                    <a:pos x="52" y="28"/>
                  </a:cxn>
                  <a:cxn ang="0">
                    <a:pos x="30" y="23"/>
                  </a:cxn>
                  <a:cxn ang="0">
                    <a:pos x="15" y="17"/>
                  </a:cxn>
                  <a:cxn ang="0">
                    <a:pos x="7" y="11"/>
                  </a:cxn>
                  <a:cxn ang="0">
                    <a:pos x="1" y="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5"/>
                  </a:cxn>
                  <a:cxn ang="0">
                    <a:pos x="2" y="61"/>
                  </a:cxn>
                  <a:cxn ang="0">
                    <a:pos x="7" y="66"/>
                  </a:cxn>
                  <a:cxn ang="0">
                    <a:pos x="19" y="74"/>
                  </a:cxn>
                  <a:cxn ang="0">
                    <a:pos x="34" y="80"/>
                  </a:cxn>
                  <a:cxn ang="0">
                    <a:pos x="55" y="86"/>
                  </a:cxn>
                  <a:cxn ang="0">
                    <a:pos x="86" y="91"/>
                  </a:cxn>
                  <a:cxn ang="0">
                    <a:pos x="124" y="92"/>
                  </a:cxn>
                  <a:cxn ang="0">
                    <a:pos x="124" y="92"/>
                  </a:cxn>
                  <a:cxn ang="0">
                    <a:pos x="160" y="91"/>
                  </a:cxn>
                  <a:cxn ang="0">
                    <a:pos x="188" y="86"/>
                  </a:cxn>
                  <a:cxn ang="0">
                    <a:pos x="211" y="80"/>
                  </a:cxn>
                  <a:cxn ang="0">
                    <a:pos x="226" y="75"/>
                  </a:cxn>
                  <a:cxn ang="0">
                    <a:pos x="236" y="69"/>
                  </a:cxn>
                  <a:cxn ang="0">
                    <a:pos x="242" y="61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2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0"/>
                    </a:lnTo>
                    <a:lnTo>
                      <a:pt x="242" y="5"/>
                    </a:lnTo>
                    <a:lnTo>
                      <a:pt x="237" y="11"/>
                    </a:lnTo>
                    <a:lnTo>
                      <a:pt x="228" y="17"/>
                    </a:lnTo>
                    <a:lnTo>
                      <a:pt x="214" y="23"/>
                    </a:lnTo>
                    <a:lnTo>
                      <a:pt x="193" y="28"/>
                    </a:lnTo>
                    <a:lnTo>
                      <a:pt x="162" y="32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2"/>
                    </a:lnTo>
                    <a:lnTo>
                      <a:pt x="52" y="28"/>
                    </a:lnTo>
                    <a:lnTo>
                      <a:pt x="30" y="23"/>
                    </a:lnTo>
                    <a:lnTo>
                      <a:pt x="15" y="17"/>
                    </a:lnTo>
                    <a:lnTo>
                      <a:pt x="7" y="11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2" y="61"/>
                    </a:lnTo>
                    <a:lnTo>
                      <a:pt x="7" y="66"/>
                    </a:lnTo>
                    <a:lnTo>
                      <a:pt x="19" y="74"/>
                    </a:lnTo>
                    <a:lnTo>
                      <a:pt x="34" y="80"/>
                    </a:lnTo>
                    <a:lnTo>
                      <a:pt x="55" y="86"/>
                    </a:lnTo>
                    <a:lnTo>
                      <a:pt x="86" y="91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60" y="91"/>
                    </a:lnTo>
                    <a:lnTo>
                      <a:pt x="188" y="86"/>
                    </a:lnTo>
                    <a:lnTo>
                      <a:pt x="211" y="80"/>
                    </a:lnTo>
                    <a:lnTo>
                      <a:pt x="226" y="75"/>
                    </a:lnTo>
                    <a:lnTo>
                      <a:pt x="236" y="69"/>
                    </a:lnTo>
                    <a:lnTo>
                      <a:pt x="242" y="61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684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685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686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687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688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689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690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691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noFill/>
              <a:ln w="4763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692"/>
              <p:cNvSpPr>
                <a:spLocks/>
              </p:cNvSpPr>
              <p:nvPr/>
            </p:nvSpPr>
            <p:spPr bwMode="auto">
              <a:xfrm>
                <a:off x="7885112" y="5775325"/>
                <a:ext cx="100013" cy="30162"/>
              </a:xfrm>
              <a:custGeom>
                <a:avLst/>
                <a:gdLst/>
                <a:ahLst/>
                <a:cxnLst>
                  <a:cxn ang="0">
                    <a:pos x="126" y="37"/>
                  </a:cxn>
                  <a:cxn ang="0">
                    <a:pos x="122" y="37"/>
                  </a:cxn>
                  <a:cxn ang="0">
                    <a:pos x="118" y="37"/>
                  </a:cxn>
                  <a:cxn ang="0">
                    <a:pos x="113" y="37"/>
                  </a:cxn>
                  <a:cxn ang="0">
                    <a:pos x="109" y="37"/>
                  </a:cxn>
                  <a:cxn ang="0">
                    <a:pos x="106" y="37"/>
                  </a:cxn>
                  <a:cxn ang="0">
                    <a:pos x="102" y="36"/>
                  </a:cxn>
                  <a:cxn ang="0">
                    <a:pos x="98" y="36"/>
                  </a:cxn>
                  <a:cxn ang="0">
                    <a:pos x="94" y="36"/>
                  </a:cxn>
                  <a:cxn ang="0">
                    <a:pos x="91" y="36"/>
                  </a:cxn>
                  <a:cxn ang="0">
                    <a:pos x="87" y="36"/>
                  </a:cxn>
                  <a:cxn ang="0">
                    <a:pos x="83" y="36"/>
                  </a:cxn>
                  <a:cxn ang="0">
                    <a:pos x="79" y="35"/>
                  </a:cxn>
                  <a:cxn ang="0">
                    <a:pos x="76" y="34"/>
                  </a:cxn>
                  <a:cxn ang="0">
                    <a:pos x="72" y="34"/>
                  </a:cxn>
                  <a:cxn ang="0">
                    <a:pos x="69" y="34"/>
                  </a:cxn>
                  <a:cxn ang="0">
                    <a:pos x="66" y="34"/>
                  </a:cxn>
                  <a:cxn ang="0">
                    <a:pos x="62" y="32"/>
                  </a:cxn>
                  <a:cxn ang="0">
                    <a:pos x="59" y="31"/>
                  </a:cxn>
                  <a:cxn ang="0">
                    <a:pos x="55" y="31"/>
                  </a:cxn>
                  <a:cxn ang="0">
                    <a:pos x="53" y="31"/>
                  </a:cxn>
                  <a:cxn ang="0">
                    <a:pos x="49" y="29"/>
                  </a:cxn>
                  <a:cxn ang="0">
                    <a:pos x="47" y="29"/>
                  </a:cxn>
                  <a:cxn ang="0">
                    <a:pos x="43" y="29"/>
                  </a:cxn>
                  <a:cxn ang="0">
                    <a:pos x="40" y="27"/>
                  </a:cxn>
                  <a:cxn ang="0">
                    <a:pos x="38" y="26"/>
                  </a:cxn>
                  <a:cxn ang="0">
                    <a:pos x="35" y="26"/>
                  </a:cxn>
                  <a:cxn ang="0">
                    <a:pos x="33" y="25"/>
                  </a:cxn>
                  <a:cxn ang="0">
                    <a:pos x="30" y="25"/>
                  </a:cxn>
                  <a:cxn ang="0">
                    <a:pos x="28" y="24"/>
                  </a:cxn>
                  <a:cxn ang="0">
                    <a:pos x="25" y="22"/>
                  </a:cxn>
                  <a:cxn ang="0">
                    <a:pos x="23" y="21"/>
                  </a:cxn>
                  <a:cxn ang="0">
                    <a:pos x="20" y="20"/>
                  </a:cxn>
                  <a:cxn ang="0">
                    <a:pos x="19" y="20"/>
                  </a:cxn>
                  <a:cxn ang="0">
                    <a:pos x="17" y="19"/>
                  </a:cxn>
                  <a:cxn ang="0">
                    <a:pos x="15" y="17"/>
                  </a:cxn>
                  <a:cxn ang="0">
                    <a:pos x="13" y="16"/>
                  </a:cxn>
                  <a:cxn ang="0">
                    <a:pos x="11" y="16"/>
                  </a:cxn>
                  <a:cxn ang="0">
                    <a:pos x="10" y="14"/>
                  </a:cxn>
                  <a:cxn ang="0">
                    <a:pos x="10" y="14"/>
                  </a:cxn>
                  <a:cxn ang="0">
                    <a:pos x="8" y="12"/>
                  </a:cxn>
                  <a:cxn ang="0">
                    <a:pos x="8" y="11"/>
                  </a:cxn>
                  <a:cxn ang="0">
                    <a:pos x="5" y="10"/>
                  </a:cxn>
                  <a:cxn ang="0">
                    <a:pos x="5" y="9"/>
                  </a:cxn>
                  <a:cxn ang="0">
                    <a:pos x="4" y="7"/>
                  </a:cxn>
                  <a:cxn ang="0">
                    <a:pos x="3" y="6"/>
                  </a:cxn>
                  <a:cxn ang="0">
                    <a:pos x="3" y="5"/>
                  </a:cxn>
                  <a:cxn ang="0">
                    <a:pos x="1" y="5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26" h="37">
                    <a:moveTo>
                      <a:pt x="126" y="37"/>
                    </a:moveTo>
                    <a:lnTo>
                      <a:pt x="122" y="37"/>
                    </a:lnTo>
                    <a:lnTo>
                      <a:pt x="118" y="37"/>
                    </a:lnTo>
                    <a:lnTo>
                      <a:pt x="113" y="37"/>
                    </a:lnTo>
                    <a:lnTo>
                      <a:pt x="109" y="37"/>
                    </a:lnTo>
                    <a:lnTo>
                      <a:pt x="106" y="37"/>
                    </a:lnTo>
                    <a:lnTo>
                      <a:pt x="102" y="36"/>
                    </a:lnTo>
                    <a:lnTo>
                      <a:pt x="98" y="36"/>
                    </a:lnTo>
                    <a:lnTo>
                      <a:pt x="94" y="36"/>
                    </a:lnTo>
                    <a:lnTo>
                      <a:pt x="91" y="36"/>
                    </a:lnTo>
                    <a:lnTo>
                      <a:pt x="87" y="36"/>
                    </a:lnTo>
                    <a:lnTo>
                      <a:pt x="83" y="36"/>
                    </a:lnTo>
                    <a:lnTo>
                      <a:pt x="79" y="35"/>
                    </a:lnTo>
                    <a:lnTo>
                      <a:pt x="76" y="34"/>
                    </a:lnTo>
                    <a:lnTo>
                      <a:pt x="72" y="34"/>
                    </a:lnTo>
                    <a:lnTo>
                      <a:pt x="69" y="34"/>
                    </a:lnTo>
                    <a:lnTo>
                      <a:pt x="66" y="34"/>
                    </a:lnTo>
                    <a:lnTo>
                      <a:pt x="62" y="32"/>
                    </a:lnTo>
                    <a:lnTo>
                      <a:pt x="59" y="31"/>
                    </a:lnTo>
                    <a:lnTo>
                      <a:pt x="55" y="31"/>
                    </a:lnTo>
                    <a:lnTo>
                      <a:pt x="53" y="31"/>
                    </a:lnTo>
                    <a:lnTo>
                      <a:pt x="49" y="29"/>
                    </a:lnTo>
                    <a:lnTo>
                      <a:pt x="47" y="29"/>
                    </a:lnTo>
                    <a:lnTo>
                      <a:pt x="43" y="29"/>
                    </a:lnTo>
                    <a:lnTo>
                      <a:pt x="40" y="27"/>
                    </a:lnTo>
                    <a:lnTo>
                      <a:pt x="38" y="26"/>
                    </a:lnTo>
                    <a:lnTo>
                      <a:pt x="35" y="26"/>
                    </a:lnTo>
                    <a:lnTo>
                      <a:pt x="33" y="25"/>
                    </a:lnTo>
                    <a:lnTo>
                      <a:pt x="30" y="25"/>
                    </a:lnTo>
                    <a:lnTo>
                      <a:pt x="28" y="24"/>
                    </a:lnTo>
                    <a:lnTo>
                      <a:pt x="25" y="22"/>
                    </a:lnTo>
                    <a:lnTo>
                      <a:pt x="23" y="21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7" y="19"/>
                    </a:lnTo>
                    <a:lnTo>
                      <a:pt x="15" y="17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693"/>
              <p:cNvSpPr>
                <a:spLocks/>
              </p:cNvSpPr>
              <p:nvPr/>
            </p:nvSpPr>
            <p:spPr bwMode="auto">
              <a:xfrm>
                <a:off x="7985125" y="5775325"/>
                <a:ext cx="100012" cy="30162"/>
              </a:xfrm>
              <a:custGeom>
                <a:avLst/>
                <a:gdLst/>
                <a:ahLst/>
                <a:cxnLst>
                  <a:cxn ang="0">
                    <a:pos x="125" y="0"/>
                  </a:cxn>
                  <a:cxn ang="0">
                    <a:pos x="125" y="0"/>
                  </a:cxn>
                  <a:cxn ang="0">
                    <a:pos x="125" y="2"/>
                  </a:cxn>
                  <a:cxn ang="0">
                    <a:pos x="125" y="2"/>
                  </a:cxn>
                  <a:cxn ang="0">
                    <a:pos x="124" y="5"/>
                  </a:cxn>
                  <a:cxn ang="0">
                    <a:pos x="123" y="5"/>
                  </a:cxn>
                  <a:cxn ang="0">
                    <a:pos x="123" y="6"/>
                  </a:cxn>
                  <a:cxn ang="0">
                    <a:pos x="123" y="7"/>
                  </a:cxn>
                  <a:cxn ang="0">
                    <a:pos x="122" y="9"/>
                  </a:cxn>
                  <a:cxn ang="0">
                    <a:pos x="120" y="10"/>
                  </a:cxn>
                  <a:cxn ang="0">
                    <a:pos x="119" y="11"/>
                  </a:cxn>
                  <a:cxn ang="0">
                    <a:pos x="118" y="12"/>
                  </a:cxn>
                  <a:cxn ang="0">
                    <a:pos x="117" y="14"/>
                  </a:cxn>
                  <a:cxn ang="0">
                    <a:pos x="115" y="14"/>
                  </a:cxn>
                  <a:cxn ang="0">
                    <a:pos x="114" y="16"/>
                  </a:cxn>
                  <a:cxn ang="0">
                    <a:pos x="112" y="16"/>
                  </a:cxn>
                  <a:cxn ang="0">
                    <a:pos x="110" y="17"/>
                  </a:cxn>
                  <a:cxn ang="0">
                    <a:pos x="108" y="19"/>
                  </a:cxn>
                  <a:cxn ang="0">
                    <a:pos x="105" y="20"/>
                  </a:cxn>
                  <a:cxn ang="0">
                    <a:pos x="104" y="20"/>
                  </a:cxn>
                  <a:cxn ang="0">
                    <a:pos x="102" y="21"/>
                  </a:cxn>
                  <a:cxn ang="0">
                    <a:pos x="99" y="22"/>
                  </a:cxn>
                  <a:cxn ang="0">
                    <a:pos x="96" y="24"/>
                  </a:cxn>
                  <a:cxn ang="0">
                    <a:pos x="95" y="25"/>
                  </a:cxn>
                  <a:cxn ang="0">
                    <a:pos x="91" y="25"/>
                  </a:cxn>
                  <a:cxn ang="0">
                    <a:pos x="90" y="26"/>
                  </a:cxn>
                  <a:cxn ang="0">
                    <a:pos x="88" y="26"/>
                  </a:cxn>
                  <a:cxn ang="0">
                    <a:pos x="84" y="27"/>
                  </a:cxn>
                  <a:cxn ang="0">
                    <a:pos x="81" y="29"/>
                  </a:cxn>
                  <a:cxn ang="0">
                    <a:pos x="79" y="29"/>
                  </a:cxn>
                  <a:cxn ang="0">
                    <a:pos x="76" y="29"/>
                  </a:cxn>
                  <a:cxn ang="0">
                    <a:pos x="71" y="31"/>
                  </a:cxn>
                  <a:cxn ang="0">
                    <a:pos x="70" y="31"/>
                  </a:cxn>
                  <a:cxn ang="0">
                    <a:pos x="66" y="31"/>
                  </a:cxn>
                  <a:cxn ang="0">
                    <a:pos x="63" y="32"/>
                  </a:cxn>
                  <a:cxn ang="0">
                    <a:pos x="59" y="34"/>
                  </a:cxn>
                  <a:cxn ang="0">
                    <a:pos x="56" y="34"/>
                  </a:cxn>
                  <a:cxn ang="0">
                    <a:pos x="53" y="34"/>
                  </a:cxn>
                  <a:cxn ang="0">
                    <a:pos x="49" y="34"/>
                  </a:cxn>
                  <a:cxn ang="0">
                    <a:pos x="45" y="35"/>
                  </a:cxn>
                  <a:cxn ang="0">
                    <a:pos x="41" y="36"/>
                  </a:cxn>
                  <a:cxn ang="0">
                    <a:pos x="39" y="36"/>
                  </a:cxn>
                  <a:cxn ang="0">
                    <a:pos x="35" y="36"/>
                  </a:cxn>
                  <a:cxn ang="0">
                    <a:pos x="30" y="36"/>
                  </a:cxn>
                  <a:cxn ang="0">
                    <a:pos x="27" y="36"/>
                  </a:cxn>
                  <a:cxn ang="0">
                    <a:pos x="22" y="36"/>
                  </a:cxn>
                  <a:cxn ang="0">
                    <a:pos x="19" y="37"/>
                  </a:cxn>
                  <a:cxn ang="0">
                    <a:pos x="15" y="37"/>
                  </a:cxn>
                  <a:cxn ang="0">
                    <a:pos x="11" y="37"/>
                  </a:cxn>
                  <a:cxn ang="0">
                    <a:pos x="9" y="37"/>
                  </a:cxn>
                  <a:cxn ang="0">
                    <a:pos x="4" y="37"/>
                  </a:cxn>
                  <a:cxn ang="0">
                    <a:pos x="0" y="37"/>
                  </a:cxn>
                </a:cxnLst>
                <a:rect l="0" t="0" r="r" b="b"/>
                <a:pathLst>
                  <a:path w="125" h="37">
                    <a:moveTo>
                      <a:pt x="125" y="0"/>
                    </a:moveTo>
                    <a:lnTo>
                      <a:pt x="125" y="0"/>
                    </a:lnTo>
                    <a:lnTo>
                      <a:pt x="125" y="2"/>
                    </a:lnTo>
                    <a:lnTo>
                      <a:pt x="125" y="2"/>
                    </a:lnTo>
                    <a:lnTo>
                      <a:pt x="124" y="5"/>
                    </a:lnTo>
                    <a:lnTo>
                      <a:pt x="123" y="5"/>
                    </a:lnTo>
                    <a:lnTo>
                      <a:pt x="123" y="6"/>
                    </a:lnTo>
                    <a:lnTo>
                      <a:pt x="123" y="7"/>
                    </a:lnTo>
                    <a:lnTo>
                      <a:pt x="122" y="9"/>
                    </a:lnTo>
                    <a:lnTo>
                      <a:pt x="120" y="10"/>
                    </a:lnTo>
                    <a:lnTo>
                      <a:pt x="119" y="11"/>
                    </a:lnTo>
                    <a:lnTo>
                      <a:pt x="118" y="12"/>
                    </a:lnTo>
                    <a:lnTo>
                      <a:pt x="117" y="14"/>
                    </a:lnTo>
                    <a:lnTo>
                      <a:pt x="115" y="14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0" y="17"/>
                    </a:lnTo>
                    <a:lnTo>
                      <a:pt x="108" y="19"/>
                    </a:lnTo>
                    <a:lnTo>
                      <a:pt x="105" y="20"/>
                    </a:lnTo>
                    <a:lnTo>
                      <a:pt x="104" y="20"/>
                    </a:lnTo>
                    <a:lnTo>
                      <a:pt x="102" y="21"/>
                    </a:lnTo>
                    <a:lnTo>
                      <a:pt x="99" y="22"/>
                    </a:lnTo>
                    <a:lnTo>
                      <a:pt x="96" y="24"/>
                    </a:lnTo>
                    <a:lnTo>
                      <a:pt x="95" y="25"/>
                    </a:lnTo>
                    <a:lnTo>
                      <a:pt x="91" y="25"/>
                    </a:lnTo>
                    <a:lnTo>
                      <a:pt x="90" y="26"/>
                    </a:lnTo>
                    <a:lnTo>
                      <a:pt x="88" y="26"/>
                    </a:lnTo>
                    <a:lnTo>
                      <a:pt x="84" y="27"/>
                    </a:lnTo>
                    <a:lnTo>
                      <a:pt x="81" y="29"/>
                    </a:lnTo>
                    <a:lnTo>
                      <a:pt x="79" y="29"/>
                    </a:lnTo>
                    <a:lnTo>
                      <a:pt x="76" y="29"/>
                    </a:lnTo>
                    <a:lnTo>
                      <a:pt x="71" y="31"/>
                    </a:lnTo>
                    <a:lnTo>
                      <a:pt x="70" y="31"/>
                    </a:lnTo>
                    <a:lnTo>
                      <a:pt x="66" y="31"/>
                    </a:lnTo>
                    <a:lnTo>
                      <a:pt x="63" y="32"/>
                    </a:lnTo>
                    <a:lnTo>
                      <a:pt x="59" y="34"/>
                    </a:lnTo>
                    <a:lnTo>
                      <a:pt x="56" y="34"/>
                    </a:lnTo>
                    <a:lnTo>
                      <a:pt x="53" y="34"/>
                    </a:lnTo>
                    <a:lnTo>
                      <a:pt x="49" y="34"/>
                    </a:lnTo>
                    <a:lnTo>
                      <a:pt x="45" y="35"/>
                    </a:lnTo>
                    <a:lnTo>
                      <a:pt x="41" y="36"/>
                    </a:lnTo>
                    <a:lnTo>
                      <a:pt x="39" y="36"/>
                    </a:lnTo>
                    <a:lnTo>
                      <a:pt x="35" y="36"/>
                    </a:lnTo>
                    <a:lnTo>
                      <a:pt x="30" y="36"/>
                    </a:lnTo>
                    <a:lnTo>
                      <a:pt x="27" y="36"/>
                    </a:lnTo>
                    <a:lnTo>
                      <a:pt x="22" y="36"/>
                    </a:lnTo>
                    <a:lnTo>
                      <a:pt x="19" y="37"/>
                    </a:lnTo>
                    <a:lnTo>
                      <a:pt x="15" y="37"/>
                    </a:lnTo>
                    <a:lnTo>
                      <a:pt x="11" y="37"/>
                    </a:lnTo>
                    <a:lnTo>
                      <a:pt x="9" y="37"/>
                    </a:lnTo>
                    <a:lnTo>
                      <a:pt x="4" y="37"/>
                    </a:lnTo>
                    <a:lnTo>
                      <a:pt x="0" y="37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694"/>
              <p:cNvSpPr>
                <a:spLocks/>
              </p:cNvSpPr>
              <p:nvPr/>
            </p:nvSpPr>
            <p:spPr bwMode="auto">
              <a:xfrm>
                <a:off x="7983537" y="5567362"/>
                <a:ext cx="101600" cy="301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0" y="0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20" y="1"/>
                  </a:cxn>
                  <a:cxn ang="0">
                    <a:pos x="23" y="1"/>
                  </a:cxn>
                  <a:cxn ang="0">
                    <a:pos x="27" y="1"/>
                  </a:cxn>
                  <a:cxn ang="0">
                    <a:pos x="31" y="3"/>
                  </a:cxn>
                  <a:cxn ang="0">
                    <a:pos x="35" y="3"/>
                  </a:cxn>
                  <a:cxn ang="0">
                    <a:pos x="38" y="3"/>
                  </a:cxn>
                  <a:cxn ang="0">
                    <a:pos x="42" y="3"/>
                  </a:cxn>
                  <a:cxn ang="0">
                    <a:pos x="46" y="3"/>
                  </a:cxn>
                  <a:cxn ang="0">
                    <a:pos x="50" y="4"/>
                  </a:cxn>
                  <a:cxn ang="0">
                    <a:pos x="52" y="4"/>
                  </a:cxn>
                  <a:cxn ang="0">
                    <a:pos x="57" y="5"/>
                  </a:cxn>
                  <a:cxn ang="0">
                    <a:pos x="60" y="5"/>
                  </a:cxn>
                  <a:cxn ang="0">
                    <a:pos x="64" y="6"/>
                  </a:cxn>
                  <a:cxn ang="0">
                    <a:pos x="66" y="6"/>
                  </a:cxn>
                  <a:cxn ang="0">
                    <a:pos x="70" y="8"/>
                  </a:cxn>
                  <a:cxn ang="0">
                    <a:pos x="72" y="8"/>
                  </a:cxn>
                  <a:cxn ang="0">
                    <a:pos x="76" y="9"/>
                  </a:cxn>
                  <a:cxn ang="0">
                    <a:pos x="79" y="9"/>
                  </a:cxn>
                  <a:cxn ang="0">
                    <a:pos x="81" y="10"/>
                  </a:cxn>
                  <a:cxn ang="0">
                    <a:pos x="85" y="11"/>
                  </a:cxn>
                  <a:cxn ang="0">
                    <a:pos x="87" y="11"/>
                  </a:cxn>
                  <a:cxn ang="0">
                    <a:pos x="90" y="13"/>
                  </a:cxn>
                  <a:cxn ang="0">
                    <a:pos x="92" y="13"/>
                  </a:cxn>
                  <a:cxn ang="0">
                    <a:pos x="95" y="14"/>
                  </a:cxn>
                  <a:cxn ang="0">
                    <a:pos x="97" y="15"/>
                  </a:cxn>
                  <a:cxn ang="0">
                    <a:pos x="100" y="15"/>
                  </a:cxn>
                  <a:cxn ang="0">
                    <a:pos x="103" y="18"/>
                  </a:cxn>
                  <a:cxn ang="0">
                    <a:pos x="104" y="18"/>
                  </a:cxn>
                  <a:cxn ang="0">
                    <a:pos x="106" y="19"/>
                  </a:cxn>
                  <a:cxn ang="0">
                    <a:pos x="109" y="20"/>
                  </a:cxn>
                  <a:cxn ang="0">
                    <a:pos x="111" y="21"/>
                  </a:cxn>
                  <a:cxn ang="0">
                    <a:pos x="113" y="23"/>
                  </a:cxn>
                  <a:cxn ang="0">
                    <a:pos x="114" y="23"/>
                  </a:cxn>
                  <a:cxn ang="0">
                    <a:pos x="115" y="24"/>
                  </a:cxn>
                  <a:cxn ang="0">
                    <a:pos x="118" y="25"/>
                  </a:cxn>
                  <a:cxn ang="0">
                    <a:pos x="119" y="26"/>
                  </a:cxn>
                  <a:cxn ang="0">
                    <a:pos x="120" y="26"/>
                  </a:cxn>
                  <a:cxn ang="0">
                    <a:pos x="121" y="29"/>
                  </a:cxn>
                  <a:cxn ang="0">
                    <a:pos x="123" y="29"/>
                  </a:cxn>
                  <a:cxn ang="0">
                    <a:pos x="123" y="31"/>
                  </a:cxn>
                  <a:cxn ang="0">
                    <a:pos x="124" y="31"/>
                  </a:cxn>
                  <a:cxn ang="0">
                    <a:pos x="124" y="34"/>
                  </a:cxn>
                  <a:cxn ang="0">
                    <a:pos x="125" y="34"/>
                  </a:cxn>
                  <a:cxn ang="0">
                    <a:pos x="125" y="35"/>
                  </a:cxn>
                  <a:cxn ang="0">
                    <a:pos x="126" y="36"/>
                  </a:cxn>
                  <a:cxn ang="0">
                    <a:pos x="126" y="38"/>
                  </a:cxn>
                  <a:cxn ang="0">
                    <a:pos x="126" y="39"/>
                  </a:cxn>
                </a:cxnLst>
                <a:rect l="0" t="0" r="r" b="b"/>
                <a:pathLst>
                  <a:path w="126" h="3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8" y="3"/>
                    </a:lnTo>
                    <a:lnTo>
                      <a:pt x="42" y="3"/>
                    </a:lnTo>
                    <a:lnTo>
                      <a:pt x="46" y="3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7" y="5"/>
                    </a:lnTo>
                    <a:lnTo>
                      <a:pt x="60" y="5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70" y="8"/>
                    </a:lnTo>
                    <a:lnTo>
                      <a:pt x="72" y="8"/>
                    </a:lnTo>
                    <a:lnTo>
                      <a:pt x="76" y="9"/>
                    </a:lnTo>
                    <a:lnTo>
                      <a:pt x="79" y="9"/>
                    </a:lnTo>
                    <a:lnTo>
                      <a:pt x="81" y="10"/>
                    </a:lnTo>
                    <a:lnTo>
                      <a:pt x="85" y="11"/>
                    </a:lnTo>
                    <a:lnTo>
                      <a:pt x="87" y="11"/>
                    </a:lnTo>
                    <a:lnTo>
                      <a:pt x="90" y="13"/>
                    </a:lnTo>
                    <a:lnTo>
                      <a:pt x="92" y="13"/>
                    </a:lnTo>
                    <a:lnTo>
                      <a:pt x="95" y="14"/>
                    </a:lnTo>
                    <a:lnTo>
                      <a:pt x="97" y="15"/>
                    </a:lnTo>
                    <a:lnTo>
                      <a:pt x="100" y="15"/>
                    </a:lnTo>
                    <a:lnTo>
                      <a:pt x="103" y="18"/>
                    </a:lnTo>
                    <a:lnTo>
                      <a:pt x="104" y="18"/>
                    </a:lnTo>
                    <a:lnTo>
                      <a:pt x="106" y="19"/>
                    </a:lnTo>
                    <a:lnTo>
                      <a:pt x="109" y="20"/>
                    </a:lnTo>
                    <a:lnTo>
                      <a:pt x="111" y="21"/>
                    </a:lnTo>
                    <a:lnTo>
                      <a:pt x="113" y="23"/>
                    </a:lnTo>
                    <a:lnTo>
                      <a:pt x="114" y="23"/>
                    </a:lnTo>
                    <a:lnTo>
                      <a:pt x="115" y="24"/>
                    </a:lnTo>
                    <a:lnTo>
                      <a:pt x="118" y="25"/>
                    </a:lnTo>
                    <a:lnTo>
                      <a:pt x="119" y="26"/>
                    </a:lnTo>
                    <a:lnTo>
                      <a:pt x="120" y="26"/>
                    </a:lnTo>
                    <a:lnTo>
                      <a:pt x="121" y="29"/>
                    </a:lnTo>
                    <a:lnTo>
                      <a:pt x="123" y="29"/>
                    </a:lnTo>
                    <a:lnTo>
                      <a:pt x="123" y="31"/>
                    </a:lnTo>
                    <a:lnTo>
                      <a:pt x="124" y="31"/>
                    </a:lnTo>
                    <a:lnTo>
                      <a:pt x="124" y="34"/>
                    </a:lnTo>
                    <a:lnTo>
                      <a:pt x="125" y="34"/>
                    </a:lnTo>
                    <a:lnTo>
                      <a:pt x="125" y="35"/>
                    </a:lnTo>
                    <a:lnTo>
                      <a:pt x="126" y="36"/>
                    </a:lnTo>
                    <a:lnTo>
                      <a:pt x="126" y="38"/>
                    </a:lnTo>
                    <a:lnTo>
                      <a:pt x="126" y="3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695"/>
              <p:cNvSpPr>
                <a:spLocks/>
              </p:cNvSpPr>
              <p:nvPr/>
            </p:nvSpPr>
            <p:spPr bwMode="auto">
              <a:xfrm>
                <a:off x="7885112" y="5567362"/>
                <a:ext cx="98425" cy="28575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0" y="38"/>
                  </a:cxn>
                  <a:cxn ang="0">
                    <a:pos x="0" y="35"/>
                  </a:cxn>
                  <a:cxn ang="0">
                    <a:pos x="0" y="35"/>
                  </a:cxn>
                  <a:cxn ang="0">
                    <a:pos x="1" y="34"/>
                  </a:cxn>
                  <a:cxn ang="0">
                    <a:pos x="1" y="33"/>
                  </a:cxn>
                  <a:cxn ang="0">
                    <a:pos x="3" y="31"/>
                  </a:cxn>
                  <a:cxn ang="0">
                    <a:pos x="3" y="30"/>
                  </a:cxn>
                  <a:cxn ang="0">
                    <a:pos x="4" y="29"/>
                  </a:cxn>
                  <a:cxn ang="0">
                    <a:pos x="5" y="28"/>
                  </a:cxn>
                  <a:cxn ang="0">
                    <a:pos x="6" y="26"/>
                  </a:cxn>
                  <a:cxn ang="0">
                    <a:pos x="8" y="25"/>
                  </a:cxn>
                  <a:cxn ang="0">
                    <a:pos x="9" y="24"/>
                  </a:cxn>
                  <a:cxn ang="0">
                    <a:pos x="10" y="24"/>
                  </a:cxn>
                  <a:cxn ang="0">
                    <a:pos x="10" y="23"/>
                  </a:cxn>
                  <a:cxn ang="0">
                    <a:pos x="13" y="21"/>
                  </a:cxn>
                  <a:cxn ang="0">
                    <a:pos x="14" y="20"/>
                  </a:cxn>
                  <a:cxn ang="0">
                    <a:pos x="17" y="19"/>
                  </a:cxn>
                  <a:cxn ang="0">
                    <a:pos x="18" y="18"/>
                  </a:cxn>
                  <a:cxn ang="0">
                    <a:pos x="20" y="18"/>
                  </a:cxn>
                  <a:cxn ang="0">
                    <a:pos x="22" y="16"/>
                  </a:cxn>
                  <a:cxn ang="0">
                    <a:pos x="24" y="15"/>
                  </a:cxn>
                  <a:cxn ang="0">
                    <a:pos x="27" y="14"/>
                  </a:cxn>
                  <a:cxn ang="0">
                    <a:pos x="29" y="13"/>
                  </a:cxn>
                  <a:cxn ang="0">
                    <a:pos x="33" y="13"/>
                  </a:cxn>
                  <a:cxn ang="0">
                    <a:pos x="35" y="11"/>
                  </a:cxn>
                  <a:cxn ang="0">
                    <a:pos x="38" y="11"/>
                  </a:cxn>
                  <a:cxn ang="0">
                    <a:pos x="40" y="10"/>
                  </a:cxn>
                  <a:cxn ang="0">
                    <a:pos x="43" y="9"/>
                  </a:cxn>
                  <a:cxn ang="0">
                    <a:pos x="47" y="9"/>
                  </a:cxn>
                  <a:cxn ang="0">
                    <a:pos x="49" y="9"/>
                  </a:cxn>
                  <a:cxn ang="0">
                    <a:pos x="52" y="6"/>
                  </a:cxn>
                  <a:cxn ang="0">
                    <a:pos x="55" y="6"/>
                  </a:cxn>
                  <a:cxn ang="0">
                    <a:pos x="58" y="6"/>
                  </a:cxn>
                  <a:cxn ang="0">
                    <a:pos x="62" y="5"/>
                  </a:cxn>
                  <a:cxn ang="0">
                    <a:pos x="64" y="4"/>
                  </a:cxn>
                  <a:cxn ang="0">
                    <a:pos x="69" y="4"/>
                  </a:cxn>
                  <a:cxn ang="0">
                    <a:pos x="72" y="4"/>
                  </a:cxn>
                  <a:cxn ang="0">
                    <a:pos x="76" y="4"/>
                  </a:cxn>
                  <a:cxn ang="0">
                    <a:pos x="79" y="3"/>
                  </a:cxn>
                  <a:cxn ang="0">
                    <a:pos x="82" y="3"/>
                  </a:cxn>
                  <a:cxn ang="0">
                    <a:pos x="87" y="3"/>
                  </a:cxn>
                  <a:cxn ang="0">
                    <a:pos x="89" y="3"/>
                  </a:cxn>
                  <a:cxn ang="0">
                    <a:pos x="93" y="3"/>
                  </a:cxn>
                  <a:cxn ang="0">
                    <a:pos x="98" y="1"/>
                  </a:cxn>
                  <a:cxn ang="0">
                    <a:pos x="102" y="1"/>
                  </a:cxn>
                  <a:cxn ang="0">
                    <a:pos x="106" y="1"/>
                  </a:cxn>
                  <a:cxn ang="0">
                    <a:pos x="109" y="0"/>
                  </a:cxn>
                  <a:cxn ang="0">
                    <a:pos x="113" y="0"/>
                  </a:cxn>
                  <a:cxn ang="0">
                    <a:pos x="117" y="0"/>
                  </a:cxn>
                  <a:cxn ang="0">
                    <a:pos x="121" y="0"/>
                  </a:cxn>
                  <a:cxn ang="0">
                    <a:pos x="125" y="0"/>
                  </a:cxn>
                </a:cxnLst>
                <a:rect l="0" t="0" r="r" b="b"/>
                <a:pathLst>
                  <a:path w="125" h="38">
                    <a:moveTo>
                      <a:pt x="0" y="38"/>
                    </a:moveTo>
                    <a:lnTo>
                      <a:pt x="0" y="38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4" y="29"/>
                    </a:lnTo>
                    <a:lnTo>
                      <a:pt x="5" y="28"/>
                    </a:lnTo>
                    <a:lnTo>
                      <a:pt x="6" y="26"/>
                    </a:lnTo>
                    <a:lnTo>
                      <a:pt x="8" y="25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3" y="21"/>
                    </a:lnTo>
                    <a:lnTo>
                      <a:pt x="14" y="20"/>
                    </a:lnTo>
                    <a:lnTo>
                      <a:pt x="17" y="19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2" y="16"/>
                    </a:lnTo>
                    <a:lnTo>
                      <a:pt x="24" y="15"/>
                    </a:lnTo>
                    <a:lnTo>
                      <a:pt x="27" y="14"/>
                    </a:lnTo>
                    <a:lnTo>
                      <a:pt x="29" y="13"/>
                    </a:lnTo>
                    <a:lnTo>
                      <a:pt x="33" y="13"/>
                    </a:lnTo>
                    <a:lnTo>
                      <a:pt x="35" y="11"/>
                    </a:lnTo>
                    <a:lnTo>
                      <a:pt x="38" y="11"/>
                    </a:lnTo>
                    <a:lnTo>
                      <a:pt x="40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49" y="9"/>
                    </a:lnTo>
                    <a:lnTo>
                      <a:pt x="52" y="6"/>
                    </a:lnTo>
                    <a:lnTo>
                      <a:pt x="55" y="6"/>
                    </a:lnTo>
                    <a:lnTo>
                      <a:pt x="58" y="6"/>
                    </a:lnTo>
                    <a:lnTo>
                      <a:pt x="62" y="5"/>
                    </a:lnTo>
                    <a:lnTo>
                      <a:pt x="64" y="4"/>
                    </a:lnTo>
                    <a:lnTo>
                      <a:pt x="69" y="4"/>
                    </a:lnTo>
                    <a:lnTo>
                      <a:pt x="72" y="4"/>
                    </a:lnTo>
                    <a:lnTo>
                      <a:pt x="76" y="4"/>
                    </a:lnTo>
                    <a:lnTo>
                      <a:pt x="79" y="3"/>
                    </a:lnTo>
                    <a:lnTo>
                      <a:pt x="82" y="3"/>
                    </a:lnTo>
                    <a:lnTo>
                      <a:pt x="87" y="3"/>
                    </a:lnTo>
                    <a:lnTo>
                      <a:pt x="89" y="3"/>
                    </a:lnTo>
                    <a:lnTo>
                      <a:pt x="93" y="3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09" y="0"/>
                    </a:lnTo>
                    <a:lnTo>
                      <a:pt x="113" y="0"/>
                    </a:lnTo>
                    <a:lnTo>
                      <a:pt x="117" y="0"/>
                    </a:lnTo>
                    <a:lnTo>
                      <a:pt x="121" y="0"/>
                    </a:lnTo>
                    <a:lnTo>
                      <a:pt x="125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Line 696"/>
              <p:cNvSpPr>
                <a:spLocks noChangeShapeType="1"/>
              </p:cNvSpPr>
              <p:nvPr/>
            </p:nvSpPr>
            <p:spPr bwMode="auto">
              <a:xfrm>
                <a:off x="7885112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Line 697"/>
              <p:cNvSpPr>
                <a:spLocks noChangeShapeType="1"/>
              </p:cNvSpPr>
              <p:nvPr/>
            </p:nvSpPr>
            <p:spPr bwMode="auto">
              <a:xfrm>
                <a:off x="8085137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" name="Group 420"/>
            <p:cNvGrpSpPr/>
            <p:nvPr/>
          </p:nvGrpSpPr>
          <p:grpSpPr>
            <a:xfrm>
              <a:off x="5687133" y="2885281"/>
              <a:ext cx="214312" cy="215900"/>
              <a:chOff x="6807200" y="6029325"/>
              <a:chExt cx="214312" cy="215900"/>
            </a:xfrm>
          </p:grpSpPr>
          <p:sp>
            <p:nvSpPr>
              <p:cNvPr id="132" name="Freeform 1142"/>
              <p:cNvSpPr>
                <a:spLocks/>
              </p:cNvSpPr>
              <p:nvPr/>
            </p:nvSpPr>
            <p:spPr bwMode="auto">
              <a:xfrm>
                <a:off x="6808787" y="6032500"/>
                <a:ext cx="209550" cy="211137"/>
              </a:xfrm>
              <a:custGeom>
                <a:avLst/>
                <a:gdLst/>
                <a:ahLst/>
                <a:cxnLst>
                  <a:cxn ang="0">
                    <a:pos x="264" y="132"/>
                  </a:cxn>
                  <a:cxn ang="0">
                    <a:pos x="261" y="104"/>
                  </a:cxn>
                  <a:cxn ang="0">
                    <a:pos x="252" y="79"/>
                  </a:cxn>
                  <a:cxn ang="0">
                    <a:pos x="241" y="57"/>
                  </a:cxn>
                  <a:cxn ang="0">
                    <a:pos x="225" y="38"/>
                  </a:cxn>
                  <a:cxn ang="0">
                    <a:pos x="206" y="21"/>
                  </a:cxn>
                  <a:cxn ang="0">
                    <a:pos x="183" y="10"/>
                  </a:cxn>
                  <a:cxn ang="0">
                    <a:pos x="158" y="1"/>
                  </a:cxn>
                  <a:cxn ang="0">
                    <a:pos x="132" y="0"/>
                  </a:cxn>
                  <a:cxn ang="0">
                    <a:pos x="117" y="0"/>
                  </a:cxn>
                  <a:cxn ang="0">
                    <a:pos x="92" y="4"/>
                  </a:cxn>
                  <a:cxn ang="0">
                    <a:pos x="68" y="15"/>
                  </a:cxn>
                  <a:cxn ang="0">
                    <a:pos x="48" y="30"/>
                  </a:cxn>
                  <a:cxn ang="0">
                    <a:pos x="29" y="47"/>
                  </a:cxn>
                  <a:cxn ang="0">
                    <a:pos x="16" y="69"/>
                  </a:cxn>
                  <a:cxn ang="0">
                    <a:pos x="6" y="93"/>
                  </a:cxn>
                  <a:cxn ang="0">
                    <a:pos x="1" y="118"/>
                  </a:cxn>
                  <a:cxn ang="0">
                    <a:pos x="0" y="132"/>
                  </a:cxn>
                  <a:cxn ang="0">
                    <a:pos x="2" y="160"/>
                  </a:cxn>
                  <a:cxn ang="0">
                    <a:pos x="10" y="183"/>
                  </a:cxn>
                  <a:cxn ang="0">
                    <a:pos x="22" y="206"/>
                  </a:cxn>
                  <a:cxn ang="0">
                    <a:pos x="36" y="225"/>
                  </a:cxn>
                  <a:cxn ang="0">
                    <a:pos x="58" y="242"/>
                  </a:cxn>
                  <a:cxn ang="0">
                    <a:pos x="80" y="255"/>
                  </a:cxn>
                  <a:cxn ang="0">
                    <a:pos x="104" y="261"/>
                  </a:cxn>
                  <a:cxn ang="0">
                    <a:pos x="132" y="265"/>
                  </a:cxn>
                  <a:cxn ang="0">
                    <a:pos x="146" y="262"/>
                  </a:cxn>
                  <a:cxn ang="0">
                    <a:pos x="169" y="257"/>
                  </a:cxn>
                  <a:cxn ang="0">
                    <a:pos x="193" y="247"/>
                  </a:cxn>
                  <a:cxn ang="0">
                    <a:pos x="216" y="235"/>
                  </a:cxn>
                  <a:cxn ang="0">
                    <a:pos x="232" y="215"/>
                  </a:cxn>
                  <a:cxn ang="0">
                    <a:pos x="249" y="196"/>
                  </a:cxn>
                  <a:cxn ang="0">
                    <a:pos x="259" y="171"/>
                  </a:cxn>
                  <a:cxn ang="0">
                    <a:pos x="264" y="146"/>
                  </a:cxn>
                  <a:cxn ang="0">
                    <a:pos x="264" y="132"/>
                  </a:cxn>
                </a:cxnLst>
                <a:rect l="0" t="0" r="r" b="b"/>
                <a:pathLst>
                  <a:path w="264" h="265">
                    <a:moveTo>
                      <a:pt x="264" y="132"/>
                    </a:moveTo>
                    <a:lnTo>
                      <a:pt x="264" y="132"/>
                    </a:lnTo>
                    <a:lnTo>
                      <a:pt x="264" y="118"/>
                    </a:lnTo>
                    <a:lnTo>
                      <a:pt x="261" y="104"/>
                    </a:lnTo>
                    <a:lnTo>
                      <a:pt x="259" y="93"/>
                    </a:lnTo>
                    <a:lnTo>
                      <a:pt x="252" y="79"/>
                    </a:lnTo>
                    <a:lnTo>
                      <a:pt x="249" y="69"/>
                    </a:lnTo>
                    <a:lnTo>
                      <a:pt x="241" y="57"/>
                    </a:lnTo>
                    <a:lnTo>
                      <a:pt x="232" y="47"/>
                    </a:lnTo>
                    <a:lnTo>
                      <a:pt x="225" y="38"/>
                    </a:lnTo>
                    <a:lnTo>
                      <a:pt x="216" y="30"/>
                    </a:lnTo>
                    <a:lnTo>
                      <a:pt x="206" y="21"/>
                    </a:lnTo>
                    <a:lnTo>
                      <a:pt x="193" y="15"/>
                    </a:lnTo>
                    <a:lnTo>
                      <a:pt x="183" y="10"/>
                    </a:lnTo>
                    <a:lnTo>
                      <a:pt x="169" y="4"/>
                    </a:lnTo>
                    <a:lnTo>
                      <a:pt x="158" y="1"/>
                    </a:lnTo>
                    <a:lnTo>
                      <a:pt x="14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17" y="0"/>
                    </a:lnTo>
                    <a:lnTo>
                      <a:pt x="104" y="1"/>
                    </a:lnTo>
                    <a:lnTo>
                      <a:pt x="92" y="4"/>
                    </a:lnTo>
                    <a:lnTo>
                      <a:pt x="80" y="10"/>
                    </a:lnTo>
                    <a:lnTo>
                      <a:pt x="68" y="15"/>
                    </a:lnTo>
                    <a:lnTo>
                      <a:pt x="58" y="21"/>
                    </a:lnTo>
                    <a:lnTo>
                      <a:pt x="48" y="30"/>
                    </a:lnTo>
                    <a:lnTo>
                      <a:pt x="36" y="38"/>
                    </a:lnTo>
                    <a:lnTo>
                      <a:pt x="29" y="47"/>
                    </a:lnTo>
                    <a:lnTo>
                      <a:pt x="22" y="57"/>
                    </a:lnTo>
                    <a:lnTo>
                      <a:pt x="16" y="69"/>
                    </a:lnTo>
                    <a:lnTo>
                      <a:pt x="10" y="79"/>
                    </a:lnTo>
                    <a:lnTo>
                      <a:pt x="6" y="93"/>
                    </a:lnTo>
                    <a:lnTo>
                      <a:pt x="2" y="104"/>
                    </a:lnTo>
                    <a:lnTo>
                      <a:pt x="1" y="118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46"/>
                    </a:lnTo>
                    <a:lnTo>
                      <a:pt x="2" y="160"/>
                    </a:lnTo>
                    <a:lnTo>
                      <a:pt x="6" y="171"/>
                    </a:lnTo>
                    <a:lnTo>
                      <a:pt x="10" y="183"/>
                    </a:lnTo>
                    <a:lnTo>
                      <a:pt x="16" y="196"/>
                    </a:lnTo>
                    <a:lnTo>
                      <a:pt x="22" y="206"/>
                    </a:lnTo>
                    <a:lnTo>
                      <a:pt x="29" y="215"/>
                    </a:lnTo>
                    <a:lnTo>
                      <a:pt x="36" y="225"/>
                    </a:lnTo>
                    <a:lnTo>
                      <a:pt x="48" y="235"/>
                    </a:lnTo>
                    <a:lnTo>
                      <a:pt x="58" y="242"/>
                    </a:lnTo>
                    <a:lnTo>
                      <a:pt x="68" y="247"/>
                    </a:lnTo>
                    <a:lnTo>
                      <a:pt x="80" y="255"/>
                    </a:lnTo>
                    <a:lnTo>
                      <a:pt x="92" y="257"/>
                    </a:lnTo>
                    <a:lnTo>
                      <a:pt x="104" y="261"/>
                    </a:lnTo>
                    <a:lnTo>
                      <a:pt x="117" y="262"/>
                    </a:lnTo>
                    <a:lnTo>
                      <a:pt x="132" y="265"/>
                    </a:lnTo>
                    <a:lnTo>
                      <a:pt x="132" y="265"/>
                    </a:lnTo>
                    <a:lnTo>
                      <a:pt x="146" y="262"/>
                    </a:lnTo>
                    <a:lnTo>
                      <a:pt x="158" y="261"/>
                    </a:lnTo>
                    <a:lnTo>
                      <a:pt x="169" y="257"/>
                    </a:lnTo>
                    <a:lnTo>
                      <a:pt x="183" y="255"/>
                    </a:lnTo>
                    <a:lnTo>
                      <a:pt x="193" y="247"/>
                    </a:lnTo>
                    <a:lnTo>
                      <a:pt x="206" y="242"/>
                    </a:lnTo>
                    <a:lnTo>
                      <a:pt x="216" y="235"/>
                    </a:lnTo>
                    <a:lnTo>
                      <a:pt x="225" y="225"/>
                    </a:lnTo>
                    <a:lnTo>
                      <a:pt x="232" y="215"/>
                    </a:lnTo>
                    <a:lnTo>
                      <a:pt x="241" y="206"/>
                    </a:lnTo>
                    <a:lnTo>
                      <a:pt x="249" y="196"/>
                    </a:lnTo>
                    <a:lnTo>
                      <a:pt x="252" y="183"/>
                    </a:lnTo>
                    <a:lnTo>
                      <a:pt x="259" y="171"/>
                    </a:lnTo>
                    <a:lnTo>
                      <a:pt x="261" y="160"/>
                    </a:lnTo>
                    <a:lnTo>
                      <a:pt x="264" y="146"/>
                    </a:lnTo>
                    <a:lnTo>
                      <a:pt x="264" y="132"/>
                    </a:lnTo>
                    <a:lnTo>
                      <a:pt x="264" y="132"/>
                    </a:lnTo>
                    <a:lnTo>
                      <a:pt x="264" y="132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1143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1144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1145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1146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 1147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 1148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1149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1150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1151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1152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1153"/>
              <p:cNvSpPr>
                <a:spLocks/>
              </p:cNvSpPr>
              <p:nvPr/>
            </p:nvSpPr>
            <p:spPr bwMode="auto">
              <a:xfrm>
                <a:off x="6807200" y="6029325"/>
                <a:ext cx="214312" cy="215900"/>
              </a:xfrm>
              <a:custGeom>
                <a:avLst/>
                <a:gdLst/>
                <a:ahLst/>
                <a:cxnLst>
                  <a:cxn ang="0">
                    <a:pos x="271" y="136"/>
                  </a:cxn>
                  <a:cxn ang="0">
                    <a:pos x="270" y="151"/>
                  </a:cxn>
                  <a:cxn ang="0">
                    <a:pos x="268" y="164"/>
                  </a:cxn>
                  <a:cxn ang="0">
                    <a:pos x="265" y="177"/>
                  </a:cxn>
                  <a:cxn ang="0">
                    <a:pos x="260" y="190"/>
                  </a:cxn>
                  <a:cxn ang="0">
                    <a:pos x="247" y="213"/>
                  </a:cxn>
                  <a:cxn ang="0">
                    <a:pos x="231" y="233"/>
                  </a:cxn>
                  <a:cxn ang="0">
                    <a:pos x="211" y="250"/>
                  </a:cxn>
                  <a:cxn ang="0">
                    <a:pos x="188" y="263"/>
                  </a:cxn>
                  <a:cxn ang="0">
                    <a:pos x="176" y="266"/>
                  </a:cxn>
                  <a:cxn ang="0">
                    <a:pos x="162" y="270"/>
                  </a:cxn>
                  <a:cxn ang="0">
                    <a:pos x="150" y="273"/>
                  </a:cxn>
                  <a:cxn ang="0">
                    <a:pos x="136" y="273"/>
                  </a:cxn>
                  <a:cxn ang="0">
                    <a:pos x="122" y="273"/>
                  </a:cxn>
                  <a:cxn ang="0">
                    <a:pos x="108" y="270"/>
                  </a:cxn>
                  <a:cxn ang="0">
                    <a:pos x="96" y="266"/>
                  </a:cxn>
                  <a:cxn ang="0">
                    <a:pos x="83" y="263"/>
                  </a:cxn>
                  <a:cxn ang="0">
                    <a:pos x="59" y="250"/>
                  </a:cxn>
                  <a:cxn ang="0">
                    <a:pos x="39" y="233"/>
                  </a:cxn>
                  <a:cxn ang="0">
                    <a:pos x="23" y="213"/>
                  </a:cxn>
                  <a:cxn ang="0">
                    <a:pos x="10" y="190"/>
                  </a:cxn>
                  <a:cxn ang="0">
                    <a:pos x="6" y="177"/>
                  </a:cxn>
                  <a:cxn ang="0">
                    <a:pos x="3" y="164"/>
                  </a:cxn>
                  <a:cxn ang="0">
                    <a:pos x="0" y="151"/>
                  </a:cxn>
                  <a:cxn ang="0">
                    <a:pos x="0" y="136"/>
                  </a:cxn>
                  <a:cxn ang="0">
                    <a:pos x="0" y="122"/>
                  </a:cxn>
                  <a:cxn ang="0">
                    <a:pos x="3" y="110"/>
                  </a:cxn>
                  <a:cxn ang="0">
                    <a:pos x="6" y="96"/>
                  </a:cxn>
                  <a:cxn ang="0">
                    <a:pos x="10" y="83"/>
                  </a:cxn>
                  <a:cxn ang="0">
                    <a:pos x="23" y="61"/>
                  </a:cxn>
                  <a:cxn ang="0">
                    <a:pos x="39" y="40"/>
                  </a:cxn>
                  <a:cxn ang="0">
                    <a:pos x="59" y="23"/>
                  </a:cxn>
                  <a:cxn ang="0">
                    <a:pos x="83" y="10"/>
                  </a:cxn>
                  <a:cxn ang="0">
                    <a:pos x="96" y="7"/>
                  </a:cxn>
                  <a:cxn ang="0">
                    <a:pos x="108" y="3"/>
                  </a:cxn>
                  <a:cxn ang="0">
                    <a:pos x="122" y="0"/>
                  </a:cxn>
                  <a:cxn ang="0">
                    <a:pos x="136" y="0"/>
                  </a:cxn>
                  <a:cxn ang="0">
                    <a:pos x="150" y="0"/>
                  </a:cxn>
                  <a:cxn ang="0">
                    <a:pos x="162" y="3"/>
                  </a:cxn>
                  <a:cxn ang="0">
                    <a:pos x="176" y="7"/>
                  </a:cxn>
                  <a:cxn ang="0">
                    <a:pos x="188" y="10"/>
                  </a:cxn>
                  <a:cxn ang="0">
                    <a:pos x="211" y="23"/>
                  </a:cxn>
                  <a:cxn ang="0">
                    <a:pos x="231" y="40"/>
                  </a:cxn>
                  <a:cxn ang="0">
                    <a:pos x="247" y="61"/>
                  </a:cxn>
                  <a:cxn ang="0">
                    <a:pos x="260" y="83"/>
                  </a:cxn>
                  <a:cxn ang="0">
                    <a:pos x="265" y="96"/>
                  </a:cxn>
                  <a:cxn ang="0">
                    <a:pos x="268" y="110"/>
                  </a:cxn>
                  <a:cxn ang="0">
                    <a:pos x="270" y="122"/>
                  </a:cxn>
                  <a:cxn ang="0">
                    <a:pos x="271" y="136"/>
                  </a:cxn>
                </a:cxnLst>
                <a:rect l="0" t="0" r="r" b="b"/>
                <a:pathLst>
                  <a:path w="271" h="273">
                    <a:moveTo>
                      <a:pt x="271" y="136"/>
                    </a:moveTo>
                    <a:lnTo>
                      <a:pt x="270" y="151"/>
                    </a:lnTo>
                    <a:lnTo>
                      <a:pt x="268" y="164"/>
                    </a:lnTo>
                    <a:lnTo>
                      <a:pt x="265" y="177"/>
                    </a:lnTo>
                    <a:lnTo>
                      <a:pt x="260" y="190"/>
                    </a:lnTo>
                    <a:lnTo>
                      <a:pt x="247" y="213"/>
                    </a:lnTo>
                    <a:lnTo>
                      <a:pt x="231" y="233"/>
                    </a:lnTo>
                    <a:lnTo>
                      <a:pt x="211" y="250"/>
                    </a:lnTo>
                    <a:lnTo>
                      <a:pt x="188" y="263"/>
                    </a:lnTo>
                    <a:lnTo>
                      <a:pt x="176" y="266"/>
                    </a:lnTo>
                    <a:lnTo>
                      <a:pt x="162" y="270"/>
                    </a:lnTo>
                    <a:lnTo>
                      <a:pt x="150" y="273"/>
                    </a:lnTo>
                    <a:lnTo>
                      <a:pt x="136" y="273"/>
                    </a:lnTo>
                    <a:lnTo>
                      <a:pt x="122" y="273"/>
                    </a:lnTo>
                    <a:lnTo>
                      <a:pt x="108" y="270"/>
                    </a:lnTo>
                    <a:lnTo>
                      <a:pt x="96" y="266"/>
                    </a:lnTo>
                    <a:lnTo>
                      <a:pt x="83" y="263"/>
                    </a:lnTo>
                    <a:lnTo>
                      <a:pt x="59" y="250"/>
                    </a:lnTo>
                    <a:lnTo>
                      <a:pt x="39" y="233"/>
                    </a:lnTo>
                    <a:lnTo>
                      <a:pt x="23" y="213"/>
                    </a:lnTo>
                    <a:lnTo>
                      <a:pt x="10" y="190"/>
                    </a:lnTo>
                    <a:lnTo>
                      <a:pt x="6" y="177"/>
                    </a:lnTo>
                    <a:lnTo>
                      <a:pt x="3" y="164"/>
                    </a:lnTo>
                    <a:lnTo>
                      <a:pt x="0" y="151"/>
                    </a:lnTo>
                    <a:lnTo>
                      <a:pt x="0" y="136"/>
                    </a:lnTo>
                    <a:lnTo>
                      <a:pt x="0" y="122"/>
                    </a:lnTo>
                    <a:lnTo>
                      <a:pt x="3" y="110"/>
                    </a:lnTo>
                    <a:lnTo>
                      <a:pt x="6" y="96"/>
                    </a:lnTo>
                    <a:lnTo>
                      <a:pt x="10" y="83"/>
                    </a:lnTo>
                    <a:lnTo>
                      <a:pt x="23" y="61"/>
                    </a:lnTo>
                    <a:lnTo>
                      <a:pt x="39" y="40"/>
                    </a:lnTo>
                    <a:lnTo>
                      <a:pt x="59" y="23"/>
                    </a:lnTo>
                    <a:lnTo>
                      <a:pt x="83" y="10"/>
                    </a:lnTo>
                    <a:lnTo>
                      <a:pt x="96" y="7"/>
                    </a:lnTo>
                    <a:lnTo>
                      <a:pt x="108" y="3"/>
                    </a:lnTo>
                    <a:lnTo>
                      <a:pt x="122" y="0"/>
                    </a:lnTo>
                    <a:lnTo>
                      <a:pt x="136" y="0"/>
                    </a:lnTo>
                    <a:lnTo>
                      <a:pt x="150" y="0"/>
                    </a:lnTo>
                    <a:lnTo>
                      <a:pt x="162" y="3"/>
                    </a:lnTo>
                    <a:lnTo>
                      <a:pt x="176" y="7"/>
                    </a:lnTo>
                    <a:lnTo>
                      <a:pt x="188" y="10"/>
                    </a:lnTo>
                    <a:lnTo>
                      <a:pt x="211" y="23"/>
                    </a:lnTo>
                    <a:lnTo>
                      <a:pt x="231" y="40"/>
                    </a:lnTo>
                    <a:lnTo>
                      <a:pt x="247" y="61"/>
                    </a:lnTo>
                    <a:lnTo>
                      <a:pt x="260" y="83"/>
                    </a:lnTo>
                    <a:lnTo>
                      <a:pt x="265" y="96"/>
                    </a:lnTo>
                    <a:lnTo>
                      <a:pt x="268" y="110"/>
                    </a:lnTo>
                    <a:lnTo>
                      <a:pt x="270" y="122"/>
                    </a:lnTo>
                    <a:lnTo>
                      <a:pt x="271" y="136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3" name="Group 433"/>
            <p:cNvGrpSpPr/>
            <p:nvPr/>
          </p:nvGrpSpPr>
          <p:grpSpPr>
            <a:xfrm>
              <a:off x="5144738" y="2897981"/>
              <a:ext cx="258762" cy="190500"/>
              <a:chOff x="5410200" y="6157912"/>
              <a:chExt cx="258762" cy="190500"/>
            </a:xfrm>
          </p:grpSpPr>
          <p:sp>
            <p:nvSpPr>
              <p:cNvPr id="116" name="Freeform 728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29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730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731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732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733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734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735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736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737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Freeform 738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Freeform 739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740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741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742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743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cxnSp>
        <p:nvCxnSpPr>
          <p:cNvPr id="32" name="Straight Connector 31"/>
          <p:cNvCxnSpPr/>
          <p:nvPr/>
        </p:nvCxnSpPr>
        <p:spPr>
          <a:xfrm>
            <a:off x="7762006" y="4876800"/>
            <a:ext cx="606425" cy="23813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4" name="Group 346"/>
          <p:cNvGrpSpPr/>
          <p:nvPr/>
        </p:nvGrpSpPr>
        <p:grpSpPr>
          <a:xfrm>
            <a:off x="8153393" y="4557796"/>
            <a:ext cx="838207" cy="652464"/>
            <a:chOff x="1219208" y="762009"/>
            <a:chExt cx="582618" cy="423864"/>
          </a:xfrm>
        </p:grpSpPr>
        <p:grpSp>
          <p:nvGrpSpPr>
            <p:cNvPr id="85" name="Group 299"/>
            <p:cNvGrpSpPr>
              <a:grpSpLocks/>
            </p:cNvGrpSpPr>
            <p:nvPr/>
          </p:nvGrpSpPr>
          <p:grpSpPr bwMode="auto">
            <a:xfrm>
              <a:off x="1219208" y="762009"/>
              <a:ext cx="582618" cy="423864"/>
              <a:chOff x="982" y="2328"/>
              <a:chExt cx="367" cy="267"/>
            </a:xfrm>
          </p:grpSpPr>
          <p:sp>
            <p:nvSpPr>
              <p:cNvPr id="37" name="Freeform 300"/>
              <p:cNvSpPr>
                <a:spLocks/>
              </p:cNvSpPr>
              <p:nvPr/>
            </p:nvSpPr>
            <p:spPr bwMode="auto">
              <a:xfrm>
                <a:off x="982" y="2367"/>
                <a:ext cx="33" cy="177"/>
              </a:xfrm>
              <a:custGeom>
                <a:avLst/>
                <a:gdLst/>
                <a:ahLst/>
                <a:cxnLst>
                  <a:cxn ang="0">
                    <a:pos x="65" y="353"/>
                  </a:cxn>
                  <a:cxn ang="0">
                    <a:pos x="16" y="0"/>
                  </a:cxn>
                  <a:cxn ang="0">
                    <a:pos x="0" y="1"/>
                  </a:cxn>
                  <a:cxn ang="0">
                    <a:pos x="50" y="344"/>
                  </a:cxn>
                  <a:cxn ang="0">
                    <a:pos x="65" y="353"/>
                  </a:cxn>
                  <a:cxn ang="0">
                    <a:pos x="65" y="353"/>
                  </a:cxn>
                </a:cxnLst>
                <a:rect l="0" t="0" r="r" b="b"/>
                <a:pathLst>
                  <a:path w="65" h="353">
                    <a:moveTo>
                      <a:pt x="65" y="353"/>
                    </a:moveTo>
                    <a:lnTo>
                      <a:pt x="16" y="0"/>
                    </a:lnTo>
                    <a:lnTo>
                      <a:pt x="0" y="1"/>
                    </a:lnTo>
                    <a:lnTo>
                      <a:pt x="50" y="344"/>
                    </a:lnTo>
                    <a:lnTo>
                      <a:pt x="65" y="353"/>
                    </a:lnTo>
                    <a:lnTo>
                      <a:pt x="65" y="353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Freeform 301"/>
              <p:cNvSpPr>
                <a:spLocks/>
              </p:cNvSpPr>
              <p:nvPr/>
            </p:nvSpPr>
            <p:spPr bwMode="auto">
              <a:xfrm>
                <a:off x="988" y="2328"/>
                <a:ext cx="251" cy="215"/>
              </a:xfrm>
              <a:custGeom>
                <a:avLst/>
                <a:gdLst/>
                <a:ahLst/>
                <a:cxnLst>
                  <a:cxn ang="0">
                    <a:pos x="502" y="351"/>
                  </a:cxn>
                  <a:cxn ang="0">
                    <a:pos x="449" y="0"/>
                  </a:cxn>
                  <a:cxn ang="0">
                    <a:pos x="0" y="79"/>
                  </a:cxn>
                  <a:cxn ang="0">
                    <a:pos x="52" y="428"/>
                  </a:cxn>
                  <a:cxn ang="0">
                    <a:pos x="502" y="351"/>
                  </a:cxn>
                  <a:cxn ang="0">
                    <a:pos x="502" y="351"/>
                  </a:cxn>
                </a:cxnLst>
                <a:rect l="0" t="0" r="r" b="b"/>
                <a:pathLst>
                  <a:path w="502" h="428">
                    <a:moveTo>
                      <a:pt x="502" y="351"/>
                    </a:moveTo>
                    <a:lnTo>
                      <a:pt x="449" y="0"/>
                    </a:lnTo>
                    <a:lnTo>
                      <a:pt x="0" y="79"/>
                    </a:lnTo>
                    <a:lnTo>
                      <a:pt x="52" y="428"/>
                    </a:lnTo>
                    <a:lnTo>
                      <a:pt x="502" y="351"/>
                    </a:lnTo>
                    <a:lnTo>
                      <a:pt x="502" y="351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302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solidFill>
                <a:srgbClr val="666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303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Line 304"/>
              <p:cNvSpPr>
                <a:spLocks noChangeShapeType="1"/>
              </p:cNvSpPr>
              <p:nvPr/>
            </p:nvSpPr>
            <p:spPr bwMode="auto">
              <a:xfrm flipH="1">
                <a:off x="1026" y="248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Line 305"/>
              <p:cNvSpPr>
                <a:spLocks noChangeShapeType="1"/>
              </p:cNvSpPr>
              <p:nvPr/>
            </p:nvSpPr>
            <p:spPr bwMode="auto">
              <a:xfrm flipH="1">
                <a:off x="1006" y="234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06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Freeform 307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noFill/>
              <a:ln w="4763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308"/>
              <p:cNvSpPr>
                <a:spLocks/>
              </p:cNvSpPr>
              <p:nvPr/>
            </p:nvSpPr>
            <p:spPr bwMode="auto">
              <a:xfrm>
                <a:off x="1015" y="2504"/>
                <a:ext cx="334" cy="78"/>
              </a:xfrm>
              <a:custGeom>
                <a:avLst/>
                <a:gdLst/>
                <a:ahLst/>
                <a:cxnLst>
                  <a:cxn ang="0">
                    <a:pos x="450" y="0"/>
                  </a:cxn>
                  <a:cxn ang="0">
                    <a:pos x="668" y="80"/>
                  </a:cxn>
                  <a:cxn ang="0">
                    <a:pos x="218" y="156"/>
                  </a:cxn>
                  <a:cxn ang="0">
                    <a:pos x="0" y="80"/>
                  </a:cxn>
                  <a:cxn ang="0">
                    <a:pos x="450" y="0"/>
                  </a:cxn>
                  <a:cxn ang="0">
                    <a:pos x="450" y="0"/>
                  </a:cxn>
                </a:cxnLst>
                <a:rect l="0" t="0" r="r" b="b"/>
                <a:pathLst>
                  <a:path w="668" h="156">
                    <a:moveTo>
                      <a:pt x="450" y="0"/>
                    </a:moveTo>
                    <a:lnTo>
                      <a:pt x="668" y="80"/>
                    </a:lnTo>
                    <a:lnTo>
                      <a:pt x="218" y="156"/>
                    </a:lnTo>
                    <a:lnTo>
                      <a:pt x="0" y="80"/>
                    </a:lnTo>
                    <a:lnTo>
                      <a:pt x="450" y="0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Line 309"/>
              <p:cNvSpPr>
                <a:spLocks noChangeShapeType="1"/>
              </p:cNvSpPr>
              <p:nvPr/>
            </p:nvSpPr>
            <p:spPr bwMode="auto">
              <a:xfrm flipH="1">
                <a:off x="1015" y="2504"/>
                <a:ext cx="224" cy="3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310"/>
              <p:cNvSpPr>
                <a:spLocks/>
              </p:cNvSpPr>
              <p:nvPr/>
            </p:nvSpPr>
            <p:spPr bwMode="auto">
              <a:xfrm>
                <a:off x="1047" y="2540"/>
                <a:ext cx="35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2" h="18">
                    <a:moveTo>
                      <a:pt x="39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311"/>
              <p:cNvSpPr>
                <a:spLocks/>
              </p:cNvSpPr>
              <p:nvPr/>
            </p:nvSpPr>
            <p:spPr bwMode="auto">
              <a:xfrm>
                <a:off x="1076" y="2535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18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8">
                    <a:moveTo>
                      <a:pt x="38" y="0"/>
                    </a:moveTo>
                    <a:lnTo>
                      <a:pt x="72" y="13"/>
                    </a:lnTo>
                    <a:lnTo>
                      <a:pt x="33" y="18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312"/>
              <p:cNvSpPr>
                <a:spLocks/>
              </p:cNvSpPr>
              <p:nvPr/>
            </p:nvSpPr>
            <p:spPr bwMode="auto">
              <a:xfrm>
                <a:off x="1106" y="2531"/>
                <a:ext cx="35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0"/>
                  </a:cxn>
                  <a:cxn ang="0">
                    <a:pos x="34" y="17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7">
                    <a:moveTo>
                      <a:pt x="39" y="0"/>
                    </a:moveTo>
                    <a:lnTo>
                      <a:pt x="71" y="10"/>
                    </a:lnTo>
                    <a:lnTo>
                      <a:pt x="34" y="17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313"/>
              <p:cNvSpPr>
                <a:spLocks/>
              </p:cNvSpPr>
              <p:nvPr/>
            </p:nvSpPr>
            <p:spPr bwMode="auto">
              <a:xfrm>
                <a:off x="1135" y="2526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0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0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314"/>
              <p:cNvSpPr>
                <a:spLocks/>
              </p:cNvSpPr>
              <p:nvPr/>
            </p:nvSpPr>
            <p:spPr bwMode="auto">
              <a:xfrm>
                <a:off x="1163" y="2521"/>
                <a:ext cx="37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315"/>
              <p:cNvSpPr>
                <a:spLocks/>
              </p:cNvSpPr>
              <p:nvPr/>
            </p:nvSpPr>
            <p:spPr bwMode="auto">
              <a:xfrm>
                <a:off x="1194" y="2516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2" h="18">
                    <a:moveTo>
                      <a:pt x="37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316"/>
              <p:cNvSpPr>
                <a:spLocks/>
              </p:cNvSpPr>
              <p:nvPr/>
            </p:nvSpPr>
            <p:spPr bwMode="auto">
              <a:xfrm>
                <a:off x="1222" y="2511"/>
                <a:ext cx="38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8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8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8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317"/>
              <p:cNvSpPr>
                <a:spLocks/>
              </p:cNvSpPr>
              <p:nvPr/>
            </p:nvSpPr>
            <p:spPr bwMode="auto">
              <a:xfrm>
                <a:off x="1071" y="2549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1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1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318"/>
              <p:cNvSpPr>
                <a:spLocks/>
              </p:cNvSpPr>
              <p:nvPr/>
            </p:nvSpPr>
            <p:spPr bwMode="auto">
              <a:xfrm>
                <a:off x="1101" y="2544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2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7">
                    <a:moveTo>
                      <a:pt x="38" y="0"/>
                    </a:moveTo>
                    <a:lnTo>
                      <a:pt x="71" y="12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19"/>
              <p:cNvSpPr>
                <a:spLocks/>
              </p:cNvSpPr>
              <p:nvPr/>
            </p:nvSpPr>
            <p:spPr bwMode="auto">
              <a:xfrm>
                <a:off x="1130" y="2539"/>
                <a:ext cx="35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1"/>
                  </a:cxn>
                  <a:cxn ang="0">
                    <a:pos x="33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6">
                    <a:moveTo>
                      <a:pt x="38" y="0"/>
                    </a:moveTo>
                    <a:lnTo>
                      <a:pt x="71" y="11"/>
                    </a:lnTo>
                    <a:lnTo>
                      <a:pt x="33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20"/>
              <p:cNvSpPr>
                <a:spLocks/>
              </p:cNvSpPr>
              <p:nvPr/>
            </p:nvSpPr>
            <p:spPr bwMode="auto">
              <a:xfrm>
                <a:off x="1159" y="2533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21"/>
              <p:cNvSpPr>
                <a:spLocks/>
              </p:cNvSpPr>
              <p:nvPr/>
            </p:nvSpPr>
            <p:spPr bwMode="auto">
              <a:xfrm>
                <a:off x="1188" y="2529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0"/>
                  </a:cxn>
                  <a:cxn ang="0">
                    <a:pos x="34" y="16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6">
                    <a:moveTo>
                      <a:pt x="39" y="0"/>
                    </a:moveTo>
                    <a:lnTo>
                      <a:pt x="73" y="10"/>
                    </a:lnTo>
                    <a:lnTo>
                      <a:pt x="34" y="16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22"/>
              <p:cNvSpPr>
                <a:spLocks/>
              </p:cNvSpPr>
              <p:nvPr/>
            </p:nvSpPr>
            <p:spPr bwMode="auto">
              <a:xfrm>
                <a:off x="1217" y="2524"/>
                <a:ext cx="37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2"/>
                  </a:cxn>
                  <a:cxn ang="0">
                    <a:pos x="35" y="16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2"/>
                    </a:lnTo>
                    <a:lnTo>
                      <a:pt x="35" y="16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323"/>
              <p:cNvSpPr>
                <a:spLocks/>
              </p:cNvSpPr>
              <p:nvPr/>
            </p:nvSpPr>
            <p:spPr bwMode="auto">
              <a:xfrm>
                <a:off x="1247" y="2519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1"/>
                  </a:cxn>
                  <a:cxn ang="0">
                    <a:pos x="34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1"/>
                    </a:lnTo>
                    <a:lnTo>
                      <a:pt x="34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324"/>
              <p:cNvSpPr>
                <a:spLocks/>
              </p:cNvSpPr>
              <p:nvPr/>
            </p:nvSpPr>
            <p:spPr bwMode="auto">
              <a:xfrm>
                <a:off x="1095" y="2557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1"/>
                  </a:cxn>
                  <a:cxn ang="0">
                    <a:pos x="34" y="19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9">
                    <a:moveTo>
                      <a:pt x="39" y="0"/>
                    </a:moveTo>
                    <a:lnTo>
                      <a:pt x="73" y="11"/>
                    </a:lnTo>
                    <a:lnTo>
                      <a:pt x="34" y="19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325"/>
              <p:cNvSpPr>
                <a:spLocks/>
              </p:cNvSpPr>
              <p:nvPr/>
            </p:nvSpPr>
            <p:spPr bwMode="auto">
              <a:xfrm>
                <a:off x="1125" y="2553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1" y="10"/>
                  </a:cxn>
                  <a:cxn ang="0">
                    <a:pos x="32" y="18"/>
                  </a:cxn>
                  <a:cxn ang="0">
                    <a:pos x="0" y="5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1" h="18">
                    <a:moveTo>
                      <a:pt x="37" y="0"/>
                    </a:moveTo>
                    <a:lnTo>
                      <a:pt x="71" y="10"/>
                    </a:lnTo>
                    <a:lnTo>
                      <a:pt x="32" y="18"/>
                    </a:lnTo>
                    <a:lnTo>
                      <a:pt x="0" y="5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326"/>
              <p:cNvSpPr>
                <a:spLocks/>
              </p:cNvSpPr>
              <p:nvPr/>
            </p:nvSpPr>
            <p:spPr bwMode="auto">
              <a:xfrm>
                <a:off x="1242" y="2532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0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8">
                    <a:moveTo>
                      <a:pt x="38" y="0"/>
                    </a:moveTo>
                    <a:lnTo>
                      <a:pt x="71" y="10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327"/>
              <p:cNvSpPr>
                <a:spLocks/>
              </p:cNvSpPr>
              <p:nvPr/>
            </p:nvSpPr>
            <p:spPr bwMode="auto">
              <a:xfrm>
                <a:off x="1271" y="2527"/>
                <a:ext cx="37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6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6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6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328"/>
              <p:cNvSpPr>
                <a:spLocks/>
              </p:cNvSpPr>
              <p:nvPr/>
            </p:nvSpPr>
            <p:spPr bwMode="auto">
              <a:xfrm>
                <a:off x="1120" y="2566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0" y="11"/>
                  </a:cxn>
                  <a:cxn ang="0">
                    <a:pos x="33" y="17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17">
                    <a:moveTo>
                      <a:pt x="38" y="0"/>
                    </a:moveTo>
                    <a:lnTo>
                      <a:pt x="70" y="11"/>
                    </a:lnTo>
                    <a:lnTo>
                      <a:pt x="33" y="17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329"/>
              <p:cNvSpPr>
                <a:spLocks/>
              </p:cNvSpPr>
              <p:nvPr/>
            </p:nvSpPr>
            <p:spPr bwMode="auto">
              <a:xfrm>
                <a:off x="1149" y="2560"/>
                <a:ext cx="36" cy="1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20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20">
                    <a:moveTo>
                      <a:pt x="38" y="0"/>
                    </a:moveTo>
                    <a:lnTo>
                      <a:pt x="72" y="13"/>
                    </a:lnTo>
                    <a:lnTo>
                      <a:pt x="33" y="20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330"/>
              <p:cNvSpPr>
                <a:spLocks/>
              </p:cNvSpPr>
              <p:nvPr/>
            </p:nvSpPr>
            <p:spPr bwMode="auto">
              <a:xfrm>
                <a:off x="1266" y="2540"/>
                <a:ext cx="36" cy="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72" y="13"/>
                  </a:cxn>
                  <a:cxn ang="0">
                    <a:pos x="35" y="18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72" h="18">
                    <a:moveTo>
                      <a:pt x="40" y="0"/>
                    </a:moveTo>
                    <a:lnTo>
                      <a:pt x="72" y="13"/>
                    </a:lnTo>
                    <a:lnTo>
                      <a:pt x="35" y="18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31"/>
              <p:cNvSpPr>
                <a:spLocks/>
              </p:cNvSpPr>
              <p:nvPr/>
            </p:nvSpPr>
            <p:spPr bwMode="auto">
              <a:xfrm>
                <a:off x="1295" y="2536"/>
                <a:ext cx="36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2"/>
                  </a:cxn>
                  <a:cxn ang="0">
                    <a:pos x="35" y="18"/>
                  </a:cxn>
                  <a:cxn ang="0">
                    <a:pos x="0" y="7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8">
                    <a:moveTo>
                      <a:pt x="39" y="0"/>
                    </a:moveTo>
                    <a:lnTo>
                      <a:pt x="71" y="12"/>
                    </a:lnTo>
                    <a:lnTo>
                      <a:pt x="35" y="18"/>
                    </a:lnTo>
                    <a:lnTo>
                      <a:pt x="0" y="7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" name="Freeform 332"/>
              <p:cNvSpPr>
                <a:spLocks/>
              </p:cNvSpPr>
              <p:nvPr/>
            </p:nvSpPr>
            <p:spPr bwMode="auto">
              <a:xfrm>
                <a:off x="1152" y="2536"/>
                <a:ext cx="124" cy="30"/>
              </a:xfrm>
              <a:custGeom>
                <a:avLst/>
                <a:gdLst/>
                <a:ahLst/>
                <a:cxnLst>
                  <a:cxn ang="0">
                    <a:pos x="248" y="30"/>
                  </a:cxn>
                  <a:cxn ang="0">
                    <a:pos x="166" y="0"/>
                  </a:cxn>
                  <a:cxn ang="0">
                    <a:pos x="0" y="29"/>
                  </a:cxn>
                  <a:cxn ang="0">
                    <a:pos x="84" y="61"/>
                  </a:cxn>
                  <a:cxn ang="0">
                    <a:pos x="248" y="30"/>
                  </a:cxn>
                  <a:cxn ang="0">
                    <a:pos x="248" y="30"/>
                  </a:cxn>
                </a:cxnLst>
                <a:rect l="0" t="0" r="r" b="b"/>
                <a:pathLst>
                  <a:path w="248" h="61">
                    <a:moveTo>
                      <a:pt x="248" y="30"/>
                    </a:moveTo>
                    <a:lnTo>
                      <a:pt x="166" y="0"/>
                    </a:lnTo>
                    <a:lnTo>
                      <a:pt x="0" y="29"/>
                    </a:lnTo>
                    <a:lnTo>
                      <a:pt x="84" y="61"/>
                    </a:lnTo>
                    <a:lnTo>
                      <a:pt x="248" y="30"/>
                    </a:lnTo>
                    <a:lnTo>
                      <a:pt x="248" y="30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333"/>
              <p:cNvSpPr>
                <a:spLocks/>
              </p:cNvSpPr>
              <p:nvPr/>
            </p:nvSpPr>
            <p:spPr bwMode="auto">
              <a:xfrm>
                <a:off x="1014" y="2543"/>
                <a:ext cx="111" cy="52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0"/>
                  </a:cxn>
                  <a:cxn ang="0">
                    <a:pos x="222" y="79"/>
                  </a:cxn>
                  <a:cxn ang="0">
                    <a:pos x="222" y="104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222" h="104">
                    <a:moveTo>
                      <a:pt x="0" y="24"/>
                    </a:moveTo>
                    <a:lnTo>
                      <a:pt x="0" y="0"/>
                    </a:lnTo>
                    <a:lnTo>
                      <a:pt x="222" y="79"/>
                    </a:lnTo>
                    <a:lnTo>
                      <a:pt x="222" y="10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Line 334"/>
              <p:cNvSpPr>
                <a:spLocks noChangeShapeType="1"/>
              </p:cNvSpPr>
              <p:nvPr/>
            </p:nvSpPr>
            <p:spPr bwMode="auto">
              <a:xfrm flipH="1">
                <a:off x="1126" y="2544"/>
                <a:ext cx="221" cy="38"/>
              </a:xfrm>
              <a:prstGeom prst="line">
                <a:avLst/>
              </a:prstGeom>
              <a:noFill/>
              <a:ln w="1588">
                <a:solidFill>
                  <a:srgbClr val="9999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335"/>
              <p:cNvSpPr>
                <a:spLocks/>
              </p:cNvSpPr>
              <p:nvPr/>
            </p:nvSpPr>
            <p:spPr bwMode="auto">
              <a:xfrm>
                <a:off x="982" y="2328"/>
                <a:ext cx="366" cy="26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512" y="348"/>
                  </a:cxn>
                  <a:cxn ang="0">
                    <a:pos x="732" y="431"/>
                  </a:cxn>
                  <a:cxn ang="0">
                    <a:pos x="732" y="454"/>
                  </a:cxn>
                  <a:cxn ang="0">
                    <a:pos x="284" y="532"/>
                  </a:cxn>
                  <a:cxn ang="0">
                    <a:pos x="64" y="453"/>
                  </a:cxn>
                  <a:cxn ang="0">
                    <a:pos x="64" y="431"/>
                  </a:cxn>
                  <a:cxn ang="0">
                    <a:pos x="53" y="426"/>
                  </a:cxn>
                  <a:cxn ang="0">
                    <a:pos x="0" y="79"/>
                  </a:cxn>
                  <a:cxn ang="0">
                    <a:pos x="445" y="1"/>
                  </a:cxn>
                  <a:cxn ang="0">
                    <a:pos x="462" y="0"/>
                  </a:cxn>
                  <a:cxn ang="0">
                    <a:pos x="462" y="0"/>
                  </a:cxn>
                </a:cxnLst>
                <a:rect l="0" t="0" r="r" b="b"/>
                <a:pathLst>
                  <a:path w="732" h="532">
                    <a:moveTo>
                      <a:pt x="462" y="0"/>
                    </a:moveTo>
                    <a:lnTo>
                      <a:pt x="512" y="348"/>
                    </a:lnTo>
                    <a:lnTo>
                      <a:pt x="732" y="431"/>
                    </a:lnTo>
                    <a:lnTo>
                      <a:pt x="732" y="454"/>
                    </a:lnTo>
                    <a:lnTo>
                      <a:pt x="284" y="532"/>
                    </a:lnTo>
                    <a:lnTo>
                      <a:pt x="64" y="453"/>
                    </a:lnTo>
                    <a:lnTo>
                      <a:pt x="64" y="431"/>
                    </a:lnTo>
                    <a:lnTo>
                      <a:pt x="53" y="426"/>
                    </a:lnTo>
                    <a:lnTo>
                      <a:pt x="0" y="79"/>
                    </a:lnTo>
                    <a:lnTo>
                      <a:pt x="445" y="1"/>
                    </a:lnTo>
                    <a:lnTo>
                      <a:pt x="462" y="0"/>
                    </a:lnTo>
                    <a:lnTo>
                      <a:pt x="462" y="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6" name="Picture 1234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21098833">
              <a:off x="1277353" y="828257"/>
              <a:ext cx="320908" cy="2208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34" name="Freeform 33"/>
          <p:cNvSpPr/>
          <p:nvPr/>
        </p:nvSpPr>
        <p:spPr>
          <a:xfrm>
            <a:off x="5811930" y="2176530"/>
            <a:ext cx="865031" cy="2678805"/>
          </a:xfrm>
          <a:custGeom>
            <a:avLst/>
            <a:gdLst>
              <a:gd name="connsiteX0" fmla="*/ 465786 w 865031"/>
              <a:gd name="connsiteY0" fmla="*/ 0 h 2678805"/>
              <a:gd name="connsiteX1" fmla="*/ 66541 w 865031"/>
              <a:gd name="connsiteY1" fmla="*/ 772732 h 2678805"/>
              <a:gd name="connsiteX2" fmla="*/ 865031 w 865031"/>
              <a:gd name="connsiteY2" fmla="*/ 2678805 h 2678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5031" h="2678805">
                <a:moveTo>
                  <a:pt x="465786" y="0"/>
                </a:moveTo>
                <a:cubicBezTo>
                  <a:pt x="232893" y="163132"/>
                  <a:pt x="0" y="326265"/>
                  <a:pt x="66541" y="772732"/>
                </a:cubicBezTo>
                <a:cubicBezTo>
                  <a:pt x="133082" y="1219199"/>
                  <a:pt x="729803" y="2346101"/>
                  <a:pt x="865031" y="2678805"/>
                </a:cubicBez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6" name="Group 283"/>
          <p:cNvGrpSpPr>
            <a:grpSpLocks/>
          </p:cNvGrpSpPr>
          <p:nvPr/>
        </p:nvGrpSpPr>
        <p:grpSpPr bwMode="auto">
          <a:xfrm>
            <a:off x="5890116" y="3657600"/>
            <a:ext cx="609828" cy="423862"/>
            <a:chOff x="545" y="2017"/>
            <a:chExt cx="534" cy="411"/>
          </a:xfrm>
        </p:grpSpPr>
        <p:sp>
          <p:nvSpPr>
            <p:cNvPr id="317" name="Line 284"/>
            <p:cNvSpPr>
              <a:spLocks noChangeShapeType="1"/>
            </p:cNvSpPr>
            <p:nvPr/>
          </p:nvSpPr>
          <p:spPr bwMode="auto">
            <a:xfrm>
              <a:off x="545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" name="AutoShape 285"/>
            <p:cNvSpPr>
              <a:spLocks noChangeAspect="1" noChangeArrowheads="1" noTextEdit="1"/>
            </p:cNvSpPr>
            <p:nvPr/>
          </p:nvSpPr>
          <p:spPr bwMode="auto">
            <a:xfrm>
              <a:off x="545" y="2017"/>
              <a:ext cx="534" cy="4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" name="Oval 286"/>
            <p:cNvSpPr>
              <a:spLocks noChangeArrowheads="1"/>
            </p:cNvSpPr>
            <p:nvPr/>
          </p:nvSpPr>
          <p:spPr bwMode="auto">
            <a:xfrm>
              <a:off x="546" y="2188"/>
              <a:ext cx="532" cy="239"/>
            </a:xfrm>
            <a:prstGeom prst="ellipse">
              <a:avLst/>
            </a:prstGeom>
            <a:solidFill>
              <a:srgbClr val="AFAF66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20" name="Rectangle 287"/>
            <p:cNvSpPr>
              <a:spLocks noChangeArrowheads="1"/>
            </p:cNvSpPr>
            <p:nvPr/>
          </p:nvSpPr>
          <p:spPr bwMode="auto">
            <a:xfrm>
              <a:off x="546" y="2139"/>
              <a:ext cx="531" cy="170"/>
            </a:xfrm>
            <a:prstGeom prst="rect">
              <a:avLst/>
            </a:prstGeom>
            <a:solidFill>
              <a:srgbClr val="AFAF66"/>
            </a:solidFill>
            <a:ln w="1588" algn="ctr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21" name="Oval 288"/>
            <p:cNvSpPr>
              <a:spLocks noChangeArrowheads="1"/>
            </p:cNvSpPr>
            <p:nvPr/>
          </p:nvSpPr>
          <p:spPr bwMode="auto">
            <a:xfrm>
              <a:off x="546" y="2018"/>
              <a:ext cx="532" cy="239"/>
            </a:xfrm>
            <a:prstGeom prst="ellipse">
              <a:avLst/>
            </a:prstGeom>
            <a:solidFill>
              <a:srgbClr val="CCCC9B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87" name="Group 289"/>
            <p:cNvGrpSpPr>
              <a:grpSpLocks/>
            </p:cNvGrpSpPr>
            <p:nvPr/>
          </p:nvGrpSpPr>
          <p:grpSpPr bwMode="auto">
            <a:xfrm>
              <a:off x="626" y="2046"/>
              <a:ext cx="368" cy="183"/>
              <a:chOff x="1033" y="1368"/>
              <a:chExt cx="331" cy="149"/>
            </a:xfrm>
          </p:grpSpPr>
          <p:grpSp>
            <p:nvGrpSpPr>
              <p:cNvPr id="88" name="Group 290"/>
              <p:cNvGrpSpPr>
                <a:grpSpLocks/>
              </p:cNvGrpSpPr>
              <p:nvPr/>
            </p:nvGrpSpPr>
            <p:grpSpPr bwMode="auto">
              <a:xfrm>
                <a:off x="1033" y="1368"/>
                <a:ext cx="328" cy="146"/>
                <a:chOff x="1993" y="1656"/>
                <a:chExt cx="328" cy="146"/>
              </a:xfrm>
            </p:grpSpPr>
            <p:sp>
              <p:nvSpPr>
                <p:cNvPr id="334" name="Freeform 291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" name="Freeform 292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" name="Freeform 293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" name="Freeform 294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" name="Freeform 295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" name="Freeform 296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" name="Freeform 297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" name="Freeform 298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299"/>
              <p:cNvGrpSpPr>
                <a:grpSpLocks/>
              </p:cNvGrpSpPr>
              <p:nvPr/>
            </p:nvGrpSpPr>
            <p:grpSpPr bwMode="auto">
              <a:xfrm>
                <a:off x="1036" y="1372"/>
                <a:ext cx="328" cy="145"/>
                <a:chOff x="1996" y="1660"/>
                <a:chExt cx="328" cy="145"/>
              </a:xfrm>
            </p:grpSpPr>
            <p:sp>
              <p:nvSpPr>
                <p:cNvPr id="326" name="Freeform 300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" name="Freeform 301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" name="Freeform 302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" name="Freeform 303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" name="Freeform 304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" name="Freeform 305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" name="Freeform 306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" name="Freeform 307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323" name="Line 308"/>
            <p:cNvSpPr>
              <a:spLocks noChangeShapeType="1"/>
            </p:cNvSpPr>
            <p:nvPr/>
          </p:nvSpPr>
          <p:spPr bwMode="auto">
            <a:xfrm>
              <a:off x="1076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6200"/>
            <a:ext cx="8229600" cy="1143000"/>
          </a:xfrm>
        </p:spPr>
        <p:txBody>
          <a:bodyPr/>
          <a:lstStyle/>
          <a:p>
            <a:r>
              <a:rPr lang="en-US" dirty="0" smtClean="0"/>
              <a:t>Capture from an RSPAN/</a:t>
            </a:r>
            <a:br>
              <a:rPr lang="en-US" dirty="0" smtClean="0"/>
            </a:br>
            <a:r>
              <a:rPr lang="en-US" dirty="0" smtClean="0"/>
              <a:t>Remote Mirror (R/RM)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5777647" cy="4525963"/>
          </a:xfrm>
        </p:spPr>
        <p:txBody>
          <a:bodyPr/>
          <a:lstStyle/>
          <a:p>
            <a:r>
              <a:rPr lang="en-US" dirty="0" smtClean="0"/>
              <a:t>What don’t I get?</a:t>
            </a:r>
          </a:p>
          <a:p>
            <a:pPr lvl="1"/>
            <a:r>
              <a:rPr lang="en-US" dirty="0" smtClean="0"/>
              <a:t>Valid delta times</a:t>
            </a:r>
          </a:p>
          <a:p>
            <a:pPr lvl="1"/>
            <a:r>
              <a:rPr lang="en-US" dirty="0" smtClean="0"/>
              <a:t>Packets in the true order  consistently</a:t>
            </a:r>
          </a:p>
          <a:p>
            <a:pPr lvl="1"/>
            <a:r>
              <a:rPr lang="en-US" dirty="0" smtClean="0"/>
              <a:t>All of the packets consistently depending upon load and </a:t>
            </a:r>
            <a:r>
              <a:rPr lang="en-US" dirty="0" err="1" smtClean="0"/>
              <a:t>droppage</a:t>
            </a:r>
            <a:endParaRPr lang="en-US" dirty="0" smtClean="0"/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6661869" y="6453188"/>
            <a:ext cx="33337" cy="11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r>
              <a:rPr lang="en-US" sz="100">
                <a:solidFill>
                  <a:srgbClr val="FFFFFF"/>
                </a:solidFill>
              </a:rPr>
              <a:t>SERIES</a:t>
            </a:r>
            <a:endParaRPr lang="en-US"/>
          </a:p>
        </p:txBody>
      </p:sp>
      <p:grpSp>
        <p:nvGrpSpPr>
          <p:cNvPr id="4" name="Group 5"/>
          <p:cNvGrpSpPr>
            <a:grpSpLocks/>
          </p:cNvGrpSpPr>
          <p:nvPr/>
        </p:nvGrpSpPr>
        <p:grpSpPr bwMode="auto">
          <a:xfrm>
            <a:off x="6239593" y="1905000"/>
            <a:ext cx="1674813" cy="377825"/>
            <a:chOff x="528" y="3472"/>
            <a:chExt cx="786" cy="143"/>
          </a:xfrm>
        </p:grpSpPr>
        <p:sp>
          <p:nvSpPr>
            <p:cNvPr id="431" name="Rectangle 6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32" name="Line 7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" name="Group 8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445" name="Freeform 9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Freeform 10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Rectangle 11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 12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 13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Freeform 14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Freeform 15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Freeform 16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Freeform 17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Freeform 18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Freeform 19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Freeform 20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Rectangle 21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Rectangle 22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Rectangle 23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Rectangle 24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" name="Rectangle 25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" name="Rectangle 26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Rectangle 27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Rectangle 28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Rectangle 29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Rectangle 30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Rectangle 31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Rectangle 32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Rectangle 33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Rectangle 34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Rectangle 35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Rectangle 36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" name="Rectangle 37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" name="Rectangle 38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" name="Rectangle 39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" name="Rectangle 40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" name="Rectangle 41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" name="Rectangle 42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" name="Rectangle 43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" name="Rectangle 44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" name="Rectangle 45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" name="Rectangle 46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4" name="Line 47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5" name="Line 48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6" name="Line 49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7" name="Line 50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8" name="Line 51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9" name="Line 52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0" name="Line 53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1" name="Line 54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2" name="Line 55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3" name="Line 56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4" name="Line 57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8" name="Line 60"/>
          <p:cNvSpPr>
            <a:spLocks noChangeShapeType="1"/>
          </p:cNvSpPr>
          <p:nvPr/>
        </p:nvSpPr>
        <p:spPr bwMode="auto">
          <a:xfrm flipH="1">
            <a:off x="6390423" y="2209800"/>
            <a:ext cx="109538" cy="369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9" name="Line 61"/>
          <p:cNvSpPr>
            <a:spLocks noChangeShapeType="1"/>
          </p:cNvSpPr>
          <p:nvPr/>
        </p:nvSpPr>
        <p:spPr bwMode="auto">
          <a:xfrm>
            <a:off x="6695206" y="2209800"/>
            <a:ext cx="228600" cy="457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10" name="Line 62"/>
          <p:cNvSpPr>
            <a:spLocks noChangeShapeType="1"/>
          </p:cNvSpPr>
          <p:nvPr/>
        </p:nvSpPr>
        <p:spPr bwMode="auto">
          <a:xfrm>
            <a:off x="7540625" y="2209800"/>
            <a:ext cx="384175" cy="422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7" name="Group 177"/>
          <p:cNvGrpSpPr>
            <a:grpSpLocks/>
          </p:cNvGrpSpPr>
          <p:nvPr/>
        </p:nvGrpSpPr>
        <p:grpSpPr bwMode="auto">
          <a:xfrm>
            <a:off x="6609481" y="4684713"/>
            <a:ext cx="1162050" cy="215900"/>
            <a:chOff x="528" y="3472"/>
            <a:chExt cx="786" cy="143"/>
          </a:xfrm>
        </p:grpSpPr>
        <p:sp>
          <p:nvSpPr>
            <p:cNvPr id="374" name="Rectangle 178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75" name="Line 179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" name="Group 180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388" name="Freeform 181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82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Rectangle 183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84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85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86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87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88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89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190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191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192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Rectangle 193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Rectangle 194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Rectangle 195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Rectangle 196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Rectangle 197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Rectangle 198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Rectangle 199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Rectangle 200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Rectangle 201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Rectangle 202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Rectangle 203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Rectangle 204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Rectangle 205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Rectangle 206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Rectangle 207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Rectangle 208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Rectangle 209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Rectangle 210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Rectangle 211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Rectangle 212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Rectangle 213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Rectangle 214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Rectangle 215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Rectangle 216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Rectangle 217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Rectangle 218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7" name="Line 219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8" name="Line 220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9" name="Line 221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0" name="Line 222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1" name="Line 223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Line 224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Line 225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4" name="Line 226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5" name="Line 227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6" name="Line 228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7" name="Line 229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14" name="Line 230"/>
          <p:cNvSpPr>
            <a:spLocks noChangeShapeType="1"/>
          </p:cNvSpPr>
          <p:nvPr/>
        </p:nvSpPr>
        <p:spPr bwMode="auto">
          <a:xfrm flipH="1">
            <a:off x="6499944" y="4816475"/>
            <a:ext cx="273050" cy="2651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2" name="Group 232"/>
          <p:cNvGrpSpPr>
            <a:grpSpLocks/>
          </p:cNvGrpSpPr>
          <p:nvPr/>
        </p:nvGrpSpPr>
        <p:grpSpPr bwMode="auto">
          <a:xfrm>
            <a:off x="6255469" y="5046663"/>
            <a:ext cx="452437" cy="523875"/>
            <a:chOff x="1350" y="2770"/>
            <a:chExt cx="306" cy="348"/>
          </a:xfrm>
        </p:grpSpPr>
        <p:pic>
          <p:nvPicPr>
            <p:cNvPr id="372" name="Picture 233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350" y="2770"/>
              <a:ext cx="306" cy="348"/>
            </a:xfrm>
            <a:prstGeom prst="rect">
              <a:avLst/>
            </a:prstGeom>
            <a:noFill/>
          </p:spPr>
        </p:pic>
        <p:sp>
          <p:nvSpPr>
            <p:cNvPr id="373" name="Text Box 234"/>
            <p:cNvSpPr txBox="1">
              <a:spLocks noChangeArrowheads="1"/>
            </p:cNvSpPr>
            <p:nvPr/>
          </p:nvSpPr>
          <p:spPr bwMode="auto">
            <a:xfrm>
              <a:off x="1448" y="2842"/>
              <a:ext cx="136" cy="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X</a:t>
              </a:r>
              <a:endParaRPr lang="en-US"/>
            </a:p>
          </p:txBody>
        </p:sp>
      </p:grpSp>
      <p:sp>
        <p:nvSpPr>
          <p:cNvPr id="16" name="Line 235"/>
          <p:cNvSpPr>
            <a:spLocks noChangeShapeType="1"/>
          </p:cNvSpPr>
          <p:nvPr/>
        </p:nvSpPr>
        <p:spPr bwMode="auto">
          <a:xfrm flipH="1">
            <a:off x="6936506" y="4873625"/>
            <a:ext cx="46038" cy="795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3" name="Group 236"/>
          <p:cNvGrpSpPr>
            <a:grpSpLocks/>
          </p:cNvGrpSpPr>
          <p:nvPr/>
        </p:nvGrpSpPr>
        <p:grpSpPr bwMode="auto">
          <a:xfrm>
            <a:off x="6755531" y="5668963"/>
            <a:ext cx="450850" cy="523875"/>
            <a:chOff x="1632" y="2959"/>
            <a:chExt cx="306" cy="348"/>
          </a:xfrm>
        </p:grpSpPr>
        <p:pic>
          <p:nvPicPr>
            <p:cNvPr id="370" name="Picture 237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632" y="2959"/>
              <a:ext cx="306" cy="348"/>
            </a:xfrm>
            <a:prstGeom prst="rect">
              <a:avLst/>
            </a:prstGeom>
            <a:noFill/>
          </p:spPr>
        </p:pic>
        <p:sp>
          <p:nvSpPr>
            <p:cNvPr id="371" name="Text Box 238"/>
            <p:cNvSpPr txBox="1">
              <a:spLocks noChangeArrowheads="1"/>
            </p:cNvSpPr>
            <p:nvPr/>
          </p:nvSpPr>
          <p:spPr bwMode="auto">
            <a:xfrm>
              <a:off x="1730" y="3016"/>
              <a:ext cx="135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Y</a:t>
              </a:r>
              <a:endParaRPr lang="en-US"/>
            </a:p>
          </p:txBody>
        </p:sp>
      </p:grpSp>
      <p:sp>
        <p:nvSpPr>
          <p:cNvPr id="18" name="Line 239"/>
          <p:cNvSpPr>
            <a:spLocks noChangeShapeType="1"/>
          </p:cNvSpPr>
          <p:nvPr/>
        </p:nvSpPr>
        <p:spPr bwMode="auto">
          <a:xfrm>
            <a:off x="7290519" y="4873625"/>
            <a:ext cx="142875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15" name="Group 240"/>
          <p:cNvGrpSpPr>
            <a:grpSpLocks/>
          </p:cNvGrpSpPr>
          <p:nvPr/>
        </p:nvGrpSpPr>
        <p:grpSpPr bwMode="auto">
          <a:xfrm>
            <a:off x="7211144" y="5022850"/>
            <a:ext cx="450850" cy="523875"/>
            <a:chOff x="2256" y="2784"/>
            <a:chExt cx="306" cy="348"/>
          </a:xfrm>
        </p:grpSpPr>
        <p:pic>
          <p:nvPicPr>
            <p:cNvPr id="368" name="Picture 241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256" y="2784"/>
              <a:ext cx="306" cy="348"/>
            </a:xfrm>
            <a:prstGeom prst="rect">
              <a:avLst/>
            </a:prstGeom>
            <a:noFill/>
          </p:spPr>
        </p:pic>
        <p:sp>
          <p:nvSpPr>
            <p:cNvPr id="369" name="Text Box 242"/>
            <p:cNvSpPr txBox="1">
              <a:spLocks noChangeArrowheads="1"/>
            </p:cNvSpPr>
            <p:nvPr/>
          </p:nvSpPr>
          <p:spPr bwMode="auto">
            <a:xfrm>
              <a:off x="2340" y="2833"/>
              <a:ext cx="137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Z</a:t>
              </a:r>
              <a:endParaRPr lang="en-US"/>
            </a:p>
          </p:txBody>
        </p:sp>
      </p:grpSp>
      <p:sp>
        <p:nvSpPr>
          <p:cNvPr id="20" name="AutoShape 243"/>
          <p:cNvSpPr>
            <a:spLocks noChangeArrowheads="1"/>
          </p:cNvSpPr>
          <p:nvPr/>
        </p:nvSpPr>
        <p:spPr bwMode="auto">
          <a:xfrm flipH="1">
            <a:off x="6314206" y="1543050"/>
            <a:ext cx="1222552" cy="1123950"/>
          </a:xfrm>
          <a:custGeom>
            <a:avLst/>
            <a:gdLst>
              <a:gd name="G0" fmla="+- -1120188 0 0"/>
              <a:gd name="G1" fmla="+- 11796480 0 0"/>
              <a:gd name="G2" fmla="+- -1120188 0 11796480"/>
              <a:gd name="G3" fmla="+- 10800 0 0"/>
              <a:gd name="G4" fmla="+- 0 0 -1120188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9247 0 0"/>
              <a:gd name="G9" fmla="+- 0 0 11796480"/>
              <a:gd name="G10" fmla="+- 9247 0 2700"/>
              <a:gd name="G11" fmla="cos G10 -1120188"/>
              <a:gd name="G12" fmla="sin G10 -1120188"/>
              <a:gd name="G13" fmla="cos 13500 -1120188"/>
              <a:gd name="G14" fmla="sin 13500 -1120188"/>
              <a:gd name="G15" fmla="+- G11 10800 0"/>
              <a:gd name="G16" fmla="+- G12 10800 0"/>
              <a:gd name="G17" fmla="+- G13 10800 0"/>
              <a:gd name="G18" fmla="+- G14 10800 0"/>
              <a:gd name="G19" fmla="*/ 9247 1 2"/>
              <a:gd name="G20" fmla="+- G19 5400 0"/>
              <a:gd name="G21" fmla="cos G20 -1120188"/>
              <a:gd name="G22" fmla="sin G20 -1120188"/>
              <a:gd name="G23" fmla="+- G21 10800 0"/>
              <a:gd name="G24" fmla="+- G12 G23 G22"/>
              <a:gd name="G25" fmla="+- G22 G23 G11"/>
              <a:gd name="G26" fmla="cos 10800 -1120188"/>
              <a:gd name="G27" fmla="sin 10800 -1120188"/>
              <a:gd name="G28" fmla="cos 9247 -1120188"/>
              <a:gd name="G29" fmla="sin 9247 -1120188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20188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9247 G39"/>
              <a:gd name="G43" fmla="sin 9247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195 w 21600"/>
              <a:gd name="T5" fmla="*/ 119 h 21600"/>
              <a:gd name="T6" fmla="*/ 776 w 21600"/>
              <a:gd name="T7" fmla="*/ 10800 h 21600"/>
              <a:gd name="T8" fmla="*/ 9425 w 21600"/>
              <a:gd name="T9" fmla="*/ 1655 h 21600"/>
              <a:gd name="T10" fmla="*/ 23703 w 21600"/>
              <a:gd name="T11" fmla="*/ 6832 h 21600"/>
              <a:gd name="T12" fmla="*/ 21403 w 21600"/>
              <a:gd name="T13" fmla="*/ 11177 h 21600"/>
              <a:gd name="T14" fmla="*/ 17057 w 21600"/>
              <a:gd name="T15" fmla="*/ 8875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638" y="8082"/>
                </a:moveTo>
                <a:cubicBezTo>
                  <a:pt x="18445" y="4201"/>
                  <a:pt x="14860" y="1553"/>
                  <a:pt x="10800" y="1553"/>
                </a:cubicBezTo>
                <a:cubicBezTo>
                  <a:pt x="5693" y="1553"/>
                  <a:pt x="1553" y="5693"/>
                  <a:pt x="1553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41" y="-1"/>
                  <a:pt x="19729" y="3093"/>
                  <a:pt x="21122" y="7625"/>
                </a:cubicBezTo>
                <a:lnTo>
                  <a:pt x="23703" y="6832"/>
                </a:lnTo>
                <a:lnTo>
                  <a:pt x="21403" y="11177"/>
                </a:lnTo>
                <a:lnTo>
                  <a:pt x="17057" y="8875"/>
                </a:lnTo>
                <a:lnTo>
                  <a:pt x="19638" y="8082"/>
                </a:lnTo>
                <a:close/>
              </a:path>
            </a:pathLst>
          </a:custGeom>
          <a:solidFill>
            <a:schemeClr val="accent6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3" name="AutoShape 247"/>
          <p:cNvSpPr>
            <a:spLocks noChangeArrowheads="1"/>
          </p:cNvSpPr>
          <p:nvPr/>
        </p:nvSpPr>
        <p:spPr bwMode="auto">
          <a:xfrm>
            <a:off x="6670096" y="4357085"/>
            <a:ext cx="1091926" cy="909638"/>
          </a:xfrm>
          <a:custGeom>
            <a:avLst/>
            <a:gdLst>
              <a:gd name="G0" fmla="+- -1157229 0 0"/>
              <a:gd name="G1" fmla="+- 11796480 0 0"/>
              <a:gd name="G2" fmla="+- -1157229 0 11796480"/>
              <a:gd name="G3" fmla="+- 10800 0 0"/>
              <a:gd name="G4" fmla="+- 0 0 -1157229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8930 0 0"/>
              <a:gd name="G9" fmla="+- 0 0 11796480"/>
              <a:gd name="G10" fmla="+- 8930 0 2700"/>
              <a:gd name="G11" fmla="cos G10 -1157229"/>
              <a:gd name="G12" fmla="sin G10 -1157229"/>
              <a:gd name="G13" fmla="cos 13500 -1157229"/>
              <a:gd name="G14" fmla="sin 13500 -1157229"/>
              <a:gd name="G15" fmla="+- G11 10800 0"/>
              <a:gd name="G16" fmla="+- G12 10800 0"/>
              <a:gd name="G17" fmla="+- G13 10800 0"/>
              <a:gd name="G18" fmla="+- G14 10800 0"/>
              <a:gd name="G19" fmla="*/ 8930 1 2"/>
              <a:gd name="G20" fmla="+- G19 5400 0"/>
              <a:gd name="G21" fmla="cos G20 -1157229"/>
              <a:gd name="G22" fmla="sin G20 -1157229"/>
              <a:gd name="G23" fmla="+- G21 10800 0"/>
              <a:gd name="G24" fmla="+- G12 G23 G22"/>
              <a:gd name="G25" fmla="+- G22 G23 G11"/>
              <a:gd name="G26" fmla="cos 10800 -1157229"/>
              <a:gd name="G27" fmla="sin 10800 -1157229"/>
              <a:gd name="G28" fmla="cos 8930 -1157229"/>
              <a:gd name="G29" fmla="sin 8930 -1157229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57229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8930 G39"/>
              <a:gd name="G43" fmla="sin 8930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142 w 21600"/>
              <a:gd name="T5" fmla="*/ 127 h 21600"/>
              <a:gd name="T6" fmla="*/ 935 w 21600"/>
              <a:gd name="T7" fmla="*/ 10800 h 21600"/>
              <a:gd name="T8" fmla="*/ 9429 w 21600"/>
              <a:gd name="T9" fmla="*/ 1975 h 21600"/>
              <a:gd name="T10" fmla="*/ 23663 w 21600"/>
              <a:gd name="T11" fmla="*/ 6705 h 21600"/>
              <a:gd name="T12" fmla="*/ 21303 w 21600"/>
              <a:gd name="T13" fmla="*/ 11271 h 21600"/>
              <a:gd name="T14" fmla="*/ 16736 w 21600"/>
              <a:gd name="T15" fmla="*/ 8910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309" y="8091"/>
                </a:moveTo>
                <a:cubicBezTo>
                  <a:pt x="18129" y="4386"/>
                  <a:pt x="14688" y="1870"/>
                  <a:pt x="10800" y="1870"/>
                </a:cubicBezTo>
                <a:cubicBezTo>
                  <a:pt x="5868" y="1870"/>
                  <a:pt x="1870" y="5868"/>
                  <a:pt x="1870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02" y="-1"/>
                  <a:pt x="19664" y="3042"/>
                  <a:pt x="21091" y="7524"/>
                </a:cubicBezTo>
                <a:lnTo>
                  <a:pt x="23663" y="6705"/>
                </a:lnTo>
                <a:lnTo>
                  <a:pt x="21303" y="11271"/>
                </a:lnTo>
                <a:lnTo>
                  <a:pt x="16736" y="8910"/>
                </a:lnTo>
                <a:lnTo>
                  <a:pt x="19309" y="8091"/>
                </a:lnTo>
                <a:close/>
              </a:path>
            </a:pathLst>
          </a:custGeom>
          <a:solidFill>
            <a:schemeClr val="accent6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4" name="Line 248"/>
          <p:cNvSpPr>
            <a:spLocks noChangeShapeType="1"/>
          </p:cNvSpPr>
          <p:nvPr/>
        </p:nvSpPr>
        <p:spPr bwMode="auto">
          <a:xfrm>
            <a:off x="7509594" y="4870450"/>
            <a:ext cx="682625" cy="758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25" name="Picture 249" descr="IPphone87x74p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736606" y="5537200"/>
            <a:ext cx="631825" cy="547688"/>
          </a:xfrm>
          <a:prstGeom prst="rect">
            <a:avLst/>
          </a:prstGeom>
          <a:noFill/>
        </p:spPr>
      </p:pic>
      <p:sp>
        <p:nvSpPr>
          <p:cNvPr id="28" name="Line 61"/>
          <p:cNvSpPr>
            <a:spLocks noChangeShapeType="1"/>
          </p:cNvSpPr>
          <p:nvPr/>
        </p:nvSpPr>
        <p:spPr bwMode="auto">
          <a:xfrm>
            <a:off x="7228606" y="2209799"/>
            <a:ext cx="76200" cy="4958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7" name="Group 486"/>
          <p:cNvGrpSpPr/>
          <p:nvPr/>
        </p:nvGrpSpPr>
        <p:grpSpPr>
          <a:xfrm>
            <a:off x="6156534" y="2547946"/>
            <a:ext cx="1911351" cy="804897"/>
            <a:chOff x="4566728" y="2514609"/>
            <a:chExt cx="1911351" cy="804897"/>
          </a:xfrm>
        </p:grpSpPr>
        <p:grpSp>
          <p:nvGrpSpPr>
            <p:cNvPr id="19" name="Group 485"/>
            <p:cNvGrpSpPr/>
            <p:nvPr/>
          </p:nvGrpSpPr>
          <p:grpSpPr>
            <a:xfrm>
              <a:off x="4566728" y="2514609"/>
              <a:ext cx="1911351" cy="804897"/>
              <a:chOff x="4797429" y="2890847"/>
              <a:chExt cx="1911351" cy="804897"/>
            </a:xfrm>
          </p:grpSpPr>
          <p:grpSp>
            <p:nvGrpSpPr>
              <p:cNvPr id="21" name="Group 64"/>
              <p:cNvGrpSpPr>
                <a:grpSpLocks/>
              </p:cNvGrpSpPr>
              <p:nvPr/>
            </p:nvGrpSpPr>
            <p:grpSpPr bwMode="auto">
              <a:xfrm>
                <a:off x="5815545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22" name="Group 65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308" name="Freeform 66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9" name="Line 67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0" name="Freeform 68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1" name="Line 69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2" name="Line 70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3" name="Line 71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4" name="Freeform 72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5" name="Freeform 73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6" name="Line 74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5" name="Rectangle 75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" name="Rectangle 76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7" name="Rectangle 77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8" name="Rectangle 78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9" name="Freeform 79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" name="Oval 80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" name="Freeform 81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" name="Line 82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" name="Line 83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" name="Freeform 84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" name="Oval 85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" name="Oval 86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" name="Oval 87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" name="Rectangle 88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" name="Rectangle 89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6" name="Group 90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306" name="Oval 9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" name="Rectangle 92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7" name="Group 93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302" name="Oval 94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3" name="Oval 95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4" name="Oval 96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5" name="Oval 97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9" name="Group 98"/>
              <p:cNvGrpSpPr>
                <a:grpSpLocks/>
              </p:cNvGrpSpPr>
              <p:nvPr/>
            </p:nvGrpSpPr>
            <p:grpSpPr bwMode="auto">
              <a:xfrm>
                <a:off x="5306487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30" name="Group 99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275" name="Freeform 100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6" name="Line 101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7" name="Freeform 102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8" name="Line 103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9" name="Line 104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0" name="Line 105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1" name="Freeform 106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2" name="Freeform 107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3" name="Line 108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2" name="Rectangle 109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3" name="Rectangle 110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4" name="Rectangle 111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5" name="Rectangle 112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6" name="Freeform 113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" name="Oval 114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" name="Freeform 115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" name="Line 116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" name="Line 117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" name="Freeform 118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" name="Oval 119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" name="Oval 120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" name="Oval 121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5" name="Rectangle 122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" name="Rectangle 123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1" name="Group 124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73" name="Oval 125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4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" name="Group 127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69" name="Oval 128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" name="Oval 129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1" name="Oval 130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2" name="Oval 131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35" name="Group 132"/>
              <p:cNvGrpSpPr>
                <a:grpSpLocks/>
              </p:cNvGrpSpPr>
              <p:nvPr/>
            </p:nvGrpSpPr>
            <p:grpSpPr bwMode="auto">
              <a:xfrm>
                <a:off x="4797429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73" name="Group 133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242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3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4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5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6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7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8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9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0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9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1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2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3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74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40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5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36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80" name="Text Box 167"/>
              <p:cNvSpPr txBox="1">
                <a:spLocks noChangeArrowheads="1"/>
              </p:cNvSpPr>
              <p:nvPr/>
            </p:nvSpPr>
            <p:spPr bwMode="auto">
              <a:xfrm>
                <a:off x="4863921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A</a:t>
                </a:r>
                <a:endParaRPr lang="en-US" dirty="0"/>
              </a:p>
            </p:txBody>
          </p:sp>
          <p:sp>
            <p:nvSpPr>
              <p:cNvPr id="181" name="Text Box 168"/>
              <p:cNvSpPr txBox="1">
                <a:spLocks noChangeArrowheads="1"/>
              </p:cNvSpPr>
              <p:nvPr/>
            </p:nvSpPr>
            <p:spPr bwMode="auto">
              <a:xfrm>
                <a:off x="5885213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C</a:t>
                </a:r>
                <a:endParaRPr lang="en-US" dirty="0"/>
              </a:p>
            </p:txBody>
          </p:sp>
          <p:sp>
            <p:nvSpPr>
              <p:cNvPr id="182" name="Text Box 169"/>
              <p:cNvSpPr txBox="1">
                <a:spLocks noChangeArrowheads="1"/>
              </p:cNvSpPr>
              <p:nvPr/>
            </p:nvSpPr>
            <p:spPr bwMode="auto">
              <a:xfrm>
                <a:off x="5374567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B</a:t>
                </a:r>
                <a:endParaRPr lang="en-US" dirty="0"/>
              </a:p>
            </p:txBody>
          </p:sp>
          <p:grpSp>
            <p:nvGrpSpPr>
              <p:cNvPr id="76" name="Group 132"/>
              <p:cNvGrpSpPr>
                <a:grpSpLocks/>
              </p:cNvGrpSpPr>
              <p:nvPr/>
            </p:nvGrpSpPr>
            <p:grpSpPr bwMode="auto">
              <a:xfrm>
                <a:off x="6324604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77" name="Group 133"/>
                <p:cNvGrpSpPr>
                  <a:grpSpLocks/>
                </p:cNvGrpSpPr>
                <p:nvPr/>
              </p:nvGrpSpPr>
              <p:grpSpPr bwMode="auto">
                <a:xfrm>
                  <a:off x="1071" y="667"/>
                  <a:ext cx="30" cy="8"/>
                  <a:chOff x="4702" y="2442"/>
                  <a:chExt cx="76" cy="14"/>
                </a:xfrm>
              </p:grpSpPr>
              <p:sp>
                <p:nvSpPr>
                  <p:cNvPr id="209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0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1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2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3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4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5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6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7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6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8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9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90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78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07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8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9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03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4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84" name="Text Box 168"/>
              <p:cNvSpPr txBox="1">
                <a:spLocks noChangeArrowheads="1"/>
              </p:cNvSpPr>
              <p:nvPr/>
            </p:nvSpPr>
            <p:spPr bwMode="auto">
              <a:xfrm>
                <a:off x="6395858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 smtClean="0">
                    <a:solidFill>
                      <a:srgbClr val="000000"/>
                    </a:solidFill>
                    <a:latin typeface="Tahoma" pitchFamily="34" charset="0"/>
                  </a:rPr>
                  <a:t>D</a:t>
                </a:r>
                <a:endParaRPr lang="en-US" dirty="0"/>
              </a:p>
            </p:txBody>
          </p:sp>
        </p:grpSp>
        <p:grpSp>
          <p:nvGrpSpPr>
            <p:cNvPr id="80" name="Group 385"/>
            <p:cNvGrpSpPr/>
            <p:nvPr/>
          </p:nvGrpSpPr>
          <p:grpSpPr>
            <a:xfrm>
              <a:off x="4661079" y="2857500"/>
              <a:ext cx="200026" cy="271463"/>
              <a:chOff x="7959725" y="2474913"/>
              <a:chExt cx="200026" cy="271463"/>
            </a:xfrm>
          </p:grpSpPr>
          <p:sp>
            <p:nvSpPr>
              <p:cNvPr id="159" name="Freeform 775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776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777"/>
              <p:cNvSpPr>
                <a:spLocks/>
              </p:cNvSpPr>
              <p:nvPr/>
            </p:nvSpPr>
            <p:spPr bwMode="auto">
              <a:xfrm>
                <a:off x="7959725" y="2490788"/>
                <a:ext cx="109538" cy="255588"/>
              </a:xfrm>
              <a:custGeom>
                <a:avLst/>
                <a:gdLst/>
                <a:ahLst/>
                <a:cxnLst>
                  <a:cxn ang="0">
                    <a:pos x="139" y="114"/>
                  </a:cxn>
                  <a:cxn ang="0">
                    <a:pos x="139" y="114"/>
                  </a:cxn>
                  <a:cxn ang="0">
                    <a:pos x="137" y="89"/>
                  </a:cxn>
                  <a:cxn ang="0">
                    <a:pos x="137" y="89"/>
                  </a:cxn>
                  <a:cxn ang="0">
                    <a:pos x="136" y="72"/>
                  </a:cxn>
                  <a:cxn ang="0">
                    <a:pos x="131" y="59"/>
                  </a:cxn>
                  <a:cxn ang="0">
                    <a:pos x="125" y="44"/>
                  </a:cxn>
                  <a:cxn ang="0">
                    <a:pos x="113" y="26"/>
                  </a:cxn>
                  <a:cxn ang="0">
                    <a:pos x="106" y="20"/>
                  </a:cxn>
                  <a:cxn ang="0">
                    <a:pos x="100" y="14"/>
                  </a:cxn>
                  <a:cxn ang="0">
                    <a:pos x="90" y="9"/>
                  </a:cxn>
                  <a:cxn ang="0">
                    <a:pos x="80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4"/>
                  </a:cxn>
                  <a:cxn ang="0">
                    <a:pos x="121" y="291"/>
                  </a:cxn>
                  <a:cxn ang="0">
                    <a:pos x="121" y="314"/>
                  </a:cxn>
                  <a:cxn ang="0">
                    <a:pos x="139" y="320"/>
                  </a:cxn>
                  <a:cxn ang="0">
                    <a:pos x="139" y="114"/>
                  </a:cxn>
                  <a:cxn ang="0">
                    <a:pos x="139" y="114"/>
                  </a:cxn>
                </a:cxnLst>
                <a:rect l="0" t="0" r="r" b="b"/>
                <a:pathLst>
                  <a:path w="139" h="320">
                    <a:moveTo>
                      <a:pt x="139" y="114"/>
                    </a:moveTo>
                    <a:lnTo>
                      <a:pt x="139" y="114"/>
                    </a:lnTo>
                    <a:lnTo>
                      <a:pt x="137" y="89"/>
                    </a:lnTo>
                    <a:lnTo>
                      <a:pt x="137" y="89"/>
                    </a:lnTo>
                    <a:lnTo>
                      <a:pt x="136" y="72"/>
                    </a:lnTo>
                    <a:lnTo>
                      <a:pt x="131" y="59"/>
                    </a:lnTo>
                    <a:lnTo>
                      <a:pt x="125" y="44"/>
                    </a:lnTo>
                    <a:lnTo>
                      <a:pt x="113" y="26"/>
                    </a:lnTo>
                    <a:lnTo>
                      <a:pt x="106" y="20"/>
                    </a:lnTo>
                    <a:lnTo>
                      <a:pt x="100" y="14"/>
                    </a:lnTo>
                    <a:lnTo>
                      <a:pt x="90" y="9"/>
                    </a:lnTo>
                    <a:lnTo>
                      <a:pt x="80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4"/>
                    </a:lnTo>
                    <a:lnTo>
                      <a:pt x="121" y="291"/>
                    </a:lnTo>
                    <a:lnTo>
                      <a:pt x="121" y="314"/>
                    </a:lnTo>
                    <a:lnTo>
                      <a:pt x="139" y="320"/>
                    </a:lnTo>
                    <a:lnTo>
                      <a:pt x="139" y="114"/>
                    </a:lnTo>
                    <a:lnTo>
                      <a:pt x="139" y="114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778"/>
              <p:cNvSpPr>
                <a:spLocks/>
              </p:cNvSpPr>
              <p:nvPr/>
            </p:nvSpPr>
            <p:spPr bwMode="auto">
              <a:xfrm>
                <a:off x="8018463" y="2478088"/>
                <a:ext cx="87313" cy="15875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0" y="20"/>
                  </a:cxn>
                  <a:cxn ang="0">
                    <a:pos x="109" y="0"/>
                  </a:cxn>
                </a:cxnLst>
                <a:rect l="0" t="0" r="r" b="b"/>
                <a:pathLst>
                  <a:path w="109" h="20">
                    <a:moveTo>
                      <a:pt x="109" y="0"/>
                    </a:moveTo>
                    <a:lnTo>
                      <a:pt x="0" y="2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Line 779"/>
              <p:cNvSpPr>
                <a:spLocks noChangeShapeType="1"/>
              </p:cNvSpPr>
              <p:nvPr/>
            </p:nvSpPr>
            <p:spPr bwMode="auto">
              <a:xfrm flipH="1">
                <a:off x="8018463" y="2478088"/>
                <a:ext cx="87313" cy="1587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780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781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782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783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784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785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786"/>
              <p:cNvSpPr>
                <a:spLocks/>
              </p:cNvSpPr>
              <p:nvPr/>
            </p:nvSpPr>
            <p:spPr bwMode="auto">
              <a:xfrm>
                <a:off x="8074025" y="2505075"/>
                <a:ext cx="31750" cy="111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9" y="6"/>
                  </a:cxn>
                  <a:cxn ang="0">
                    <a:pos x="39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39" h="12">
                    <a:moveTo>
                      <a:pt x="0" y="12"/>
                    </a:moveTo>
                    <a:lnTo>
                      <a:pt x="39" y="6"/>
                    </a:lnTo>
                    <a:lnTo>
                      <a:pt x="39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787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788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789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790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Freeform 791"/>
              <p:cNvSpPr>
                <a:spLocks/>
              </p:cNvSpPr>
              <p:nvPr/>
            </p:nvSpPr>
            <p:spPr bwMode="auto">
              <a:xfrm>
                <a:off x="7959725" y="2490788"/>
                <a:ext cx="111125" cy="255588"/>
              </a:xfrm>
              <a:custGeom>
                <a:avLst/>
                <a:gdLst/>
                <a:ahLst/>
                <a:cxnLst>
                  <a:cxn ang="0">
                    <a:pos x="140" y="114"/>
                  </a:cxn>
                  <a:cxn ang="0">
                    <a:pos x="140" y="114"/>
                  </a:cxn>
                  <a:cxn ang="0">
                    <a:pos x="139" y="89"/>
                  </a:cxn>
                  <a:cxn ang="0">
                    <a:pos x="139" y="89"/>
                  </a:cxn>
                  <a:cxn ang="0">
                    <a:pos x="137" y="72"/>
                  </a:cxn>
                  <a:cxn ang="0">
                    <a:pos x="134" y="59"/>
                  </a:cxn>
                  <a:cxn ang="0">
                    <a:pos x="126" y="44"/>
                  </a:cxn>
                  <a:cxn ang="0">
                    <a:pos x="115" y="26"/>
                  </a:cxn>
                  <a:cxn ang="0">
                    <a:pos x="108" y="20"/>
                  </a:cxn>
                  <a:cxn ang="0">
                    <a:pos x="101" y="14"/>
                  </a:cxn>
                  <a:cxn ang="0">
                    <a:pos x="91" y="9"/>
                  </a:cxn>
                  <a:cxn ang="0">
                    <a:pos x="82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2"/>
                  </a:cxn>
                  <a:cxn ang="0">
                    <a:pos x="122" y="291"/>
                  </a:cxn>
                  <a:cxn ang="0">
                    <a:pos x="122" y="314"/>
                  </a:cxn>
                  <a:cxn ang="0">
                    <a:pos x="140" y="320"/>
                  </a:cxn>
                  <a:cxn ang="0">
                    <a:pos x="140" y="114"/>
                  </a:cxn>
                  <a:cxn ang="0">
                    <a:pos x="140" y="114"/>
                  </a:cxn>
                </a:cxnLst>
                <a:rect l="0" t="0" r="r" b="b"/>
                <a:pathLst>
                  <a:path w="140" h="320">
                    <a:moveTo>
                      <a:pt x="140" y="114"/>
                    </a:moveTo>
                    <a:lnTo>
                      <a:pt x="140" y="114"/>
                    </a:lnTo>
                    <a:lnTo>
                      <a:pt x="139" y="89"/>
                    </a:lnTo>
                    <a:lnTo>
                      <a:pt x="139" y="89"/>
                    </a:lnTo>
                    <a:lnTo>
                      <a:pt x="137" y="72"/>
                    </a:lnTo>
                    <a:lnTo>
                      <a:pt x="134" y="59"/>
                    </a:lnTo>
                    <a:lnTo>
                      <a:pt x="126" y="44"/>
                    </a:lnTo>
                    <a:lnTo>
                      <a:pt x="115" y="26"/>
                    </a:lnTo>
                    <a:lnTo>
                      <a:pt x="108" y="20"/>
                    </a:lnTo>
                    <a:lnTo>
                      <a:pt x="101" y="14"/>
                    </a:lnTo>
                    <a:lnTo>
                      <a:pt x="91" y="9"/>
                    </a:lnTo>
                    <a:lnTo>
                      <a:pt x="82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2"/>
                    </a:lnTo>
                    <a:lnTo>
                      <a:pt x="122" y="291"/>
                    </a:lnTo>
                    <a:lnTo>
                      <a:pt x="122" y="314"/>
                    </a:lnTo>
                    <a:lnTo>
                      <a:pt x="140" y="320"/>
                    </a:lnTo>
                    <a:lnTo>
                      <a:pt x="140" y="114"/>
                    </a:lnTo>
                    <a:lnTo>
                      <a:pt x="140" y="114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Line 792"/>
              <p:cNvSpPr>
                <a:spLocks noChangeShapeType="1"/>
              </p:cNvSpPr>
              <p:nvPr/>
            </p:nvSpPr>
            <p:spPr bwMode="auto">
              <a:xfrm>
                <a:off x="8158163" y="2562225"/>
                <a:ext cx="0" cy="5238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1" name="Group 404"/>
            <p:cNvGrpSpPr/>
            <p:nvPr/>
          </p:nvGrpSpPr>
          <p:grpSpPr>
            <a:xfrm>
              <a:off x="6185079" y="2874169"/>
              <a:ext cx="200025" cy="238125"/>
              <a:chOff x="7885112" y="5567362"/>
              <a:chExt cx="200025" cy="238125"/>
            </a:xfrm>
          </p:grpSpPr>
          <p:sp>
            <p:nvSpPr>
              <p:cNvPr id="144" name="Freeform 683"/>
              <p:cNvSpPr>
                <a:spLocks/>
              </p:cNvSpPr>
              <p:nvPr/>
            </p:nvSpPr>
            <p:spPr bwMode="auto">
              <a:xfrm>
                <a:off x="7886700" y="573246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0"/>
                  </a:cxn>
                  <a:cxn ang="0">
                    <a:pos x="242" y="5"/>
                  </a:cxn>
                  <a:cxn ang="0">
                    <a:pos x="237" y="11"/>
                  </a:cxn>
                  <a:cxn ang="0">
                    <a:pos x="228" y="17"/>
                  </a:cxn>
                  <a:cxn ang="0">
                    <a:pos x="214" y="23"/>
                  </a:cxn>
                  <a:cxn ang="0">
                    <a:pos x="193" y="28"/>
                  </a:cxn>
                  <a:cxn ang="0">
                    <a:pos x="162" y="32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2"/>
                  </a:cxn>
                  <a:cxn ang="0">
                    <a:pos x="52" y="28"/>
                  </a:cxn>
                  <a:cxn ang="0">
                    <a:pos x="30" y="23"/>
                  </a:cxn>
                  <a:cxn ang="0">
                    <a:pos x="15" y="17"/>
                  </a:cxn>
                  <a:cxn ang="0">
                    <a:pos x="7" y="11"/>
                  </a:cxn>
                  <a:cxn ang="0">
                    <a:pos x="1" y="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5"/>
                  </a:cxn>
                  <a:cxn ang="0">
                    <a:pos x="2" y="61"/>
                  </a:cxn>
                  <a:cxn ang="0">
                    <a:pos x="7" y="66"/>
                  </a:cxn>
                  <a:cxn ang="0">
                    <a:pos x="19" y="74"/>
                  </a:cxn>
                  <a:cxn ang="0">
                    <a:pos x="34" y="80"/>
                  </a:cxn>
                  <a:cxn ang="0">
                    <a:pos x="55" y="86"/>
                  </a:cxn>
                  <a:cxn ang="0">
                    <a:pos x="86" y="91"/>
                  </a:cxn>
                  <a:cxn ang="0">
                    <a:pos x="124" y="92"/>
                  </a:cxn>
                  <a:cxn ang="0">
                    <a:pos x="124" y="92"/>
                  </a:cxn>
                  <a:cxn ang="0">
                    <a:pos x="160" y="91"/>
                  </a:cxn>
                  <a:cxn ang="0">
                    <a:pos x="188" y="86"/>
                  </a:cxn>
                  <a:cxn ang="0">
                    <a:pos x="211" y="80"/>
                  </a:cxn>
                  <a:cxn ang="0">
                    <a:pos x="226" y="75"/>
                  </a:cxn>
                  <a:cxn ang="0">
                    <a:pos x="236" y="69"/>
                  </a:cxn>
                  <a:cxn ang="0">
                    <a:pos x="242" y="61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2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0"/>
                    </a:lnTo>
                    <a:lnTo>
                      <a:pt x="242" y="5"/>
                    </a:lnTo>
                    <a:lnTo>
                      <a:pt x="237" y="11"/>
                    </a:lnTo>
                    <a:lnTo>
                      <a:pt x="228" y="17"/>
                    </a:lnTo>
                    <a:lnTo>
                      <a:pt x="214" y="23"/>
                    </a:lnTo>
                    <a:lnTo>
                      <a:pt x="193" y="28"/>
                    </a:lnTo>
                    <a:lnTo>
                      <a:pt x="162" y="32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2"/>
                    </a:lnTo>
                    <a:lnTo>
                      <a:pt x="52" y="28"/>
                    </a:lnTo>
                    <a:lnTo>
                      <a:pt x="30" y="23"/>
                    </a:lnTo>
                    <a:lnTo>
                      <a:pt x="15" y="17"/>
                    </a:lnTo>
                    <a:lnTo>
                      <a:pt x="7" y="11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2" y="61"/>
                    </a:lnTo>
                    <a:lnTo>
                      <a:pt x="7" y="66"/>
                    </a:lnTo>
                    <a:lnTo>
                      <a:pt x="19" y="74"/>
                    </a:lnTo>
                    <a:lnTo>
                      <a:pt x="34" y="80"/>
                    </a:lnTo>
                    <a:lnTo>
                      <a:pt x="55" y="86"/>
                    </a:lnTo>
                    <a:lnTo>
                      <a:pt x="86" y="91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60" y="91"/>
                    </a:lnTo>
                    <a:lnTo>
                      <a:pt x="188" y="86"/>
                    </a:lnTo>
                    <a:lnTo>
                      <a:pt x="211" y="80"/>
                    </a:lnTo>
                    <a:lnTo>
                      <a:pt x="226" y="75"/>
                    </a:lnTo>
                    <a:lnTo>
                      <a:pt x="236" y="69"/>
                    </a:lnTo>
                    <a:lnTo>
                      <a:pt x="242" y="61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684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685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686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687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688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689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690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691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noFill/>
              <a:ln w="4763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692"/>
              <p:cNvSpPr>
                <a:spLocks/>
              </p:cNvSpPr>
              <p:nvPr/>
            </p:nvSpPr>
            <p:spPr bwMode="auto">
              <a:xfrm>
                <a:off x="7885112" y="5775325"/>
                <a:ext cx="100013" cy="30162"/>
              </a:xfrm>
              <a:custGeom>
                <a:avLst/>
                <a:gdLst/>
                <a:ahLst/>
                <a:cxnLst>
                  <a:cxn ang="0">
                    <a:pos x="126" y="37"/>
                  </a:cxn>
                  <a:cxn ang="0">
                    <a:pos x="122" y="37"/>
                  </a:cxn>
                  <a:cxn ang="0">
                    <a:pos x="118" y="37"/>
                  </a:cxn>
                  <a:cxn ang="0">
                    <a:pos x="113" y="37"/>
                  </a:cxn>
                  <a:cxn ang="0">
                    <a:pos x="109" y="37"/>
                  </a:cxn>
                  <a:cxn ang="0">
                    <a:pos x="106" y="37"/>
                  </a:cxn>
                  <a:cxn ang="0">
                    <a:pos x="102" y="36"/>
                  </a:cxn>
                  <a:cxn ang="0">
                    <a:pos x="98" y="36"/>
                  </a:cxn>
                  <a:cxn ang="0">
                    <a:pos x="94" y="36"/>
                  </a:cxn>
                  <a:cxn ang="0">
                    <a:pos x="91" y="36"/>
                  </a:cxn>
                  <a:cxn ang="0">
                    <a:pos x="87" y="36"/>
                  </a:cxn>
                  <a:cxn ang="0">
                    <a:pos x="83" y="36"/>
                  </a:cxn>
                  <a:cxn ang="0">
                    <a:pos x="79" y="35"/>
                  </a:cxn>
                  <a:cxn ang="0">
                    <a:pos x="76" y="34"/>
                  </a:cxn>
                  <a:cxn ang="0">
                    <a:pos x="72" y="34"/>
                  </a:cxn>
                  <a:cxn ang="0">
                    <a:pos x="69" y="34"/>
                  </a:cxn>
                  <a:cxn ang="0">
                    <a:pos x="66" y="34"/>
                  </a:cxn>
                  <a:cxn ang="0">
                    <a:pos x="62" y="32"/>
                  </a:cxn>
                  <a:cxn ang="0">
                    <a:pos x="59" y="31"/>
                  </a:cxn>
                  <a:cxn ang="0">
                    <a:pos x="55" y="31"/>
                  </a:cxn>
                  <a:cxn ang="0">
                    <a:pos x="53" y="31"/>
                  </a:cxn>
                  <a:cxn ang="0">
                    <a:pos x="49" y="29"/>
                  </a:cxn>
                  <a:cxn ang="0">
                    <a:pos x="47" y="29"/>
                  </a:cxn>
                  <a:cxn ang="0">
                    <a:pos x="43" y="29"/>
                  </a:cxn>
                  <a:cxn ang="0">
                    <a:pos x="40" y="27"/>
                  </a:cxn>
                  <a:cxn ang="0">
                    <a:pos x="38" y="26"/>
                  </a:cxn>
                  <a:cxn ang="0">
                    <a:pos x="35" y="26"/>
                  </a:cxn>
                  <a:cxn ang="0">
                    <a:pos x="33" y="25"/>
                  </a:cxn>
                  <a:cxn ang="0">
                    <a:pos x="30" y="25"/>
                  </a:cxn>
                  <a:cxn ang="0">
                    <a:pos x="28" y="24"/>
                  </a:cxn>
                  <a:cxn ang="0">
                    <a:pos x="25" y="22"/>
                  </a:cxn>
                  <a:cxn ang="0">
                    <a:pos x="23" y="21"/>
                  </a:cxn>
                  <a:cxn ang="0">
                    <a:pos x="20" y="20"/>
                  </a:cxn>
                  <a:cxn ang="0">
                    <a:pos x="19" y="20"/>
                  </a:cxn>
                  <a:cxn ang="0">
                    <a:pos x="17" y="19"/>
                  </a:cxn>
                  <a:cxn ang="0">
                    <a:pos x="15" y="17"/>
                  </a:cxn>
                  <a:cxn ang="0">
                    <a:pos x="13" y="16"/>
                  </a:cxn>
                  <a:cxn ang="0">
                    <a:pos x="11" y="16"/>
                  </a:cxn>
                  <a:cxn ang="0">
                    <a:pos x="10" y="14"/>
                  </a:cxn>
                  <a:cxn ang="0">
                    <a:pos x="10" y="14"/>
                  </a:cxn>
                  <a:cxn ang="0">
                    <a:pos x="8" y="12"/>
                  </a:cxn>
                  <a:cxn ang="0">
                    <a:pos x="8" y="11"/>
                  </a:cxn>
                  <a:cxn ang="0">
                    <a:pos x="5" y="10"/>
                  </a:cxn>
                  <a:cxn ang="0">
                    <a:pos x="5" y="9"/>
                  </a:cxn>
                  <a:cxn ang="0">
                    <a:pos x="4" y="7"/>
                  </a:cxn>
                  <a:cxn ang="0">
                    <a:pos x="3" y="6"/>
                  </a:cxn>
                  <a:cxn ang="0">
                    <a:pos x="3" y="5"/>
                  </a:cxn>
                  <a:cxn ang="0">
                    <a:pos x="1" y="5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26" h="37">
                    <a:moveTo>
                      <a:pt x="126" y="37"/>
                    </a:moveTo>
                    <a:lnTo>
                      <a:pt x="122" y="37"/>
                    </a:lnTo>
                    <a:lnTo>
                      <a:pt x="118" y="37"/>
                    </a:lnTo>
                    <a:lnTo>
                      <a:pt x="113" y="37"/>
                    </a:lnTo>
                    <a:lnTo>
                      <a:pt x="109" y="37"/>
                    </a:lnTo>
                    <a:lnTo>
                      <a:pt x="106" y="37"/>
                    </a:lnTo>
                    <a:lnTo>
                      <a:pt x="102" y="36"/>
                    </a:lnTo>
                    <a:lnTo>
                      <a:pt x="98" y="36"/>
                    </a:lnTo>
                    <a:lnTo>
                      <a:pt x="94" y="36"/>
                    </a:lnTo>
                    <a:lnTo>
                      <a:pt x="91" y="36"/>
                    </a:lnTo>
                    <a:lnTo>
                      <a:pt x="87" y="36"/>
                    </a:lnTo>
                    <a:lnTo>
                      <a:pt x="83" y="36"/>
                    </a:lnTo>
                    <a:lnTo>
                      <a:pt x="79" y="35"/>
                    </a:lnTo>
                    <a:lnTo>
                      <a:pt x="76" y="34"/>
                    </a:lnTo>
                    <a:lnTo>
                      <a:pt x="72" y="34"/>
                    </a:lnTo>
                    <a:lnTo>
                      <a:pt x="69" y="34"/>
                    </a:lnTo>
                    <a:lnTo>
                      <a:pt x="66" y="34"/>
                    </a:lnTo>
                    <a:lnTo>
                      <a:pt x="62" y="32"/>
                    </a:lnTo>
                    <a:lnTo>
                      <a:pt x="59" y="31"/>
                    </a:lnTo>
                    <a:lnTo>
                      <a:pt x="55" y="31"/>
                    </a:lnTo>
                    <a:lnTo>
                      <a:pt x="53" y="31"/>
                    </a:lnTo>
                    <a:lnTo>
                      <a:pt x="49" y="29"/>
                    </a:lnTo>
                    <a:lnTo>
                      <a:pt x="47" y="29"/>
                    </a:lnTo>
                    <a:lnTo>
                      <a:pt x="43" y="29"/>
                    </a:lnTo>
                    <a:lnTo>
                      <a:pt x="40" y="27"/>
                    </a:lnTo>
                    <a:lnTo>
                      <a:pt x="38" y="26"/>
                    </a:lnTo>
                    <a:lnTo>
                      <a:pt x="35" y="26"/>
                    </a:lnTo>
                    <a:lnTo>
                      <a:pt x="33" y="25"/>
                    </a:lnTo>
                    <a:lnTo>
                      <a:pt x="30" y="25"/>
                    </a:lnTo>
                    <a:lnTo>
                      <a:pt x="28" y="24"/>
                    </a:lnTo>
                    <a:lnTo>
                      <a:pt x="25" y="22"/>
                    </a:lnTo>
                    <a:lnTo>
                      <a:pt x="23" y="21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7" y="19"/>
                    </a:lnTo>
                    <a:lnTo>
                      <a:pt x="15" y="17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693"/>
              <p:cNvSpPr>
                <a:spLocks/>
              </p:cNvSpPr>
              <p:nvPr/>
            </p:nvSpPr>
            <p:spPr bwMode="auto">
              <a:xfrm>
                <a:off x="7985125" y="5775325"/>
                <a:ext cx="100012" cy="30162"/>
              </a:xfrm>
              <a:custGeom>
                <a:avLst/>
                <a:gdLst/>
                <a:ahLst/>
                <a:cxnLst>
                  <a:cxn ang="0">
                    <a:pos x="125" y="0"/>
                  </a:cxn>
                  <a:cxn ang="0">
                    <a:pos x="125" y="0"/>
                  </a:cxn>
                  <a:cxn ang="0">
                    <a:pos x="125" y="2"/>
                  </a:cxn>
                  <a:cxn ang="0">
                    <a:pos x="125" y="2"/>
                  </a:cxn>
                  <a:cxn ang="0">
                    <a:pos x="124" y="5"/>
                  </a:cxn>
                  <a:cxn ang="0">
                    <a:pos x="123" y="5"/>
                  </a:cxn>
                  <a:cxn ang="0">
                    <a:pos x="123" y="6"/>
                  </a:cxn>
                  <a:cxn ang="0">
                    <a:pos x="123" y="7"/>
                  </a:cxn>
                  <a:cxn ang="0">
                    <a:pos x="122" y="9"/>
                  </a:cxn>
                  <a:cxn ang="0">
                    <a:pos x="120" y="10"/>
                  </a:cxn>
                  <a:cxn ang="0">
                    <a:pos x="119" y="11"/>
                  </a:cxn>
                  <a:cxn ang="0">
                    <a:pos x="118" y="12"/>
                  </a:cxn>
                  <a:cxn ang="0">
                    <a:pos x="117" y="14"/>
                  </a:cxn>
                  <a:cxn ang="0">
                    <a:pos x="115" y="14"/>
                  </a:cxn>
                  <a:cxn ang="0">
                    <a:pos x="114" y="16"/>
                  </a:cxn>
                  <a:cxn ang="0">
                    <a:pos x="112" y="16"/>
                  </a:cxn>
                  <a:cxn ang="0">
                    <a:pos x="110" y="17"/>
                  </a:cxn>
                  <a:cxn ang="0">
                    <a:pos x="108" y="19"/>
                  </a:cxn>
                  <a:cxn ang="0">
                    <a:pos x="105" y="20"/>
                  </a:cxn>
                  <a:cxn ang="0">
                    <a:pos x="104" y="20"/>
                  </a:cxn>
                  <a:cxn ang="0">
                    <a:pos x="102" y="21"/>
                  </a:cxn>
                  <a:cxn ang="0">
                    <a:pos x="99" y="22"/>
                  </a:cxn>
                  <a:cxn ang="0">
                    <a:pos x="96" y="24"/>
                  </a:cxn>
                  <a:cxn ang="0">
                    <a:pos x="95" y="25"/>
                  </a:cxn>
                  <a:cxn ang="0">
                    <a:pos x="91" y="25"/>
                  </a:cxn>
                  <a:cxn ang="0">
                    <a:pos x="90" y="26"/>
                  </a:cxn>
                  <a:cxn ang="0">
                    <a:pos x="88" y="26"/>
                  </a:cxn>
                  <a:cxn ang="0">
                    <a:pos x="84" y="27"/>
                  </a:cxn>
                  <a:cxn ang="0">
                    <a:pos x="81" y="29"/>
                  </a:cxn>
                  <a:cxn ang="0">
                    <a:pos x="79" y="29"/>
                  </a:cxn>
                  <a:cxn ang="0">
                    <a:pos x="76" y="29"/>
                  </a:cxn>
                  <a:cxn ang="0">
                    <a:pos x="71" y="31"/>
                  </a:cxn>
                  <a:cxn ang="0">
                    <a:pos x="70" y="31"/>
                  </a:cxn>
                  <a:cxn ang="0">
                    <a:pos x="66" y="31"/>
                  </a:cxn>
                  <a:cxn ang="0">
                    <a:pos x="63" y="32"/>
                  </a:cxn>
                  <a:cxn ang="0">
                    <a:pos x="59" y="34"/>
                  </a:cxn>
                  <a:cxn ang="0">
                    <a:pos x="56" y="34"/>
                  </a:cxn>
                  <a:cxn ang="0">
                    <a:pos x="53" y="34"/>
                  </a:cxn>
                  <a:cxn ang="0">
                    <a:pos x="49" y="34"/>
                  </a:cxn>
                  <a:cxn ang="0">
                    <a:pos x="45" y="35"/>
                  </a:cxn>
                  <a:cxn ang="0">
                    <a:pos x="41" y="36"/>
                  </a:cxn>
                  <a:cxn ang="0">
                    <a:pos x="39" y="36"/>
                  </a:cxn>
                  <a:cxn ang="0">
                    <a:pos x="35" y="36"/>
                  </a:cxn>
                  <a:cxn ang="0">
                    <a:pos x="30" y="36"/>
                  </a:cxn>
                  <a:cxn ang="0">
                    <a:pos x="27" y="36"/>
                  </a:cxn>
                  <a:cxn ang="0">
                    <a:pos x="22" y="36"/>
                  </a:cxn>
                  <a:cxn ang="0">
                    <a:pos x="19" y="37"/>
                  </a:cxn>
                  <a:cxn ang="0">
                    <a:pos x="15" y="37"/>
                  </a:cxn>
                  <a:cxn ang="0">
                    <a:pos x="11" y="37"/>
                  </a:cxn>
                  <a:cxn ang="0">
                    <a:pos x="9" y="37"/>
                  </a:cxn>
                  <a:cxn ang="0">
                    <a:pos x="4" y="37"/>
                  </a:cxn>
                  <a:cxn ang="0">
                    <a:pos x="0" y="37"/>
                  </a:cxn>
                </a:cxnLst>
                <a:rect l="0" t="0" r="r" b="b"/>
                <a:pathLst>
                  <a:path w="125" h="37">
                    <a:moveTo>
                      <a:pt x="125" y="0"/>
                    </a:moveTo>
                    <a:lnTo>
                      <a:pt x="125" y="0"/>
                    </a:lnTo>
                    <a:lnTo>
                      <a:pt x="125" y="2"/>
                    </a:lnTo>
                    <a:lnTo>
                      <a:pt x="125" y="2"/>
                    </a:lnTo>
                    <a:lnTo>
                      <a:pt x="124" y="5"/>
                    </a:lnTo>
                    <a:lnTo>
                      <a:pt x="123" y="5"/>
                    </a:lnTo>
                    <a:lnTo>
                      <a:pt x="123" y="6"/>
                    </a:lnTo>
                    <a:lnTo>
                      <a:pt x="123" y="7"/>
                    </a:lnTo>
                    <a:lnTo>
                      <a:pt x="122" y="9"/>
                    </a:lnTo>
                    <a:lnTo>
                      <a:pt x="120" y="10"/>
                    </a:lnTo>
                    <a:lnTo>
                      <a:pt x="119" y="11"/>
                    </a:lnTo>
                    <a:lnTo>
                      <a:pt x="118" y="12"/>
                    </a:lnTo>
                    <a:lnTo>
                      <a:pt x="117" y="14"/>
                    </a:lnTo>
                    <a:lnTo>
                      <a:pt x="115" y="14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0" y="17"/>
                    </a:lnTo>
                    <a:lnTo>
                      <a:pt x="108" y="19"/>
                    </a:lnTo>
                    <a:lnTo>
                      <a:pt x="105" y="20"/>
                    </a:lnTo>
                    <a:lnTo>
                      <a:pt x="104" y="20"/>
                    </a:lnTo>
                    <a:lnTo>
                      <a:pt x="102" y="21"/>
                    </a:lnTo>
                    <a:lnTo>
                      <a:pt x="99" y="22"/>
                    </a:lnTo>
                    <a:lnTo>
                      <a:pt x="96" y="24"/>
                    </a:lnTo>
                    <a:lnTo>
                      <a:pt x="95" y="25"/>
                    </a:lnTo>
                    <a:lnTo>
                      <a:pt x="91" y="25"/>
                    </a:lnTo>
                    <a:lnTo>
                      <a:pt x="90" y="26"/>
                    </a:lnTo>
                    <a:lnTo>
                      <a:pt x="88" y="26"/>
                    </a:lnTo>
                    <a:lnTo>
                      <a:pt x="84" y="27"/>
                    </a:lnTo>
                    <a:lnTo>
                      <a:pt x="81" y="29"/>
                    </a:lnTo>
                    <a:lnTo>
                      <a:pt x="79" y="29"/>
                    </a:lnTo>
                    <a:lnTo>
                      <a:pt x="76" y="29"/>
                    </a:lnTo>
                    <a:lnTo>
                      <a:pt x="71" y="31"/>
                    </a:lnTo>
                    <a:lnTo>
                      <a:pt x="70" y="31"/>
                    </a:lnTo>
                    <a:lnTo>
                      <a:pt x="66" y="31"/>
                    </a:lnTo>
                    <a:lnTo>
                      <a:pt x="63" y="32"/>
                    </a:lnTo>
                    <a:lnTo>
                      <a:pt x="59" y="34"/>
                    </a:lnTo>
                    <a:lnTo>
                      <a:pt x="56" y="34"/>
                    </a:lnTo>
                    <a:lnTo>
                      <a:pt x="53" y="34"/>
                    </a:lnTo>
                    <a:lnTo>
                      <a:pt x="49" y="34"/>
                    </a:lnTo>
                    <a:lnTo>
                      <a:pt x="45" y="35"/>
                    </a:lnTo>
                    <a:lnTo>
                      <a:pt x="41" y="36"/>
                    </a:lnTo>
                    <a:lnTo>
                      <a:pt x="39" y="36"/>
                    </a:lnTo>
                    <a:lnTo>
                      <a:pt x="35" y="36"/>
                    </a:lnTo>
                    <a:lnTo>
                      <a:pt x="30" y="36"/>
                    </a:lnTo>
                    <a:lnTo>
                      <a:pt x="27" y="36"/>
                    </a:lnTo>
                    <a:lnTo>
                      <a:pt x="22" y="36"/>
                    </a:lnTo>
                    <a:lnTo>
                      <a:pt x="19" y="37"/>
                    </a:lnTo>
                    <a:lnTo>
                      <a:pt x="15" y="37"/>
                    </a:lnTo>
                    <a:lnTo>
                      <a:pt x="11" y="37"/>
                    </a:lnTo>
                    <a:lnTo>
                      <a:pt x="9" y="37"/>
                    </a:lnTo>
                    <a:lnTo>
                      <a:pt x="4" y="37"/>
                    </a:lnTo>
                    <a:lnTo>
                      <a:pt x="0" y="37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694"/>
              <p:cNvSpPr>
                <a:spLocks/>
              </p:cNvSpPr>
              <p:nvPr/>
            </p:nvSpPr>
            <p:spPr bwMode="auto">
              <a:xfrm>
                <a:off x="7983537" y="5567362"/>
                <a:ext cx="101600" cy="301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0" y="0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20" y="1"/>
                  </a:cxn>
                  <a:cxn ang="0">
                    <a:pos x="23" y="1"/>
                  </a:cxn>
                  <a:cxn ang="0">
                    <a:pos x="27" y="1"/>
                  </a:cxn>
                  <a:cxn ang="0">
                    <a:pos x="31" y="3"/>
                  </a:cxn>
                  <a:cxn ang="0">
                    <a:pos x="35" y="3"/>
                  </a:cxn>
                  <a:cxn ang="0">
                    <a:pos x="38" y="3"/>
                  </a:cxn>
                  <a:cxn ang="0">
                    <a:pos x="42" y="3"/>
                  </a:cxn>
                  <a:cxn ang="0">
                    <a:pos x="46" y="3"/>
                  </a:cxn>
                  <a:cxn ang="0">
                    <a:pos x="50" y="4"/>
                  </a:cxn>
                  <a:cxn ang="0">
                    <a:pos x="52" y="4"/>
                  </a:cxn>
                  <a:cxn ang="0">
                    <a:pos x="57" y="5"/>
                  </a:cxn>
                  <a:cxn ang="0">
                    <a:pos x="60" y="5"/>
                  </a:cxn>
                  <a:cxn ang="0">
                    <a:pos x="64" y="6"/>
                  </a:cxn>
                  <a:cxn ang="0">
                    <a:pos x="66" y="6"/>
                  </a:cxn>
                  <a:cxn ang="0">
                    <a:pos x="70" y="8"/>
                  </a:cxn>
                  <a:cxn ang="0">
                    <a:pos x="72" y="8"/>
                  </a:cxn>
                  <a:cxn ang="0">
                    <a:pos x="76" y="9"/>
                  </a:cxn>
                  <a:cxn ang="0">
                    <a:pos x="79" y="9"/>
                  </a:cxn>
                  <a:cxn ang="0">
                    <a:pos x="81" y="10"/>
                  </a:cxn>
                  <a:cxn ang="0">
                    <a:pos x="85" y="11"/>
                  </a:cxn>
                  <a:cxn ang="0">
                    <a:pos x="87" y="11"/>
                  </a:cxn>
                  <a:cxn ang="0">
                    <a:pos x="90" y="13"/>
                  </a:cxn>
                  <a:cxn ang="0">
                    <a:pos x="92" y="13"/>
                  </a:cxn>
                  <a:cxn ang="0">
                    <a:pos x="95" y="14"/>
                  </a:cxn>
                  <a:cxn ang="0">
                    <a:pos x="97" y="15"/>
                  </a:cxn>
                  <a:cxn ang="0">
                    <a:pos x="100" y="15"/>
                  </a:cxn>
                  <a:cxn ang="0">
                    <a:pos x="103" y="18"/>
                  </a:cxn>
                  <a:cxn ang="0">
                    <a:pos x="104" y="18"/>
                  </a:cxn>
                  <a:cxn ang="0">
                    <a:pos x="106" y="19"/>
                  </a:cxn>
                  <a:cxn ang="0">
                    <a:pos x="109" y="20"/>
                  </a:cxn>
                  <a:cxn ang="0">
                    <a:pos x="111" y="21"/>
                  </a:cxn>
                  <a:cxn ang="0">
                    <a:pos x="113" y="23"/>
                  </a:cxn>
                  <a:cxn ang="0">
                    <a:pos x="114" y="23"/>
                  </a:cxn>
                  <a:cxn ang="0">
                    <a:pos x="115" y="24"/>
                  </a:cxn>
                  <a:cxn ang="0">
                    <a:pos x="118" y="25"/>
                  </a:cxn>
                  <a:cxn ang="0">
                    <a:pos x="119" y="26"/>
                  </a:cxn>
                  <a:cxn ang="0">
                    <a:pos x="120" y="26"/>
                  </a:cxn>
                  <a:cxn ang="0">
                    <a:pos x="121" y="29"/>
                  </a:cxn>
                  <a:cxn ang="0">
                    <a:pos x="123" y="29"/>
                  </a:cxn>
                  <a:cxn ang="0">
                    <a:pos x="123" y="31"/>
                  </a:cxn>
                  <a:cxn ang="0">
                    <a:pos x="124" y="31"/>
                  </a:cxn>
                  <a:cxn ang="0">
                    <a:pos x="124" y="34"/>
                  </a:cxn>
                  <a:cxn ang="0">
                    <a:pos x="125" y="34"/>
                  </a:cxn>
                  <a:cxn ang="0">
                    <a:pos x="125" y="35"/>
                  </a:cxn>
                  <a:cxn ang="0">
                    <a:pos x="126" y="36"/>
                  </a:cxn>
                  <a:cxn ang="0">
                    <a:pos x="126" y="38"/>
                  </a:cxn>
                  <a:cxn ang="0">
                    <a:pos x="126" y="39"/>
                  </a:cxn>
                </a:cxnLst>
                <a:rect l="0" t="0" r="r" b="b"/>
                <a:pathLst>
                  <a:path w="126" h="3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8" y="3"/>
                    </a:lnTo>
                    <a:lnTo>
                      <a:pt x="42" y="3"/>
                    </a:lnTo>
                    <a:lnTo>
                      <a:pt x="46" y="3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7" y="5"/>
                    </a:lnTo>
                    <a:lnTo>
                      <a:pt x="60" y="5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70" y="8"/>
                    </a:lnTo>
                    <a:lnTo>
                      <a:pt x="72" y="8"/>
                    </a:lnTo>
                    <a:lnTo>
                      <a:pt x="76" y="9"/>
                    </a:lnTo>
                    <a:lnTo>
                      <a:pt x="79" y="9"/>
                    </a:lnTo>
                    <a:lnTo>
                      <a:pt x="81" y="10"/>
                    </a:lnTo>
                    <a:lnTo>
                      <a:pt x="85" y="11"/>
                    </a:lnTo>
                    <a:lnTo>
                      <a:pt x="87" y="11"/>
                    </a:lnTo>
                    <a:lnTo>
                      <a:pt x="90" y="13"/>
                    </a:lnTo>
                    <a:lnTo>
                      <a:pt x="92" y="13"/>
                    </a:lnTo>
                    <a:lnTo>
                      <a:pt x="95" y="14"/>
                    </a:lnTo>
                    <a:lnTo>
                      <a:pt x="97" y="15"/>
                    </a:lnTo>
                    <a:lnTo>
                      <a:pt x="100" y="15"/>
                    </a:lnTo>
                    <a:lnTo>
                      <a:pt x="103" y="18"/>
                    </a:lnTo>
                    <a:lnTo>
                      <a:pt x="104" y="18"/>
                    </a:lnTo>
                    <a:lnTo>
                      <a:pt x="106" y="19"/>
                    </a:lnTo>
                    <a:lnTo>
                      <a:pt x="109" y="20"/>
                    </a:lnTo>
                    <a:lnTo>
                      <a:pt x="111" y="21"/>
                    </a:lnTo>
                    <a:lnTo>
                      <a:pt x="113" y="23"/>
                    </a:lnTo>
                    <a:lnTo>
                      <a:pt x="114" y="23"/>
                    </a:lnTo>
                    <a:lnTo>
                      <a:pt x="115" y="24"/>
                    </a:lnTo>
                    <a:lnTo>
                      <a:pt x="118" y="25"/>
                    </a:lnTo>
                    <a:lnTo>
                      <a:pt x="119" y="26"/>
                    </a:lnTo>
                    <a:lnTo>
                      <a:pt x="120" y="26"/>
                    </a:lnTo>
                    <a:lnTo>
                      <a:pt x="121" y="29"/>
                    </a:lnTo>
                    <a:lnTo>
                      <a:pt x="123" y="29"/>
                    </a:lnTo>
                    <a:lnTo>
                      <a:pt x="123" y="31"/>
                    </a:lnTo>
                    <a:lnTo>
                      <a:pt x="124" y="31"/>
                    </a:lnTo>
                    <a:lnTo>
                      <a:pt x="124" y="34"/>
                    </a:lnTo>
                    <a:lnTo>
                      <a:pt x="125" y="34"/>
                    </a:lnTo>
                    <a:lnTo>
                      <a:pt x="125" y="35"/>
                    </a:lnTo>
                    <a:lnTo>
                      <a:pt x="126" y="36"/>
                    </a:lnTo>
                    <a:lnTo>
                      <a:pt x="126" y="38"/>
                    </a:lnTo>
                    <a:lnTo>
                      <a:pt x="126" y="3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695"/>
              <p:cNvSpPr>
                <a:spLocks/>
              </p:cNvSpPr>
              <p:nvPr/>
            </p:nvSpPr>
            <p:spPr bwMode="auto">
              <a:xfrm>
                <a:off x="7885112" y="5567362"/>
                <a:ext cx="98425" cy="28575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0" y="38"/>
                  </a:cxn>
                  <a:cxn ang="0">
                    <a:pos x="0" y="35"/>
                  </a:cxn>
                  <a:cxn ang="0">
                    <a:pos x="0" y="35"/>
                  </a:cxn>
                  <a:cxn ang="0">
                    <a:pos x="1" y="34"/>
                  </a:cxn>
                  <a:cxn ang="0">
                    <a:pos x="1" y="33"/>
                  </a:cxn>
                  <a:cxn ang="0">
                    <a:pos x="3" y="31"/>
                  </a:cxn>
                  <a:cxn ang="0">
                    <a:pos x="3" y="30"/>
                  </a:cxn>
                  <a:cxn ang="0">
                    <a:pos x="4" y="29"/>
                  </a:cxn>
                  <a:cxn ang="0">
                    <a:pos x="5" y="28"/>
                  </a:cxn>
                  <a:cxn ang="0">
                    <a:pos x="6" y="26"/>
                  </a:cxn>
                  <a:cxn ang="0">
                    <a:pos x="8" y="25"/>
                  </a:cxn>
                  <a:cxn ang="0">
                    <a:pos x="9" y="24"/>
                  </a:cxn>
                  <a:cxn ang="0">
                    <a:pos x="10" y="24"/>
                  </a:cxn>
                  <a:cxn ang="0">
                    <a:pos x="10" y="23"/>
                  </a:cxn>
                  <a:cxn ang="0">
                    <a:pos x="13" y="21"/>
                  </a:cxn>
                  <a:cxn ang="0">
                    <a:pos x="14" y="20"/>
                  </a:cxn>
                  <a:cxn ang="0">
                    <a:pos x="17" y="19"/>
                  </a:cxn>
                  <a:cxn ang="0">
                    <a:pos x="18" y="18"/>
                  </a:cxn>
                  <a:cxn ang="0">
                    <a:pos x="20" y="18"/>
                  </a:cxn>
                  <a:cxn ang="0">
                    <a:pos x="22" y="16"/>
                  </a:cxn>
                  <a:cxn ang="0">
                    <a:pos x="24" y="15"/>
                  </a:cxn>
                  <a:cxn ang="0">
                    <a:pos x="27" y="14"/>
                  </a:cxn>
                  <a:cxn ang="0">
                    <a:pos x="29" y="13"/>
                  </a:cxn>
                  <a:cxn ang="0">
                    <a:pos x="33" y="13"/>
                  </a:cxn>
                  <a:cxn ang="0">
                    <a:pos x="35" y="11"/>
                  </a:cxn>
                  <a:cxn ang="0">
                    <a:pos x="38" y="11"/>
                  </a:cxn>
                  <a:cxn ang="0">
                    <a:pos x="40" y="10"/>
                  </a:cxn>
                  <a:cxn ang="0">
                    <a:pos x="43" y="9"/>
                  </a:cxn>
                  <a:cxn ang="0">
                    <a:pos x="47" y="9"/>
                  </a:cxn>
                  <a:cxn ang="0">
                    <a:pos x="49" y="9"/>
                  </a:cxn>
                  <a:cxn ang="0">
                    <a:pos x="52" y="6"/>
                  </a:cxn>
                  <a:cxn ang="0">
                    <a:pos x="55" y="6"/>
                  </a:cxn>
                  <a:cxn ang="0">
                    <a:pos x="58" y="6"/>
                  </a:cxn>
                  <a:cxn ang="0">
                    <a:pos x="62" y="5"/>
                  </a:cxn>
                  <a:cxn ang="0">
                    <a:pos x="64" y="4"/>
                  </a:cxn>
                  <a:cxn ang="0">
                    <a:pos x="69" y="4"/>
                  </a:cxn>
                  <a:cxn ang="0">
                    <a:pos x="72" y="4"/>
                  </a:cxn>
                  <a:cxn ang="0">
                    <a:pos x="76" y="4"/>
                  </a:cxn>
                  <a:cxn ang="0">
                    <a:pos x="79" y="3"/>
                  </a:cxn>
                  <a:cxn ang="0">
                    <a:pos x="82" y="3"/>
                  </a:cxn>
                  <a:cxn ang="0">
                    <a:pos x="87" y="3"/>
                  </a:cxn>
                  <a:cxn ang="0">
                    <a:pos x="89" y="3"/>
                  </a:cxn>
                  <a:cxn ang="0">
                    <a:pos x="93" y="3"/>
                  </a:cxn>
                  <a:cxn ang="0">
                    <a:pos x="98" y="1"/>
                  </a:cxn>
                  <a:cxn ang="0">
                    <a:pos x="102" y="1"/>
                  </a:cxn>
                  <a:cxn ang="0">
                    <a:pos x="106" y="1"/>
                  </a:cxn>
                  <a:cxn ang="0">
                    <a:pos x="109" y="0"/>
                  </a:cxn>
                  <a:cxn ang="0">
                    <a:pos x="113" y="0"/>
                  </a:cxn>
                  <a:cxn ang="0">
                    <a:pos x="117" y="0"/>
                  </a:cxn>
                  <a:cxn ang="0">
                    <a:pos x="121" y="0"/>
                  </a:cxn>
                  <a:cxn ang="0">
                    <a:pos x="125" y="0"/>
                  </a:cxn>
                </a:cxnLst>
                <a:rect l="0" t="0" r="r" b="b"/>
                <a:pathLst>
                  <a:path w="125" h="38">
                    <a:moveTo>
                      <a:pt x="0" y="38"/>
                    </a:moveTo>
                    <a:lnTo>
                      <a:pt x="0" y="38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4" y="29"/>
                    </a:lnTo>
                    <a:lnTo>
                      <a:pt x="5" y="28"/>
                    </a:lnTo>
                    <a:lnTo>
                      <a:pt x="6" y="26"/>
                    </a:lnTo>
                    <a:lnTo>
                      <a:pt x="8" y="25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3" y="21"/>
                    </a:lnTo>
                    <a:lnTo>
                      <a:pt x="14" y="20"/>
                    </a:lnTo>
                    <a:lnTo>
                      <a:pt x="17" y="19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2" y="16"/>
                    </a:lnTo>
                    <a:lnTo>
                      <a:pt x="24" y="15"/>
                    </a:lnTo>
                    <a:lnTo>
                      <a:pt x="27" y="14"/>
                    </a:lnTo>
                    <a:lnTo>
                      <a:pt x="29" y="13"/>
                    </a:lnTo>
                    <a:lnTo>
                      <a:pt x="33" y="13"/>
                    </a:lnTo>
                    <a:lnTo>
                      <a:pt x="35" y="11"/>
                    </a:lnTo>
                    <a:lnTo>
                      <a:pt x="38" y="11"/>
                    </a:lnTo>
                    <a:lnTo>
                      <a:pt x="40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49" y="9"/>
                    </a:lnTo>
                    <a:lnTo>
                      <a:pt x="52" y="6"/>
                    </a:lnTo>
                    <a:lnTo>
                      <a:pt x="55" y="6"/>
                    </a:lnTo>
                    <a:lnTo>
                      <a:pt x="58" y="6"/>
                    </a:lnTo>
                    <a:lnTo>
                      <a:pt x="62" y="5"/>
                    </a:lnTo>
                    <a:lnTo>
                      <a:pt x="64" y="4"/>
                    </a:lnTo>
                    <a:lnTo>
                      <a:pt x="69" y="4"/>
                    </a:lnTo>
                    <a:lnTo>
                      <a:pt x="72" y="4"/>
                    </a:lnTo>
                    <a:lnTo>
                      <a:pt x="76" y="4"/>
                    </a:lnTo>
                    <a:lnTo>
                      <a:pt x="79" y="3"/>
                    </a:lnTo>
                    <a:lnTo>
                      <a:pt x="82" y="3"/>
                    </a:lnTo>
                    <a:lnTo>
                      <a:pt x="87" y="3"/>
                    </a:lnTo>
                    <a:lnTo>
                      <a:pt x="89" y="3"/>
                    </a:lnTo>
                    <a:lnTo>
                      <a:pt x="93" y="3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09" y="0"/>
                    </a:lnTo>
                    <a:lnTo>
                      <a:pt x="113" y="0"/>
                    </a:lnTo>
                    <a:lnTo>
                      <a:pt x="117" y="0"/>
                    </a:lnTo>
                    <a:lnTo>
                      <a:pt x="121" y="0"/>
                    </a:lnTo>
                    <a:lnTo>
                      <a:pt x="125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Line 696"/>
              <p:cNvSpPr>
                <a:spLocks noChangeShapeType="1"/>
              </p:cNvSpPr>
              <p:nvPr/>
            </p:nvSpPr>
            <p:spPr bwMode="auto">
              <a:xfrm>
                <a:off x="7885112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Line 697"/>
              <p:cNvSpPr>
                <a:spLocks noChangeShapeType="1"/>
              </p:cNvSpPr>
              <p:nvPr/>
            </p:nvSpPr>
            <p:spPr bwMode="auto">
              <a:xfrm>
                <a:off x="8085137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" name="Group 420"/>
            <p:cNvGrpSpPr/>
            <p:nvPr/>
          </p:nvGrpSpPr>
          <p:grpSpPr>
            <a:xfrm>
              <a:off x="5687133" y="2885281"/>
              <a:ext cx="214312" cy="215900"/>
              <a:chOff x="6807200" y="6029325"/>
              <a:chExt cx="214312" cy="215900"/>
            </a:xfrm>
          </p:grpSpPr>
          <p:sp>
            <p:nvSpPr>
              <p:cNvPr id="132" name="Freeform 1142"/>
              <p:cNvSpPr>
                <a:spLocks/>
              </p:cNvSpPr>
              <p:nvPr/>
            </p:nvSpPr>
            <p:spPr bwMode="auto">
              <a:xfrm>
                <a:off x="6808787" y="6032500"/>
                <a:ext cx="209550" cy="211137"/>
              </a:xfrm>
              <a:custGeom>
                <a:avLst/>
                <a:gdLst/>
                <a:ahLst/>
                <a:cxnLst>
                  <a:cxn ang="0">
                    <a:pos x="264" y="132"/>
                  </a:cxn>
                  <a:cxn ang="0">
                    <a:pos x="261" y="104"/>
                  </a:cxn>
                  <a:cxn ang="0">
                    <a:pos x="252" y="79"/>
                  </a:cxn>
                  <a:cxn ang="0">
                    <a:pos x="241" y="57"/>
                  </a:cxn>
                  <a:cxn ang="0">
                    <a:pos x="225" y="38"/>
                  </a:cxn>
                  <a:cxn ang="0">
                    <a:pos x="206" y="21"/>
                  </a:cxn>
                  <a:cxn ang="0">
                    <a:pos x="183" y="10"/>
                  </a:cxn>
                  <a:cxn ang="0">
                    <a:pos x="158" y="1"/>
                  </a:cxn>
                  <a:cxn ang="0">
                    <a:pos x="132" y="0"/>
                  </a:cxn>
                  <a:cxn ang="0">
                    <a:pos x="117" y="0"/>
                  </a:cxn>
                  <a:cxn ang="0">
                    <a:pos x="92" y="4"/>
                  </a:cxn>
                  <a:cxn ang="0">
                    <a:pos x="68" y="15"/>
                  </a:cxn>
                  <a:cxn ang="0">
                    <a:pos x="48" y="30"/>
                  </a:cxn>
                  <a:cxn ang="0">
                    <a:pos x="29" y="47"/>
                  </a:cxn>
                  <a:cxn ang="0">
                    <a:pos x="16" y="69"/>
                  </a:cxn>
                  <a:cxn ang="0">
                    <a:pos x="6" y="93"/>
                  </a:cxn>
                  <a:cxn ang="0">
                    <a:pos x="1" y="118"/>
                  </a:cxn>
                  <a:cxn ang="0">
                    <a:pos x="0" y="132"/>
                  </a:cxn>
                  <a:cxn ang="0">
                    <a:pos x="2" y="160"/>
                  </a:cxn>
                  <a:cxn ang="0">
                    <a:pos x="10" y="183"/>
                  </a:cxn>
                  <a:cxn ang="0">
                    <a:pos x="22" y="206"/>
                  </a:cxn>
                  <a:cxn ang="0">
                    <a:pos x="36" y="225"/>
                  </a:cxn>
                  <a:cxn ang="0">
                    <a:pos x="58" y="242"/>
                  </a:cxn>
                  <a:cxn ang="0">
                    <a:pos x="80" y="255"/>
                  </a:cxn>
                  <a:cxn ang="0">
                    <a:pos x="104" y="261"/>
                  </a:cxn>
                  <a:cxn ang="0">
                    <a:pos x="132" y="265"/>
                  </a:cxn>
                  <a:cxn ang="0">
                    <a:pos x="146" y="262"/>
                  </a:cxn>
                  <a:cxn ang="0">
                    <a:pos x="169" y="257"/>
                  </a:cxn>
                  <a:cxn ang="0">
                    <a:pos x="193" y="247"/>
                  </a:cxn>
                  <a:cxn ang="0">
                    <a:pos x="216" y="235"/>
                  </a:cxn>
                  <a:cxn ang="0">
                    <a:pos x="232" y="215"/>
                  </a:cxn>
                  <a:cxn ang="0">
                    <a:pos x="249" y="196"/>
                  </a:cxn>
                  <a:cxn ang="0">
                    <a:pos x="259" y="171"/>
                  </a:cxn>
                  <a:cxn ang="0">
                    <a:pos x="264" y="146"/>
                  </a:cxn>
                  <a:cxn ang="0">
                    <a:pos x="264" y="132"/>
                  </a:cxn>
                </a:cxnLst>
                <a:rect l="0" t="0" r="r" b="b"/>
                <a:pathLst>
                  <a:path w="264" h="265">
                    <a:moveTo>
                      <a:pt x="264" y="132"/>
                    </a:moveTo>
                    <a:lnTo>
                      <a:pt x="264" y="132"/>
                    </a:lnTo>
                    <a:lnTo>
                      <a:pt x="264" y="118"/>
                    </a:lnTo>
                    <a:lnTo>
                      <a:pt x="261" y="104"/>
                    </a:lnTo>
                    <a:lnTo>
                      <a:pt x="259" y="93"/>
                    </a:lnTo>
                    <a:lnTo>
                      <a:pt x="252" y="79"/>
                    </a:lnTo>
                    <a:lnTo>
                      <a:pt x="249" y="69"/>
                    </a:lnTo>
                    <a:lnTo>
                      <a:pt x="241" y="57"/>
                    </a:lnTo>
                    <a:lnTo>
                      <a:pt x="232" y="47"/>
                    </a:lnTo>
                    <a:lnTo>
                      <a:pt x="225" y="38"/>
                    </a:lnTo>
                    <a:lnTo>
                      <a:pt x="216" y="30"/>
                    </a:lnTo>
                    <a:lnTo>
                      <a:pt x="206" y="21"/>
                    </a:lnTo>
                    <a:lnTo>
                      <a:pt x="193" y="15"/>
                    </a:lnTo>
                    <a:lnTo>
                      <a:pt x="183" y="10"/>
                    </a:lnTo>
                    <a:lnTo>
                      <a:pt x="169" y="4"/>
                    </a:lnTo>
                    <a:lnTo>
                      <a:pt x="158" y="1"/>
                    </a:lnTo>
                    <a:lnTo>
                      <a:pt x="14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17" y="0"/>
                    </a:lnTo>
                    <a:lnTo>
                      <a:pt x="104" y="1"/>
                    </a:lnTo>
                    <a:lnTo>
                      <a:pt x="92" y="4"/>
                    </a:lnTo>
                    <a:lnTo>
                      <a:pt x="80" y="10"/>
                    </a:lnTo>
                    <a:lnTo>
                      <a:pt x="68" y="15"/>
                    </a:lnTo>
                    <a:lnTo>
                      <a:pt x="58" y="21"/>
                    </a:lnTo>
                    <a:lnTo>
                      <a:pt x="48" y="30"/>
                    </a:lnTo>
                    <a:lnTo>
                      <a:pt x="36" y="38"/>
                    </a:lnTo>
                    <a:lnTo>
                      <a:pt x="29" y="47"/>
                    </a:lnTo>
                    <a:lnTo>
                      <a:pt x="22" y="57"/>
                    </a:lnTo>
                    <a:lnTo>
                      <a:pt x="16" y="69"/>
                    </a:lnTo>
                    <a:lnTo>
                      <a:pt x="10" y="79"/>
                    </a:lnTo>
                    <a:lnTo>
                      <a:pt x="6" y="93"/>
                    </a:lnTo>
                    <a:lnTo>
                      <a:pt x="2" y="104"/>
                    </a:lnTo>
                    <a:lnTo>
                      <a:pt x="1" y="118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46"/>
                    </a:lnTo>
                    <a:lnTo>
                      <a:pt x="2" y="160"/>
                    </a:lnTo>
                    <a:lnTo>
                      <a:pt x="6" y="171"/>
                    </a:lnTo>
                    <a:lnTo>
                      <a:pt x="10" y="183"/>
                    </a:lnTo>
                    <a:lnTo>
                      <a:pt x="16" y="196"/>
                    </a:lnTo>
                    <a:lnTo>
                      <a:pt x="22" y="206"/>
                    </a:lnTo>
                    <a:lnTo>
                      <a:pt x="29" y="215"/>
                    </a:lnTo>
                    <a:lnTo>
                      <a:pt x="36" y="225"/>
                    </a:lnTo>
                    <a:lnTo>
                      <a:pt x="48" y="235"/>
                    </a:lnTo>
                    <a:lnTo>
                      <a:pt x="58" y="242"/>
                    </a:lnTo>
                    <a:lnTo>
                      <a:pt x="68" y="247"/>
                    </a:lnTo>
                    <a:lnTo>
                      <a:pt x="80" y="255"/>
                    </a:lnTo>
                    <a:lnTo>
                      <a:pt x="92" y="257"/>
                    </a:lnTo>
                    <a:lnTo>
                      <a:pt x="104" y="261"/>
                    </a:lnTo>
                    <a:lnTo>
                      <a:pt x="117" y="262"/>
                    </a:lnTo>
                    <a:lnTo>
                      <a:pt x="132" y="265"/>
                    </a:lnTo>
                    <a:lnTo>
                      <a:pt x="132" y="265"/>
                    </a:lnTo>
                    <a:lnTo>
                      <a:pt x="146" y="262"/>
                    </a:lnTo>
                    <a:lnTo>
                      <a:pt x="158" y="261"/>
                    </a:lnTo>
                    <a:lnTo>
                      <a:pt x="169" y="257"/>
                    </a:lnTo>
                    <a:lnTo>
                      <a:pt x="183" y="255"/>
                    </a:lnTo>
                    <a:lnTo>
                      <a:pt x="193" y="247"/>
                    </a:lnTo>
                    <a:lnTo>
                      <a:pt x="206" y="242"/>
                    </a:lnTo>
                    <a:lnTo>
                      <a:pt x="216" y="235"/>
                    </a:lnTo>
                    <a:lnTo>
                      <a:pt x="225" y="225"/>
                    </a:lnTo>
                    <a:lnTo>
                      <a:pt x="232" y="215"/>
                    </a:lnTo>
                    <a:lnTo>
                      <a:pt x="241" y="206"/>
                    </a:lnTo>
                    <a:lnTo>
                      <a:pt x="249" y="196"/>
                    </a:lnTo>
                    <a:lnTo>
                      <a:pt x="252" y="183"/>
                    </a:lnTo>
                    <a:lnTo>
                      <a:pt x="259" y="171"/>
                    </a:lnTo>
                    <a:lnTo>
                      <a:pt x="261" y="160"/>
                    </a:lnTo>
                    <a:lnTo>
                      <a:pt x="264" y="146"/>
                    </a:lnTo>
                    <a:lnTo>
                      <a:pt x="264" y="132"/>
                    </a:lnTo>
                    <a:lnTo>
                      <a:pt x="264" y="132"/>
                    </a:lnTo>
                    <a:lnTo>
                      <a:pt x="264" y="132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1143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1144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1145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1146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 1147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 1148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1149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1150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1151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1152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1153"/>
              <p:cNvSpPr>
                <a:spLocks/>
              </p:cNvSpPr>
              <p:nvPr/>
            </p:nvSpPr>
            <p:spPr bwMode="auto">
              <a:xfrm>
                <a:off x="6807200" y="6029325"/>
                <a:ext cx="214312" cy="215900"/>
              </a:xfrm>
              <a:custGeom>
                <a:avLst/>
                <a:gdLst/>
                <a:ahLst/>
                <a:cxnLst>
                  <a:cxn ang="0">
                    <a:pos x="271" y="136"/>
                  </a:cxn>
                  <a:cxn ang="0">
                    <a:pos x="270" y="151"/>
                  </a:cxn>
                  <a:cxn ang="0">
                    <a:pos x="268" y="164"/>
                  </a:cxn>
                  <a:cxn ang="0">
                    <a:pos x="265" y="177"/>
                  </a:cxn>
                  <a:cxn ang="0">
                    <a:pos x="260" y="190"/>
                  </a:cxn>
                  <a:cxn ang="0">
                    <a:pos x="247" y="213"/>
                  </a:cxn>
                  <a:cxn ang="0">
                    <a:pos x="231" y="233"/>
                  </a:cxn>
                  <a:cxn ang="0">
                    <a:pos x="211" y="250"/>
                  </a:cxn>
                  <a:cxn ang="0">
                    <a:pos x="188" y="263"/>
                  </a:cxn>
                  <a:cxn ang="0">
                    <a:pos x="176" y="266"/>
                  </a:cxn>
                  <a:cxn ang="0">
                    <a:pos x="162" y="270"/>
                  </a:cxn>
                  <a:cxn ang="0">
                    <a:pos x="150" y="273"/>
                  </a:cxn>
                  <a:cxn ang="0">
                    <a:pos x="136" y="273"/>
                  </a:cxn>
                  <a:cxn ang="0">
                    <a:pos x="122" y="273"/>
                  </a:cxn>
                  <a:cxn ang="0">
                    <a:pos x="108" y="270"/>
                  </a:cxn>
                  <a:cxn ang="0">
                    <a:pos x="96" y="266"/>
                  </a:cxn>
                  <a:cxn ang="0">
                    <a:pos x="83" y="263"/>
                  </a:cxn>
                  <a:cxn ang="0">
                    <a:pos x="59" y="250"/>
                  </a:cxn>
                  <a:cxn ang="0">
                    <a:pos x="39" y="233"/>
                  </a:cxn>
                  <a:cxn ang="0">
                    <a:pos x="23" y="213"/>
                  </a:cxn>
                  <a:cxn ang="0">
                    <a:pos x="10" y="190"/>
                  </a:cxn>
                  <a:cxn ang="0">
                    <a:pos x="6" y="177"/>
                  </a:cxn>
                  <a:cxn ang="0">
                    <a:pos x="3" y="164"/>
                  </a:cxn>
                  <a:cxn ang="0">
                    <a:pos x="0" y="151"/>
                  </a:cxn>
                  <a:cxn ang="0">
                    <a:pos x="0" y="136"/>
                  </a:cxn>
                  <a:cxn ang="0">
                    <a:pos x="0" y="122"/>
                  </a:cxn>
                  <a:cxn ang="0">
                    <a:pos x="3" y="110"/>
                  </a:cxn>
                  <a:cxn ang="0">
                    <a:pos x="6" y="96"/>
                  </a:cxn>
                  <a:cxn ang="0">
                    <a:pos x="10" y="83"/>
                  </a:cxn>
                  <a:cxn ang="0">
                    <a:pos x="23" y="61"/>
                  </a:cxn>
                  <a:cxn ang="0">
                    <a:pos x="39" y="40"/>
                  </a:cxn>
                  <a:cxn ang="0">
                    <a:pos x="59" y="23"/>
                  </a:cxn>
                  <a:cxn ang="0">
                    <a:pos x="83" y="10"/>
                  </a:cxn>
                  <a:cxn ang="0">
                    <a:pos x="96" y="7"/>
                  </a:cxn>
                  <a:cxn ang="0">
                    <a:pos x="108" y="3"/>
                  </a:cxn>
                  <a:cxn ang="0">
                    <a:pos x="122" y="0"/>
                  </a:cxn>
                  <a:cxn ang="0">
                    <a:pos x="136" y="0"/>
                  </a:cxn>
                  <a:cxn ang="0">
                    <a:pos x="150" y="0"/>
                  </a:cxn>
                  <a:cxn ang="0">
                    <a:pos x="162" y="3"/>
                  </a:cxn>
                  <a:cxn ang="0">
                    <a:pos x="176" y="7"/>
                  </a:cxn>
                  <a:cxn ang="0">
                    <a:pos x="188" y="10"/>
                  </a:cxn>
                  <a:cxn ang="0">
                    <a:pos x="211" y="23"/>
                  </a:cxn>
                  <a:cxn ang="0">
                    <a:pos x="231" y="40"/>
                  </a:cxn>
                  <a:cxn ang="0">
                    <a:pos x="247" y="61"/>
                  </a:cxn>
                  <a:cxn ang="0">
                    <a:pos x="260" y="83"/>
                  </a:cxn>
                  <a:cxn ang="0">
                    <a:pos x="265" y="96"/>
                  </a:cxn>
                  <a:cxn ang="0">
                    <a:pos x="268" y="110"/>
                  </a:cxn>
                  <a:cxn ang="0">
                    <a:pos x="270" y="122"/>
                  </a:cxn>
                  <a:cxn ang="0">
                    <a:pos x="271" y="136"/>
                  </a:cxn>
                </a:cxnLst>
                <a:rect l="0" t="0" r="r" b="b"/>
                <a:pathLst>
                  <a:path w="271" h="273">
                    <a:moveTo>
                      <a:pt x="271" y="136"/>
                    </a:moveTo>
                    <a:lnTo>
                      <a:pt x="270" y="151"/>
                    </a:lnTo>
                    <a:lnTo>
                      <a:pt x="268" y="164"/>
                    </a:lnTo>
                    <a:lnTo>
                      <a:pt x="265" y="177"/>
                    </a:lnTo>
                    <a:lnTo>
                      <a:pt x="260" y="190"/>
                    </a:lnTo>
                    <a:lnTo>
                      <a:pt x="247" y="213"/>
                    </a:lnTo>
                    <a:lnTo>
                      <a:pt x="231" y="233"/>
                    </a:lnTo>
                    <a:lnTo>
                      <a:pt x="211" y="250"/>
                    </a:lnTo>
                    <a:lnTo>
                      <a:pt x="188" y="263"/>
                    </a:lnTo>
                    <a:lnTo>
                      <a:pt x="176" y="266"/>
                    </a:lnTo>
                    <a:lnTo>
                      <a:pt x="162" y="270"/>
                    </a:lnTo>
                    <a:lnTo>
                      <a:pt x="150" y="273"/>
                    </a:lnTo>
                    <a:lnTo>
                      <a:pt x="136" y="273"/>
                    </a:lnTo>
                    <a:lnTo>
                      <a:pt x="122" y="273"/>
                    </a:lnTo>
                    <a:lnTo>
                      <a:pt x="108" y="270"/>
                    </a:lnTo>
                    <a:lnTo>
                      <a:pt x="96" y="266"/>
                    </a:lnTo>
                    <a:lnTo>
                      <a:pt x="83" y="263"/>
                    </a:lnTo>
                    <a:lnTo>
                      <a:pt x="59" y="250"/>
                    </a:lnTo>
                    <a:lnTo>
                      <a:pt x="39" y="233"/>
                    </a:lnTo>
                    <a:lnTo>
                      <a:pt x="23" y="213"/>
                    </a:lnTo>
                    <a:lnTo>
                      <a:pt x="10" y="190"/>
                    </a:lnTo>
                    <a:lnTo>
                      <a:pt x="6" y="177"/>
                    </a:lnTo>
                    <a:lnTo>
                      <a:pt x="3" y="164"/>
                    </a:lnTo>
                    <a:lnTo>
                      <a:pt x="0" y="151"/>
                    </a:lnTo>
                    <a:lnTo>
                      <a:pt x="0" y="136"/>
                    </a:lnTo>
                    <a:lnTo>
                      <a:pt x="0" y="122"/>
                    </a:lnTo>
                    <a:lnTo>
                      <a:pt x="3" y="110"/>
                    </a:lnTo>
                    <a:lnTo>
                      <a:pt x="6" y="96"/>
                    </a:lnTo>
                    <a:lnTo>
                      <a:pt x="10" y="83"/>
                    </a:lnTo>
                    <a:lnTo>
                      <a:pt x="23" y="61"/>
                    </a:lnTo>
                    <a:lnTo>
                      <a:pt x="39" y="40"/>
                    </a:lnTo>
                    <a:lnTo>
                      <a:pt x="59" y="23"/>
                    </a:lnTo>
                    <a:lnTo>
                      <a:pt x="83" y="10"/>
                    </a:lnTo>
                    <a:lnTo>
                      <a:pt x="96" y="7"/>
                    </a:lnTo>
                    <a:lnTo>
                      <a:pt x="108" y="3"/>
                    </a:lnTo>
                    <a:lnTo>
                      <a:pt x="122" y="0"/>
                    </a:lnTo>
                    <a:lnTo>
                      <a:pt x="136" y="0"/>
                    </a:lnTo>
                    <a:lnTo>
                      <a:pt x="150" y="0"/>
                    </a:lnTo>
                    <a:lnTo>
                      <a:pt x="162" y="3"/>
                    </a:lnTo>
                    <a:lnTo>
                      <a:pt x="176" y="7"/>
                    </a:lnTo>
                    <a:lnTo>
                      <a:pt x="188" y="10"/>
                    </a:lnTo>
                    <a:lnTo>
                      <a:pt x="211" y="23"/>
                    </a:lnTo>
                    <a:lnTo>
                      <a:pt x="231" y="40"/>
                    </a:lnTo>
                    <a:lnTo>
                      <a:pt x="247" y="61"/>
                    </a:lnTo>
                    <a:lnTo>
                      <a:pt x="260" y="83"/>
                    </a:lnTo>
                    <a:lnTo>
                      <a:pt x="265" y="96"/>
                    </a:lnTo>
                    <a:lnTo>
                      <a:pt x="268" y="110"/>
                    </a:lnTo>
                    <a:lnTo>
                      <a:pt x="270" y="122"/>
                    </a:lnTo>
                    <a:lnTo>
                      <a:pt x="271" y="136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3" name="Group 433"/>
            <p:cNvGrpSpPr/>
            <p:nvPr/>
          </p:nvGrpSpPr>
          <p:grpSpPr>
            <a:xfrm>
              <a:off x="5144738" y="2897981"/>
              <a:ext cx="258762" cy="190500"/>
              <a:chOff x="5410200" y="6157912"/>
              <a:chExt cx="258762" cy="190500"/>
            </a:xfrm>
          </p:grpSpPr>
          <p:sp>
            <p:nvSpPr>
              <p:cNvPr id="116" name="Freeform 728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29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730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731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732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733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734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735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736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737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Freeform 738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Freeform 739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740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741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742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743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cxnSp>
        <p:nvCxnSpPr>
          <p:cNvPr id="32" name="Straight Connector 31"/>
          <p:cNvCxnSpPr/>
          <p:nvPr/>
        </p:nvCxnSpPr>
        <p:spPr>
          <a:xfrm>
            <a:off x="7762006" y="4876800"/>
            <a:ext cx="606425" cy="23813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4" name="Group 346"/>
          <p:cNvGrpSpPr/>
          <p:nvPr/>
        </p:nvGrpSpPr>
        <p:grpSpPr>
          <a:xfrm>
            <a:off x="8153393" y="4557796"/>
            <a:ext cx="838207" cy="652464"/>
            <a:chOff x="1219208" y="762009"/>
            <a:chExt cx="582618" cy="423864"/>
          </a:xfrm>
        </p:grpSpPr>
        <p:grpSp>
          <p:nvGrpSpPr>
            <p:cNvPr id="85" name="Group 299"/>
            <p:cNvGrpSpPr>
              <a:grpSpLocks/>
            </p:cNvGrpSpPr>
            <p:nvPr/>
          </p:nvGrpSpPr>
          <p:grpSpPr bwMode="auto">
            <a:xfrm>
              <a:off x="1219208" y="762009"/>
              <a:ext cx="582618" cy="423864"/>
              <a:chOff x="982" y="2328"/>
              <a:chExt cx="367" cy="267"/>
            </a:xfrm>
          </p:grpSpPr>
          <p:sp>
            <p:nvSpPr>
              <p:cNvPr id="37" name="Freeform 300"/>
              <p:cNvSpPr>
                <a:spLocks/>
              </p:cNvSpPr>
              <p:nvPr/>
            </p:nvSpPr>
            <p:spPr bwMode="auto">
              <a:xfrm>
                <a:off x="982" y="2367"/>
                <a:ext cx="33" cy="177"/>
              </a:xfrm>
              <a:custGeom>
                <a:avLst/>
                <a:gdLst/>
                <a:ahLst/>
                <a:cxnLst>
                  <a:cxn ang="0">
                    <a:pos x="65" y="353"/>
                  </a:cxn>
                  <a:cxn ang="0">
                    <a:pos x="16" y="0"/>
                  </a:cxn>
                  <a:cxn ang="0">
                    <a:pos x="0" y="1"/>
                  </a:cxn>
                  <a:cxn ang="0">
                    <a:pos x="50" y="344"/>
                  </a:cxn>
                  <a:cxn ang="0">
                    <a:pos x="65" y="353"/>
                  </a:cxn>
                  <a:cxn ang="0">
                    <a:pos x="65" y="353"/>
                  </a:cxn>
                </a:cxnLst>
                <a:rect l="0" t="0" r="r" b="b"/>
                <a:pathLst>
                  <a:path w="65" h="353">
                    <a:moveTo>
                      <a:pt x="65" y="353"/>
                    </a:moveTo>
                    <a:lnTo>
                      <a:pt x="16" y="0"/>
                    </a:lnTo>
                    <a:lnTo>
                      <a:pt x="0" y="1"/>
                    </a:lnTo>
                    <a:lnTo>
                      <a:pt x="50" y="344"/>
                    </a:lnTo>
                    <a:lnTo>
                      <a:pt x="65" y="353"/>
                    </a:lnTo>
                    <a:lnTo>
                      <a:pt x="65" y="353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Freeform 301"/>
              <p:cNvSpPr>
                <a:spLocks/>
              </p:cNvSpPr>
              <p:nvPr/>
            </p:nvSpPr>
            <p:spPr bwMode="auto">
              <a:xfrm>
                <a:off x="988" y="2328"/>
                <a:ext cx="251" cy="215"/>
              </a:xfrm>
              <a:custGeom>
                <a:avLst/>
                <a:gdLst/>
                <a:ahLst/>
                <a:cxnLst>
                  <a:cxn ang="0">
                    <a:pos x="502" y="351"/>
                  </a:cxn>
                  <a:cxn ang="0">
                    <a:pos x="449" y="0"/>
                  </a:cxn>
                  <a:cxn ang="0">
                    <a:pos x="0" y="79"/>
                  </a:cxn>
                  <a:cxn ang="0">
                    <a:pos x="52" y="428"/>
                  </a:cxn>
                  <a:cxn ang="0">
                    <a:pos x="502" y="351"/>
                  </a:cxn>
                  <a:cxn ang="0">
                    <a:pos x="502" y="351"/>
                  </a:cxn>
                </a:cxnLst>
                <a:rect l="0" t="0" r="r" b="b"/>
                <a:pathLst>
                  <a:path w="502" h="428">
                    <a:moveTo>
                      <a:pt x="502" y="351"/>
                    </a:moveTo>
                    <a:lnTo>
                      <a:pt x="449" y="0"/>
                    </a:lnTo>
                    <a:lnTo>
                      <a:pt x="0" y="79"/>
                    </a:lnTo>
                    <a:lnTo>
                      <a:pt x="52" y="428"/>
                    </a:lnTo>
                    <a:lnTo>
                      <a:pt x="502" y="351"/>
                    </a:lnTo>
                    <a:lnTo>
                      <a:pt x="502" y="351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302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solidFill>
                <a:srgbClr val="666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303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Line 304"/>
              <p:cNvSpPr>
                <a:spLocks noChangeShapeType="1"/>
              </p:cNvSpPr>
              <p:nvPr/>
            </p:nvSpPr>
            <p:spPr bwMode="auto">
              <a:xfrm flipH="1">
                <a:off x="1026" y="248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Line 305"/>
              <p:cNvSpPr>
                <a:spLocks noChangeShapeType="1"/>
              </p:cNvSpPr>
              <p:nvPr/>
            </p:nvSpPr>
            <p:spPr bwMode="auto">
              <a:xfrm flipH="1">
                <a:off x="1006" y="234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06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Freeform 307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noFill/>
              <a:ln w="4763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308"/>
              <p:cNvSpPr>
                <a:spLocks/>
              </p:cNvSpPr>
              <p:nvPr/>
            </p:nvSpPr>
            <p:spPr bwMode="auto">
              <a:xfrm>
                <a:off x="1015" y="2504"/>
                <a:ext cx="334" cy="78"/>
              </a:xfrm>
              <a:custGeom>
                <a:avLst/>
                <a:gdLst/>
                <a:ahLst/>
                <a:cxnLst>
                  <a:cxn ang="0">
                    <a:pos x="450" y="0"/>
                  </a:cxn>
                  <a:cxn ang="0">
                    <a:pos x="668" y="80"/>
                  </a:cxn>
                  <a:cxn ang="0">
                    <a:pos x="218" y="156"/>
                  </a:cxn>
                  <a:cxn ang="0">
                    <a:pos x="0" y="80"/>
                  </a:cxn>
                  <a:cxn ang="0">
                    <a:pos x="450" y="0"/>
                  </a:cxn>
                  <a:cxn ang="0">
                    <a:pos x="450" y="0"/>
                  </a:cxn>
                </a:cxnLst>
                <a:rect l="0" t="0" r="r" b="b"/>
                <a:pathLst>
                  <a:path w="668" h="156">
                    <a:moveTo>
                      <a:pt x="450" y="0"/>
                    </a:moveTo>
                    <a:lnTo>
                      <a:pt x="668" y="80"/>
                    </a:lnTo>
                    <a:lnTo>
                      <a:pt x="218" y="156"/>
                    </a:lnTo>
                    <a:lnTo>
                      <a:pt x="0" y="80"/>
                    </a:lnTo>
                    <a:lnTo>
                      <a:pt x="450" y="0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Line 309"/>
              <p:cNvSpPr>
                <a:spLocks noChangeShapeType="1"/>
              </p:cNvSpPr>
              <p:nvPr/>
            </p:nvSpPr>
            <p:spPr bwMode="auto">
              <a:xfrm flipH="1">
                <a:off x="1015" y="2504"/>
                <a:ext cx="224" cy="3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310"/>
              <p:cNvSpPr>
                <a:spLocks/>
              </p:cNvSpPr>
              <p:nvPr/>
            </p:nvSpPr>
            <p:spPr bwMode="auto">
              <a:xfrm>
                <a:off x="1047" y="2540"/>
                <a:ext cx="35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2" h="18">
                    <a:moveTo>
                      <a:pt x="39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311"/>
              <p:cNvSpPr>
                <a:spLocks/>
              </p:cNvSpPr>
              <p:nvPr/>
            </p:nvSpPr>
            <p:spPr bwMode="auto">
              <a:xfrm>
                <a:off x="1076" y="2535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18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8">
                    <a:moveTo>
                      <a:pt x="38" y="0"/>
                    </a:moveTo>
                    <a:lnTo>
                      <a:pt x="72" y="13"/>
                    </a:lnTo>
                    <a:lnTo>
                      <a:pt x="33" y="18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312"/>
              <p:cNvSpPr>
                <a:spLocks/>
              </p:cNvSpPr>
              <p:nvPr/>
            </p:nvSpPr>
            <p:spPr bwMode="auto">
              <a:xfrm>
                <a:off x="1106" y="2531"/>
                <a:ext cx="35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0"/>
                  </a:cxn>
                  <a:cxn ang="0">
                    <a:pos x="34" y="17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7">
                    <a:moveTo>
                      <a:pt x="39" y="0"/>
                    </a:moveTo>
                    <a:lnTo>
                      <a:pt x="71" y="10"/>
                    </a:lnTo>
                    <a:lnTo>
                      <a:pt x="34" y="17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313"/>
              <p:cNvSpPr>
                <a:spLocks/>
              </p:cNvSpPr>
              <p:nvPr/>
            </p:nvSpPr>
            <p:spPr bwMode="auto">
              <a:xfrm>
                <a:off x="1135" y="2526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0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0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314"/>
              <p:cNvSpPr>
                <a:spLocks/>
              </p:cNvSpPr>
              <p:nvPr/>
            </p:nvSpPr>
            <p:spPr bwMode="auto">
              <a:xfrm>
                <a:off x="1163" y="2521"/>
                <a:ext cx="37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315"/>
              <p:cNvSpPr>
                <a:spLocks/>
              </p:cNvSpPr>
              <p:nvPr/>
            </p:nvSpPr>
            <p:spPr bwMode="auto">
              <a:xfrm>
                <a:off x="1194" y="2516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2" h="18">
                    <a:moveTo>
                      <a:pt x="37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316"/>
              <p:cNvSpPr>
                <a:spLocks/>
              </p:cNvSpPr>
              <p:nvPr/>
            </p:nvSpPr>
            <p:spPr bwMode="auto">
              <a:xfrm>
                <a:off x="1222" y="2511"/>
                <a:ext cx="38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8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8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8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317"/>
              <p:cNvSpPr>
                <a:spLocks/>
              </p:cNvSpPr>
              <p:nvPr/>
            </p:nvSpPr>
            <p:spPr bwMode="auto">
              <a:xfrm>
                <a:off x="1071" y="2549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1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1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318"/>
              <p:cNvSpPr>
                <a:spLocks/>
              </p:cNvSpPr>
              <p:nvPr/>
            </p:nvSpPr>
            <p:spPr bwMode="auto">
              <a:xfrm>
                <a:off x="1101" y="2544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2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7">
                    <a:moveTo>
                      <a:pt x="38" y="0"/>
                    </a:moveTo>
                    <a:lnTo>
                      <a:pt x="71" y="12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19"/>
              <p:cNvSpPr>
                <a:spLocks/>
              </p:cNvSpPr>
              <p:nvPr/>
            </p:nvSpPr>
            <p:spPr bwMode="auto">
              <a:xfrm>
                <a:off x="1130" y="2539"/>
                <a:ext cx="35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1"/>
                  </a:cxn>
                  <a:cxn ang="0">
                    <a:pos x="33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6">
                    <a:moveTo>
                      <a:pt x="38" y="0"/>
                    </a:moveTo>
                    <a:lnTo>
                      <a:pt x="71" y="11"/>
                    </a:lnTo>
                    <a:lnTo>
                      <a:pt x="33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20"/>
              <p:cNvSpPr>
                <a:spLocks/>
              </p:cNvSpPr>
              <p:nvPr/>
            </p:nvSpPr>
            <p:spPr bwMode="auto">
              <a:xfrm>
                <a:off x="1159" y="2533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21"/>
              <p:cNvSpPr>
                <a:spLocks/>
              </p:cNvSpPr>
              <p:nvPr/>
            </p:nvSpPr>
            <p:spPr bwMode="auto">
              <a:xfrm>
                <a:off x="1188" y="2529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0"/>
                  </a:cxn>
                  <a:cxn ang="0">
                    <a:pos x="34" y="16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6">
                    <a:moveTo>
                      <a:pt x="39" y="0"/>
                    </a:moveTo>
                    <a:lnTo>
                      <a:pt x="73" y="10"/>
                    </a:lnTo>
                    <a:lnTo>
                      <a:pt x="34" y="16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22"/>
              <p:cNvSpPr>
                <a:spLocks/>
              </p:cNvSpPr>
              <p:nvPr/>
            </p:nvSpPr>
            <p:spPr bwMode="auto">
              <a:xfrm>
                <a:off x="1217" y="2524"/>
                <a:ext cx="37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2"/>
                  </a:cxn>
                  <a:cxn ang="0">
                    <a:pos x="35" y="16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2"/>
                    </a:lnTo>
                    <a:lnTo>
                      <a:pt x="35" y="16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323"/>
              <p:cNvSpPr>
                <a:spLocks/>
              </p:cNvSpPr>
              <p:nvPr/>
            </p:nvSpPr>
            <p:spPr bwMode="auto">
              <a:xfrm>
                <a:off x="1247" y="2519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1"/>
                  </a:cxn>
                  <a:cxn ang="0">
                    <a:pos x="34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1"/>
                    </a:lnTo>
                    <a:lnTo>
                      <a:pt x="34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324"/>
              <p:cNvSpPr>
                <a:spLocks/>
              </p:cNvSpPr>
              <p:nvPr/>
            </p:nvSpPr>
            <p:spPr bwMode="auto">
              <a:xfrm>
                <a:off x="1095" y="2557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1"/>
                  </a:cxn>
                  <a:cxn ang="0">
                    <a:pos x="34" y="19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9">
                    <a:moveTo>
                      <a:pt x="39" y="0"/>
                    </a:moveTo>
                    <a:lnTo>
                      <a:pt x="73" y="11"/>
                    </a:lnTo>
                    <a:lnTo>
                      <a:pt x="34" y="19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325"/>
              <p:cNvSpPr>
                <a:spLocks/>
              </p:cNvSpPr>
              <p:nvPr/>
            </p:nvSpPr>
            <p:spPr bwMode="auto">
              <a:xfrm>
                <a:off x="1125" y="2553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1" y="10"/>
                  </a:cxn>
                  <a:cxn ang="0">
                    <a:pos x="32" y="18"/>
                  </a:cxn>
                  <a:cxn ang="0">
                    <a:pos x="0" y="5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1" h="18">
                    <a:moveTo>
                      <a:pt x="37" y="0"/>
                    </a:moveTo>
                    <a:lnTo>
                      <a:pt x="71" y="10"/>
                    </a:lnTo>
                    <a:lnTo>
                      <a:pt x="32" y="18"/>
                    </a:lnTo>
                    <a:lnTo>
                      <a:pt x="0" y="5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326"/>
              <p:cNvSpPr>
                <a:spLocks/>
              </p:cNvSpPr>
              <p:nvPr/>
            </p:nvSpPr>
            <p:spPr bwMode="auto">
              <a:xfrm>
                <a:off x="1242" y="2532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0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8">
                    <a:moveTo>
                      <a:pt x="38" y="0"/>
                    </a:moveTo>
                    <a:lnTo>
                      <a:pt x="71" y="10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327"/>
              <p:cNvSpPr>
                <a:spLocks/>
              </p:cNvSpPr>
              <p:nvPr/>
            </p:nvSpPr>
            <p:spPr bwMode="auto">
              <a:xfrm>
                <a:off x="1271" y="2527"/>
                <a:ext cx="37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6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6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6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328"/>
              <p:cNvSpPr>
                <a:spLocks/>
              </p:cNvSpPr>
              <p:nvPr/>
            </p:nvSpPr>
            <p:spPr bwMode="auto">
              <a:xfrm>
                <a:off x="1120" y="2566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0" y="11"/>
                  </a:cxn>
                  <a:cxn ang="0">
                    <a:pos x="33" y="17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17">
                    <a:moveTo>
                      <a:pt x="38" y="0"/>
                    </a:moveTo>
                    <a:lnTo>
                      <a:pt x="70" y="11"/>
                    </a:lnTo>
                    <a:lnTo>
                      <a:pt x="33" y="17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329"/>
              <p:cNvSpPr>
                <a:spLocks/>
              </p:cNvSpPr>
              <p:nvPr/>
            </p:nvSpPr>
            <p:spPr bwMode="auto">
              <a:xfrm>
                <a:off x="1149" y="2560"/>
                <a:ext cx="36" cy="1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20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20">
                    <a:moveTo>
                      <a:pt x="38" y="0"/>
                    </a:moveTo>
                    <a:lnTo>
                      <a:pt x="72" y="13"/>
                    </a:lnTo>
                    <a:lnTo>
                      <a:pt x="33" y="20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330"/>
              <p:cNvSpPr>
                <a:spLocks/>
              </p:cNvSpPr>
              <p:nvPr/>
            </p:nvSpPr>
            <p:spPr bwMode="auto">
              <a:xfrm>
                <a:off x="1266" y="2540"/>
                <a:ext cx="36" cy="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72" y="13"/>
                  </a:cxn>
                  <a:cxn ang="0">
                    <a:pos x="35" y="18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72" h="18">
                    <a:moveTo>
                      <a:pt x="40" y="0"/>
                    </a:moveTo>
                    <a:lnTo>
                      <a:pt x="72" y="13"/>
                    </a:lnTo>
                    <a:lnTo>
                      <a:pt x="35" y="18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31"/>
              <p:cNvSpPr>
                <a:spLocks/>
              </p:cNvSpPr>
              <p:nvPr/>
            </p:nvSpPr>
            <p:spPr bwMode="auto">
              <a:xfrm>
                <a:off x="1295" y="2536"/>
                <a:ext cx="36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2"/>
                  </a:cxn>
                  <a:cxn ang="0">
                    <a:pos x="35" y="18"/>
                  </a:cxn>
                  <a:cxn ang="0">
                    <a:pos x="0" y="7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8">
                    <a:moveTo>
                      <a:pt x="39" y="0"/>
                    </a:moveTo>
                    <a:lnTo>
                      <a:pt x="71" y="12"/>
                    </a:lnTo>
                    <a:lnTo>
                      <a:pt x="35" y="18"/>
                    </a:lnTo>
                    <a:lnTo>
                      <a:pt x="0" y="7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" name="Freeform 332"/>
              <p:cNvSpPr>
                <a:spLocks/>
              </p:cNvSpPr>
              <p:nvPr/>
            </p:nvSpPr>
            <p:spPr bwMode="auto">
              <a:xfrm>
                <a:off x="1152" y="2536"/>
                <a:ext cx="124" cy="30"/>
              </a:xfrm>
              <a:custGeom>
                <a:avLst/>
                <a:gdLst/>
                <a:ahLst/>
                <a:cxnLst>
                  <a:cxn ang="0">
                    <a:pos x="248" y="30"/>
                  </a:cxn>
                  <a:cxn ang="0">
                    <a:pos x="166" y="0"/>
                  </a:cxn>
                  <a:cxn ang="0">
                    <a:pos x="0" y="29"/>
                  </a:cxn>
                  <a:cxn ang="0">
                    <a:pos x="84" y="61"/>
                  </a:cxn>
                  <a:cxn ang="0">
                    <a:pos x="248" y="30"/>
                  </a:cxn>
                  <a:cxn ang="0">
                    <a:pos x="248" y="30"/>
                  </a:cxn>
                </a:cxnLst>
                <a:rect l="0" t="0" r="r" b="b"/>
                <a:pathLst>
                  <a:path w="248" h="61">
                    <a:moveTo>
                      <a:pt x="248" y="30"/>
                    </a:moveTo>
                    <a:lnTo>
                      <a:pt x="166" y="0"/>
                    </a:lnTo>
                    <a:lnTo>
                      <a:pt x="0" y="29"/>
                    </a:lnTo>
                    <a:lnTo>
                      <a:pt x="84" y="61"/>
                    </a:lnTo>
                    <a:lnTo>
                      <a:pt x="248" y="30"/>
                    </a:lnTo>
                    <a:lnTo>
                      <a:pt x="248" y="30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333"/>
              <p:cNvSpPr>
                <a:spLocks/>
              </p:cNvSpPr>
              <p:nvPr/>
            </p:nvSpPr>
            <p:spPr bwMode="auto">
              <a:xfrm>
                <a:off x="1014" y="2543"/>
                <a:ext cx="111" cy="52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0"/>
                  </a:cxn>
                  <a:cxn ang="0">
                    <a:pos x="222" y="79"/>
                  </a:cxn>
                  <a:cxn ang="0">
                    <a:pos x="222" y="104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222" h="104">
                    <a:moveTo>
                      <a:pt x="0" y="24"/>
                    </a:moveTo>
                    <a:lnTo>
                      <a:pt x="0" y="0"/>
                    </a:lnTo>
                    <a:lnTo>
                      <a:pt x="222" y="79"/>
                    </a:lnTo>
                    <a:lnTo>
                      <a:pt x="222" y="10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Line 334"/>
              <p:cNvSpPr>
                <a:spLocks noChangeShapeType="1"/>
              </p:cNvSpPr>
              <p:nvPr/>
            </p:nvSpPr>
            <p:spPr bwMode="auto">
              <a:xfrm flipH="1">
                <a:off x="1126" y="2544"/>
                <a:ext cx="221" cy="38"/>
              </a:xfrm>
              <a:prstGeom prst="line">
                <a:avLst/>
              </a:prstGeom>
              <a:noFill/>
              <a:ln w="1588">
                <a:solidFill>
                  <a:srgbClr val="9999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335"/>
              <p:cNvSpPr>
                <a:spLocks/>
              </p:cNvSpPr>
              <p:nvPr/>
            </p:nvSpPr>
            <p:spPr bwMode="auto">
              <a:xfrm>
                <a:off x="982" y="2328"/>
                <a:ext cx="366" cy="26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512" y="348"/>
                  </a:cxn>
                  <a:cxn ang="0">
                    <a:pos x="732" y="431"/>
                  </a:cxn>
                  <a:cxn ang="0">
                    <a:pos x="732" y="454"/>
                  </a:cxn>
                  <a:cxn ang="0">
                    <a:pos x="284" y="532"/>
                  </a:cxn>
                  <a:cxn ang="0">
                    <a:pos x="64" y="453"/>
                  </a:cxn>
                  <a:cxn ang="0">
                    <a:pos x="64" y="431"/>
                  </a:cxn>
                  <a:cxn ang="0">
                    <a:pos x="53" y="426"/>
                  </a:cxn>
                  <a:cxn ang="0">
                    <a:pos x="0" y="79"/>
                  </a:cxn>
                  <a:cxn ang="0">
                    <a:pos x="445" y="1"/>
                  </a:cxn>
                  <a:cxn ang="0">
                    <a:pos x="462" y="0"/>
                  </a:cxn>
                  <a:cxn ang="0">
                    <a:pos x="462" y="0"/>
                  </a:cxn>
                </a:cxnLst>
                <a:rect l="0" t="0" r="r" b="b"/>
                <a:pathLst>
                  <a:path w="732" h="532">
                    <a:moveTo>
                      <a:pt x="462" y="0"/>
                    </a:moveTo>
                    <a:lnTo>
                      <a:pt x="512" y="348"/>
                    </a:lnTo>
                    <a:lnTo>
                      <a:pt x="732" y="431"/>
                    </a:lnTo>
                    <a:lnTo>
                      <a:pt x="732" y="454"/>
                    </a:lnTo>
                    <a:lnTo>
                      <a:pt x="284" y="532"/>
                    </a:lnTo>
                    <a:lnTo>
                      <a:pt x="64" y="453"/>
                    </a:lnTo>
                    <a:lnTo>
                      <a:pt x="64" y="431"/>
                    </a:lnTo>
                    <a:lnTo>
                      <a:pt x="53" y="426"/>
                    </a:lnTo>
                    <a:lnTo>
                      <a:pt x="0" y="79"/>
                    </a:lnTo>
                    <a:lnTo>
                      <a:pt x="445" y="1"/>
                    </a:lnTo>
                    <a:lnTo>
                      <a:pt x="462" y="0"/>
                    </a:lnTo>
                    <a:lnTo>
                      <a:pt x="462" y="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6" name="Picture 1234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21098833">
              <a:off x="1277353" y="828257"/>
              <a:ext cx="320908" cy="2208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34" name="Freeform 33"/>
          <p:cNvSpPr/>
          <p:nvPr/>
        </p:nvSpPr>
        <p:spPr>
          <a:xfrm>
            <a:off x="5811930" y="2176530"/>
            <a:ext cx="865031" cy="2678805"/>
          </a:xfrm>
          <a:custGeom>
            <a:avLst/>
            <a:gdLst>
              <a:gd name="connsiteX0" fmla="*/ 465786 w 865031"/>
              <a:gd name="connsiteY0" fmla="*/ 0 h 2678805"/>
              <a:gd name="connsiteX1" fmla="*/ 66541 w 865031"/>
              <a:gd name="connsiteY1" fmla="*/ 772732 h 2678805"/>
              <a:gd name="connsiteX2" fmla="*/ 865031 w 865031"/>
              <a:gd name="connsiteY2" fmla="*/ 2678805 h 2678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5031" h="2678805">
                <a:moveTo>
                  <a:pt x="465786" y="0"/>
                </a:moveTo>
                <a:cubicBezTo>
                  <a:pt x="232893" y="163132"/>
                  <a:pt x="0" y="326265"/>
                  <a:pt x="66541" y="772732"/>
                </a:cubicBezTo>
                <a:cubicBezTo>
                  <a:pt x="133082" y="1219199"/>
                  <a:pt x="729803" y="2346101"/>
                  <a:pt x="865031" y="2678805"/>
                </a:cubicBez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6" name="Group 283"/>
          <p:cNvGrpSpPr>
            <a:grpSpLocks/>
          </p:cNvGrpSpPr>
          <p:nvPr/>
        </p:nvGrpSpPr>
        <p:grpSpPr bwMode="auto">
          <a:xfrm>
            <a:off x="5890116" y="3657600"/>
            <a:ext cx="609828" cy="423862"/>
            <a:chOff x="545" y="2017"/>
            <a:chExt cx="534" cy="411"/>
          </a:xfrm>
        </p:grpSpPr>
        <p:sp>
          <p:nvSpPr>
            <p:cNvPr id="317" name="Line 284"/>
            <p:cNvSpPr>
              <a:spLocks noChangeShapeType="1"/>
            </p:cNvSpPr>
            <p:nvPr/>
          </p:nvSpPr>
          <p:spPr bwMode="auto">
            <a:xfrm>
              <a:off x="545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" name="AutoShape 285"/>
            <p:cNvSpPr>
              <a:spLocks noChangeAspect="1" noChangeArrowheads="1" noTextEdit="1"/>
            </p:cNvSpPr>
            <p:nvPr/>
          </p:nvSpPr>
          <p:spPr bwMode="auto">
            <a:xfrm>
              <a:off x="545" y="2017"/>
              <a:ext cx="534" cy="4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" name="Oval 286"/>
            <p:cNvSpPr>
              <a:spLocks noChangeArrowheads="1"/>
            </p:cNvSpPr>
            <p:nvPr/>
          </p:nvSpPr>
          <p:spPr bwMode="auto">
            <a:xfrm>
              <a:off x="546" y="2188"/>
              <a:ext cx="532" cy="239"/>
            </a:xfrm>
            <a:prstGeom prst="ellipse">
              <a:avLst/>
            </a:prstGeom>
            <a:solidFill>
              <a:srgbClr val="AFAF66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20" name="Rectangle 287"/>
            <p:cNvSpPr>
              <a:spLocks noChangeArrowheads="1"/>
            </p:cNvSpPr>
            <p:nvPr/>
          </p:nvSpPr>
          <p:spPr bwMode="auto">
            <a:xfrm>
              <a:off x="546" y="2139"/>
              <a:ext cx="531" cy="170"/>
            </a:xfrm>
            <a:prstGeom prst="rect">
              <a:avLst/>
            </a:prstGeom>
            <a:solidFill>
              <a:srgbClr val="AFAF66"/>
            </a:solidFill>
            <a:ln w="1588" algn="ctr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21" name="Oval 288"/>
            <p:cNvSpPr>
              <a:spLocks noChangeArrowheads="1"/>
            </p:cNvSpPr>
            <p:nvPr/>
          </p:nvSpPr>
          <p:spPr bwMode="auto">
            <a:xfrm>
              <a:off x="546" y="2018"/>
              <a:ext cx="532" cy="239"/>
            </a:xfrm>
            <a:prstGeom prst="ellipse">
              <a:avLst/>
            </a:prstGeom>
            <a:solidFill>
              <a:srgbClr val="CCCC9B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87" name="Group 289"/>
            <p:cNvGrpSpPr>
              <a:grpSpLocks/>
            </p:cNvGrpSpPr>
            <p:nvPr/>
          </p:nvGrpSpPr>
          <p:grpSpPr bwMode="auto">
            <a:xfrm>
              <a:off x="626" y="2046"/>
              <a:ext cx="368" cy="183"/>
              <a:chOff x="1033" y="1368"/>
              <a:chExt cx="331" cy="149"/>
            </a:xfrm>
          </p:grpSpPr>
          <p:grpSp>
            <p:nvGrpSpPr>
              <p:cNvPr id="88" name="Group 290"/>
              <p:cNvGrpSpPr>
                <a:grpSpLocks/>
              </p:cNvGrpSpPr>
              <p:nvPr/>
            </p:nvGrpSpPr>
            <p:grpSpPr bwMode="auto">
              <a:xfrm>
                <a:off x="1033" y="1368"/>
                <a:ext cx="328" cy="146"/>
                <a:chOff x="1993" y="1656"/>
                <a:chExt cx="328" cy="146"/>
              </a:xfrm>
            </p:grpSpPr>
            <p:sp>
              <p:nvSpPr>
                <p:cNvPr id="334" name="Freeform 291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" name="Freeform 292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" name="Freeform 293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" name="Freeform 294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" name="Freeform 295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" name="Freeform 296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" name="Freeform 297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" name="Freeform 298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299"/>
              <p:cNvGrpSpPr>
                <a:grpSpLocks/>
              </p:cNvGrpSpPr>
              <p:nvPr/>
            </p:nvGrpSpPr>
            <p:grpSpPr bwMode="auto">
              <a:xfrm>
                <a:off x="1036" y="1372"/>
                <a:ext cx="328" cy="145"/>
                <a:chOff x="1996" y="1660"/>
                <a:chExt cx="328" cy="145"/>
              </a:xfrm>
            </p:grpSpPr>
            <p:sp>
              <p:nvSpPr>
                <p:cNvPr id="326" name="Freeform 300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" name="Freeform 301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" name="Freeform 302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" name="Freeform 303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" name="Freeform 304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" name="Freeform 305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" name="Freeform 306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" name="Freeform 307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323" name="Line 308"/>
            <p:cNvSpPr>
              <a:spLocks noChangeShapeType="1"/>
            </p:cNvSpPr>
            <p:nvPr/>
          </p:nvSpPr>
          <p:spPr bwMode="auto">
            <a:xfrm>
              <a:off x="1076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6200"/>
            <a:ext cx="8229600" cy="1143000"/>
          </a:xfrm>
        </p:spPr>
        <p:txBody>
          <a:bodyPr/>
          <a:lstStyle/>
          <a:p>
            <a:r>
              <a:rPr lang="en-US" dirty="0" smtClean="0"/>
              <a:t>Capture from an RSPAN/</a:t>
            </a:r>
            <a:br>
              <a:rPr lang="en-US" dirty="0" smtClean="0"/>
            </a:br>
            <a:r>
              <a:rPr lang="en-US" dirty="0" smtClean="0"/>
              <a:t>Remote Mirror (R/RM)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5777647" cy="4525963"/>
          </a:xfrm>
        </p:spPr>
        <p:txBody>
          <a:bodyPr/>
          <a:lstStyle/>
          <a:p>
            <a:r>
              <a:rPr lang="en-US" dirty="0" smtClean="0"/>
              <a:t>What will it cost?</a:t>
            </a:r>
          </a:p>
          <a:p>
            <a:pPr lvl="1"/>
            <a:r>
              <a:rPr lang="en-US" dirty="0" smtClean="0"/>
              <a:t>Have to create an RSPAN VLAN on all switches involved in the path</a:t>
            </a:r>
          </a:p>
          <a:p>
            <a:pPr lvl="1"/>
            <a:r>
              <a:rPr lang="en-US" dirty="0" smtClean="0"/>
              <a:t>All switches in the path must support RSPAN</a:t>
            </a:r>
          </a:p>
          <a:p>
            <a:pPr lvl="1"/>
            <a:r>
              <a:rPr lang="en-US" dirty="0" smtClean="0"/>
              <a:t>Have to allow the RSPAN VLAN on all trunks in the path</a:t>
            </a:r>
          </a:p>
          <a:p>
            <a:pPr lvl="1"/>
            <a:r>
              <a:rPr lang="en-US" dirty="0" smtClean="0"/>
              <a:t>Not all vendors support R/RM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6661869" y="6453188"/>
            <a:ext cx="33337" cy="11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r>
              <a:rPr lang="en-US" sz="100">
                <a:solidFill>
                  <a:srgbClr val="FFFFFF"/>
                </a:solidFill>
              </a:rPr>
              <a:t>SERIES</a:t>
            </a:r>
            <a:endParaRPr lang="en-US"/>
          </a:p>
        </p:txBody>
      </p:sp>
      <p:grpSp>
        <p:nvGrpSpPr>
          <p:cNvPr id="4" name="Group 5"/>
          <p:cNvGrpSpPr>
            <a:grpSpLocks/>
          </p:cNvGrpSpPr>
          <p:nvPr/>
        </p:nvGrpSpPr>
        <p:grpSpPr bwMode="auto">
          <a:xfrm>
            <a:off x="6239593" y="1905000"/>
            <a:ext cx="1674813" cy="377825"/>
            <a:chOff x="528" y="3472"/>
            <a:chExt cx="786" cy="143"/>
          </a:xfrm>
        </p:grpSpPr>
        <p:sp>
          <p:nvSpPr>
            <p:cNvPr id="431" name="Rectangle 6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32" name="Line 7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" name="Group 8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445" name="Freeform 9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Freeform 10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Rectangle 11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 12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 13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Freeform 14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Freeform 15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Freeform 16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Freeform 17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Freeform 18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Freeform 19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Freeform 20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Rectangle 21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Rectangle 22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Rectangle 23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Rectangle 24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" name="Rectangle 25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" name="Rectangle 26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Rectangle 27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Rectangle 28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Rectangle 29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Rectangle 30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Rectangle 31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Rectangle 32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Rectangle 33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Rectangle 34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Rectangle 35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Rectangle 36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" name="Rectangle 37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" name="Rectangle 38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" name="Rectangle 39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" name="Rectangle 40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" name="Rectangle 41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" name="Rectangle 42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" name="Rectangle 43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" name="Rectangle 44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" name="Rectangle 45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" name="Rectangle 46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4" name="Line 47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5" name="Line 48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6" name="Line 49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7" name="Line 50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8" name="Line 51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9" name="Line 52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0" name="Line 53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1" name="Line 54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2" name="Line 55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3" name="Line 56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4" name="Line 57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8" name="Line 60"/>
          <p:cNvSpPr>
            <a:spLocks noChangeShapeType="1"/>
          </p:cNvSpPr>
          <p:nvPr/>
        </p:nvSpPr>
        <p:spPr bwMode="auto">
          <a:xfrm flipH="1">
            <a:off x="6390423" y="2209800"/>
            <a:ext cx="109538" cy="369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9" name="Line 61"/>
          <p:cNvSpPr>
            <a:spLocks noChangeShapeType="1"/>
          </p:cNvSpPr>
          <p:nvPr/>
        </p:nvSpPr>
        <p:spPr bwMode="auto">
          <a:xfrm>
            <a:off x="6695206" y="2209800"/>
            <a:ext cx="228600" cy="457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10" name="Line 62"/>
          <p:cNvSpPr>
            <a:spLocks noChangeShapeType="1"/>
          </p:cNvSpPr>
          <p:nvPr/>
        </p:nvSpPr>
        <p:spPr bwMode="auto">
          <a:xfrm>
            <a:off x="7457206" y="2209800"/>
            <a:ext cx="384175" cy="422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7" name="Group 177"/>
          <p:cNvGrpSpPr>
            <a:grpSpLocks/>
          </p:cNvGrpSpPr>
          <p:nvPr/>
        </p:nvGrpSpPr>
        <p:grpSpPr bwMode="auto">
          <a:xfrm>
            <a:off x="6609481" y="4684713"/>
            <a:ext cx="1162050" cy="215900"/>
            <a:chOff x="528" y="3472"/>
            <a:chExt cx="786" cy="143"/>
          </a:xfrm>
        </p:grpSpPr>
        <p:sp>
          <p:nvSpPr>
            <p:cNvPr id="374" name="Rectangle 178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75" name="Line 179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" name="Group 180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388" name="Freeform 181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82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Rectangle 183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84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85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86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87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88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89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190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191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192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Rectangle 193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Rectangle 194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Rectangle 195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Rectangle 196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Rectangle 197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Rectangle 198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Rectangle 199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Rectangle 200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Rectangle 201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Rectangle 202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Rectangle 203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Rectangle 204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Rectangle 205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Rectangle 206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Rectangle 207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Rectangle 208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Rectangle 209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Rectangle 210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Rectangle 211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Rectangle 212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Rectangle 213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Rectangle 214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Rectangle 215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Rectangle 216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Rectangle 217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Rectangle 218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7" name="Line 219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8" name="Line 220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9" name="Line 221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0" name="Line 222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1" name="Line 223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Line 224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Line 225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4" name="Line 226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5" name="Line 227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6" name="Line 228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7" name="Line 229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14" name="Line 230"/>
          <p:cNvSpPr>
            <a:spLocks noChangeShapeType="1"/>
          </p:cNvSpPr>
          <p:nvPr/>
        </p:nvSpPr>
        <p:spPr bwMode="auto">
          <a:xfrm flipH="1">
            <a:off x="6499944" y="4816475"/>
            <a:ext cx="273050" cy="2651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2" name="Group 232"/>
          <p:cNvGrpSpPr>
            <a:grpSpLocks/>
          </p:cNvGrpSpPr>
          <p:nvPr/>
        </p:nvGrpSpPr>
        <p:grpSpPr bwMode="auto">
          <a:xfrm>
            <a:off x="6255469" y="5046663"/>
            <a:ext cx="452437" cy="523875"/>
            <a:chOff x="1350" y="2770"/>
            <a:chExt cx="306" cy="348"/>
          </a:xfrm>
        </p:grpSpPr>
        <p:pic>
          <p:nvPicPr>
            <p:cNvPr id="372" name="Picture 233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350" y="2770"/>
              <a:ext cx="306" cy="348"/>
            </a:xfrm>
            <a:prstGeom prst="rect">
              <a:avLst/>
            </a:prstGeom>
            <a:noFill/>
          </p:spPr>
        </p:pic>
        <p:sp>
          <p:nvSpPr>
            <p:cNvPr id="373" name="Text Box 234"/>
            <p:cNvSpPr txBox="1">
              <a:spLocks noChangeArrowheads="1"/>
            </p:cNvSpPr>
            <p:nvPr/>
          </p:nvSpPr>
          <p:spPr bwMode="auto">
            <a:xfrm>
              <a:off x="1448" y="2842"/>
              <a:ext cx="136" cy="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X</a:t>
              </a:r>
              <a:endParaRPr lang="en-US"/>
            </a:p>
          </p:txBody>
        </p:sp>
      </p:grpSp>
      <p:sp>
        <p:nvSpPr>
          <p:cNvPr id="16" name="Line 235"/>
          <p:cNvSpPr>
            <a:spLocks noChangeShapeType="1"/>
          </p:cNvSpPr>
          <p:nvPr/>
        </p:nvSpPr>
        <p:spPr bwMode="auto">
          <a:xfrm flipH="1">
            <a:off x="6936506" y="4873625"/>
            <a:ext cx="46038" cy="795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3" name="Group 236"/>
          <p:cNvGrpSpPr>
            <a:grpSpLocks/>
          </p:cNvGrpSpPr>
          <p:nvPr/>
        </p:nvGrpSpPr>
        <p:grpSpPr bwMode="auto">
          <a:xfrm>
            <a:off x="6755531" y="5668963"/>
            <a:ext cx="450850" cy="523875"/>
            <a:chOff x="1632" y="2959"/>
            <a:chExt cx="306" cy="348"/>
          </a:xfrm>
        </p:grpSpPr>
        <p:pic>
          <p:nvPicPr>
            <p:cNvPr id="370" name="Picture 237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632" y="2959"/>
              <a:ext cx="306" cy="348"/>
            </a:xfrm>
            <a:prstGeom prst="rect">
              <a:avLst/>
            </a:prstGeom>
            <a:noFill/>
          </p:spPr>
        </p:pic>
        <p:sp>
          <p:nvSpPr>
            <p:cNvPr id="371" name="Text Box 238"/>
            <p:cNvSpPr txBox="1">
              <a:spLocks noChangeArrowheads="1"/>
            </p:cNvSpPr>
            <p:nvPr/>
          </p:nvSpPr>
          <p:spPr bwMode="auto">
            <a:xfrm>
              <a:off x="1730" y="3016"/>
              <a:ext cx="135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Y</a:t>
              </a:r>
              <a:endParaRPr lang="en-US"/>
            </a:p>
          </p:txBody>
        </p:sp>
      </p:grpSp>
      <p:sp>
        <p:nvSpPr>
          <p:cNvPr id="18" name="Line 239"/>
          <p:cNvSpPr>
            <a:spLocks noChangeShapeType="1"/>
          </p:cNvSpPr>
          <p:nvPr/>
        </p:nvSpPr>
        <p:spPr bwMode="auto">
          <a:xfrm>
            <a:off x="7290519" y="4873625"/>
            <a:ext cx="142875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15" name="Group 240"/>
          <p:cNvGrpSpPr>
            <a:grpSpLocks/>
          </p:cNvGrpSpPr>
          <p:nvPr/>
        </p:nvGrpSpPr>
        <p:grpSpPr bwMode="auto">
          <a:xfrm>
            <a:off x="7211144" y="5022850"/>
            <a:ext cx="450850" cy="523875"/>
            <a:chOff x="2256" y="2784"/>
            <a:chExt cx="306" cy="348"/>
          </a:xfrm>
        </p:grpSpPr>
        <p:pic>
          <p:nvPicPr>
            <p:cNvPr id="368" name="Picture 241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256" y="2784"/>
              <a:ext cx="306" cy="348"/>
            </a:xfrm>
            <a:prstGeom prst="rect">
              <a:avLst/>
            </a:prstGeom>
            <a:noFill/>
          </p:spPr>
        </p:pic>
        <p:sp>
          <p:nvSpPr>
            <p:cNvPr id="369" name="Text Box 242"/>
            <p:cNvSpPr txBox="1">
              <a:spLocks noChangeArrowheads="1"/>
            </p:cNvSpPr>
            <p:nvPr/>
          </p:nvSpPr>
          <p:spPr bwMode="auto">
            <a:xfrm>
              <a:off x="2340" y="2833"/>
              <a:ext cx="137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Z</a:t>
              </a:r>
              <a:endParaRPr lang="en-US"/>
            </a:p>
          </p:txBody>
        </p:sp>
      </p:grpSp>
      <p:sp>
        <p:nvSpPr>
          <p:cNvPr id="20" name="AutoShape 243"/>
          <p:cNvSpPr>
            <a:spLocks noChangeArrowheads="1"/>
          </p:cNvSpPr>
          <p:nvPr/>
        </p:nvSpPr>
        <p:spPr bwMode="auto">
          <a:xfrm flipH="1">
            <a:off x="6314206" y="1543050"/>
            <a:ext cx="1222552" cy="1123950"/>
          </a:xfrm>
          <a:custGeom>
            <a:avLst/>
            <a:gdLst>
              <a:gd name="G0" fmla="+- -1120188 0 0"/>
              <a:gd name="G1" fmla="+- 11796480 0 0"/>
              <a:gd name="G2" fmla="+- -1120188 0 11796480"/>
              <a:gd name="G3" fmla="+- 10800 0 0"/>
              <a:gd name="G4" fmla="+- 0 0 -1120188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9247 0 0"/>
              <a:gd name="G9" fmla="+- 0 0 11796480"/>
              <a:gd name="G10" fmla="+- 9247 0 2700"/>
              <a:gd name="G11" fmla="cos G10 -1120188"/>
              <a:gd name="G12" fmla="sin G10 -1120188"/>
              <a:gd name="G13" fmla="cos 13500 -1120188"/>
              <a:gd name="G14" fmla="sin 13500 -1120188"/>
              <a:gd name="G15" fmla="+- G11 10800 0"/>
              <a:gd name="G16" fmla="+- G12 10800 0"/>
              <a:gd name="G17" fmla="+- G13 10800 0"/>
              <a:gd name="G18" fmla="+- G14 10800 0"/>
              <a:gd name="G19" fmla="*/ 9247 1 2"/>
              <a:gd name="G20" fmla="+- G19 5400 0"/>
              <a:gd name="G21" fmla="cos G20 -1120188"/>
              <a:gd name="G22" fmla="sin G20 -1120188"/>
              <a:gd name="G23" fmla="+- G21 10800 0"/>
              <a:gd name="G24" fmla="+- G12 G23 G22"/>
              <a:gd name="G25" fmla="+- G22 G23 G11"/>
              <a:gd name="G26" fmla="cos 10800 -1120188"/>
              <a:gd name="G27" fmla="sin 10800 -1120188"/>
              <a:gd name="G28" fmla="cos 9247 -1120188"/>
              <a:gd name="G29" fmla="sin 9247 -1120188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20188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9247 G39"/>
              <a:gd name="G43" fmla="sin 9247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195 w 21600"/>
              <a:gd name="T5" fmla="*/ 119 h 21600"/>
              <a:gd name="T6" fmla="*/ 776 w 21600"/>
              <a:gd name="T7" fmla="*/ 10800 h 21600"/>
              <a:gd name="T8" fmla="*/ 9425 w 21600"/>
              <a:gd name="T9" fmla="*/ 1655 h 21600"/>
              <a:gd name="T10" fmla="*/ 23703 w 21600"/>
              <a:gd name="T11" fmla="*/ 6832 h 21600"/>
              <a:gd name="T12" fmla="*/ 21403 w 21600"/>
              <a:gd name="T13" fmla="*/ 11177 h 21600"/>
              <a:gd name="T14" fmla="*/ 17057 w 21600"/>
              <a:gd name="T15" fmla="*/ 8875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638" y="8082"/>
                </a:moveTo>
                <a:cubicBezTo>
                  <a:pt x="18445" y="4201"/>
                  <a:pt x="14860" y="1553"/>
                  <a:pt x="10800" y="1553"/>
                </a:cubicBezTo>
                <a:cubicBezTo>
                  <a:pt x="5693" y="1553"/>
                  <a:pt x="1553" y="5693"/>
                  <a:pt x="1553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41" y="-1"/>
                  <a:pt x="19729" y="3093"/>
                  <a:pt x="21122" y="7625"/>
                </a:cubicBezTo>
                <a:lnTo>
                  <a:pt x="23703" y="6832"/>
                </a:lnTo>
                <a:lnTo>
                  <a:pt x="21403" y="11177"/>
                </a:lnTo>
                <a:lnTo>
                  <a:pt x="17057" y="8875"/>
                </a:lnTo>
                <a:lnTo>
                  <a:pt x="19638" y="8082"/>
                </a:lnTo>
                <a:close/>
              </a:path>
            </a:pathLst>
          </a:custGeom>
          <a:solidFill>
            <a:schemeClr val="accent6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3" name="AutoShape 247"/>
          <p:cNvSpPr>
            <a:spLocks noChangeArrowheads="1"/>
          </p:cNvSpPr>
          <p:nvPr/>
        </p:nvSpPr>
        <p:spPr bwMode="auto">
          <a:xfrm>
            <a:off x="6670096" y="4357085"/>
            <a:ext cx="1091926" cy="909638"/>
          </a:xfrm>
          <a:custGeom>
            <a:avLst/>
            <a:gdLst>
              <a:gd name="G0" fmla="+- -1157229 0 0"/>
              <a:gd name="G1" fmla="+- 11796480 0 0"/>
              <a:gd name="G2" fmla="+- -1157229 0 11796480"/>
              <a:gd name="G3" fmla="+- 10800 0 0"/>
              <a:gd name="G4" fmla="+- 0 0 -1157229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8930 0 0"/>
              <a:gd name="G9" fmla="+- 0 0 11796480"/>
              <a:gd name="G10" fmla="+- 8930 0 2700"/>
              <a:gd name="G11" fmla="cos G10 -1157229"/>
              <a:gd name="G12" fmla="sin G10 -1157229"/>
              <a:gd name="G13" fmla="cos 13500 -1157229"/>
              <a:gd name="G14" fmla="sin 13500 -1157229"/>
              <a:gd name="G15" fmla="+- G11 10800 0"/>
              <a:gd name="G16" fmla="+- G12 10800 0"/>
              <a:gd name="G17" fmla="+- G13 10800 0"/>
              <a:gd name="G18" fmla="+- G14 10800 0"/>
              <a:gd name="G19" fmla="*/ 8930 1 2"/>
              <a:gd name="G20" fmla="+- G19 5400 0"/>
              <a:gd name="G21" fmla="cos G20 -1157229"/>
              <a:gd name="G22" fmla="sin G20 -1157229"/>
              <a:gd name="G23" fmla="+- G21 10800 0"/>
              <a:gd name="G24" fmla="+- G12 G23 G22"/>
              <a:gd name="G25" fmla="+- G22 G23 G11"/>
              <a:gd name="G26" fmla="cos 10800 -1157229"/>
              <a:gd name="G27" fmla="sin 10800 -1157229"/>
              <a:gd name="G28" fmla="cos 8930 -1157229"/>
              <a:gd name="G29" fmla="sin 8930 -1157229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57229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8930 G39"/>
              <a:gd name="G43" fmla="sin 8930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142 w 21600"/>
              <a:gd name="T5" fmla="*/ 127 h 21600"/>
              <a:gd name="T6" fmla="*/ 935 w 21600"/>
              <a:gd name="T7" fmla="*/ 10800 h 21600"/>
              <a:gd name="T8" fmla="*/ 9429 w 21600"/>
              <a:gd name="T9" fmla="*/ 1975 h 21600"/>
              <a:gd name="T10" fmla="*/ 23663 w 21600"/>
              <a:gd name="T11" fmla="*/ 6705 h 21600"/>
              <a:gd name="T12" fmla="*/ 21303 w 21600"/>
              <a:gd name="T13" fmla="*/ 11271 h 21600"/>
              <a:gd name="T14" fmla="*/ 16736 w 21600"/>
              <a:gd name="T15" fmla="*/ 8910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309" y="8091"/>
                </a:moveTo>
                <a:cubicBezTo>
                  <a:pt x="18129" y="4386"/>
                  <a:pt x="14688" y="1870"/>
                  <a:pt x="10800" y="1870"/>
                </a:cubicBezTo>
                <a:cubicBezTo>
                  <a:pt x="5868" y="1870"/>
                  <a:pt x="1870" y="5868"/>
                  <a:pt x="1870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02" y="-1"/>
                  <a:pt x="19664" y="3042"/>
                  <a:pt x="21091" y="7524"/>
                </a:cubicBezTo>
                <a:lnTo>
                  <a:pt x="23663" y="6705"/>
                </a:lnTo>
                <a:lnTo>
                  <a:pt x="21303" y="11271"/>
                </a:lnTo>
                <a:lnTo>
                  <a:pt x="16736" y="8910"/>
                </a:lnTo>
                <a:lnTo>
                  <a:pt x="19309" y="8091"/>
                </a:lnTo>
                <a:close/>
              </a:path>
            </a:pathLst>
          </a:custGeom>
          <a:solidFill>
            <a:schemeClr val="accent6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4" name="Line 248"/>
          <p:cNvSpPr>
            <a:spLocks noChangeShapeType="1"/>
          </p:cNvSpPr>
          <p:nvPr/>
        </p:nvSpPr>
        <p:spPr bwMode="auto">
          <a:xfrm>
            <a:off x="7509594" y="4870450"/>
            <a:ext cx="682625" cy="758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25" name="Picture 249" descr="IPphone87x74p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736606" y="5537200"/>
            <a:ext cx="631825" cy="547688"/>
          </a:xfrm>
          <a:prstGeom prst="rect">
            <a:avLst/>
          </a:prstGeom>
          <a:noFill/>
        </p:spPr>
      </p:pic>
      <p:sp>
        <p:nvSpPr>
          <p:cNvPr id="28" name="Line 61"/>
          <p:cNvSpPr>
            <a:spLocks noChangeShapeType="1"/>
          </p:cNvSpPr>
          <p:nvPr/>
        </p:nvSpPr>
        <p:spPr bwMode="auto">
          <a:xfrm>
            <a:off x="7228606" y="2209799"/>
            <a:ext cx="76200" cy="4958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7" name="Group 486"/>
          <p:cNvGrpSpPr/>
          <p:nvPr/>
        </p:nvGrpSpPr>
        <p:grpSpPr>
          <a:xfrm>
            <a:off x="6156534" y="2547946"/>
            <a:ext cx="1911351" cy="804897"/>
            <a:chOff x="4566728" y="2514609"/>
            <a:chExt cx="1911351" cy="804897"/>
          </a:xfrm>
        </p:grpSpPr>
        <p:grpSp>
          <p:nvGrpSpPr>
            <p:cNvPr id="19" name="Group 485"/>
            <p:cNvGrpSpPr/>
            <p:nvPr/>
          </p:nvGrpSpPr>
          <p:grpSpPr>
            <a:xfrm>
              <a:off x="4566728" y="2514609"/>
              <a:ext cx="1911351" cy="804897"/>
              <a:chOff x="4797429" y="2890847"/>
              <a:chExt cx="1911351" cy="804897"/>
            </a:xfrm>
          </p:grpSpPr>
          <p:grpSp>
            <p:nvGrpSpPr>
              <p:cNvPr id="21" name="Group 64"/>
              <p:cNvGrpSpPr>
                <a:grpSpLocks/>
              </p:cNvGrpSpPr>
              <p:nvPr/>
            </p:nvGrpSpPr>
            <p:grpSpPr bwMode="auto">
              <a:xfrm>
                <a:off x="5815545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22" name="Group 65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308" name="Freeform 66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9" name="Line 67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0" name="Freeform 68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1" name="Line 69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2" name="Line 70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3" name="Line 71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4" name="Freeform 72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5" name="Freeform 73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6" name="Line 74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5" name="Rectangle 75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" name="Rectangle 76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7" name="Rectangle 77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8" name="Rectangle 78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9" name="Freeform 79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" name="Oval 80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" name="Freeform 81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" name="Line 82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" name="Line 83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" name="Freeform 84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" name="Oval 85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" name="Oval 86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" name="Oval 87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" name="Rectangle 88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" name="Rectangle 89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6" name="Group 90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306" name="Oval 9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" name="Rectangle 92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7" name="Group 93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302" name="Oval 94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3" name="Oval 95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4" name="Oval 96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5" name="Oval 97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9" name="Group 98"/>
              <p:cNvGrpSpPr>
                <a:grpSpLocks/>
              </p:cNvGrpSpPr>
              <p:nvPr/>
            </p:nvGrpSpPr>
            <p:grpSpPr bwMode="auto">
              <a:xfrm>
                <a:off x="5306487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30" name="Group 99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275" name="Freeform 100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6" name="Line 101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7" name="Freeform 102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8" name="Line 103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9" name="Line 104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0" name="Line 105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1" name="Freeform 106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2" name="Freeform 107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3" name="Line 108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2" name="Rectangle 109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3" name="Rectangle 110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4" name="Rectangle 111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5" name="Rectangle 112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6" name="Freeform 113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" name="Oval 114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" name="Freeform 115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" name="Line 116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" name="Line 117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" name="Freeform 118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" name="Oval 119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" name="Oval 120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" name="Oval 121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5" name="Rectangle 122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" name="Rectangle 123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1" name="Group 124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73" name="Oval 125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4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" name="Group 127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69" name="Oval 128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" name="Oval 129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1" name="Oval 130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2" name="Oval 131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35" name="Group 132"/>
              <p:cNvGrpSpPr>
                <a:grpSpLocks/>
              </p:cNvGrpSpPr>
              <p:nvPr/>
            </p:nvGrpSpPr>
            <p:grpSpPr bwMode="auto">
              <a:xfrm>
                <a:off x="4797429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73" name="Group 133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242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3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4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5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6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7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8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9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0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9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1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2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3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74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40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5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36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80" name="Text Box 167"/>
              <p:cNvSpPr txBox="1">
                <a:spLocks noChangeArrowheads="1"/>
              </p:cNvSpPr>
              <p:nvPr/>
            </p:nvSpPr>
            <p:spPr bwMode="auto">
              <a:xfrm>
                <a:off x="4863921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A</a:t>
                </a:r>
                <a:endParaRPr lang="en-US" dirty="0"/>
              </a:p>
            </p:txBody>
          </p:sp>
          <p:sp>
            <p:nvSpPr>
              <p:cNvPr id="181" name="Text Box 168"/>
              <p:cNvSpPr txBox="1">
                <a:spLocks noChangeArrowheads="1"/>
              </p:cNvSpPr>
              <p:nvPr/>
            </p:nvSpPr>
            <p:spPr bwMode="auto">
              <a:xfrm>
                <a:off x="5885213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C</a:t>
                </a:r>
                <a:endParaRPr lang="en-US" dirty="0"/>
              </a:p>
            </p:txBody>
          </p:sp>
          <p:sp>
            <p:nvSpPr>
              <p:cNvPr id="182" name="Text Box 169"/>
              <p:cNvSpPr txBox="1">
                <a:spLocks noChangeArrowheads="1"/>
              </p:cNvSpPr>
              <p:nvPr/>
            </p:nvSpPr>
            <p:spPr bwMode="auto">
              <a:xfrm>
                <a:off x="5374567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B</a:t>
                </a:r>
                <a:endParaRPr lang="en-US" dirty="0"/>
              </a:p>
            </p:txBody>
          </p:sp>
          <p:grpSp>
            <p:nvGrpSpPr>
              <p:cNvPr id="76" name="Group 132"/>
              <p:cNvGrpSpPr>
                <a:grpSpLocks/>
              </p:cNvGrpSpPr>
              <p:nvPr/>
            </p:nvGrpSpPr>
            <p:grpSpPr bwMode="auto">
              <a:xfrm>
                <a:off x="6324604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77" name="Group 133"/>
                <p:cNvGrpSpPr>
                  <a:grpSpLocks/>
                </p:cNvGrpSpPr>
                <p:nvPr/>
              </p:nvGrpSpPr>
              <p:grpSpPr bwMode="auto">
                <a:xfrm>
                  <a:off x="1071" y="667"/>
                  <a:ext cx="30" cy="8"/>
                  <a:chOff x="4702" y="2442"/>
                  <a:chExt cx="76" cy="14"/>
                </a:xfrm>
              </p:grpSpPr>
              <p:sp>
                <p:nvSpPr>
                  <p:cNvPr id="209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0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1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2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3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4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5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6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7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6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8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9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90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78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07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8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9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03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4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84" name="Text Box 168"/>
              <p:cNvSpPr txBox="1">
                <a:spLocks noChangeArrowheads="1"/>
              </p:cNvSpPr>
              <p:nvPr/>
            </p:nvSpPr>
            <p:spPr bwMode="auto">
              <a:xfrm>
                <a:off x="6395858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 smtClean="0">
                    <a:solidFill>
                      <a:srgbClr val="000000"/>
                    </a:solidFill>
                    <a:latin typeface="Tahoma" pitchFamily="34" charset="0"/>
                  </a:rPr>
                  <a:t>D</a:t>
                </a:r>
                <a:endParaRPr lang="en-US" dirty="0"/>
              </a:p>
            </p:txBody>
          </p:sp>
        </p:grpSp>
        <p:grpSp>
          <p:nvGrpSpPr>
            <p:cNvPr id="80" name="Group 385"/>
            <p:cNvGrpSpPr/>
            <p:nvPr/>
          </p:nvGrpSpPr>
          <p:grpSpPr>
            <a:xfrm>
              <a:off x="4661079" y="2857500"/>
              <a:ext cx="200026" cy="271463"/>
              <a:chOff x="7959725" y="2474913"/>
              <a:chExt cx="200026" cy="271463"/>
            </a:xfrm>
          </p:grpSpPr>
          <p:sp>
            <p:nvSpPr>
              <p:cNvPr id="159" name="Freeform 775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776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777"/>
              <p:cNvSpPr>
                <a:spLocks/>
              </p:cNvSpPr>
              <p:nvPr/>
            </p:nvSpPr>
            <p:spPr bwMode="auto">
              <a:xfrm>
                <a:off x="7959725" y="2490788"/>
                <a:ext cx="109538" cy="255588"/>
              </a:xfrm>
              <a:custGeom>
                <a:avLst/>
                <a:gdLst/>
                <a:ahLst/>
                <a:cxnLst>
                  <a:cxn ang="0">
                    <a:pos x="139" y="114"/>
                  </a:cxn>
                  <a:cxn ang="0">
                    <a:pos x="139" y="114"/>
                  </a:cxn>
                  <a:cxn ang="0">
                    <a:pos x="137" y="89"/>
                  </a:cxn>
                  <a:cxn ang="0">
                    <a:pos x="137" y="89"/>
                  </a:cxn>
                  <a:cxn ang="0">
                    <a:pos x="136" y="72"/>
                  </a:cxn>
                  <a:cxn ang="0">
                    <a:pos x="131" y="59"/>
                  </a:cxn>
                  <a:cxn ang="0">
                    <a:pos x="125" y="44"/>
                  </a:cxn>
                  <a:cxn ang="0">
                    <a:pos x="113" y="26"/>
                  </a:cxn>
                  <a:cxn ang="0">
                    <a:pos x="106" y="20"/>
                  </a:cxn>
                  <a:cxn ang="0">
                    <a:pos x="100" y="14"/>
                  </a:cxn>
                  <a:cxn ang="0">
                    <a:pos x="90" y="9"/>
                  </a:cxn>
                  <a:cxn ang="0">
                    <a:pos x="80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4"/>
                  </a:cxn>
                  <a:cxn ang="0">
                    <a:pos x="121" y="291"/>
                  </a:cxn>
                  <a:cxn ang="0">
                    <a:pos x="121" y="314"/>
                  </a:cxn>
                  <a:cxn ang="0">
                    <a:pos x="139" y="320"/>
                  </a:cxn>
                  <a:cxn ang="0">
                    <a:pos x="139" y="114"/>
                  </a:cxn>
                  <a:cxn ang="0">
                    <a:pos x="139" y="114"/>
                  </a:cxn>
                </a:cxnLst>
                <a:rect l="0" t="0" r="r" b="b"/>
                <a:pathLst>
                  <a:path w="139" h="320">
                    <a:moveTo>
                      <a:pt x="139" y="114"/>
                    </a:moveTo>
                    <a:lnTo>
                      <a:pt x="139" y="114"/>
                    </a:lnTo>
                    <a:lnTo>
                      <a:pt x="137" y="89"/>
                    </a:lnTo>
                    <a:lnTo>
                      <a:pt x="137" y="89"/>
                    </a:lnTo>
                    <a:lnTo>
                      <a:pt x="136" y="72"/>
                    </a:lnTo>
                    <a:lnTo>
                      <a:pt x="131" y="59"/>
                    </a:lnTo>
                    <a:lnTo>
                      <a:pt x="125" y="44"/>
                    </a:lnTo>
                    <a:lnTo>
                      <a:pt x="113" y="26"/>
                    </a:lnTo>
                    <a:lnTo>
                      <a:pt x="106" y="20"/>
                    </a:lnTo>
                    <a:lnTo>
                      <a:pt x="100" y="14"/>
                    </a:lnTo>
                    <a:lnTo>
                      <a:pt x="90" y="9"/>
                    </a:lnTo>
                    <a:lnTo>
                      <a:pt x="80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4"/>
                    </a:lnTo>
                    <a:lnTo>
                      <a:pt x="121" y="291"/>
                    </a:lnTo>
                    <a:lnTo>
                      <a:pt x="121" y="314"/>
                    </a:lnTo>
                    <a:lnTo>
                      <a:pt x="139" y="320"/>
                    </a:lnTo>
                    <a:lnTo>
                      <a:pt x="139" y="114"/>
                    </a:lnTo>
                    <a:lnTo>
                      <a:pt x="139" y="114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778"/>
              <p:cNvSpPr>
                <a:spLocks/>
              </p:cNvSpPr>
              <p:nvPr/>
            </p:nvSpPr>
            <p:spPr bwMode="auto">
              <a:xfrm>
                <a:off x="8018463" y="2478088"/>
                <a:ext cx="87313" cy="15875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0" y="20"/>
                  </a:cxn>
                  <a:cxn ang="0">
                    <a:pos x="109" y="0"/>
                  </a:cxn>
                </a:cxnLst>
                <a:rect l="0" t="0" r="r" b="b"/>
                <a:pathLst>
                  <a:path w="109" h="20">
                    <a:moveTo>
                      <a:pt x="109" y="0"/>
                    </a:moveTo>
                    <a:lnTo>
                      <a:pt x="0" y="2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Line 779"/>
              <p:cNvSpPr>
                <a:spLocks noChangeShapeType="1"/>
              </p:cNvSpPr>
              <p:nvPr/>
            </p:nvSpPr>
            <p:spPr bwMode="auto">
              <a:xfrm flipH="1">
                <a:off x="8018463" y="2478088"/>
                <a:ext cx="87313" cy="1587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780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781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782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783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784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785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786"/>
              <p:cNvSpPr>
                <a:spLocks/>
              </p:cNvSpPr>
              <p:nvPr/>
            </p:nvSpPr>
            <p:spPr bwMode="auto">
              <a:xfrm>
                <a:off x="8074025" y="2505075"/>
                <a:ext cx="31750" cy="111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9" y="6"/>
                  </a:cxn>
                  <a:cxn ang="0">
                    <a:pos x="39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39" h="12">
                    <a:moveTo>
                      <a:pt x="0" y="12"/>
                    </a:moveTo>
                    <a:lnTo>
                      <a:pt x="39" y="6"/>
                    </a:lnTo>
                    <a:lnTo>
                      <a:pt x="39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787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788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789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790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Freeform 791"/>
              <p:cNvSpPr>
                <a:spLocks/>
              </p:cNvSpPr>
              <p:nvPr/>
            </p:nvSpPr>
            <p:spPr bwMode="auto">
              <a:xfrm>
                <a:off x="7959725" y="2490788"/>
                <a:ext cx="111125" cy="255588"/>
              </a:xfrm>
              <a:custGeom>
                <a:avLst/>
                <a:gdLst/>
                <a:ahLst/>
                <a:cxnLst>
                  <a:cxn ang="0">
                    <a:pos x="140" y="114"/>
                  </a:cxn>
                  <a:cxn ang="0">
                    <a:pos x="140" y="114"/>
                  </a:cxn>
                  <a:cxn ang="0">
                    <a:pos x="139" y="89"/>
                  </a:cxn>
                  <a:cxn ang="0">
                    <a:pos x="139" y="89"/>
                  </a:cxn>
                  <a:cxn ang="0">
                    <a:pos x="137" y="72"/>
                  </a:cxn>
                  <a:cxn ang="0">
                    <a:pos x="134" y="59"/>
                  </a:cxn>
                  <a:cxn ang="0">
                    <a:pos x="126" y="44"/>
                  </a:cxn>
                  <a:cxn ang="0">
                    <a:pos x="115" y="26"/>
                  </a:cxn>
                  <a:cxn ang="0">
                    <a:pos x="108" y="20"/>
                  </a:cxn>
                  <a:cxn ang="0">
                    <a:pos x="101" y="14"/>
                  </a:cxn>
                  <a:cxn ang="0">
                    <a:pos x="91" y="9"/>
                  </a:cxn>
                  <a:cxn ang="0">
                    <a:pos x="82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2"/>
                  </a:cxn>
                  <a:cxn ang="0">
                    <a:pos x="122" y="291"/>
                  </a:cxn>
                  <a:cxn ang="0">
                    <a:pos x="122" y="314"/>
                  </a:cxn>
                  <a:cxn ang="0">
                    <a:pos x="140" y="320"/>
                  </a:cxn>
                  <a:cxn ang="0">
                    <a:pos x="140" y="114"/>
                  </a:cxn>
                  <a:cxn ang="0">
                    <a:pos x="140" y="114"/>
                  </a:cxn>
                </a:cxnLst>
                <a:rect l="0" t="0" r="r" b="b"/>
                <a:pathLst>
                  <a:path w="140" h="320">
                    <a:moveTo>
                      <a:pt x="140" y="114"/>
                    </a:moveTo>
                    <a:lnTo>
                      <a:pt x="140" y="114"/>
                    </a:lnTo>
                    <a:lnTo>
                      <a:pt x="139" y="89"/>
                    </a:lnTo>
                    <a:lnTo>
                      <a:pt x="139" y="89"/>
                    </a:lnTo>
                    <a:lnTo>
                      <a:pt x="137" y="72"/>
                    </a:lnTo>
                    <a:lnTo>
                      <a:pt x="134" y="59"/>
                    </a:lnTo>
                    <a:lnTo>
                      <a:pt x="126" y="44"/>
                    </a:lnTo>
                    <a:lnTo>
                      <a:pt x="115" y="26"/>
                    </a:lnTo>
                    <a:lnTo>
                      <a:pt x="108" y="20"/>
                    </a:lnTo>
                    <a:lnTo>
                      <a:pt x="101" y="14"/>
                    </a:lnTo>
                    <a:lnTo>
                      <a:pt x="91" y="9"/>
                    </a:lnTo>
                    <a:lnTo>
                      <a:pt x="82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2"/>
                    </a:lnTo>
                    <a:lnTo>
                      <a:pt x="122" y="291"/>
                    </a:lnTo>
                    <a:lnTo>
                      <a:pt x="122" y="314"/>
                    </a:lnTo>
                    <a:lnTo>
                      <a:pt x="140" y="320"/>
                    </a:lnTo>
                    <a:lnTo>
                      <a:pt x="140" y="114"/>
                    </a:lnTo>
                    <a:lnTo>
                      <a:pt x="140" y="114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Line 792"/>
              <p:cNvSpPr>
                <a:spLocks noChangeShapeType="1"/>
              </p:cNvSpPr>
              <p:nvPr/>
            </p:nvSpPr>
            <p:spPr bwMode="auto">
              <a:xfrm>
                <a:off x="8158163" y="2562225"/>
                <a:ext cx="0" cy="5238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1" name="Group 404"/>
            <p:cNvGrpSpPr/>
            <p:nvPr/>
          </p:nvGrpSpPr>
          <p:grpSpPr>
            <a:xfrm>
              <a:off x="6185079" y="2874169"/>
              <a:ext cx="200025" cy="238125"/>
              <a:chOff x="7885112" y="5567362"/>
              <a:chExt cx="200025" cy="238125"/>
            </a:xfrm>
          </p:grpSpPr>
          <p:sp>
            <p:nvSpPr>
              <p:cNvPr id="144" name="Freeform 683"/>
              <p:cNvSpPr>
                <a:spLocks/>
              </p:cNvSpPr>
              <p:nvPr/>
            </p:nvSpPr>
            <p:spPr bwMode="auto">
              <a:xfrm>
                <a:off x="7886700" y="573246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0"/>
                  </a:cxn>
                  <a:cxn ang="0">
                    <a:pos x="242" y="5"/>
                  </a:cxn>
                  <a:cxn ang="0">
                    <a:pos x="237" y="11"/>
                  </a:cxn>
                  <a:cxn ang="0">
                    <a:pos x="228" y="17"/>
                  </a:cxn>
                  <a:cxn ang="0">
                    <a:pos x="214" y="23"/>
                  </a:cxn>
                  <a:cxn ang="0">
                    <a:pos x="193" y="28"/>
                  </a:cxn>
                  <a:cxn ang="0">
                    <a:pos x="162" y="32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2"/>
                  </a:cxn>
                  <a:cxn ang="0">
                    <a:pos x="52" y="28"/>
                  </a:cxn>
                  <a:cxn ang="0">
                    <a:pos x="30" y="23"/>
                  </a:cxn>
                  <a:cxn ang="0">
                    <a:pos x="15" y="17"/>
                  </a:cxn>
                  <a:cxn ang="0">
                    <a:pos x="7" y="11"/>
                  </a:cxn>
                  <a:cxn ang="0">
                    <a:pos x="1" y="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5"/>
                  </a:cxn>
                  <a:cxn ang="0">
                    <a:pos x="2" y="61"/>
                  </a:cxn>
                  <a:cxn ang="0">
                    <a:pos x="7" y="66"/>
                  </a:cxn>
                  <a:cxn ang="0">
                    <a:pos x="19" y="74"/>
                  </a:cxn>
                  <a:cxn ang="0">
                    <a:pos x="34" y="80"/>
                  </a:cxn>
                  <a:cxn ang="0">
                    <a:pos x="55" y="86"/>
                  </a:cxn>
                  <a:cxn ang="0">
                    <a:pos x="86" y="91"/>
                  </a:cxn>
                  <a:cxn ang="0">
                    <a:pos x="124" y="92"/>
                  </a:cxn>
                  <a:cxn ang="0">
                    <a:pos x="124" y="92"/>
                  </a:cxn>
                  <a:cxn ang="0">
                    <a:pos x="160" y="91"/>
                  </a:cxn>
                  <a:cxn ang="0">
                    <a:pos x="188" y="86"/>
                  </a:cxn>
                  <a:cxn ang="0">
                    <a:pos x="211" y="80"/>
                  </a:cxn>
                  <a:cxn ang="0">
                    <a:pos x="226" y="75"/>
                  </a:cxn>
                  <a:cxn ang="0">
                    <a:pos x="236" y="69"/>
                  </a:cxn>
                  <a:cxn ang="0">
                    <a:pos x="242" y="61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2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0"/>
                    </a:lnTo>
                    <a:lnTo>
                      <a:pt x="242" y="5"/>
                    </a:lnTo>
                    <a:lnTo>
                      <a:pt x="237" y="11"/>
                    </a:lnTo>
                    <a:lnTo>
                      <a:pt x="228" y="17"/>
                    </a:lnTo>
                    <a:lnTo>
                      <a:pt x="214" y="23"/>
                    </a:lnTo>
                    <a:lnTo>
                      <a:pt x="193" y="28"/>
                    </a:lnTo>
                    <a:lnTo>
                      <a:pt x="162" y="32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2"/>
                    </a:lnTo>
                    <a:lnTo>
                      <a:pt x="52" y="28"/>
                    </a:lnTo>
                    <a:lnTo>
                      <a:pt x="30" y="23"/>
                    </a:lnTo>
                    <a:lnTo>
                      <a:pt x="15" y="17"/>
                    </a:lnTo>
                    <a:lnTo>
                      <a:pt x="7" y="11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2" y="61"/>
                    </a:lnTo>
                    <a:lnTo>
                      <a:pt x="7" y="66"/>
                    </a:lnTo>
                    <a:lnTo>
                      <a:pt x="19" y="74"/>
                    </a:lnTo>
                    <a:lnTo>
                      <a:pt x="34" y="80"/>
                    </a:lnTo>
                    <a:lnTo>
                      <a:pt x="55" y="86"/>
                    </a:lnTo>
                    <a:lnTo>
                      <a:pt x="86" y="91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60" y="91"/>
                    </a:lnTo>
                    <a:lnTo>
                      <a:pt x="188" y="86"/>
                    </a:lnTo>
                    <a:lnTo>
                      <a:pt x="211" y="80"/>
                    </a:lnTo>
                    <a:lnTo>
                      <a:pt x="226" y="75"/>
                    </a:lnTo>
                    <a:lnTo>
                      <a:pt x="236" y="69"/>
                    </a:lnTo>
                    <a:lnTo>
                      <a:pt x="242" y="61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684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685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686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687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688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689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690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691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noFill/>
              <a:ln w="4763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692"/>
              <p:cNvSpPr>
                <a:spLocks/>
              </p:cNvSpPr>
              <p:nvPr/>
            </p:nvSpPr>
            <p:spPr bwMode="auto">
              <a:xfrm>
                <a:off x="7885112" y="5775325"/>
                <a:ext cx="100013" cy="30162"/>
              </a:xfrm>
              <a:custGeom>
                <a:avLst/>
                <a:gdLst/>
                <a:ahLst/>
                <a:cxnLst>
                  <a:cxn ang="0">
                    <a:pos x="126" y="37"/>
                  </a:cxn>
                  <a:cxn ang="0">
                    <a:pos x="122" y="37"/>
                  </a:cxn>
                  <a:cxn ang="0">
                    <a:pos x="118" y="37"/>
                  </a:cxn>
                  <a:cxn ang="0">
                    <a:pos x="113" y="37"/>
                  </a:cxn>
                  <a:cxn ang="0">
                    <a:pos x="109" y="37"/>
                  </a:cxn>
                  <a:cxn ang="0">
                    <a:pos x="106" y="37"/>
                  </a:cxn>
                  <a:cxn ang="0">
                    <a:pos x="102" y="36"/>
                  </a:cxn>
                  <a:cxn ang="0">
                    <a:pos x="98" y="36"/>
                  </a:cxn>
                  <a:cxn ang="0">
                    <a:pos x="94" y="36"/>
                  </a:cxn>
                  <a:cxn ang="0">
                    <a:pos x="91" y="36"/>
                  </a:cxn>
                  <a:cxn ang="0">
                    <a:pos x="87" y="36"/>
                  </a:cxn>
                  <a:cxn ang="0">
                    <a:pos x="83" y="36"/>
                  </a:cxn>
                  <a:cxn ang="0">
                    <a:pos x="79" y="35"/>
                  </a:cxn>
                  <a:cxn ang="0">
                    <a:pos x="76" y="34"/>
                  </a:cxn>
                  <a:cxn ang="0">
                    <a:pos x="72" y="34"/>
                  </a:cxn>
                  <a:cxn ang="0">
                    <a:pos x="69" y="34"/>
                  </a:cxn>
                  <a:cxn ang="0">
                    <a:pos x="66" y="34"/>
                  </a:cxn>
                  <a:cxn ang="0">
                    <a:pos x="62" y="32"/>
                  </a:cxn>
                  <a:cxn ang="0">
                    <a:pos x="59" y="31"/>
                  </a:cxn>
                  <a:cxn ang="0">
                    <a:pos x="55" y="31"/>
                  </a:cxn>
                  <a:cxn ang="0">
                    <a:pos x="53" y="31"/>
                  </a:cxn>
                  <a:cxn ang="0">
                    <a:pos x="49" y="29"/>
                  </a:cxn>
                  <a:cxn ang="0">
                    <a:pos x="47" y="29"/>
                  </a:cxn>
                  <a:cxn ang="0">
                    <a:pos x="43" y="29"/>
                  </a:cxn>
                  <a:cxn ang="0">
                    <a:pos x="40" y="27"/>
                  </a:cxn>
                  <a:cxn ang="0">
                    <a:pos x="38" y="26"/>
                  </a:cxn>
                  <a:cxn ang="0">
                    <a:pos x="35" y="26"/>
                  </a:cxn>
                  <a:cxn ang="0">
                    <a:pos x="33" y="25"/>
                  </a:cxn>
                  <a:cxn ang="0">
                    <a:pos x="30" y="25"/>
                  </a:cxn>
                  <a:cxn ang="0">
                    <a:pos x="28" y="24"/>
                  </a:cxn>
                  <a:cxn ang="0">
                    <a:pos x="25" y="22"/>
                  </a:cxn>
                  <a:cxn ang="0">
                    <a:pos x="23" y="21"/>
                  </a:cxn>
                  <a:cxn ang="0">
                    <a:pos x="20" y="20"/>
                  </a:cxn>
                  <a:cxn ang="0">
                    <a:pos x="19" y="20"/>
                  </a:cxn>
                  <a:cxn ang="0">
                    <a:pos x="17" y="19"/>
                  </a:cxn>
                  <a:cxn ang="0">
                    <a:pos x="15" y="17"/>
                  </a:cxn>
                  <a:cxn ang="0">
                    <a:pos x="13" y="16"/>
                  </a:cxn>
                  <a:cxn ang="0">
                    <a:pos x="11" y="16"/>
                  </a:cxn>
                  <a:cxn ang="0">
                    <a:pos x="10" y="14"/>
                  </a:cxn>
                  <a:cxn ang="0">
                    <a:pos x="10" y="14"/>
                  </a:cxn>
                  <a:cxn ang="0">
                    <a:pos x="8" y="12"/>
                  </a:cxn>
                  <a:cxn ang="0">
                    <a:pos x="8" y="11"/>
                  </a:cxn>
                  <a:cxn ang="0">
                    <a:pos x="5" y="10"/>
                  </a:cxn>
                  <a:cxn ang="0">
                    <a:pos x="5" y="9"/>
                  </a:cxn>
                  <a:cxn ang="0">
                    <a:pos x="4" y="7"/>
                  </a:cxn>
                  <a:cxn ang="0">
                    <a:pos x="3" y="6"/>
                  </a:cxn>
                  <a:cxn ang="0">
                    <a:pos x="3" y="5"/>
                  </a:cxn>
                  <a:cxn ang="0">
                    <a:pos x="1" y="5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26" h="37">
                    <a:moveTo>
                      <a:pt x="126" y="37"/>
                    </a:moveTo>
                    <a:lnTo>
                      <a:pt x="122" y="37"/>
                    </a:lnTo>
                    <a:lnTo>
                      <a:pt x="118" y="37"/>
                    </a:lnTo>
                    <a:lnTo>
                      <a:pt x="113" y="37"/>
                    </a:lnTo>
                    <a:lnTo>
                      <a:pt x="109" y="37"/>
                    </a:lnTo>
                    <a:lnTo>
                      <a:pt x="106" y="37"/>
                    </a:lnTo>
                    <a:lnTo>
                      <a:pt x="102" y="36"/>
                    </a:lnTo>
                    <a:lnTo>
                      <a:pt x="98" y="36"/>
                    </a:lnTo>
                    <a:lnTo>
                      <a:pt x="94" y="36"/>
                    </a:lnTo>
                    <a:lnTo>
                      <a:pt x="91" y="36"/>
                    </a:lnTo>
                    <a:lnTo>
                      <a:pt x="87" y="36"/>
                    </a:lnTo>
                    <a:lnTo>
                      <a:pt x="83" y="36"/>
                    </a:lnTo>
                    <a:lnTo>
                      <a:pt x="79" y="35"/>
                    </a:lnTo>
                    <a:lnTo>
                      <a:pt x="76" y="34"/>
                    </a:lnTo>
                    <a:lnTo>
                      <a:pt x="72" y="34"/>
                    </a:lnTo>
                    <a:lnTo>
                      <a:pt x="69" y="34"/>
                    </a:lnTo>
                    <a:lnTo>
                      <a:pt x="66" y="34"/>
                    </a:lnTo>
                    <a:lnTo>
                      <a:pt x="62" y="32"/>
                    </a:lnTo>
                    <a:lnTo>
                      <a:pt x="59" y="31"/>
                    </a:lnTo>
                    <a:lnTo>
                      <a:pt x="55" y="31"/>
                    </a:lnTo>
                    <a:lnTo>
                      <a:pt x="53" y="31"/>
                    </a:lnTo>
                    <a:lnTo>
                      <a:pt x="49" y="29"/>
                    </a:lnTo>
                    <a:lnTo>
                      <a:pt x="47" y="29"/>
                    </a:lnTo>
                    <a:lnTo>
                      <a:pt x="43" y="29"/>
                    </a:lnTo>
                    <a:lnTo>
                      <a:pt x="40" y="27"/>
                    </a:lnTo>
                    <a:lnTo>
                      <a:pt x="38" y="26"/>
                    </a:lnTo>
                    <a:lnTo>
                      <a:pt x="35" y="26"/>
                    </a:lnTo>
                    <a:lnTo>
                      <a:pt x="33" y="25"/>
                    </a:lnTo>
                    <a:lnTo>
                      <a:pt x="30" y="25"/>
                    </a:lnTo>
                    <a:lnTo>
                      <a:pt x="28" y="24"/>
                    </a:lnTo>
                    <a:lnTo>
                      <a:pt x="25" y="22"/>
                    </a:lnTo>
                    <a:lnTo>
                      <a:pt x="23" y="21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7" y="19"/>
                    </a:lnTo>
                    <a:lnTo>
                      <a:pt x="15" y="17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693"/>
              <p:cNvSpPr>
                <a:spLocks/>
              </p:cNvSpPr>
              <p:nvPr/>
            </p:nvSpPr>
            <p:spPr bwMode="auto">
              <a:xfrm>
                <a:off x="7985125" y="5775325"/>
                <a:ext cx="100012" cy="30162"/>
              </a:xfrm>
              <a:custGeom>
                <a:avLst/>
                <a:gdLst/>
                <a:ahLst/>
                <a:cxnLst>
                  <a:cxn ang="0">
                    <a:pos x="125" y="0"/>
                  </a:cxn>
                  <a:cxn ang="0">
                    <a:pos x="125" y="0"/>
                  </a:cxn>
                  <a:cxn ang="0">
                    <a:pos x="125" y="2"/>
                  </a:cxn>
                  <a:cxn ang="0">
                    <a:pos x="125" y="2"/>
                  </a:cxn>
                  <a:cxn ang="0">
                    <a:pos x="124" y="5"/>
                  </a:cxn>
                  <a:cxn ang="0">
                    <a:pos x="123" y="5"/>
                  </a:cxn>
                  <a:cxn ang="0">
                    <a:pos x="123" y="6"/>
                  </a:cxn>
                  <a:cxn ang="0">
                    <a:pos x="123" y="7"/>
                  </a:cxn>
                  <a:cxn ang="0">
                    <a:pos x="122" y="9"/>
                  </a:cxn>
                  <a:cxn ang="0">
                    <a:pos x="120" y="10"/>
                  </a:cxn>
                  <a:cxn ang="0">
                    <a:pos x="119" y="11"/>
                  </a:cxn>
                  <a:cxn ang="0">
                    <a:pos x="118" y="12"/>
                  </a:cxn>
                  <a:cxn ang="0">
                    <a:pos x="117" y="14"/>
                  </a:cxn>
                  <a:cxn ang="0">
                    <a:pos x="115" y="14"/>
                  </a:cxn>
                  <a:cxn ang="0">
                    <a:pos x="114" y="16"/>
                  </a:cxn>
                  <a:cxn ang="0">
                    <a:pos x="112" y="16"/>
                  </a:cxn>
                  <a:cxn ang="0">
                    <a:pos x="110" y="17"/>
                  </a:cxn>
                  <a:cxn ang="0">
                    <a:pos x="108" y="19"/>
                  </a:cxn>
                  <a:cxn ang="0">
                    <a:pos x="105" y="20"/>
                  </a:cxn>
                  <a:cxn ang="0">
                    <a:pos x="104" y="20"/>
                  </a:cxn>
                  <a:cxn ang="0">
                    <a:pos x="102" y="21"/>
                  </a:cxn>
                  <a:cxn ang="0">
                    <a:pos x="99" y="22"/>
                  </a:cxn>
                  <a:cxn ang="0">
                    <a:pos x="96" y="24"/>
                  </a:cxn>
                  <a:cxn ang="0">
                    <a:pos x="95" y="25"/>
                  </a:cxn>
                  <a:cxn ang="0">
                    <a:pos x="91" y="25"/>
                  </a:cxn>
                  <a:cxn ang="0">
                    <a:pos x="90" y="26"/>
                  </a:cxn>
                  <a:cxn ang="0">
                    <a:pos x="88" y="26"/>
                  </a:cxn>
                  <a:cxn ang="0">
                    <a:pos x="84" y="27"/>
                  </a:cxn>
                  <a:cxn ang="0">
                    <a:pos x="81" y="29"/>
                  </a:cxn>
                  <a:cxn ang="0">
                    <a:pos x="79" y="29"/>
                  </a:cxn>
                  <a:cxn ang="0">
                    <a:pos x="76" y="29"/>
                  </a:cxn>
                  <a:cxn ang="0">
                    <a:pos x="71" y="31"/>
                  </a:cxn>
                  <a:cxn ang="0">
                    <a:pos x="70" y="31"/>
                  </a:cxn>
                  <a:cxn ang="0">
                    <a:pos x="66" y="31"/>
                  </a:cxn>
                  <a:cxn ang="0">
                    <a:pos x="63" y="32"/>
                  </a:cxn>
                  <a:cxn ang="0">
                    <a:pos x="59" y="34"/>
                  </a:cxn>
                  <a:cxn ang="0">
                    <a:pos x="56" y="34"/>
                  </a:cxn>
                  <a:cxn ang="0">
                    <a:pos x="53" y="34"/>
                  </a:cxn>
                  <a:cxn ang="0">
                    <a:pos x="49" y="34"/>
                  </a:cxn>
                  <a:cxn ang="0">
                    <a:pos x="45" y="35"/>
                  </a:cxn>
                  <a:cxn ang="0">
                    <a:pos x="41" y="36"/>
                  </a:cxn>
                  <a:cxn ang="0">
                    <a:pos x="39" y="36"/>
                  </a:cxn>
                  <a:cxn ang="0">
                    <a:pos x="35" y="36"/>
                  </a:cxn>
                  <a:cxn ang="0">
                    <a:pos x="30" y="36"/>
                  </a:cxn>
                  <a:cxn ang="0">
                    <a:pos x="27" y="36"/>
                  </a:cxn>
                  <a:cxn ang="0">
                    <a:pos x="22" y="36"/>
                  </a:cxn>
                  <a:cxn ang="0">
                    <a:pos x="19" y="37"/>
                  </a:cxn>
                  <a:cxn ang="0">
                    <a:pos x="15" y="37"/>
                  </a:cxn>
                  <a:cxn ang="0">
                    <a:pos x="11" y="37"/>
                  </a:cxn>
                  <a:cxn ang="0">
                    <a:pos x="9" y="37"/>
                  </a:cxn>
                  <a:cxn ang="0">
                    <a:pos x="4" y="37"/>
                  </a:cxn>
                  <a:cxn ang="0">
                    <a:pos x="0" y="37"/>
                  </a:cxn>
                </a:cxnLst>
                <a:rect l="0" t="0" r="r" b="b"/>
                <a:pathLst>
                  <a:path w="125" h="37">
                    <a:moveTo>
                      <a:pt x="125" y="0"/>
                    </a:moveTo>
                    <a:lnTo>
                      <a:pt x="125" y="0"/>
                    </a:lnTo>
                    <a:lnTo>
                      <a:pt x="125" y="2"/>
                    </a:lnTo>
                    <a:lnTo>
                      <a:pt x="125" y="2"/>
                    </a:lnTo>
                    <a:lnTo>
                      <a:pt x="124" y="5"/>
                    </a:lnTo>
                    <a:lnTo>
                      <a:pt x="123" y="5"/>
                    </a:lnTo>
                    <a:lnTo>
                      <a:pt x="123" y="6"/>
                    </a:lnTo>
                    <a:lnTo>
                      <a:pt x="123" y="7"/>
                    </a:lnTo>
                    <a:lnTo>
                      <a:pt x="122" y="9"/>
                    </a:lnTo>
                    <a:lnTo>
                      <a:pt x="120" y="10"/>
                    </a:lnTo>
                    <a:lnTo>
                      <a:pt x="119" y="11"/>
                    </a:lnTo>
                    <a:lnTo>
                      <a:pt x="118" y="12"/>
                    </a:lnTo>
                    <a:lnTo>
                      <a:pt x="117" y="14"/>
                    </a:lnTo>
                    <a:lnTo>
                      <a:pt x="115" y="14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0" y="17"/>
                    </a:lnTo>
                    <a:lnTo>
                      <a:pt x="108" y="19"/>
                    </a:lnTo>
                    <a:lnTo>
                      <a:pt x="105" y="20"/>
                    </a:lnTo>
                    <a:lnTo>
                      <a:pt x="104" y="20"/>
                    </a:lnTo>
                    <a:lnTo>
                      <a:pt x="102" y="21"/>
                    </a:lnTo>
                    <a:lnTo>
                      <a:pt x="99" y="22"/>
                    </a:lnTo>
                    <a:lnTo>
                      <a:pt x="96" y="24"/>
                    </a:lnTo>
                    <a:lnTo>
                      <a:pt x="95" y="25"/>
                    </a:lnTo>
                    <a:lnTo>
                      <a:pt x="91" y="25"/>
                    </a:lnTo>
                    <a:lnTo>
                      <a:pt x="90" y="26"/>
                    </a:lnTo>
                    <a:lnTo>
                      <a:pt x="88" y="26"/>
                    </a:lnTo>
                    <a:lnTo>
                      <a:pt x="84" y="27"/>
                    </a:lnTo>
                    <a:lnTo>
                      <a:pt x="81" y="29"/>
                    </a:lnTo>
                    <a:lnTo>
                      <a:pt x="79" y="29"/>
                    </a:lnTo>
                    <a:lnTo>
                      <a:pt x="76" y="29"/>
                    </a:lnTo>
                    <a:lnTo>
                      <a:pt x="71" y="31"/>
                    </a:lnTo>
                    <a:lnTo>
                      <a:pt x="70" y="31"/>
                    </a:lnTo>
                    <a:lnTo>
                      <a:pt x="66" y="31"/>
                    </a:lnTo>
                    <a:lnTo>
                      <a:pt x="63" y="32"/>
                    </a:lnTo>
                    <a:lnTo>
                      <a:pt x="59" y="34"/>
                    </a:lnTo>
                    <a:lnTo>
                      <a:pt x="56" y="34"/>
                    </a:lnTo>
                    <a:lnTo>
                      <a:pt x="53" y="34"/>
                    </a:lnTo>
                    <a:lnTo>
                      <a:pt x="49" y="34"/>
                    </a:lnTo>
                    <a:lnTo>
                      <a:pt x="45" y="35"/>
                    </a:lnTo>
                    <a:lnTo>
                      <a:pt x="41" y="36"/>
                    </a:lnTo>
                    <a:lnTo>
                      <a:pt x="39" y="36"/>
                    </a:lnTo>
                    <a:lnTo>
                      <a:pt x="35" y="36"/>
                    </a:lnTo>
                    <a:lnTo>
                      <a:pt x="30" y="36"/>
                    </a:lnTo>
                    <a:lnTo>
                      <a:pt x="27" y="36"/>
                    </a:lnTo>
                    <a:lnTo>
                      <a:pt x="22" y="36"/>
                    </a:lnTo>
                    <a:lnTo>
                      <a:pt x="19" y="37"/>
                    </a:lnTo>
                    <a:lnTo>
                      <a:pt x="15" y="37"/>
                    </a:lnTo>
                    <a:lnTo>
                      <a:pt x="11" y="37"/>
                    </a:lnTo>
                    <a:lnTo>
                      <a:pt x="9" y="37"/>
                    </a:lnTo>
                    <a:lnTo>
                      <a:pt x="4" y="37"/>
                    </a:lnTo>
                    <a:lnTo>
                      <a:pt x="0" y="37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694"/>
              <p:cNvSpPr>
                <a:spLocks/>
              </p:cNvSpPr>
              <p:nvPr/>
            </p:nvSpPr>
            <p:spPr bwMode="auto">
              <a:xfrm>
                <a:off x="7983537" y="5567362"/>
                <a:ext cx="101600" cy="301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0" y="0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20" y="1"/>
                  </a:cxn>
                  <a:cxn ang="0">
                    <a:pos x="23" y="1"/>
                  </a:cxn>
                  <a:cxn ang="0">
                    <a:pos x="27" y="1"/>
                  </a:cxn>
                  <a:cxn ang="0">
                    <a:pos x="31" y="3"/>
                  </a:cxn>
                  <a:cxn ang="0">
                    <a:pos x="35" y="3"/>
                  </a:cxn>
                  <a:cxn ang="0">
                    <a:pos x="38" y="3"/>
                  </a:cxn>
                  <a:cxn ang="0">
                    <a:pos x="42" y="3"/>
                  </a:cxn>
                  <a:cxn ang="0">
                    <a:pos x="46" y="3"/>
                  </a:cxn>
                  <a:cxn ang="0">
                    <a:pos x="50" y="4"/>
                  </a:cxn>
                  <a:cxn ang="0">
                    <a:pos x="52" y="4"/>
                  </a:cxn>
                  <a:cxn ang="0">
                    <a:pos x="57" y="5"/>
                  </a:cxn>
                  <a:cxn ang="0">
                    <a:pos x="60" y="5"/>
                  </a:cxn>
                  <a:cxn ang="0">
                    <a:pos x="64" y="6"/>
                  </a:cxn>
                  <a:cxn ang="0">
                    <a:pos x="66" y="6"/>
                  </a:cxn>
                  <a:cxn ang="0">
                    <a:pos x="70" y="8"/>
                  </a:cxn>
                  <a:cxn ang="0">
                    <a:pos x="72" y="8"/>
                  </a:cxn>
                  <a:cxn ang="0">
                    <a:pos x="76" y="9"/>
                  </a:cxn>
                  <a:cxn ang="0">
                    <a:pos x="79" y="9"/>
                  </a:cxn>
                  <a:cxn ang="0">
                    <a:pos x="81" y="10"/>
                  </a:cxn>
                  <a:cxn ang="0">
                    <a:pos x="85" y="11"/>
                  </a:cxn>
                  <a:cxn ang="0">
                    <a:pos x="87" y="11"/>
                  </a:cxn>
                  <a:cxn ang="0">
                    <a:pos x="90" y="13"/>
                  </a:cxn>
                  <a:cxn ang="0">
                    <a:pos x="92" y="13"/>
                  </a:cxn>
                  <a:cxn ang="0">
                    <a:pos x="95" y="14"/>
                  </a:cxn>
                  <a:cxn ang="0">
                    <a:pos x="97" y="15"/>
                  </a:cxn>
                  <a:cxn ang="0">
                    <a:pos x="100" y="15"/>
                  </a:cxn>
                  <a:cxn ang="0">
                    <a:pos x="103" y="18"/>
                  </a:cxn>
                  <a:cxn ang="0">
                    <a:pos x="104" y="18"/>
                  </a:cxn>
                  <a:cxn ang="0">
                    <a:pos x="106" y="19"/>
                  </a:cxn>
                  <a:cxn ang="0">
                    <a:pos x="109" y="20"/>
                  </a:cxn>
                  <a:cxn ang="0">
                    <a:pos x="111" y="21"/>
                  </a:cxn>
                  <a:cxn ang="0">
                    <a:pos x="113" y="23"/>
                  </a:cxn>
                  <a:cxn ang="0">
                    <a:pos x="114" y="23"/>
                  </a:cxn>
                  <a:cxn ang="0">
                    <a:pos x="115" y="24"/>
                  </a:cxn>
                  <a:cxn ang="0">
                    <a:pos x="118" y="25"/>
                  </a:cxn>
                  <a:cxn ang="0">
                    <a:pos x="119" y="26"/>
                  </a:cxn>
                  <a:cxn ang="0">
                    <a:pos x="120" y="26"/>
                  </a:cxn>
                  <a:cxn ang="0">
                    <a:pos x="121" y="29"/>
                  </a:cxn>
                  <a:cxn ang="0">
                    <a:pos x="123" y="29"/>
                  </a:cxn>
                  <a:cxn ang="0">
                    <a:pos x="123" y="31"/>
                  </a:cxn>
                  <a:cxn ang="0">
                    <a:pos x="124" y="31"/>
                  </a:cxn>
                  <a:cxn ang="0">
                    <a:pos x="124" y="34"/>
                  </a:cxn>
                  <a:cxn ang="0">
                    <a:pos x="125" y="34"/>
                  </a:cxn>
                  <a:cxn ang="0">
                    <a:pos x="125" y="35"/>
                  </a:cxn>
                  <a:cxn ang="0">
                    <a:pos x="126" y="36"/>
                  </a:cxn>
                  <a:cxn ang="0">
                    <a:pos x="126" y="38"/>
                  </a:cxn>
                  <a:cxn ang="0">
                    <a:pos x="126" y="39"/>
                  </a:cxn>
                </a:cxnLst>
                <a:rect l="0" t="0" r="r" b="b"/>
                <a:pathLst>
                  <a:path w="126" h="3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8" y="3"/>
                    </a:lnTo>
                    <a:lnTo>
                      <a:pt x="42" y="3"/>
                    </a:lnTo>
                    <a:lnTo>
                      <a:pt x="46" y="3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7" y="5"/>
                    </a:lnTo>
                    <a:lnTo>
                      <a:pt x="60" y="5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70" y="8"/>
                    </a:lnTo>
                    <a:lnTo>
                      <a:pt x="72" y="8"/>
                    </a:lnTo>
                    <a:lnTo>
                      <a:pt x="76" y="9"/>
                    </a:lnTo>
                    <a:lnTo>
                      <a:pt x="79" y="9"/>
                    </a:lnTo>
                    <a:lnTo>
                      <a:pt x="81" y="10"/>
                    </a:lnTo>
                    <a:lnTo>
                      <a:pt x="85" y="11"/>
                    </a:lnTo>
                    <a:lnTo>
                      <a:pt x="87" y="11"/>
                    </a:lnTo>
                    <a:lnTo>
                      <a:pt x="90" y="13"/>
                    </a:lnTo>
                    <a:lnTo>
                      <a:pt x="92" y="13"/>
                    </a:lnTo>
                    <a:lnTo>
                      <a:pt x="95" y="14"/>
                    </a:lnTo>
                    <a:lnTo>
                      <a:pt x="97" y="15"/>
                    </a:lnTo>
                    <a:lnTo>
                      <a:pt x="100" y="15"/>
                    </a:lnTo>
                    <a:lnTo>
                      <a:pt x="103" y="18"/>
                    </a:lnTo>
                    <a:lnTo>
                      <a:pt x="104" y="18"/>
                    </a:lnTo>
                    <a:lnTo>
                      <a:pt x="106" y="19"/>
                    </a:lnTo>
                    <a:lnTo>
                      <a:pt x="109" y="20"/>
                    </a:lnTo>
                    <a:lnTo>
                      <a:pt x="111" y="21"/>
                    </a:lnTo>
                    <a:lnTo>
                      <a:pt x="113" y="23"/>
                    </a:lnTo>
                    <a:lnTo>
                      <a:pt x="114" y="23"/>
                    </a:lnTo>
                    <a:lnTo>
                      <a:pt x="115" y="24"/>
                    </a:lnTo>
                    <a:lnTo>
                      <a:pt x="118" y="25"/>
                    </a:lnTo>
                    <a:lnTo>
                      <a:pt x="119" y="26"/>
                    </a:lnTo>
                    <a:lnTo>
                      <a:pt x="120" y="26"/>
                    </a:lnTo>
                    <a:lnTo>
                      <a:pt x="121" y="29"/>
                    </a:lnTo>
                    <a:lnTo>
                      <a:pt x="123" y="29"/>
                    </a:lnTo>
                    <a:lnTo>
                      <a:pt x="123" y="31"/>
                    </a:lnTo>
                    <a:lnTo>
                      <a:pt x="124" y="31"/>
                    </a:lnTo>
                    <a:lnTo>
                      <a:pt x="124" y="34"/>
                    </a:lnTo>
                    <a:lnTo>
                      <a:pt x="125" y="34"/>
                    </a:lnTo>
                    <a:lnTo>
                      <a:pt x="125" y="35"/>
                    </a:lnTo>
                    <a:lnTo>
                      <a:pt x="126" y="36"/>
                    </a:lnTo>
                    <a:lnTo>
                      <a:pt x="126" y="38"/>
                    </a:lnTo>
                    <a:lnTo>
                      <a:pt x="126" y="3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695"/>
              <p:cNvSpPr>
                <a:spLocks/>
              </p:cNvSpPr>
              <p:nvPr/>
            </p:nvSpPr>
            <p:spPr bwMode="auto">
              <a:xfrm>
                <a:off x="7885112" y="5567362"/>
                <a:ext cx="98425" cy="28575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0" y="38"/>
                  </a:cxn>
                  <a:cxn ang="0">
                    <a:pos x="0" y="35"/>
                  </a:cxn>
                  <a:cxn ang="0">
                    <a:pos x="0" y="35"/>
                  </a:cxn>
                  <a:cxn ang="0">
                    <a:pos x="1" y="34"/>
                  </a:cxn>
                  <a:cxn ang="0">
                    <a:pos x="1" y="33"/>
                  </a:cxn>
                  <a:cxn ang="0">
                    <a:pos x="3" y="31"/>
                  </a:cxn>
                  <a:cxn ang="0">
                    <a:pos x="3" y="30"/>
                  </a:cxn>
                  <a:cxn ang="0">
                    <a:pos x="4" y="29"/>
                  </a:cxn>
                  <a:cxn ang="0">
                    <a:pos x="5" y="28"/>
                  </a:cxn>
                  <a:cxn ang="0">
                    <a:pos x="6" y="26"/>
                  </a:cxn>
                  <a:cxn ang="0">
                    <a:pos x="8" y="25"/>
                  </a:cxn>
                  <a:cxn ang="0">
                    <a:pos x="9" y="24"/>
                  </a:cxn>
                  <a:cxn ang="0">
                    <a:pos x="10" y="24"/>
                  </a:cxn>
                  <a:cxn ang="0">
                    <a:pos x="10" y="23"/>
                  </a:cxn>
                  <a:cxn ang="0">
                    <a:pos x="13" y="21"/>
                  </a:cxn>
                  <a:cxn ang="0">
                    <a:pos x="14" y="20"/>
                  </a:cxn>
                  <a:cxn ang="0">
                    <a:pos x="17" y="19"/>
                  </a:cxn>
                  <a:cxn ang="0">
                    <a:pos x="18" y="18"/>
                  </a:cxn>
                  <a:cxn ang="0">
                    <a:pos x="20" y="18"/>
                  </a:cxn>
                  <a:cxn ang="0">
                    <a:pos x="22" y="16"/>
                  </a:cxn>
                  <a:cxn ang="0">
                    <a:pos x="24" y="15"/>
                  </a:cxn>
                  <a:cxn ang="0">
                    <a:pos x="27" y="14"/>
                  </a:cxn>
                  <a:cxn ang="0">
                    <a:pos x="29" y="13"/>
                  </a:cxn>
                  <a:cxn ang="0">
                    <a:pos x="33" y="13"/>
                  </a:cxn>
                  <a:cxn ang="0">
                    <a:pos x="35" y="11"/>
                  </a:cxn>
                  <a:cxn ang="0">
                    <a:pos x="38" y="11"/>
                  </a:cxn>
                  <a:cxn ang="0">
                    <a:pos x="40" y="10"/>
                  </a:cxn>
                  <a:cxn ang="0">
                    <a:pos x="43" y="9"/>
                  </a:cxn>
                  <a:cxn ang="0">
                    <a:pos x="47" y="9"/>
                  </a:cxn>
                  <a:cxn ang="0">
                    <a:pos x="49" y="9"/>
                  </a:cxn>
                  <a:cxn ang="0">
                    <a:pos x="52" y="6"/>
                  </a:cxn>
                  <a:cxn ang="0">
                    <a:pos x="55" y="6"/>
                  </a:cxn>
                  <a:cxn ang="0">
                    <a:pos x="58" y="6"/>
                  </a:cxn>
                  <a:cxn ang="0">
                    <a:pos x="62" y="5"/>
                  </a:cxn>
                  <a:cxn ang="0">
                    <a:pos x="64" y="4"/>
                  </a:cxn>
                  <a:cxn ang="0">
                    <a:pos x="69" y="4"/>
                  </a:cxn>
                  <a:cxn ang="0">
                    <a:pos x="72" y="4"/>
                  </a:cxn>
                  <a:cxn ang="0">
                    <a:pos x="76" y="4"/>
                  </a:cxn>
                  <a:cxn ang="0">
                    <a:pos x="79" y="3"/>
                  </a:cxn>
                  <a:cxn ang="0">
                    <a:pos x="82" y="3"/>
                  </a:cxn>
                  <a:cxn ang="0">
                    <a:pos x="87" y="3"/>
                  </a:cxn>
                  <a:cxn ang="0">
                    <a:pos x="89" y="3"/>
                  </a:cxn>
                  <a:cxn ang="0">
                    <a:pos x="93" y="3"/>
                  </a:cxn>
                  <a:cxn ang="0">
                    <a:pos x="98" y="1"/>
                  </a:cxn>
                  <a:cxn ang="0">
                    <a:pos x="102" y="1"/>
                  </a:cxn>
                  <a:cxn ang="0">
                    <a:pos x="106" y="1"/>
                  </a:cxn>
                  <a:cxn ang="0">
                    <a:pos x="109" y="0"/>
                  </a:cxn>
                  <a:cxn ang="0">
                    <a:pos x="113" y="0"/>
                  </a:cxn>
                  <a:cxn ang="0">
                    <a:pos x="117" y="0"/>
                  </a:cxn>
                  <a:cxn ang="0">
                    <a:pos x="121" y="0"/>
                  </a:cxn>
                  <a:cxn ang="0">
                    <a:pos x="125" y="0"/>
                  </a:cxn>
                </a:cxnLst>
                <a:rect l="0" t="0" r="r" b="b"/>
                <a:pathLst>
                  <a:path w="125" h="38">
                    <a:moveTo>
                      <a:pt x="0" y="38"/>
                    </a:moveTo>
                    <a:lnTo>
                      <a:pt x="0" y="38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4" y="29"/>
                    </a:lnTo>
                    <a:lnTo>
                      <a:pt x="5" y="28"/>
                    </a:lnTo>
                    <a:lnTo>
                      <a:pt x="6" y="26"/>
                    </a:lnTo>
                    <a:lnTo>
                      <a:pt x="8" y="25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3" y="21"/>
                    </a:lnTo>
                    <a:lnTo>
                      <a:pt x="14" y="20"/>
                    </a:lnTo>
                    <a:lnTo>
                      <a:pt x="17" y="19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2" y="16"/>
                    </a:lnTo>
                    <a:lnTo>
                      <a:pt x="24" y="15"/>
                    </a:lnTo>
                    <a:lnTo>
                      <a:pt x="27" y="14"/>
                    </a:lnTo>
                    <a:lnTo>
                      <a:pt x="29" y="13"/>
                    </a:lnTo>
                    <a:lnTo>
                      <a:pt x="33" y="13"/>
                    </a:lnTo>
                    <a:lnTo>
                      <a:pt x="35" y="11"/>
                    </a:lnTo>
                    <a:lnTo>
                      <a:pt x="38" y="11"/>
                    </a:lnTo>
                    <a:lnTo>
                      <a:pt x="40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49" y="9"/>
                    </a:lnTo>
                    <a:lnTo>
                      <a:pt x="52" y="6"/>
                    </a:lnTo>
                    <a:lnTo>
                      <a:pt x="55" y="6"/>
                    </a:lnTo>
                    <a:lnTo>
                      <a:pt x="58" y="6"/>
                    </a:lnTo>
                    <a:lnTo>
                      <a:pt x="62" y="5"/>
                    </a:lnTo>
                    <a:lnTo>
                      <a:pt x="64" y="4"/>
                    </a:lnTo>
                    <a:lnTo>
                      <a:pt x="69" y="4"/>
                    </a:lnTo>
                    <a:lnTo>
                      <a:pt x="72" y="4"/>
                    </a:lnTo>
                    <a:lnTo>
                      <a:pt x="76" y="4"/>
                    </a:lnTo>
                    <a:lnTo>
                      <a:pt x="79" y="3"/>
                    </a:lnTo>
                    <a:lnTo>
                      <a:pt x="82" y="3"/>
                    </a:lnTo>
                    <a:lnTo>
                      <a:pt x="87" y="3"/>
                    </a:lnTo>
                    <a:lnTo>
                      <a:pt x="89" y="3"/>
                    </a:lnTo>
                    <a:lnTo>
                      <a:pt x="93" y="3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09" y="0"/>
                    </a:lnTo>
                    <a:lnTo>
                      <a:pt x="113" y="0"/>
                    </a:lnTo>
                    <a:lnTo>
                      <a:pt x="117" y="0"/>
                    </a:lnTo>
                    <a:lnTo>
                      <a:pt x="121" y="0"/>
                    </a:lnTo>
                    <a:lnTo>
                      <a:pt x="125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Line 696"/>
              <p:cNvSpPr>
                <a:spLocks noChangeShapeType="1"/>
              </p:cNvSpPr>
              <p:nvPr/>
            </p:nvSpPr>
            <p:spPr bwMode="auto">
              <a:xfrm>
                <a:off x="7885112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Line 697"/>
              <p:cNvSpPr>
                <a:spLocks noChangeShapeType="1"/>
              </p:cNvSpPr>
              <p:nvPr/>
            </p:nvSpPr>
            <p:spPr bwMode="auto">
              <a:xfrm>
                <a:off x="8085137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" name="Group 420"/>
            <p:cNvGrpSpPr/>
            <p:nvPr/>
          </p:nvGrpSpPr>
          <p:grpSpPr>
            <a:xfrm>
              <a:off x="5687133" y="2885281"/>
              <a:ext cx="214312" cy="215900"/>
              <a:chOff x="6807200" y="6029325"/>
              <a:chExt cx="214312" cy="215900"/>
            </a:xfrm>
          </p:grpSpPr>
          <p:sp>
            <p:nvSpPr>
              <p:cNvPr id="132" name="Freeform 1142"/>
              <p:cNvSpPr>
                <a:spLocks/>
              </p:cNvSpPr>
              <p:nvPr/>
            </p:nvSpPr>
            <p:spPr bwMode="auto">
              <a:xfrm>
                <a:off x="6808787" y="6032500"/>
                <a:ext cx="209550" cy="211137"/>
              </a:xfrm>
              <a:custGeom>
                <a:avLst/>
                <a:gdLst/>
                <a:ahLst/>
                <a:cxnLst>
                  <a:cxn ang="0">
                    <a:pos x="264" y="132"/>
                  </a:cxn>
                  <a:cxn ang="0">
                    <a:pos x="261" y="104"/>
                  </a:cxn>
                  <a:cxn ang="0">
                    <a:pos x="252" y="79"/>
                  </a:cxn>
                  <a:cxn ang="0">
                    <a:pos x="241" y="57"/>
                  </a:cxn>
                  <a:cxn ang="0">
                    <a:pos x="225" y="38"/>
                  </a:cxn>
                  <a:cxn ang="0">
                    <a:pos x="206" y="21"/>
                  </a:cxn>
                  <a:cxn ang="0">
                    <a:pos x="183" y="10"/>
                  </a:cxn>
                  <a:cxn ang="0">
                    <a:pos x="158" y="1"/>
                  </a:cxn>
                  <a:cxn ang="0">
                    <a:pos x="132" y="0"/>
                  </a:cxn>
                  <a:cxn ang="0">
                    <a:pos x="117" y="0"/>
                  </a:cxn>
                  <a:cxn ang="0">
                    <a:pos x="92" y="4"/>
                  </a:cxn>
                  <a:cxn ang="0">
                    <a:pos x="68" y="15"/>
                  </a:cxn>
                  <a:cxn ang="0">
                    <a:pos x="48" y="30"/>
                  </a:cxn>
                  <a:cxn ang="0">
                    <a:pos x="29" y="47"/>
                  </a:cxn>
                  <a:cxn ang="0">
                    <a:pos x="16" y="69"/>
                  </a:cxn>
                  <a:cxn ang="0">
                    <a:pos x="6" y="93"/>
                  </a:cxn>
                  <a:cxn ang="0">
                    <a:pos x="1" y="118"/>
                  </a:cxn>
                  <a:cxn ang="0">
                    <a:pos x="0" y="132"/>
                  </a:cxn>
                  <a:cxn ang="0">
                    <a:pos x="2" y="160"/>
                  </a:cxn>
                  <a:cxn ang="0">
                    <a:pos x="10" y="183"/>
                  </a:cxn>
                  <a:cxn ang="0">
                    <a:pos x="22" y="206"/>
                  </a:cxn>
                  <a:cxn ang="0">
                    <a:pos x="36" y="225"/>
                  </a:cxn>
                  <a:cxn ang="0">
                    <a:pos x="58" y="242"/>
                  </a:cxn>
                  <a:cxn ang="0">
                    <a:pos x="80" y="255"/>
                  </a:cxn>
                  <a:cxn ang="0">
                    <a:pos x="104" y="261"/>
                  </a:cxn>
                  <a:cxn ang="0">
                    <a:pos x="132" y="265"/>
                  </a:cxn>
                  <a:cxn ang="0">
                    <a:pos x="146" y="262"/>
                  </a:cxn>
                  <a:cxn ang="0">
                    <a:pos x="169" y="257"/>
                  </a:cxn>
                  <a:cxn ang="0">
                    <a:pos x="193" y="247"/>
                  </a:cxn>
                  <a:cxn ang="0">
                    <a:pos x="216" y="235"/>
                  </a:cxn>
                  <a:cxn ang="0">
                    <a:pos x="232" y="215"/>
                  </a:cxn>
                  <a:cxn ang="0">
                    <a:pos x="249" y="196"/>
                  </a:cxn>
                  <a:cxn ang="0">
                    <a:pos x="259" y="171"/>
                  </a:cxn>
                  <a:cxn ang="0">
                    <a:pos x="264" y="146"/>
                  </a:cxn>
                  <a:cxn ang="0">
                    <a:pos x="264" y="132"/>
                  </a:cxn>
                </a:cxnLst>
                <a:rect l="0" t="0" r="r" b="b"/>
                <a:pathLst>
                  <a:path w="264" h="265">
                    <a:moveTo>
                      <a:pt x="264" y="132"/>
                    </a:moveTo>
                    <a:lnTo>
                      <a:pt x="264" y="132"/>
                    </a:lnTo>
                    <a:lnTo>
                      <a:pt x="264" y="118"/>
                    </a:lnTo>
                    <a:lnTo>
                      <a:pt x="261" y="104"/>
                    </a:lnTo>
                    <a:lnTo>
                      <a:pt x="259" y="93"/>
                    </a:lnTo>
                    <a:lnTo>
                      <a:pt x="252" y="79"/>
                    </a:lnTo>
                    <a:lnTo>
                      <a:pt x="249" y="69"/>
                    </a:lnTo>
                    <a:lnTo>
                      <a:pt x="241" y="57"/>
                    </a:lnTo>
                    <a:lnTo>
                      <a:pt x="232" y="47"/>
                    </a:lnTo>
                    <a:lnTo>
                      <a:pt x="225" y="38"/>
                    </a:lnTo>
                    <a:lnTo>
                      <a:pt x="216" y="30"/>
                    </a:lnTo>
                    <a:lnTo>
                      <a:pt x="206" y="21"/>
                    </a:lnTo>
                    <a:lnTo>
                      <a:pt x="193" y="15"/>
                    </a:lnTo>
                    <a:lnTo>
                      <a:pt x="183" y="10"/>
                    </a:lnTo>
                    <a:lnTo>
                      <a:pt x="169" y="4"/>
                    </a:lnTo>
                    <a:lnTo>
                      <a:pt x="158" y="1"/>
                    </a:lnTo>
                    <a:lnTo>
                      <a:pt x="14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17" y="0"/>
                    </a:lnTo>
                    <a:lnTo>
                      <a:pt x="104" y="1"/>
                    </a:lnTo>
                    <a:lnTo>
                      <a:pt x="92" y="4"/>
                    </a:lnTo>
                    <a:lnTo>
                      <a:pt x="80" y="10"/>
                    </a:lnTo>
                    <a:lnTo>
                      <a:pt x="68" y="15"/>
                    </a:lnTo>
                    <a:lnTo>
                      <a:pt x="58" y="21"/>
                    </a:lnTo>
                    <a:lnTo>
                      <a:pt x="48" y="30"/>
                    </a:lnTo>
                    <a:lnTo>
                      <a:pt x="36" y="38"/>
                    </a:lnTo>
                    <a:lnTo>
                      <a:pt x="29" y="47"/>
                    </a:lnTo>
                    <a:lnTo>
                      <a:pt x="22" y="57"/>
                    </a:lnTo>
                    <a:lnTo>
                      <a:pt x="16" y="69"/>
                    </a:lnTo>
                    <a:lnTo>
                      <a:pt x="10" y="79"/>
                    </a:lnTo>
                    <a:lnTo>
                      <a:pt x="6" y="93"/>
                    </a:lnTo>
                    <a:lnTo>
                      <a:pt x="2" y="104"/>
                    </a:lnTo>
                    <a:lnTo>
                      <a:pt x="1" y="118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46"/>
                    </a:lnTo>
                    <a:lnTo>
                      <a:pt x="2" y="160"/>
                    </a:lnTo>
                    <a:lnTo>
                      <a:pt x="6" y="171"/>
                    </a:lnTo>
                    <a:lnTo>
                      <a:pt x="10" y="183"/>
                    </a:lnTo>
                    <a:lnTo>
                      <a:pt x="16" y="196"/>
                    </a:lnTo>
                    <a:lnTo>
                      <a:pt x="22" y="206"/>
                    </a:lnTo>
                    <a:lnTo>
                      <a:pt x="29" y="215"/>
                    </a:lnTo>
                    <a:lnTo>
                      <a:pt x="36" y="225"/>
                    </a:lnTo>
                    <a:lnTo>
                      <a:pt x="48" y="235"/>
                    </a:lnTo>
                    <a:lnTo>
                      <a:pt x="58" y="242"/>
                    </a:lnTo>
                    <a:lnTo>
                      <a:pt x="68" y="247"/>
                    </a:lnTo>
                    <a:lnTo>
                      <a:pt x="80" y="255"/>
                    </a:lnTo>
                    <a:lnTo>
                      <a:pt x="92" y="257"/>
                    </a:lnTo>
                    <a:lnTo>
                      <a:pt x="104" y="261"/>
                    </a:lnTo>
                    <a:lnTo>
                      <a:pt x="117" y="262"/>
                    </a:lnTo>
                    <a:lnTo>
                      <a:pt x="132" y="265"/>
                    </a:lnTo>
                    <a:lnTo>
                      <a:pt x="132" y="265"/>
                    </a:lnTo>
                    <a:lnTo>
                      <a:pt x="146" y="262"/>
                    </a:lnTo>
                    <a:lnTo>
                      <a:pt x="158" y="261"/>
                    </a:lnTo>
                    <a:lnTo>
                      <a:pt x="169" y="257"/>
                    </a:lnTo>
                    <a:lnTo>
                      <a:pt x="183" y="255"/>
                    </a:lnTo>
                    <a:lnTo>
                      <a:pt x="193" y="247"/>
                    </a:lnTo>
                    <a:lnTo>
                      <a:pt x="206" y="242"/>
                    </a:lnTo>
                    <a:lnTo>
                      <a:pt x="216" y="235"/>
                    </a:lnTo>
                    <a:lnTo>
                      <a:pt x="225" y="225"/>
                    </a:lnTo>
                    <a:lnTo>
                      <a:pt x="232" y="215"/>
                    </a:lnTo>
                    <a:lnTo>
                      <a:pt x="241" y="206"/>
                    </a:lnTo>
                    <a:lnTo>
                      <a:pt x="249" y="196"/>
                    </a:lnTo>
                    <a:lnTo>
                      <a:pt x="252" y="183"/>
                    </a:lnTo>
                    <a:lnTo>
                      <a:pt x="259" y="171"/>
                    </a:lnTo>
                    <a:lnTo>
                      <a:pt x="261" y="160"/>
                    </a:lnTo>
                    <a:lnTo>
                      <a:pt x="264" y="146"/>
                    </a:lnTo>
                    <a:lnTo>
                      <a:pt x="264" y="132"/>
                    </a:lnTo>
                    <a:lnTo>
                      <a:pt x="264" y="132"/>
                    </a:lnTo>
                    <a:lnTo>
                      <a:pt x="264" y="132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1143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1144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1145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1146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 1147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 1148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1149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1150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1151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1152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1153"/>
              <p:cNvSpPr>
                <a:spLocks/>
              </p:cNvSpPr>
              <p:nvPr/>
            </p:nvSpPr>
            <p:spPr bwMode="auto">
              <a:xfrm>
                <a:off x="6807200" y="6029325"/>
                <a:ext cx="214312" cy="215900"/>
              </a:xfrm>
              <a:custGeom>
                <a:avLst/>
                <a:gdLst/>
                <a:ahLst/>
                <a:cxnLst>
                  <a:cxn ang="0">
                    <a:pos x="271" y="136"/>
                  </a:cxn>
                  <a:cxn ang="0">
                    <a:pos x="270" y="151"/>
                  </a:cxn>
                  <a:cxn ang="0">
                    <a:pos x="268" y="164"/>
                  </a:cxn>
                  <a:cxn ang="0">
                    <a:pos x="265" y="177"/>
                  </a:cxn>
                  <a:cxn ang="0">
                    <a:pos x="260" y="190"/>
                  </a:cxn>
                  <a:cxn ang="0">
                    <a:pos x="247" y="213"/>
                  </a:cxn>
                  <a:cxn ang="0">
                    <a:pos x="231" y="233"/>
                  </a:cxn>
                  <a:cxn ang="0">
                    <a:pos x="211" y="250"/>
                  </a:cxn>
                  <a:cxn ang="0">
                    <a:pos x="188" y="263"/>
                  </a:cxn>
                  <a:cxn ang="0">
                    <a:pos x="176" y="266"/>
                  </a:cxn>
                  <a:cxn ang="0">
                    <a:pos x="162" y="270"/>
                  </a:cxn>
                  <a:cxn ang="0">
                    <a:pos x="150" y="273"/>
                  </a:cxn>
                  <a:cxn ang="0">
                    <a:pos x="136" y="273"/>
                  </a:cxn>
                  <a:cxn ang="0">
                    <a:pos x="122" y="273"/>
                  </a:cxn>
                  <a:cxn ang="0">
                    <a:pos x="108" y="270"/>
                  </a:cxn>
                  <a:cxn ang="0">
                    <a:pos x="96" y="266"/>
                  </a:cxn>
                  <a:cxn ang="0">
                    <a:pos x="83" y="263"/>
                  </a:cxn>
                  <a:cxn ang="0">
                    <a:pos x="59" y="250"/>
                  </a:cxn>
                  <a:cxn ang="0">
                    <a:pos x="39" y="233"/>
                  </a:cxn>
                  <a:cxn ang="0">
                    <a:pos x="23" y="213"/>
                  </a:cxn>
                  <a:cxn ang="0">
                    <a:pos x="10" y="190"/>
                  </a:cxn>
                  <a:cxn ang="0">
                    <a:pos x="6" y="177"/>
                  </a:cxn>
                  <a:cxn ang="0">
                    <a:pos x="3" y="164"/>
                  </a:cxn>
                  <a:cxn ang="0">
                    <a:pos x="0" y="151"/>
                  </a:cxn>
                  <a:cxn ang="0">
                    <a:pos x="0" y="136"/>
                  </a:cxn>
                  <a:cxn ang="0">
                    <a:pos x="0" y="122"/>
                  </a:cxn>
                  <a:cxn ang="0">
                    <a:pos x="3" y="110"/>
                  </a:cxn>
                  <a:cxn ang="0">
                    <a:pos x="6" y="96"/>
                  </a:cxn>
                  <a:cxn ang="0">
                    <a:pos x="10" y="83"/>
                  </a:cxn>
                  <a:cxn ang="0">
                    <a:pos x="23" y="61"/>
                  </a:cxn>
                  <a:cxn ang="0">
                    <a:pos x="39" y="40"/>
                  </a:cxn>
                  <a:cxn ang="0">
                    <a:pos x="59" y="23"/>
                  </a:cxn>
                  <a:cxn ang="0">
                    <a:pos x="83" y="10"/>
                  </a:cxn>
                  <a:cxn ang="0">
                    <a:pos x="96" y="7"/>
                  </a:cxn>
                  <a:cxn ang="0">
                    <a:pos x="108" y="3"/>
                  </a:cxn>
                  <a:cxn ang="0">
                    <a:pos x="122" y="0"/>
                  </a:cxn>
                  <a:cxn ang="0">
                    <a:pos x="136" y="0"/>
                  </a:cxn>
                  <a:cxn ang="0">
                    <a:pos x="150" y="0"/>
                  </a:cxn>
                  <a:cxn ang="0">
                    <a:pos x="162" y="3"/>
                  </a:cxn>
                  <a:cxn ang="0">
                    <a:pos x="176" y="7"/>
                  </a:cxn>
                  <a:cxn ang="0">
                    <a:pos x="188" y="10"/>
                  </a:cxn>
                  <a:cxn ang="0">
                    <a:pos x="211" y="23"/>
                  </a:cxn>
                  <a:cxn ang="0">
                    <a:pos x="231" y="40"/>
                  </a:cxn>
                  <a:cxn ang="0">
                    <a:pos x="247" y="61"/>
                  </a:cxn>
                  <a:cxn ang="0">
                    <a:pos x="260" y="83"/>
                  </a:cxn>
                  <a:cxn ang="0">
                    <a:pos x="265" y="96"/>
                  </a:cxn>
                  <a:cxn ang="0">
                    <a:pos x="268" y="110"/>
                  </a:cxn>
                  <a:cxn ang="0">
                    <a:pos x="270" y="122"/>
                  </a:cxn>
                  <a:cxn ang="0">
                    <a:pos x="271" y="136"/>
                  </a:cxn>
                </a:cxnLst>
                <a:rect l="0" t="0" r="r" b="b"/>
                <a:pathLst>
                  <a:path w="271" h="273">
                    <a:moveTo>
                      <a:pt x="271" y="136"/>
                    </a:moveTo>
                    <a:lnTo>
                      <a:pt x="270" y="151"/>
                    </a:lnTo>
                    <a:lnTo>
                      <a:pt x="268" y="164"/>
                    </a:lnTo>
                    <a:lnTo>
                      <a:pt x="265" y="177"/>
                    </a:lnTo>
                    <a:lnTo>
                      <a:pt x="260" y="190"/>
                    </a:lnTo>
                    <a:lnTo>
                      <a:pt x="247" y="213"/>
                    </a:lnTo>
                    <a:lnTo>
                      <a:pt x="231" y="233"/>
                    </a:lnTo>
                    <a:lnTo>
                      <a:pt x="211" y="250"/>
                    </a:lnTo>
                    <a:lnTo>
                      <a:pt x="188" y="263"/>
                    </a:lnTo>
                    <a:lnTo>
                      <a:pt x="176" y="266"/>
                    </a:lnTo>
                    <a:lnTo>
                      <a:pt x="162" y="270"/>
                    </a:lnTo>
                    <a:lnTo>
                      <a:pt x="150" y="273"/>
                    </a:lnTo>
                    <a:lnTo>
                      <a:pt x="136" y="273"/>
                    </a:lnTo>
                    <a:lnTo>
                      <a:pt x="122" y="273"/>
                    </a:lnTo>
                    <a:lnTo>
                      <a:pt x="108" y="270"/>
                    </a:lnTo>
                    <a:lnTo>
                      <a:pt x="96" y="266"/>
                    </a:lnTo>
                    <a:lnTo>
                      <a:pt x="83" y="263"/>
                    </a:lnTo>
                    <a:lnTo>
                      <a:pt x="59" y="250"/>
                    </a:lnTo>
                    <a:lnTo>
                      <a:pt x="39" y="233"/>
                    </a:lnTo>
                    <a:lnTo>
                      <a:pt x="23" y="213"/>
                    </a:lnTo>
                    <a:lnTo>
                      <a:pt x="10" y="190"/>
                    </a:lnTo>
                    <a:lnTo>
                      <a:pt x="6" y="177"/>
                    </a:lnTo>
                    <a:lnTo>
                      <a:pt x="3" y="164"/>
                    </a:lnTo>
                    <a:lnTo>
                      <a:pt x="0" y="151"/>
                    </a:lnTo>
                    <a:lnTo>
                      <a:pt x="0" y="136"/>
                    </a:lnTo>
                    <a:lnTo>
                      <a:pt x="0" y="122"/>
                    </a:lnTo>
                    <a:lnTo>
                      <a:pt x="3" y="110"/>
                    </a:lnTo>
                    <a:lnTo>
                      <a:pt x="6" y="96"/>
                    </a:lnTo>
                    <a:lnTo>
                      <a:pt x="10" y="83"/>
                    </a:lnTo>
                    <a:lnTo>
                      <a:pt x="23" y="61"/>
                    </a:lnTo>
                    <a:lnTo>
                      <a:pt x="39" y="40"/>
                    </a:lnTo>
                    <a:lnTo>
                      <a:pt x="59" y="23"/>
                    </a:lnTo>
                    <a:lnTo>
                      <a:pt x="83" y="10"/>
                    </a:lnTo>
                    <a:lnTo>
                      <a:pt x="96" y="7"/>
                    </a:lnTo>
                    <a:lnTo>
                      <a:pt x="108" y="3"/>
                    </a:lnTo>
                    <a:lnTo>
                      <a:pt x="122" y="0"/>
                    </a:lnTo>
                    <a:lnTo>
                      <a:pt x="136" y="0"/>
                    </a:lnTo>
                    <a:lnTo>
                      <a:pt x="150" y="0"/>
                    </a:lnTo>
                    <a:lnTo>
                      <a:pt x="162" y="3"/>
                    </a:lnTo>
                    <a:lnTo>
                      <a:pt x="176" y="7"/>
                    </a:lnTo>
                    <a:lnTo>
                      <a:pt x="188" y="10"/>
                    </a:lnTo>
                    <a:lnTo>
                      <a:pt x="211" y="23"/>
                    </a:lnTo>
                    <a:lnTo>
                      <a:pt x="231" y="40"/>
                    </a:lnTo>
                    <a:lnTo>
                      <a:pt x="247" y="61"/>
                    </a:lnTo>
                    <a:lnTo>
                      <a:pt x="260" y="83"/>
                    </a:lnTo>
                    <a:lnTo>
                      <a:pt x="265" y="96"/>
                    </a:lnTo>
                    <a:lnTo>
                      <a:pt x="268" y="110"/>
                    </a:lnTo>
                    <a:lnTo>
                      <a:pt x="270" y="122"/>
                    </a:lnTo>
                    <a:lnTo>
                      <a:pt x="271" y="136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3" name="Group 433"/>
            <p:cNvGrpSpPr/>
            <p:nvPr/>
          </p:nvGrpSpPr>
          <p:grpSpPr>
            <a:xfrm>
              <a:off x="5144738" y="2897981"/>
              <a:ext cx="258762" cy="190500"/>
              <a:chOff x="5410200" y="6157912"/>
              <a:chExt cx="258762" cy="190500"/>
            </a:xfrm>
          </p:grpSpPr>
          <p:sp>
            <p:nvSpPr>
              <p:cNvPr id="116" name="Freeform 728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29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730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731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732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733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734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735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736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737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Freeform 738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Freeform 739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740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741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742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743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cxnSp>
        <p:nvCxnSpPr>
          <p:cNvPr id="32" name="Straight Connector 31"/>
          <p:cNvCxnSpPr/>
          <p:nvPr/>
        </p:nvCxnSpPr>
        <p:spPr>
          <a:xfrm>
            <a:off x="7762006" y="4876800"/>
            <a:ext cx="606425" cy="23813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4" name="Group 346"/>
          <p:cNvGrpSpPr/>
          <p:nvPr/>
        </p:nvGrpSpPr>
        <p:grpSpPr>
          <a:xfrm>
            <a:off x="8153393" y="4557796"/>
            <a:ext cx="838207" cy="652464"/>
            <a:chOff x="1219208" y="762009"/>
            <a:chExt cx="582618" cy="423864"/>
          </a:xfrm>
        </p:grpSpPr>
        <p:grpSp>
          <p:nvGrpSpPr>
            <p:cNvPr id="85" name="Group 299"/>
            <p:cNvGrpSpPr>
              <a:grpSpLocks/>
            </p:cNvGrpSpPr>
            <p:nvPr/>
          </p:nvGrpSpPr>
          <p:grpSpPr bwMode="auto">
            <a:xfrm>
              <a:off x="1219208" y="762009"/>
              <a:ext cx="582618" cy="423864"/>
              <a:chOff x="982" y="2328"/>
              <a:chExt cx="367" cy="267"/>
            </a:xfrm>
          </p:grpSpPr>
          <p:sp>
            <p:nvSpPr>
              <p:cNvPr id="37" name="Freeform 300"/>
              <p:cNvSpPr>
                <a:spLocks/>
              </p:cNvSpPr>
              <p:nvPr/>
            </p:nvSpPr>
            <p:spPr bwMode="auto">
              <a:xfrm>
                <a:off x="982" y="2367"/>
                <a:ext cx="33" cy="177"/>
              </a:xfrm>
              <a:custGeom>
                <a:avLst/>
                <a:gdLst/>
                <a:ahLst/>
                <a:cxnLst>
                  <a:cxn ang="0">
                    <a:pos x="65" y="353"/>
                  </a:cxn>
                  <a:cxn ang="0">
                    <a:pos x="16" y="0"/>
                  </a:cxn>
                  <a:cxn ang="0">
                    <a:pos x="0" y="1"/>
                  </a:cxn>
                  <a:cxn ang="0">
                    <a:pos x="50" y="344"/>
                  </a:cxn>
                  <a:cxn ang="0">
                    <a:pos x="65" y="353"/>
                  </a:cxn>
                  <a:cxn ang="0">
                    <a:pos x="65" y="353"/>
                  </a:cxn>
                </a:cxnLst>
                <a:rect l="0" t="0" r="r" b="b"/>
                <a:pathLst>
                  <a:path w="65" h="353">
                    <a:moveTo>
                      <a:pt x="65" y="353"/>
                    </a:moveTo>
                    <a:lnTo>
                      <a:pt x="16" y="0"/>
                    </a:lnTo>
                    <a:lnTo>
                      <a:pt x="0" y="1"/>
                    </a:lnTo>
                    <a:lnTo>
                      <a:pt x="50" y="344"/>
                    </a:lnTo>
                    <a:lnTo>
                      <a:pt x="65" y="353"/>
                    </a:lnTo>
                    <a:lnTo>
                      <a:pt x="65" y="353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Freeform 301"/>
              <p:cNvSpPr>
                <a:spLocks/>
              </p:cNvSpPr>
              <p:nvPr/>
            </p:nvSpPr>
            <p:spPr bwMode="auto">
              <a:xfrm>
                <a:off x="988" y="2328"/>
                <a:ext cx="251" cy="215"/>
              </a:xfrm>
              <a:custGeom>
                <a:avLst/>
                <a:gdLst/>
                <a:ahLst/>
                <a:cxnLst>
                  <a:cxn ang="0">
                    <a:pos x="502" y="351"/>
                  </a:cxn>
                  <a:cxn ang="0">
                    <a:pos x="449" y="0"/>
                  </a:cxn>
                  <a:cxn ang="0">
                    <a:pos x="0" y="79"/>
                  </a:cxn>
                  <a:cxn ang="0">
                    <a:pos x="52" y="428"/>
                  </a:cxn>
                  <a:cxn ang="0">
                    <a:pos x="502" y="351"/>
                  </a:cxn>
                  <a:cxn ang="0">
                    <a:pos x="502" y="351"/>
                  </a:cxn>
                </a:cxnLst>
                <a:rect l="0" t="0" r="r" b="b"/>
                <a:pathLst>
                  <a:path w="502" h="428">
                    <a:moveTo>
                      <a:pt x="502" y="351"/>
                    </a:moveTo>
                    <a:lnTo>
                      <a:pt x="449" y="0"/>
                    </a:lnTo>
                    <a:lnTo>
                      <a:pt x="0" y="79"/>
                    </a:lnTo>
                    <a:lnTo>
                      <a:pt x="52" y="428"/>
                    </a:lnTo>
                    <a:lnTo>
                      <a:pt x="502" y="351"/>
                    </a:lnTo>
                    <a:lnTo>
                      <a:pt x="502" y="351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302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solidFill>
                <a:srgbClr val="666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303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Line 304"/>
              <p:cNvSpPr>
                <a:spLocks noChangeShapeType="1"/>
              </p:cNvSpPr>
              <p:nvPr/>
            </p:nvSpPr>
            <p:spPr bwMode="auto">
              <a:xfrm flipH="1">
                <a:off x="1026" y="248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Line 305"/>
              <p:cNvSpPr>
                <a:spLocks noChangeShapeType="1"/>
              </p:cNvSpPr>
              <p:nvPr/>
            </p:nvSpPr>
            <p:spPr bwMode="auto">
              <a:xfrm flipH="1">
                <a:off x="1006" y="234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06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Freeform 307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noFill/>
              <a:ln w="4763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308"/>
              <p:cNvSpPr>
                <a:spLocks/>
              </p:cNvSpPr>
              <p:nvPr/>
            </p:nvSpPr>
            <p:spPr bwMode="auto">
              <a:xfrm>
                <a:off x="1015" y="2504"/>
                <a:ext cx="334" cy="78"/>
              </a:xfrm>
              <a:custGeom>
                <a:avLst/>
                <a:gdLst/>
                <a:ahLst/>
                <a:cxnLst>
                  <a:cxn ang="0">
                    <a:pos x="450" y="0"/>
                  </a:cxn>
                  <a:cxn ang="0">
                    <a:pos x="668" y="80"/>
                  </a:cxn>
                  <a:cxn ang="0">
                    <a:pos x="218" y="156"/>
                  </a:cxn>
                  <a:cxn ang="0">
                    <a:pos x="0" y="80"/>
                  </a:cxn>
                  <a:cxn ang="0">
                    <a:pos x="450" y="0"/>
                  </a:cxn>
                  <a:cxn ang="0">
                    <a:pos x="450" y="0"/>
                  </a:cxn>
                </a:cxnLst>
                <a:rect l="0" t="0" r="r" b="b"/>
                <a:pathLst>
                  <a:path w="668" h="156">
                    <a:moveTo>
                      <a:pt x="450" y="0"/>
                    </a:moveTo>
                    <a:lnTo>
                      <a:pt x="668" y="80"/>
                    </a:lnTo>
                    <a:lnTo>
                      <a:pt x="218" y="156"/>
                    </a:lnTo>
                    <a:lnTo>
                      <a:pt x="0" y="80"/>
                    </a:lnTo>
                    <a:lnTo>
                      <a:pt x="450" y="0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Line 309"/>
              <p:cNvSpPr>
                <a:spLocks noChangeShapeType="1"/>
              </p:cNvSpPr>
              <p:nvPr/>
            </p:nvSpPr>
            <p:spPr bwMode="auto">
              <a:xfrm flipH="1">
                <a:off x="1015" y="2504"/>
                <a:ext cx="224" cy="3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310"/>
              <p:cNvSpPr>
                <a:spLocks/>
              </p:cNvSpPr>
              <p:nvPr/>
            </p:nvSpPr>
            <p:spPr bwMode="auto">
              <a:xfrm>
                <a:off x="1047" y="2540"/>
                <a:ext cx="35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2" h="18">
                    <a:moveTo>
                      <a:pt x="39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311"/>
              <p:cNvSpPr>
                <a:spLocks/>
              </p:cNvSpPr>
              <p:nvPr/>
            </p:nvSpPr>
            <p:spPr bwMode="auto">
              <a:xfrm>
                <a:off x="1076" y="2535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18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8">
                    <a:moveTo>
                      <a:pt x="38" y="0"/>
                    </a:moveTo>
                    <a:lnTo>
                      <a:pt x="72" y="13"/>
                    </a:lnTo>
                    <a:lnTo>
                      <a:pt x="33" y="18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312"/>
              <p:cNvSpPr>
                <a:spLocks/>
              </p:cNvSpPr>
              <p:nvPr/>
            </p:nvSpPr>
            <p:spPr bwMode="auto">
              <a:xfrm>
                <a:off x="1106" y="2531"/>
                <a:ext cx="35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0"/>
                  </a:cxn>
                  <a:cxn ang="0">
                    <a:pos x="34" y="17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7">
                    <a:moveTo>
                      <a:pt x="39" y="0"/>
                    </a:moveTo>
                    <a:lnTo>
                      <a:pt x="71" y="10"/>
                    </a:lnTo>
                    <a:lnTo>
                      <a:pt x="34" y="17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313"/>
              <p:cNvSpPr>
                <a:spLocks/>
              </p:cNvSpPr>
              <p:nvPr/>
            </p:nvSpPr>
            <p:spPr bwMode="auto">
              <a:xfrm>
                <a:off x="1135" y="2526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0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0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314"/>
              <p:cNvSpPr>
                <a:spLocks/>
              </p:cNvSpPr>
              <p:nvPr/>
            </p:nvSpPr>
            <p:spPr bwMode="auto">
              <a:xfrm>
                <a:off x="1163" y="2521"/>
                <a:ext cx="37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315"/>
              <p:cNvSpPr>
                <a:spLocks/>
              </p:cNvSpPr>
              <p:nvPr/>
            </p:nvSpPr>
            <p:spPr bwMode="auto">
              <a:xfrm>
                <a:off x="1194" y="2516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2" h="18">
                    <a:moveTo>
                      <a:pt x="37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316"/>
              <p:cNvSpPr>
                <a:spLocks/>
              </p:cNvSpPr>
              <p:nvPr/>
            </p:nvSpPr>
            <p:spPr bwMode="auto">
              <a:xfrm>
                <a:off x="1222" y="2511"/>
                <a:ext cx="38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8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8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8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317"/>
              <p:cNvSpPr>
                <a:spLocks/>
              </p:cNvSpPr>
              <p:nvPr/>
            </p:nvSpPr>
            <p:spPr bwMode="auto">
              <a:xfrm>
                <a:off x="1071" y="2549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1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1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318"/>
              <p:cNvSpPr>
                <a:spLocks/>
              </p:cNvSpPr>
              <p:nvPr/>
            </p:nvSpPr>
            <p:spPr bwMode="auto">
              <a:xfrm>
                <a:off x="1101" y="2544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2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7">
                    <a:moveTo>
                      <a:pt x="38" y="0"/>
                    </a:moveTo>
                    <a:lnTo>
                      <a:pt x="71" y="12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19"/>
              <p:cNvSpPr>
                <a:spLocks/>
              </p:cNvSpPr>
              <p:nvPr/>
            </p:nvSpPr>
            <p:spPr bwMode="auto">
              <a:xfrm>
                <a:off x="1130" y="2539"/>
                <a:ext cx="35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1"/>
                  </a:cxn>
                  <a:cxn ang="0">
                    <a:pos x="33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6">
                    <a:moveTo>
                      <a:pt x="38" y="0"/>
                    </a:moveTo>
                    <a:lnTo>
                      <a:pt x="71" y="11"/>
                    </a:lnTo>
                    <a:lnTo>
                      <a:pt x="33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20"/>
              <p:cNvSpPr>
                <a:spLocks/>
              </p:cNvSpPr>
              <p:nvPr/>
            </p:nvSpPr>
            <p:spPr bwMode="auto">
              <a:xfrm>
                <a:off x="1159" y="2533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21"/>
              <p:cNvSpPr>
                <a:spLocks/>
              </p:cNvSpPr>
              <p:nvPr/>
            </p:nvSpPr>
            <p:spPr bwMode="auto">
              <a:xfrm>
                <a:off x="1188" y="2529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0"/>
                  </a:cxn>
                  <a:cxn ang="0">
                    <a:pos x="34" y="16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6">
                    <a:moveTo>
                      <a:pt x="39" y="0"/>
                    </a:moveTo>
                    <a:lnTo>
                      <a:pt x="73" y="10"/>
                    </a:lnTo>
                    <a:lnTo>
                      <a:pt x="34" y="16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22"/>
              <p:cNvSpPr>
                <a:spLocks/>
              </p:cNvSpPr>
              <p:nvPr/>
            </p:nvSpPr>
            <p:spPr bwMode="auto">
              <a:xfrm>
                <a:off x="1217" y="2524"/>
                <a:ext cx="37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2"/>
                  </a:cxn>
                  <a:cxn ang="0">
                    <a:pos x="35" y="16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2"/>
                    </a:lnTo>
                    <a:lnTo>
                      <a:pt x="35" y="16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323"/>
              <p:cNvSpPr>
                <a:spLocks/>
              </p:cNvSpPr>
              <p:nvPr/>
            </p:nvSpPr>
            <p:spPr bwMode="auto">
              <a:xfrm>
                <a:off x="1247" y="2519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1"/>
                  </a:cxn>
                  <a:cxn ang="0">
                    <a:pos x="34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1"/>
                    </a:lnTo>
                    <a:lnTo>
                      <a:pt x="34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324"/>
              <p:cNvSpPr>
                <a:spLocks/>
              </p:cNvSpPr>
              <p:nvPr/>
            </p:nvSpPr>
            <p:spPr bwMode="auto">
              <a:xfrm>
                <a:off x="1095" y="2557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1"/>
                  </a:cxn>
                  <a:cxn ang="0">
                    <a:pos x="34" y="19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9">
                    <a:moveTo>
                      <a:pt x="39" y="0"/>
                    </a:moveTo>
                    <a:lnTo>
                      <a:pt x="73" y="11"/>
                    </a:lnTo>
                    <a:lnTo>
                      <a:pt x="34" y="19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325"/>
              <p:cNvSpPr>
                <a:spLocks/>
              </p:cNvSpPr>
              <p:nvPr/>
            </p:nvSpPr>
            <p:spPr bwMode="auto">
              <a:xfrm>
                <a:off x="1125" y="2553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1" y="10"/>
                  </a:cxn>
                  <a:cxn ang="0">
                    <a:pos x="32" y="18"/>
                  </a:cxn>
                  <a:cxn ang="0">
                    <a:pos x="0" y="5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1" h="18">
                    <a:moveTo>
                      <a:pt x="37" y="0"/>
                    </a:moveTo>
                    <a:lnTo>
                      <a:pt x="71" y="10"/>
                    </a:lnTo>
                    <a:lnTo>
                      <a:pt x="32" y="18"/>
                    </a:lnTo>
                    <a:lnTo>
                      <a:pt x="0" y="5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326"/>
              <p:cNvSpPr>
                <a:spLocks/>
              </p:cNvSpPr>
              <p:nvPr/>
            </p:nvSpPr>
            <p:spPr bwMode="auto">
              <a:xfrm>
                <a:off x="1242" y="2532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0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8">
                    <a:moveTo>
                      <a:pt x="38" y="0"/>
                    </a:moveTo>
                    <a:lnTo>
                      <a:pt x="71" y="10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327"/>
              <p:cNvSpPr>
                <a:spLocks/>
              </p:cNvSpPr>
              <p:nvPr/>
            </p:nvSpPr>
            <p:spPr bwMode="auto">
              <a:xfrm>
                <a:off x="1271" y="2527"/>
                <a:ext cx="37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6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6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6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328"/>
              <p:cNvSpPr>
                <a:spLocks/>
              </p:cNvSpPr>
              <p:nvPr/>
            </p:nvSpPr>
            <p:spPr bwMode="auto">
              <a:xfrm>
                <a:off x="1120" y="2566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0" y="11"/>
                  </a:cxn>
                  <a:cxn ang="0">
                    <a:pos x="33" y="17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17">
                    <a:moveTo>
                      <a:pt x="38" y="0"/>
                    </a:moveTo>
                    <a:lnTo>
                      <a:pt x="70" y="11"/>
                    </a:lnTo>
                    <a:lnTo>
                      <a:pt x="33" y="17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329"/>
              <p:cNvSpPr>
                <a:spLocks/>
              </p:cNvSpPr>
              <p:nvPr/>
            </p:nvSpPr>
            <p:spPr bwMode="auto">
              <a:xfrm>
                <a:off x="1149" y="2560"/>
                <a:ext cx="36" cy="1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20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20">
                    <a:moveTo>
                      <a:pt x="38" y="0"/>
                    </a:moveTo>
                    <a:lnTo>
                      <a:pt x="72" y="13"/>
                    </a:lnTo>
                    <a:lnTo>
                      <a:pt x="33" y="20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330"/>
              <p:cNvSpPr>
                <a:spLocks/>
              </p:cNvSpPr>
              <p:nvPr/>
            </p:nvSpPr>
            <p:spPr bwMode="auto">
              <a:xfrm>
                <a:off x="1266" y="2540"/>
                <a:ext cx="36" cy="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72" y="13"/>
                  </a:cxn>
                  <a:cxn ang="0">
                    <a:pos x="35" y="18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72" h="18">
                    <a:moveTo>
                      <a:pt x="40" y="0"/>
                    </a:moveTo>
                    <a:lnTo>
                      <a:pt x="72" y="13"/>
                    </a:lnTo>
                    <a:lnTo>
                      <a:pt x="35" y="18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31"/>
              <p:cNvSpPr>
                <a:spLocks/>
              </p:cNvSpPr>
              <p:nvPr/>
            </p:nvSpPr>
            <p:spPr bwMode="auto">
              <a:xfrm>
                <a:off x="1295" y="2536"/>
                <a:ext cx="36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2"/>
                  </a:cxn>
                  <a:cxn ang="0">
                    <a:pos x="35" y="18"/>
                  </a:cxn>
                  <a:cxn ang="0">
                    <a:pos x="0" y="7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8">
                    <a:moveTo>
                      <a:pt x="39" y="0"/>
                    </a:moveTo>
                    <a:lnTo>
                      <a:pt x="71" y="12"/>
                    </a:lnTo>
                    <a:lnTo>
                      <a:pt x="35" y="18"/>
                    </a:lnTo>
                    <a:lnTo>
                      <a:pt x="0" y="7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" name="Freeform 332"/>
              <p:cNvSpPr>
                <a:spLocks/>
              </p:cNvSpPr>
              <p:nvPr/>
            </p:nvSpPr>
            <p:spPr bwMode="auto">
              <a:xfrm>
                <a:off x="1152" y="2536"/>
                <a:ext cx="124" cy="30"/>
              </a:xfrm>
              <a:custGeom>
                <a:avLst/>
                <a:gdLst/>
                <a:ahLst/>
                <a:cxnLst>
                  <a:cxn ang="0">
                    <a:pos x="248" y="30"/>
                  </a:cxn>
                  <a:cxn ang="0">
                    <a:pos x="166" y="0"/>
                  </a:cxn>
                  <a:cxn ang="0">
                    <a:pos x="0" y="29"/>
                  </a:cxn>
                  <a:cxn ang="0">
                    <a:pos x="84" y="61"/>
                  </a:cxn>
                  <a:cxn ang="0">
                    <a:pos x="248" y="30"/>
                  </a:cxn>
                  <a:cxn ang="0">
                    <a:pos x="248" y="30"/>
                  </a:cxn>
                </a:cxnLst>
                <a:rect l="0" t="0" r="r" b="b"/>
                <a:pathLst>
                  <a:path w="248" h="61">
                    <a:moveTo>
                      <a:pt x="248" y="30"/>
                    </a:moveTo>
                    <a:lnTo>
                      <a:pt x="166" y="0"/>
                    </a:lnTo>
                    <a:lnTo>
                      <a:pt x="0" y="29"/>
                    </a:lnTo>
                    <a:lnTo>
                      <a:pt x="84" y="61"/>
                    </a:lnTo>
                    <a:lnTo>
                      <a:pt x="248" y="30"/>
                    </a:lnTo>
                    <a:lnTo>
                      <a:pt x="248" y="30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333"/>
              <p:cNvSpPr>
                <a:spLocks/>
              </p:cNvSpPr>
              <p:nvPr/>
            </p:nvSpPr>
            <p:spPr bwMode="auto">
              <a:xfrm>
                <a:off x="1014" y="2543"/>
                <a:ext cx="111" cy="52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0"/>
                  </a:cxn>
                  <a:cxn ang="0">
                    <a:pos x="222" y="79"/>
                  </a:cxn>
                  <a:cxn ang="0">
                    <a:pos x="222" y="104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222" h="104">
                    <a:moveTo>
                      <a:pt x="0" y="24"/>
                    </a:moveTo>
                    <a:lnTo>
                      <a:pt x="0" y="0"/>
                    </a:lnTo>
                    <a:lnTo>
                      <a:pt x="222" y="79"/>
                    </a:lnTo>
                    <a:lnTo>
                      <a:pt x="222" y="10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Line 334"/>
              <p:cNvSpPr>
                <a:spLocks noChangeShapeType="1"/>
              </p:cNvSpPr>
              <p:nvPr/>
            </p:nvSpPr>
            <p:spPr bwMode="auto">
              <a:xfrm flipH="1">
                <a:off x="1126" y="2544"/>
                <a:ext cx="221" cy="38"/>
              </a:xfrm>
              <a:prstGeom prst="line">
                <a:avLst/>
              </a:prstGeom>
              <a:noFill/>
              <a:ln w="1588">
                <a:solidFill>
                  <a:srgbClr val="9999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335"/>
              <p:cNvSpPr>
                <a:spLocks/>
              </p:cNvSpPr>
              <p:nvPr/>
            </p:nvSpPr>
            <p:spPr bwMode="auto">
              <a:xfrm>
                <a:off x="982" y="2328"/>
                <a:ext cx="366" cy="26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512" y="348"/>
                  </a:cxn>
                  <a:cxn ang="0">
                    <a:pos x="732" y="431"/>
                  </a:cxn>
                  <a:cxn ang="0">
                    <a:pos x="732" y="454"/>
                  </a:cxn>
                  <a:cxn ang="0">
                    <a:pos x="284" y="532"/>
                  </a:cxn>
                  <a:cxn ang="0">
                    <a:pos x="64" y="453"/>
                  </a:cxn>
                  <a:cxn ang="0">
                    <a:pos x="64" y="431"/>
                  </a:cxn>
                  <a:cxn ang="0">
                    <a:pos x="53" y="426"/>
                  </a:cxn>
                  <a:cxn ang="0">
                    <a:pos x="0" y="79"/>
                  </a:cxn>
                  <a:cxn ang="0">
                    <a:pos x="445" y="1"/>
                  </a:cxn>
                  <a:cxn ang="0">
                    <a:pos x="462" y="0"/>
                  </a:cxn>
                  <a:cxn ang="0">
                    <a:pos x="462" y="0"/>
                  </a:cxn>
                </a:cxnLst>
                <a:rect l="0" t="0" r="r" b="b"/>
                <a:pathLst>
                  <a:path w="732" h="532">
                    <a:moveTo>
                      <a:pt x="462" y="0"/>
                    </a:moveTo>
                    <a:lnTo>
                      <a:pt x="512" y="348"/>
                    </a:lnTo>
                    <a:lnTo>
                      <a:pt x="732" y="431"/>
                    </a:lnTo>
                    <a:lnTo>
                      <a:pt x="732" y="454"/>
                    </a:lnTo>
                    <a:lnTo>
                      <a:pt x="284" y="532"/>
                    </a:lnTo>
                    <a:lnTo>
                      <a:pt x="64" y="453"/>
                    </a:lnTo>
                    <a:lnTo>
                      <a:pt x="64" y="431"/>
                    </a:lnTo>
                    <a:lnTo>
                      <a:pt x="53" y="426"/>
                    </a:lnTo>
                    <a:lnTo>
                      <a:pt x="0" y="79"/>
                    </a:lnTo>
                    <a:lnTo>
                      <a:pt x="445" y="1"/>
                    </a:lnTo>
                    <a:lnTo>
                      <a:pt x="462" y="0"/>
                    </a:lnTo>
                    <a:lnTo>
                      <a:pt x="462" y="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6" name="Picture 1234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21098833">
              <a:off x="1277353" y="828257"/>
              <a:ext cx="320908" cy="2208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34" name="Freeform 33"/>
          <p:cNvSpPr/>
          <p:nvPr/>
        </p:nvSpPr>
        <p:spPr>
          <a:xfrm>
            <a:off x="5811930" y="2176530"/>
            <a:ext cx="865031" cy="2678805"/>
          </a:xfrm>
          <a:custGeom>
            <a:avLst/>
            <a:gdLst>
              <a:gd name="connsiteX0" fmla="*/ 465786 w 865031"/>
              <a:gd name="connsiteY0" fmla="*/ 0 h 2678805"/>
              <a:gd name="connsiteX1" fmla="*/ 66541 w 865031"/>
              <a:gd name="connsiteY1" fmla="*/ 772732 h 2678805"/>
              <a:gd name="connsiteX2" fmla="*/ 865031 w 865031"/>
              <a:gd name="connsiteY2" fmla="*/ 2678805 h 2678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5031" h="2678805">
                <a:moveTo>
                  <a:pt x="465786" y="0"/>
                </a:moveTo>
                <a:cubicBezTo>
                  <a:pt x="232893" y="163132"/>
                  <a:pt x="0" y="326265"/>
                  <a:pt x="66541" y="772732"/>
                </a:cubicBezTo>
                <a:cubicBezTo>
                  <a:pt x="133082" y="1219199"/>
                  <a:pt x="729803" y="2346101"/>
                  <a:pt x="865031" y="2678805"/>
                </a:cubicBez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6" name="Group 283"/>
          <p:cNvGrpSpPr>
            <a:grpSpLocks/>
          </p:cNvGrpSpPr>
          <p:nvPr/>
        </p:nvGrpSpPr>
        <p:grpSpPr bwMode="auto">
          <a:xfrm>
            <a:off x="5890116" y="3657600"/>
            <a:ext cx="609828" cy="423862"/>
            <a:chOff x="545" y="2017"/>
            <a:chExt cx="534" cy="411"/>
          </a:xfrm>
        </p:grpSpPr>
        <p:sp>
          <p:nvSpPr>
            <p:cNvPr id="317" name="Line 284"/>
            <p:cNvSpPr>
              <a:spLocks noChangeShapeType="1"/>
            </p:cNvSpPr>
            <p:nvPr/>
          </p:nvSpPr>
          <p:spPr bwMode="auto">
            <a:xfrm>
              <a:off x="545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" name="AutoShape 285"/>
            <p:cNvSpPr>
              <a:spLocks noChangeAspect="1" noChangeArrowheads="1" noTextEdit="1"/>
            </p:cNvSpPr>
            <p:nvPr/>
          </p:nvSpPr>
          <p:spPr bwMode="auto">
            <a:xfrm>
              <a:off x="545" y="2017"/>
              <a:ext cx="534" cy="4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" name="Oval 286"/>
            <p:cNvSpPr>
              <a:spLocks noChangeArrowheads="1"/>
            </p:cNvSpPr>
            <p:nvPr/>
          </p:nvSpPr>
          <p:spPr bwMode="auto">
            <a:xfrm>
              <a:off x="546" y="2188"/>
              <a:ext cx="532" cy="239"/>
            </a:xfrm>
            <a:prstGeom prst="ellipse">
              <a:avLst/>
            </a:prstGeom>
            <a:solidFill>
              <a:srgbClr val="AFAF66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20" name="Rectangle 287"/>
            <p:cNvSpPr>
              <a:spLocks noChangeArrowheads="1"/>
            </p:cNvSpPr>
            <p:nvPr/>
          </p:nvSpPr>
          <p:spPr bwMode="auto">
            <a:xfrm>
              <a:off x="546" y="2139"/>
              <a:ext cx="531" cy="170"/>
            </a:xfrm>
            <a:prstGeom prst="rect">
              <a:avLst/>
            </a:prstGeom>
            <a:solidFill>
              <a:srgbClr val="AFAF66"/>
            </a:solidFill>
            <a:ln w="1588" algn="ctr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21" name="Oval 288"/>
            <p:cNvSpPr>
              <a:spLocks noChangeArrowheads="1"/>
            </p:cNvSpPr>
            <p:nvPr/>
          </p:nvSpPr>
          <p:spPr bwMode="auto">
            <a:xfrm>
              <a:off x="546" y="2018"/>
              <a:ext cx="532" cy="239"/>
            </a:xfrm>
            <a:prstGeom prst="ellipse">
              <a:avLst/>
            </a:prstGeom>
            <a:solidFill>
              <a:srgbClr val="CCCC9B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87" name="Group 289"/>
            <p:cNvGrpSpPr>
              <a:grpSpLocks/>
            </p:cNvGrpSpPr>
            <p:nvPr/>
          </p:nvGrpSpPr>
          <p:grpSpPr bwMode="auto">
            <a:xfrm>
              <a:off x="626" y="2046"/>
              <a:ext cx="368" cy="183"/>
              <a:chOff x="1033" y="1368"/>
              <a:chExt cx="331" cy="149"/>
            </a:xfrm>
          </p:grpSpPr>
          <p:grpSp>
            <p:nvGrpSpPr>
              <p:cNvPr id="88" name="Group 290"/>
              <p:cNvGrpSpPr>
                <a:grpSpLocks/>
              </p:cNvGrpSpPr>
              <p:nvPr/>
            </p:nvGrpSpPr>
            <p:grpSpPr bwMode="auto">
              <a:xfrm>
                <a:off x="1033" y="1368"/>
                <a:ext cx="328" cy="146"/>
                <a:chOff x="1993" y="1656"/>
                <a:chExt cx="328" cy="146"/>
              </a:xfrm>
            </p:grpSpPr>
            <p:sp>
              <p:nvSpPr>
                <p:cNvPr id="334" name="Freeform 291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" name="Freeform 292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" name="Freeform 293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" name="Freeform 294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" name="Freeform 295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" name="Freeform 296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" name="Freeform 297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" name="Freeform 298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299"/>
              <p:cNvGrpSpPr>
                <a:grpSpLocks/>
              </p:cNvGrpSpPr>
              <p:nvPr/>
            </p:nvGrpSpPr>
            <p:grpSpPr bwMode="auto">
              <a:xfrm>
                <a:off x="1036" y="1372"/>
                <a:ext cx="328" cy="145"/>
                <a:chOff x="1996" y="1660"/>
                <a:chExt cx="328" cy="145"/>
              </a:xfrm>
            </p:grpSpPr>
            <p:sp>
              <p:nvSpPr>
                <p:cNvPr id="326" name="Freeform 300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" name="Freeform 301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" name="Freeform 302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" name="Freeform 303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" name="Freeform 304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" name="Freeform 305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" name="Freeform 306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" name="Freeform 307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323" name="Line 308"/>
            <p:cNvSpPr>
              <a:spLocks noChangeShapeType="1"/>
            </p:cNvSpPr>
            <p:nvPr/>
          </p:nvSpPr>
          <p:spPr bwMode="auto">
            <a:xfrm>
              <a:off x="1076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49"/>
          <p:cNvGrpSpPr>
            <a:grpSpLocks/>
          </p:cNvGrpSpPr>
          <p:nvPr/>
        </p:nvGrpSpPr>
        <p:grpSpPr bwMode="auto">
          <a:xfrm>
            <a:off x="5383631" y="3181190"/>
            <a:ext cx="987425" cy="280987"/>
            <a:chOff x="4656" y="2127"/>
            <a:chExt cx="576" cy="177"/>
          </a:xfrm>
        </p:grpSpPr>
        <p:sp>
          <p:nvSpPr>
            <p:cNvPr id="477" name="Rectangle 250"/>
            <p:cNvSpPr>
              <a:spLocks noChangeArrowheads="1"/>
            </p:cNvSpPr>
            <p:nvPr/>
          </p:nvSpPr>
          <p:spPr bwMode="auto">
            <a:xfrm>
              <a:off x="4656" y="2160"/>
              <a:ext cx="528" cy="14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  <a:effectLst/>
            <a:scene3d>
              <a:camera prst="legacyPerspectiveTopRight"/>
              <a:lightRig rig="legacyFlat3" dir="b"/>
            </a:scene3d>
            <a:sp3d extrusionH="887400" prstMaterial="legacyMatte">
              <a:bevelT w="13500" h="13500" prst="angle"/>
              <a:bevelB w="13500" h="13500" prst="angle"/>
              <a:extrusionClr>
                <a:srgbClr val="C0C0C0"/>
              </a:extrusionClr>
            </a:sp3d>
          </p:spPr>
          <p:txBody>
            <a:bodyPr wrap="none" anchor="ctr">
              <a:flatTx/>
            </a:bodyPr>
            <a:lstStyle/>
            <a:p>
              <a:endParaRPr lang="en-US"/>
            </a:p>
          </p:txBody>
        </p:sp>
        <p:grpSp>
          <p:nvGrpSpPr>
            <p:cNvPr id="6" name="Group 251"/>
            <p:cNvGrpSpPr>
              <a:grpSpLocks/>
            </p:cNvGrpSpPr>
            <p:nvPr/>
          </p:nvGrpSpPr>
          <p:grpSpPr bwMode="auto">
            <a:xfrm>
              <a:off x="4976" y="2193"/>
              <a:ext cx="58" cy="103"/>
              <a:chOff x="4976" y="2184"/>
              <a:chExt cx="58" cy="103"/>
            </a:xfrm>
          </p:grpSpPr>
          <p:grpSp>
            <p:nvGrpSpPr>
              <p:cNvPr id="11" name="Group 252"/>
              <p:cNvGrpSpPr>
                <a:grpSpLocks/>
              </p:cNvGrpSpPr>
              <p:nvPr/>
            </p:nvGrpSpPr>
            <p:grpSpPr bwMode="auto">
              <a:xfrm>
                <a:off x="4976" y="2229"/>
                <a:ext cx="58" cy="58"/>
                <a:chOff x="4090" y="2351"/>
                <a:chExt cx="58" cy="58"/>
              </a:xfrm>
            </p:grpSpPr>
            <p:sp>
              <p:nvSpPr>
                <p:cNvPr id="506" name="Rectangle 253"/>
                <p:cNvSpPr>
                  <a:spLocks noChangeArrowheads="1"/>
                </p:cNvSpPr>
                <p:nvPr/>
              </p:nvSpPr>
              <p:spPr bwMode="auto">
                <a:xfrm>
                  <a:off x="4090" y="2351"/>
                  <a:ext cx="58" cy="3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7" name="Rectangle 254"/>
                <p:cNvSpPr>
                  <a:spLocks noChangeArrowheads="1"/>
                </p:cNvSpPr>
                <p:nvPr/>
              </p:nvSpPr>
              <p:spPr bwMode="auto">
                <a:xfrm>
                  <a:off x="4112" y="2394"/>
                  <a:ext cx="14" cy="1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" name="Group 255"/>
              <p:cNvGrpSpPr>
                <a:grpSpLocks/>
              </p:cNvGrpSpPr>
              <p:nvPr/>
            </p:nvGrpSpPr>
            <p:grpSpPr bwMode="auto">
              <a:xfrm>
                <a:off x="4976" y="2184"/>
                <a:ext cx="58" cy="15"/>
                <a:chOff x="4090" y="2306"/>
                <a:chExt cx="58" cy="15"/>
              </a:xfrm>
            </p:grpSpPr>
            <p:sp>
              <p:nvSpPr>
                <p:cNvPr id="504" name="Oval 256"/>
                <p:cNvSpPr>
                  <a:spLocks noChangeArrowheads="1"/>
                </p:cNvSpPr>
                <p:nvPr/>
              </p:nvSpPr>
              <p:spPr bwMode="auto">
                <a:xfrm>
                  <a:off x="4090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5" name="Oval 257"/>
                <p:cNvSpPr>
                  <a:spLocks noChangeArrowheads="1"/>
                </p:cNvSpPr>
                <p:nvPr/>
              </p:nvSpPr>
              <p:spPr bwMode="auto">
                <a:xfrm>
                  <a:off x="4134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5" name="Group 258"/>
            <p:cNvGrpSpPr>
              <a:grpSpLocks/>
            </p:cNvGrpSpPr>
            <p:nvPr/>
          </p:nvGrpSpPr>
          <p:grpSpPr bwMode="auto">
            <a:xfrm>
              <a:off x="4792" y="2193"/>
              <a:ext cx="58" cy="103"/>
              <a:chOff x="4888" y="2184"/>
              <a:chExt cx="58" cy="103"/>
            </a:xfrm>
          </p:grpSpPr>
          <p:grpSp>
            <p:nvGrpSpPr>
              <p:cNvPr id="17" name="Group 259"/>
              <p:cNvGrpSpPr>
                <a:grpSpLocks/>
              </p:cNvGrpSpPr>
              <p:nvPr/>
            </p:nvGrpSpPr>
            <p:grpSpPr bwMode="auto">
              <a:xfrm>
                <a:off x="4888" y="2229"/>
                <a:ext cx="58" cy="58"/>
                <a:chOff x="4002" y="2351"/>
                <a:chExt cx="58" cy="58"/>
              </a:xfrm>
            </p:grpSpPr>
            <p:sp>
              <p:nvSpPr>
                <p:cNvPr id="500" name="Rectangle 260"/>
                <p:cNvSpPr>
                  <a:spLocks noChangeArrowheads="1"/>
                </p:cNvSpPr>
                <p:nvPr/>
              </p:nvSpPr>
              <p:spPr bwMode="auto">
                <a:xfrm>
                  <a:off x="4002" y="2351"/>
                  <a:ext cx="58" cy="3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1" name="Rectangle 261"/>
                <p:cNvSpPr>
                  <a:spLocks noChangeArrowheads="1"/>
                </p:cNvSpPr>
                <p:nvPr/>
              </p:nvSpPr>
              <p:spPr bwMode="auto">
                <a:xfrm>
                  <a:off x="4024" y="2394"/>
                  <a:ext cx="14" cy="1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8" name="Group 262"/>
              <p:cNvGrpSpPr>
                <a:grpSpLocks/>
              </p:cNvGrpSpPr>
              <p:nvPr/>
            </p:nvGrpSpPr>
            <p:grpSpPr bwMode="auto">
              <a:xfrm>
                <a:off x="4888" y="2184"/>
                <a:ext cx="58" cy="15"/>
                <a:chOff x="4002" y="2306"/>
                <a:chExt cx="58" cy="15"/>
              </a:xfrm>
            </p:grpSpPr>
            <p:sp>
              <p:nvSpPr>
                <p:cNvPr id="498" name="Oval 263"/>
                <p:cNvSpPr>
                  <a:spLocks noChangeArrowheads="1"/>
                </p:cNvSpPr>
                <p:nvPr/>
              </p:nvSpPr>
              <p:spPr bwMode="auto">
                <a:xfrm>
                  <a:off x="4002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9" name="Oval 264"/>
                <p:cNvSpPr>
                  <a:spLocks noChangeArrowheads="1"/>
                </p:cNvSpPr>
                <p:nvPr/>
              </p:nvSpPr>
              <p:spPr bwMode="auto">
                <a:xfrm>
                  <a:off x="4046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9" name="Group 265"/>
            <p:cNvGrpSpPr>
              <a:grpSpLocks/>
            </p:cNvGrpSpPr>
            <p:nvPr/>
          </p:nvGrpSpPr>
          <p:grpSpPr bwMode="auto">
            <a:xfrm>
              <a:off x="4704" y="2193"/>
              <a:ext cx="58" cy="103"/>
              <a:chOff x="4800" y="2184"/>
              <a:chExt cx="58" cy="103"/>
            </a:xfrm>
          </p:grpSpPr>
          <p:grpSp>
            <p:nvGrpSpPr>
              <p:cNvPr id="20" name="Group 266"/>
              <p:cNvGrpSpPr>
                <a:grpSpLocks/>
              </p:cNvGrpSpPr>
              <p:nvPr/>
            </p:nvGrpSpPr>
            <p:grpSpPr bwMode="auto">
              <a:xfrm>
                <a:off x="4800" y="2229"/>
                <a:ext cx="58" cy="58"/>
                <a:chOff x="3914" y="2351"/>
                <a:chExt cx="58" cy="58"/>
              </a:xfrm>
            </p:grpSpPr>
            <p:sp>
              <p:nvSpPr>
                <p:cNvPr id="494" name="Rectangle 267"/>
                <p:cNvSpPr>
                  <a:spLocks noChangeArrowheads="1"/>
                </p:cNvSpPr>
                <p:nvPr/>
              </p:nvSpPr>
              <p:spPr bwMode="auto">
                <a:xfrm>
                  <a:off x="3914" y="2351"/>
                  <a:ext cx="58" cy="3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5" name="Rectangle 268"/>
                <p:cNvSpPr>
                  <a:spLocks noChangeArrowheads="1"/>
                </p:cNvSpPr>
                <p:nvPr/>
              </p:nvSpPr>
              <p:spPr bwMode="auto">
                <a:xfrm>
                  <a:off x="3936" y="2394"/>
                  <a:ext cx="14" cy="1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1" name="Group 269"/>
              <p:cNvGrpSpPr>
                <a:grpSpLocks/>
              </p:cNvGrpSpPr>
              <p:nvPr/>
            </p:nvGrpSpPr>
            <p:grpSpPr bwMode="auto">
              <a:xfrm>
                <a:off x="4800" y="2184"/>
                <a:ext cx="58" cy="15"/>
                <a:chOff x="3914" y="2306"/>
                <a:chExt cx="58" cy="15"/>
              </a:xfrm>
            </p:grpSpPr>
            <p:sp>
              <p:nvSpPr>
                <p:cNvPr id="492" name="Oval 270"/>
                <p:cNvSpPr>
                  <a:spLocks noChangeArrowheads="1"/>
                </p:cNvSpPr>
                <p:nvPr/>
              </p:nvSpPr>
              <p:spPr bwMode="auto">
                <a:xfrm>
                  <a:off x="3914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3" name="Oval 271"/>
                <p:cNvSpPr>
                  <a:spLocks noChangeArrowheads="1"/>
                </p:cNvSpPr>
                <p:nvPr/>
              </p:nvSpPr>
              <p:spPr bwMode="auto">
                <a:xfrm>
                  <a:off x="3958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24" name="Group 272"/>
            <p:cNvGrpSpPr>
              <a:grpSpLocks/>
            </p:cNvGrpSpPr>
            <p:nvPr/>
          </p:nvGrpSpPr>
          <p:grpSpPr bwMode="auto">
            <a:xfrm>
              <a:off x="5064" y="2193"/>
              <a:ext cx="60" cy="103"/>
              <a:chOff x="5064" y="2184"/>
              <a:chExt cx="60" cy="103"/>
            </a:xfrm>
          </p:grpSpPr>
          <p:grpSp>
            <p:nvGrpSpPr>
              <p:cNvPr id="25" name="Group 273"/>
              <p:cNvGrpSpPr>
                <a:grpSpLocks/>
              </p:cNvGrpSpPr>
              <p:nvPr/>
            </p:nvGrpSpPr>
            <p:grpSpPr bwMode="auto">
              <a:xfrm>
                <a:off x="5064" y="2229"/>
                <a:ext cx="60" cy="58"/>
                <a:chOff x="4178" y="2351"/>
                <a:chExt cx="60" cy="58"/>
              </a:xfrm>
            </p:grpSpPr>
            <p:sp>
              <p:nvSpPr>
                <p:cNvPr id="488" name="Rectangle 274"/>
                <p:cNvSpPr>
                  <a:spLocks noChangeArrowheads="1"/>
                </p:cNvSpPr>
                <p:nvPr/>
              </p:nvSpPr>
              <p:spPr bwMode="auto">
                <a:xfrm>
                  <a:off x="4178" y="2351"/>
                  <a:ext cx="60" cy="3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9" name="Rectangle 275"/>
                <p:cNvSpPr>
                  <a:spLocks noChangeArrowheads="1"/>
                </p:cNvSpPr>
                <p:nvPr/>
              </p:nvSpPr>
              <p:spPr bwMode="auto">
                <a:xfrm>
                  <a:off x="4200" y="2394"/>
                  <a:ext cx="14" cy="1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7" name="Group 276"/>
              <p:cNvGrpSpPr>
                <a:grpSpLocks/>
              </p:cNvGrpSpPr>
              <p:nvPr/>
            </p:nvGrpSpPr>
            <p:grpSpPr bwMode="auto">
              <a:xfrm>
                <a:off x="5064" y="2184"/>
                <a:ext cx="60" cy="15"/>
                <a:chOff x="4178" y="2306"/>
                <a:chExt cx="60" cy="15"/>
              </a:xfrm>
            </p:grpSpPr>
            <p:sp>
              <p:nvSpPr>
                <p:cNvPr id="486" name="Oval 277"/>
                <p:cNvSpPr>
                  <a:spLocks noChangeArrowheads="1"/>
                </p:cNvSpPr>
                <p:nvPr/>
              </p:nvSpPr>
              <p:spPr bwMode="auto">
                <a:xfrm>
                  <a:off x="4178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7" name="Oval 278"/>
                <p:cNvSpPr>
                  <a:spLocks noChangeArrowheads="1"/>
                </p:cNvSpPr>
                <p:nvPr/>
              </p:nvSpPr>
              <p:spPr bwMode="auto">
                <a:xfrm>
                  <a:off x="4222" y="2306"/>
                  <a:ext cx="16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482" name="Text Box 279"/>
            <p:cNvSpPr txBox="1">
              <a:spLocks noChangeArrowheads="1"/>
            </p:cNvSpPr>
            <p:nvPr/>
          </p:nvSpPr>
          <p:spPr bwMode="auto">
            <a:xfrm>
              <a:off x="4656" y="2127"/>
              <a:ext cx="288" cy="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300" b="1"/>
                <a:t>To Network</a:t>
              </a:r>
            </a:p>
          </p:txBody>
        </p:sp>
        <p:sp>
          <p:nvSpPr>
            <p:cNvPr id="483" name="Text Box 280"/>
            <p:cNvSpPr txBox="1">
              <a:spLocks noChangeArrowheads="1"/>
            </p:cNvSpPr>
            <p:nvPr/>
          </p:nvSpPr>
          <p:spPr bwMode="auto">
            <a:xfrm>
              <a:off x="4944" y="2127"/>
              <a:ext cx="288" cy="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300" b="1"/>
                <a:t>To Analyzer</a:t>
              </a: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Capture from a Tap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What is it?</a:t>
            </a:r>
          </a:p>
          <a:p>
            <a:pPr lvl="1"/>
            <a:r>
              <a:rPr lang="en-US" dirty="0" smtClean="0"/>
              <a:t>Full duplex, high speed splitter</a:t>
            </a:r>
          </a:p>
          <a:p>
            <a:pPr lvl="1"/>
            <a:endParaRPr lang="en-US" dirty="0"/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6138846" y="6453188"/>
            <a:ext cx="33337" cy="11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r>
              <a:rPr lang="en-US" sz="100">
                <a:solidFill>
                  <a:srgbClr val="FFFFFF"/>
                </a:solidFill>
              </a:rPr>
              <a:t>SERIES</a:t>
            </a:r>
            <a:endParaRPr lang="en-US"/>
          </a:p>
        </p:txBody>
      </p:sp>
      <p:grpSp>
        <p:nvGrpSpPr>
          <p:cNvPr id="29" name="Group 5"/>
          <p:cNvGrpSpPr>
            <a:grpSpLocks/>
          </p:cNvGrpSpPr>
          <p:nvPr/>
        </p:nvGrpSpPr>
        <p:grpSpPr bwMode="auto">
          <a:xfrm>
            <a:off x="6097126" y="1447757"/>
            <a:ext cx="1674813" cy="377825"/>
            <a:chOff x="528" y="3472"/>
            <a:chExt cx="786" cy="143"/>
          </a:xfrm>
        </p:grpSpPr>
        <p:sp>
          <p:nvSpPr>
            <p:cNvPr id="424" name="Rectangle 6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25" name="Line 7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" name="Group 8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438" name="Freeform 9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 10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Rectangle 11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 12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 13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" name="Freeform 14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" name="Freeform 15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" name="Freeform 16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Freeform 17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Freeform 18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 19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 20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Rectangle 21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Rectangle 22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Rectangle 23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Rectangle 24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Rectangle 25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Rectangle 26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Rectangle 27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Rectangle 28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Rectangle 29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Rectangle 30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Rectangle 31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" name="Rectangle 32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" name="Rectangle 33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Rectangle 34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Rectangle 35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Rectangle 36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Rectangle 37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Rectangle 38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Rectangle 39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Rectangle 40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Rectangle 41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Rectangle 42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Rectangle 43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" name="Rectangle 44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" name="Rectangle 45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" name="Rectangle 46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27" name="Line 47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28" name="Line 48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29" name="Line 49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0" name="Line 50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1" name="Line 51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2" name="Line 52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3" name="Line 53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4" name="Line 54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5" name="Line 55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6" name="Line 56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7" name="Line 57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7" name="Line 58"/>
          <p:cNvSpPr>
            <a:spLocks noChangeShapeType="1"/>
          </p:cNvSpPr>
          <p:nvPr/>
        </p:nvSpPr>
        <p:spPr bwMode="auto">
          <a:xfrm>
            <a:off x="7698913" y="1752557"/>
            <a:ext cx="1062037" cy="112875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8" name="Line 60"/>
          <p:cNvSpPr>
            <a:spLocks noChangeShapeType="1"/>
          </p:cNvSpPr>
          <p:nvPr/>
        </p:nvSpPr>
        <p:spPr bwMode="auto">
          <a:xfrm flipH="1">
            <a:off x="6324139" y="1752557"/>
            <a:ext cx="20911" cy="369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9" name="Line 61"/>
          <p:cNvSpPr>
            <a:spLocks noChangeShapeType="1"/>
          </p:cNvSpPr>
          <p:nvPr/>
        </p:nvSpPr>
        <p:spPr bwMode="auto">
          <a:xfrm>
            <a:off x="6552739" y="1752557"/>
            <a:ext cx="228600" cy="457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10" name="Line 62"/>
          <p:cNvSpPr>
            <a:spLocks noChangeShapeType="1"/>
          </p:cNvSpPr>
          <p:nvPr/>
        </p:nvSpPr>
        <p:spPr bwMode="auto">
          <a:xfrm>
            <a:off x="7314739" y="1752557"/>
            <a:ext cx="384175" cy="422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32" name="Group 177"/>
          <p:cNvGrpSpPr>
            <a:grpSpLocks/>
          </p:cNvGrpSpPr>
          <p:nvPr/>
        </p:nvGrpSpPr>
        <p:grpSpPr bwMode="auto">
          <a:xfrm>
            <a:off x="6086458" y="4684713"/>
            <a:ext cx="1162050" cy="215900"/>
            <a:chOff x="528" y="3472"/>
            <a:chExt cx="786" cy="143"/>
          </a:xfrm>
        </p:grpSpPr>
        <p:sp>
          <p:nvSpPr>
            <p:cNvPr id="372" name="Rectangle 178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73" name="Line 179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3" name="Group 180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386" name="Freeform 181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 182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Rectangle 183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84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 185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86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87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88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89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90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91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192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Rectangle 193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Rectangle 194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Rectangle 195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Rectangle 196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Rectangle 197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Rectangle 198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Rectangle 199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Rectangle 200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Rectangle 201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Rectangle 202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Rectangle 203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Rectangle 204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Rectangle 205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Rectangle 206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Rectangle 207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Rectangle 208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Rectangle 209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Rectangle 210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Rectangle 211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Rectangle 212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Rectangle 213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Rectangle 214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Rectangle 215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Rectangle 216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Rectangle 217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Rectangle 218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5" name="Line 219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6" name="Line 220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7" name="Line 221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8" name="Line 222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9" name="Line 223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0" name="Line 224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1" name="Line 225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Line 226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Line 227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4" name="Line 228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5" name="Line 229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12" name="Line 230"/>
          <p:cNvSpPr>
            <a:spLocks noChangeShapeType="1"/>
          </p:cNvSpPr>
          <p:nvPr/>
        </p:nvSpPr>
        <p:spPr bwMode="auto">
          <a:xfrm flipH="1">
            <a:off x="5976921" y="4816475"/>
            <a:ext cx="273050" cy="2651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71" name="Group 232"/>
          <p:cNvGrpSpPr>
            <a:grpSpLocks/>
          </p:cNvGrpSpPr>
          <p:nvPr/>
        </p:nvGrpSpPr>
        <p:grpSpPr bwMode="auto">
          <a:xfrm>
            <a:off x="5732446" y="5046663"/>
            <a:ext cx="452437" cy="523875"/>
            <a:chOff x="1350" y="2770"/>
            <a:chExt cx="306" cy="348"/>
          </a:xfrm>
        </p:grpSpPr>
        <p:pic>
          <p:nvPicPr>
            <p:cNvPr id="370" name="Picture 233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350" y="2770"/>
              <a:ext cx="306" cy="348"/>
            </a:xfrm>
            <a:prstGeom prst="rect">
              <a:avLst/>
            </a:prstGeom>
            <a:noFill/>
          </p:spPr>
        </p:pic>
        <p:sp>
          <p:nvSpPr>
            <p:cNvPr id="371" name="Text Box 234"/>
            <p:cNvSpPr txBox="1">
              <a:spLocks noChangeArrowheads="1"/>
            </p:cNvSpPr>
            <p:nvPr/>
          </p:nvSpPr>
          <p:spPr bwMode="auto">
            <a:xfrm>
              <a:off x="1448" y="2842"/>
              <a:ext cx="136" cy="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X</a:t>
              </a:r>
              <a:endParaRPr lang="en-US"/>
            </a:p>
          </p:txBody>
        </p:sp>
      </p:grpSp>
      <p:sp>
        <p:nvSpPr>
          <p:cNvPr id="14" name="Line 235"/>
          <p:cNvSpPr>
            <a:spLocks noChangeShapeType="1"/>
          </p:cNvSpPr>
          <p:nvPr/>
        </p:nvSpPr>
        <p:spPr bwMode="auto">
          <a:xfrm flipH="1">
            <a:off x="6413483" y="4873625"/>
            <a:ext cx="46038" cy="795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09" name="Group 236"/>
          <p:cNvGrpSpPr>
            <a:grpSpLocks/>
          </p:cNvGrpSpPr>
          <p:nvPr/>
        </p:nvGrpSpPr>
        <p:grpSpPr bwMode="auto">
          <a:xfrm>
            <a:off x="6232508" y="5668963"/>
            <a:ext cx="450850" cy="523875"/>
            <a:chOff x="1632" y="2959"/>
            <a:chExt cx="306" cy="348"/>
          </a:xfrm>
        </p:grpSpPr>
        <p:pic>
          <p:nvPicPr>
            <p:cNvPr id="368" name="Picture 237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632" y="2959"/>
              <a:ext cx="306" cy="348"/>
            </a:xfrm>
            <a:prstGeom prst="rect">
              <a:avLst/>
            </a:prstGeom>
            <a:noFill/>
          </p:spPr>
        </p:pic>
        <p:sp>
          <p:nvSpPr>
            <p:cNvPr id="369" name="Text Box 238"/>
            <p:cNvSpPr txBox="1">
              <a:spLocks noChangeArrowheads="1"/>
            </p:cNvSpPr>
            <p:nvPr/>
          </p:nvSpPr>
          <p:spPr bwMode="auto">
            <a:xfrm>
              <a:off x="1730" y="3016"/>
              <a:ext cx="135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Y</a:t>
              </a:r>
              <a:endParaRPr lang="en-US"/>
            </a:p>
          </p:txBody>
        </p:sp>
      </p:grpSp>
      <p:sp>
        <p:nvSpPr>
          <p:cNvPr id="16" name="Line 239"/>
          <p:cNvSpPr>
            <a:spLocks noChangeShapeType="1"/>
          </p:cNvSpPr>
          <p:nvPr/>
        </p:nvSpPr>
        <p:spPr bwMode="auto">
          <a:xfrm>
            <a:off x="6767496" y="4873625"/>
            <a:ext cx="142875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110" name="Group 240"/>
          <p:cNvGrpSpPr>
            <a:grpSpLocks/>
          </p:cNvGrpSpPr>
          <p:nvPr/>
        </p:nvGrpSpPr>
        <p:grpSpPr bwMode="auto">
          <a:xfrm>
            <a:off x="6688121" y="5022850"/>
            <a:ext cx="450850" cy="523875"/>
            <a:chOff x="2256" y="2784"/>
            <a:chExt cx="306" cy="348"/>
          </a:xfrm>
        </p:grpSpPr>
        <p:pic>
          <p:nvPicPr>
            <p:cNvPr id="366" name="Picture 241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256" y="2784"/>
              <a:ext cx="306" cy="348"/>
            </a:xfrm>
            <a:prstGeom prst="rect">
              <a:avLst/>
            </a:prstGeom>
            <a:noFill/>
          </p:spPr>
        </p:pic>
        <p:sp>
          <p:nvSpPr>
            <p:cNvPr id="367" name="Text Box 242"/>
            <p:cNvSpPr txBox="1">
              <a:spLocks noChangeArrowheads="1"/>
            </p:cNvSpPr>
            <p:nvPr/>
          </p:nvSpPr>
          <p:spPr bwMode="auto">
            <a:xfrm>
              <a:off x="2340" y="2833"/>
              <a:ext cx="137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Z</a:t>
              </a:r>
              <a:endParaRPr lang="en-US"/>
            </a:p>
          </p:txBody>
        </p:sp>
      </p:grpSp>
      <p:sp>
        <p:nvSpPr>
          <p:cNvPr id="22" name="Line 248"/>
          <p:cNvSpPr>
            <a:spLocks noChangeShapeType="1"/>
          </p:cNvSpPr>
          <p:nvPr/>
        </p:nvSpPr>
        <p:spPr bwMode="auto">
          <a:xfrm>
            <a:off x="6986571" y="4870450"/>
            <a:ext cx="682625" cy="758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23" name="Picture 249" descr="IPphone87x74p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213583" y="5537200"/>
            <a:ext cx="631825" cy="547688"/>
          </a:xfrm>
          <a:prstGeom prst="rect">
            <a:avLst/>
          </a:prstGeom>
          <a:noFill/>
        </p:spPr>
      </p:pic>
      <p:grpSp>
        <p:nvGrpSpPr>
          <p:cNvPr id="111" name="Group 256"/>
          <p:cNvGrpSpPr>
            <a:grpSpLocks/>
          </p:cNvGrpSpPr>
          <p:nvPr/>
        </p:nvGrpSpPr>
        <p:grpSpPr bwMode="auto">
          <a:xfrm>
            <a:off x="8537399" y="2734584"/>
            <a:ext cx="447676" cy="1456416"/>
            <a:chOff x="2650" y="2690"/>
            <a:chExt cx="282" cy="1143"/>
          </a:xfrm>
        </p:grpSpPr>
        <p:sp>
          <p:nvSpPr>
            <p:cNvPr id="340" name="Rectangle 257"/>
            <p:cNvSpPr>
              <a:spLocks noChangeArrowheads="1"/>
            </p:cNvSpPr>
            <p:nvPr/>
          </p:nvSpPr>
          <p:spPr bwMode="auto">
            <a:xfrm>
              <a:off x="2663" y="2884"/>
              <a:ext cx="70" cy="948"/>
            </a:xfrm>
            <a:prstGeom prst="rect">
              <a:avLst/>
            </a:prstGeom>
            <a:solidFill>
              <a:srgbClr val="CF0E30"/>
            </a:solidFill>
            <a:ln w="4763" algn="ctr">
              <a:noFill/>
              <a:miter lim="800000"/>
              <a:headEnd/>
              <a:tailEnd/>
            </a:ln>
            <a:effectLst/>
            <a:scene3d>
              <a:camera prst="legacyObliqueTopRight"/>
              <a:lightRig rig="legacyFlat3" dir="l"/>
            </a:scene3d>
            <a:sp3d extrusionH="862000" prstMaterial="legacyMatte">
              <a:bevelT w="13500" h="13500" prst="angle"/>
              <a:bevelB w="13500" h="13500" prst="angle"/>
              <a:extrusionClr>
                <a:srgbClr val="CF0E30"/>
              </a:extrusionClr>
            </a:sp3d>
          </p:spPr>
          <p:txBody>
            <a:bodyPr>
              <a:flatTx/>
            </a:bodyPr>
            <a:lstStyle/>
            <a:p>
              <a:endParaRPr lang="en-US"/>
            </a:p>
          </p:txBody>
        </p:sp>
        <p:sp>
          <p:nvSpPr>
            <p:cNvPr id="341" name="Line 258"/>
            <p:cNvSpPr>
              <a:spLocks noChangeShapeType="1"/>
            </p:cNvSpPr>
            <p:nvPr/>
          </p:nvSpPr>
          <p:spPr bwMode="auto">
            <a:xfrm flipH="1">
              <a:off x="2740" y="2929"/>
              <a:ext cx="192" cy="169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" name="Rectangle 259"/>
            <p:cNvSpPr>
              <a:spLocks noChangeArrowheads="1"/>
            </p:cNvSpPr>
            <p:nvPr/>
          </p:nvSpPr>
          <p:spPr bwMode="auto">
            <a:xfrm>
              <a:off x="2659" y="2886"/>
              <a:ext cx="73" cy="947"/>
            </a:xfrm>
            <a:prstGeom prst="rect">
              <a:avLst/>
            </a:prstGeom>
            <a:noFill/>
            <a:ln w="3175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3" name="Line 260"/>
            <p:cNvSpPr>
              <a:spLocks noChangeShapeType="1"/>
            </p:cNvSpPr>
            <p:nvPr/>
          </p:nvSpPr>
          <p:spPr bwMode="auto">
            <a:xfrm flipV="1">
              <a:off x="2887" y="2823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Line 261"/>
            <p:cNvSpPr>
              <a:spLocks noChangeShapeType="1"/>
            </p:cNvSpPr>
            <p:nvPr/>
          </p:nvSpPr>
          <p:spPr bwMode="auto">
            <a:xfrm flipV="1">
              <a:off x="2888" y="3378"/>
              <a:ext cx="1" cy="12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5" name="Line 262"/>
            <p:cNvSpPr>
              <a:spLocks noChangeShapeType="1"/>
            </p:cNvSpPr>
            <p:nvPr/>
          </p:nvSpPr>
          <p:spPr bwMode="auto">
            <a:xfrm flipV="1">
              <a:off x="2888" y="3082"/>
              <a:ext cx="1" cy="146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Line 263"/>
            <p:cNvSpPr>
              <a:spLocks noChangeShapeType="1"/>
            </p:cNvSpPr>
            <p:nvPr/>
          </p:nvSpPr>
          <p:spPr bwMode="auto">
            <a:xfrm flipH="1">
              <a:off x="2734" y="3460"/>
              <a:ext cx="192" cy="2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Line 264"/>
            <p:cNvSpPr>
              <a:spLocks noChangeShapeType="1"/>
            </p:cNvSpPr>
            <p:nvPr/>
          </p:nvSpPr>
          <p:spPr bwMode="auto">
            <a:xfrm flipH="1">
              <a:off x="2734" y="3460"/>
              <a:ext cx="192" cy="218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Line 265"/>
            <p:cNvSpPr>
              <a:spLocks noChangeShapeType="1"/>
            </p:cNvSpPr>
            <p:nvPr/>
          </p:nvSpPr>
          <p:spPr bwMode="auto">
            <a:xfrm flipH="1">
              <a:off x="2734" y="3339"/>
              <a:ext cx="192" cy="19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Line 266"/>
            <p:cNvSpPr>
              <a:spLocks noChangeShapeType="1"/>
            </p:cNvSpPr>
            <p:nvPr/>
          </p:nvSpPr>
          <p:spPr bwMode="auto">
            <a:xfrm flipH="1">
              <a:off x="2734" y="3339"/>
              <a:ext cx="192" cy="194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Line 267"/>
            <p:cNvSpPr>
              <a:spLocks noChangeShapeType="1"/>
            </p:cNvSpPr>
            <p:nvPr/>
          </p:nvSpPr>
          <p:spPr bwMode="auto">
            <a:xfrm flipH="1">
              <a:off x="2734" y="3194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Line 268"/>
            <p:cNvSpPr>
              <a:spLocks noChangeShapeType="1"/>
            </p:cNvSpPr>
            <p:nvPr/>
          </p:nvSpPr>
          <p:spPr bwMode="auto">
            <a:xfrm flipH="1">
              <a:off x="2734" y="3194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Line 269"/>
            <p:cNvSpPr>
              <a:spLocks noChangeShapeType="1"/>
            </p:cNvSpPr>
            <p:nvPr/>
          </p:nvSpPr>
          <p:spPr bwMode="auto">
            <a:xfrm flipH="1">
              <a:off x="2734" y="3049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Line 270"/>
            <p:cNvSpPr>
              <a:spLocks noChangeShapeType="1"/>
            </p:cNvSpPr>
            <p:nvPr/>
          </p:nvSpPr>
          <p:spPr bwMode="auto">
            <a:xfrm flipH="1">
              <a:off x="2734" y="3049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Line 271"/>
            <p:cNvSpPr>
              <a:spLocks noChangeShapeType="1"/>
            </p:cNvSpPr>
            <p:nvPr/>
          </p:nvSpPr>
          <p:spPr bwMode="auto">
            <a:xfrm flipV="1">
              <a:off x="2734" y="2783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Line 272"/>
            <p:cNvSpPr>
              <a:spLocks noChangeShapeType="1"/>
            </p:cNvSpPr>
            <p:nvPr/>
          </p:nvSpPr>
          <p:spPr bwMode="auto">
            <a:xfrm flipV="1">
              <a:off x="2734" y="2783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" name="Line 273"/>
            <p:cNvSpPr>
              <a:spLocks noChangeShapeType="1"/>
            </p:cNvSpPr>
            <p:nvPr/>
          </p:nvSpPr>
          <p:spPr bwMode="auto">
            <a:xfrm flipV="1">
              <a:off x="2814" y="3583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Line 274"/>
            <p:cNvSpPr>
              <a:spLocks noChangeShapeType="1"/>
            </p:cNvSpPr>
            <p:nvPr/>
          </p:nvSpPr>
          <p:spPr bwMode="auto">
            <a:xfrm flipV="1">
              <a:off x="2814" y="3306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Line 275"/>
            <p:cNvSpPr>
              <a:spLocks noChangeShapeType="1"/>
            </p:cNvSpPr>
            <p:nvPr/>
          </p:nvSpPr>
          <p:spPr bwMode="auto">
            <a:xfrm flipH="1" flipV="1">
              <a:off x="2815" y="3030"/>
              <a:ext cx="6" cy="132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" name="Line 276"/>
            <p:cNvSpPr>
              <a:spLocks noChangeShapeType="1"/>
            </p:cNvSpPr>
            <p:nvPr/>
          </p:nvSpPr>
          <p:spPr bwMode="auto">
            <a:xfrm flipV="1">
              <a:off x="2734" y="2690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" name="Line 277"/>
            <p:cNvSpPr>
              <a:spLocks noChangeShapeType="1"/>
            </p:cNvSpPr>
            <p:nvPr/>
          </p:nvSpPr>
          <p:spPr bwMode="auto">
            <a:xfrm>
              <a:off x="2651" y="2973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Line 278"/>
            <p:cNvSpPr>
              <a:spLocks noChangeShapeType="1"/>
            </p:cNvSpPr>
            <p:nvPr/>
          </p:nvSpPr>
          <p:spPr bwMode="auto">
            <a:xfrm>
              <a:off x="2651" y="3092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Line 279"/>
            <p:cNvSpPr>
              <a:spLocks noChangeShapeType="1"/>
            </p:cNvSpPr>
            <p:nvPr/>
          </p:nvSpPr>
          <p:spPr bwMode="auto">
            <a:xfrm>
              <a:off x="2651" y="3238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3" name="Line 280"/>
            <p:cNvSpPr>
              <a:spLocks noChangeShapeType="1"/>
            </p:cNvSpPr>
            <p:nvPr/>
          </p:nvSpPr>
          <p:spPr bwMode="auto">
            <a:xfrm>
              <a:off x="2650" y="3386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Line 281"/>
            <p:cNvSpPr>
              <a:spLocks noChangeShapeType="1"/>
            </p:cNvSpPr>
            <p:nvPr/>
          </p:nvSpPr>
          <p:spPr bwMode="auto">
            <a:xfrm>
              <a:off x="2650" y="3535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5" name="Line 282"/>
            <p:cNvSpPr>
              <a:spLocks noChangeShapeType="1"/>
            </p:cNvSpPr>
            <p:nvPr/>
          </p:nvSpPr>
          <p:spPr bwMode="auto">
            <a:xfrm>
              <a:off x="2650" y="3669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2" name="Group 283"/>
          <p:cNvGrpSpPr>
            <a:grpSpLocks/>
          </p:cNvGrpSpPr>
          <p:nvPr/>
        </p:nvGrpSpPr>
        <p:grpSpPr bwMode="auto">
          <a:xfrm>
            <a:off x="8457972" y="3214667"/>
            <a:ext cx="609828" cy="423862"/>
            <a:chOff x="545" y="2017"/>
            <a:chExt cx="534" cy="411"/>
          </a:xfrm>
        </p:grpSpPr>
        <p:sp>
          <p:nvSpPr>
            <p:cNvPr id="315" name="Line 284"/>
            <p:cNvSpPr>
              <a:spLocks noChangeShapeType="1"/>
            </p:cNvSpPr>
            <p:nvPr/>
          </p:nvSpPr>
          <p:spPr bwMode="auto">
            <a:xfrm>
              <a:off x="545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6" name="AutoShape 285"/>
            <p:cNvSpPr>
              <a:spLocks noChangeAspect="1" noChangeArrowheads="1" noTextEdit="1"/>
            </p:cNvSpPr>
            <p:nvPr/>
          </p:nvSpPr>
          <p:spPr bwMode="auto">
            <a:xfrm>
              <a:off x="545" y="2017"/>
              <a:ext cx="534" cy="4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" name="Oval 286"/>
            <p:cNvSpPr>
              <a:spLocks noChangeArrowheads="1"/>
            </p:cNvSpPr>
            <p:nvPr/>
          </p:nvSpPr>
          <p:spPr bwMode="auto">
            <a:xfrm>
              <a:off x="546" y="2188"/>
              <a:ext cx="532" cy="239"/>
            </a:xfrm>
            <a:prstGeom prst="ellipse">
              <a:avLst/>
            </a:prstGeom>
            <a:solidFill>
              <a:srgbClr val="AFAF66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18" name="Rectangle 287"/>
            <p:cNvSpPr>
              <a:spLocks noChangeArrowheads="1"/>
            </p:cNvSpPr>
            <p:nvPr/>
          </p:nvSpPr>
          <p:spPr bwMode="auto">
            <a:xfrm>
              <a:off x="546" y="2139"/>
              <a:ext cx="531" cy="170"/>
            </a:xfrm>
            <a:prstGeom prst="rect">
              <a:avLst/>
            </a:prstGeom>
            <a:solidFill>
              <a:srgbClr val="AFAF66"/>
            </a:solidFill>
            <a:ln w="1588" algn="ctr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19" name="Oval 288"/>
            <p:cNvSpPr>
              <a:spLocks noChangeArrowheads="1"/>
            </p:cNvSpPr>
            <p:nvPr/>
          </p:nvSpPr>
          <p:spPr bwMode="auto">
            <a:xfrm>
              <a:off x="546" y="2018"/>
              <a:ext cx="532" cy="239"/>
            </a:xfrm>
            <a:prstGeom prst="ellipse">
              <a:avLst/>
            </a:prstGeom>
            <a:solidFill>
              <a:srgbClr val="CCCC9B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3" name="Group 289"/>
            <p:cNvGrpSpPr>
              <a:grpSpLocks/>
            </p:cNvGrpSpPr>
            <p:nvPr/>
          </p:nvGrpSpPr>
          <p:grpSpPr bwMode="auto">
            <a:xfrm>
              <a:off x="626" y="2046"/>
              <a:ext cx="368" cy="183"/>
              <a:chOff x="1033" y="1368"/>
              <a:chExt cx="331" cy="149"/>
            </a:xfrm>
          </p:grpSpPr>
          <p:grpSp>
            <p:nvGrpSpPr>
              <p:cNvPr id="175" name="Group 290"/>
              <p:cNvGrpSpPr>
                <a:grpSpLocks/>
              </p:cNvGrpSpPr>
              <p:nvPr/>
            </p:nvGrpSpPr>
            <p:grpSpPr bwMode="auto">
              <a:xfrm>
                <a:off x="1033" y="1368"/>
                <a:ext cx="328" cy="146"/>
                <a:chOff x="1993" y="1656"/>
                <a:chExt cx="328" cy="146"/>
              </a:xfrm>
            </p:grpSpPr>
            <p:sp>
              <p:nvSpPr>
                <p:cNvPr id="332" name="Freeform 291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" name="Freeform 292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" name="Freeform 293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" name="Freeform 294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" name="Freeform 295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" name="Freeform 296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" name="Freeform 297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" name="Freeform 298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76" name="Group 299"/>
              <p:cNvGrpSpPr>
                <a:grpSpLocks/>
              </p:cNvGrpSpPr>
              <p:nvPr/>
            </p:nvGrpSpPr>
            <p:grpSpPr bwMode="auto">
              <a:xfrm>
                <a:off x="1036" y="1372"/>
                <a:ext cx="328" cy="145"/>
                <a:chOff x="1996" y="1660"/>
                <a:chExt cx="328" cy="145"/>
              </a:xfrm>
            </p:grpSpPr>
            <p:sp>
              <p:nvSpPr>
                <p:cNvPr id="324" name="Freeform 300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" name="Freeform 301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" name="Freeform 302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" name="Freeform 303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" name="Freeform 304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" name="Freeform 305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" name="Freeform 306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" name="Freeform 307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321" name="Line 308"/>
            <p:cNvSpPr>
              <a:spLocks noChangeShapeType="1"/>
            </p:cNvSpPr>
            <p:nvPr/>
          </p:nvSpPr>
          <p:spPr bwMode="auto">
            <a:xfrm>
              <a:off x="1076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" name="Line 61"/>
          <p:cNvSpPr>
            <a:spLocks noChangeShapeType="1"/>
          </p:cNvSpPr>
          <p:nvPr/>
        </p:nvSpPr>
        <p:spPr bwMode="auto">
          <a:xfrm>
            <a:off x="7086139" y="1752556"/>
            <a:ext cx="76200" cy="4958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77" name="Group 486"/>
          <p:cNvGrpSpPr/>
          <p:nvPr/>
        </p:nvGrpSpPr>
        <p:grpSpPr>
          <a:xfrm>
            <a:off x="6014068" y="2090703"/>
            <a:ext cx="1911351" cy="804897"/>
            <a:chOff x="4566729" y="2514609"/>
            <a:chExt cx="1911351" cy="804897"/>
          </a:xfrm>
        </p:grpSpPr>
        <p:grpSp>
          <p:nvGrpSpPr>
            <p:cNvPr id="181" name="Group 485"/>
            <p:cNvGrpSpPr/>
            <p:nvPr/>
          </p:nvGrpSpPr>
          <p:grpSpPr>
            <a:xfrm>
              <a:off x="4566729" y="2514609"/>
              <a:ext cx="1911351" cy="804897"/>
              <a:chOff x="4797430" y="2890847"/>
              <a:chExt cx="1911351" cy="804897"/>
            </a:xfrm>
          </p:grpSpPr>
          <p:grpSp>
            <p:nvGrpSpPr>
              <p:cNvPr id="183" name="Group 64"/>
              <p:cNvGrpSpPr>
                <a:grpSpLocks/>
              </p:cNvGrpSpPr>
              <p:nvPr/>
            </p:nvGrpSpPr>
            <p:grpSpPr bwMode="auto">
              <a:xfrm>
                <a:off x="5815546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199" name="Group 65"/>
                <p:cNvGrpSpPr>
                  <a:grpSpLocks/>
                </p:cNvGrpSpPr>
                <p:nvPr/>
              </p:nvGrpSpPr>
              <p:grpSpPr bwMode="auto">
                <a:xfrm>
                  <a:off x="1071" y="667"/>
                  <a:ext cx="30" cy="8"/>
                  <a:chOff x="4702" y="2442"/>
                  <a:chExt cx="76" cy="14"/>
                </a:xfrm>
              </p:grpSpPr>
              <p:sp>
                <p:nvSpPr>
                  <p:cNvPr id="306" name="Freeform 66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7" name="Line 67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8" name="Freeform 68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9" name="Line 69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0" name="Line 70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1" name="Line 71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2" name="Freeform 72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3" name="Freeform 73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4" name="Line 74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3" name="Rectangle 75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" name="Rectangle 76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5" name="Rectangle 77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6" name="Rectangle 78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7" name="Freeform 79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" name="Oval 80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81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" name="Line 82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" name="Line 83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" name="Freeform 84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" name="Oval 85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" name="Oval 86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" name="Oval 87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" name="Rectangle 88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" name="Rectangle 89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00" name="Group 90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304" name="Oval 9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5" name="Rectangle 92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16" name="Group 93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300" name="Oval 94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1" name="Oval 95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2" name="Oval 96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3" name="Oval 97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32" name="Group 98"/>
              <p:cNvGrpSpPr>
                <a:grpSpLocks/>
              </p:cNvGrpSpPr>
              <p:nvPr/>
            </p:nvGrpSpPr>
            <p:grpSpPr bwMode="auto">
              <a:xfrm>
                <a:off x="5306488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233" name="Group 99"/>
                <p:cNvGrpSpPr>
                  <a:grpSpLocks/>
                </p:cNvGrpSpPr>
                <p:nvPr/>
              </p:nvGrpSpPr>
              <p:grpSpPr bwMode="auto">
                <a:xfrm>
                  <a:off x="1071" y="667"/>
                  <a:ext cx="30" cy="8"/>
                  <a:chOff x="4702" y="2442"/>
                  <a:chExt cx="76" cy="14"/>
                </a:xfrm>
              </p:grpSpPr>
              <p:sp>
                <p:nvSpPr>
                  <p:cNvPr id="273" name="Freeform 100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4" name="Line 101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5" name="Freeform 102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6" name="Line 103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7" name="Line 104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8" name="Line 105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9" name="Freeform 106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0" name="Freeform 107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1" name="Line 108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0" name="Rectangle 109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" name="Rectangle 110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2" name="Rectangle 111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3" name="Rectangle 112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4" name="Freeform 113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5" name="Oval 114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" name="Freeform 115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" name="Line 116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" name="Line 117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" name="Freeform 118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" name="Oval 119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" name="Oval 120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" name="Oval 121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" name="Rectangle 122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" name="Rectangle 123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49" name="Group 124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71" name="Oval 125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2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65" name="Group 127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67" name="Oval 128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8" name="Oval 129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9" name="Oval 130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" name="Oval 131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66" name="Group 132"/>
              <p:cNvGrpSpPr>
                <a:grpSpLocks/>
              </p:cNvGrpSpPr>
              <p:nvPr/>
            </p:nvGrpSpPr>
            <p:grpSpPr bwMode="auto">
              <a:xfrm>
                <a:off x="4797430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282" name="Group 133"/>
                <p:cNvGrpSpPr>
                  <a:grpSpLocks/>
                </p:cNvGrpSpPr>
                <p:nvPr/>
              </p:nvGrpSpPr>
              <p:grpSpPr bwMode="auto">
                <a:xfrm>
                  <a:off x="1071" y="667"/>
                  <a:ext cx="30" cy="8"/>
                  <a:chOff x="4702" y="2442"/>
                  <a:chExt cx="76" cy="14"/>
                </a:xfrm>
              </p:grpSpPr>
              <p:sp>
                <p:nvSpPr>
                  <p:cNvPr id="240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1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2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3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4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5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6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7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8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7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19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0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1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98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38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99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34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78" name="Text Box 167"/>
              <p:cNvSpPr txBox="1">
                <a:spLocks noChangeArrowheads="1"/>
              </p:cNvSpPr>
              <p:nvPr/>
            </p:nvSpPr>
            <p:spPr bwMode="auto">
              <a:xfrm>
                <a:off x="4863921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A</a:t>
                </a:r>
                <a:endParaRPr lang="en-US" dirty="0"/>
              </a:p>
            </p:txBody>
          </p:sp>
          <p:sp>
            <p:nvSpPr>
              <p:cNvPr id="179" name="Text Box 168"/>
              <p:cNvSpPr txBox="1">
                <a:spLocks noChangeArrowheads="1"/>
              </p:cNvSpPr>
              <p:nvPr/>
            </p:nvSpPr>
            <p:spPr bwMode="auto">
              <a:xfrm>
                <a:off x="5885213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C</a:t>
                </a:r>
                <a:endParaRPr lang="en-US" dirty="0"/>
              </a:p>
            </p:txBody>
          </p:sp>
          <p:sp>
            <p:nvSpPr>
              <p:cNvPr id="180" name="Text Box 169"/>
              <p:cNvSpPr txBox="1">
                <a:spLocks noChangeArrowheads="1"/>
              </p:cNvSpPr>
              <p:nvPr/>
            </p:nvSpPr>
            <p:spPr bwMode="auto">
              <a:xfrm>
                <a:off x="5374567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B</a:t>
                </a:r>
                <a:endParaRPr lang="en-US" dirty="0"/>
              </a:p>
            </p:txBody>
          </p:sp>
          <p:grpSp>
            <p:nvGrpSpPr>
              <p:cNvPr id="320" name="Group 132"/>
              <p:cNvGrpSpPr>
                <a:grpSpLocks/>
              </p:cNvGrpSpPr>
              <p:nvPr/>
            </p:nvGrpSpPr>
            <p:grpSpPr bwMode="auto">
              <a:xfrm>
                <a:off x="6324605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322" name="Group 133"/>
                <p:cNvGrpSpPr>
                  <a:grpSpLocks/>
                </p:cNvGrpSpPr>
                <p:nvPr/>
              </p:nvGrpSpPr>
              <p:grpSpPr bwMode="auto">
                <a:xfrm>
                  <a:off x="1069" y="667"/>
                  <a:ext cx="30" cy="8"/>
                  <a:chOff x="4702" y="2442"/>
                  <a:chExt cx="76" cy="14"/>
                </a:xfrm>
              </p:grpSpPr>
              <p:sp>
                <p:nvSpPr>
                  <p:cNvPr id="207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8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9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0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1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2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3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4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5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4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6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7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8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23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05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4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01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2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3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4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82" name="Text Box 168"/>
              <p:cNvSpPr txBox="1">
                <a:spLocks noChangeArrowheads="1"/>
              </p:cNvSpPr>
              <p:nvPr/>
            </p:nvSpPr>
            <p:spPr bwMode="auto">
              <a:xfrm>
                <a:off x="6395858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 smtClean="0">
                    <a:solidFill>
                      <a:srgbClr val="000000"/>
                    </a:solidFill>
                    <a:latin typeface="Tahoma" pitchFamily="34" charset="0"/>
                  </a:rPr>
                  <a:t>D</a:t>
                </a:r>
                <a:endParaRPr lang="en-US" dirty="0"/>
              </a:p>
            </p:txBody>
          </p:sp>
        </p:grpSp>
        <p:grpSp>
          <p:nvGrpSpPr>
            <p:cNvPr id="426" name="Group 385"/>
            <p:cNvGrpSpPr/>
            <p:nvPr/>
          </p:nvGrpSpPr>
          <p:grpSpPr>
            <a:xfrm>
              <a:off x="4661079" y="2857500"/>
              <a:ext cx="200026" cy="271463"/>
              <a:chOff x="7959725" y="2474913"/>
              <a:chExt cx="200026" cy="271463"/>
            </a:xfrm>
          </p:grpSpPr>
          <p:sp>
            <p:nvSpPr>
              <p:cNvPr id="157" name="Freeform 775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776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777"/>
              <p:cNvSpPr>
                <a:spLocks/>
              </p:cNvSpPr>
              <p:nvPr/>
            </p:nvSpPr>
            <p:spPr bwMode="auto">
              <a:xfrm>
                <a:off x="7959725" y="2490788"/>
                <a:ext cx="109538" cy="255588"/>
              </a:xfrm>
              <a:custGeom>
                <a:avLst/>
                <a:gdLst/>
                <a:ahLst/>
                <a:cxnLst>
                  <a:cxn ang="0">
                    <a:pos x="139" y="114"/>
                  </a:cxn>
                  <a:cxn ang="0">
                    <a:pos x="139" y="114"/>
                  </a:cxn>
                  <a:cxn ang="0">
                    <a:pos x="137" y="89"/>
                  </a:cxn>
                  <a:cxn ang="0">
                    <a:pos x="137" y="89"/>
                  </a:cxn>
                  <a:cxn ang="0">
                    <a:pos x="136" y="72"/>
                  </a:cxn>
                  <a:cxn ang="0">
                    <a:pos x="131" y="59"/>
                  </a:cxn>
                  <a:cxn ang="0">
                    <a:pos x="125" y="44"/>
                  </a:cxn>
                  <a:cxn ang="0">
                    <a:pos x="113" y="26"/>
                  </a:cxn>
                  <a:cxn ang="0">
                    <a:pos x="106" y="20"/>
                  </a:cxn>
                  <a:cxn ang="0">
                    <a:pos x="100" y="14"/>
                  </a:cxn>
                  <a:cxn ang="0">
                    <a:pos x="90" y="9"/>
                  </a:cxn>
                  <a:cxn ang="0">
                    <a:pos x="80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4"/>
                  </a:cxn>
                  <a:cxn ang="0">
                    <a:pos x="121" y="291"/>
                  </a:cxn>
                  <a:cxn ang="0">
                    <a:pos x="121" y="314"/>
                  </a:cxn>
                  <a:cxn ang="0">
                    <a:pos x="139" y="320"/>
                  </a:cxn>
                  <a:cxn ang="0">
                    <a:pos x="139" y="114"/>
                  </a:cxn>
                  <a:cxn ang="0">
                    <a:pos x="139" y="114"/>
                  </a:cxn>
                </a:cxnLst>
                <a:rect l="0" t="0" r="r" b="b"/>
                <a:pathLst>
                  <a:path w="139" h="320">
                    <a:moveTo>
                      <a:pt x="139" y="114"/>
                    </a:moveTo>
                    <a:lnTo>
                      <a:pt x="139" y="114"/>
                    </a:lnTo>
                    <a:lnTo>
                      <a:pt x="137" y="89"/>
                    </a:lnTo>
                    <a:lnTo>
                      <a:pt x="137" y="89"/>
                    </a:lnTo>
                    <a:lnTo>
                      <a:pt x="136" y="72"/>
                    </a:lnTo>
                    <a:lnTo>
                      <a:pt x="131" y="59"/>
                    </a:lnTo>
                    <a:lnTo>
                      <a:pt x="125" y="44"/>
                    </a:lnTo>
                    <a:lnTo>
                      <a:pt x="113" y="26"/>
                    </a:lnTo>
                    <a:lnTo>
                      <a:pt x="106" y="20"/>
                    </a:lnTo>
                    <a:lnTo>
                      <a:pt x="100" y="14"/>
                    </a:lnTo>
                    <a:lnTo>
                      <a:pt x="90" y="9"/>
                    </a:lnTo>
                    <a:lnTo>
                      <a:pt x="80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4"/>
                    </a:lnTo>
                    <a:lnTo>
                      <a:pt x="121" y="291"/>
                    </a:lnTo>
                    <a:lnTo>
                      <a:pt x="121" y="314"/>
                    </a:lnTo>
                    <a:lnTo>
                      <a:pt x="139" y="320"/>
                    </a:lnTo>
                    <a:lnTo>
                      <a:pt x="139" y="114"/>
                    </a:lnTo>
                    <a:lnTo>
                      <a:pt x="139" y="114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778"/>
              <p:cNvSpPr>
                <a:spLocks/>
              </p:cNvSpPr>
              <p:nvPr/>
            </p:nvSpPr>
            <p:spPr bwMode="auto">
              <a:xfrm>
                <a:off x="8018463" y="2478088"/>
                <a:ext cx="87313" cy="15875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0" y="20"/>
                  </a:cxn>
                  <a:cxn ang="0">
                    <a:pos x="109" y="0"/>
                  </a:cxn>
                </a:cxnLst>
                <a:rect l="0" t="0" r="r" b="b"/>
                <a:pathLst>
                  <a:path w="109" h="20">
                    <a:moveTo>
                      <a:pt x="109" y="0"/>
                    </a:moveTo>
                    <a:lnTo>
                      <a:pt x="0" y="2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Line 779"/>
              <p:cNvSpPr>
                <a:spLocks noChangeShapeType="1"/>
              </p:cNvSpPr>
              <p:nvPr/>
            </p:nvSpPr>
            <p:spPr bwMode="auto">
              <a:xfrm flipH="1">
                <a:off x="8018463" y="2478088"/>
                <a:ext cx="87313" cy="1587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780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Freeform 781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782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783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784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785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786"/>
              <p:cNvSpPr>
                <a:spLocks/>
              </p:cNvSpPr>
              <p:nvPr/>
            </p:nvSpPr>
            <p:spPr bwMode="auto">
              <a:xfrm>
                <a:off x="8074025" y="2505075"/>
                <a:ext cx="31750" cy="111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9" y="6"/>
                  </a:cxn>
                  <a:cxn ang="0">
                    <a:pos x="39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39" h="12">
                    <a:moveTo>
                      <a:pt x="0" y="12"/>
                    </a:moveTo>
                    <a:lnTo>
                      <a:pt x="39" y="6"/>
                    </a:lnTo>
                    <a:lnTo>
                      <a:pt x="39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787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788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789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790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791"/>
              <p:cNvSpPr>
                <a:spLocks/>
              </p:cNvSpPr>
              <p:nvPr/>
            </p:nvSpPr>
            <p:spPr bwMode="auto">
              <a:xfrm>
                <a:off x="7959725" y="2490788"/>
                <a:ext cx="111125" cy="255588"/>
              </a:xfrm>
              <a:custGeom>
                <a:avLst/>
                <a:gdLst/>
                <a:ahLst/>
                <a:cxnLst>
                  <a:cxn ang="0">
                    <a:pos x="140" y="114"/>
                  </a:cxn>
                  <a:cxn ang="0">
                    <a:pos x="140" y="114"/>
                  </a:cxn>
                  <a:cxn ang="0">
                    <a:pos x="139" y="89"/>
                  </a:cxn>
                  <a:cxn ang="0">
                    <a:pos x="139" y="89"/>
                  </a:cxn>
                  <a:cxn ang="0">
                    <a:pos x="137" y="72"/>
                  </a:cxn>
                  <a:cxn ang="0">
                    <a:pos x="134" y="59"/>
                  </a:cxn>
                  <a:cxn ang="0">
                    <a:pos x="126" y="44"/>
                  </a:cxn>
                  <a:cxn ang="0">
                    <a:pos x="115" y="26"/>
                  </a:cxn>
                  <a:cxn ang="0">
                    <a:pos x="108" y="20"/>
                  </a:cxn>
                  <a:cxn ang="0">
                    <a:pos x="101" y="14"/>
                  </a:cxn>
                  <a:cxn ang="0">
                    <a:pos x="91" y="9"/>
                  </a:cxn>
                  <a:cxn ang="0">
                    <a:pos x="82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2"/>
                  </a:cxn>
                  <a:cxn ang="0">
                    <a:pos x="122" y="291"/>
                  </a:cxn>
                  <a:cxn ang="0">
                    <a:pos x="122" y="314"/>
                  </a:cxn>
                  <a:cxn ang="0">
                    <a:pos x="140" y="320"/>
                  </a:cxn>
                  <a:cxn ang="0">
                    <a:pos x="140" y="114"/>
                  </a:cxn>
                  <a:cxn ang="0">
                    <a:pos x="140" y="114"/>
                  </a:cxn>
                </a:cxnLst>
                <a:rect l="0" t="0" r="r" b="b"/>
                <a:pathLst>
                  <a:path w="140" h="320">
                    <a:moveTo>
                      <a:pt x="140" y="114"/>
                    </a:moveTo>
                    <a:lnTo>
                      <a:pt x="140" y="114"/>
                    </a:lnTo>
                    <a:lnTo>
                      <a:pt x="139" y="89"/>
                    </a:lnTo>
                    <a:lnTo>
                      <a:pt x="139" y="89"/>
                    </a:lnTo>
                    <a:lnTo>
                      <a:pt x="137" y="72"/>
                    </a:lnTo>
                    <a:lnTo>
                      <a:pt x="134" y="59"/>
                    </a:lnTo>
                    <a:lnTo>
                      <a:pt x="126" y="44"/>
                    </a:lnTo>
                    <a:lnTo>
                      <a:pt x="115" y="26"/>
                    </a:lnTo>
                    <a:lnTo>
                      <a:pt x="108" y="20"/>
                    </a:lnTo>
                    <a:lnTo>
                      <a:pt x="101" y="14"/>
                    </a:lnTo>
                    <a:lnTo>
                      <a:pt x="91" y="9"/>
                    </a:lnTo>
                    <a:lnTo>
                      <a:pt x="82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2"/>
                    </a:lnTo>
                    <a:lnTo>
                      <a:pt x="122" y="291"/>
                    </a:lnTo>
                    <a:lnTo>
                      <a:pt x="122" y="314"/>
                    </a:lnTo>
                    <a:lnTo>
                      <a:pt x="140" y="320"/>
                    </a:lnTo>
                    <a:lnTo>
                      <a:pt x="140" y="114"/>
                    </a:lnTo>
                    <a:lnTo>
                      <a:pt x="140" y="114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Line 792"/>
              <p:cNvSpPr>
                <a:spLocks noChangeShapeType="1"/>
              </p:cNvSpPr>
              <p:nvPr/>
            </p:nvSpPr>
            <p:spPr bwMode="auto">
              <a:xfrm>
                <a:off x="8158163" y="2562225"/>
                <a:ext cx="0" cy="5238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76" name="Group 404"/>
            <p:cNvGrpSpPr/>
            <p:nvPr/>
          </p:nvGrpSpPr>
          <p:grpSpPr>
            <a:xfrm>
              <a:off x="6185079" y="2874169"/>
              <a:ext cx="200025" cy="238125"/>
              <a:chOff x="7885112" y="5567362"/>
              <a:chExt cx="200025" cy="238125"/>
            </a:xfrm>
          </p:grpSpPr>
          <p:sp>
            <p:nvSpPr>
              <p:cNvPr id="142" name="Freeform 683"/>
              <p:cNvSpPr>
                <a:spLocks/>
              </p:cNvSpPr>
              <p:nvPr/>
            </p:nvSpPr>
            <p:spPr bwMode="auto">
              <a:xfrm>
                <a:off x="7886700" y="573246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0"/>
                  </a:cxn>
                  <a:cxn ang="0">
                    <a:pos x="242" y="5"/>
                  </a:cxn>
                  <a:cxn ang="0">
                    <a:pos x="237" y="11"/>
                  </a:cxn>
                  <a:cxn ang="0">
                    <a:pos x="228" y="17"/>
                  </a:cxn>
                  <a:cxn ang="0">
                    <a:pos x="214" y="23"/>
                  </a:cxn>
                  <a:cxn ang="0">
                    <a:pos x="193" y="28"/>
                  </a:cxn>
                  <a:cxn ang="0">
                    <a:pos x="162" y="32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2"/>
                  </a:cxn>
                  <a:cxn ang="0">
                    <a:pos x="52" y="28"/>
                  </a:cxn>
                  <a:cxn ang="0">
                    <a:pos x="30" y="23"/>
                  </a:cxn>
                  <a:cxn ang="0">
                    <a:pos x="15" y="17"/>
                  </a:cxn>
                  <a:cxn ang="0">
                    <a:pos x="7" y="11"/>
                  </a:cxn>
                  <a:cxn ang="0">
                    <a:pos x="1" y="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5"/>
                  </a:cxn>
                  <a:cxn ang="0">
                    <a:pos x="2" y="61"/>
                  </a:cxn>
                  <a:cxn ang="0">
                    <a:pos x="7" y="66"/>
                  </a:cxn>
                  <a:cxn ang="0">
                    <a:pos x="19" y="74"/>
                  </a:cxn>
                  <a:cxn ang="0">
                    <a:pos x="34" y="80"/>
                  </a:cxn>
                  <a:cxn ang="0">
                    <a:pos x="55" y="86"/>
                  </a:cxn>
                  <a:cxn ang="0">
                    <a:pos x="86" y="91"/>
                  </a:cxn>
                  <a:cxn ang="0">
                    <a:pos x="124" y="92"/>
                  </a:cxn>
                  <a:cxn ang="0">
                    <a:pos x="124" y="92"/>
                  </a:cxn>
                  <a:cxn ang="0">
                    <a:pos x="160" y="91"/>
                  </a:cxn>
                  <a:cxn ang="0">
                    <a:pos x="188" y="86"/>
                  </a:cxn>
                  <a:cxn ang="0">
                    <a:pos x="211" y="80"/>
                  </a:cxn>
                  <a:cxn ang="0">
                    <a:pos x="226" y="75"/>
                  </a:cxn>
                  <a:cxn ang="0">
                    <a:pos x="236" y="69"/>
                  </a:cxn>
                  <a:cxn ang="0">
                    <a:pos x="242" y="61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2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0"/>
                    </a:lnTo>
                    <a:lnTo>
                      <a:pt x="242" y="5"/>
                    </a:lnTo>
                    <a:lnTo>
                      <a:pt x="237" y="11"/>
                    </a:lnTo>
                    <a:lnTo>
                      <a:pt x="228" y="17"/>
                    </a:lnTo>
                    <a:lnTo>
                      <a:pt x="214" y="23"/>
                    </a:lnTo>
                    <a:lnTo>
                      <a:pt x="193" y="28"/>
                    </a:lnTo>
                    <a:lnTo>
                      <a:pt x="162" y="32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2"/>
                    </a:lnTo>
                    <a:lnTo>
                      <a:pt x="52" y="28"/>
                    </a:lnTo>
                    <a:lnTo>
                      <a:pt x="30" y="23"/>
                    </a:lnTo>
                    <a:lnTo>
                      <a:pt x="15" y="17"/>
                    </a:lnTo>
                    <a:lnTo>
                      <a:pt x="7" y="11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2" y="61"/>
                    </a:lnTo>
                    <a:lnTo>
                      <a:pt x="7" y="66"/>
                    </a:lnTo>
                    <a:lnTo>
                      <a:pt x="19" y="74"/>
                    </a:lnTo>
                    <a:lnTo>
                      <a:pt x="34" y="80"/>
                    </a:lnTo>
                    <a:lnTo>
                      <a:pt x="55" y="86"/>
                    </a:lnTo>
                    <a:lnTo>
                      <a:pt x="86" y="91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60" y="91"/>
                    </a:lnTo>
                    <a:lnTo>
                      <a:pt x="188" y="86"/>
                    </a:lnTo>
                    <a:lnTo>
                      <a:pt x="211" y="80"/>
                    </a:lnTo>
                    <a:lnTo>
                      <a:pt x="226" y="75"/>
                    </a:lnTo>
                    <a:lnTo>
                      <a:pt x="236" y="69"/>
                    </a:lnTo>
                    <a:lnTo>
                      <a:pt x="242" y="61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684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685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686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687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688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689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690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691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noFill/>
              <a:ln w="4763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692"/>
              <p:cNvSpPr>
                <a:spLocks/>
              </p:cNvSpPr>
              <p:nvPr/>
            </p:nvSpPr>
            <p:spPr bwMode="auto">
              <a:xfrm>
                <a:off x="7885112" y="5775325"/>
                <a:ext cx="100013" cy="30162"/>
              </a:xfrm>
              <a:custGeom>
                <a:avLst/>
                <a:gdLst/>
                <a:ahLst/>
                <a:cxnLst>
                  <a:cxn ang="0">
                    <a:pos x="126" y="37"/>
                  </a:cxn>
                  <a:cxn ang="0">
                    <a:pos x="122" y="37"/>
                  </a:cxn>
                  <a:cxn ang="0">
                    <a:pos x="118" y="37"/>
                  </a:cxn>
                  <a:cxn ang="0">
                    <a:pos x="113" y="37"/>
                  </a:cxn>
                  <a:cxn ang="0">
                    <a:pos x="109" y="37"/>
                  </a:cxn>
                  <a:cxn ang="0">
                    <a:pos x="106" y="37"/>
                  </a:cxn>
                  <a:cxn ang="0">
                    <a:pos x="102" y="36"/>
                  </a:cxn>
                  <a:cxn ang="0">
                    <a:pos x="98" y="36"/>
                  </a:cxn>
                  <a:cxn ang="0">
                    <a:pos x="94" y="36"/>
                  </a:cxn>
                  <a:cxn ang="0">
                    <a:pos x="91" y="36"/>
                  </a:cxn>
                  <a:cxn ang="0">
                    <a:pos x="87" y="36"/>
                  </a:cxn>
                  <a:cxn ang="0">
                    <a:pos x="83" y="36"/>
                  </a:cxn>
                  <a:cxn ang="0">
                    <a:pos x="79" y="35"/>
                  </a:cxn>
                  <a:cxn ang="0">
                    <a:pos x="76" y="34"/>
                  </a:cxn>
                  <a:cxn ang="0">
                    <a:pos x="72" y="34"/>
                  </a:cxn>
                  <a:cxn ang="0">
                    <a:pos x="69" y="34"/>
                  </a:cxn>
                  <a:cxn ang="0">
                    <a:pos x="66" y="34"/>
                  </a:cxn>
                  <a:cxn ang="0">
                    <a:pos x="62" y="32"/>
                  </a:cxn>
                  <a:cxn ang="0">
                    <a:pos x="59" y="31"/>
                  </a:cxn>
                  <a:cxn ang="0">
                    <a:pos x="55" y="31"/>
                  </a:cxn>
                  <a:cxn ang="0">
                    <a:pos x="53" y="31"/>
                  </a:cxn>
                  <a:cxn ang="0">
                    <a:pos x="49" y="29"/>
                  </a:cxn>
                  <a:cxn ang="0">
                    <a:pos x="47" y="29"/>
                  </a:cxn>
                  <a:cxn ang="0">
                    <a:pos x="43" y="29"/>
                  </a:cxn>
                  <a:cxn ang="0">
                    <a:pos x="40" y="27"/>
                  </a:cxn>
                  <a:cxn ang="0">
                    <a:pos x="38" y="26"/>
                  </a:cxn>
                  <a:cxn ang="0">
                    <a:pos x="35" y="26"/>
                  </a:cxn>
                  <a:cxn ang="0">
                    <a:pos x="33" y="25"/>
                  </a:cxn>
                  <a:cxn ang="0">
                    <a:pos x="30" y="25"/>
                  </a:cxn>
                  <a:cxn ang="0">
                    <a:pos x="28" y="24"/>
                  </a:cxn>
                  <a:cxn ang="0">
                    <a:pos x="25" y="22"/>
                  </a:cxn>
                  <a:cxn ang="0">
                    <a:pos x="23" y="21"/>
                  </a:cxn>
                  <a:cxn ang="0">
                    <a:pos x="20" y="20"/>
                  </a:cxn>
                  <a:cxn ang="0">
                    <a:pos x="19" y="20"/>
                  </a:cxn>
                  <a:cxn ang="0">
                    <a:pos x="17" y="19"/>
                  </a:cxn>
                  <a:cxn ang="0">
                    <a:pos x="15" y="17"/>
                  </a:cxn>
                  <a:cxn ang="0">
                    <a:pos x="13" y="16"/>
                  </a:cxn>
                  <a:cxn ang="0">
                    <a:pos x="11" y="16"/>
                  </a:cxn>
                  <a:cxn ang="0">
                    <a:pos x="10" y="14"/>
                  </a:cxn>
                  <a:cxn ang="0">
                    <a:pos x="10" y="14"/>
                  </a:cxn>
                  <a:cxn ang="0">
                    <a:pos x="8" y="12"/>
                  </a:cxn>
                  <a:cxn ang="0">
                    <a:pos x="8" y="11"/>
                  </a:cxn>
                  <a:cxn ang="0">
                    <a:pos x="5" y="10"/>
                  </a:cxn>
                  <a:cxn ang="0">
                    <a:pos x="5" y="9"/>
                  </a:cxn>
                  <a:cxn ang="0">
                    <a:pos x="4" y="7"/>
                  </a:cxn>
                  <a:cxn ang="0">
                    <a:pos x="3" y="6"/>
                  </a:cxn>
                  <a:cxn ang="0">
                    <a:pos x="3" y="5"/>
                  </a:cxn>
                  <a:cxn ang="0">
                    <a:pos x="1" y="5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26" h="37">
                    <a:moveTo>
                      <a:pt x="126" y="37"/>
                    </a:moveTo>
                    <a:lnTo>
                      <a:pt x="122" y="37"/>
                    </a:lnTo>
                    <a:lnTo>
                      <a:pt x="118" y="37"/>
                    </a:lnTo>
                    <a:lnTo>
                      <a:pt x="113" y="37"/>
                    </a:lnTo>
                    <a:lnTo>
                      <a:pt x="109" y="37"/>
                    </a:lnTo>
                    <a:lnTo>
                      <a:pt x="106" y="37"/>
                    </a:lnTo>
                    <a:lnTo>
                      <a:pt x="102" y="36"/>
                    </a:lnTo>
                    <a:lnTo>
                      <a:pt x="98" y="36"/>
                    </a:lnTo>
                    <a:lnTo>
                      <a:pt x="94" y="36"/>
                    </a:lnTo>
                    <a:lnTo>
                      <a:pt x="91" y="36"/>
                    </a:lnTo>
                    <a:lnTo>
                      <a:pt x="87" y="36"/>
                    </a:lnTo>
                    <a:lnTo>
                      <a:pt x="83" y="36"/>
                    </a:lnTo>
                    <a:lnTo>
                      <a:pt x="79" y="35"/>
                    </a:lnTo>
                    <a:lnTo>
                      <a:pt x="76" y="34"/>
                    </a:lnTo>
                    <a:lnTo>
                      <a:pt x="72" y="34"/>
                    </a:lnTo>
                    <a:lnTo>
                      <a:pt x="69" y="34"/>
                    </a:lnTo>
                    <a:lnTo>
                      <a:pt x="66" y="34"/>
                    </a:lnTo>
                    <a:lnTo>
                      <a:pt x="62" y="32"/>
                    </a:lnTo>
                    <a:lnTo>
                      <a:pt x="59" y="31"/>
                    </a:lnTo>
                    <a:lnTo>
                      <a:pt x="55" y="31"/>
                    </a:lnTo>
                    <a:lnTo>
                      <a:pt x="53" y="31"/>
                    </a:lnTo>
                    <a:lnTo>
                      <a:pt x="49" y="29"/>
                    </a:lnTo>
                    <a:lnTo>
                      <a:pt x="47" y="29"/>
                    </a:lnTo>
                    <a:lnTo>
                      <a:pt x="43" y="29"/>
                    </a:lnTo>
                    <a:lnTo>
                      <a:pt x="40" y="27"/>
                    </a:lnTo>
                    <a:lnTo>
                      <a:pt x="38" y="26"/>
                    </a:lnTo>
                    <a:lnTo>
                      <a:pt x="35" y="26"/>
                    </a:lnTo>
                    <a:lnTo>
                      <a:pt x="33" y="25"/>
                    </a:lnTo>
                    <a:lnTo>
                      <a:pt x="30" y="25"/>
                    </a:lnTo>
                    <a:lnTo>
                      <a:pt x="28" y="24"/>
                    </a:lnTo>
                    <a:lnTo>
                      <a:pt x="25" y="22"/>
                    </a:lnTo>
                    <a:lnTo>
                      <a:pt x="23" y="21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7" y="19"/>
                    </a:lnTo>
                    <a:lnTo>
                      <a:pt x="15" y="17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693"/>
              <p:cNvSpPr>
                <a:spLocks/>
              </p:cNvSpPr>
              <p:nvPr/>
            </p:nvSpPr>
            <p:spPr bwMode="auto">
              <a:xfrm>
                <a:off x="7985125" y="5775325"/>
                <a:ext cx="100012" cy="30162"/>
              </a:xfrm>
              <a:custGeom>
                <a:avLst/>
                <a:gdLst/>
                <a:ahLst/>
                <a:cxnLst>
                  <a:cxn ang="0">
                    <a:pos x="125" y="0"/>
                  </a:cxn>
                  <a:cxn ang="0">
                    <a:pos x="125" y="0"/>
                  </a:cxn>
                  <a:cxn ang="0">
                    <a:pos x="125" y="2"/>
                  </a:cxn>
                  <a:cxn ang="0">
                    <a:pos x="125" y="2"/>
                  </a:cxn>
                  <a:cxn ang="0">
                    <a:pos x="124" y="5"/>
                  </a:cxn>
                  <a:cxn ang="0">
                    <a:pos x="123" y="5"/>
                  </a:cxn>
                  <a:cxn ang="0">
                    <a:pos x="123" y="6"/>
                  </a:cxn>
                  <a:cxn ang="0">
                    <a:pos x="123" y="7"/>
                  </a:cxn>
                  <a:cxn ang="0">
                    <a:pos x="122" y="9"/>
                  </a:cxn>
                  <a:cxn ang="0">
                    <a:pos x="120" y="10"/>
                  </a:cxn>
                  <a:cxn ang="0">
                    <a:pos x="119" y="11"/>
                  </a:cxn>
                  <a:cxn ang="0">
                    <a:pos x="118" y="12"/>
                  </a:cxn>
                  <a:cxn ang="0">
                    <a:pos x="117" y="14"/>
                  </a:cxn>
                  <a:cxn ang="0">
                    <a:pos x="115" y="14"/>
                  </a:cxn>
                  <a:cxn ang="0">
                    <a:pos x="114" y="16"/>
                  </a:cxn>
                  <a:cxn ang="0">
                    <a:pos x="112" y="16"/>
                  </a:cxn>
                  <a:cxn ang="0">
                    <a:pos x="110" y="17"/>
                  </a:cxn>
                  <a:cxn ang="0">
                    <a:pos x="108" y="19"/>
                  </a:cxn>
                  <a:cxn ang="0">
                    <a:pos x="105" y="20"/>
                  </a:cxn>
                  <a:cxn ang="0">
                    <a:pos x="104" y="20"/>
                  </a:cxn>
                  <a:cxn ang="0">
                    <a:pos x="102" y="21"/>
                  </a:cxn>
                  <a:cxn ang="0">
                    <a:pos x="99" y="22"/>
                  </a:cxn>
                  <a:cxn ang="0">
                    <a:pos x="96" y="24"/>
                  </a:cxn>
                  <a:cxn ang="0">
                    <a:pos x="95" y="25"/>
                  </a:cxn>
                  <a:cxn ang="0">
                    <a:pos x="91" y="25"/>
                  </a:cxn>
                  <a:cxn ang="0">
                    <a:pos x="90" y="26"/>
                  </a:cxn>
                  <a:cxn ang="0">
                    <a:pos x="88" y="26"/>
                  </a:cxn>
                  <a:cxn ang="0">
                    <a:pos x="84" y="27"/>
                  </a:cxn>
                  <a:cxn ang="0">
                    <a:pos x="81" y="29"/>
                  </a:cxn>
                  <a:cxn ang="0">
                    <a:pos x="79" y="29"/>
                  </a:cxn>
                  <a:cxn ang="0">
                    <a:pos x="76" y="29"/>
                  </a:cxn>
                  <a:cxn ang="0">
                    <a:pos x="71" y="31"/>
                  </a:cxn>
                  <a:cxn ang="0">
                    <a:pos x="70" y="31"/>
                  </a:cxn>
                  <a:cxn ang="0">
                    <a:pos x="66" y="31"/>
                  </a:cxn>
                  <a:cxn ang="0">
                    <a:pos x="63" y="32"/>
                  </a:cxn>
                  <a:cxn ang="0">
                    <a:pos x="59" y="34"/>
                  </a:cxn>
                  <a:cxn ang="0">
                    <a:pos x="56" y="34"/>
                  </a:cxn>
                  <a:cxn ang="0">
                    <a:pos x="53" y="34"/>
                  </a:cxn>
                  <a:cxn ang="0">
                    <a:pos x="49" y="34"/>
                  </a:cxn>
                  <a:cxn ang="0">
                    <a:pos x="45" y="35"/>
                  </a:cxn>
                  <a:cxn ang="0">
                    <a:pos x="41" y="36"/>
                  </a:cxn>
                  <a:cxn ang="0">
                    <a:pos x="39" y="36"/>
                  </a:cxn>
                  <a:cxn ang="0">
                    <a:pos x="35" y="36"/>
                  </a:cxn>
                  <a:cxn ang="0">
                    <a:pos x="30" y="36"/>
                  </a:cxn>
                  <a:cxn ang="0">
                    <a:pos x="27" y="36"/>
                  </a:cxn>
                  <a:cxn ang="0">
                    <a:pos x="22" y="36"/>
                  </a:cxn>
                  <a:cxn ang="0">
                    <a:pos x="19" y="37"/>
                  </a:cxn>
                  <a:cxn ang="0">
                    <a:pos x="15" y="37"/>
                  </a:cxn>
                  <a:cxn ang="0">
                    <a:pos x="11" y="37"/>
                  </a:cxn>
                  <a:cxn ang="0">
                    <a:pos x="9" y="37"/>
                  </a:cxn>
                  <a:cxn ang="0">
                    <a:pos x="4" y="37"/>
                  </a:cxn>
                  <a:cxn ang="0">
                    <a:pos x="0" y="37"/>
                  </a:cxn>
                </a:cxnLst>
                <a:rect l="0" t="0" r="r" b="b"/>
                <a:pathLst>
                  <a:path w="125" h="37">
                    <a:moveTo>
                      <a:pt x="125" y="0"/>
                    </a:moveTo>
                    <a:lnTo>
                      <a:pt x="125" y="0"/>
                    </a:lnTo>
                    <a:lnTo>
                      <a:pt x="125" y="2"/>
                    </a:lnTo>
                    <a:lnTo>
                      <a:pt x="125" y="2"/>
                    </a:lnTo>
                    <a:lnTo>
                      <a:pt x="124" y="5"/>
                    </a:lnTo>
                    <a:lnTo>
                      <a:pt x="123" y="5"/>
                    </a:lnTo>
                    <a:lnTo>
                      <a:pt x="123" y="6"/>
                    </a:lnTo>
                    <a:lnTo>
                      <a:pt x="123" y="7"/>
                    </a:lnTo>
                    <a:lnTo>
                      <a:pt x="122" y="9"/>
                    </a:lnTo>
                    <a:lnTo>
                      <a:pt x="120" y="10"/>
                    </a:lnTo>
                    <a:lnTo>
                      <a:pt x="119" y="11"/>
                    </a:lnTo>
                    <a:lnTo>
                      <a:pt x="118" y="12"/>
                    </a:lnTo>
                    <a:lnTo>
                      <a:pt x="117" y="14"/>
                    </a:lnTo>
                    <a:lnTo>
                      <a:pt x="115" y="14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0" y="17"/>
                    </a:lnTo>
                    <a:lnTo>
                      <a:pt x="108" y="19"/>
                    </a:lnTo>
                    <a:lnTo>
                      <a:pt x="105" y="20"/>
                    </a:lnTo>
                    <a:lnTo>
                      <a:pt x="104" y="20"/>
                    </a:lnTo>
                    <a:lnTo>
                      <a:pt x="102" y="21"/>
                    </a:lnTo>
                    <a:lnTo>
                      <a:pt x="99" y="22"/>
                    </a:lnTo>
                    <a:lnTo>
                      <a:pt x="96" y="24"/>
                    </a:lnTo>
                    <a:lnTo>
                      <a:pt x="95" y="25"/>
                    </a:lnTo>
                    <a:lnTo>
                      <a:pt x="91" y="25"/>
                    </a:lnTo>
                    <a:lnTo>
                      <a:pt x="90" y="26"/>
                    </a:lnTo>
                    <a:lnTo>
                      <a:pt x="88" y="26"/>
                    </a:lnTo>
                    <a:lnTo>
                      <a:pt x="84" y="27"/>
                    </a:lnTo>
                    <a:lnTo>
                      <a:pt x="81" y="29"/>
                    </a:lnTo>
                    <a:lnTo>
                      <a:pt x="79" y="29"/>
                    </a:lnTo>
                    <a:lnTo>
                      <a:pt x="76" y="29"/>
                    </a:lnTo>
                    <a:lnTo>
                      <a:pt x="71" y="31"/>
                    </a:lnTo>
                    <a:lnTo>
                      <a:pt x="70" y="31"/>
                    </a:lnTo>
                    <a:lnTo>
                      <a:pt x="66" y="31"/>
                    </a:lnTo>
                    <a:lnTo>
                      <a:pt x="63" y="32"/>
                    </a:lnTo>
                    <a:lnTo>
                      <a:pt x="59" y="34"/>
                    </a:lnTo>
                    <a:lnTo>
                      <a:pt x="56" y="34"/>
                    </a:lnTo>
                    <a:lnTo>
                      <a:pt x="53" y="34"/>
                    </a:lnTo>
                    <a:lnTo>
                      <a:pt x="49" y="34"/>
                    </a:lnTo>
                    <a:lnTo>
                      <a:pt x="45" y="35"/>
                    </a:lnTo>
                    <a:lnTo>
                      <a:pt x="41" y="36"/>
                    </a:lnTo>
                    <a:lnTo>
                      <a:pt x="39" y="36"/>
                    </a:lnTo>
                    <a:lnTo>
                      <a:pt x="35" y="36"/>
                    </a:lnTo>
                    <a:lnTo>
                      <a:pt x="30" y="36"/>
                    </a:lnTo>
                    <a:lnTo>
                      <a:pt x="27" y="36"/>
                    </a:lnTo>
                    <a:lnTo>
                      <a:pt x="22" y="36"/>
                    </a:lnTo>
                    <a:lnTo>
                      <a:pt x="19" y="37"/>
                    </a:lnTo>
                    <a:lnTo>
                      <a:pt x="15" y="37"/>
                    </a:lnTo>
                    <a:lnTo>
                      <a:pt x="11" y="37"/>
                    </a:lnTo>
                    <a:lnTo>
                      <a:pt x="9" y="37"/>
                    </a:lnTo>
                    <a:lnTo>
                      <a:pt x="4" y="37"/>
                    </a:lnTo>
                    <a:lnTo>
                      <a:pt x="0" y="37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694"/>
              <p:cNvSpPr>
                <a:spLocks/>
              </p:cNvSpPr>
              <p:nvPr/>
            </p:nvSpPr>
            <p:spPr bwMode="auto">
              <a:xfrm>
                <a:off x="7983537" y="5567362"/>
                <a:ext cx="101600" cy="301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0" y="0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20" y="1"/>
                  </a:cxn>
                  <a:cxn ang="0">
                    <a:pos x="23" y="1"/>
                  </a:cxn>
                  <a:cxn ang="0">
                    <a:pos x="27" y="1"/>
                  </a:cxn>
                  <a:cxn ang="0">
                    <a:pos x="31" y="3"/>
                  </a:cxn>
                  <a:cxn ang="0">
                    <a:pos x="35" y="3"/>
                  </a:cxn>
                  <a:cxn ang="0">
                    <a:pos x="38" y="3"/>
                  </a:cxn>
                  <a:cxn ang="0">
                    <a:pos x="42" y="3"/>
                  </a:cxn>
                  <a:cxn ang="0">
                    <a:pos x="46" y="3"/>
                  </a:cxn>
                  <a:cxn ang="0">
                    <a:pos x="50" y="4"/>
                  </a:cxn>
                  <a:cxn ang="0">
                    <a:pos x="52" y="4"/>
                  </a:cxn>
                  <a:cxn ang="0">
                    <a:pos x="57" y="5"/>
                  </a:cxn>
                  <a:cxn ang="0">
                    <a:pos x="60" y="5"/>
                  </a:cxn>
                  <a:cxn ang="0">
                    <a:pos x="64" y="6"/>
                  </a:cxn>
                  <a:cxn ang="0">
                    <a:pos x="66" y="6"/>
                  </a:cxn>
                  <a:cxn ang="0">
                    <a:pos x="70" y="8"/>
                  </a:cxn>
                  <a:cxn ang="0">
                    <a:pos x="72" y="8"/>
                  </a:cxn>
                  <a:cxn ang="0">
                    <a:pos x="76" y="9"/>
                  </a:cxn>
                  <a:cxn ang="0">
                    <a:pos x="79" y="9"/>
                  </a:cxn>
                  <a:cxn ang="0">
                    <a:pos x="81" y="10"/>
                  </a:cxn>
                  <a:cxn ang="0">
                    <a:pos x="85" y="11"/>
                  </a:cxn>
                  <a:cxn ang="0">
                    <a:pos x="87" y="11"/>
                  </a:cxn>
                  <a:cxn ang="0">
                    <a:pos x="90" y="13"/>
                  </a:cxn>
                  <a:cxn ang="0">
                    <a:pos x="92" y="13"/>
                  </a:cxn>
                  <a:cxn ang="0">
                    <a:pos x="95" y="14"/>
                  </a:cxn>
                  <a:cxn ang="0">
                    <a:pos x="97" y="15"/>
                  </a:cxn>
                  <a:cxn ang="0">
                    <a:pos x="100" y="15"/>
                  </a:cxn>
                  <a:cxn ang="0">
                    <a:pos x="103" y="18"/>
                  </a:cxn>
                  <a:cxn ang="0">
                    <a:pos x="104" y="18"/>
                  </a:cxn>
                  <a:cxn ang="0">
                    <a:pos x="106" y="19"/>
                  </a:cxn>
                  <a:cxn ang="0">
                    <a:pos x="109" y="20"/>
                  </a:cxn>
                  <a:cxn ang="0">
                    <a:pos x="111" y="21"/>
                  </a:cxn>
                  <a:cxn ang="0">
                    <a:pos x="113" y="23"/>
                  </a:cxn>
                  <a:cxn ang="0">
                    <a:pos x="114" y="23"/>
                  </a:cxn>
                  <a:cxn ang="0">
                    <a:pos x="115" y="24"/>
                  </a:cxn>
                  <a:cxn ang="0">
                    <a:pos x="118" y="25"/>
                  </a:cxn>
                  <a:cxn ang="0">
                    <a:pos x="119" y="26"/>
                  </a:cxn>
                  <a:cxn ang="0">
                    <a:pos x="120" y="26"/>
                  </a:cxn>
                  <a:cxn ang="0">
                    <a:pos x="121" y="29"/>
                  </a:cxn>
                  <a:cxn ang="0">
                    <a:pos x="123" y="29"/>
                  </a:cxn>
                  <a:cxn ang="0">
                    <a:pos x="123" y="31"/>
                  </a:cxn>
                  <a:cxn ang="0">
                    <a:pos x="124" y="31"/>
                  </a:cxn>
                  <a:cxn ang="0">
                    <a:pos x="124" y="34"/>
                  </a:cxn>
                  <a:cxn ang="0">
                    <a:pos x="125" y="34"/>
                  </a:cxn>
                  <a:cxn ang="0">
                    <a:pos x="125" y="35"/>
                  </a:cxn>
                  <a:cxn ang="0">
                    <a:pos x="126" y="36"/>
                  </a:cxn>
                  <a:cxn ang="0">
                    <a:pos x="126" y="38"/>
                  </a:cxn>
                  <a:cxn ang="0">
                    <a:pos x="126" y="39"/>
                  </a:cxn>
                </a:cxnLst>
                <a:rect l="0" t="0" r="r" b="b"/>
                <a:pathLst>
                  <a:path w="126" h="3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8" y="3"/>
                    </a:lnTo>
                    <a:lnTo>
                      <a:pt x="42" y="3"/>
                    </a:lnTo>
                    <a:lnTo>
                      <a:pt x="46" y="3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7" y="5"/>
                    </a:lnTo>
                    <a:lnTo>
                      <a:pt x="60" y="5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70" y="8"/>
                    </a:lnTo>
                    <a:lnTo>
                      <a:pt x="72" y="8"/>
                    </a:lnTo>
                    <a:lnTo>
                      <a:pt x="76" y="9"/>
                    </a:lnTo>
                    <a:lnTo>
                      <a:pt x="79" y="9"/>
                    </a:lnTo>
                    <a:lnTo>
                      <a:pt x="81" y="10"/>
                    </a:lnTo>
                    <a:lnTo>
                      <a:pt x="85" y="11"/>
                    </a:lnTo>
                    <a:lnTo>
                      <a:pt x="87" y="11"/>
                    </a:lnTo>
                    <a:lnTo>
                      <a:pt x="90" y="13"/>
                    </a:lnTo>
                    <a:lnTo>
                      <a:pt x="92" y="13"/>
                    </a:lnTo>
                    <a:lnTo>
                      <a:pt x="95" y="14"/>
                    </a:lnTo>
                    <a:lnTo>
                      <a:pt x="97" y="15"/>
                    </a:lnTo>
                    <a:lnTo>
                      <a:pt x="100" y="15"/>
                    </a:lnTo>
                    <a:lnTo>
                      <a:pt x="103" y="18"/>
                    </a:lnTo>
                    <a:lnTo>
                      <a:pt x="104" y="18"/>
                    </a:lnTo>
                    <a:lnTo>
                      <a:pt x="106" y="19"/>
                    </a:lnTo>
                    <a:lnTo>
                      <a:pt x="109" y="20"/>
                    </a:lnTo>
                    <a:lnTo>
                      <a:pt x="111" y="21"/>
                    </a:lnTo>
                    <a:lnTo>
                      <a:pt x="113" y="23"/>
                    </a:lnTo>
                    <a:lnTo>
                      <a:pt x="114" y="23"/>
                    </a:lnTo>
                    <a:lnTo>
                      <a:pt x="115" y="24"/>
                    </a:lnTo>
                    <a:lnTo>
                      <a:pt x="118" y="25"/>
                    </a:lnTo>
                    <a:lnTo>
                      <a:pt x="119" y="26"/>
                    </a:lnTo>
                    <a:lnTo>
                      <a:pt x="120" y="26"/>
                    </a:lnTo>
                    <a:lnTo>
                      <a:pt x="121" y="29"/>
                    </a:lnTo>
                    <a:lnTo>
                      <a:pt x="123" y="29"/>
                    </a:lnTo>
                    <a:lnTo>
                      <a:pt x="123" y="31"/>
                    </a:lnTo>
                    <a:lnTo>
                      <a:pt x="124" y="31"/>
                    </a:lnTo>
                    <a:lnTo>
                      <a:pt x="124" y="34"/>
                    </a:lnTo>
                    <a:lnTo>
                      <a:pt x="125" y="34"/>
                    </a:lnTo>
                    <a:lnTo>
                      <a:pt x="125" y="35"/>
                    </a:lnTo>
                    <a:lnTo>
                      <a:pt x="126" y="36"/>
                    </a:lnTo>
                    <a:lnTo>
                      <a:pt x="126" y="38"/>
                    </a:lnTo>
                    <a:lnTo>
                      <a:pt x="126" y="3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695"/>
              <p:cNvSpPr>
                <a:spLocks/>
              </p:cNvSpPr>
              <p:nvPr/>
            </p:nvSpPr>
            <p:spPr bwMode="auto">
              <a:xfrm>
                <a:off x="7885112" y="5567362"/>
                <a:ext cx="98425" cy="28575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0" y="38"/>
                  </a:cxn>
                  <a:cxn ang="0">
                    <a:pos x="0" y="35"/>
                  </a:cxn>
                  <a:cxn ang="0">
                    <a:pos x="0" y="35"/>
                  </a:cxn>
                  <a:cxn ang="0">
                    <a:pos x="1" y="34"/>
                  </a:cxn>
                  <a:cxn ang="0">
                    <a:pos x="1" y="33"/>
                  </a:cxn>
                  <a:cxn ang="0">
                    <a:pos x="3" y="31"/>
                  </a:cxn>
                  <a:cxn ang="0">
                    <a:pos x="3" y="30"/>
                  </a:cxn>
                  <a:cxn ang="0">
                    <a:pos x="4" y="29"/>
                  </a:cxn>
                  <a:cxn ang="0">
                    <a:pos x="5" y="28"/>
                  </a:cxn>
                  <a:cxn ang="0">
                    <a:pos x="6" y="26"/>
                  </a:cxn>
                  <a:cxn ang="0">
                    <a:pos x="8" y="25"/>
                  </a:cxn>
                  <a:cxn ang="0">
                    <a:pos x="9" y="24"/>
                  </a:cxn>
                  <a:cxn ang="0">
                    <a:pos x="10" y="24"/>
                  </a:cxn>
                  <a:cxn ang="0">
                    <a:pos x="10" y="23"/>
                  </a:cxn>
                  <a:cxn ang="0">
                    <a:pos x="13" y="21"/>
                  </a:cxn>
                  <a:cxn ang="0">
                    <a:pos x="14" y="20"/>
                  </a:cxn>
                  <a:cxn ang="0">
                    <a:pos x="17" y="19"/>
                  </a:cxn>
                  <a:cxn ang="0">
                    <a:pos x="18" y="18"/>
                  </a:cxn>
                  <a:cxn ang="0">
                    <a:pos x="20" y="18"/>
                  </a:cxn>
                  <a:cxn ang="0">
                    <a:pos x="22" y="16"/>
                  </a:cxn>
                  <a:cxn ang="0">
                    <a:pos x="24" y="15"/>
                  </a:cxn>
                  <a:cxn ang="0">
                    <a:pos x="27" y="14"/>
                  </a:cxn>
                  <a:cxn ang="0">
                    <a:pos x="29" y="13"/>
                  </a:cxn>
                  <a:cxn ang="0">
                    <a:pos x="33" y="13"/>
                  </a:cxn>
                  <a:cxn ang="0">
                    <a:pos x="35" y="11"/>
                  </a:cxn>
                  <a:cxn ang="0">
                    <a:pos x="38" y="11"/>
                  </a:cxn>
                  <a:cxn ang="0">
                    <a:pos x="40" y="10"/>
                  </a:cxn>
                  <a:cxn ang="0">
                    <a:pos x="43" y="9"/>
                  </a:cxn>
                  <a:cxn ang="0">
                    <a:pos x="47" y="9"/>
                  </a:cxn>
                  <a:cxn ang="0">
                    <a:pos x="49" y="9"/>
                  </a:cxn>
                  <a:cxn ang="0">
                    <a:pos x="52" y="6"/>
                  </a:cxn>
                  <a:cxn ang="0">
                    <a:pos x="55" y="6"/>
                  </a:cxn>
                  <a:cxn ang="0">
                    <a:pos x="58" y="6"/>
                  </a:cxn>
                  <a:cxn ang="0">
                    <a:pos x="62" y="5"/>
                  </a:cxn>
                  <a:cxn ang="0">
                    <a:pos x="64" y="4"/>
                  </a:cxn>
                  <a:cxn ang="0">
                    <a:pos x="69" y="4"/>
                  </a:cxn>
                  <a:cxn ang="0">
                    <a:pos x="72" y="4"/>
                  </a:cxn>
                  <a:cxn ang="0">
                    <a:pos x="76" y="4"/>
                  </a:cxn>
                  <a:cxn ang="0">
                    <a:pos x="79" y="3"/>
                  </a:cxn>
                  <a:cxn ang="0">
                    <a:pos x="82" y="3"/>
                  </a:cxn>
                  <a:cxn ang="0">
                    <a:pos x="87" y="3"/>
                  </a:cxn>
                  <a:cxn ang="0">
                    <a:pos x="89" y="3"/>
                  </a:cxn>
                  <a:cxn ang="0">
                    <a:pos x="93" y="3"/>
                  </a:cxn>
                  <a:cxn ang="0">
                    <a:pos x="98" y="1"/>
                  </a:cxn>
                  <a:cxn ang="0">
                    <a:pos x="102" y="1"/>
                  </a:cxn>
                  <a:cxn ang="0">
                    <a:pos x="106" y="1"/>
                  </a:cxn>
                  <a:cxn ang="0">
                    <a:pos x="109" y="0"/>
                  </a:cxn>
                  <a:cxn ang="0">
                    <a:pos x="113" y="0"/>
                  </a:cxn>
                  <a:cxn ang="0">
                    <a:pos x="117" y="0"/>
                  </a:cxn>
                  <a:cxn ang="0">
                    <a:pos x="121" y="0"/>
                  </a:cxn>
                  <a:cxn ang="0">
                    <a:pos x="125" y="0"/>
                  </a:cxn>
                </a:cxnLst>
                <a:rect l="0" t="0" r="r" b="b"/>
                <a:pathLst>
                  <a:path w="125" h="38">
                    <a:moveTo>
                      <a:pt x="0" y="38"/>
                    </a:moveTo>
                    <a:lnTo>
                      <a:pt x="0" y="38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4" y="29"/>
                    </a:lnTo>
                    <a:lnTo>
                      <a:pt x="5" y="28"/>
                    </a:lnTo>
                    <a:lnTo>
                      <a:pt x="6" y="26"/>
                    </a:lnTo>
                    <a:lnTo>
                      <a:pt x="8" y="25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3" y="21"/>
                    </a:lnTo>
                    <a:lnTo>
                      <a:pt x="14" y="20"/>
                    </a:lnTo>
                    <a:lnTo>
                      <a:pt x="17" y="19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2" y="16"/>
                    </a:lnTo>
                    <a:lnTo>
                      <a:pt x="24" y="15"/>
                    </a:lnTo>
                    <a:lnTo>
                      <a:pt x="27" y="14"/>
                    </a:lnTo>
                    <a:lnTo>
                      <a:pt x="29" y="13"/>
                    </a:lnTo>
                    <a:lnTo>
                      <a:pt x="33" y="13"/>
                    </a:lnTo>
                    <a:lnTo>
                      <a:pt x="35" y="11"/>
                    </a:lnTo>
                    <a:lnTo>
                      <a:pt x="38" y="11"/>
                    </a:lnTo>
                    <a:lnTo>
                      <a:pt x="40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49" y="9"/>
                    </a:lnTo>
                    <a:lnTo>
                      <a:pt x="52" y="6"/>
                    </a:lnTo>
                    <a:lnTo>
                      <a:pt x="55" y="6"/>
                    </a:lnTo>
                    <a:lnTo>
                      <a:pt x="58" y="6"/>
                    </a:lnTo>
                    <a:lnTo>
                      <a:pt x="62" y="5"/>
                    </a:lnTo>
                    <a:lnTo>
                      <a:pt x="64" y="4"/>
                    </a:lnTo>
                    <a:lnTo>
                      <a:pt x="69" y="4"/>
                    </a:lnTo>
                    <a:lnTo>
                      <a:pt x="72" y="4"/>
                    </a:lnTo>
                    <a:lnTo>
                      <a:pt x="76" y="4"/>
                    </a:lnTo>
                    <a:lnTo>
                      <a:pt x="79" y="3"/>
                    </a:lnTo>
                    <a:lnTo>
                      <a:pt x="82" y="3"/>
                    </a:lnTo>
                    <a:lnTo>
                      <a:pt x="87" y="3"/>
                    </a:lnTo>
                    <a:lnTo>
                      <a:pt x="89" y="3"/>
                    </a:lnTo>
                    <a:lnTo>
                      <a:pt x="93" y="3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09" y="0"/>
                    </a:lnTo>
                    <a:lnTo>
                      <a:pt x="113" y="0"/>
                    </a:lnTo>
                    <a:lnTo>
                      <a:pt x="117" y="0"/>
                    </a:lnTo>
                    <a:lnTo>
                      <a:pt x="121" y="0"/>
                    </a:lnTo>
                    <a:lnTo>
                      <a:pt x="125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Line 696"/>
              <p:cNvSpPr>
                <a:spLocks noChangeShapeType="1"/>
              </p:cNvSpPr>
              <p:nvPr/>
            </p:nvSpPr>
            <p:spPr bwMode="auto">
              <a:xfrm>
                <a:off x="7885112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Line 697"/>
              <p:cNvSpPr>
                <a:spLocks noChangeShapeType="1"/>
              </p:cNvSpPr>
              <p:nvPr/>
            </p:nvSpPr>
            <p:spPr bwMode="auto">
              <a:xfrm>
                <a:off x="8085137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78" name="Group 420"/>
            <p:cNvGrpSpPr/>
            <p:nvPr/>
          </p:nvGrpSpPr>
          <p:grpSpPr>
            <a:xfrm>
              <a:off x="5687133" y="2885281"/>
              <a:ext cx="214312" cy="215900"/>
              <a:chOff x="6807200" y="6029325"/>
              <a:chExt cx="214312" cy="215900"/>
            </a:xfrm>
          </p:grpSpPr>
          <p:sp>
            <p:nvSpPr>
              <p:cNvPr id="130" name="Freeform 1142"/>
              <p:cNvSpPr>
                <a:spLocks/>
              </p:cNvSpPr>
              <p:nvPr/>
            </p:nvSpPr>
            <p:spPr bwMode="auto">
              <a:xfrm>
                <a:off x="6808787" y="6032500"/>
                <a:ext cx="209550" cy="211137"/>
              </a:xfrm>
              <a:custGeom>
                <a:avLst/>
                <a:gdLst/>
                <a:ahLst/>
                <a:cxnLst>
                  <a:cxn ang="0">
                    <a:pos x="264" y="132"/>
                  </a:cxn>
                  <a:cxn ang="0">
                    <a:pos x="261" y="104"/>
                  </a:cxn>
                  <a:cxn ang="0">
                    <a:pos x="252" y="79"/>
                  </a:cxn>
                  <a:cxn ang="0">
                    <a:pos x="241" y="57"/>
                  </a:cxn>
                  <a:cxn ang="0">
                    <a:pos x="225" y="38"/>
                  </a:cxn>
                  <a:cxn ang="0">
                    <a:pos x="206" y="21"/>
                  </a:cxn>
                  <a:cxn ang="0">
                    <a:pos x="183" y="10"/>
                  </a:cxn>
                  <a:cxn ang="0">
                    <a:pos x="158" y="1"/>
                  </a:cxn>
                  <a:cxn ang="0">
                    <a:pos x="132" y="0"/>
                  </a:cxn>
                  <a:cxn ang="0">
                    <a:pos x="117" y="0"/>
                  </a:cxn>
                  <a:cxn ang="0">
                    <a:pos x="92" y="4"/>
                  </a:cxn>
                  <a:cxn ang="0">
                    <a:pos x="68" y="15"/>
                  </a:cxn>
                  <a:cxn ang="0">
                    <a:pos x="48" y="30"/>
                  </a:cxn>
                  <a:cxn ang="0">
                    <a:pos x="29" y="47"/>
                  </a:cxn>
                  <a:cxn ang="0">
                    <a:pos x="16" y="69"/>
                  </a:cxn>
                  <a:cxn ang="0">
                    <a:pos x="6" y="93"/>
                  </a:cxn>
                  <a:cxn ang="0">
                    <a:pos x="1" y="118"/>
                  </a:cxn>
                  <a:cxn ang="0">
                    <a:pos x="0" y="132"/>
                  </a:cxn>
                  <a:cxn ang="0">
                    <a:pos x="2" y="160"/>
                  </a:cxn>
                  <a:cxn ang="0">
                    <a:pos x="10" y="183"/>
                  </a:cxn>
                  <a:cxn ang="0">
                    <a:pos x="22" y="206"/>
                  </a:cxn>
                  <a:cxn ang="0">
                    <a:pos x="36" y="225"/>
                  </a:cxn>
                  <a:cxn ang="0">
                    <a:pos x="58" y="242"/>
                  </a:cxn>
                  <a:cxn ang="0">
                    <a:pos x="80" y="255"/>
                  </a:cxn>
                  <a:cxn ang="0">
                    <a:pos x="104" y="261"/>
                  </a:cxn>
                  <a:cxn ang="0">
                    <a:pos x="132" y="265"/>
                  </a:cxn>
                  <a:cxn ang="0">
                    <a:pos x="146" y="262"/>
                  </a:cxn>
                  <a:cxn ang="0">
                    <a:pos x="169" y="257"/>
                  </a:cxn>
                  <a:cxn ang="0">
                    <a:pos x="193" y="247"/>
                  </a:cxn>
                  <a:cxn ang="0">
                    <a:pos x="216" y="235"/>
                  </a:cxn>
                  <a:cxn ang="0">
                    <a:pos x="232" y="215"/>
                  </a:cxn>
                  <a:cxn ang="0">
                    <a:pos x="249" y="196"/>
                  </a:cxn>
                  <a:cxn ang="0">
                    <a:pos x="259" y="171"/>
                  </a:cxn>
                  <a:cxn ang="0">
                    <a:pos x="264" y="146"/>
                  </a:cxn>
                  <a:cxn ang="0">
                    <a:pos x="264" y="132"/>
                  </a:cxn>
                </a:cxnLst>
                <a:rect l="0" t="0" r="r" b="b"/>
                <a:pathLst>
                  <a:path w="264" h="265">
                    <a:moveTo>
                      <a:pt x="264" y="132"/>
                    </a:moveTo>
                    <a:lnTo>
                      <a:pt x="264" y="132"/>
                    </a:lnTo>
                    <a:lnTo>
                      <a:pt x="264" y="118"/>
                    </a:lnTo>
                    <a:lnTo>
                      <a:pt x="261" y="104"/>
                    </a:lnTo>
                    <a:lnTo>
                      <a:pt x="259" y="93"/>
                    </a:lnTo>
                    <a:lnTo>
                      <a:pt x="252" y="79"/>
                    </a:lnTo>
                    <a:lnTo>
                      <a:pt x="249" y="69"/>
                    </a:lnTo>
                    <a:lnTo>
                      <a:pt x="241" y="57"/>
                    </a:lnTo>
                    <a:lnTo>
                      <a:pt x="232" y="47"/>
                    </a:lnTo>
                    <a:lnTo>
                      <a:pt x="225" y="38"/>
                    </a:lnTo>
                    <a:lnTo>
                      <a:pt x="216" y="30"/>
                    </a:lnTo>
                    <a:lnTo>
                      <a:pt x="206" y="21"/>
                    </a:lnTo>
                    <a:lnTo>
                      <a:pt x="193" y="15"/>
                    </a:lnTo>
                    <a:lnTo>
                      <a:pt x="183" y="10"/>
                    </a:lnTo>
                    <a:lnTo>
                      <a:pt x="169" y="4"/>
                    </a:lnTo>
                    <a:lnTo>
                      <a:pt x="158" y="1"/>
                    </a:lnTo>
                    <a:lnTo>
                      <a:pt x="14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17" y="0"/>
                    </a:lnTo>
                    <a:lnTo>
                      <a:pt x="104" y="1"/>
                    </a:lnTo>
                    <a:lnTo>
                      <a:pt x="92" y="4"/>
                    </a:lnTo>
                    <a:lnTo>
                      <a:pt x="80" y="10"/>
                    </a:lnTo>
                    <a:lnTo>
                      <a:pt x="68" y="15"/>
                    </a:lnTo>
                    <a:lnTo>
                      <a:pt x="58" y="21"/>
                    </a:lnTo>
                    <a:lnTo>
                      <a:pt x="48" y="30"/>
                    </a:lnTo>
                    <a:lnTo>
                      <a:pt x="36" y="38"/>
                    </a:lnTo>
                    <a:lnTo>
                      <a:pt x="29" y="47"/>
                    </a:lnTo>
                    <a:lnTo>
                      <a:pt x="22" y="57"/>
                    </a:lnTo>
                    <a:lnTo>
                      <a:pt x="16" y="69"/>
                    </a:lnTo>
                    <a:lnTo>
                      <a:pt x="10" y="79"/>
                    </a:lnTo>
                    <a:lnTo>
                      <a:pt x="6" y="93"/>
                    </a:lnTo>
                    <a:lnTo>
                      <a:pt x="2" y="104"/>
                    </a:lnTo>
                    <a:lnTo>
                      <a:pt x="1" y="118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46"/>
                    </a:lnTo>
                    <a:lnTo>
                      <a:pt x="2" y="160"/>
                    </a:lnTo>
                    <a:lnTo>
                      <a:pt x="6" y="171"/>
                    </a:lnTo>
                    <a:lnTo>
                      <a:pt x="10" y="183"/>
                    </a:lnTo>
                    <a:lnTo>
                      <a:pt x="16" y="196"/>
                    </a:lnTo>
                    <a:lnTo>
                      <a:pt x="22" y="206"/>
                    </a:lnTo>
                    <a:lnTo>
                      <a:pt x="29" y="215"/>
                    </a:lnTo>
                    <a:lnTo>
                      <a:pt x="36" y="225"/>
                    </a:lnTo>
                    <a:lnTo>
                      <a:pt x="48" y="235"/>
                    </a:lnTo>
                    <a:lnTo>
                      <a:pt x="58" y="242"/>
                    </a:lnTo>
                    <a:lnTo>
                      <a:pt x="68" y="247"/>
                    </a:lnTo>
                    <a:lnTo>
                      <a:pt x="80" y="255"/>
                    </a:lnTo>
                    <a:lnTo>
                      <a:pt x="92" y="257"/>
                    </a:lnTo>
                    <a:lnTo>
                      <a:pt x="104" y="261"/>
                    </a:lnTo>
                    <a:lnTo>
                      <a:pt x="117" y="262"/>
                    </a:lnTo>
                    <a:lnTo>
                      <a:pt x="132" y="265"/>
                    </a:lnTo>
                    <a:lnTo>
                      <a:pt x="132" y="265"/>
                    </a:lnTo>
                    <a:lnTo>
                      <a:pt x="146" y="262"/>
                    </a:lnTo>
                    <a:lnTo>
                      <a:pt x="158" y="261"/>
                    </a:lnTo>
                    <a:lnTo>
                      <a:pt x="169" y="257"/>
                    </a:lnTo>
                    <a:lnTo>
                      <a:pt x="183" y="255"/>
                    </a:lnTo>
                    <a:lnTo>
                      <a:pt x="193" y="247"/>
                    </a:lnTo>
                    <a:lnTo>
                      <a:pt x="206" y="242"/>
                    </a:lnTo>
                    <a:lnTo>
                      <a:pt x="216" y="235"/>
                    </a:lnTo>
                    <a:lnTo>
                      <a:pt x="225" y="225"/>
                    </a:lnTo>
                    <a:lnTo>
                      <a:pt x="232" y="215"/>
                    </a:lnTo>
                    <a:lnTo>
                      <a:pt x="241" y="206"/>
                    </a:lnTo>
                    <a:lnTo>
                      <a:pt x="249" y="196"/>
                    </a:lnTo>
                    <a:lnTo>
                      <a:pt x="252" y="183"/>
                    </a:lnTo>
                    <a:lnTo>
                      <a:pt x="259" y="171"/>
                    </a:lnTo>
                    <a:lnTo>
                      <a:pt x="261" y="160"/>
                    </a:lnTo>
                    <a:lnTo>
                      <a:pt x="264" y="146"/>
                    </a:lnTo>
                    <a:lnTo>
                      <a:pt x="264" y="132"/>
                    </a:lnTo>
                    <a:lnTo>
                      <a:pt x="264" y="132"/>
                    </a:lnTo>
                    <a:lnTo>
                      <a:pt x="264" y="132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1143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1144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1145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1146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1147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1148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 1149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 1150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1151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1152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1153"/>
              <p:cNvSpPr>
                <a:spLocks/>
              </p:cNvSpPr>
              <p:nvPr/>
            </p:nvSpPr>
            <p:spPr bwMode="auto">
              <a:xfrm>
                <a:off x="6807200" y="6029325"/>
                <a:ext cx="214312" cy="215900"/>
              </a:xfrm>
              <a:custGeom>
                <a:avLst/>
                <a:gdLst/>
                <a:ahLst/>
                <a:cxnLst>
                  <a:cxn ang="0">
                    <a:pos x="271" y="136"/>
                  </a:cxn>
                  <a:cxn ang="0">
                    <a:pos x="270" y="151"/>
                  </a:cxn>
                  <a:cxn ang="0">
                    <a:pos x="268" y="164"/>
                  </a:cxn>
                  <a:cxn ang="0">
                    <a:pos x="265" y="177"/>
                  </a:cxn>
                  <a:cxn ang="0">
                    <a:pos x="260" y="190"/>
                  </a:cxn>
                  <a:cxn ang="0">
                    <a:pos x="247" y="213"/>
                  </a:cxn>
                  <a:cxn ang="0">
                    <a:pos x="231" y="233"/>
                  </a:cxn>
                  <a:cxn ang="0">
                    <a:pos x="211" y="250"/>
                  </a:cxn>
                  <a:cxn ang="0">
                    <a:pos x="188" y="263"/>
                  </a:cxn>
                  <a:cxn ang="0">
                    <a:pos x="176" y="266"/>
                  </a:cxn>
                  <a:cxn ang="0">
                    <a:pos x="162" y="270"/>
                  </a:cxn>
                  <a:cxn ang="0">
                    <a:pos x="150" y="273"/>
                  </a:cxn>
                  <a:cxn ang="0">
                    <a:pos x="136" y="273"/>
                  </a:cxn>
                  <a:cxn ang="0">
                    <a:pos x="122" y="273"/>
                  </a:cxn>
                  <a:cxn ang="0">
                    <a:pos x="108" y="270"/>
                  </a:cxn>
                  <a:cxn ang="0">
                    <a:pos x="96" y="266"/>
                  </a:cxn>
                  <a:cxn ang="0">
                    <a:pos x="83" y="263"/>
                  </a:cxn>
                  <a:cxn ang="0">
                    <a:pos x="59" y="250"/>
                  </a:cxn>
                  <a:cxn ang="0">
                    <a:pos x="39" y="233"/>
                  </a:cxn>
                  <a:cxn ang="0">
                    <a:pos x="23" y="213"/>
                  </a:cxn>
                  <a:cxn ang="0">
                    <a:pos x="10" y="190"/>
                  </a:cxn>
                  <a:cxn ang="0">
                    <a:pos x="6" y="177"/>
                  </a:cxn>
                  <a:cxn ang="0">
                    <a:pos x="3" y="164"/>
                  </a:cxn>
                  <a:cxn ang="0">
                    <a:pos x="0" y="151"/>
                  </a:cxn>
                  <a:cxn ang="0">
                    <a:pos x="0" y="136"/>
                  </a:cxn>
                  <a:cxn ang="0">
                    <a:pos x="0" y="122"/>
                  </a:cxn>
                  <a:cxn ang="0">
                    <a:pos x="3" y="110"/>
                  </a:cxn>
                  <a:cxn ang="0">
                    <a:pos x="6" y="96"/>
                  </a:cxn>
                  <a:cxn ang="0">
                    <a:pos x="10" y="83"/>
                  </a:cxn>
                  <a:cxn ang="0">
                    <a:pos x="23" y="61"/>
                  </a:cxn>
                  <a:cxn ang="0">
                    <a:pos x="39" y="40"/>
                  </a:cxn>
                  <a:cxn ang="0">
                    <a:pos x="59" y="23"/>
                  </a:cxn>
                  <a:cxn ang="0">
                    <a:pos x="83" y="10"/>
                  </a:cxn>
                  <a:cxn ang="0">
                    <a:pos x="96" y="7"/>
                  </a:cxn>
                  <a:cxn ang="0">
                    <a:pos x="108" y="3"/>
                  </a:cxn>
                  <a:cxn ang="0">
                    <a:pos x="122" y="0"/>
                  </a:cxn>
                  <a:cxn ang="0">
                    <a:pos x="136" y="0"/>
                  </a:cxn>
                  <a:cxn ang="0">
                    <a:pos x="150" y="0"/>
                  </a:cxn>
                  <a:cxn ang="0">
                    <a:pos x="162" y="3"/>
                  </a:cxn>
                  <a:cxn ang="0">
                    <a:pos x="176" y="7"/>
                  </a:cxn>
                  <a:cxn ang="0">
                    <a:pos x="188" y="10"/>
                  </a:cxn>
                  <a:cxn ang="0">
                    <a:pos x="211" y="23"/>
                  </a:cxn>
                  <a:cxn ang="0">
                    <a:pos x="231" y="40"/>
                  </a:cxn>
                  <a:cxn ang="0">
                    <a:pos x="247" y="61"/>
                  </a:cxn>
                  <a:cxn ang="0">
                    <a:pos x="260" y="83"/>
                  </a:cxn>
                  <a:cxn ang="0">
                    <a:pos x="265" y="96"/>
                  </a:cxn>
                  <a:cxn ang="0">
                    <a:pos x="268" y="110"/>
                  </a:cxn>
                  <a:cxn ang="0">
                    <a:pos x="270" y="122"/>
                  </a:cxn>
                  <a:cxn ang="0">
                    <a:pos x="271" y="136"/>
                  </a:cxn>
                </a:cxnLst>
                <a:rect l="0" t="0" r="r" b="b"/>
                <a:pathLst>
                  <a:path w="271" h="273">
                    <a:moveTo>
                      <a:pt x="271" y="136"/>
                    </a:moveTo>
                    <a:lnTo>
                      <a:pt x="270" y="151"/>
                    </a:lnTo>
                    <a:lnTo>
                      <a:pt x="268" y="164"/>
                    </a:lnTo>
                    <a:lnTo>
                      <a:pt x="265" y="177"/>
                    </a:lnTo>
                    <a:lnTo>
                      <a:pt x="260" y="190"/>
                    </a:lnTo>
                    <a:lnTo>
                      <a:pt x="247" y="213"/>
                    </a:lnTo>
                    <a:lnTo>
                      <a:pt x="231" y="233"/>
                    </a:lnTo>
                    <a:lnTo>
                      <a:pt x="211" y="250"/>
                    </a:lnTo>
                    <a:lnTo>
                      <a:pt x="188" y="263"/>
                    </a:lnTo>
                    <a:lnTo>
                      <a:pt x="176" y="266"/>
                    </a:lnTo>
                    <a:lnTo>
                      <a:pt x="162" y="270"/>
                    </a:lnTo>
                    <a:lnTo>
                      <a:pt x="150" y="273"/>
                    </a:lnTo>
                    <a:lnTo>
                      <a:pt x="136" y="273"/>
                    </a:lnTo>
                    <a:lnTo>
                      <a:pt x="122" y="273"/>
                    </a:lnTo>
                    <a:lnTo>
                      <a:pt x="108" y="270"/>
                    </a:lnTo>
                    <a:lnTo>
                      <a:pt x="96" y="266"/>
                    </a:lnTo>
                    <a:lnTo>
                      <a:pt x="83" y="263"/>
                    </a:lnTo>
                    <a:lnTo>
                      <a:pt x="59" y="250"/>
                    </a:lnTo>
                    <a:lnTo>
                      <a:pt x="39" y="233"/>
                    </a:lnTo>
                    <a:lnTo>
                      <a:pt x="23" y="213"/>
                    </a:lnTo>
                    <a:lnTo>
                      <a:pt x="10" y="190"/>
                    </a:lnTo>
                    <a:lnTo>
                      <a:pt x="6" y="177"/>
                    </a:lnTo>
                    <a:lnTo>
                      <a:pt x="3" y="164"/>
                    </a:lnTo>
                    <a:lnTo>
                      <a:pt x="0" y="151"/>
                    </a:lnTo>
                    <a:lnTo>
                      <a:pt x="0" y="136"/>
                    </a:lnTo>
                    <a:lnTo>
                      <a:pt x="0" y="122"/>
                    </a:lnTo>
                    <a:lnTo>
                      <a:pt x="3" y="110"/>
                    </a:lnTo>
                    <a:lnTo>
                      <a:pt x="6" y="96"/>
                    </a:lnTo>
                    <a:lnTo>
                      <a:pt x="10" y="83"/>
                    </a:lnTo>
                    <a:lnTo>
                      <a:pt x="23" y="61"/>
                    </a:lnTo>
                    <a:lnTo>
                      <a:pt x="39" y="40"/>
                    </a:lnTo>
                    <a:lnTo>
                      <a:pt x="59" y="23"/>
                    </a:lnTo>
                    <a:lnTo>
                      <a:pt x="83" y="10"/>
                    </a:lnTo>
                    <a:lnTo>
                      <a:pt x="96" y="7"/>
                    </a:lnTo>
                    <a:lnTo>
                      <a:pt x="108" y="3"/>
                    </a:lnTo>
                    <a:lnTo>
                      <a:pt x="122" y="0"/>
                    </a:lnTo>
                    <a:lnTo>
                      <a:pt x="136" y="0"/>
                    </a:lnTo>
                    <a:lnTo>
                      <a:pt x="150" y="0"/>
                    </a:lnTo>
                    <a:lnTo>
                      <a:pt x="162" y="3"/>
                    </a:lnTo>
                    <a:lnTo>
                      <a:pt x="176" y="7"/>
                    </a:lnTo>
                    <a:lnTo>
                      <a:pt x="188" y="10"/>
                    </a:lnTo>
                    <a:lnTo>
                      <a:pt x="211" y="23"/>
                    </a:lnTo>
                    <a:lnTo>
                      <a:pt x="231" y="40"/>
                    </a:lnTo>
                    <a:lnTo>
                      <a:pt x="247" y="61"/>
                    </a:lnTo>
                    <a:lnTo>
                      <a:pt x="260" y="83"/>
                    </a:lnTo>
                    <a:lnTo>
                      <a:pt x="265" y="96"/>
                    </a:lnTo>
                    <a:lnTo>
                      <a:pt x="268" y="110"/>
                    </a:lnTo>
                    <a:lnTo>
                      <a:pt x="270" y="122"/>
                    </a:lnTo>
                    <a:lnTo>
                      <a:pt x="271" y="136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79" name="Group 433"/>
            <p:cNvGrpSpPr/>
            <p:nvPr/>
          </p:nvGrpSpPr>
          <p:grpSpPr>
            <a:xfrm>
              <a:off x="5144738" y="2897981"/>
              <a:ext cx="258762" cy="190500"/>
              <a:chOff x="5410200" y="6157912"/>
              <a:chExt cx="258762" cy="190500"/>
            </a:xfrm>
          </p:grpSpPr>
          <p:sp>
            <p:nvSpPr>
              <p:cNvPr id="114" name="Freeform 728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29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730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31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732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733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734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735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736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737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738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739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Freeform 740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Freeform 741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742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743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cxnSp>
        <p:nvCxnSpPr>
          <p:cNvPr id="28" name="Straight Connector 27"/>
          <p:cNvCxnSpPr/>
          <p:nvPr/>
        </p:nvCxnSpPr>
        <p:spPr>
          <a:xfrm flipV="1">
            <a:off x="6107057" y="3309777"/>
            <a:ext cx="1747987" cy="94715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>
            <a:stCxn id="507" idx="2"/>
          </p:cNvCxnSpPr>
          <p:nvPr/>
        </p:nvCxnSpPr>
        <p:spPr>
          <a:xfrm rot="16200000" flipH="1">
            <a:off x="6249060" y="3182331"/>
            <a:ext cx="591335" cy="1125627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0" name="Group 346"/>
          <p:cNvGrpSpPr/>
          <p:nvPr/>
        </p:nvGrpSpPr>
        <p:grpSpPr>
          <a:xfrm>
            <a:off x="7473626" y="3086733"/>
            <a:ext cx="838205" cy="652464"/>
            <a:chOff x="1219206" y="762009"/>
            <a:chExt cx="582618" cy="423864"/>
          </a:xfrm>
        </p:grpSpPr>
        <p:grpSp>
          <p:nvGrpSpPr>
            <p:cNvPr id="481" name="Group 299"/>
            <p:cNvGrpSpPr>
              <a:grpSpLocks/>
            </p:cNvGrpSpPr>
            <p:nvPr/>
          </p:nvGrpSpPr>
          <p:grpSpPr bwMode="auto">
            <a:xfrm>
              <a:off x="1219206" y="762009"/>
              <a:ext cx="582618" cy="423864"/>
              <a:chOff x="982" y="2328"/>
              <a:chExt cx="367" cy="267"/>
            </a:xfrm>
          </p:grpSpPr>
          <p:sp>
            <p:nvSpPr>
              <p:cNvPr id="35" name="Freeform 300"/>
              <p:cNvSpPr>
                <a:spLocks/>
              </p:cNvSpPr>
              <p:nvPr/>
            </p:nvSpPr>
            <p:spPr bwMode="auto">
              <a:xfrm>
                <a:off x="982" y="2367"/>
                <a:ext cx="33" cy="177"/>
              </a:xfrm>
              <a:custGeom>
                <a:avLst/>
                <a:gdLst/>
                <a:ahLst/>
                <a:cxnLst>
                  <a:cxn ang="0">
                    <a:pos x="65" y="353"/>
                  </a:cxn>
                  <a:cxn ang="0">
                    <a:pos x="16" y="0"/>
                  </a:cxn>
                  <a:cxn ang="0">
                    <a:pos x="0" y="1"/>
                  </a:cxn>
                  <a:cxn ang="0">
                    <a:pos x="50" y="344"/>
                  </a:cxn>
                  <a:cxn ang="0">
                    <a:pos x="65" y="353"/>
                  </a:cxn>
                  <a:cxn ang="0">
                    <a:pos x="65" y="353"/>
                  </a:cxn>
                </a:cxnLst>
                <a:rect l="0" t="0" r="r" b="b"/>
                <a:pathLst>
                  <a:path w="65" h="353">
                    <a:moveTo>
                      <a:pt x="65" y="353"/>
                    </a:moveTo>
                    <a:lnTo>
                      <a:pt x="16" y="0"/>
                    </a:lnTo>
                    <a:lnTo>
                      <a:pt x="0" y="1"/>
                    </a:lnTo>
                    <a:lnTo>
                      <a:pt x="50" y="344"/>
                    </a:lnTo>
                    <a:lnTo>
                      <a:pt x="65" y="353"/>
                    </a:lnTo>
                    <a:lnTo>
                      <a:pt x="65" y="353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01"/>
              <p:cNvSpPr>
                <a:spLocks/>
              </p:cNvSpPr>
              <p:nvPr/>
            </p:nvSpPr>
            <p:spPr bwMode="auto">
              <a:xfrm>
                <a:off x="988" y="2328"/>
                <a:ext cx="251" cy="215"/>
              </a:xfrm>
              <a:custGeom>
                <a:avLst/>
                <a:gdLst/>
                <a:ahLst/>
                <a:cxnLst>
                  <a:cxn ang="0">
                    <a:pos x="502" y="351"/>
                  </a:cxn>
                  <a:cxn ang="0">
                    <a:pos x="449" y="0"/>
                  </a:cxn>
                  <a:cxn ang="0">
                    <a:pos x="0" y="79"/>
                  </a:cxn>
                  <a:cxn ang="0">
                    <a:pos x="52" y="428"/>
                  </a:cxn>
                  <a:cxn ang="0">
                    <a:pos x="502" y="351"/>
                  </a:cxn>
                  <a:cxn ang="0">
                    <a:pos x="502" y="351"/>
                  </a:cxn>
                </a:cxnLst>
                <a:rect l="0" t="0" r="r" b="b"/>
                <a:pathLst>
                  <a:path w="502" h="428">
                    <a:moveTo>
                      <a:pt x="502" y="351"/>
                    </a:moveTo>
                    <a:lnTo>
                      <a:pt x="449" y="0"/>
                    </a:lnTo>
                    <a:lnTo>
                      <a:pt x="0" y="79"/>
                    </a:lnTo>
                    <a:lnTo>
                      <a:pt x="52" y="428"/>
                    </a:lnTo>
                    <a:lnTo>
                      <a:pt x="502" y="351"/>
                    </a:lnTo>
                    <a:lnTo>
                      <a:pt x="502" y="351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" name="Freeform 302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solidFill>
                <a:srgbClr val="666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Freeform 303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Line 304"/>
              <p:cNvSpPr>
                <a:spLocks noChangeShapeType="1"/>
              </p:cNvSpPr>
              <p:nvPr/>
            </p:nvSpPr>
            <p:spPr bwMode="auto">
              <a:xfrm flipH="1">
                <a:off x="1026" y="248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Line 305"/>
              <p:cNvSpPr>
                <a:spLocks noChangeShapeType="1"/>
              </p:cNvSpPr>
              <p:nvPr/>
            </p:nvSpPr>
            <p:spPr bwMode="auto">
              <a:xfrm flipH="1">
                <a:off x="1006" y="234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306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307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noFill/>
              <a:ln w="4763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08"/>
              <p:cNvSpPr>
                <a:spLocks/>
              </p:cNvSpPr>
              <p:nvPr/>
            </p:nvSpPr>
            <p:spPr bwMode="auto">
              <a:xfrm>
                <a:off x="1015" y="2504"/>
                <a:ext cx="334" cy="78"/>
              </a:xfrm>
              <a:custGeom>
                <a:avLst/>
                <a:gdLst/>
                <a:ahLst/>
                <a:cxnLst>
                  <a:cxn ang="0">
                    <a:pos x="450" y="0"/>
                  </a:cxn>
                  <a:cxn ang="0">
                    <a:pos x="668" y="80"/>
                  </a:cxn>
                  <a:cxn ang="0">
                    <a:pos x="218" y="156"/>
                  </a:cxn>
                  <a:cxn ang="0">
                    <a:pos x="0" y="80"/>
                  </a:cxn>
                  <a:cxn ang="0">
                    <a:pos x="450" y="0"/>
                  </a:cxn>
                  <a:cxn ang="0">
                    <a:pos x="450" y="0"/>
                  </a:cxn>
                </a:cxnLst>
                <a:rect l="0" t="0" r="r" b="b"/>
                <a:pathLst>
                  <a:path w="668" h="156">
                    <a:moveTo>
                      <a:pt x="450" y="0"/>
                    </a:moveTo>
                    <a:lnTo>
                      <a:pt x="668" y="80"/>
                    </a:lnTo>
                    <a:lnTo>
                      <a:pt x="218" y="156"/>
                    </a:lnTo>
                    <a:lnTo>
                      <a:pt x="0" y="80"/>
                    </a:lnTo>
                    <a:lnTo>
                      <a:pt x="450" y="0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Line 309"/>
              <p:cNvSpPr>
                <a:spLocks noChangeShapeType="1"/>
              </p:cNvSpPr>
              <p:nvPr/>
            </p:nvSpPr>
            <p:spPr bwMode="auto">
              <a:xfrm flipH="1">
                <a:off x="1015" y="2504"/>
                <a:ext cx="224" cy="3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310"/>
              <p:cNvSpPr>
                <a:spLocks/>
              </p:cNvSpPr>
              <p:nvPr/>
            </p:nvSpPr>
            <p:spPr bwMode="auto">
              <a:xfrm>
                <a:off x="1047" y="2540"/>
                <a:ext cx="35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2" h="18">
                    <a:moveTo>
                      <a:pt x="39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Freeform 311"/>
              <p:cNvSpPr>
                <a:spLocks/>
              </p:cNvSpPr>
              <p:nvPr/>
            </p:nvSpPr>
            <p:spPr bwMode="auto">
              <a:xfrm>
                <a:off x="1076" y="2535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18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8">
                    <a:moveTo>
                      <a:pt x="38" y="0"/>
                    </a:moveTo>
                    <a:lnTo>
                      <a:pt x="72" y="13"/>
                    </a:lnTo>
                    <a:lnTo>
                      <a:pt x="33" y="18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312"/>
              <p:cNvSpPr>
                <a:spLocks/>
              </p:cNvSpPr>
              <p:nvPr/>
            </p:nvSpPr>
            <p:spPr bwMode="auto">
              <a:xfrm>
                <a:off x="1106" y="2531"/>
                <a:ext cx="35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0"/>
                  </a:cxn>
                  <a:cxn ang="0">
                    <a:pos x="34" y="17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7">
                    <a:moveTo>
                      <a:pt x="39" y="0"/>
                    </a:moveTo>
                    <a:lnTo>
                      <a:pt x="71" y="10"/>
                    </a:lnTo>
                    <a:lnTo>
                      <a:pt x="34" y="17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313"/>
              <p:cNvSpPr>
                <a:spLocks/>
              </p:cNvSpPr>
              <p:nvPr/>
            </p:nvSpPr>
            <p:spPr bwMode="auto">
              <a:xfrm>
                <a:off x="1135" y="2526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0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0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314"/>
              <p:cNvSpPr>
                <a:spLocks/>
              </p:cNvSpPr>
              <p:nvPr/>
            </p:nvSpPr>
            <p:spPr bwMode="auto">
              <a:xfrm>
                <a:off x="1163" y="2521"/>
                <a:ext cx="37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315"/>
              <p:cNvSpPr>
                <a:spLocks/>
              </p:cNvSpPr>
              <p:nvPr/>
            </p:nvSpPr>
            <p:spPr bwMode="auto">
              <a:xfrm>
                <a:off x="1194" y="2516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2" h="18">
                    <a:moveTo>
                      <a:pt x="37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316"/>
              <p:cNvSpPr>
                <a:spLocks/>
              </p:cNvSpPr>
              <p:nvPr/>
            </p:nvSpPr>
            <p:spPr bwMode="auto">
              <a:xfrm>
                <a:off x="1222" y="2511"/>
                <a:ext cx="38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8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8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8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317"/>
              <p:cNvSpPr>
                <a:spLocks/>
              </p:cNvSpPr>
              <p:nvPr/>
            </p:nvSpPr>
            <p:spPr bwMode="auto">
              <a:xfrm>
                <a:off x="1071" y="2549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1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1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318"/>
              <p:cNvSpPr>
                <a:spLocks/>
              </p:cNvSpPr>
              <p:nvPr/>
            </p:nvSpPr>
            <p:spPr bwMode="auto">
              <a:xfrm>
                <a:off x="1101" y="2544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2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7">
                    <a:moveTo>
                      <a:pt x="38" y="0"/>
                    </a:moveTo>
                    <a:lnTo>
                      <a:pt x="71" y="12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319"/>
              <p:cNvSpPr>
                <a:spLocks/>
              </p:cNvSpPr>
              <p:nvPr/>
            </p:nvSpPr>
            <p:spPr bwMode="auto">
              <a:xfrm>
                <a:off x="1130" y="2539"/>
                <a:ext cx="35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1"/>
                  </a:cxn>
                  <a:cxn ang="0">
                    <a:pos x="33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6">
                    <a:moveTo>
                      <a:pt x="38" y="0"/>
                    </a:moveTo>
                    <a:lnTo>
                      <a:pt x="71" y="11"/>
                    </a:lnTo>
                    <a:lnTo>
                      <a:pt x="33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320"/>
              <p:cNvSpPr>
                <a:spLocks/>
              </p:cNvSpPr>
              <p:nvPr/>
            </p:nvSpPr>
            <p:spPr bwMode="auto">
              <a:xfrm>
                <a:off x="1159" y="2533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21"/>
              <p:cNvSpPr>
                <a:spLocks/>
              </p:cNvSpPr>
              <p:nvPr/>
            </p:nvSpPr>
            <p:spPr bwMode="auto">
              <a:xfrm>
                <a:off x="1188" y="2529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0"/>
                  </a:cxn>
                  <a:cxn ang="0">
                    <a:pos x="34" y="16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6">
                    <a:moveTo>
                      <a:pt x="39" y="0"/>
                    </a:moveTo>
                    <a:lnTo>
                      <a:pt x="73" y="10"/>
                    </a:lnTo>
                    <a:lnTo>
                      <a:pt x="34" y="16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22"/>
              <p:cNvSpPr>
                <a:spLocks/>
              </p:cNvSpPr>
              <p:nvPr/>
            </p:nvSpPr>
            <p:spPr bwMode="auto">
              <a:xfrm>
                <a:off x="1217" y="2524"/>
                <a:ext cx="37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2"/>
                  </a:cxn>
                  <a:cxn ang="0">
                    <a:pos x="35" y="16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2"/>
                    </a:lnTo>
                    <a:lnTo>
                      <a:pt x="35" y="16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23"/>
              <p:cNvSpPr>
                <a:spLocks/>
              </p:cNvSpPr>
              <p:nvPr/>
            </p:nvSpPr>
            <p:spPr bwMode="auto">
              <a:xfrm>
                <a:off x="1247" y="2519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1"/>
                  </a:cxn>
                  <a:cxn ang="0">
                    <a:pos x="34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1"/>
                    </a:lnTo>
                    <a:lnTo>
                      <a:pt x="34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24"/>
              <p:cNvSpPr>
                <a:spLocks/>
              </p:cNvSpPr>
              <p:nvPr/>
            </p:nvSpPr>
            <p:spPr bwMode="auto">
              <a:xfrm>
                <a:off x="1095" y="2557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1"/>
                  </a:cxn>
                  <a:cxn ang="0">
                    <a:pos x="34" y="19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9">
                    <a:moveTo>
                      <a:pt x="39" y="0"/>
                    </a:moveTo>
                    <a:lnTo>
                      <a:pt x="73" y="11"/>
                    </a:lnTo>
                    <a:lnTo>
                      <a:pt x="34" y="19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325"/>
              <p:cNvSpPr>
                <a:spLocks/>
              </p:cNvSpPr>
              <p:nvPr/>
            </p:nvSpPr>
            <p:spPr bwMode="auto">
              <a:xfrm>
                <a:off x="1125" y="2553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1" y="10"/>
                  </a:cxn>
                  <a:cxn ang="0">
                    <a:pos x="32" y="18"/>
                  </a:cxn>
                  <a:cxn ang="0">
                    <a:pos x="0" y="5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1" h="18">
                    <a:moveTo>
                      <a:pt x="37" y="0"/>
                    </a:moveTo>
                    <a:lnTo>
                      <a:pt x="71" y="10"/>
                    </a:lnTo>
                    <a:lnTo>
                      <a:pt x="32" y="18"/>
                    </a:lnTo>
                    <a:lnTo>
                      <a:pt x="0" y="5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326"/>
              <p:cNvSpPr>
                <a:spLocks/>
              </p:cNvSpPr>
              <p:nvPr/>
            </p:nvSpPr>
            <p:spPr bwMode="auto">
              <a:xfrm>
                <a:off x="1242" y="2532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0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8">
                    <a:moveTo>
                      <a:pt x="38" y="0"/>
                    </a:moveTo>
                    <a:lnTo>
                      <a:pt x="71" y="10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327"/>
              <p:cNvSpPr>
                <a:spLocks/>
              </p:cNvSpPr>
              <p:nvPr/>
            </p:nvSpPr>
            <p:spPr bwMode="auto">
              <a:xfrm>
                <a:off x="1271" y="2527"/>
                <a:ext cx="37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6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6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6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328"/>
              <p:cNvSpPr>
                <a:spLocks/>
              </p:cNvSpPr>
              <p:nvPr/>
            </p:nvSpPr>
            <p:spPr bwMode="auto">
              <a:xfrm>
                <a:off x="1120" y="2566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0" y="11"/>
                  </a:cxn>
                  <a:cxn ang="0">
                    <a:pos x="33" y="17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17">
                    <a:moveTo>
                      <a:pt x="38" y="0"/>
                    </a:moveTo>
                    <a:lnTo>
                      <a:pt x="70" y="11"/>
                    </a:lnTo>
                    <a:lnTo>
                      <a:pt x="33" y="17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329"/>
              <p:cNvSpPr>
                <a:spLocks/>
              </p:cNvSpPr>
              <p:nvPr/>
            </p:nvSpPr>
            <p:spPr bwMode="auto">
              <a:xfrm>
                <a:off x="1149" y="2560"/>
                <a:ext cx="36" cy="1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20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20">
                    <a:moveTo>
                      <a:pt x="38" y="0"/>
                    </a:moveTo>
                    <a:lnTo>
                      <a:pt x="72" y="13"/>
                    </a:lnTo>
                    <a:lnTo>
                      <a:pt x="33" y="20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330"/>
              <p:cNvSpPr>
                <a:spLocks/>
              </p:cNvSpPr>
              <p:nvPr/>
            </p:nvSpPr>
            <p:spPr bwMode="auto">
              <a:xfrm>
                <a:off x="1266" y="2540"/>
                <a:ext cx="36" cy="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72" y="13"/>
                  </a:cxn>
                  <a:cxn ang="0">
                    <a:pos x="35" y="18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72" h="18">
                    <a:moveTo>
                      <a:pt x="40" y="0"/>
                    </a:moveTo>
                    <a:lnTo>
                      <a:pt x="72" y="13"/>
                    </a:lnTo>
                    <a:lnTo>
                      <a:pt x="35" y="18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331"/>
              <p:cNvSpPr>
                <a:spLocks/>
              </p:cNvSpPr>
              <p:nvPr/>
            </p:nvSpPr>
            <p:spPr bwMode="auto">
              <a:xfrm>
                <a:off x="1295" y="2536"/>
                <a:ext cx="36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2"/>
                  </a:cxn>
                  <a:cxn ang="0">
                    <a:pos x="35" y="18"/>
                  </a:cxn>
                  <a:cxn ang="0">
                    <a:pos x="0" y="7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8">
                    <a:moveTo>
                      <a:pt x="39" y="0"/>
                    </a:moveTo>
                    <a:lnTo>
                      <a:pt x="71" y="12"/>
                    </a:lnTo>
                    <a:lnTo>
                      <a:pt x="35" y="18"/>
                    </a:lnTo>
                    <a:lnTo>
                      <a:pt x="0" y="7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332"/>
              <p:cNvSpPr>
                <a:spLocks/>
              </p:cNvSpPr>
              <p:nvPr/>
            </p:nvSpPr>
            <p:spPr bwMode="auto">
              <a:xfrm>
                <a:off x="1152" y="2536"/>
                <a:ext cx="124" cy="30"/>
              </a:xfrm>
              <a:custGeom>
                <a:avLst/>
                <a:gdLst/>
                <a:ahLst/>
                <a:cxnLst>
                  <a:cxn ang="0">
                    <a:pos x="248" y="30"/>
                  </a:cxn>
                  <a:cxn ang="0">
                    <a:pos x="166" y="0"/>
                  </a:cxn>
                  <a:cxn ang="0">
                    <a:pos x="0" y="29"/>
                  </a:cxn>
                  <a:cxn ang="0">
                    <a:pos x="84" y="61"/>
                  </a:cxn>
                  <a:cxn ang="0">
                    <a:pos x="248" y="30"/>
                  </a:cxn>
                  <a:cxn ang="0">
                    <a:pos x="248" y="30"/>
                  </a:cxn>
                </a:cxnLst>
                <a:rect l="0" t="0" r="r" b="b"/>
                <a:pathLst>
                  <a:path w="248" h="61">
                    <a:moveTo>
                      <a:pt x="248" y="30"/>
                    </a:moveTo>
                    <a:lnTo>
                      <a:pt x="166" y="0"/>
                    </a:lnTo>
                    <a:lnTo>
                      <a:pt x="0" y="29"/>
                    </a:lnTo>
                    <a:lnTo>
                      <a:pt x="84" y="61"/>
                    </a:lnTo>
                    <a:lnTo>
                      <a:pt x="248" y="30"/>
                    </a:lnTo>
                    <a:lnTo>
                      <a:pt x="248" y="30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33"/>
              <p:cNvSpPr>
                <a:spLocks/>
              </p:cNvSpPr>
              <p:nvPr/>
            </p:nvSpPr>
            <p:spPr bwMode="auto">
              <a:xfrm>
                <a:off x="1014" y="2543"/>
                <a:ext cx="111" cy="52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0"/>
                  </a:cxn>
                  <a:cxn ang="0">
                    <a:pos x="222" y="79"/>
                  </a:cxn>
                  <a:cxn ang="0">
                    <a:pos x="222" y="104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222" h="104">
                    <a:moveTo>
                      <a:pt x="0" y="24"/>
                    </a:moveTo>
                    <a:lnTo>
                      <a:pt x="0" y="0"/>
                    </a:lnTo>
                    <a:lnTo>
                      <a:pt x="222" y="79"/>
                    </a:lnTo>
                    <a:lnTo>
                      <a:pt x="222" y="10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" name="Line 334"/>
              <p:cNvSpPr>
                <a:spLocks noChangeShapeType="1"/>
              </p:cNvSpPr>
              <p:nvPr/>
            </p:nvSpPr>
            <p:spPr bwMode="auto">
              <a:xfrm flipH="1">
                <a:off x="1126" y="2544"/>
                <a:ext cx="221" cy="38"/>
              </a:xfrm>
              <a:prstGeom prst="line">
                <a:avLst/>
              </a:prstGeom>
              <a:noFill/>
              <a:ln w="1588">
                <a:solidFill>
                  <a:srgbClr val="9999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335"/>
              <p:cNvSpPr>
                <a:spLocks/>
              </p:cNvSpPr>
              <p:nvPr/>
            </p:nvSpPr>
            <p:spPr bwMode="auto">
              <a:xfrm>
                <a:off x="982" y="2328"/>
                <a:ext cx="366" cy="26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512" y="348"/>
                  </a:cxn>
                  <a:cxn ang="0">
                    <a:pos x="732" y="431"/>
                  </a:cxn>
                  <a:cxn ang="0">
                    <a:pos x="732" y="454"/>
                  </a:cxn>
                  <a:cxn ang="0">
                    <a:pos x="284" y="532"/>
                  </a:cxn>
                  <a:cxn ang="0">
                    <a:pos x="64" y="453"/>
                  </a:cxn>
                  <a:cxn ang="0">
                    <a:pos x="64" y="431"/>
                  </a:cxn>
                  <a:cxn ang="0">
                    <a:pos x="53" y="426"/>
                  </a:cxn>
                  <a:cxn ang="0">
                    <a:pos x="0" y="79"/>
                  </a:cxn>
                  <a:cxn ang="0">
                    <a:pos x="445" y="1"/>
                  </a:cxn>
                  <a:cxn ang="0">
                    <a:pos x="462" y="0"/>
                  </a:cxn>
                  <a:cxn ang="0">
                    <a:pos x="462" y="0"/>
                  </a:cxn>
                </a:cxnLst>
                <a:rect l="0" t="0" r="r" b="b"/>
                <a:pathLst>
                  <a:path w="732" h="532">
                    <a:moveTo>
                      <a:pt x="462" y="0"/>
                    </a:moveTo>
                    <a:lnTo>
                      <a:pt x="512" y="348"/>
                    </a:lnTo>
                    <a:lnTo>
                      <a:pt x="732" y="431"/>
                    </a:lnTo>
                    <a:lnTo>
                      <a:pt x="732" y="454"/>
                    </a:lnTo>
                    <a:lnTo>
                      <a:pt x="284" y="532"/>
                    </a:lnTo>
                    <a:lnTo>
                      <a:pt x="64" y="453"/>
                    </a:lnTo>
                    <a:lnTo>
                      <a:pt x="64" y="431"/>
                    </a:lnTo>
                    <a:lnTo>
                      <a:pt x="53" y="426"/>
                    </a:lnTo>
                    <a:lnTo>
                      <a:pt x="0" y="79"/>
                    </a:lnTo>
                    <a:lnTo>
                      <a:pt x="445" y="1"/>
                    </a:lnTo>
                    <a:lnTo>
                      <a:pt x="462" y="0"/>
                    </a:lnTo>
                    <a:lnTo>
                      <a:pt x="462" y="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4" name="Picture 1234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21098833">
              <a:off x="1277353" y="828257"/>
              <a:ext cx="320908" cy="2208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510" name="Line 58"/>
          <p:cNvSpPr>
            <a:spLocks noChangeShapeType="1"/>
          </p:cNvSpPr>
          <p:nvPr/>
        </p:nvSpPr>
        <p:spPr bwMode="auto">
          <a:xfrm>
            <a:off x="5654487" y="3391018"/>
            <a:ext cx="491108" cy="146613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511" name="Line 58"/>
          <p:cNvSpPr>
            <a:spLocks noChangeShapeType="1"/>
          </p:cNvSpPr>
          <p:nvPr/>
        </p:nvSpPr>
        <p:spPr bwMode="auto">
          <a:xfrm flipH="1">
            <a:off x="5489915" y="1752556"/>
            <a:ext cx="640895" cy="168029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484" name="Group 307"/>
          <p:cNvGrpSpPr/>
          <p:nvPr/>
        </p:nvGrpSpPr>
        <p:grpSpPr>
          <a:xfrm>
            <a:off x="6664976" y="3623720"/>
            <a:ext cx="838207" cy="652464"/>
            <a:chOff x="1219208" y="762009"/>
            <a:chExt cx="582618" cy="423864"/>
          </a:xfrm>
        </p:grpSpPr>
        <p:grpSp>
          <p:nvGrpSpPr>
            <p:cNvPr id="485" name="Group 299"/>
            <p:cNvGrpSpPr>
              <a:grpSpLocks/>
            </p:cNvGrpSpPr>
            <p:nvPr/>
          </p:nvGrpSpPr>
          <p:grpSpPr bwMode="auto">
            <a:xfrm>
              <a:off x="1219208" y="762009"/>
              <a:ext cx="582618" cy="423864"/>
              <a:chOff x="982" y="2328"/>
              <a:chExt cx="367" cy="267"/>
            </a:xfrm>
          </p:grpSpPr>
          <p:sp>
            <p:nvSpPr>
              <p:cNvPr id="73" name="Freeform 300"/>
              <p:cNvSpPr>
                <a:spLocks/>
              </p:cNvSpPr>
              <p:nvPr/>
            </p:nvSpPr>
            <p:spPr bwMode="auto">
              <a:xfrm>
                <a:off x="982" y="2367"/>
                <a:ext cx="33" cy="177"/>
              </a:xfrm>
              <a:custGeom>
                <a:avLst/>
                <a:gdLst/>
                <a:ahLst/>
                <a:cxnLst>
                  <a:cxn ang="0">
                    <a:pos x="65" y="353"/>
                  </a:cxn>
                  <a:cxn ang="0">
                    <a:pos x="16" y="0"/>
                  </a:cxn>
                  <a:cxn ang="0">
                    <a:pos x="0" y="1"/>
                  </a:cxn>
                  <a:cxn ang="0">
                    <a:pos x="50" y="344"/>
                  </a:cxn>
                  <a:cxn ang="0">
                    <a:pos x="65" y="353"/>
                  </a:cxn>
                  <a:cxn ang="0">
                    <a:pos x="65" y="353"/>
                  </a:cxn>
                </a:cxnLst>
                <a:rect l="0" t="0" r="r" b="b"/>
                <a:pathLst>
                  <a:path w="65" h="353">
                    <a:moveTo>
                      <a:pt x="65" y="353"/>
                    </a:moveTo>
                    <a:lnTo>
                      <a:pt x="16" y="0"/>
                    </a:lnTo>
                    <a:lnTo>
                      <a:pt x="0" y="1"/>
                    </a:lnTo>
                    <a:lnTo>
                      <a:pt x="50" y="344"/>
                    </a:lnTo>
                    <a:lnTo>
                      <a:pt x="65" y="353"/>
                    </a:lnTo>
                    <a:lnTo>
                      <a:pt x="65" y="353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301"/>
              <p:cNvSpPr>
                <a:spLocks/>
              </p:cNvSpPr>
              <p:nvPr/>
            </p:nvSpPr>
            <p:spPr bwMode="auto">
              <a:xfrm>
                <a:off x="988" y="2328"/>
                <a:ext cx="251" cy="215"/>
              </a:xfrm>
              <a:custGeom>
                <a:avLst/>
                <a:gdLst/>
                <a:ahLst/>
                <a:cxnLst>
                  <a:cxn ang="0">
                    <a:pos x="502" y="351"/>
                  </a:cxn>
                  <a:cxn ang="0">
                    <a:pos x="449" y="0"/>
                  </a:cxn>
                  <a:cxn ang="0">
                    <a:pos x="0" y="79"/>
                  </a:cxn>
                  <a:cxn ang="0">
                    <a:pos x="52" y="428"/>
                  </a:cxn>
                  <a:cxn ang="0">
                    <a:pos x="502" y="351"/>
                  </a:cxn>
                  <a:cxn ang="0">
                    <a:pos x="502" y="351"/>
                  </a:cxn>
                </a:cxnLst>
                <a:rect l="0" t="0" r="r" b="b"/>
                <a:pathLst>
                  <a:path w="502" h="428">
                    <a:moveTo>
                      <a:pt x="502" y="351"/>
                    </a:moveTo>
                    <a:lnTo>
                      <a:pt x="449" y="0"/>
                    </a:lnTo>
                    <a:lnTo>
                      <a:pt x="0" y="79"/>
                    </a:lnTo>
                    <a:lnTo>
                      <a:pt x="52" y="428"/>
                    </a:lnTo>
                    <a:lnTo>
                      <a:pt x="502" y="351"/>
                    </a:lnTo>
                    <a:lnTo>
                      <a:pt x="502" y="351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02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solidFill>
                <a:srgbClr val="666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03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Line 304"/>
              <p:cNvSpPr>
                <a:spLocks noChangeShapeType="1"/>
              </p:cNvSpPr>
              <p:nvPr/>
            </p:nvSpPr>
            <p:spPr bwMode="auto">
              <a:xfrm flipH="1">
                <a:off x="1026" y="248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Line 305"/>
              <p:cNvSpPr>
                <a:spLocks noChangeShapeType="1"/>
              </p:cNvSpPr>
              <p:nvPr/>
            </p:nvSpPr>
            <p:spPr bwMode="auto">
              <a:xfrm flipH="1">
                <a:off x="1006" y="234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306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307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noFill/>
              <a:ln w="4763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308"/>
              <p:cNvSpPr>
                <a:spLocks/>
              </p:cNvSpPr>
              <p:nvPr/>
            </p:nvSpPr>
            <p:spPr bwMode="auto">
              <a:xfrm>
                <a:off x="1015" y="2504"/>
                <a:ext cx="334" cy="78"/>
              </a:xfrm>
              <a:custGeom>
                <a:avLst/>
                <a:gdLst/>
                <a:ahLst/>
                <a:cxnLst>
                  <a:cxn ang="0">
                    <a:pos x="450" y="0"/>
                  </a:cxn>
                  <a:cxn ang="0">
                    <a:pos x="668" y="80"/>
                  </a:cxn>
                  <a:cxn ang="0">
                    <a:pos x="218" y="156"/>
                  </a:cxn>
                  <a:cxn ang="0">
                    <a:pos x="0" y="80"/>
                  </a:cxn>
                  <a:cxn ang="0">
                    <a:pos x="450" y="0"/>
                  </a:cxn>
                  <a:cxn ang="0">
                    <a:pos x="450" y="0"/>
                  </a:cxn>
                </a:cxnLst>
                <a:rect l="0" t="0" r="r" b="b"/>
                <a:pathLst>
                  <a:path w="668" h="156">
                    <a:moveTo>
                      <a:pt x="450" y="0"/>
                    </a:moveTo>
                    <a:lnTo>
                      <a:pt x="668" y="80"/>
                    </a:lnTo>
                    <a:lnTo>
                      <a:pt x="218" y="156"/>
                    </a:lnTo>
                    <a:lnTo>
                      <a:pt x="0" y="80"/>
                    </a:lnTo>
                    <a:lnTo>
                      <a:pt x="450" y="0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Line 309"/>
              <p:cNvSpPr>
                <a:spLocks noChangeShapeType="1"/>
              </p:cNvSpPr>
              <p:nvPr/>
            </p:nvSpPr>
            <p:spPr bwMode="auto">
              <a:xfrm flipH="1">
                <a:off x="1015" y="2504"/>
                <a:ext cx="224" cy="3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310"/>
              <p:cNvSpPr>
                <a:spLocks/>
              </p:cNvSpPr>
              <p:nvPr/>
            </p:nvSpPr>
            <p:spPr bwMode="auto">
              <a:xfrm>
                <a:off x="1047" y="2540"/>
                <a:ext cx="35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2" h="18">
                    <a:moveTo>
                      <a:pt x="39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Freeform 311"/>
              <p:cNvSpPr>
                <a:spLocks/>
              </p:cNvSpPr>
              <p:nvPr/>
            </p:nvSpPr>
            <p:spPr bwMode="auto">
              <a:xfrm>
                <a:off x="1076" y="2535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18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8">
                    <a:moveTo>
                      <a:pt x="38" y="0"/>
                    </a:moveTo>
                    <a:lnTo>
                      <a:pt x="72" y="13"/>
                    </a:lnTo>
                    <a:lnTo>
                      <a:pt x="33" y="18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312"/>
              <p:cNvSpPr>
                <a:spLocks/>
              </p:cNvSpPr>
              <p:nvPr/>
            </p:nvSpPr>
            <p:spPr bwMode="auto">
              <a:xfrm>
                <a:off x="1106" y="2531"/>
                <a:ext cx="35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0"/>
                  </a:cxn>
                  <a:cxn ang="0">
                    <a:pos x="34" y="17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7">
                    <a:moveTo>
                      <a:pt x="39" y="0"/>
                    </a:moveTo>
                    <a:lnTo>
                      <a:pt x="71" y="10"/>
                    </a:lnTo>
                    <a:lnTo>
                      <a:pt x="34" y="17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313"/>
              <p:cNvSpPr>
                <a:spLocks/>
              </p:cNvSpPr>
              <p:nvPr/>
            </p:nvSpPr>
            <p:spPr bwMode="auto">
              <a:xfrm>
                <a:off x="1135" y="2526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0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0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314"/>
              <p:cNvSpPr>
                <a:spLocks/>
              </p:cNvSpPr>
              <p:nvPr/>
            </p:nvSpPr>
            <p:spPr bwMode="auto">
              <a:xfrm>
                <a:off x="1163" y="2521"/>
                <a:ext cx="37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315"/>
              <p:cNvSpPr>
                <a:spLocks/>
              </p:cNvSpPr>
              <p:nvPr/>
            </p:nvSpPr>
            <p:spPr bwMode="auto">
              <a:xfrm>
                <a:off x="1194" y="2516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2" h="18">
                    <a:moveTo>
                      <a:pt x="37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316"/>
              <p:cNvSpPr>
                <a:spLocks/>
              </p:cNvSpPr>
              <p:nvPr/>
            </p:nvSpPr>
            <p:spPr bwMode="auto">
              <a:xfrm>
                <a:off x="1222" y="2511"/>
                <a:ext cx="38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8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8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8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317"/>
              <p:cNvSpPr>
                <a:spLocks/>
              </p:cNvSpPr>
              <p:nvPr/>
            </p:nvSpPr>
            <p:spPr bwMode="auto">
              <a:xfrm>
                <a:off x="1071" y="2549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1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1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Freeform 318"/>
              <p:cNvSpPr>
                <a:spLocks/>
              </p:cNvSpPr>
              <p:nvPr/>
            </p:nvSpPr>
            <p:spPr bwMode="auto">
              <a:xfrm>
                <a:off x="1101" y="2544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2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7">
                    <a:moveTo>
                      <a:pt x="38" y="0"/>
                    </a:moveTo>
                    <a:lnTo>
                      <a:pt x="71" y="12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319"/>
              <p:cNvSpPr>
                <a:spLocks/>
              </p:cNvSpPr>
              <p:nvPr/>
            </p:nvSpPr>
            <p:spPr bwMode="auto">
              <a:xfrm>
                <a:off x="1130" y="2539"/>
                <a:ext cx="35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1"/>
                  </a:cxn>
                  <a:cxn ang="0">
                    <a:pos x="33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6">
                    <a:moveTo>
                      <a:pt x="38" y="0"/>
                    </a:moveTo>
                    <a:lnTo>
                      <a:pt x="71" y="11"/>
                    </a:lnTo>
                    <a:lnTo>
                      <a:pt x="33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320"/>
              <p:cNvSpPr>
                <a:spLocks/>
              </p:cNvSpPr>
              <p:nvPr/>
            </p:nvSpPr>
            <p:spPr bwMode="auto">
              <a:xfrm>
                <a:off x="1159" y="2533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321"/>
              <p:cNvSpPr>
                <a:spLocks/>
              </p:cNvSpPr>
              <p:nvPr/>
            </p:nvSpPr>
            <p:spPr bwMode="auto">
              <a:xfrm>
                <a:off x="1188" y="2529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0"/>
                  </a:cxn>
                  <a:cxn ang="0">
                    <a:pos x="34" y="16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6">
                    <a:moveTo>
                      <a:pt x="39" y="0"/>
                    </a:moveTo>
                    <a:lnTo>
                      <a:pt x="73" y="10"/>
                    </a:lnTo>
                    <a:lnTo>
                      <a:pt x="34" y="16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322"/>
              <p:cNvSpPr>
                <a:spLocks/>
              </p:cNvSpPr>
              <p:nvPr/>
            </p:nvSpPr>
            <p:spPr bwMode="auto">
              <a:xfrm>
                <a:off x="1217" y="2524"/>
                <a:ext cx="37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2"/>
                  </a:cxn>
                  <a:cxn ang="0">
                    <a:pos x="35" y="16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2"/>
                    </a:lnTo>
                    <a:lnTo>
                      <a:pt x="35" y="16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323"/>
              <p:cNvSpPr>
                <a:spLocks/>
              </p:cNvSpPr>
              <p:nvPr/>
            </p:nvSpPr>
            <p:spPr bwMode="auto">
              <a:xfrm>
                <a:off x="1247" y="2519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1"/>
                  </a:cxn>
                  <a:cxn ang="0">
                    <a:pos x="34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1"/>
                    </a:lnTo>
                    <a:lnTo>
                      <a:pt x="34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324"/>
              <p:cNvSpPr>
                <a:spLocks/>
              </p:cNvSpPr>
              <p:nvPr/>
            </p:nvSpPr>
            <p:spPr bwMode="auto">
              <a:xfrm>
                <a:off x="1095" y="2557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1"/>
                  </a:cxn>
                  <a:cxn ang="0">
                    <a:pos x="34" y="19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9">
                    <a:moveTo>
                      <a:pt x="39" y="0"/>
                    </a:moveTo>
                    <a:lnTo>
                      <a:pt x="73" y="11"/>
                    </a:lnTo>
                    <a:lnTo>
                      <a:pt x="34" y="19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325"/>
              <p:cNvSpPr>
                <a:spLocks/>
              </p:cNvSpPr>
              <p:nvPr/>
            </p:nvSpPr>
            <p:spPr bwMode="auto">
              <a:xfrm>
                <a:off x="1125" y="2553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1" y="10"/>
                  </a:cxn>
                  <a:cxn ang="0">
                    <a:pos x="32" y="18"/>
                  </a:cxn>
                  <a:cxn ang="0">
                    <a:pos x="0" y="5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1" h="18">
                    <a:moveTo>
                      <a:pt x="37" y="0"/>
                    </a:moveTo>
                    <a:lnTo>
                      <a:pt x="71" y="10"/>
                    </a:lnTo>
                    <a:lnTo>
                      <a:pt x="32" y="18"/>
                    </a:lnTo>
                    <a:lnTo>
                      <a:pt x="0" y="5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326"/>
              <p:cNvSpPr>
                <a:spLocks/>
              </p:cNvSpPr>
              <p:nvPr/>
            </p:nvSpPr>
            <p:spPr bwMode="auto">
              <a:xfrm>
                <a:off x="1242" y="2532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0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8">
                    <a:moveTo>
                      <a:pt x="38" y="0"/>
                    </a:moveTo>
                    <a:lnTo>
                      <a:pt x="71" y="10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327"/>
              <p:cNvSpPr>
                <a:spLocks/>
              </p:cNvSpPr>
              <p:nvPr/>
            </p:nvSpPr>
            <p:spPr bwMode="auto">
              <a:xfrm>
                <a:off x="1271" y="2527"/>
                <a:ext cx="37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6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6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6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328"/>
              <p:cNvSpPr>
                <a:spLocks/>
              </p:cNvSpPr>
              <p:nvPr/>
            </p:nvSpPr>
            <p:spPr bwMode="auto">
              <a:xfrm>
                <a:off x="1120" y="2566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0" y="11"/>
                  </a:cxn>
                  <a:cxn ang="0">
                    <a:pos x="33" y="17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17">
                    <a:moveTo>
                      <a:pt x="38" y="0"/>
                    </a:moveTo>
                    <a:lnTo>
                      <a:pt x="70" y="11"/>
                    </a:lnTo>
                    <a:lnTo>
                      <a:pt x="33" y="17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329"/>
              <p:cNvSpPr>
                <a:spLocks/>
              </p:cNvSpPr>
              <p:nvPr/>
            </p:nvSpPr>
            <p:spPr bwMode="auto">
              <a:xfrm>
                <a:off x="1149" y="2560"/>
                <a:ext cx="36" cy="1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20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20">
                    <a:moveTo>
                      <a:pt x="38" y="0"/>
                    </a:moveTo>
                    <a:lnTo>
                      <a:pt x="72" y="13"/>
                    </a:lnTo>
                    <a:lnTo>
                      <a:pt x="33" y="20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30"/>
              <p:cNvSpPr>
                <a:spLocks/>
              </p:cNvSpPr>
              <p:nvPr/>
            </p:nvSpPr>
            <p:spPr bwMode="auto">
              <a:xfrm>
                <a:off x="1266" y="2540"/>
                <a:ext cx="36" cy="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72" y="13"/>
                  </a:cxn>
                  <a:cxn ang="0">
                    <a:pos x="35" y="18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72" h="18">
                    <a:moveTo>
                      <a:pt x="40" y="0"/>
                    </a:moveTo>
                    <a:lnTo>
                      <a:pt x="72" y="13"/>
                    </a:lnTo>
                    <a:lnTo>
                      <a:pt x="35" y="18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31"/>
              <p:cNvSpPr>
                <a:spLocks/>
              </p:cNvSpPr>
              <p:nvPr/>
            </p:nvSpPr>
            <p:spPr bwMode="auto">
              <a:xfrm>
                <a:off x="1295" y="2536"/>
                <a:ext cx="36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2"/>
                  </a:cxn>
                  <a:cxn ang="0">
                    <a:pos x="35" y="18"/>
                  </a:cxn>
                  <a:cxn ang="0">
                    <a:pos x="0" y="7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8">
                    <a:moveTo>
                      <a:pt x="39" y="0"/>
                    </a:moveTo>
                    <a:lnTo>
                      <a:pt x="71" y="12"/>
                    </a:lnTo>
                    <a:lnTo>
                      <a:pt x="35" y="18"/>
                    </a:lnTo>
                    <a:lnTo>
                      <a:pt x="0" y="7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32"/>
              <p:cNvSpPr>
                <a:spLocks/>
              </p:cNvSpPr>
              <p:nvPr/>
            </p:nvSpPr>
            <p:spPr bwMode="auto">
              <a:xfrm>
                <a:off x="1152" y="2536"/>
                <a:ext cx="124" cy="30"/>
              </a:xfrm>
              <a:custGeom>
                <a:avLst/>
                <a:gdLst/>
                <a:ahLst/>
                <a:cxnLst>
                  <a:cxn ang="0">
                    <a:pos x="248" y="30"/>
                  </a:cxn>
                  <a:cxn ang="0">
                    <a:pos x="166" y="0"/>
                  </a:cxn>
                  <a:cxn ang="0">
                    <a:pos x="0" y="29"/>
                  </a:cxn>
                  <a:cxn ang="0">
                    <a:pos x="84" y="61"/>
                  </a:cxn>
                  <a:cxn ang="0">
                    <a:pos x="248" y="30"/>
                  </a:cxn>
                  <a:cxn ang="0">
                    <a:pos x="248" y="30"/>
                  </a:cxn>
                </a:cxnLst>
                <a:rect l="0" t="0" r="r" b="b"/>
                <a:pathLst>
                  <a:path w="248" h="61">
                    <a:moveTo>
                      <a:pt x="248" y="30"/>
                    </a:moveTo>
                    <a:lnTo>
                      <a:pt x="166" y="0"/>
                    </a:lnTo>
                    <a:lnTo>
                      <a:pt x="0" y="29"/>
                    </a:lnTo>
                    <a:lnTo>
                      <a:pt x="84" y="61"/>
                    </a:lnTo>
                    <a:lnTo>
                      <a:pt x="248" y="30"/>
                    </a:lnTo>
                    <a:lnTo>
                      <a:pt x="248" y="30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3"/>
              <p:cNvSpPr>
                <a:spLocks/>
              </p:cNvSpPr>
              <p:nvPr/>
            </p:nvSpPr>
            <p:spPr bwMode="auto">
              <a:xfrm>
                <a:off x="1014" y="2543"/>
                <a:ext cx="111" cy="52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0"/>
                  </a:cxn>
                  <a:cxn ang="0">
                    <a:pos x="222" y="79"/>
                  </a:cxn>
                  <a:cxn ang="0">
                    <a:pos x="222" y="104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222" h="104">
                    <a:moveTo>
                      <a:pt x="0" y="24"/>
                    </a:moveTo>
                    <a:lnTo>
                      <a:pt x="0" y="0"/>
                    </a:lnTo>
                    <a:lnTo>
                      <a:pt x="222" y="79"/>
                    </a:lnTo>
                    <a:lnTo>
                      <a:pt x="222" y="10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Line 334"/>
              <p:cNvSpPr>
                <a:spLocks noChangeShapeType="1"/>
              </p:cNvSpPr>
              <p:nvPr/>
            </p:nvSpPr>
            <p:spPr bwMode="auto">
              <a:xfrm flipH="1">
                <a:off x="1126" y="2544"/>
                <a:ext cx="221" cy="38"/>
              </a:xfrm>
              <a:prstGeom prst="line">
                <a:avLst/>
              </a:prstGeom>
              <a:noFill/>
              <a:ln w="1588">
                <a:solidFill>
                  <a:srgbClr val="9999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335"/>
              <p:cNvSpPr>
                <a:spLocks/>
              </p:cNvSpPr>
              <p:nvPr/>
            </p:nvSpPr>
            <p:spPr bwMode="auto">
              <a:xfrm>
                <a:off x="982" y="2328"/>
                <a:ext cx="366" cy="26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512" y="348"/>
                  </a:cxn>
                  <a:cxn ang="0">
                    <a:pos x="732" y="431"/>
                  </a:cxn>
                  <a:cxn ang="0">
                    <a:pos x="732" y="454"/>
                  </a:cxn>
                  <a:cxn ang="0">
                    <a:pos x="284" y="532"/>
                  </a:cxn>
                  <a:cxn ang="0">
                    <a:pos x="64" y="453"/>
                  </a:cxn>
                  <a:cxn ang="0">
                    <a:pos x="64" y="431"/>
                  </a:cxn>
                  <a:cxn ang="0">
                    <a:pos x="53" y="426"/>
                  </a:cxn>
                  <a:cxn ang="0">
                    <a:pos x="0" y="79"/>
                  </a:cxn>
                  <a:cxn ang="0">
                    <a:pos x="445" y="1"/>
                  </a:cxn>
                  <a:cxn ang="0">
                    <a:pos x="462" y="0"/>
                  </a:cxn>
                  <a:cxn ang="0">
                    <a:pos x="462" y="0"/>
                  </a:cxn>
                </a:cxnLst>
                <a:rect l="0" t="0" r="r" b="b"/>
                <a:pathLst>
                  <a:path w="732" h="532">
                    <a:moveTo>
                      <a:pt x="462" y="0"/>
                    </a:moveTo>
                    <a:lnTo>
                      <a:pt x="512" y="348"/>
                    </a:lnTo>
                    <a:lnTo>
                      <a:pt x="732" y="431"/>
                    </a:lnTo>
                    <a:lnTo>
                      <a:pt x="732" y="454"/>
                    </a:lnTo>
                    <a:lnTo>
                      <a:pt x="284" y="532"/>
                    </a:lnTo>
                    <a:lnTo>
                      <a:pt x="64" y="453"/>
                    </a:lnTo>
                    <a:lnTo>
                      <a:pt x="64" y="431"/>
                    </a:lnTo>
                    <a:lnTo>
                      <a:pt x="53" y="426"/>
                    </a:lnTo>
                    <a:lnTo>
                      <a:pt x="0" y="79"/>
                    </a:lnTo>
                    <a:lnTo>
                      <a:pt x="445" y="1"/>
                    </a:lnTo>
                    <a:lnTo>
                      <a:pt x="462" y="0"/>
                    </a:lnTo>
                    <a:lnTo>
                      <a:pt x="462" y="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72" name="Picture 1234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21098833">
              <a:off x="1277353" y="828258"/>
              <a:ext cx="320908" cy="2208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6" name="Group 249"/>
          <p:cNvGrpSpPr>
            <a:grpSpLocks/>
          </p:cNvGrpSpPr>
          <p:nvPr/>
        </p:nvGrpSpPr>
        <p:grpSpPr bwMode="auto">
          <a:xfrm>
            <a:off x="5383631" y="3181190"/>
            <a:ext cx="987425" cy="280987"/>
            <a:chOff x="4656" y="2127"/>
            <a:chExt cx="576" cy="177"/>
          </a:xfrm>
        </p:grpSpPr>
        <p:sp>
          <p:nvSpPr>
            <p:cNvPr id="477" name="Rectangle 250"/>
            <p:cNvSpPr>
              <a:spLocks noChangeArrowheads="1"/>
            </p:cNvSpPr>
            <p:nvPr/>
          </p:nvSpPr>
          <p:spPr bwMode="auto">
            <a:xfrm>
              <a:off x="4656" y="2160"/>
              <a:ext cx="528" cy="14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  <a:effectLst/>
            <a:scene3d>
              <a:camera prst="legacyPerspectiveTopRight"/>
              <a:lightRig rig="legacyFlat3" dir="b"/>
            </a:scene3d>
            <a:sp3d extrusionH="887400" prstMaterial="legacyMatte">
              <a:bevelT w="13500" h="13500" prst="angle"/>
              <a:bevelB w="13500" h="13500" prst="angle"/>
              <a:extrusionClr>
                <a:srgbClr val="C0C0C0"/>
              </a:extrusionClr>
            </a:sp3d>
          </p:spPr>
          <p:txBody>
            <a:bodyPr wrap="none" anchor="ctr">
              <a:flatTx/>
            </a:bodyPr>
            <a:lstStyle/>
            <a:p>
              <a:endParaRPr lang="en-US"/>
            </a:p>
          </p:txBody>
        </p:sp>
        <p:grpSp>
          <p:nvGrpSpPr>
            <p:cNvPr id="478" name="Group 251"/>
            <p:cNvGrpSpPr>
              <a:grpSpLocks/>
            </p:cNvGrpSpPr>
            <p:nvPr/>
          </p:nvGrpSpPr>
          <p:grpSpPr bwMode="auto">
            <a:xfrm>
              <a:off x="4976" y="2193"/>
              <a:ext cx="58" cy="103"/>
              <a:chOff x="4976" y="2184"/>
              <a:chExt cx="58" cy="103"/>
            </a:xfrm>
          </p:grpSpPr>
          <p:grpSp>
            <p:nvGrpSpPr>
              <p:cNvPr id="502" name="Group 252"/>
              <p:cNvGrpSpPr>
                <a:grpSpLocks/>
              </p:cNvGrpSpPr>
              <p:nvPr/>
            </p:nvGrpSpPr>
            <p:grpSpPr bwMode="auto">
              <a:xfrm>
                <a:off x="4976" y="2229"/>
                <a:ext cx="58" cy="58"/>
                <a:chOff x="4090" y="2351"/>
                <a:chExt cx="58" cy="58"/>
              </a:xfrm>
            </p:grpSpPr>
            <p:sp>
              <p:nvSpPr>
                <p:cNvPr id="506" name="Rectangle 253"/>
                <p:cNvSpPr>
                  <a:spLocks noChangeArrowheads="1"/>
                </p:cNvSpPr>
                <p:nvPr/>
              </p:nvSpPr>
              <p:spPr bwMode="auto">
                <a:xfrm>
                  <a:off x="4090" y="2351"/>
                  <a:ext cx="58" cy="3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7" name="Rectangle 254"/>
                <p:cNvSpPr>
                  <a:spLocks noChangeArrowheads="1"/>
                </p:cNvSpPr>
                <p:nvPr/>
              </p:nvSpPr>
              <p:spPr bwMode="auto">
                <a:xfrm>
                  <a:off x="4112" y="2394"/>
                  <a:ext cx="14" cy="1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03" name="Group 255"/>
              <p:cNvGrpSpPr>
                <a:grpSpLocks/>
              </p:cNvGrpSpPr>
              <p:nvPr/>
            </p:nvGrpSpPr>
            <p:grpSpPr bwMode="auto">
              <a:xfrm>
                <a:off x="4976" y="2184"/>
                <a:ext cx="58" cy="15"/>
                <a:chOff x="4090" y="2306"/>
                <a:chExt cx="58" cy="15"/>
              </a:xfrm>
            </p:grpSpPr>
            <p:sp>
              <p:nvSpPr>
                <p:cNvPr id="504" name="Oval 256"/>
                <p:cNvSpPr>
                  <a:spLocks noChangeArrowheads="1"/>
                </p:cNvSpPr>
                <p:nvPr/>
              </p:nvSpPr>
              <p:spPr bwMode="auto">
                <a:xfrm>
                  <a:off x="4090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5" name="Oval 257"/>
                <p:cNvSpPr>
                  <a:spLocks noChangeArrowheads="1"/>
                </p:cNvSpPr>
                <p:nvPr/>
              </p:nvSpPr>
              <p:spPr bwMode="auto">
                <a:xfrm>
                  <a:off x="4134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479" name="Group 258"/>
            <p:cNvGrpSpPr>
              <a:grpSpLocks/>
            </p:cNvGrpSpPr>
            <p:nvPr/>
          </p:nvGrpSpPr>
          <p:grpSpPr bwMode="auto">
            <a:xfrm>
              <a:off x="4792" y="2193"/>
              <a:ext cx="58" cy="103"/>
              <a:chOff x="4888" y="2184"/>
              <a:chExt cx="58" cy="103"/>
            </a:xfrm>
          </p:grpSpPr>
          <p:grpSp>
            <p:nvGrpSpPr>
              <p:cNvPr id="496" name="Group 259"/>
              <p:cNvGrpSpPr>
                <a:grpSpLocks/>
              </p:cNvGrpSpPr>
              <p:nvPr/>
            </p:nvGrpSpPr>
            <p:grpSpPr bwMode="auto">
              <a:xfrm>
                <a:off x="4888" y="2229"/>
                <a:ext cx="58" cy="58"/>
                <a:chOff x="4002" y="2351"/>
                <a:chExt cx="58" cy="58"/>
              </a:xfrm>
            </p:grpSpPr>
            <p:sp>
              <p:nvSpPr>
                <p:cNvPr id="500" name="Rectangle 260"/>
                <p:cNvSpPr>
                  <a:spLocks noChangeArrowheads="1"/>
                </p:cNvSpPr>
                <p:nvPr/>
              </p:nvSpPr>
              <p:spPr bwMode="auto">
                <a:xfrm>
                  <a:off x="4002" y="2351"/>
                  <a:ext cx="58" cy="3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1" name="Rectangle 261"/>
                <p:cNvSpPr>
                  <a:spLocks noChangeArrowheads="1"/>
                </p:cNvSpPr>
                <p:nvPr/>
              </p:nvSpPr>
              <p:spPr bwMode="auto">
                <a:xfrm>
                  <a:off x="4024" y="2394"/>
                  <a:ext cx="14" cy="1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97" name="Group 262"/>
              <p:cNvGrpSpPr>
                <a:grpSpLocks/>
              </p:cNvGrpSpPr>
              <p:nvPr/>
            </p:nvGrpSpPr>
            <p:grpSpPr bwMode="auto">
              <a:xfrm>
                <a:off x="4888" y="2184"/>
                <a:ext cx="58" cy="15"/>
                <a:chOff x="4002" y="2306"/>
                <a:chExt cx="58" cy="15"/>
              </a:xfrm>
            </p:grpSpPr>
            <p:sp>
              <p:nvSpPr>
                <p:cNvPr id="498" name="Oval 263"/>
                <p:cNvSpPr>
                  <a:spLocks noChangeArrowheads="1"/>
                </p:cNvSpPr>
                <p:nvPr/>
              </p:nvSpPr>
              <p:spPr bwMode="auto">
                <a:xfrm>
                  <a:off x="4002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9" name="Oval 264"/>
                <p:cNvSpPr>
                  <a:spLocks noChangeArrowheads="1"/>
                </p:cNvSpPr>
                <p:nvPr/>
              </p:nvSpPr>
              <p:spPr bwMode="auto">
                <a:xfrm>
                  <a:off x="4046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480" name="Group 265"/>
            <p:cNvGrpSpPr>
              <a:grpSpLocks/>
            </p:cNvGrpSpPr>
            <p:nvPr/>
          </p:nvGrpSpPr>
          <p:grpSpPr bwMode="auto">
            <a:xfrm>
              <a:off x="4704" y="2193"/>
              <a:ext cx="58" cy="103"/>
              <a:chOff x="4800" y="2184"/>
              <a:chExt cx="58" cy="103"/>
            </a:xfrm>
          </p:grpSpPr>
          <p:grpSp>
            <p:nvGrpSpPr>
              <p:cNvPr id="490" name="Group 266"/>
              <p:cNvGrpSpPr>
                <a:grpSpLocks/>
              </p:cNvGrpSpPr>
              <p:nvPr/>
            </p:nvGrpSpPr>
            <p:grpSpPr bwMode="auto">
              <a:xfrm>
                <a:off x="4800" y="2229"/>
                <a:ext cx="58" cy="58"/>
                <a:chOff x="3914" y="2351"/>
                <a:chExt cx="58" cy="58"/>
              </a:xfrm>
            </p:grpSpPr>
            <p:sp>
              <p:nvSpPr>
                <p:cNvPr id="494" name="Rectangle 267"/>
                <p:cNvSpPr>
                  <a:spLocks noChangeArrowheads="1"/>
                </p:cNvSpPr>
                <p:nvPr/>
              </p:nvSpPr>
              <p:spPr bwMode="auto">
                <a:xfrm>
                  <a:off x="3914" y="2351"/>
                  <a:ext cx="58" cy="3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5" name="Rectangle 268"/>
                <p:cNvSpPr>
                  <a:spLocks noChangeArrowheads="1"/>
                </p:cNvSpPr>
                <p:nvPr/>
              </p:nvSpPr>
              <p:spPr bwMode="auto">
                <a:xfrm>
                  <a:off x="3936" y="2394"/>
                  <a:ext cx="14" cy="1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91" name="Group 269"/>
              <p:cNvGrpSpPr>
                <a:grpSpLocks/>
              </p:cNvGrpSpPr>
              <p:nvPr/>
            </p:nvGrpSpPr>
            <p:grpSpPr bwMode="auto">
              <a:xfrm>
                <a:off x="4800" y="2184"/>
                <a:ext cx="58" cy="15"/>
                <a:chOff x="3914" y="2306"/>
                <a:chExt cx="58" cy="15"/>
              </a:xfrm>
            </p:grpSpPr>
            <p:sp>
              <p:nvSpPr>
                <p:cNvPr id="492" name="Oval 270"/>
                <p:cNvSpPr>
                  <a:spLocks noChangeArrowheads="1"/>
                </p:cNvSpPr>
                <p:nvPr/>
              </p:nvSpPr>
              <p:spPr bwMode="auto">
                <a:xfrm>
                  <a:off x="3914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3" name="Oval 271"/>
                <p:cNvSpPr>
                  <a:spLocks noChangeArrowheads="1"/>
                </p:cNvSpPr>
                <p:nvPr/>
              </p:nvSpPr>
              <p:spPr bwMode="auto">
                <a:xfrm>
                  <a:off x="3958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481" name="Group 272"/>
            <p:cNvGrpSpPr>
              <a:grpSpLocks/>
            </p:cNvGrpSpPr>
            <p:nvPr/>
          </p:nvGrpSpPr>
          <p:grpSpPr bwMode="auto">
            <a:xfrm>
              <a:off x="5064" y="2193"/>
              <a:ext cx="60" cy="103"/>
              <a:chOff x="5064" y="2184"/>
              <a:chExt cx="60" cy="103"/>
            </a:xfrm>
          </p:grpSpPr>
          <p:grpSp>
            <p:nvGrpSpPr>
              <p:cNvPr id="484" name="Group 273"/>
              <p:cNvGrpSpPr>
                <a:grpSpLocks/>
              </p:cNvGrpSpPr>
              <p:nvPr/>
            </p:nvGrpSpPr>
            <p:grpSpPr bwMode="auto">
              <a:xfrm>
                <a:off x="5064" y="2229"/>
                <a:ext cx="60" cy="58"/>
                <a:chOff x="4178" y="2351"/>
                <a:chExt cx="60" cy="58"/>
              </a:xfrm>
            </p:grpSpPr>
            <p:sp>
              <p:nvSpPr>
                <p:cNvPr id="488" name="Rectangle 274"/>
                <p:cNvSpPr>
                  <a:spLocks noChangeArrowheads="1"/>
                </p:cNvSpPr>
                <p:nvPr/>
              </p:nvSpPr>
              <p:spPr bwMode="auto">
                <a:xfrm>
                  <a:off x="4178" y="2351"/>
                  <a:ext cx="60" cy="3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9" name="Rectangle 275"/>
                <p:cNvSpPr>
                  <a:spLocks noChangeArrowheads="1"/>
                </p:cNvSpPr>
                <p:nvPr/>
              </p:nvSpPr>
              <p:spPr bwMode="auto">
                <a:xfrm>
                  <a:off x="4200" y="2394"/>
                  <a:ext cx="14" cy="1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5" name="Group 276"/>
              <p:cNvGrpSpPr>
                <a:grpSpLocks/>
              </p:cNvGrpSpPr>
              <p:nvPr/>
            </p:nvGrpSpPr>
            <p:grpSpPr bwMode="auto">
              <a:xfrm>
                <a:off x="5064" y="2184"/>
                <a:ext cx="60" cy="15"/>
                <a:chOff x="4178" y="2306"/>
                <a:chExt cx="60" cy="15"/>
              </a:xfrm>
            </p:grpSpPr>
            <p:sp>
              <p:nvSpPr>
                <p:cNvPr id="486" name="Oval 277"/>
                <p:cNvSpPr>
                  <a:spLocks noChangeArrowheads="1"/>
                </p:cNvSpPr>
                <p:nvPr/>
              </p:nvSpPr>
              <p:spPr bwMode="auto">
                <a:xfrm>
                  <a:off x="4178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7" name="Oval 278"/>
                <p:cNvSpPr>
                  <a:spLocks noChangeArrowheads="1"/>
                </p:cNvSpPr>
                <p:nvPr/>
              </p:nvSpPr>
              <p:spPr bwMode="auto">
                <a:xfrm>
                  <a:off x="4222" y="2306"/>
                  <a:ext cx="16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482" name="Text Box 279"/>
            <p:cNvSpPr txBox="1">
              <a:spLocks noChangeArrowheads="1"/>
            </p:cNvSpPr>
            <p:nvPr/>
          </p:nvSpPr>
          <p:spPr bwMode="auto">
            <a:xfrm>
              <a:off x="4656" y="2127"/>
              <a:ext cx="288" cy="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300" b="1"/>
                <a:t>To Network</a:t>
              </a:r>
            </a:p>
          </p:txBody>
        </p:sp>
        <p:sp>
          <p:nvSpPr>
            <p:cNvPr id="483" name="Text Box 280"/>
            <p:cNvSpPr txBox="1">
              <a:spLocks noChangeArrowheads="1"/>
            </p:cNvSpPr>
            <p:nvPr/>
          </p:nvSpPr>
          <p:spPr bwMode="auto">
            <a:xfrm>
              <a:off x="4944" y="2127"/>
              <a:ext cx="288" cy="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300" b="1"/>
                <a:t>To Analyzer</a:t>
              </a: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Capture from a Tap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5159573" cy="4525963"/>
          </a:xfrm>
        </p:spPr>
        <p:txBody>
          <a:bodyPr/>
          <a:lstStyle/>
          <a:p>
            <a:r>
              <a:rPr lang="en-US" dirty="0" smtClean="0"/>
              <a:t>What do I get?</a:t>
            </a:r>
          </a:p>
          <a:p>
            <a:pPr lvl="1"/>
            <a:r>
              <a:rPr lang="en-US" dirty="0" smtClean="0"/>
              <a:t>Every packet</a:t>
            </a:r>
          </a:p>
          <a:p>
            <a:pPr lvl="1"/>
            <a:r>
              <a:rPr lang="en-US" dirty="0" smtClean="0"/>
              <a:t>Every packet in the correct order</a:t>
            </a:r>
          </a:p>
          <a:p>
            <a:pPr lvl="1"/>
            <a:r>
              <a:rPr lang="en-US" dirty="0" smtClean="0"/>
              <a:t>Valid delta times</a:t>
            </a:r>
          </a:p>
          <a:p>
            <a:pPr lvl="1"/>
            <a:r>
              <a:rPr lang="en-US" dirty="0" smtClean="0"/>
              <a:t>Ability to capture what you want without having to configure the switch and all the politics involved therein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6138846" y="6453188"/>
            <a:ext cx="33337" cy="11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r>
              <a:rPr lang="en-US" sz="100">
                <a:solidFill>
                  <a:srgbClr val="FFFFFF"/>
                </a:solidFill>
              </a:rPr>
              <a:t>SERIES</a:t>
            </a:r>
            <a:endParaRPr lang="en-US"/>
          </a:p>
        </p:txBody>
      </p: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6097126" y="1447757"/>
            <a:ext cx="1674813" cy="377825"/>
            <a:chOff x="528" y="3472"/>
            <a:chExt cx="786" cy="143"/>
          </a:xfrm>
        </p:grpSpPr>
        <p:sp>
          <p:nvSpPr>
            <p:cNvPr id="424" name="Rectangle 6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25" name="Line 7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26" name="Group 8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438" name="Freeform 9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 10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Rectangle 11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 12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 13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" name="Freeform 14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" name="Freeform 15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" name="Freeform 16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Freeform 17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Freeform 18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 19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 20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Rectangle 21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Rectangle 22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Rectangle 23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Rectangle 24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Rectangle 25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Rectangle 26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Rectangle 27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Rectangle 28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Rectangle 29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Rectangle 30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Rectangle 31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" name="Rectangle 32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" name="Rectangle 33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Rectangle 34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Rectangle 35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Rectangle 36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Rectangle 37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Rectangle 38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Rectangle 39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Rectangle 40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Rectangle 41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Rectangle 42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Rectangle 43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" name="Rectangle 44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" name="Rectangle 45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" name="Rectangle 46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27" name="Line 47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28" name="Line 48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29" name="Line 49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0" name="Line 50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1" name="Line 51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2" name="Line 52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3" name="Line 53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4" name="Line 54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5" name="Line 55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6" name="Line 56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7" name="Line 57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7" name="Line 58"/>
          <p:cNvSpPr>
            <a:spLocks noChangeShapeType="1"/>
          </p:cNvSpPr>
          <p:nvPr/>
        </p:nvSpPr>
        <p:spPr bwMode="auto">
          <a:xfrm>
            <a:off x="7698913" y="1752557"/>
            <a:ext cx="1062037" cy="112875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8" name="Line 60"/>
          <p:cNvSpPr>
            <a:spLocks noChangeShapeType="1"/>
          </p:cNvSpPr>
          <p:nvPr/>
        </p:nvSpPr>
        <p:spPr bwMode="auto">
          <a:xfrm flipH="1">
            <a:off x="6324139" y="1752557"/>
            <a:ext cx="20911" cy="369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9" name="Line 61"/>
          <p:cNvSpPr>
            <a:spLocks noChangeShapeType="1"/>
          </p:cNvSpPr>
          <p:nvPr/>
        </p:nvSpPr>
        <p:spPr bwMode="auto">
          <a:xfrm>
            <a:off x="6552739" y="1752557"/>
            <a:ext cx="228600" cy="457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10" name="Line 62"/>
          <p:cNvSpPr>
            <a:spLocks noChangeShapeType="1"/>
          </p:cNvSpPr>
          <p:nvPr/>
        </p:nvSpPr>
        <p:spPr bwMode="auto">
          <a:xfrm>
            <a:off x="7314739" y="1752557"/>
            <a:ext cx="384175" cy="422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1" name="Group 177"/>
          <p:cNvGrpSpPr>
            <a:grpSpLocks/>
          </p:cNvGrpSpPr>
          <p:nvPr/>
        </p:nvGrpSpPr>
        <p:grpSpPr bwMode="auto">
          <a:xfrm>
            <a:off x="6086458" y="4684713"/>
            <a:ext cx="1162050" cy="215900"/>
            <a:chOff x="528" y="3472"/>
            <a:chExt cx="786" cy="143"/>
          </a:xfrm>
        </p:grpSpPr>
        <p:sp>
          <p:nvSpPr>
            <p:cNvPr id="372" name="Rectangle 178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73" name="Line 179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4" name="Group 180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386" name="Freeform 181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 182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Rectangle 183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84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 185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86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87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88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89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90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91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192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Rectangle 193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Rectangle 194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Rectangle 195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Rectangle 196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Rectangle 197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Rectangle 198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Rectangle 199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Rectangle 200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Rectangle 201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Rectangle 202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Rectangle 203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Rectangle 204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Rectangle 205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Rectangle 206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Rectangle 207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Rectangle 208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Rectangle 209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Rectangle 210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Rectangle 211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Rectangle 212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Rectangle 213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Rectangle 214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Rectangle 215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Rectangle 216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Rectangle 217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Rectangle 218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5" name="Line 219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6" name="Line 220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7" name="Line 221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8" name="Line 222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9" name="Line 223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0" name="Line 224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1" name="Line 225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Line 226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Line 227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4" name="Line 228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5" name="Line 229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12" name="Line 230"/>
          <p:cNvSpPr>
            <a:spLocks noChangeShapeType="1"/>
          </p:cNvSpPr>
          <p:nvPr/>
        </p:nvSpPr>
        <p:spPr bwMode="auto">
          <a:xfrm flipH="1">
            <a:off x="5976921" y="4816475"/>
            <a:ext cx="273050" cy="2651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3" name="Group 232"/>
          <p:cNvGrpSpPr>
            <a:grpSpLocks/>
          </p:cNvGrpSpPr>
          <p:nvPr/>
        </p:nvGrpSpPr>
        <p:grpSpPr bwMode="auto">
          <a:xfrm>
            <a:off x="5732446" y="5046663"/>
            <a:ext cx="452437" cy="523875"/>
            <a:chOff x="1350" y="2770"/>
            <a:chExt cx="306" cy="348"/>
          </a:xfrm>
        </p:grpSpPr>
        <p:pic>
          <p:nvPicPr>
            <p:cNvPr id="370" name="Picture 233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350" y="2770"/>
              <a:ext cx="306" cy="348"/>
            </a:xfrm>
            <a:prstGeom prst="rect">
              <a:avLst/>
            </a:prstGeom>
            <a:noFill/>
          </p:spPr>
        </p:pic>
        <p:sp>
          <p:nvSpPr>
            <p:cNvPr id="371" name="Text Box 234"/>
            <p:cNvSpPr txBox="1">
              <a:spLocks noChangeArrowheads="1"/>
            </p:cNvSpPr>
            <p:nvPr/>
          </p:nvSpPr>
          <p:spPr bwMode="auto">
            <a:xfrm>
              <a:off x="1448" y="2842"/>
              <a:ext cx="136" cy="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X</a:t>
              </a:r>
              <a:endParaRPr lang="en-US"/>
            </a:p>
          </p:txBody>
        </p:sp>
      </p:grpSp>
      <p:sp>
        <p:nvSpPr>
          <p:cNvPr id="14" name="Line 235"/>
          <p:cNvSpPr>
            <a:spLocks noChangeShapeType="1"/>
          </p:cNvSpPr>
          <p:nvPr/>
        </p:nvSpPr>
        <p:spPr bwMode="auto">
          <a:xfrm flipH="1">
            <a:off x="6413483" y="4873625"/>
            <a:ext cx="46038" cy="795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5" name="Group 236"/>
          <p:cNvGrpSpPr>
            <a:grpSpLocks/>
          </p:cNvGrpSpPr>
          <p:nvPr/>
        </p:nvGrpSpPr>
        <p:grpSpPr bwMode="auto">
          <a:xfrm>
            <a:off x="6232508" y="5668963"/>
            <a:ext cx="450850" cy="523875"/>
            <a:chOff x="1632" y="2959"/>
            <a:chExt cx="306" cy="348"/>
          </a:xfrm>
        </p:grpSpPr>
        <p:pic>
          <p:nvPicPr>
            <p:cNvPr id="368" name="Picture 237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632" y="2959"/>
              <a:ext cx="306" cy="348"/>
            </a:xfrm>
            <a:prstGeom prst="rect">
              <a:avLst/>
            </a:prstGeom>
            <a:noFill/>
          </p:spPr>
        </p:pic>
        <p:sp>
          <p:nvSpPr>
            <p:cNvPr id="369" name="Text Box 238"/>
            <p:cNvSpPr txBox="1">
              <a:spLocks noChangeArrowheads="1"/>
            </p:cNvSpPr>
            <p:nvPr/>
          </p:nvSpPr>
          <p:spPr bwMode="auto">
            <a:xfrm>
              <a:off x="1730" y="3016"/>
              <a:ext cx="135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Y</a:t>
              </a:r>
              <a:endParaRPr lang="en-US"/>
            </a:p>
          </p:txBody>
        </p:sp>
      </p:grpSp>
      <p:sp>
        <p:nvSpPr>
          <p:cNvPr id="16" name="Line 239"/>
          <p:cNvSpPr>
            <a:spLocks noChangeShapeType="1"/>
          </p:cNvSpPr>
          <p:nvPr/>
        </p:nvSpPr>
        <p:spPr bwMode="auto">
          <a:xfrm>
            <a:off x="6767496" y="4873625"/>
            <a:ext cx="142875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17" name="Group 240"/>
          <p:cNvGrpSpPr>
            <a:grpSpLocks/>
          </p:cNvGrpSpPr>
          <p:nvPr/>
        </p:nvGrpSpPr>
        <p:grpSpPr bwMode="auto">
          <a:xfrm>
            <a:off x="6688121" y="5022850"/>
            <a:ext cx="450850" cy="523875"/>
            <a:chOff x="2256" y="2784"/>
            <a:chExt cx="306" cy="348"/>
          </a:xfrm>
        </p:grpSpPr>
        <p:pic>
          <p:nvPicPr>
            <p:cNvPr id="366" name="Picture 241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256" y="2784"/>
              <a:ext cx="306" cy="348"/>
            </a:xfrm>
            <a:prstGeom prst="rect">
              <a:avLst/>
            </a:prstGeom>
            <a:noFill/>
          </p:spPr>
        </p:pic>
        <p:sp>
          <p:nvSpPr>
            <p:cNvPr id="367" name="Text Box 242"/>
            <p:cNvSpPr txBox="1">
              <a:spLocks noChangeArrowheads="1"/>
            </p:cNvSpPr>
            <p:nvPr/>
          </p:nvSpPr>
          <p:spPr bwMode="auto">
            <a:xfrm>
              <a:off x="2340" y="2833"/>
              <a:ext cx="137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Z</a:t>
              </a:r>
              <a:endParaRPr lang="en-US"/>
            </a:p>
          </p:txBody>
        </p:sp>
      </p:grpSp>
      <p:sp>
        <p:nvSpPr>
          <p:cNvPr id="22" name="Line 248"/>
          <p:cNvSpPr>
            <a:spLocks noChangeShapeType="1"/>
          </p:cNvSpPr>
          <p:nvPr/>
        </p:nvSpPr>
        <p:spPr bwMode="auto">
          <a:xfrm>
            <a:off x="6986571" y="4870450"/>
            <a:ext cx="682625" cy="758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23" name="Picture 249" descr="IPphone87x74p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213583" y="5537200"/>
            <a:ext cx="631825" cy="547688"/>
          </a:xfrm>
          <a:prstGeom prst="rect">
            <a:avLst/>
          </a:prstGeom>
          <a:noFill/>
        </p:spPr>
      </p:pic>
      <p:grpSp>
        <p:nvGrpSpPr>
          <p:cNvPr id="24" name="Group 256"/>
          <p:cNvGrpSpPr>
            <a:grpSpLocks/>
          </p:cNvGrpSpPr>
          <p:nvPr/>
        </p:nvGrpSpPr>
        <p:grpSpPr bwMode="auto">
          <a:xfrm>
            <a:off x="8537399" y="2734584"/>
            <a:ext cx="447676" cy="1456416"/>
            <a:chOff x="2650" y="2690"/>
            <a:chExt cx="282" cy="1143"/>
          </a:xfrm>
        </p:grpSpPr>
        <p:sp>
          <p:nvSpPr>
            <p:cNvPr id="340" name="Rectangle 257"/>
            <p:cNvSpPr>
              <a:spLocks noChangeArrowheads="1"/>
            </p:cNvSpPr>
            <p:nvPr/>
          </p:nvSpPr>
          <p:spPr bwMode="auto">
            <a:xfrm>
              <a:off x="2663" y="2884"/>
              <a:ext cx="70" cy="948"/>
            </a:xfrm>
            <a:prstGeom prst="rect">
              <a:avLst/>
            </a:prstGeom>
            <a:solidFill>
              <a:srgbClr val="CF0E30"/>
            </a:solidFill>
            <a:ln w="4763" algn="ctr">
              <a:noFill/>
              <a:miter lim="800000"/>
              <a:headEnd/>
              <a:tailEnd/>
            </a:ln>
            <a:effectLst/>
            <a:scene3d>
              <a:camera prst="legacyObliqueTopRight"/>
              <a:lightRig rig="legacyFlat3" dir="l"/>
            </a:scene3d>
            <a:sp3d extrusionH="862000" prstMaterial="legacyMatte">
              <a:bevelT w="13500" h="13500" prst="angle"/>
              <a:bevelB w="13500" h="13500" prst="angle"/>
              <a:extrusionClr>
                <a:srgbClr val="CF0E30"/>
              </a:extrusionClr>
            </a:sp3d>
          </p:spPr>
          <p:txBody>
            <a:bodyPr>
              <a:flatTx/>
            </a:bodyPr>
            <a:lstStyle/>
            <a:p>
              <a:endParaRPr lang="en-US"/>
            </a:p>
          </p:txBody>
        </p:sp>
        <p:sp>
          <p:nvSpPr>
            <p:cNvPr id="341" name="Line 258"/>
            <p:cNvSpPr>
              <a:spLocks noChangeShapeType="1"/>
            </p:cNvSpPr>
            <p:nvPr/>
          </p:nvSpPr>
          <p:spPr bwMode="auto">
            <a:xfrm flipH="1">
              <a:off x="2740" y="2929"/>
              <a:ext cx="192" cy="169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" name="Rectangle 259"/>
            <p:cNvSpPr>
              <a:spLocks noChangeArrowheads="1"/>
            </p:cNvSpPr>
            <p:nvPr/>
          </p:nvSpPr>
          <p:spPr bwMode="auto">
            <a:xfrm>
              <a:off x="2659" y="2886"/>
              <a:ext cx="73" cy="947"/>
            </a:xfrm>
            <a:prstGeom prst="rect">
              <a:avLst/>
            </a:prstGeom>
            <a:noFill/>
            <a:ln w="3175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3" name="Line 260"/>
            <p:cNvSpPr>
              <a:spLocks noChangeShapeType="1"/>
            </p:cNvSpPr>
            <p:nvPr/>
          </p:nvSpPr>
          <p:spPr bwMode="auto">
            <a:xfrm flipV="1">
              <a:off x="2887" y="2823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Line 261"/>
            <p:cNvSpPr>
              <a:spLocks noChangeShapeType="1"/>
            </p:cNvSpPr>
            <p:nvPr/>
          </p:nvSpPr>
          <p:spPr bwMode="auto">
            <a:xfrm flipV="1">
              <a:off x="2888" y="3378"/>
              <a:ext cx="1" cy="12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5" name="Line 262"/>
            <p:cNvSpPr>
              <a:spLocks noChangeShapeType="1"/>
            </p:cNvSpPr>
            <p:nvPr/>
          </p:nvSpPr>
          <p:spPr bwMode="auto">
            <a:xfrm flipV="1">
              <a:off x="2888" y="3082"/>
              <a:ext cx="1" cy="146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Line 263"/>
            <p:cNvSpPr>
              <a:spLocks noChangeShapeType="1"/>
            </p:cNvSpPr>
            <p:nvPr/>
          </p:nvSpPr>
          <p:spPr bwMode="auto">
            <a:xfrm flipH="1">
              <a:off x="2734" y="3460"/>
              <a:ext cx="192" cy="2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Line 264"/>
            <p:cNvSpPr>
              <a:spLocks noChangeShapeType="1"/>
            </p:cNvSpPr>
            <p:nvPr/>
          </p:nvSpPr>
          <p:spPr bwMode="auto">
            <a:xfrm flipH="1">
              <a:off x="2734" y="3460"/>
              <a:ext cx="192" cy="218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Line 265"/>
            <p:cNvSpPr>
              <a:spLocks noChangeShapeType="1"/>
            </p:cNvSpPr>
            <p:nvPr/>
          </p:nvSpPr>
          <p:spPr bwMode="auto">
            <a:xfrm flipH="1">
              <a:off x="2734" y="3339"/>
              <a:ext cx="192" cy="19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Line 266"/>
            <p:cNvSpPr>
              <a:spLocks noChangeShapeType="1"/>
            </p:cNvSpPr>
            <p:nvPr/>
          </p:nvSpPr>
          <p:spPr bwMode="auto">
            <a:xfrm flipH="1">
              <a:off x="2734" y="3339"/>
              <a:ext cx="192" cy="194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Line 267"/>
            <p:cNvSpPr>
              <a:spLocks noChangeShapeType="1"/>
            </p:cNvSpPr>
            <p:nvPr/>
          </p:nvSpPr>
          <p:spPr bwMode="auto">
            <a:xfrm flipH="1">
              <a:off x="2734" y="3194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Line 268"/>
            <p:cNvSpPr>
              <a:spLocks noChangeShapeType="1"/>
            </p:cNvSpPr>
            <p:nvPr/>
          </p:nvSpPr>
          <p:spPr bwMode="auto">
            <a:xfrm flipH="1">
              <a:off x="2734" y="3194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Line 269"/>
            <p:cNvSpPr>
              <a:spLocks noChangeShapeType="1"/>
            </p:cNvSpPr>
            <p:nvPr/>
          </p:nvSpPr>
          <p:spPr bwMode="auto">
            <a:xfrm flipH="1">
              <a:off x="2734" y="3049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Line 270"/>
            <p:cNvSpPr>
              <a:spLocks noChangeShapeType="1"/>
            </p:cNvSpPr>
            <p:nvPr/>
          </p:nvSpPr>
          <p:spPr bwMode="auto">
            <a:xfrm flipH="1">
              <a:off x="2734" y="3049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Line 271"/>
            <p:cNvSpPr>
              <a:spLocks noChangeShapeType="1"/>
            </p:cNvSpPr>
            <p:nvPr/>
          </p:nvSpPr>
          <p:spPr bwMode="auto">
            <a:xfrm flipV="1">
              <a:off x="2734" y="2783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Line 272"/>
            <p:cNvSpPr>
              <a:spLocks noChangeShapeType="1"/>
            </p:cNvSpPr>
            <p:nvPr/>
          </p:nvSpPr>
          <p:spPr bwMode="auto">
            <a:xfrm flipV="1">
              <a:off x="2734" y="2783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" name="Line 273"/>
            <p:cNvSpPr>
              <a:spLocks noChangeShapeType="1"/>
            </p:cNvSpPr>
            <p:nvPr/>
          </p:nvSpPr>
          <p:spPr bwMode="auto">
            <a:xfrm flipV="1">
              <a:off x="2814" y="3583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Line 274"/>
            <p:cNvSpPr>
              <a:spLocks noChangeShapeType="1"/>
            </p:cNvSpPr>
            <p:nvPr/>
          </p:nvSpPr>
          <p:spPr bwMode="auto">
            <a:xfrm flipV="1">
              <a:off x="2814" y="3306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Line 275"/>
            <p:cNvSpPr>
              <a:spLocks noChangeShapeType="1"/>
            </p:cNvSpPr>
            <p:nvPr/>
          </p:nvSpPr>
          <p:spPr bwMode="auto">
            <a:xfrm flipH="1" flipV="1">
              <a:off x="2815" y="3030"/>
              <a:ext cx="6" cy="132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" name="Line 276"/>
            <p:cNvSpPr>
              <a:spLocks noChangeShapeType="1"/>
            </p:cNvSpPr>
            <p:nvPr/>
          </p:nvSpPr>
          <p:spPr bwMode="auto">
            <a:xfrm flipV="1">
              <a:off x="2734" y="2690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" name="Line 277"/>
            <p:cNvSpPr>
              <a:spLocks noChangeShapeType="1"/>
            </p:cNvSpPr>
            <p:nvPr/>
          </p:nvSpPr>
          <p:spPr bwMode="auto">
            <a:xfrm>
              <a:off x="2651" y="2973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Line 278"/>
            <p:cNvSpPr>
              <a:spLocks noChangeShapeType="1"/>
            </p:cNvSpPr>
            <p:nvPr/>
          </p:nvSpPr>
          <p:spPr bwMode="auto">
            <a:xfrm>
              <a:off x="2651" y="3092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Line 279"/>
            <p:cNvSpPr>
              <a:spLocks noChangeShapeType="1"/>
            </p:cNvSpPr>
            <p:nvPr/>
          </p:nvSpPr>
          <p:spPr bwMode="auto">
            <a:xfrm>
              <a:off x="2651" y="3238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3" name="Line 280"/>
            <p:cNvSpPr>
              <a:spLocks noChangeShapeType="1"/>
            </p:cNvSpPr>
            <p:nvPr/>
          </p:nvSpPr>
          <p:spPr bwMode="auto">
            <a:xfrm>
              <a:off x="2650" y="3386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Line 281"/>
            <p:cNvSpPr>
              <a:spLocks noChangeShapeType="1"/>
            </p:cNvSpPr>
            <p:nvPr/>
          </p:nvSpPr>
          <p:spPr bwMode="auto">
            <a:xfrm>
              <a:off x="2650" y="3535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5" name="Line 282"/>
            <p:cNvSpPr>
              <a:spLocks noChangeShapeType="1"/>
            </p:cNvSpPr>
            <p:nvPr/>
          </p:nvSpPr>
          <p:spPr bwMode="auto">
            <a:xfrm>
              <a:off x="2650" y="3669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" name="Group 283"/>
          <p:cNvGrpSpPr>
            <a:grpSpLocks/>
          </p:cNvGrpSpPr>
          <p:nvPr/>
        </p:nvGrpSpPr>
        <p:grpSpPr bwMode="auto">
          <a:xfrm>
            <a:off x="8457972" y="3214667"/>
            <a:ext cx="609828" cy="423862"/>
            <a:chOff x="545" y="2017"/>
            <a:chExt cx="534" cy="411"/>
          </a:xfrm>
        </p:grpSpPr>
        <p:sp>
          <p:nvSpPr>
            <p:cNvPr id="315" name="Line 284"/>
            <p:cNvSpPr>
              <a:spLocks noChangeShapeType="1"/>
            </p:cNvSpPr>
            <p:nvPr/>
          </p:nvSpPr>
          <p:spPr bwMode="auto">
            <a:xfrm>
              <a:off x="545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6" name="AutoShape 285"/>
            <p:cNvSpPr>
              <a:spLocks noChangeAspect="1" noChangeArrowheads="1" noTextEdit="1"/>
            </p:cNvSpPr>
            <p:nvPr/>
          </p:nvSpPr>
          <p:spPr bwMode="auto">
            <a:xfrm>
              <a:off x="545" y="2017"/>
              <a:ext cx="534" cy="4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" name="Oval 286"/>
            <p:cNvSpPr>
              <a:spLocks noChangeArrowheads="1"/>
            </p:cNvSpPr>
            <p:nvPr/>
          </p:nvSpPr>
          <p:spPr bwMode="auto">
            <a:xfrm>
              <a:off x="546" y="2188"/>
              <a:ext cx="532" cy="239"/>
            </a:xfrm>
            <a:prstGeom prst="ellipse">
              <a:avLst/>
            </a:prstGeom>
            <a:solidFill>
              <a:srgbClr val="AFAF66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18" name="Rectangle 287"/>
            <p:cNvSpPr>
              <a:spLocks noChangeArrowheads="1"/>
            </p:cNvSpPr>
            <p:nvPr/>
          </p:nvSpPr>
          <p:spPr bwMode="auto">
            <a:xfrm>
              <a:off x="546" y="2139"/>
              <a:ext cx="531" cy="170"/>
            </a:xfrm>
            <a:prstGeom prst="rect">
              <a:avLst/>
            </a:prstGeom>
            <a:solidFill>
              <a:srgbClr val="AFAF66"/>
            </a:solidFill>
            <a:ln w="1588" algn="ctr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19" name="Oval 288"/>
            <p:cNvSpPr>
              <a:spLocks noChangeArrowheads="1"/>
            </p:cNvSpPr>
            <p:nvPr/>
          </p:nvSpPr>
          <p:spPr bwMode="auto">
            <a:xfrm>
              <a:off x="546" y="2018"/>
              <a:ext cx="532" cy="239"/>
            </a:xfrm>
            <a:prstGeom prst="ellipse">
              <a:avLst/>
            </a:prstGeom>
            <a:solidFill>
              <a:srgbClr val="CCCC9B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0" name="Group 289"/>
            <p:cNvGrpSpPr>
              <a:grpSpLocks/>
            </p:cNvGrpSpPr>
            <p:nvPr/>
          </p:nvGrpSpPr>
          <p:grpSpPr bwMode="auto">
            <a:xfrm>
              <a:off x="626" y="2046"/>
              <a:ext cx="368" cy="183"/>
              <a:chOff x="1033" y="1368"/>
              <a:chExt cx="331" cy="149"/>
            </a:xfrm>
          </p:grpSpPr>
          <p:grpSp>
            <p:nvGrpSpPr>
              <p:cNvPr id="322" name="Group 290"/>
              <p:cNvGrpSpPr>
                <a:grpSpLocks/>
              </p:cNvGrpSpPr>
              <p:nvPr/>
            </p:nvGrpSpPr>
            <p:grpSpPr bwMode="auto">
              <a:xfrm>
                <a:off x="1033" y="1368"/>
                <a:ext cx="328" cy="146"/>
                <a:chOff x="1993" y="1656"/>
                <a:chExt cx="328" cy="146"/>
              </a:xfrm>
            </p:grpSpPr>
            <p:sp>
              <p:nvSpPr>
                <p:cNvPr id="332" name="Freeform 291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" name="Freeform 292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" name="Freeform 293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" name="Freeform 294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" name="Freeform 295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" name="Freeform 296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" name="Freeform 297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" name="Freeform 298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23" name="Group 299"/>
              <p:cNvGrpSpPr>
                <a:grpSpLocks/>
              </p:cNvGrpSpPr>
              <p:nvPr/>
            </p:nvGrpSpPr>
            <p:grpSpPr bwMode="auto">
              <a:xfrm>
                <a:off x="1036" y="1372"/>
                <a:ext cx="328" cy="145"/>
                <a:chOff x="1996" y="1660"/>
                <a:chExt cx="328" cy="145"/>
              </a:xfrm>
            </p:grpSpPr>
            <p:sp>
              <p:nvSpPr>
                <p:cNvPr id="324" name="Freeform 300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" name="Freeform 301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" name="Freeform 302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" name="Freeform 303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" name="Freeform 304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" name="Freeform 305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" name="Freeform 306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" name="Freeform 307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321" name="Line 308"/>
            <p:cNvSpPr>
              <a:spLocks noChangeShapeType="1"/>
            </p:cNvSpPr>
            <p:nvPr/>
          </p:nvSpPr>
          <p:spPr bwMode="auto">
            <a:xfrm>
              <a:off x="1076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" name="Line 61"/>
          <p:cNvSpPr>
            <a:spLocks noChangeShapeType="1"/>
          </p:cNvSpPr>
          <p:nvPr/>
        </p:nvSpPr>
        <p:spPr bwMode="auto">
          <a:xfrm>
            <a:off x="7086139" y="1752556"/>
            <a:ext cx="76200" cy="4958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27" name="Group 486"/>
          <p:cNvGrpSpPr/>
          <p:nvPr/>
        </p:nvGrpSpPr>
        <p:grpSpPr>
          <a:xfrm>
            <a:off x="6014068" y="2090703"/>
            <a:ext cx="1911351" cy="804897"/>
            <a:chOff x="4566729" y="2514609"/>
            <a:chExt cx="1911351" cy="804897"/>
          </a:xfrm>
        </p:grpSpPr>
        <p:grpSp>
          <p:nvGrpSpPr>
            <p:cNvPr id="109" name="Group 485"/>
            <p:cNvGrpSpPr/>
            <p:nvPr/>
          </p:nvGrpSpPr>
          <p:grpSpPr>
            <a:xfrm>
              <a:off x="4566729" y="2514609"/>
              <a:ext cx="1911351" cy="804897"/>
              <a:chOff x="4797430" y="2890847"/>
              <a:chExt cx="1911351" cy="804897"/>
            </a:xfrm>
          </p:grpSpPr>
          <p:grpSp>
            <p:nvGrpSpPr>
              <p:cNvPr id="175" name="Group 64"/>
              <p:cNvGrpSpPr>
                <a:grpSpLocks/>
              </p:cNvGrpSpPr>
              <p:nvPr/>
            </p:nvGrpSpPr>
            <p:grpSpPr bwMode="auto">
              <a:xfrm>
                <a:off x="5815546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282" name="Group 65"/>
                <p:cNvGrpSpPr>
                  <a:grpSpLocks/>
                </p:cNvGrpSpPr>
                <p:nvPr/>
              </p:nvGrpSpPr>
              <p:grpSpPr bwMode="auto">
                <a:xfrm>
                  <a:off x="1071" y="667"/>
                  <a:ext cx="30" cy="8"/>
                  <a:chOff x="4702" y="2442"/>
                  <a:chExt cx="76" cy="14"/>
                </a:xfrm>
              </p:grpSpPr>
              <p:sp>
                <p:nvSpPr>
                  <p:cNvPr id="306" name="Freeform 66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7" name="Line 67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8" name="Freeform 68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9" name="Line 69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0" name="Line 70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1" name="Line 71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2" name="Freeform 72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3" name="Freeform 73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4" name="Line 74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3" name="Rectangle 75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" name="Rectangle 76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5" name="Rectangle 77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6" name="Rectangle 78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7" name="Freeform 79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" name="Oval 80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81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" name="Line 82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" name="Line 83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" name="Freeform 84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" name="Oval 85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" name="Oval 86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" name="Oval 87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" name="Rectangle 88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" name="Rectangle 89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98" name="Group 90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304" name="Oval 9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5" name="Rectangle 92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99" name="Group 93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300" name="Oval 94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1" name="Oval 95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2" name="Oval 96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3" name="Oval 97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76" name="Group 98"/>
              <p:cNvGrpSpPr>
                <a:grpSpLocks/>
              </p:cNvGrpSpPr>
              <p:nvPr/>
            </p:nvGrpSpPr>
            <p:grpSpPr bwMode="auto">
              <a:xfrm>
                <a:off x="5306488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249" name="Group 99"/>
                <p:cNvGrpSpPr>
                  <a:grpSpLocks/>
                </p:cNvGrpSpPr>
                <p:nvPr/>
              </p:nvGrpSpPr>
              <p:grpSpPr bwMode="auto">
                <a:xfrm>
                  <a:off x="1071" y="667"/>
                  <a:ext cx="30" cy="8"/>
                  <a:chOff x="4702" y="2442"/>
                  <a:chExt cx="76" cy="14"/>
                </a:xfrm>
              </p:grpSpPr>
              <p:sp>
                <p:nvSpPr>
                  <p:cNvPr id="273" name="Freeform 100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4" name="Line 101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5" name="Freeform 102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6" name="Line 103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7" name="Line 104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8" name="Line 105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9" name="Freeform 106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0" name="Freeform 107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1" name="Line 108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0" name="Rectangle 109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" name="Rectangle 110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2" name="Rectangle 111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3" name="Rectangle 112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4" name="Freeform 113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5" name="Oval 114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" name="Freeform 115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" name="Line 116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" name="Line 117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" name="Freeform 118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" name="Oval 119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" name="Oval 120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" name="Oval 121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" name="Rectangle 122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" name="Rectangle 123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65" name="Group 124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71" name="Oval 125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2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66" name="Group 127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67" name="Oval 128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8" name="Oval 129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9" name="Oval 130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" name="Oval 131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77" name="Group 132"/>
              <p:cNvGrpSpPr>
                <a:grpSpLocks/>
              </p:cNvGrpSpPr>
              <p:nvPr/>
            </p:nvGrpSpPr>
            <p:grpSpPr bwMode="auto">
              <a:xfrm>
                <a:off x="4797430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216" name="Group 133"/>
                <p:cNvGrpSpPr>
                  <a:grpSpLocks/>
                </p:cNvGrpSpPr>
                <p:nvPr/>
              </p:nvGrpSpPr>
              <p:grpSpPr bwMode="auto">
                <a:xfrm>
                  <a:off x="1071" y="667"/>
                  <a:ext cx="30" cy="8"/>
                  <a:chOff x="4702" y="2442"/>
                  <a:chExt cx="76" cy="14"/>
                </a:xfrm>
              </p:grpSpPr>
              <p:sp>
                <p:nvSpPr>
                  <p:cNvPr id="240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1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2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3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4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5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6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7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8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7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19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0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1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32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38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3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34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78" name="Text Box 167"/>
              <p:cNvSpPr txBox="1">
                <a:spLocks noChangeArrowheads="1"/>
              </p:cNvSpPr>
              <p:nvPr/>
            </p:nvSpPr>
            <p:spPr bwMode="auto">
              <a:xfrm>
                <a:off x="4863921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A</a:t>
                </a:r>
                <a:endParaRPr lang="en-US" dirty="0"/>
              </a:p>
            </p:txBody>
          </p:sp>
          <p:sp>
            <p:nvSpPr>
              <p:cNvPr id="179" name="Text Box 168"/>
              <p:cNvSpPr txBox="1">
                <a:spLocks noChangeArrowheads="1"/>
              </p:cNvSpPr>
              <p:nvPr/>
            </p:nvSpPr>
            <p:spPr bwMode="auto">
              <a:xfrm>
                <a:off x="5885213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C</a:t>
                </a:r>
                <a:endParaRPr lang="en-US" dirty="0"/>
              </a:p>
            </p:txBody>
          </p:sp>
          <p:sp>
            <p:nvSpPr>
              <p:cNvPr id="180" name="Text Box 169"/>
              <p:cNvSpPr txBox="1">
                <a:spLocks noChangeArrowheads="1"/>
              </p:cNvSpPr>
              <p:nvPr/>
            </p:nvSpPr>
            <p:spPr bwMode="auto">
              <a:xfrm>
                <a:off x="5374567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B</a:t>
                </a:r>
                <a:endParaRPr lang="en-US" dirty="0"/>
              </a:p>
            </p:txBody>
          </p:sp>
          <p:grpSp>
            <p:nvGrpSpPr>
              <p:cNvPr id="181" name="Group 132"/>
              <p:cNvGrpSpPr>
                <a:grpSpLocks/>
              </p:cNvGrpSpPr>
              <p:nvPr/>
            </p:nvGrpSpPr>
            <p:grpSpPr bwMode="auto">
              <a:xfrm>
                <a:off x="6324605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183" name="Group 133"/>
                <p:cNvGrpSpPr>
                  <a:grpSpLocks/>
                </p:cNvGrpSpPr>
                <p:nvPr/>
              </p:nvGrpSpPr>
              <p:grpSpPr bwMode="auto">
                <a:xfrm>
                  <a:off x="1069" y="667"/>
                  <a:ext cx="30" cy="8"/>
                  <a:chOff x="4702" y="2442"/>
                  <a:chExt cx="76" cy="14"/>
                </a:xfrm>
              </p:grpSpPr>
              <p:sp>
                <p:nvSpPr>
                  <p:cNvPr id="207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8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9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0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1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2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3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4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5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4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6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7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8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99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05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00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01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2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3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4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82" name="Text Box 168"/>
              <p:cNvSpPr txBox="1">
                <a:spLocks noChangeArrowheads="1"/>
              </p:cNvSpPr>
              <p:nvPr/>
            </p:nvSpPr>
            <p:spPr bwMode="auto">
              <a:xfrm>
                <a:off x="6395858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 smtClean="0">
                    <a:solidFill>
                      <a:srgbClr val="000000"/>
                    </a:solidFill>
                    <a:latin typeface="Tahoma" pitchFamily="34" charset="0"/>
                  </a:rPr>
                  <a:t>D</a:t>
                </a:r>
                <a:endParaRPr lang="en-US" dirty="0"/>
              </a:p>
            </p:txBody>
          </p:sp>
        </p:grpSp>
        <p:grpSp>
          <p:nvGrpSpPr>
            <p:cNvPr id="110" name="Group 385"/>
            <p:cNvGrpSpPr/>
            <p:nvPr/>
          </p:nvGrpSpPr>
          <p:grpSpPr>
            <a:xfrm>
              <a:off x="4661079" y="2857500"/>
              <a:ext cx="200026" cy="271463"/>
              <a:chOff x="7959725" y="2474913"/>
              <a:chExt cx="200026" cy="271463"/>
            </a:xfrm>
          </p:grpSpPr>
          <p:sp>
            <p:nvSpPr>
              <p:cNvPr id="157" name="Freeform 775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776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777"/>
              <p:cNvSpPr>
                <a:spLocks/>
              </p:cNvSpPr>
              <p:nvPr/>
            </p:nvSpPr>
            <p:spPr bwMode="auto">
              <a:xfrm>
                <a:off x="7959725" y="2490788"/>
                <a:ext cx="109538" cy="255588"/>
              </a:xfrm>
              <a:custGeom>
                <a:avLst/>
                <a:gdLst/>
                <a:ahLst/>
                <a:cxnLst>
                  <a:cxn ang="0">
                    <a:pos x="139" y="114"/>
                  </a:cxn>
                  <a:cxn ang="0">
                    <a:pos x="139" y="114"/>
                  </a:cxn>
                  <a:cxn ang="0">
                    <a:pos x="137" y="89"/>
                  </a:cxn>
                  <a:cxn ang="0">
                    <a:pos x="137" y="89"/>
                  </a:cxn>
                  <a:cxn ang="0">
                    <a:pos x="136" y="72"/>
                  </a:cxn>
                  <a:cxn ang="0">
                    <a:pos x="131" y="59"/>
                  </a:cxn>
                  <a:cxn ang="0">
                    <a:pos x="125" y="44"/>
                  </a:cxn>
                  <a:cxn ang="0">
                    <a:pos x="113" y="26"/>
                  </a:cxn>
                  <a:cxn ang="0">
                    <a:pos x="106" y="20"/>
                  </a:cxn>
                  <a:cxn ang="0">
                    <a:pos x="100" y="14"/>
                  </a:cxn>
                  <a:cxn ang="0">
                    <a:pos x="90" y="9"/>
                  </a:cxn>
                  <a:cxn ang="0">
                    <a:pos x="80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4"/>
                  </a:cxn>
                  <a:cxn ang="0">
                    <a:pos x="121" y="291"/>
                  </a:cxn>
                  <a:cxn ang="0">
                    <a:pos x="121" y="314"/>
                  </a:cxn>
                  <a:cxn ang="0">
                    <a:pos x="139" y="320"/>
                  </a:cxn>
                  <a:cxn ang="0">
                    <a:pos x="139" y="114"/>
                  </a:cxn>
                  <a:cxn ang="0">
                    <a:pos x="139" y="114"/>
                  </a:cxn>
                </a:cxnLst>
                <a:rect l="0" t="0" r="r" b="b"/>
                <a:pathLst>
                  <a:path w="139" h="320">
                    <a:moveTo>
                      <a:pt x="139" y="114"/>
                    </a:moveTo>
                    <a:lnTo>
                      <a:pt x="139" y="114"/>
                    </a:lnTo>
                    <a:lnTo>
                      <a:pt x="137" y="89"/>
                    </a:lnTo>
                    <a:lnTo>
                      <a:pt x="137" y="89"/>
                    </a:lnTo>
                    <a:lnTo>
                      <a:pt x="136" y="72"/>
                    </a:lnTo>
                    <a:lnTo>
                      <a:pt x="131" y="59"/>
                    </a:lnTo>
                    <a:lnTo>
                      <a:pt x="125" y="44"/>
                    </a:lnTo>
                    <a:lnTo>
                      <a:pt x="113" y="26"/>
                    </a:lnTo>
                    <a:lnTo>
                      <a:pt x="106" y="20"/>
                    </a:lnTo>
                    <a:lnTo>
                      <a:pt x="100" y="14"/>
                    </a:lnTo>
                    <a:lnTo>
                      <a:pt x="90" y="9"/>
                    </a:lnTo>
                    <a:lnTo>
                      <a:pt x="80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4"/>
                    </a:lnTo>
                    <a:lnTo>
                      <a:pt x="121" y="291"/>
                    </a:lnTo>
                    <a:lnTo>
                      <a:pt x="121" y="314"/>
                    </a:lnTo>
                    <a:lnTo>
                      <a:pt x="139" y="320"/>
                    </a:lnTo>
                    <a:lnTo>
                      <a:pt x="139" y="114"/>
                    </a:lnTo>
                    <a:lnTo>
                      <a:pt x="139" y="114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778"/>
              <p:cNvSpPr>
                <a:spLocks/>
              </p:cNvSpPr>
              <p:nvPr/>
            </p:nvSpPr>
            <p:spPr bwMode="auto">
              <a:xfrm>
                <a:off x="8018463" y="2478088"/>
                <a:ext cx="87313" cy="15875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0" y="20"/>
                  </a:cxn>
                  <a:cxn ang="0">
                    <a:pos x="109" y="0"/>
                  </a:cxn>
                </a:cxnLst>
                <a:rect l="0" t="0" r="r" b="b"/>
                <a:pathLst>
                  <a:path w="109" h="20">
                    <a:moveTo>
                      <a:pt x="109" y="0"/>
                    </a:moveTo>
                    <a:lnTo>
                      <a:pt x="0" y="2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Line 779"/>
              <p:cNvSpPr>
                <a:spLocks noChangeShapeType="1"/>
              </p:cNvSpPr>
              <p:nvPr/>
            </p:nvSpPr>
            <p:spPr bwMode="auto">
              <a:xfrm flipH="1">
                <a:off x="8018463" y="2478088"/>
                <a:ext cx="87313" cy="1587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780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Freeform 781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782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783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784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785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786"/>
              <p:cNvSpPr>
                <a:spLocks/>
              </p:cNvSpPr>
              <p:nvPr/>
            </p:nvSpPr>
            <p:spPr bwMode="auto">
              <a:xfrm>
                <a:off x="8074025" y="2505075"/>
                <a:ext cx="31750" cy="111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9" y="6"/>
                  </a:cxn>
                  <a:cxn ang="0">
                    <a:pos x="39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39" h="12">
                    <a:moveTo>
                      <a:pt x="0" y="12"/>
                    </a:moveTo>
                    <a:lnTo>
                      <a:pt x="39" y="6"/>
                    </a:lnTo>
                    <a:lnTo>
                      <a:pt x="39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787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788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789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790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791"/>
              <p:cNvSpPr>
                <a:spLocks/>
              </p:cNvSpPr>
              <p:nvPr/>
            </p:nvSpPr>
            <p:spPr bwMode="auto">
              <a:xfrm>
                <a:off x="7959725" y="2490788"/>
                <a:ext cx="111125" cy="255588"/>
              </a:xfrm>
              <a:custGeom>
                <a:avLst/>
                <a:gdLst/>
                <a:ahLst/>
                <a:cxnLst>
                  <a:cxn ang="0">
                    <a:pos x="140" y="114"/>
                  </a:cxn>
                  <a:cxn ang="0">
                    <a:pos x="140" y="114"/>
                  </a:cxn>
                  <a:cxn ang="0">
                    <a:pos x="139" y="89"/>
                  </a:cxn>
                  <a:cxn ang="0">
                    <a:pos x="139" y="89"/>
                  </a:cxn>
                  <a:cxn ang="0">
                    <a:pos x="137" y="72"/>
                  </a:cxn>
                  <a:cxn ang="0">
                    <a:pos x="134" y="59"/>
                  </a:cxn>
                  <a:cxn ang="0">
                    <a:pos x="126" y="44"/>
                  </a:cxn>
                  <a:cxn ang="0">
                    <a:pos x="115" y="26"/>
                  </a:cxn>
                  <a:cxn ang="0">
                    <a:pos x="108" y="20"/>
                  </a:cxn>
                  <a:cxn ang="0">
                    <a:pos x="101" y="14"/>
                  </a:cxn>
                  <a:cxn ang="0">
                    <a:pos x="91" y="9"/>
                  </a:cxn>
                  <a:cxn ang="0">
                    <a:pos x="82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2"/>
                  </a:cxn>
                  <a:cxn ang="0">
                    <a:pos x="122" y="291"/>
                  </a:cxn>
                  <a:cxn ang="0">
                    <a:pos x="122" y="314"/>
                  </a:cxn>
                  <a:cxn ang="0">
                    <a:pos x="140" y="320"/>
                  </a:cxn>
                  <a:cxn ang="0">
                    <a:pos x="140" y="114"/>
                  </a:cxn>
                  <a:cxn ang="0">
                    <a:pos x="140" y="114"/>
                  </a:cxn>
                </a:cxnLst>
                <a:rect l="0" t="0" r="r" b="b"/>
                <a:pathLst>
                  <a:path w="140" h="320">
                    <a:moveTo>
                      <a:pt x="140" y="114"/>
                    </a:moveTo>
                    <a:lnTo>
                      <a:pt x="140" y="114"/>
                    </a:lnTo>
                    <a:lnTo>
                      <a:pt x="139" y="89"/>
                    </a:lnTo>
                    <a:lnTo>
                      <a:pt x="139" y="89"/>
                    </a:lnTo>
                    <a:lnTo>
                      <a:pt x="137" y="72"/>
                    </a:lnTo>
                    <a:lnTo>
                      <a:pt x="134" y="59"/>
                    </a:lnTo>
                    <a:lnTo>
                      <a:pt x="126" y="44"/>
                    </a:lnTo>
                    <a:lnTo>
                      <a:pt x="115" y="26"/>
                    </a:lnTo>
                    <a:lnTo>
                      <a:pt x="108" y="20"/>
                    </a:lnTo>
                    <a:lnTo>
                      <a:pt x="101" y="14"/>
                    </a:lnTo>
                    <a:lnTo>
                      <a:pt x="91" y="9"/>
                    </a:lnTo>
                    <a:lnTo>
                      <a:pt x="82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2"/>
                    </a:lnTo>
                    <a:lnTo>
                      <a:pt x="122" y="291"/>
                    </a:lnTo>
                    <a:lnTo>
                      <a:pt x="122" y="314"/>
                    </a:lnTo>
                    <a:lnTo>
                      <a:pt x="140" y="320"/>
                    </a:lnTo>
                    <a:lnTo>
                      <a:pt x="140" y="114"/>
                    </a:lnTo>
                    <a:lnTo>
                      <a:pt x="140" y="114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Line 792"/>
              <p:cNvSpPr>
                <a:spLocks noChangeShapeType="1"/>
              </p:cNvSpPr>
              <p:nvPr/>
            </p:nvSpPr>
            <p:spPr bwMode="auto">
              <a:xfrm>
                <a:off x="8158163" y="2562225"/>
                <a:ext cx="0" cy="5238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1" name="Group 404"/>
            <p:cNvGrpSpPr/>
            <p:nvPr/>
          </p:nvGrpSpPr>
          <p:grpSpPr>
            <a:xfrm>
              <a:off x="6185079" y="2874169"/>
              <a:ext cx="200025" cy="238125"/>
              <a:chOff x="7885112" y="5567362"/>
              <a:chExt cx="200025" cy="238125"/>
            </a:xfrm>
          </p:grpSpPr>
          <p:sp>
            <p:nvSpPr>
              <p:cNvPr id="142" name="Freeform 683"/>
              <p:cNvSpPr>
                <a:spLocks/>
              </p:cNvSpPr>
              <p:nvPr/>
            </p:nvSpPr>
            <p:spPr bwMode="auto">
              <a:xfrm>
                <a:off x="7886700" y="573246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0"/>
                  </a:cxn>
                  <a:cxn ang="0">
                    <a:pos x="242" y="5"/>
                  </a:cxn>
                  <a:cxn ang="0">
                    <a:pos x="237" y="11"/>
                  </a:cxn>
                  <a:cxn ang="0">
                    <a:pos x="228" y="17"/>
                  </a:cxn>
                  <a:cxn ang="0">
                    <a:pos x="214" y="23"/>
                  </a:cxn>
                  <a:cxn ang="0">
                    <a:pos x="193" y="28"/>
                  </a:cxn>
                  <a:cxn ang="0">
                    <a:pos x="162" y="32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2"/>
                  </a:cxn>
                  <a:cxn ang="0">
                    <a:pos x="52" y="28"/>
                  </a:cxn>
                  <a:cxn ang="0">
                    <a:pos x="30" y="23"/>
                  </a:cxn>
                  <a:cxn ang="0">
                    <a:pos x="15" y="17"/>
                  </a:cxn>
                  <a:cxn ang="0">
                    <a:pos x="7" y="11"/>
                  </a:cxn>
                  <a:cxn ang="0">
                    <a:pos x="1" y="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5"/>
                  </a:cxn>
                  <a:cxn ang="0">
                    <a:pos x="2" y="61"/>
                  </a:cxn>
                  <a:cxn ang="0">
                    <a:pos x="7" y="66"/>
                  </a:cxn>
                  <a:cxn ang="0">
                    <a:pos x="19" y="74"/>
                  </a:cxn>
                  <a:cxn ang="0">
                    <a:pos x="34" y="80"/>
                  </a:cxn>
                  <a:cxn ang="0">
                    <a:pos x="55" y="86"/>
                  </a:cxn>
                  <a:cxn ang="0">
                    <a:pos x="86" y="91"/>
                  </a:cxn>
                  <a:cxn ang="0">
                    <a:pos x="124" y="92"/>
                  </a:cxn>
                  <a:cxn ang="0">
                    <a:pos x="124" y="92"/>
                  </a:cxn>
                  <a:cxn ang="0">
                    <a:pos x="160" y="91"/>
                  </a:cxn>
                  <a:cxn ang="0">
                    <a:pos x="188" y="86"/>
                  </a:cxn>
                  <a:cxn ang="0">
                    <a:pos x="211" y="80"/>
                  </a:cxn>
                  <a:cxn ang="0">
                    <a:pos x="226" y="75"/>
                  </a:cxn>
                  <a:cxn ang="0">
                    <a:pos x="236" y="69"/>
                  </a:cxn>
                  <a:cxn ang="0">
                    <a:pos x="242" y="61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2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0"/>
                    </a:lnTo>
                    <a:lnTo>
                      <a:pt x="242" y="5"/>
                    </a:lnTo>
                    <a:lnTo>
                      <a:pt x="237" y="11"/>
                    </a:lnTo>
                    <a:lnTo>
                      <a:pt x="228" y="17"/>
                    </a:lnTo>
                    <a:lnTo>
                      <a:pt x="214" y="23"/>
                    </a:lnTo>
                    <a:lnTo>
                      <a:pt x="193" y="28"/>
                    </a:lnTo>
                    <a:lnTo>
                      <a:pt x="162" y="32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2"/>
                    </a:lnTo>
                    <a:lnTo>
                      <a:pt x="52" y="28"/>
                    </a:lnTo>
                    <a:lnTo>
                      <a:pt x="30" y="23"/>
                    </a:lnTo>
                    <a:lnTo>
                      <a:pt x="15" y="17"/>
                    </a:lnTo>
                    <a:lnTo>
                      <a:pt x="7" y="11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2" y="61"/>
                    </a:lnTo>
                    <a:lnTo>
                      <a:pt x="7" y="66"/>
                    </a:lnTo>
                    <a:lnTo>
                      <a:pt x="19" y="74"/>
                    </a:lnTo>
                    <a:lnTo>
                      <a:pt x="34" y="80"/>
                    </a:lnTo>
                    <a:lnTo>
                      <a:pt x="55" y="86"/>
                    </a:lnTo>
                    <a:lnTo>
                      <a:pt x="86" y="91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60" y="91"/>
                    </a:lnTo>
                    <a:lnTo>
                      <a:pt x="188" y="86"/>
                    </a:lnTo>
                    <a:lnTo>
                      <a:pt x="211" y="80"/>
                    </a:lnTo>
                    <a:lnTo>
                      <a:pt x="226" y="75"/>
                    </a:lnTo>
                    <a:lnTo>
                      <a:pt x="236" y="69"/>
                    </a:lnTo>
                    <a:lnTo>
                      <a:pt x="242" y="61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684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685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686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687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688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689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690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691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noFill/>
              <a:ln w="4763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692"/>
              <p:cNvSpPr>
                <a:spLocks/>
              </p:cNvSpPr>
              <p:nvPr/>
            </p:nvSpPr>
            <p:spPr bwMode="auto">
              <a:xfrm>
                <a:off x="7885112" y="5775325"/>
                <a:ext cx="100013" cy="30162"/>
              </a:xfrm>
              <a:custGeom>
                <a:avLst/>
                <a:gdLst/>
                <a:ahLst/>
                <a:cxnLst>
                  <a:cxn ang="0">
                    <a:pos x="126" y="37"/>
                  </a:cxn>
                  <a:cxn ang="0">
                    <a:pos x="122" y="37"/>
                  </a:cxn>
                  <a:cxn ang="0">
                    <a:pos x="118" y="37"/>
                  </a:cxn>
                  <a:cxn ang="0">
                    <a:pos x="113" y="37"/>
                  </a:cxn>
                  <a:cxn ang="0">
                    <a:pos x="109" y="37"/>
                  </a:cxn>
                  <a:cxn ang="0">
                    <a:pos x="106" y="37"/>
                  </a:cxn>
                  <a:cxn ang="0">
                    <a:pos x="102" y="36"/>
                  </a:cxn>
                  <a:cxn ang="0">
                    <a:pos x="98" y="36"/>
                  </a:cxn>
                  <a:cxn ang="0">
                    <a:pos x="94" y="36"/>
                  </a:cxn>
                  <a:cxn ang="0">
                    <a:pos x="91" y="36"/>
                  </a:cxn>
                  <a:cxn ang="0">
                    <a:pos x="87" y="36"/>
                  </a:cxn>
                  <a:cxn ang="0">
                    <a:pos x="83" y="36"/>
                  </a:cxn>
                  <a:cxn ang="0">
                    <a:pos x="79" y="35"/>
                  </a:cxn>
                  <a:cxn ang="0">
                    <a:pos x="76" y="34"/>
                  </a:cxn>
                  <a:cxn ang="0">
                    <a:pos x="72" y="34"/>
                  </a:cxn>
                  <a:cxn ang="0">
                    <a:pos x="69" y="34"/>
                  </a:cxn>
                  <a:cxn ang="0">
                    <a:pos x="66" y="34"/>
                  </a:cxn>
                  <a:cxn ang="0">
                    <a:pos x="62" y="32"/>
                  </a:cxn>
                  <a:cxn ang="0">
                    <a:pos x="59" y="31"/>
                  </a:cxn>
                  <a:cxn ang="0">
                    <a:pos x="55" y="31"/>
                  </a:cxn>
                  <a:cxn ang="0">
                    <a:pos x="53" y="31"/>
                  </a:cxn>
                  <a:cxn ang="0">
                    <a:pos x="49" y="29"/>
                  </a:cxn>
                  <a:cxn ang="0">
                    <a:pos x="47" y="29"/>
                  </a:cxn>
                  <a:cxn ang="0">
                    <a:pos x="43" y="29"/>
                  </a:cxn>
                  <a:cxn ang="0">
                    <a:pos x="40" y="27"/>
                  </a:cxn>
                  <a:cxn ang="0">
                    <a:pos x="38" y="26"/>
                  </a:cxn>
                  <a:cxn ang="0">
                    <a:pos x="35" y="26"/>
                  </a:cxn>
                  <a:cxn ang="0">
                    <a:pos x="33" y="25"/>
                  </a:cxn>
                  <a:cxn ang="0">
                    <a:pos x="30" y="25"/>
                  </a:cxn>
                  <a:cxn ang="0">
                    <a:pos x="28" y="24"/>
                  </a:cxn>
                  <a:cxn ang="0">
                    <a:pos x="25" y="22"/>
                  </a:cxn>
                  <a:cxn ang="0">
                    <a:pos x="23" y="21"/>
                  </a:cxn>
                  <a:cxn ang="0">
                    <a:pos x="20" y="20"/>
                  </a:cxn>
                  <a:cxn ang="0">
                    <a:pos x="19" y="20"/>
                  </a:cxn>
                  <a:cxn ang="0">
                    <a:pos x="17" y="19"/>
                  </a:cxn>
                  <a:cxn ang="0">
                    <a:pos x="15" y="17"/>
                  </a:cxn>
                  <a:cxn ang="0">
                    <a:pos x="13" y="16"/>
                  </a:cxn>
                  <a:cxn ang="0">
                    <a:pos x="11" y="16"/>
                  </a:cxn>
                  <a:cxn ang="0">
                    <a:pos x="10" y="14"/>
                  </a:cxn>
                  <a:cxn ang="0">
                    <a:pos x="10" y="14"/>
                  </a:cxn>
                  <a:cxn ang="0">
                    <a:pos x="8" y="12"/>
                  </a:cxn>
                  <a:cxn ang="0">
                    <a:pos x="8" y="11"/>
                  </a:cxn>
                  <a:cxn ang="0">
                    <a:pos x="5" y="10"/>
                  </a:cxn>
                  <a:cxn ang="0">
                    <a:pos x="5" y="9"/>
                  </a:cxn>
                  <a:cxn ang="0">
                    <a:pos x="4" y="7"/>
                  </a:cxn>
                  <a:cxn ang="0">
                    <a:pos x="3" y="6"/>
                  </a:cxn>
                  <a:cxn ang="0">
                    <a:pos x="3" y="5"/>
                  </a:cxn>
                  <a:cxn ang="0">
                    <a:pos x="1" y="5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26" h="37">
                    <a:moveTo>
                      <a:pt x="126" y="37"/>
                    </a:moveTo>
                    <a:lnTo>
                      <a:pt x="122" y="37"/>
                    </a:lnTo>
                    <a:lnTo>
                      <a:pt x="118" y="37"/>
                    </a:lnTo>
                    <a:lnTo>
                      <a:pt x="113" y="37"/>
                    </a:lnTo>
                    <a:lnTo>
                      <a:pt x="109" y="37"/>
                    </a:lnTo>
                    <a:lnTo>
                      <a:pt x="106" y="37"/>
                    </a:lnTo>
                    <a:lnTo>
                      <a:pt x="102" y="36"/>
                    </a:lnTo>
                    <a:lnTo>
                      <a:pt x="98" y="36"/>
                    </a:lnTo>
                    <a:lnTo>
                      <a:pt x="94" y="36"/>
                    </a:lnTo>
                    <a:lnTo>
                      <a:pt x="91" y="36"/>
                    </a:lnTo>
                    <a:lnTo>
                      <a:pt x="87" y="36"/>
                    </a:lnTo>
                    <a:lnTo>
                      <a:pt x="83" y="36"/>
                    </a:lnTo>
                    <a:lnTo>
                      <a:pt x="79" y="35"/>
                    </a:lnTo>
                    <a:lnTo>
                      <a:pt x="76" y="34"/>
                    </a:lnTo>
                    <a:lnTo>
                      <a:pt x="72" y="34"/>
                    </a:lnTo>
                    <a:lnTo>
                      <a:pt x="69" y="34"/>
                    </a:lnTo>
                    <a:lnTo>
                      <a:pt x="66" y="34"/>
                    </a:lnTo>
                    <a:lnTo>
                      <a:pt x="62" y="32"/>
                    </a:lnTo>
                    <a:lnTo>
                      <a:pt x="59" y="31"/>
                    </a:lnTo>
                    <a:lnTo>
                      <a:pt x="55" y="31"/>
                    </a:lnTo>
                    <a:lnTo>
                      <a:pt x="53" y="31"/>
                    </a:lnTo>
                    <a:lnTo>
                      <a:pt x="49" y="29"/>
                    </a:lnTo>
                    <a:lnTo>
                      <a:pt x="47" y="29"/>
                    </a:lnTo>
                    <a:lnTo>
                      <a:pt x="43" y="29"/>
                    </a:lnTo>
                    <a:lnTo>
                      <a:pt x="40" y="27"/>
                    </a:lnTo>
                    <a:lnTo>
                      <a:pt x="38" y="26"/>
                    </a:lnTo>
                    <a:lnTo>
                      <a:pt x="35" y="26"/>
                    </a:lnTo>
                    <a:lnTo>
                      <a:pt x="33" y="25"/>
                    </a:lnTo>
                    <a:lnTo>
                      <a:pt x="30" y="25"/>
                    </a:lnTo>
                    <a:lnTo>
                      <a:pt x="28" y="24"/>
                    </a:lnTo>
                    <a:lnTo>
                      <a:pt x="25" y="22"/>
                    </a:lnTo>
                    <a:lnTo>
                      <a:pt x="23" y="21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7" y="19"/>
                    </a:lnTo>
                    <a:lnTo>
                      <a:pt x="15" y="17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693"/>
              <p:cNvSpPr>
                <a:spLocks/>
              </p:cNvSpPr>
              <p:nvPr/>
            </p:nvSpPr>
            <p:spPr bwMode="auto">
              <a:xfrm>
                <a:off x="7985125" y="5775325"/>
                <a:ext cx="100012" cy="30162"/>
              </a:xfrm>
              <a:custGeom>
                <a:avLst/>
                <a:gdLst/>
                <a:ahLst/>
                <a:cxnLst>
                  <a:cxn ang="0">
                    <a:pos x="125" y="0"/>
                  </a:cxn>
                  <a:cxn ang="0">
                    <a:pos x="125" y="0"/>
                  </a:cxn>
                  <a:cxn ang="0">
                    <a:pos x="125" y="2"/>
                  </a:cxn>
                  <a:cxn ang="0">
                    <a:pos x="125" y="2"/>
                  </a:cxn>
                  <a:cxn ang="0">
                    <a:pos x="124" y="5"/>
                  </a:cxn>
                  <a:cxn ang="0">
                    <a:pos x="123" y="5"/>
                  </a:cxn>
                  <a:cxn ang="0">
                    <a:pos x="123" y="6"/>
                  </a:cxn>
                  <a:cxn ang="0">
                    <a:pos x="123" y="7"/>
                  </a:cxn>
                  <a:cxn ang="0">
                    <a:pos x="122" y="9"/>
                  </a:cxn>
                  <a:cxn ang="0">
                    <a:pos x="120" y="10"/>
                  </a:cxn>
                  <a:cxn ang="0">
                    <a:pos x="119" y="11"/>
                  </a:cxn>
                  <a:cxn ang="0">
                    <a:pos x="118" y="12"/>
                  </a:cxn>
                  <a:cxn ang="0">
                    <a:pos x="117" y="14"/>
                  </a:cxn>
                  <a:cxn ang="0">
                    <a:pos x="115" y="14"/>
                  </a:cxn>
                  <a:cxn ang="0">
                    <a:pos x="114" y="16"/>
                  </a:cxn>
                  <a:cxn ang="0">
                    <a:pos x="112" y="16"/>
                  </a:cxn>
                  <a:cxn ang="0">
                    <a:pos x="110" y="17"/>
                  </a:cxn>
                  <a:cxn ang="0">
                    <a:pos x="108" y="19"/>
                  </a:cxn>
                  <a:cxn ang="0">
                    <a:pos x="105" y="20"/>
                  </a:cxn>
                  <a:cxn ang="0">
                    <a:pos x="104" y="20"/>
                  </a:cxn>
                  <a:cxn ang="0">
                    <a:pos x="102" y="21"/>
                  </a:cxn>
                  <a:cxn ang="0">
                    <a:pos x="99" y="22"/>
                  </a:cxn>
                  <a:cxn ang="0">
                    <a:pos x="96" y="24"/>
                  </a:cxn>
                  <a:cxn ang="0">
                    <a:pos x="95" y="25"/>
                  </a:cxn>
                  <a:cxn ang="0">
                    <a:pos x="91" y="25"/>
                  </a:cxn>
                  <a:cxn ang="0">
                    <a:pos x="90" y="26"/>
                  </a:cxn>
                  <a:cxn ang="0">
                    <a:pos x="88" y="26"/>
                  </a:cxn>
                  <a:cxn ang="0">
                    <a:pos x="84" y="27"/>
                  </a:cxn>
                  <a:cxn ang="0">
                    <a:pos x="81" y="29"/>
                  </a:cxn>
                  <a:cxn ang="0">
                    <a:pos x="79" y="29"/>
                  </a:cxn>
                  <a:cxn ang="0">
                    <a:pos x="76" y="29"/>
                  </a:cxn>
                  <a:cxn ang="0">
                    <a:pos x="71" y="31"/>
                  </a:cxn>
                  <a:cxn ang="0">
                    <a:pos x="70" y="31"/>
                  </a:cxn>
                  <a:cxn ang="0">
                    <a:pos x="66" y="31"/>
                  </a:cxn>
                  <a:cxn ang="0">
                    <a:pos x="63" y="32"/>
                  </a:cxn>
                  <a:cxn ang="0">
                    <a:pos x="59" y="34"/>
                  </a:cxn>
                  <a:cxn ang="0">
                    <a:pos x="56" y="34"/>
                  </a:cxn>
                  <a:cxn ang="0">
                    <a:pos x="53" y="34"/>
                  </a:cxn>
                  <a:cxn ang="0">
                    <a:pos x="49" y="34"/>
                  </a:cxn>
                  <a:cxn ang="0">
                    <a:pos x="45" y="35"/>
                  </a:cxn>
                  <a:cxn ang="0">
                    <a:pos x="41" y="36"/>
                  </a:cxn>
                  <a:cxn ang="0">
                    <a:pos x="39" y="36"/>
                  </a:cxn>
                  <a:cxn ang="0">
                    <a:pos x="35" y="36"/>
                  </a:cxn>
                  <a:cxn ang="0">
                    <a:pos x="30" y="36"/>
                  </a:cxn>
                  <a:cxn ang="0">
                    <a:pos x="27" y="36"/>
                  </a:cxn>
                  <a:cxn ang="0">
                    <a:pos x="22" y="36"/>
                  </a:cxn>
                  <a:cxn ang="0">
                    <a:pos x="19" y="37"/>
                  </a:cxn>
                  <a:cxn ang="0">
                    <a:pos x="15" y="37"/>
                  </a:cxn>
                  <a:cxn ang="0">
                    <a:pos x="11" y="37"/>
                  </a:cxn>
                  <a:cxn ang="0">
                    <a:pos x="9" y="37"/>
                  </a:cxn>
                  <a:cxn ang="0">
                    <a:pos x="4" y="37"/>
                  </a:cxn>
                  <a:cxn ang="0">
                    <a:pos x="0" y="37"/>
                  </a:cxn>
                </a:cxnLst>
                <a:rect l="0" t="0" r="r" b="b"/>
                <a:pathLst>
                  <a:path w="125" h="37">
                    <a:moveTo>
                      <a:pt x="125" y="0"/>
                    </a:moveTo>
                    <a:lnTo>
                      <a:pt x="125" y="0"/>
                    </a:lnTo>
                    <a:lnTo>
                      <a:pt x="125" y="2"/>
                    </a:lnTo>
                    <a:lnTo>
                      <a:pt x="125" y="2"/>
                    </a:lnTo>
                    <a:lnTo>
                      <a:pt x="124" y="5"/>
                    </a:lnTo>
                    <a:lnTo>
                      <a:pt x="123" y="5"/>
                    </a:lnTo>
                    <a:lnTo>
                      <a:pt x="123" y="6"/>
                    </a:lnTo>
                    <a:lnTo>
                      <a:pt x="123" y="7"/>
                    </a:lnTo>
                    <a:lnTo>
                      <a:pt x="122" y="9"/>
                    </a:lnTo>
                    <a:lnTo>
                      <a:pt x="120" y="10"/>
                    </a:lnTo>
                    <a:lnTo>
                      <a:pt x="119" y="11"/>
                    </a:lnTo>
                    <a:lnTo>
                      <a:pt x="118" y="12"/>
                    </a:lnTo>
                    <a:lnTo>
                      <a:pt x="117" y="14"/>
                    </a:lnTo>
                    <a:lnTo>
                      <a:pt x="115" y="14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0" y="17"/>
                    </a:lnTo>
                    <a:lnTo>
                      <a:pt x="108" y="19"/>
                    </a:lnTo>
                    <a:lnTo>
                      <a:pt x="105" y="20"/>
                    </a:lnTo>
                    <a:lnTo>
                      <a:pt x="104" y="20"/>
                    </a:lnTo>
                    <a:lnTo>
                      <a:pt x="102" y="21"/>
                    </a:lnTo>
                    <a:lnTo>
                      <a:pt x="99" y="22"/>
                    </a:lnTo>
                    <a:lnTo>
                      <a:pt x="96" y="24"/>
                    </a:lnTo>
                    <a:lnTo>
                      <a:pt x="95" y="25"/>
                    </a:lnTo>
                    <a:lnTo>
                      <a:pt x="91" y="25"/>
                    </a:lnTo>
                    <a:lnTo>
                      <a:pt x="90" y="26"/>
                    </a:lnTo>
                    <a:lnTo>
                      <a:pt x="88" y="26"/>
                    </a:lnTo>
                    <a:lnTo>
                      <a:pt x="84" y="27"/>
                    </a:lnTo>
                    <a:lnTo>
                      <a:pt x="81" y="29"/>
                    </a:lnTo>
                    <a:lnTo>
                      <a:pt x="79" y="29"/>
                    </a:lnTo>
                    <a:lnTo>
                      <a:pt x="76" y="29"/>
                    </a:lnTo>
                    <a:lnTo>
                      <a:pt x="71" y="31"/>
                    </a:lnTo>
                    <a:lnTo>
                      <a:pt x="70" y="31"/>
                    </a:lnTo>
                    <a:lnTo>
                      <a:pt x="66" y="31"/>
                    </a:lnTo>
                    <a:lnTo>
                      <a:pt x="63" y="32"/>
                    </a:lnTo>
                    <a:lnTo>
                      <a:pt x="59" y="34"/>
                    </a:lnTo>
                    <a:lnTo>
                      <a:pt x="56" y="34"/>
                    </a:lnTo>
                    <a:lnTo>
                      <a:pt x="53" y="34"/>
                    </a:lnTo>
                    <a:lnTo>
                      <a:pt x="49" y="34"/>
                    </a:lnTo>
                    <a:lnTo>
                      <a:pt x="45" y="35"/>
                    </a:lnTo>
                    <a:lnTo>
                      <a:pt x="41" y="36"/>
                    </a:lnTo>
                    <a:lnTo>
                      <a:pt x="39" y="36"/>
                    </a:lnTo>
                    <a:lnTo>
                      <a:pt x="35" y="36"/>
                    </a:lnTo>
                    <a:lnTo>
                      <a:pt x="30" y="36"/>
                    </a:lnTo>
                    <a:lnTo>
                      <a:pt x="27" y="36"/>
                    </a:lnTo>
                    <a:lnTo>
                      <a:pt x="22" y="36"/>
                    </a:lnTo>
                    <a:lnTo>
                      <a:pt x="19" y="37"/>
                    </a:lnTo>
                    <a:lnTo>
                      <a:pt x="15" y="37"/>
                    </a:lnTo>
                    <a:lnTo>
                      <a:pt x="11" y="37"/>
                    </a:lnTo>
                    <a:lnTo>
                      <a:pt x="9" y="37"/>
                    </a:lnTo>
                    <a:lnTo>
                      <a:pt x="4" y="37"/>
                    </a:lnTo>
                    <a:lnTo>
                      <a:pt x="0" y="37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694"/>
              <p:cNvSpPr>
                <a:spLocks/>
              </p:cNvSpPr>
              <p:nvPr/>
            </p:nvSpPr>
            <p:spPr bwMode="auto">
              <a:xfrm>
                <a:off x="7983537" y="5567362"/>
                <a:ext cx="101600" cy="301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0" y="0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20" y="1"/>
                  </a:cxn>
                  <a:cxn ang="0">
                    <a:pos x="23" y="1"/>
                  </a:cxn>
                  <a:cxn ang="0">
                    <a:pos x="27" y="1"/>
                  </a:cxn>
                  <a:cxn ang="0">
                    <a:pos x="31" y="3"/>
                  </a:cxn>
                  <a:cxn ang="0">
                    <a:pos x="35" y="3"/>
                  </a:cxn>
                  <a:cxn ang="0">
                    <a:pos x="38" y="3"/>
                  </a:cxn>
                  <a:cxn ang="0">
                    <a:pos x="42" y="3"/>
                  </a:cxn>
                  <a:cxn ang="0">
                    <a:pos x="46" y="3"/>
                  </a:cxn>
                  <a:cxn ang="0">
                    <a:pos x="50" y="4"/>
                  </a:cxn>
                  <a:cxn ang="0">
                    <a:pos x="52" y="4"/>
                  </a:cxn>
                  <a:cxn ang="0">
                    <a:pos x="57" y="5"/>
                  </a:cxn>
                  <a:cxn ang="0">
                    <a:pos x="60" y="5"/>
                  </a:cxn>
                  <a:cxn ang="0">
                    <a:pos x="64" y="6"/>
                  </a:cxn>
                  <a:cxn ang="0">
                    <a:pos x="66" y="6"/>
                  </a:cxn>
                  <a:cxn ang="0">
                    <a:pos x="70" y="8"/>
                  </a:cxn>
                  <a:cxn ang="0">
                    <a:pos x="72" y="8"/>
                  </a:cxn>
                  <a:cxn ang="0">
                    <a:pos x="76" y="9"/>
                  </a:cxn>
                  <a:cxn ang="0">
                    <a:pos x="79" y="9"/>
                  </a:cxn>
                  <a:cxn ang="0">
                    <a:pos x="81" y="10"/>
                  </a:cxn>
                  <a:cxn ang="0">
                    <a:pos x="85" y="11"/>
                  </a:cxn>
                  <a:cxn ang="0">
                    <a:pos x="87" y="11"/>
                  </a:cxn>
                  <a:cxn ang="0">
                    <a:pos x="90" y="13"/>
                  </a:cxn>
                  <a:cxn ang="0">
                    <a:pos x="92" y="13"/>
                  </a:cxn>
                  <a:cxn ang="0">
                    <a:pos x="95" y="14"/>
                  </a:cxn>
                  <a:cxn ang="0">
                    <a:pos x="97" y="15"/>
                  </a:cxn>
                  <a:cxn ang="0">
                    <a:pos x="100" y="15"/>
                  </a:cxn>
                  <a:cxn ang="0">
                    <a:pos x="103" y="18"/>
                  </a:cxn>
                  <a:cxn ang="0">
                    <a:pos x="104" y="18"/>
                  </a:cxn>
                  <a:cxn ang="0">
                    <a:pos x="106" y="19"/>
                  </a:cxn>
                  <a:cxn ang="0">
                    <a:pos x="109" y="20"/>
                  </a:cxn>
                  <a:cxn ang="0">
                    <a:pos x="111" y="21"/>
                  </a:cxn>
                  <a:cxn ang="0">
                    <a:pos x="113" y="23"/>
                  </a:cxn>
                  <a:cxn ang="0">
                    <a:pos x="114" y="23"/>
                  </a:cxn>
                  <a:cxn ang="0">
                    <a:pos x="115" y="24"/>
                  </a:cxn>
                  <a:cxn ang="0">
                    <a:pos x="118" y="25"/>
                  </a:cxn>
                  <a:cxn ang="0">
                    <a:pos x="119" y="26"/>
                  </a:cxn>
                  <a:cxn ang="0">
                    <a:pos x="120" y="26"/>
                  </a:cxn>
                  <a:cxn ang="0">
                    <a:pos x="121" y="29"/>
                  </a:cxn>
                  <a:cxn ang="0">
                    <a:pos x="123" y="29"/>
                  </a:cxn>
                  <a:cxn ang="0">
                    <a:pos x="123" y="31"/>
                  </a:cxn>
                  <a:cxn ang="0">
                    <a:pos x="124" y="31"/>
                  </a:cxn>
                  <a:cxn ang="0">
                    <a:pos x="124" y="34"/>
                  </a:cxn>
                  <a:cxn ang="0">
                    <a:pos x="125" y="34"/>
                  </a:cxn>
                  <a:cxn ang="0">
                    <a:pos x="125" y="35"/>
                  </a:cxn>
                  <a:cxn ang="0">
                    <a:pos x="126" y="36"/>
                  </a:cxn>
                  <a:cxn ang="0">
                    <a:pos x="126" y="38"/>
                  </a:cxn>
                  <a:cxn ang="0">
                    <a:pos x="126" y="39"/>
                  </a:cxn>
                </a:cxnLst>
                <a:rect l="0" t="0" r="r" b="b"/>
                <a:pathLst>
                  <a:path w="126" h="3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8" y="3"/>
                    </a:lnTo>
                    <a:lnTo>
                      <a:pt x="42" y="3"/>
                    </a:lnTo>
                    <a:lnTo>
                      <a:pt x="46" y="3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7" y="5"/>
                    </a:lnTo>
                    <a:lnTo>
                      <a:pt x="60" y="5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70" y="8"/>
                    </a:lnTo>
                    <a:lnTo>
                      <a:pt x="72" y="8"/>
                    </a:lnTo>
                    <a:lnTo>
                      <a:pt x="76" y="9"/>
                    </a:lnTo>
                    <a:lnTo>
                      <a:pt x="79" y="9"/>
                    </a:lnTo>
                    <a:lnTo>
                      <a:pt x="81" y="10"/>
                    </a:lnTo>
                    <a:lnTo>
                      <a:pt x="85" y="11"/>
                    </a:lnTo>
                    <a:lnTo>
                      <a:pt x="87" y="11"/>
                    </a:lnTo>
                    <a:lnTo>
                      <a:pt x="90" y="13"/>
                    </a:lnTo>
                    <a:lnTo>
                      <a:pt x="92" y="13"/>
                    </a:lnTo>
                    <a:lnTo>
                      <a:pt x="95" y="14"/>
                    </a:lnTo>
                    <a:lnTo>
                      <a:pt x="97" y="15"/>
                    </a:lnTo>
                    <a:lnTo>
                      <a:pt x="100" y="15"/>
                    </a:lnTo>
                    <a:lnTo>
                      <a:pt x="103" y="18"/>
                    </a:lnTo>
                    <a:lnTo>
                      <a:pt x="104" y="18"/>
                    </a:lnTo>
                    <a:lnTo>
                      <a:pt x="106" y="19"/>
                    </a:lnTo>
                    <a:lnTo>
                      <a:pt x="109" y="20"/>
                    </a:lnTo>
                    <a:lnTo>
                      <a:pt x="111" y="21"/>
                    </a:lnTo>
                    <a:lnTo>
                      <a:pt x="113" y="23"/>
                    </a:lnTo>
                    <a:lnTo>
                      <a:pt x="114" y="23"/>
                    </a:lnTo>
                    <a:lnTo>
                      <a:pt x="115" y="24"/>
                    </a:lnTo>
                    <a:lnTo>
                      <a:pt x="118" y="25"/>
                    </a:lnTo>
                    <a:lnTo>
                      <a:pt x="119" y="26"/>
                    </a:lnTo>
                    <a:lnTo>
                      <a:pt x="120" y="26"/>
                    </a:lnTo>
                    <a:lnTo>
                      <a:pt x="121" y="29"/>
                    </a:lnTo>
                    <a:lnTo>
                      <a:pt x="123" y="29"/>
                    </a:lnTo>
                    <a:lnTo>
                      <a:pt x="123" y="31"/>
                    </a:lnTo>
                    <a:lnTo>
                      <a:pt x="124" y="31"/>
                    </a:lnTo>
                    <a:lnTo>
                      <a:pt x="124" y="34"/>
                    </a:lnTo>
                    <a:lnTo>
                      <a:pt x="125" y="34"/>
                    </a:lnTo>
                    <a:lnTo>
                      <a:pt x="125" y="35"/>
                    </a:lnTo>
                    <a:lnTo>
                      <a:pt x="126" y="36"/>
                    </a:lnTo>
                    <a:lnTo>
                      <a:pt x="126" y="38"/>
                    </a:lnTo>
                    <a:lnTo>
                      <a:pt x="126" y="3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695"/>
              <p:cNvSpPr>
                <a:spLocks/>
              </p:cNvSpPr>
              <p:nvPr/>
            </p:nvSpPr>
            <p:spPr bwMode="auto">
              <a:xfrm>
                <a:off x="7885112" y="5567362"/>
                <a:ext cx="98425" cy="28575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0" y="38"/>
                  </a:cxn>
                  <a:cxn ang="0">
                    <a:pos x="0" y="35"/>
                  </a:cxn>
                  <a:cxn ang="0">
                    <a:pos x="0" y="35"/>
                  </a:cxn>
                  <a:cxn ang="0">
                    <a:pos x="1" y="34"/>
                  </a:cxn>
                  <a:cxn ang="0">
                    <a:pos x="1" y="33"/>
                  </a:cxn>
                  <a:cxn ang="0">
                    <a:pos x="3" y="31"/>
                  </a:cxn>
                  <a:cxn ang="0">
                    <a:pos x="3" y="30"/>
                  </a:cxn>
                  <a:cxn ang="0">
                    <a:pos x="4" y="29"/>
                  </a:cxn>
                  <a:cxn ang="0">
                    <a:pos x="5" y="28"/>
                  </a:cxn>
                  <a:cxn ang="0">
                    <a:pos x="6" y="26"/>
                  </a:cxn>
                  <a:cxn ang="0">
                    <a:pos x="8" y="25"/>
                  </a:cxn>
                  <a:cxn ang="0">
                    <a:pos x="9" y="24"/>
                  </a:cxn>
                  <a:cxn ang="0">
                    <a:pos x="10" y="24"/>
                  </a:cxn>
                  <a:cxn ang="0">
                    <a:pos x="10" y="23"/>
                  </a:cxn>
                  <a:cxn ang="0">
                    <a:pos x="13" y="21"/>
                  </a:cxn>
                  <a:cxn ang="0">
                    <a:pos x="14" y="20"/>
                  </a:cxn>
                  <a:cxn ang="0">
                    <a:pos x="17" y="19"/>
                  </a:cxn>
                  <a:cxn ang="0">
                    <a:pos x="18" y="18"/>
                  </a:cxn>
                  <a:cxn ang="0">
                    <a:pos x="20" y="18"/>
                  </a:cxn>
                  <a:cxn ang="0">
                    <a:pos x="22" y="16"/>
                  </a:cxn>
                  <a:cxn ang="0">
                    <a:pos x="24" y="15"/>
                  </a:cxn>
                  <a:cxn ang="0">
                    <a:pos x="27" y="14"/>
                  </a:cxn>
                  <a:cxn ang="0">
                    <a:pos x="29" y="13"/>
                  </a:cxn>
                  <a:cxn ang="0">
                    <a:pos x="33" y="13"/>
                  </a:cxn>
                  <a:cxn ang="0">
                    <a:pos x="35" y="11"/>
                  </a:cxn>
                  <a:cxn ang="0">
                    <a:pos x="38" y="11"/>
                  </a:cxn>
                  <a:cxn ang="0">
                    <a:pos x="40" y="10"/>
                  </a:cxn>
                  <a:cxn ang="0">
                    <a:pos x="43" y="9"/>
                  </a:cxn>
                  <a:cxn ang="0">
                    <a:pos x="47" y="9"/>
                  </a:cxn>
                  <a:cxn ang="0">
                    <a:pos x="49" y="9"/>
                  </a:cxn>
                  <a:cxn ang="0">
                    <a:pos x="52" y="6"/>
                  </a:cxn>
                  <a:cxn ang="0">
                    <a:pos x="55" y="6"/>
                  </a:cxn>
                  <a:cxn ang="0">
                    <a:pos x="58" y="6"/>
                  </a:cxn>
                  <a:cxn ang="0">
                    <a:pos x="62" y="5"/>
                  </a:cxn>
                  <a:cxn ang="0">
                    <a:pos x="64" y="4"/>
                  </a:cxn>
                  <a:cxn ang="0">
                    <a:pos x="69" y="4"/>
                  </a:cxn>
                  <a:cxn ang="0">
                    <a:pos x="72" y="4"/>
                  </a:cxn>
                  <a:cxn ang="0">
                    <a:pos x="76" y="4"/>
                  </a:cxn>
                  <a:cxn ang="0">
                    <a:pos x="79" y="3"/>
                  </a:cxn>
                  <a:cxn ang="0">
                    <a:pos x="82" y="3"/>
                  </a:cxn>
                  <a:cxn ang="0">
                    <a:pos x="87" y="3"/>
                  </a:cxn>
                  <a:cxn ang="0">
                    <a:pos x="89" y="3"/>
                  </a:cxn>
                  <a:cxn ang="0">
                    <a:pos x="93" y="3"/>
                  </a:cxn>
                  <a:cxn ang="0">
                    <a:pos x="98" y="1"/>
                  </a:cxn>
                  <a:cxn ang="0">
                    <a:pos x="102" y="1"/>
                  </a:cxn>
                  <a:cxn ang="0">
                    <a:pos x="106" y="1"/>
                  </a:cxn>
                  <a:cxn ang="0">
                    <a:pos x="109" y="0"/>
                  </a:cxn>
                  <a:cxn ang="0">
                    <a:pos x="113" y="0"/>
                  </a:cxn>
                  <a:cxn ang="0">
                    <a:pos x="117" y="0"/>
                  </a:cxn>
                  <a:cxn ang="0">
                    <a:pos x="121" y="0"/>
                  </a:cxn>
                  <a:cxn ang="0">
                    <a:pos x="125" y="0"/>
                  </a:cxn>
                </a:cxnLst>
                <a:rect l="0" t="0" r="r" b="b"/>
                <a:pathLst>
                  <a:path w="125" h="38">
                    <a:moveTo>
                      <a:pt x="0" y="38"/>
                    </a:moveTo>
                    <a:lnTo>
                      <a:pt x="0" y="38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4" y="29"/>
                    </a:lnTo>
                    <a:lnTo>
                      <a:pt x="5" y="28"/>
                    </a:lnTo>
                    <a:lnTo>
                      <a:pt x="6" y="26"/>
                    </a:lnTo>
                    <a:lnTo>
                      <a:pt x="8" y="25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3" y="21"/>
                    </a:lnTo>
                    <a:lnTo>
                      <a:pt x="14" y="20"/>
                    </a:lnTo>
                    <a:lnTo>
                      <a:pt x="17" y="19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2" y="16"/>
                    </a:lnTo>
                    <a:lnTo>
                      <a:pt x="24" y="15"/>
                    </a:lnTo>
                    <a:lnTo>
                      <a:pt x="27" y="14"/>
                    </a:lnTo>
                    <a:lnTo>
                      <a:pt x="29" y="13"/>
                    </a:lnTo>
                    <a:lnTo>
                      <a:pt x="33" y="13"/>
                    </a:lnTo>
                    <a:lnTo>
                      <a:pt x="35" y="11"/>
                    </a:lnTo>
                    <a:lnTo>
                      <a:pt x="38" y="11"/>
                    </a:lnTo>
                    <a:lnTo>
                      <a:pt x="40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49" y="9"/>
                    </a:lnTo>
                    <a:lnTo>
                      <a:pt x="52" y="6"/>
                    </a:lnTo>
                    <a:lnTo>
                      <a:pt x="55" y="6"/>
                    </a:lnTo>
                    <a:lnTo>
                      <a:pt x="58" y="6"/>
                    </a:lnTo>
                    <a:lnTo>
                      <a:pt x="62" y="5"/>
                    </a:lnTo>
                    <a:lnTo>
                      <a:pt x="64" y="4"/>
                    </a:lnTo>
                    <a:lnTo>
                      <a:pt x="69" y="4"/>
                    </a:lnTo>
                    <a:lnTo>
                      <a:pt x="72" y="4"/>
                    </a:lnTo>
                    <a:lnTo>
                      <a:pt x="76" y="4"/>
                    </a:lnTo>
                    <a:lnTo>
                      <a:pt x="79" y="3"/>
                    </a:lnTo>
                    <a:lnTo>
                      <a:pt x="82" y="3"/>
                    </a:lnTo>
                    <a:lnTo>
                      <a:pt x="87" y="3"/>
                    </a:lnTo>
                    <a:lnTo>
                      <a:pt x="89" y="3"/>
                    </a:lnTo>
                    <a:lnTo>
                      <a:pt x="93" y="3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09" y="0"/>
                    </a:lnTo>
                    <a:lnTo>
                      <a:pt x="113" y="0"/>
                    </a:lnTo>
                    <a:lnTo>
                      <a:pt x="117" y="0"/>
                    </a:lnTo>
                    <a:lnTo>
                      <a:pt x="121" y="0"/>
                    </a:lnTo>
                    <a:lnTo>
                      <a:pt x="125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Line 696"/>
              <p:cNvSpPr>
                <a:spLocks noChangeShapeType="1"/>
              </p:cNvSpPr>
              <p:nvPr/>
            </p:nvSpPr>
            <p:spPr bwMode="auto">
              <a:xfrm>
                <a:off x="7885112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Line 697"/>
              <p:cNvSpPr>
                <a:spLocks noChangeShapeType="1"/>
              </p:cNvSpPr>
              <p:nvPr/>
            </p:nvSpPr>
            <p:spPr bwMode="auto">
              <a:xfrm>
                <a:off x="8085137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2" name="Group 420"/>
            <p:cNvGrpSpPr/>
            <p:nvPr/>
          </p:nvGrpSpPr>
          <p:grpSpPr>
            <a:xfrm>
              <a:off x="5687133" y="2885281"/>
              <a:ext cx="214312" cy="215900"/>
              <a:chOff x="6807200" y="6029325"/>
              <a:chExt cx="214312" cy="215900"/>
            </a:xfrm>
          </p:grpSpPr>
          <p:sp>
            <p:nvSpPr>
              <p:cNvPr id="130" name="Freeform 1142"/>
              <p:cNvSpPr>
                <a:spLocks/>
              </p:cNvSpPr>
              <p:nvPr/>
            </p:nvSpPr>
            <p:spPr bwMode="auto">
              <a:xfrm>
                <a:off x="6808787" y="6032500"/>
                <a:ext cx="209550" cy="211137"/>
              </a:xfrm>
              <a:custGeom>
                <a:avLst/>
                <a:gdLst/>
                <a:ahLst/>
                <a:cxnLst>
                  <a:cxn ang="0">
                    <a:pos x="264" y="132"/>
                  </a:cxn>
                  <a:cxn ang="0">
                    <a:pos x="261" y="104"/>
                  </a:cxn>
                  <a:cxn ang="0">
                    <a:pos x="252" y="79"/>
                  </a:cxn>
                  <a:cxn ang="0">
                    <a:pos x="241" y="57"/>
                  </a:cxn>
                  <a:cxn ang="0">
                    <a:pos x="225" y="38"/>
                  </a:cxn>
                  <a:cxn ang="0">
                    <a:pos x="206" y="21"/>
                  </a:cxn>
                  <a:cxn ang="0">
                    <a:pos x="183" y="10"/>
                  </a:cxn>
                  <a:cxn ang="0">
                    <a:pos x="158" y="1"/>
                  </a:cxn>
                  <a:cxn ang="0">
                    <a:pos x="132" y="0"/>
                  </a:cxn>
                  <a:cxn ang="0">
                    <a:pos x="117" y="0"/>
                  </a:cxn>
                  <a:cxn ang="0">
                    <a:pos x="92" y="4"/>
                  </a:cxn>
                  <a:cxn ang="0">
                    <a:pos x="68" y="15"/>
                  </a:cxn>
                  <a:cxn ang="0">
                    <a:pos x="48" y="30"/>
                  </a:cxn>
                  <a:cxn ang="0">
                    <a:pos x="29" y="47"/>
                  </a:cxn>
                  <a:cxn ang="0">
                    <a:pos x="16" y="69"/>
                  </a:cxn>
                  <a:cxn ang="0">
                    <a:pos x="6" y="93"/>
                  </a:cxn>
                  <a:cxn ang="0">
                    <a:pos x="1" y="118"/>
                  </a:cxn>
                  <a:cxn ang="0">
                    <a:pos x="0" y="132"/>
                  </a:cxn>
                  <a:cxn ang="0">
                    <a:pos x="2" y="160"/>
                  </a:cxn>
                  <a:cxn ang="0">
                    <a:pos x="10" y="183"/>
                  </a:cxn>
                  <a:cxn ang="0">
                    <a:pos x="22" y="206"/>
                  </a:cxn>
                  <a:cxn ang="0">
                    <a:pos x="36" y="225"/>
                  </a:cxn>
                  <a:cxn ang="0">
                    <a:pos x="58" y="242"/>
                  </a:cxn>
                  <a:cxn ang="0">
                    <a:pos x="80" y="255"/>
                  </a:cxn>
                  <a:cxn ang="0">
                    <a:pos x="104" y="261"/>
                  </a:cxn>
                  <a:cxn ang="0">
                    <a:pos x="132" y="265"/>
                  </a:cxn>
                  <a:cxn ang="0">
                    <a:pos x="146" y="262"/>
                  </a:cxn>
                  <a:cxn ang="0">
                    <a:pos x="169" y="257"/>
                  </a:cxn>
                  <a:cxn ang="0">
                    <a:pos x="193" y="247"/>
                  </a:cxn>
                  <a:cxn ang="0">
                    <a:pos x="216" y="235"/>
                  </a:cxn>
                  <a:cxn ang="0">
                    <a:pos x="232" y="215"/>
                  </a:cxn>
                  <a:cxn ang="0">
                    <a:pos x="249" y="196"/>
                  </a:cxn>
                  <a:cxn ang="0">
                    <a:pos x="259" y="171"/>
                  </a:cxn>
                  <a:cxn ang="0">
                    <a:pos x="264" y="146"/>
                  </a:cxn>
                  <a:cxn ang="0">
                    <a:pos x="264" y="132"/>
                  </a:cxn>
                </a:cxnLst>
                <a:rect l="0" t="0" r="r" b="b"/>
                <a:pathLst>
                  <a:path w="264" h="265">
                    <a:moveTo>
                      <a:pt x="264" y="132"/>
                    </a:moveTo>
                    <a:lnTo>
                      <a:pt x="264" y="132"/>
                    </a:lnTo>
                    <a:lnTo>
                      <a:pt x="264" y="118"/>
                    </a:lnTo>
                    <a:lnTo>
                      <a:pt x="261" y="104"/>
                    </a:lnTo>
                    <a:lnTo>
                      <a:pt x="259" y="93"/>
                    </a:lnTo>
                    <a:lnTo>
                      <a:pt x="252" y="79"/>
                    </a:lnTo>
                    <a:lnTo>
                      <a:pt x="249" y="69"/>
                    </a:lnTo>
                    <a:lnTo>
                      <a:pt x="241" y="57"/>
                    </a:lnTo>
                    <a:lnTo>
                      <a:pt x="232" y="47"/>
                    </a:lnTo>
                    <a:lnTo>
                      <a:pt x="225" y="38"/>
                    </a:lnTo>
                    <a:lnTo>
                      <a:pt x="216" y="30"/>
                    </a:lnTo>
                    <a:lnTo>
                      <a:pt x="206" y="21"/>
                    </a:lnTo>
                    <a:lnTo>
                      <a:pt x="193" y="15"/>
                    </a:lnTo>
                    <a:lnTo>
                      <a:pt x="183" y="10"/>
                    </a:lnTo>
                    <a:lnTo>
                      <a:pt x="169" y="4"/>
                    </a:lnTo>
                    <a:lnTo>
                      <a:pt x="158" y="1"/>
                    </a:lnTo>
                    <a:lnTo>
                      <a:pt x="14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17" y="0"/>
                    </a:lnTo>
                    <a:lnTo>
                      <a:pt x="104" y="1"/>
                    </a:lnTo>
                    <a:lnTo>
                      <a:pt x="92" y="4"/>
                    </a:lnTo>
                    <a:lnTo>
                      <a:pt x="80" y="10"/>
                    </a:lnTo>
                    <a:lnTo>
                      <a:pt x="68" y="15"/>
                    </a:lnTo>
                    <a:lnTo>
                      <a:pt x="58" y="21"/>
                    </a:lnTo>
                    <a:lnTo>
                      <a:pt x="48" y="30"/>
                    </a:lnTo>
                    <a:lnTo>
                      <a:pt x="36" y="38"/>
                    </a:lnTo>
                    <a:lnTo>
                      <a:pt x="29" y="47"/>
                    </a:lnTo>
                    <a:lnTo>
                      <a:pt x="22" y="57"/>
                    </a:lnTo>
                    <a:lnTo>
                      <a:pt x="16" y="69"/>
                    </a:lnTo>
                    <a:lnTo>
                      <a:pt x="10" y="79"/>
                    </a:lnTo>
                    <a:lnTo>
                      <a:pt x="6" y="93"/>
                    </a:lnTo>
                    <a:lnTo>
                      <a:pt x="2" y="104"/>
                    </a:lnTo>
                    <a:lnTo>
                      <a:pt x="1" y="118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46"/>
                    </a:lnTo>
                    <a:lnTo>
                      <a:pt x="2" y="160"/>
                    </a:lnTo>
                    <a:lnTo>
                      <a:pt x="6" y="171"/>
                    </a:lnTo>
                    <a:lnTo>
                      <a:pt x="10" y="183"/>
                    </a:lnTo>
                    <a:lnTo>
                      <a:pt x="16" y="196"/>
                    </a:lnTo>
                    <a:lnTo>
                      <a:pt x="22" y="206"/>
                    </a:lnTo>
                    <a:lnTo>
                      <a:pt x="29" y="215"/>
                    </a:lnTo>
                    <a:lnTo>
                      <a:pt x="36" y="225"/>
                    </a:lnTo>
                    <a:lnTo>
                      <a:pt x="48" y="235"/>
                    </a:lnTo>
                    <a:lnTo>
                      <a:pt x="58" y="242"/>
                    </a:lnTo>
                    <a:lnTo>
                      <a:pt x="68" y="247"/>
                    </a:lnTo>
                    <a:lnTo>
                      <a:pt x="80" y="255"/>
                    </a:lnTo>
                    <a:lnTo>
                      <a:pt x="92" y="257"/>
                    </a:lnTo>
                    <a:lnTo>
                      <a:pt x="104" y="261"/>
                    </a:lnTo>
                    <a:lnTo>
                      <a:pt x="117" y="262"/>
                    </a:lnTo>
                    <a:lnTo>
                      <a:pt x="132" y="265"/>
                    </a:lnTo>
                    <a:lnTo>
                      <a:pt x="132" y="265"/>
                    </a:lnTo>
                    <a:lnTo>
                      <a:pt x="146" y="262"/>
                    </a:lnTo>
                    <a:lnTo>
                      <a:pt x="158" y="261"/>
                    </a:lnTo>
                    <a:lnTo>
                      <a:pt x="169" y="257"/>
                    </a:lnTo>
                    <a:lnTo>
                      <a:pt x="183" y="255"/>
                    </a:lnTo>
                    <a:lnTo>
                      <a:pt x="193" y="247"/>
                    </a:lnTo>
                    <a:lnTo>
                      <a:pt x="206" y="242"/>
                    </a:lnTo>
                    <a:lnTo>
                      <a:pt x="216" y="235"/>
                    </a:lnTo>
                    <a:lnTo>
                      <a:pt x="225" y="225"/>
                    </a:lnTo>
                    <a:lnTo>
                      <a:pt x="232" y="215"/>
                    </a:lnTo>
                    <a:lnTo>
                      <a:pt x="241" y="206"/>
                    </a:lnTo>
                    <a:lnTo>
                      <a:pt x="249" y="196"/>
                    </a:lnTo>
                    <a:lnTo>
                      <a:pt x="252" y="183"/>
                    </a:lnTo>
                    <a:lnTo>
                      <a:pt x="259" y="171"/>
                    </a:lnTo>
                    <a:lnTo>
                      <a:pt x="261" y="160"/>
                    </a:lnTo>
                    <a:lnTo>
                      <a:pt x="264" y="146"/>
                    </a:lnTo>
                    <a:lnTo>
                      <a:pt x="264" y="132"/>
                    </a:lnTo>
                    <a:lnTo>
                      <a:pt x="264" y="132"/>
                    </a:lnTo>
                    <a:lnTo>
                      <a:pt x="264" y="132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1143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1144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1145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1146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1147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1148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 1149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 1150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1151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1152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1153"/>
              <p:cNvSpPr>
                <a:spLocks/>
              </p:cNvSpPr>
              <p:nvPr/>
            </p:nvSpPr>
            <p:spPr bwMode="auto">
              <a:xfrm>
                <a:off x="6807200" y="6029325"/>
                <a:ext cx="214312" cy="215900"/>
              </a:xfrm>
              <a:custGeom>
                <a:avLst/>
                <a:gdLst/>
                <a:ahLst/>
                <a:cxnLst>
                  <a:cxn ang="0">
                    <a:pos x="271" y="136"/>
                  </a:cxn>
                  <a:cxn ang="0">
                    <a:pos x="270" y="151"/>
                  </a:cxn>
                  <a:cxn ang="0">
                    <a:pos x="268" y="164"/>
                  </a:cxn>
                  <a:cxn ang="0">
                    <a:pos x="265" y="177"/>
                  </a:cxn>
                  <a:cxn ang="0">
                    <a:pos x="260" y="190"/>
                  </a:cxn>
                  <a:cxn ang="0">
                    <a:pos x="247" y="213"/>
                  </a:cxn>
                  <a:cxn ang="0">
                    <a:pos x="231" y="233"/>
                  </a:cxn>
                  <a:cxn ang="0">
                    <a:pos x="211" y="250"/>
                  </a:cxn>
                  <a:cxn ang="0">
                    <a:pos x="188" y="263"/>
                  </a:cxn>
                  <a:cxn ang="0">
                    <a:pos x="176" y="266"/>
                  </a:cxn>
                  <a:cxn ang="0">
                    <a:pos x="162" y="270"/>
                  </a:cxn>
                  <a:cxn ang="0">
                    <a:pos x="150" y="273"/>
                  </a:cxn>
                  <a:cxn ang="0">
                    <a:pos x="136" y="273"/>
                  </a:cxn>
                  <a:cxn ang="0">
                    <a:pos x="122" y="273"/>
                  </a:cxn>
                  <a:cxn ang="0">
                    <a:pos x="108" y="270"/>
                  </a:cxn>
                  <a:cxn ang="0">
                    <a:pos x="96" y="266"/>
                  </a:cxn>
                  <a:cxn ang="0">
                    <a:pos x="83" y="263"/>
                  </a:cxn>
                  <a:cxn ang="0">
                    <a:pos x="59" y="250"/>
                  </a:cxn>
                  <a:cxn ang="0">
                    <a:pos x="39" y="233"/>
                  </a:cxn>
                  <a:cxn ang="0">
                    <a:pos x="23" y="213"/>
                  </a:cxn>
                  <a:cxn ang="0">
                    <a:pos x="10" y="190"/>
                  </a:cxn>
                  <a:cxn ang="0">
                    <a:pos x="6" y="177"/>
                  </a:cxn>
                  <a:cxn ang="0">
                    <a:pos x="3" y="164"/>
                  </a:cxn>
                  <a:cxn ang="0">
                    <a:pos x="0" y="151"/>
                  </a:cxn>
                  <a:cxn ang="0">
                    <a:pos x="0" y="136"/>
                  </a:cxn>
                  <a:cxn ang="0">
                    <a:pos x="0" y="122"/>
                  </a:cxn>
                  <a:cxn ang="0">
                    <a:pos x="3" y="110"/>
                  </a:cxn>
                  <a:cxn ang="0">
                    <a:pos x="6" y="96"/>
                  </a:cxn>
                  <a:cxn ang="0">
                    <a:pos x="10" y="83"/>
                  </a:cxn>
                  <a:cxn ang="0">
                    <a:pos x="23" y="61"/>
                  </a:cxn>
                  <a:cxn ang="0">
                    <a:pos x="39" y="40"/>
                  </a:cxn>
                  <a:cxn ang="0">
                    <a:pos x="59" y="23"/>
                  </a:cxn>
                  <a:cxn ang="0">
                    <a:pos x="83" y="10"/>
                  </a:cxn>
                  <a:cxn ang="0">
                    <a:pos x="96" y="7"/>
                  </a:cxn>
                  <a:cxn ang="0">
                    <a:pos x="108" y="3"/>
                  </a:cxn>
                  <a:cxn ang="0">
                    <a:pos x="122" y="0"/>
                  </a:cxn>
                  <a:cxn ang="0">
                    <a:pos x="136" y="0"/>
                  </a:cxn>
                  <a:cxn ang="0">
                    <a:pos x="150" y="0"/>
                  </a:cxn>
                  <a:cxn ang="0">
                    <a:pos x="162" y="3"/>
                  </a:cxn>
                  <a:cxn ang="0">
                    <a:pos x="176" y="7"/>
                  </a:cxn>
                  <a:cxn ang="0">
                    <a:pos x="188" y="10"/>
                  </a:cxn>
                  <a:cxn ang="0">
                    <a:pos x="211" y="23"/>
                  </a:cxn>
                  <a:cxn ang="0">
                    <a:pos x="231" y="40"/>
                  </a:cxn>
                  <a:cxn ang="0">
                    <a:pos x="247" y="61"/>
                  </a:cxn>
                  <a:cxn ang="0">
                    <a:pos x="260" y="83"/>
                  </a:cxn>
                  <a:cxn ang="0">
                    <a:pos x="265" y="96"/>
                  </a:cxn>
                  <a:cxn ang="0">
                    <a:pos x="268" y="110"/>
                  </a:cxn>
                  <a:cxn ang="0">
                    <a:pos x="270" y="122"/>
                  </a:cxn>
                  <a:cxn ang="0">
                    <a:pos x="271" y="136"/>
                  </a:cxn>
                </a:cxnLst>
                <a:rect l="0" t="0" r="r" b="b"/>
                <a:pathLst>
                  <a:path w="271" h="273">
                    <a:moveTo>
                      <a:pt x="271" y="136"/>
                    </a:moveTo>
                    <a:lnTo>
                      <a:pt x="270" y="151"/>
                    </a:lnTo>
                    <a:lnTo>
                      <a:pt x="268" y="164"/>
                    </a:lnTo>
                    <a:lnTo>
                      <a:pt x="265" y="177"/>
                    </a:lnTo>
                    <a:lnTo>
                      <a:pt x="260" y="190"/>
                    </a:lnTo>
                    <a:lnTo>
                      <a:pt x="247" y="213"/>
                    </a:lnTo>
                    <a:lnTo>
                      <a:pt x="231" y="233"/>
                    </a:lnTo>
                    <a:lnTo>
                      <a:pt x="211" y="250"/>
                    </a:lnTo>
                    <a:lnTo>
                      <a:pt x="188" y="263"/>
                    </a:lnTo>
                    <a:lnTo>
                      <a:pt x="176" y="266"/>
                    </a:lnTo>
                    <a:lnTo>
                      <a:pt x="162" y="270"/>
                    </a:lnTo>
                    <a:lnTo>
                      <a:pt x="150" y="273"/>
                    </a:lnTo>
                    <a:lnTo>
                      <a:pt x="136" y="273"/>
                    </a:lnTo>
                    <a:lnTo>
                      <a:pt x="122" y="273"/>
                    </a:lnTo>
                    <a:lnTo>
                      <a:pt x="108" y="270"/>
                    </a:lnTo>
                    <a:lnTo>
                      <a:pt x="96" y="266"/>
                    </a:lnTo>
                    <a:lnTo>
                      <a:pt x="83" y="263"/>
                    </a:lnTo>
                    <a:lnTo>
                      <a:pt x="59" y="250"/>
                    </a:lnTo>
                    <a:lnTo>
                      <a:pt x="39" y="233"/>
                    </a:lnTo>
                    <a:lnTo>
                      <a:pt x="23" y="213"/>
                    </a:lnTo>
                    <a:lnTo>
                      <a:pt x="10" y="190"/>
                    </a:lnTo>
                    <a:lnTo>
                      <a:pt x="6" y="177"/>
                    </a:lnTo>
                    <a:lnTo>
                      <a:pt x="3" y="164"/>
                    </a:lnTo>
                    <a:lnTo>
                      <a:pt x="0" y="151"/>
                    </a:lnTo>
                    <a:lnTo>
                      <a:pt x="0" y="136"/>
                    </a:lnTo>
                    <a:lnTo>
                      <a:pt x="0" y="122"/>
                    </a:lnTo>
                    <a:lnTo>
                      <a:pt x="3" y="110"/>
                    </a:lnTo>
                    <a:lnTo>
                      <a:pt x="6" y="96"/>
                    </a:lnTo>
                    <a:lnTo>
                      <a:pt x="10" y="83"/>
                    </a:lnTo>
                    <a:lnTo>
                      <a:pt x="23" y="61"/>
                    </a:lnTo>
                    <a:lnTo>
                      <a:pt x="39" y="40"/>
                    </a:lnTo>
                    <a:lnTo>
                      <a:pt x="59" y="23"/>
                    </a:lnTo>
                    <a:lnTo>
                      <a:pt x="83" y="10"/>
                    </a:lnTo>
                    <a:lnTo>
                      <a:pt x="96" y="7"/>
                    </a:lnTo>
                    <a:lnTo>
                      <a:pt x="108" y="3"/>
                    </a:lnTo>
                    <a:lnTo>
                      <a:pt x="122" y="0"/>
                    </a:lnTo>
                    <a:lnTo>
                      <a:pt x="136" y="0"/>
                    </a:lnTo>
                    <a:lnTo>
                      <a:pt x="150" y="0"/>
                    </a:lnTo>
                    <a:lnTo>
                      <a:pt x="162" y="3"/>
                    </a:lnTo>
                    <a:lnTo>
                      <a:pt x="176" y="7"/>
                    </a:lnTo>
                    <a:lnTo>
                      <a:pt x="188" y="10"/>
                    </a:lnTo>
                    <a:lnTo>
                      <a:pt x="211" y="23"/>
                    </a:lnTo>
                    <a:lnTo>
                      <a:pt x="231" y="40"/>
                    </a:lnTo>
                    <a:lnTo>
                      <a:pt x="247" y="61"/>
                    </a:lnTo>
                    <a:lnTo>
                      <a:pt x="260" y="83"/>
                    </a:lnTo>
                    <a:lnTo>
                      <a:pt x="265" y="96"/>
                    </a:lnTo>
                    <a:lnTo>
                      <a:pt x="268" y="110"/>
                    </a:lnTo>
                    <a:lnTo>
                      <a:pt x="270" y="122"/>
                    </a:lnTo>
                    <a:lnTo>
                      <a:pt x="271" y="136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3" name="Group 433"/>
            <p:cNvGrpSpPr/>
            <p:nvPr/>
          </p:nvGrpSpPr>
          <p:grpSpPr>
            <a:xfrm>
              <a:off x="5144738" y="2897981"/>
              <a:ext cx="258762" cy="190500"/>
              <a:chOff x="5410200" y="6157912"/>
              <a:chExt cx="258762" cy="190500"/>
            </a:xfrm>
          </p:grpSpPr>
          <p:sp>
            <p:nvSpPr>
              <p:cNvPr id="114" name="Freeform 728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29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730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31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732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733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734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735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736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737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738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739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Freeform 740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Freeform 741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742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743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cxnSp>
        <p:nvCxnSpPr>
          <p:cNvPr id="28" name="Straight Connector 27"/>
          <p:cNvCxnSpPr/>
          <p:nvPr/>
        </p:nvCxnSpPr>
        <p:spPr>
          <a:xfrm flipV="1">
            <a:off x="6107057" y="3309777"/>
            <a:ext cx="1747987" cy="94715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>
            <a:stCxn id="507" idx="2"/>
          </p:cNvCxnSpPr>
          <p:nvPr/>
        </p:nvCxnSpPr>
        <p:spPr>
          <a:xfrm rot="16200000" flipH="1">
            <a:off x="6249060" y="3182331"/>
            <a:ext cx="591335" cy="1125627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1" name="Group 346"/>
          <p:cNvGrpSpPr/>
          <p:nvPr/>
        </p:nvGrpSpPr>
        <p:grpSpPr>
          <a:xfrm>
            <a:off x="7473626" y="3086733"/>
            <a:ext cx="838205" cy="652464"/>
            <a:chOff x="1219206" y="762009"/>
            <a:chExt cx="582618" cy="423864"/>
          </a:xfrm>
        </p:grpSpPr>
        <p:grpSp>
          <p:nvGrpSpPr>
            <p:cNvPr id="33" name="Group 299"/>
            <p:cNvGrpSpPr>
              <a:grpSpLocks/>
            </p:cNvGrpSpPr>
            <p:nvPr/>
          </p:nvGrpSpPr>
          <p:grpSpPr bwMode="auto">
            <a:xfrm>
              <a:off x="1219206" y="762009"/>
              <a:ext cx="582618" cy="423864"/>
              <a:chOff x="982" y="2328"/>
              <a:chExt cx="367" cy="267"/>
            </a:xfrm>
          </p:grpSpPr>
          <p:sp>
            <p:nvSpPr>
              <p:cNvPr id="35" name="Freeform 300"/>
              <p:cNvSpPr>
                <a:spLocks/>
              </p:cNvSpPr>
              <p:nvPr/>
            </p:nvSpPr>
            <p:spPr bwMode="auto">
              <a:xfrm>
                <a:off x="982" y="2367"/>
                <a:ext cx="33" cy="177"/>
              </a:xfrm>
              <a:custGeom>
                <a:avLst/>
                <a:gdLst/>
                <a:ahLst/>
                <a:cxnLst>
                  <a:cxn ang="0">
                    <a:pos x="65" y="353"/>
                  </a:cxn>
                  <a:cxn ang="0">
                    <a:pos x="16" y="0"/>
                  </a:cxn>
                  <a:cxn ang="0">
                    <a:pos x="0" y="1"/>
                  </a:cxn>
                  <a:cxn ang="0">
                    <a:pos x="50" y="344"/>
                  </a:cxn>
                  <a:cxn ang="0">
                    <a:pos x="65" y="353"/>
                  </a:cxn>
                  <a:cxn ang="0">
                    <a:pos x="65" y="353"/>
                  </a:cxn>
                </a:cxnLst>
                <a:rect l="0" t="0" r="r" b="b"/>
                <a:pathLst>
                  <a:path w="65" h="353">
                    <a:moveTo>
                      <a:pt x="65" y="353"/>
                    </a:moveTo>
                    <a:lnTo>
                      <a:pt x="16" y="0"/>
                    </a:lnTo>
                    <a:lnTo>
                      <a:pt x="0" y="1"/>
                    </a:lnTo>
                    <a:lnTo>
                      <a:pt x="50" y="344"/>
                    </a:lnTo>
                    <a:lnTo>
                      <a:pt x="65" y="353"/>
                    </a:lnTo>
                    <a:lnTo>
                      <a:pt x="65" y="353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01"/>
              <p:cNvSpPr>
                <a:spLocks/>
              </p:cNvSpPr>
              <p:nvPr/>
            </p:nvSpPr>
            <p:spPr bwMode="auto">
              <a:xfrm>
                <a:off x="988" y="2328"/>
                <a:ext cx="251" cy="215"/>
              </a:xfrm>
              <a:custGeom>
                <a:avLst/>
                <a:gdLst/>
                <a:ahLst/>
                <a:cxnLst>
                  <a:cxn ang="0">
                    <a:pos x="502" y="351"/>
                  </a:cxn>
                  <a:cxn ang="0">
                    <a:pos x="449" y="0"/>
                  </a:cxn>
                  <a:cxn ang="0">
                    <a:pos x="0" y="79"/>
                  </a:cxn>
                  <a:cxn ang="0">
                    <a:pos x="52" y="428"/>
                  </a:cxn>
                  <a:cxn ang="0">
                    <a:pos x="502" y="351"/>
                  </a:cxn>
                  <a:cxn ang="0">
                    <a:pos x="502" y="351"/>
                  </a:cxn>
                </a:cxnLst>
                <a:rect l="0" t="0" r="r" b="b"/>
                <a:pathLst>
                  <a:path w="502" h="428">
                    <a:moveTo>
                      <a:pt x="502" y="351"/>
                    </a:moveTo>
                    <a:lnTo>
                      <a:pt x="449" y="0"/>
                    </a:lnTo>
                    <a:lnTo>
                      <a:pt x="0" y="79"/>
                    </a:lnTo>
                    <a:lnTo>
                      <a:pt x="52" y="428"/>
                    </a:lnTo>
                    <a:lnTo>
                      <a:pt x="502" y="351"/>
                    </a:lnTo>
                    <a:lnTo>
                      <a:pt x="502" y="351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" name="Freeform 302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solidFill>
                <a:srgbClr val="666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Freeform 303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Line 304"/>
              <p:cNvSpPr>
                <a:spLocks noChangeShapeType="1"/>
              </p:cNvSpPr>
              <p:nvPr/>
            </p:nvSpPr>
            <p:spPr bwMode="auto">
              <a:xfrm flipH="1">
                <a:off x="1026" y="248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Line 305"/>
              <p:cNvSpPr>
                <a:spLocks noChangeShapeType="1"/>
              </p:cNvSpPr>
              <p:nvPr/>
            </p:nvSpPr>
            <p:spPr bwMode="auto">
              <a:xfrm flipH="1">
                <a:off x="1006" y="234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306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307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noFill/>
              <a:ln w="4763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08"/>
              <p:cNvSpPr>
                <a:spLocks/>
              </p:cNvSpPr>
              <p:nvPr/>
            </p:nvSpPr>
            <p:spPr bwMode="auto">
              <a:xfrm>
                <a:off x="1015" y="2504"/>
                <a:ext cx="334" cy="78"/>
              </a:xfrm>
              <a:custGeom>
                <a:avLst/>
                <a:gdLst/>
                <a:ahLst/>
                <a:cxnLst>
                  <a:cxn ang="0">
                    <a:pos x="450" y="0"/>
                  </a:cxn>
                  <a:cxn ang="0">
                    <a:pos x="668" y="80"/>
                  </a:cxn>
                  <a:cxn ang="0">
                    <a:pos x="218" y="156"/>
                  </a:cxn>
                  <a:cxn ang="0">
                    <a:pos x="0" y="80"/>
                  </a:cxn>
                  <a:cxn ang="0">
                    <a:pos x="450" y="0"/>
                  </a:cxn>
                  <a:cxn ang="0">
                    <a:pos x="450" y="0"/>
                  </a:cxn>
                </a:cxnLst>
                <a:rect l="0" t="0" r="r" b="b"/>
                <a:pathLst>
                  <a:path w="668" h="156">
                    <a:moveTo>
                      <a:pt x="450" y="0"/>
                    </a:moveTo>
                    <a:lnTo>
                      <a:pt x="668" y="80"/>
                    </a:lnTo>
                    <a:lnTo>
                      <a:pt x="218" y="156"/>
                    </a:lnTo>
                    <a:lnTo>
                      <a:pt x="0" y="80"/>
                    </a:lnTo>
                    <a:lnTo>
                      <a:pt x="450" y="0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Line 309"/>
              <p:cNvSpPr>
                <a:spLocks noChangeShapeType="1"/>
              </p:cNvSpPr>
              <p:nvPr/>
            </p:nvSpPr>
            <p:spPr bwMode="auto">
              <a:xfrm flipH="1">
                <a:off x="1015" y="2504"/>
                <a:ext cx="224" cy="3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310"/>
              <p:cNvSpPr>
                <a:spLocks/>
              </p:cNvSpPr>
              <p:nvPr/>
            </p:nvSpPr>
            <p:spPr bwMode="auto">
              <a:xfrm>
                <a:off x="1047" y="2540"/>
                <a:ext cx="35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2" h="18">
                    <a:moveTo>
                      <a:pt x="39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Freeform 311"/>
              <p:cNvSpPr>
                <a:spLocks/>
              </p:cNvSpPr>
              <p:nvPr/>
            </p:nvSpPr>
            <p:spPr bwMode="auto">
              <a:xfrm>
                <a:off x="1076" y="2535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18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8">
                    <a:moveTo>
                      <a:pt x="38" y="0"/>
                    </a:moveTo>
                    <a:lnTo>
                      <a:pt x="72" y="13"/>
                    </a:lnTo>
                    <a:lnTo>
                      <a:pt x="33" y="18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312"/>
              <p:cNvSpPr>
                <a:spLocks/>
              </p:cNvSpPr>
              <p:nvPr/>
            </p:nvSpPr>
            <p:spPr bwMode="auto">
              <a:xfrm>
                <a:off x="1106" y="2531"/>
                <a:ext cx="35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0"/>
                  </a:cxn>
                  <a:cxn ang="0">
                    <a:pos x="34" y="17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7">
                    <a:moveTo>
                      <a:pt x="39" y="0"/>
                    </a:moveTo>
                    <a:lnTo>
                      <a:pt x="71" y="10"/>
                    </a:lnTo>
                    <a:lnTo>
                      <a:pt x="34" y="17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313"/>
              <p:cNvSpPr>
                <a:spLocks/>
              </p:cNvSpPr>
              <p:nvPr/>
            </p:nvSpPr>
            <p:spPr bwMode="auto">
              <a:xfrm>
                <a:off x="1135" y="2526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0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0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314"/>
              <p:cNvSpPr>
                <a:spLocks/>
              </p:cNvSpPr>
              <p:nvPr/>
            </p:nvSpPr>
            <p:spPr bwMode="auto">
              <a:xfrm>
                <a:off x="1163" y="2521"/>
                <a:ext cx="37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315"/>
              <p:cNvSpPr>
                <a:spLocks/>
              </p:cNvSpPr>
              <p:nvPr/>
            </p:nvSpPr>
            <p:spPr bwMode="auto">
              <a:xfrm>
                <a:off x="1194" y="2516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2" h="18">
                    <a:moveTo>
                      <a:pt x="37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316"/>
              <p:cNvSpPr>
                <a:spLocks/>
              </p:cNvSpPr>
              <p:nvPr/>
            </p:nvSpPr>
            <p:spPr bwMode="auto">
              <a:xfrm>
                <a:off x="1222" y="2511"/>
                <a:ext cx="38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8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8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8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317"/>
              <p:cNvSpPr>
                <a:spLocks/>
              </p:cNvSpPr>
              <p:nvPr/>
            </p:nvSpPr>
            <p:spPr bwMode="auto">
              <a:xfrm>
                <a:off x="1071" y="2549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1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1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318"/>
              <p:cNvSpPr>
                <a:spLocks/>
              </p:cNvSpPr>
              <p:nvPr/>
            </p:nvSpPr>
            <p:spPr bwMode="auto">
              <a:xfrm>
                <a:off x="1101" y="2544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2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7">
                    <a:moveTo>
                      <a:pt x="38" y="0"/>
                    </a:moveTo>
                    <a:lnTo>
                      <a:pt x="71" y="12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319"/>
              <p:cNvSpPr>
                <a:spLocks/>
              </p:cNvSpPr>
              <p:nvPr/>
            </p:nvSpPr>
            <p:spPr bwMode="auto">
              <a:xfrm>
                <a:off x="1130" y="2539"/>
                <a:ext cx="35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1"/>
                  </a:cxn>
                  <a:cxn ang="0">
                    <a:pos x="33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6">
                    <a:moveTo>
                      <a:pt x="38" y="0"/>
                    </a:moveTo>
                    <a:lnTo>
                      <a:pt x="71" y="11"/>
                    </a:lnTo>
                    <a:lnTo>
                      <a:pt x="33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320"/>
              <p:cNvSpPr>
                <a:spLocks/>
              </p:cNvSpPr>
              <p:nvPr/>
            </p:nvSpPr>
            <p:spPr bwMode="auto">
              <a:xfrm>
                <a:off x="1159" y="2533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21"/>
              <p:cNvSpPr>
                <a:spLocks/>
              </p:cNvSpPr>
              <p:nvPr/>
            </p:nvSpPr>
            <p:spPr bwMode="auto">
              <a:xfrm>
                <a:off x="1188" y="2529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0"/>
                  </a:cxn>
                  <a:cxn ang="0">
                    <a:pos x="34" y="16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6">
                    <a:moveTo>
                      <a:pt x="39" y="0"/>
                    </a:moveTo>
                    <a:lnTo>
                      <a:pt x="73" y="10"/>
                    </a:lnTo>
                    <a:lnTo>
                      <a:pt x="34" y="16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22"/>
              <p:cNvSpPr>
                <a:spLocks/>
              </p:cNvSpPr>
              <p:nvPr/>
            </p:nvSpPr>
            <p:spPr bwMode="auto">
              <a:xfrm>
                <a:off x="1217" y="2524"/>
                <a:ext cx="37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2"/>
                  </a:cxn>
                  <a:cxn ang="0">
                    <a:pos x="35" y="16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2"/>
                    </a:lnTo>
                    <a:lnTo>
                      <a:pt x="35" y="16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23"/>
              <p:cNvSpPr>
                <a:spLocks/>
              </p:cNvSpPr>
              <p:nvPr/>
            </p:nvSpPr>
            <p:spPr bwMode="auto">
              <a:xfrm>
                <a:off x="1247" y="2519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1"/>
                  </a:cxn>
                  <a:cxn ang="0">
                    <a:pos x="34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1"/>
                    </a:lnTo>
                    <a:lnTo>
                      <a:pt x="34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24"/>
              <p:cNvSpPr>
                <a:spLocks/>
              </p:cNvSpPr>
              <p:nvPr/>
            </p:nvSpPr>
            <p:spPr bwMode="auto">
              <a:xfrm>
                <a:off x="1095" y="2557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1"/>
                  </a:cxn>
                  <a:cxn ang="0">
                    <a:pos x="34" y="19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9">
                    <a:moveTo>
                      <a:pt x="39" y="0"/>
                    </a:moveTo>
                    <a:lnTo>
                      <a:pt x="73" y="11"/>
                    </a:lnTo>
                    <a:lnTo>
                      <a:pt x="34" y="19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325"/>
              <p:cNvSpPr>
                <a:spLocks/>
              </p:cNvSpPr>
              <p:nvPr/>
            </p:nvSpPr>
            <p:spPr bwMode="auto">
              <a:xfrm>
                <a:off x="1125" y="2553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1" y="10"/>
                  </a:cxn>
                  <a:cxn ang="0">
                    <a:pos x="32" y="18"/>
                  </a:cxn>
                  <a:cxn ang="0">
                    <a:pos x="0" y="5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1" h="18">
                    <a:moveTo>
                      <a:pt x="37" y="0"/>
                    </a:moveTo>
                    <a:lnTo>
                      <a:pt x="71" y="10"/>
                    </a:lnTo>
                    <a:lnTo>
                      <a:pt x="32" y="18"/>
                    </a:lnTo>
                    <a:lnTo>
                      <a:pt x="0" y="5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326"/>
              <p:cNvSpPr>
                <a:spLocks/>
              </p:cNvSpPr>
              <p:nvPr/>
            </p:nvSpPr>
            <p:spPr bwMode="auto">
              <a:xfrm>
                <a:off x="1242" y="2532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0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8">
                    <a:moveTo>
                      <a:pt x="38" y="0"/>
                    </a:moveTo>
                    <a:lnTo>
                      <a:pt x="71" y="10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327"/>
              <p:cNvSpPr>
                <a:spLocks/>
              </p:cNvSpPr>
              <p:nvPr/>
            </p:nvSpPr>
            <p:spPr bwMode="auto">
              <a:xfrm>
                <a:off x="1271" y="2527"/>
                <a:ext cx="37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6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6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6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328"/>
              <p:cNvSpPr>
                <a:spLocks/>
              </p:cNvSpPr>
              <p:nvPr/>
            </p:nvSpPr>
            <p:spPr bwMode="auto">
              <a:xfrm>
                <a:off x="1120" y="2566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0" y="11"/>
                  </a:cxn>
                  <a:cxn ang="0">
                    <a:pos x="33" y="17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17">
                    <a:moveTo>
                      <a:pt x="38" y="0"/>
                    </a:moveTo>
                    <a:lnTo>
                      <a:pt x="70" y="11"/>
                    </a:lnTo>
                    <a:lnTo>
                      <a:pt x="33" y="17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329"/>
              <p:cNvSpPr>
                <a:spLocks/>
              </p:cNvSpPr>
              <p:nvPr/>
            </p:nvSpPr>
            <p:spPr bwMode="auto">
              <a:xfrm>
                <a:off x="1149" y="2560"/>
                <a:ext cx="36" cy="1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20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20">
                    <a:moveTo>
                      <a:pt x="38" y="0"/>
                    </a:moveTo>
                    <a:lnTo>
                      <a:pt x="72" y="13"/>
                    </a:lnTo>
                    <a:lnTo>
                      <a:pt x="33" y="20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330"/>
              <p:cNvSpPr>
                <a:spLocks/>
              </p:cNvSpPr>
              <p:nvPr/>
            </p:nvSpPr>
            <p:spPr bwMode="auto">
              <a:xfrm>
                <a:off x="1266" y="2540"/>
                <a:ext cx="36" cy="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72" y="13"/>
                  </a:cxn>
                  <a:cxn ang="0">
                    <a:pos x="35" y="18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72" h="18">
                    <a:moveTo>
                      <a:pt x="40" y="0"/>
                    </a:moveTo>
                    <a:lnTo>
                      <a:pt x="72" y="13"/>
                    </a:lnTo>
                    <a:lnTo>
                      <a:pt x="35" y="18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331"/>
              <p:cNvSpPr>
                <a:spLocks/>
              </p:cNvSpPr>
              <p:nvPr/>
            </p:nvSpPr>
            <p:spPr bwMode="auto">
              <a:xfrm>
                <a:off x="1295" y="2536"/>
                <a:ext cx="36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2"/>
                  </a:cxn>
                  <a:cxn ang="0">
                    <a:pos x="35" y="18"/>
                  </a:cxn>
                  <a:cxn ang="0">
                    <a:pos x="0" y="7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8">
                    <a:moveTo>
                      <a:pt x="39" y="0"/>
                    </a:moveTo>
                    <a:lnTo>
                      <a:pt x="71" y="12"/>
                    </a:lnTo>
                    <a:lnTo>
                      <a:pt x="35" y="18"/>
                    </a:lnTo>
                    <a:lnTo>
                      <a:pt x="0" y="7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332"/>
              <p:cNvSpPr>
                <a:spLocks/>
              </p:cNvSpPr>
              <p:nvPr/>
            </p:nvSpPr>
            <p:spPr bwMode="auto">
              <a:xfrm>
                <a:off x="1152" y="2536"/>
                <a:ext cx="124" cy="30"/>
              </a:xfrm>
              <a:custGeom>
                <a:avLst/>
                <a:gdLst/>
                <a:ahLst/>
                <a:cxnLst>
                  <a:cxn ang="0">
                    <a:pos x="248" y="30"/>
                  </a:cxn>
                  <a:cxn ang="0">
                    <a:pos x="166" y="0"/>
                  </a:cxn>
                  <a:cxn ang="0">
                    <a:pos x="0" y="29"/>
                  </a:cxn>
                  <a:cxn ang="0">
                    <a:pos x="84" y="61"/>
                  </a:cxn>
                  <a:cxn ang="0">
                    <a:pos x="248" y="30"/>
                  </a:cxn>
                  <a:cxn ang="0">
                    <a:pos x="248" y="30"/>
                  </a:cxn>
                </a:cxnLst>
                <a:rect l="0" t="0" r="r" b="b"/>
                <a:pathLst>
                  <a:path w="248" h="61">
                    <a:moveTo>
                      <a:pt x="248" y="30"/>
                    </a:moveTo>
                    <a:lnTo>
                      <a:pt x="166" y="0"/>
                    </a:lnTo>
                    <a:lnTo>
                      <a:pt x="0" y="29"/>
                    </a:lnTo>
                    <a:lnTo>
                      <a:pt x="84" y="61"/>
                    </a:lnTo>
                    <a:lnTo>
                      <a:pt x="248" y="30"/>
                    </a:lnTo>
                    <a:lnTo>
                      <a:pt x="248" y="30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33"/>
              <p:cNvSpPr>
                <a:spLocks/>
              </p:cNvSpPr>
              <p:nvPr/>
            </p:nvSpPr>
            <p:spPr bwMode="auto">
              <a:xfrm>
                <a:off x="1014" y="2543"/>
                <a:ext cx="111" cy="52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0"/>
                  </a:cxn>
                  <a:cxn ang="0">
                    <a:pos x="222" y="79"/>
                  </a:cxn>
                  <a:cxn ang="0">
                    <a:pos x="222" y="104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222" h="104">
                    <a:moveTo>
                      <a:pt x="0" y="24"/>
                    </a:moveTo>
                    <a:lnTo>
                      <a:pt x="0" y="0"/>
                    </a:lnTo>
                    <a:lnTo>
                      <a:pt x="222" y="79"/>
                    </a:lnTo>
                    <a:lnTo>
                      <a:pt x="222" y="10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" name="Line 334"/>
              <p:cNvSpPr>
                <a:spLocks noChangeShapeType="1"/>
              </p:cNvSpPr>
              <p:nvPr/>
            </p:nvSpPr>
            <p:spPr bwMode="auto">
              <a:xfrm flipH="1">
                <a:off x="1126" y="2544"/>
                <a:ext cx="221" cy="38"/>
              </a:xfrm>
              <a:prstGeom prst="line">
                <a:avLst/>
              </a:prstGeom>
              <a:noFill/>
              <a:ln w="1588">
                <a:solidFill>
                  <a:srgbClr val="9999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335"/>
              <p:cNvSpPr>
                <a:spLocks/>
              </p:cNvSpPr>
              <p:nvPr/>
            </p:nvSpPr>
            <p:spPr bwMode="auto">
              <a:xfrm>
                <a:off x="982" y="2328"/>
                <a:ext cx="366" cy="26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512" y="348"/>
                  </a:cxn>
                  <a:cxn ang="0">
                    <a:pos x="732" y="431"/>
                  </a:cxn>
                  <a:cxn ang="0">
                    <a:pos x="732" y="454"/>
                  </a:cxn>
                  <a:cxn ang="0">
                    <a:pos x="284" y="532"/>
                  </a:cxn>
                  <a:cxn ang="0">
                    <a:pos x="64" y="453"/>
                  </a:cxn>
                  <a:cxn ang="0">
                    <a:pos x="64" y="431"/>
                  </a:cxn>
                  <a:cxn ang="0">
                    <a:pos x="53" y="426"/>
                  </a:cxn>
                  <a:cxn ang="0">
                    <a:pos x="0" y="79"/>
                  </a:cxn>
                  <a:cxn ang="0">
                    <a:pos x="445" y="1"/>
                  </a:cxn>
                  <a:cxn ang="0">
                    <a:pos x="462" y="0"/>
                  </a:cxn>
                  <a:cxn ang="0">
                    <a:pos x="462" y="0"/>
                  </a:cxn>
                </a:cxnLst>
                <a:rect l="0" t="0" r="r" b="b"/>
                <a:pathLst>
                  <a:path w="732" h="532">
                    <a:moveTo>
                      <a:pt x="462" y="0"/>
                    </a:moveTo>
                    <a:lnTo>
                      <a:pt x="512" y="348"/>
                    </a:lnTo>
                    <a:lnTo>
                      <a:pt x="732" y="431"/>
                    </a:lnTo>
                    <a:lnTo>
                      <a:pt x="732" y="454"/>
                    </a:lnTo>
                    <a:lnTo>
                      <a:pt x="284" y="532"/>
                    </a:lnTo>
                    <a:lnTo>
                      <a:pt x="64" y="453"/>
                    </a:lnTo>
                    <a:lnTo>
                      <a:pt x="64" y="431"/>
                    </a:lnTo>
                    <a:lnTo>
                      <a:pt x="53" y="426"/>
                    </a:lnTo>
                    <a:lnTo>
                      <a:pt x="0" y="79"/>
                    </a:lnTo>
                    <a:lnTo>
                      <a:pt x="445" y="1"/>
                    </a:lnTo>
                    <a:lnTo>
                      <a:pt x="462" y="0"/>
                    </a:lnTo>
                    <a:lnTo>
                      <a:pt x="462" y="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4" name="Picture 1234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21098833">
              <a:off x="1277353" y="828257"/>
              <a:ext cx="320908" cy="2208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510" name="Line 58"/>
          <p:cNvSpPr>
            <a:spLocks noChangeShapeType="1"/>
          </p:cNvSpPr>
          <p:nvPr/>
        </p:nvSpPr>
        <p:spPr bwMode="auto">
          <a:xfrm>
            <a:off x="5654487" y="3391018"/>
            <a:ext cx="491108" cy="146613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511" name="Line 58"/>
          <p:cNvSpPr>
            <a:spLocks noChangeShapeType="1"/>
          </p:cNvSpPr>
          <p:nvPr/>
        </p:nvSpPr>
        <p:spPr bwMode="auto">
          <a:xfrm flipH="1">
            <a:off x="5489915" y="1752556"/>
            <a:ext cx="640895" cy="168029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29" name="Group 307"/>
          <p:cNvGrpSpPr/>
          <p:nvPr/>
        </p:nvGrpSpPr>
        <p:grpSpPr>
          <a:xfrm>
            <a:off x="6664976" y="3623720"/>
            <a:ext cx="838207" cy="652464"/>
            <a:chOff x="1219208" y="762009"/>
            <a:chExt cx="582618" cy="423864"/>
          </a:xfrm>
        </p:grpSpPr>
        <p:grpSp>
          <p:nvGrpSpPr>
            <p:cNvPr id="71" name="Group 299"/>
            <p:cNvGrpSpPr>
              <a:grpSpLocks/>
            </p:cNvGrpSpPr>
            <p:nvPr/>
          </p:nvGrpSpPr>
          <p:grpSpPr bwMode="auto">
            <a:xfrm>
              <a:off x="1219208" y="762009"/>
              <a:ext cx="582618" cy="423864"/>
              <a:chOff x="982" y="2328"/>
              <a:chExt cx="367" cy="267"/>
            </a:xfrm>
          </p:grpSpPr>
          <p:sp>
            <p:nvSpPr>
              <p:cNvPr id="73" name="Freeform 300"/>
              <p:cNvSpPr>
                <a:spLocks/>
              </p:cNvSpPr>
              <p:nvPr/>
            </p:nvSpPr>
            <p:spPr bwMode="auto">
              <a:xfrm>
                <a:off x="982" y="2367"/>
                <a:ext cx="33" cy="177"/>
              </a:xfrm>
              <a:custGeom>
                <a:avLst/>
                <a:gdLst/>
                <a:ahLst/>
                <a:cxnLst>
                  <a:cxn ang="0">
                    <a:pos x="65" y="353"/>
                  </a:cxn>
                  <a:cxn ang="0">
                    <a:pos x="16" y="0"/>
                  </a:cxn>
                  <a:cxn ang="0">
                    <a:pos x="0" y="1"/>
                  </a:cxn>
                  <a:cxn ang="0">
                    <a:pos x="50" y="344"/>
                  </a:cxn>
                  <a:cxn ang="0">
                    <a:pos x="65" y="353"/>
                  </a:cxn>
                  <a:cxn ang="0">
                    <a:pos x="65" y="353"/>
                  </a:cxn>
                </a:cxnLst>
                <a:rect l="0" t="0" r="r" b="b"/>
                <a:pathLst>
                  <a:path w="65" h="353">
                    <a:moveTo>
                      <a:pt x="65" y="353"/>
                    </a:moveTo>
                    <a:lnTo>
                      <a:pt x="16" y="0"/>
                    </a:lnTo>
                    <a:lnTo>
                      <a:pt x="0" y="1"/>
                    </a:lnTo>
                    <a:lnTo>
                      <a:pt x="50" y="344"/>
                    </a:lnTo>
                    <a:lnTo>
                      <a:pt x="65" y="353"/>
                    </a:lnTo>
                    <a:lnTo>
                      <a:pt x="65" y="353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301"/>
              <p:cNvSpPr>
                <a:spLocks/>
              </p:cNvSpPr>
              <p:nvPr/>
            </p:nvSpPr>
            <p:spPr bwMode="auto">
              <a:xfrm>
                <a:off x="988" y="2328"/>
                <a:ext cx="251" cy="215"/>
              </a:xfrm>
              <a:custGeom>
                <a:avLst/>
                <a:gdLst/>
                <a:ahLst/>
                <a:cxnLst>
                  <a:cxn ang="0">
                    <a:pos x="502" y="351"/>
                  </a:cxn>
                  <a:cxn ang="0">
                    <a:pos x="449" y="0"/>
                  </a:cxn>
                  <a:cxn ang="0">
                    <a:pos x="0" y="79"/>
                  </a:cxn>
                  <a:cxn ang="0">
                    <a:pos x="52" y="428"/>
                  </a:cxn>
                  <a:cxn ang="0">
                    <a:pos x="502" y="351"/>
                  </a:cxn>
                  <a:cxn ang="0">
                    <a:pos x="502" y="351"/>
                  </a:cxn>
                </a:cxnLst>
                <a:rect l="0" t="0" r="r" b="b"/>
                <a:pathLst>
                  <a:path w="502" h="428">
                    <a:moveTo>
                      <a:pt x="502" y="351"/>
                    </a:moveTo>
                    <a:lnTo>
                      <a:pt x="449" y="0"/>
                    </a:lnTo>
                    <a:lnTo>
                      <a:pt x="0" y="79"/>
                    </a:lnTo>
                    <a:lnTo>
                      <a:pt x="52" y="428"/>
                    </a:lnTo>
                    <a:lnTo>
                      <a:pt x="502" y="351"/>
                    </a:lnTo>
                    <a:lnTo>
                      <a:pt x="502" y="351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02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solidFill>
                <a:srgbClr val="666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03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Line 304"/>
              <p:cNvSpPr>
                <a:spLocks noChangeShapeType="1"/>
              </p:cNvSpPr>
              <p:nvPr/>
            </p:nvSpPr>
            <p:spPr bwMode="auto">
              <a:xfrm flipH="1">
                <a:off x="1026" y="248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Line 305"/>
              <p:cNvSpPr>
                <a:spLocks noChangeShapeType="1"/>
              </p:cNvSpPr>
              <p:nvPr/>
            </p:nvSpPr>
            <p:spPr bwMode="auto">
              <a:xfrm flipH="1">
                <a:off x="1006" y="234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306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307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noFill/>
              <a:ln w="4763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308"/>
              <p:cNvSpPr>
                <a:spLocks/>
              </p:cNvSpPr>
              <p:nvPr/>
            </p:nvSpPr>
            <p:spPr bwMode="auto">
              <a:xfrm>
                <a:off x="1015" y="2504"/>
                <a:ext cx="334" cy="78"/>
              </a:xfrm>
              <a:custGeom>
                <a:avLst/>
                <a:gdLst/>
                <a:ahLst/>
                <a:cxnLst>
                  <a:cxn ang="0">
                    <a:pos x="450" y="0"/>
                  </a:cxn>
                  <a:cxn ang="0">
                    <a:pos x="668" y="80"/>
                  </a:cxn>
                  <a:cxn ang="0">
                    <a:pos x="218" y="156"/>
                  </a:cxn>
                  <a:cxn ang="0">
                    <a:pos x="0" y="80"/>
                  </a:cxn>
                  <a:cxn ang="0">
                    <a:pos x="450" y="0"/>
                  </a:cxn>
                  <a:cxn ang="0">
                    <a:pos x="450" y="0"/>
                  </a:cxn>
                </a:cxnLst>
                <a:rect l="0" t="0" r="r" b="b"/>
                <a:pathLst>
                  <a:path w="668" h="156">
                    <a:moveTo>
                      <a:pt x="450" y="0"/>
                    </a:moveTo>
                    <a:lnTo>
                      <a:pt x="668" y="80"/>
                    </a:lnTo>
                    <a:lnTo>
                      <a:pt x="218" y="156"/>
                    </a:lnTo>
                    <a:lnTo>
                      <a:pt x="0" y="80"/>
                    </a:lnTo>
                    <a:lnTo>
                      <a:pt x="450" y="0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Line 309"/>
              <p:cNvSpPr>
                <a:spLocks noChangeShapeType="1"/>
              </p:cNvSpPr>
              <p:nvPr/>
            </p:nvSpPr>
            <p:spPr bwMode="auto">
              <a:xfrm flipH="1">
                <a:off x="1015" y="2504"/>
                <a:ext cx="224" cy="3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310"/>
              <p:cNvSpPr>
                <a:spLocks/>
              </p:cNvSpPr>
              <p:nvPr/>
            </p:nvSpPr>
            <p:spPr bwMode="auto">
              <a:xfrm>
                <a:off x="1047" y="2540"/>
                <a:ext cx="35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2" h="18">
                    <a:moveTo>
                      <a:pt x="39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Freeform 311"/>
              <p:cNvSpPr>
                <a:spLocks/>
              </p:cNvSpPr>
              <p:nvPr/>
            </p:nvSpPr>
            <p:spPr bwMode="auto">
              <a:xfrm>
                <a:off x="1076" y="2535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18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8">
                    <a:moveTo>
                      <a:pt x="38" y="0"/>
                    </a:moveTo>
                    <a:lnTo>
                      <a:pt x="72" y="13"/>
                    </a:lnTo>
                    <a:lnTo>
                      <a:pt x="33" y="18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312"/>
              <p:cNvSpPr>
                <a:spLocks/>
              </p:cNvSpPr>
              <p:nvPr/>
            </p:nvSpPr>
            <p:spPr bwMode="auto">
              <a:xfrm>
                <a:off x="1106" y="2531"/>
                <a:ext cx="35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0"/>
                  </a:cxn>
                  <a:cxn ang="0">
                    <a:pos x="34" y="17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7">
                    <a:moveTo>
                      <a:pt x="39" y="0"/>
                    </a:moveTo>
                    <a:lnTo>
                      <a:pt x="71" y="10"/>
                    </a:lnTo>
                    <a:lnTo>
                      <a:pt x="34" y="17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313"/>
              <p:cNvSpPr>
                <a:spLocks/>
              </p:cNvSpPr>
              <p:nvPr/>
            </p:nvSpPr>
            <p:spPr bwMode="auto">
              <a:xfrm>
                <a:off x="1135" y="2526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0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0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314"/>
              <p:cNvSpPr>
                <a:spLocks/>
              </p:cNvSpPr>
              <p:nvPr/>
            </p:nvSpPr>
            <p:spPr bwMode="auto">
              <a:xfrm>
                <a:off x="1163" y="2521"/>
                <a:ext cx="37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315"/>
              <p:cNvSpPr>
                <a:spLocks/>
              </p:cNvSpPr>
              <p:nvPr/>
            </p:nvSpPr>
            <p:spPr bwMode="auto">
              <a:xfrm>
                <a:off x="1194" y="2516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2" h="18">
                    <a:moveTo>
                      <a:pt x="37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316"/>
              <p:cNvSpPr>
                <a:spLocks/>
              </p:cNvSpPr>
              <p:nvPr/>
            </p:nvSpPr>
            <p:spPr bwMode="auto">
              <a:xfrm>
                <a:off x="1222" y="2511"/>
                <a:ext cx="38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8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8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8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317"/>
              <p:cNvSpPr>
                <a:spLocks/>
              </p:cNvSpPr>
              <p:nvPr/>
            </p:nvSpPr>
            <p:spPr bwMode="auto">
              <a:xfrm>
                <a:off x="1071" y="2549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1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1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Freeform 318"/>
              <p:cNvSpPr>
                <a:spLocks/>
              </p:cNvSpPr>
              <p:nvPr/>
            </p:nvSpPr>
            <p:spPr bwMode="auto">
              <a:xfrm>
                <a:off x="1101" y="2544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2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7">
                    <a:moveTo>
                      <a:pt x="38" y="0"/>
                    </a:moveTo>
                    <a:lnTo>
                      <a:pt x="71" y="12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319"/>
              <p:cNvSpPr>
                <a:spLocks/>
              </p:cNvSpPr>
              <p:nvPr/>
            </p:nvSpPr>
            <p:spPr bwMode="auto">
              <a:xfrm>
                <a:off x="1130" y="2539"/>
                <a:ext cx="35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1"/>
                  </a:cxn>
                  <a:cxn ang="0">
                    <a:pos x="33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6">
                    <a:moveTo>
                      <a:pt x="38" y="0"/>
                    </a:moveTo>
                    <a:lnTo>
                      <a:pt x="71" y="11"/>
                    </a:lnTo>
                    <a:lnTo>
                      <a:pt x="33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320"/>
              <p:cNvSpPr>
                <a:spLocks/>
              </p:cNvSpPr>
              <p:nvPr/>
            </p:nvSpPr>
            <p:spPr bwMode="auto">
              <a:xfrm>
                <a:off x="1159" y="2533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321"/>
              <p:cNvSpPr>
                <a:spLocks/>
              </p:cNvSpPr>
              <p:nvPr/>
            </p:nvSpPr>
            <p:spPr bwMode="auto">
              <a:xfrm>
                <a:off x="1188" y="2529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0"/>
                  </a:cxn>
                  <a:cxn ang="0">
                    <a:pos x="34" y="16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6">
                    <a:moveTo>
                      <a:pt x="39" y="0"/>
                    </a:moveTo>
                    <a:lnTo>
                      <a:pt x="73" y="10"/>
                    </a:lnTo>
                    <a:lnTo>
                      <a:pt x="34" y="16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322"/>
              <p:cNvSpPr>
                <a:spLocks/>
              </p:cNvSpPr>
              <p:nvPr/>
            </p:nvSpPr>
            <p:spPr bwMode="auto">
              <a:xfrm>
                <a:off x="1217" y="2524"/>
                <a:ext cx="37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2"/>
                  </a:cxn>
                  <a:cxn ang="0">
                    <a:pos x="35" y="16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2"/>
                    </a:lnTo>
                    <a:lnTo>
                      <a:pt x="35" y="16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323"/>
              <p:cNvSpPr>
                <a:spLocks/>
              </p:cNvSpPr>
              <p:nvPr/>
            </p:nvSpPr>
            <p:spPr bwMode="auto">
              <a:xfrm>
                <a:off x="1247" y="2519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1"/>
                  </a:cxn>
                  <a:cxn ang="0">
                    <a:pos x="34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1"/>
                    </a:lnTo>
                    <a:lnTo>
                      <a:pt x="34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324"/>
              <p:cNvSpPr>
                <a:spLocks/>
              </p:cNvSpPr>
              <p:nvPr/>
            </p:nvSpPr>
            <p:spPr bwMode="auto">
              <a:xfrm>
                <a:off x="1095" y="2557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1"/>
                  </a:cxn>
                  <a:cxn ang="0">
                    <a:pos x="34" y="19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9">
                    <a:moveTo>
                      <a:pt x="39" y="0"/>
                    </a:moveTo>
                    <a:lnTo>
                      <a:pt x="73" y="11"/>
                    </a:lnTo>
                    <a:lnTo>
                      <a:pt x="34" y="19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325"/>
              <p:cNvSpPr>
                <a:spLocks/>
              </p:cNvSpPr>
              <p:nvPr/>
            </p:nvSpPr>
            <p:spPr bwMode="auto">
              <a:xfrm>
                <a:off x="1125" y="2553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1" y="10"/>
                  </a:cxn>
                  <a:cxn ang="0">
                    <a:pos x="32" y="18"/>
                  </a:cxn>
                  <a:cxn ang="0">
                    <a:pos x="0" y="5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1" h="18">
                    <a:moveTo>
                      <a:pt x="37" y="0"/>
                    </a:moveTo>
                    <a:lnTo>
                      <a:pt x="71" y="10"/>
                    </a:lnTo>
                    <a:lnTo>
                      <a:pt x="32" y="18"/>
                    </a:lnTo>
                    <a:lnTo>
                      <a:pt x="0" y="5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326"/>
              <p:cNvSpPr>
                <a:spLocks/>
              </p:cNvSpPr>
              <p:nvPr/>
            </p:nvSpPr>
            <p:spPr bwMode="auto">
              <a:xfrm>
                <a:off x="1242" y="2532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0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8">
                    <a:moveTo>
                      <a:pt x="38" y="0"/>
                    </a:moveTo>
                    <a:lnTo>
                      <a:pt x="71" y="10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327"/>
              <p:cNvSpPr>
                <a:spLocks/>
              </p:cNvSpPr>
              <p:nvPr/>
            </p:nvSpPr>
            <p:spPr bwMode="auto">
              <a:xfrm>
                <a:off x="1271" y="2527"/>
                <a:ext cx="37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6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6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6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328"/>
              <p:cNvSpPr>
                <a:spLocks/>
              </p:cNvSpPr>
              <p:nvPr/>
            </p:nvSpPr>
            <p:spPr bwMode="auto">
              <a:xfrm>
                <a:off x="1120" y="2566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0" y="11"/>
                  </a:cxn>
                  <a:cxn ang="0">
                    <a:pos x="33" y="17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17">
                    <a:moveTo>
                      <a:pt x="38" y="0"/>
                    </a:moveTo>
                    <a:lnTo>
                      <a:pt x="70" y="11"/>
                    </a:lnTo>
                    <a:lnTo>
                      <a:pt x="33" y="17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329"/>
              <p:cNvSpPr>
                <a:spLocks/>
              </p:cNvSpPr>
              <p:nvPr/>
            </p:nvSpPr>
            <p:spPr bwMode="auto">
              <a:xfrm>
                <a:off x="1149" y="2560"/>
                <a:ext cx="36" cy="1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20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20">
                    <a:moveTo>
                      <a:pt x="38" y="0"/>
                    </a:moveTo>
                    <a:lnTo>
                      <a:pt x="72" y="13"/>
                    </a:lnTo>
                    <a:lnTo>
                      <a:pt x="33" y="20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30"/>
              <p:cNvSpPr>
                <a:spLocks/>
              </p:cNvSpPr>
              <p:nvPr/>
            </p:nvSpPr>
            <p:spPr bwMode="auto">
              <a:xfrm>
                <a:off x="1266" y="2540"/>
                <a:ext cx="36" cy="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72" y="13"/>
                  </a:cxn>
                  <a:cxn ang="0">
                    <a:pos x="35" y="18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72" h="18">
                    <a:moveTo>
                      <a:pt x="40" y="0"/>
                    </a:moveTo>
                    <a:lnTo>
                      <a:pt x="72" y="13"/>
                    </a:lnTo>
                    <a:lnTo>
                      <a:pt x="35" y="18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31"/>
              <p:cNvSpPr>
                <a:spLocks/>
              </p:cNvSpPr>
              <p:nvPr/>
            </p:nvSpPr>
            <p:spPr bwMode="auto">
              <a:xfrm>
                <a:off x="1295" y="2536"/>
                <a:ext cx="36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2"/>
                  </a:cxn>
                  <a:cxn ang="0">
                    <a:pos x="35" y="18"/>
                  </a:cxn>
                  <a:cxn ang="0">
                    <a:pos x="0" y="7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8">
                    <a:moveTo>
                      <a:pt x="39" y="0"/>
                    </a:moveTo>
                    <a:lnTo>
                      <a:pt x="71" y="12"/>
                    </a:lnTo>
                    <a:lnTo>
                      <a:pt x="35" y="18"/>
                    </a:lnTo>
                    <a:lnTo>
                      <a:pt x="0" y="7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32"/>
              <p:cNvSpPr>
                <a:spLocks/>
              </p:cNvSpPr>
              <p:nvPr/>
            </p:nvSpPr>
            <p:spPr bwMode="auto">
              <a:xfrm>
                <a:off x="1152" y="2536"/>
                <a:ext cx="124" cy="30"/>
              </a:xfrm>
              <a:custGeom>
                <a:avLst/>
                <a:gdLst/>
                <a:ahLst/>
                <a:cxnLst>
                  <a:cxn ang="0">
                    <a:pos x="248" y="30"/>
                  </a:cxn>
                  <a:cxn ang="0">
                    <a:pos x="166" y="0"/>
                  </a:cxn>
                  <a:cxn ang="0">
                    <a:pos x="0" y="29"/>
                  </a:cxn>
                  <a:cxn ang="0">
                    <a:pos x="84" y="61"/>
                  </a:cxn>
                  <a:cxn ang="0">
                    <a:pos x="248" y="30"/>
                  </a:cxn>
                  <a:cxn ang="0">
                    <a:pos x="248" y="30"/>
                  </a:cxn>
                </a:cxnLst>
                <a:rect l="0" t="0" r="r" b="b"/>
                <a:pathLst>
                  <a:path w="248" h="61">
                    <a:moveTo>
                      <a:pt x="248" y="30"/>
                    </a:moveTo>
                    <a:lnTo>
                      <a:pt x="166" y="0"/>
                    </a:lnTo>
                    <a:lnTo>
                      <a:pt x="0" y="29"/>
                    </a:lnTo>
                    <a:lnTo>
                      <a:pt x="84" y="61"/>
                    </a:lnTo>
                    <a:lnTo>
                      <a:pt x="248" y="30"/>
                    </a:lnTo>
                    <a:lnTo>
                      <a:pt x="248" y="30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3"/>
              <p:cNvSpPr>
                <a:spLocks/>
              </p:cNvSpPr>
              <p:nvPr/>
            </p:nvSpPr>
            <p:spPr bwMode="auto">
              <a:xfrm>
                <a:off x="1014" y="2543"/>
                <a:ext cx="111" cy="52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0"/>
                  </a:cxn>
                  <a:cxn ang="0">
                    <a:pos x="222" y="79"/>
                  </a:cxn>
                  <a:cxn ang="0">
                    <a:pos x="222" y="104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222" h="104">
                    <a:moveTo>
                      <a:pt x="0" y="24"/>
                    </a:moveTo>
                    <a:lnTo>
                      <a:pt x="0" y="0"/>
                    </a:lnTo>
                    <a:lnTo>
                      <a:pt x="222" y="79"/>
                    </a:lnTo>
                    <a:lnTo>
                      <a:pt x="222" y="10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Line 334"/>
              <p:cNvSpPr>
                <a:spLocks noChangeShapeType="1"/>
              </p:cNvSpPr>
              <p:nvPr/>
            </p:nvSpPr>
            <p:spPr bwMode="auto">
              <a:xfrm flipH="1">
                <a:off x="1126" y="2544"/>
                <a:ext cx="221" cy="38"/>
              </a:xfrm>
              <a:prstGeom prst="line">
                <a:avLst/>
              </a:prstGeom>
              <a:noFill/>
              <a:ln w="1588">
                <a:solidFill>
                  <a:srgbClr val="9999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335"/>
              <p:cNvSpPr>
                <a:spLocks/>
              </p:cNvSpPr>
              <p:nvPr/>
            </p:nvSpPr>
            <p:spPr bwMode="auto">
              <a:xfrm>
                <a:off x="982" y="2328"/>
                <a:ext cx="366" cy="26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512" y="348"/>
                  </a:cxn>
                  <a:cxn ang="0">
                    <a:pos x="732" y="431"/>
                  </a:cxn>
                  <a:cxn ang="0">
                    <a:pos x="732" y="454"/>
                  </a:cxn>
                  <a:cxn ang="0">
                    <a:pos x="284" y="532"/>
                  </a:cxn>
                  <a:cxn ang="0">
                    <a:pos x="64" y="453"/>
                  </a:cxn>
                  <a:cxn ang="0">
                    <a:pos x="64" y="431"/>
                  </a:cxn>
                  <a:cxn ang="0">
                    <a:pos x="53" y="426"/>
                  </a:cxn>
                  <a:cxn ang="0">
                    <a:pos x="0" y="79"/>
                  </a:cxn>
                  <a:cxn ang="0">
                    <a:pos x="445" y="1"/>
                  </a:cxn>
                  <a:cxn ang="0">
                    <a:pos x="462" y="0"/>
                  </a:cxn>
                  <a:cxn ang="0">
                    <a:pos x="462" y="0"/>
                  </a:cxn>
                </a:cxnLst>
                <a:rect l="0" t="0" r="r" b="b"/>
                <a:pathLst>
                  <a:path w="732" h="532">
                    <a:moveTo>
                      <a:pt x="462" y="0"/>
                    </a:moveTo>
                    <a:lnTo>
                      <a:pt x="512" y="348"/>
                    </a:lnTo>
                    <a:lnTo>
                      <a:pt x="732" y="431"/>
                    </a:lnTo>
                    <a:lnTo>
                      <a:pt x="732" y="454"/>
                    </a:lnTo>
                    <a:lnTo>
                      <a:pt x="284" y="532"/>
                    </a:lnTo>
                    <a:lnTo>
                      <a:pt x="64" y="453"/>
                    </a:lnTo>
                    <a:lnTo>
                      <a:pt x="64" y="431"/>
                    </a:lnTo>
                    <a:lnTo>
                      <a:pt x="53" y="426"/>
                    </a:lnTo>
                    <a:lnTo>
                      <a:pt x="0" y="79"/>
                    </a:lnTo>
                    <a:lnTo>
                      <a:pt x="445" y="1"/>
                    </a:lnTo>
                    <a:lnTo>
                      <a:pt x="462" y="0"/>
                    </a:lnTo>
                    <a:lnTo>
                      <a:pt x="462" y="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72" name="Picture 1234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21098833">
              <a:off x="1277353" y="828258"/>
              <a:ext cx="320908" cy="2208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49"/>
          <p:cNvGrpSpPr>
            <a:grpSpLocks/>
          </p:cNvGrpSpPr>
          <p:nvPr/>
        </p:nvGrpSpPr>
        <p:grpSpPr bwMode="auto">
          <a:xfrm>
            <a:off x="5383631" y="3181190"/>
            <a:ext cx="987425" cy="280987"/>
            <a:chOff x="4656" y="2127"/>
            <a:chExt cx="576" cy="177"/>
          </a:xfrm>
        </p:grpSpPr>
        <p:sp>
          <p:nvSpPr>
            <p:cNvPr id="477" name="Rectangle 250"/>
            <p:cNvSpPr>
              <a:spLocks noChangeArrowheads="1"/>
            </p:cNvSpPr>
            <p:nvPr/>
          </p:nvSpPr>
          <p:spPr bwMode="auto">
            <a:xfrm>
              <a:off x="4656" y="2160"/>
              <a:ext cx="528" cy="14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  <a:effectLst/>
            <a:scene3d>
              <a:camera prst="legacyPerspectiveTopRight"/>
              <a:lightRig rig="legacyFlat3" dir="b"/>
            </a:scene3d>
            <a:sp3d extrusionH="887400" prstMaterial="legacyMatte">
              <a:bevelT w="13500" h="13500" prst="angle"/>
              <a:bevelB w="13500" h="13500" prst="angle"/>
              <a:extrusionClr>
                <a:srgbClr val="C0C0C0"/>
              </a:extrusionClr>
            </a:sp3d>
          </p:spPr>
          <p:txBody>
            <a:bodyPr wrap="none" anchor="ctr">
              <a:flatTx/>
            </a:bodyPr>
            <a:lstStyle/>
            <a:p>
              <a:endParaRPr lang="en-US"/>
            </a:p>
          </p:txBody>
        </p:sp>
        <p:grpSp>
          <p:nvGrpSpPr>
            <p:cNvPr id="6" name="Group 251"/>
            <p:cNvGrpSpPr>
              <a:grpSpLocks/>
            </p:cNvGrpSpPr>
            <p:nvPr/>
          </p:nvGrpSpPr>
          <p:grpSpPr bwMode="auto">
            <a:xfrm>
              <a:off x="4976" y="2193"/>
              <a:ext cx="58" cy="103"/>
              <a:chOff x="4976" y="2184"/>
              <a:chExt cx="58" cy="103"/>
            </a:xfrm>
          </p:grpSpPr>
          <p:grpSp>
            <p:nvGrpSpPr>
              <p:cNvPr id="11" name="Group 252"/>
              <p:cNvGrpSpPr>
                <a:grpSpLocks/>
              </p:cNvGrpSpPr>
              <p:nvPr/>
            </p:nvGrpSpPr>
            <p:grpSpPr bwMode="auto">
              <a:xfrm>
                <a:off x="4976" y="2229"/>
                <a:ext cx="58" cy="58"/>
                <a:chOff x="4090" y="2351"/>
                <a:chExt cx="58" cy="58"/>
              </a:xfrm>
            </p:grpSpPr>
            <p:sp>
              <p:nvSpPr>
                <p:cNvPr id="506" name="Rectangle 253"/>
                <p:cNvSpPr>
                  <a:spLocks noChangeArrowheads="1"/>
                </p:cNvSpPr>
                <p:nvPr/>
              </p:nvSpPr>
              <p:spPr bwMode="auto">
                <a:xfrm>
                  <a:off x="4090" y="2351"/>
                  <a:ext cx="58" cy="3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7" name="Rectangle 254"/>
                <p:cNvSpPr>
                  <a:spLocks noChangeArrowheads="1"/>
                </p:cNvSpPr>
                <p:nvPr/>
              </p:nvSpPr>
              <p:spPr bwMode="auto">
                <a:xfrm>
                  <a:off x="4112" y="2394"/>
                  <a:ext cx="14" cy="1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" name="Group 255"/>
              <p:cNvGrpSpPr>
                <a:grpSpLocks/>
              </p:cNvGrpSpPr>
              <p:nvPr/>
            </p:nvGrpSpPr>
            <p:grpSpPr bwMode="auto">
              <a:xfrm>
                <a:off x="4976" y="2184"/>
                <a:ext cx="58" cy="15"/>
                <a:chOff x="4090" y="2306"/>
                <a:chExt cx="58" cy="15"/>
              </a:xfrm>
            </p:grpSpPr>
            <p:sp>
              <p:nvSpPr>
                <p:cNvPr id="504" name="Oval 256"/>
                <p:cNvSpPr>
                  <a:spLocks noChangeArrowheads="1"/>
                </p:cNvSpPr>
                <p:nvPr/>
              </p:nvSpPr>
              <p:spPr bwMode="auto">
                <a:xfrm>
                  <a:off x="4090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5" name="Oval 257"/>
                <p:cNvSpPr>
                  <a:spLocks noChangeArrowheads="1"/>
                </p:cNvSpPr>
                <p:nvPr/>
              </p:nvSpPr>
              <p:spPr bwMode="auto">
                <a:xfrm>
                  <a:off x="4134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5" name="Group 258"/>
            <p:cNvGrpSpPr>
              <a:grpSpLocks/>
            </p:cNvGrpSpPr>
            <p:nvPr/>
          </p:nvGrpSpPr>
          <p:grpSpPr bwMode="auto">
            <a:xfrm>
              <a:off x="4792" y="2193"/>
              <a:ext cx="58" cy="103"/>
              <a:chOff x="4888" y="2184"/>
              <a:chExt cx="58" cy="103"/>
            </a:xfrm>
          </p:grpSpPr>
          <p:grpSp>
            <p:nvGrpSpPr>
              <p:cNvPr id="17" name="Group 259"/>
              <p:cNvGrpSpPr>
                <a:grpSpLocks/>
              </p:cNvGrpSpPr>
              <p:nvPr/>
            </p:nvGrpSpPr>
            <p:grpSpPr bwMode="auto">
              <a:xfrm>
                <a:off x="4888" y="2229"/>
                <a:ext cx="58" cy="58"/>
                <a:chOff x="4002" y="2351"/>
                <a:chExt cx="58" cy="58"/>
              </a:xfrm>
            </p:grpSpPr>
            <p:sp>
              <p:nvSpPr>
                <p:cNvPr id="500" name="Rectangle 260"/>
                <p:cNvSpPr>
                  <a:spLocks noChangeArrowheads="1"/>
                </p:cNvSpPr>
                <p:nvPr/>
              </p:nvSpPr>
              <p:spPr bwMode="auto">
                <a:xfrm>
                  <a:off x="4002" y="2351"/>
                  <a:ext cx="58" cy="3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1" name="Rectangle 261"/>
                <p:cNvSpPr>
                  <a:spLocks noChangeArrowheads="1"/>
                </p:cNvSpPr>
                <p:nvPr/>
              </p:nvSpPr>
              <p:spPr bwMode="auto">
                <a:xfrm>
                  <a:off x="4024" y="2394"/>
                  <a:ext cx="14" cy="1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8" name="Group 262"/>
              <p:cNvGrpSpPr>
                <a:grpSpLocks/>
              </p:cNvGrpSpPr>
              <p:nvPr/>
            </p:nvGrpSpPr>
            <p:grpSpPr bwMode="auto">
              <a:xfrm>
                <a:off x="4888" y="2184"/>
                <a:ext cx="58" cy="15"/>
                <a:chOff x="4002" y="2306"/>
                <a:chExt cx="58" cy="15"/>
              </a:xfrm>
            </p:grpSpPr>
            <p:sp>
              <p:nvSpPr>
                <p:cNvPr id="498" name="Oval 263"/>
                <p:cNvSpPr>
                  <a:spLocks noChangeArrowheads="1"/>
                </p:cNvSpPr>
                <p:nvPr/>
              </p:nvSpPr>
              <p:spPr bwMode="auto">
                <a:xfrm>
                  <a:off x="4002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9" name="Oval 264"/>
                <p:cNvSpPr>
                  <a:spLocks noChangeArrowheads="1"/>
                </p:cNvSpPr>
                <p:nvPr/>
              </p:nvSpPr>
              <p:spPr bwMode="auto">
                <a:xfrm>
                  <a:off x="4046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9" name="Group 265"/>
            <p:cNvGrpSpPr>
              <a:grpSpLocks/>
            </p:cNvGrpSpPr>
            <p:nvPr/>
          </p:nvGrpSpPr>
          <p:grpSpPr bwMode="auto">
            <a:xfrm>
              <a:off x="4704" y="2193"/>
              <a:ext cx="58" cy="103"/>
              <a:chOff x="4800" y="2184"/>
              <a:chExt cx="58" cy="103"/>
            </a:xfrm>
          </p:grpSpPr>
          <p:grpSp>
            <p:nvGrpSpPr>
              <p:cNvPr id="20" name="Group 266"/>
              <p:cNvGrpSpPr>
                <a:grpSpLocks/>
              </p:cNvGrpSpPr>
              <p:nvPr/>
            </p:nvGrpSpPr>
            <p:grpSpPr bwMode="auto">
              <a:xfrm>
                <a:off x="4800" y="2229"/>
                <a:ext cx="58" cy="58"/>
                <a:chOff x="3914" y="2351"/>
                <a:chExt cx="58" cy="58"/>
              </a:xfrm>
            </p:grpSpPr>
            <p:sp>
              <p:nvSpPr>
                <p:cNvPr id="494" name="Rectangle 267"/>
                <p:cNvSpPr>
                  <a:spLocks noChangeArrowheads="1"/>
                </p:cNvSpPr>
                <p:nvPr/>
              </p:nvSpPr>
              <p:spPr bwMode="auto">
                <a:xfrm>
                  <a:off x="3914" y="2351"/>
                  <a:ext cx="58" cy="3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5" name="Rectangle 268"/>
                <p:cNvSpPr>
                  <a:spLocks noChangeArrowheads="1"/>
                </p:cNvSpPr>
                <p:nvPr/>
              </p:nvSpPr>
              <p:spPr bwMode="auto">
                <a:xfrm>
                  <a:off x="3936" y="2394"/>
                  <a:ext cx="14" cy="1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1" name="Group 269"/>
              <p:cNvGrpSpPr>
                <a:grpSpLocks/>
              </p:cNvGrpSpPr>
              <p:nvPr/>
            </p:nvGrpSpPr>
            <p:grpSpPr bwMode="auto">
              <a:xfrm>
                <a:off x="4800" y="2184"/>
                <a:ext cx="58" cy="15"/>
                <a:chOff x="3914" y="2306"/>
                <a:chExt cx="58" cy="15"/>
              </a:xfrm>
            </p:grpSpPr>
            <p:sp>
              <p:nvSpPr>
                <p:cNvPr id="492" name="Oval 270"/>
                <p:cNvSpPr>
                  <a:spLocks noChangeArrowheads="1"/>
                </p:cNvSpPr>
                <p:nvPr/>
              </p:nvSpPr>
              <p:spPr bwMode="auto">
                <a:xfrm>
                  <a:off x="3914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3" name="Oval 271"/>
                <p:cNvSpPr>
                  <a:spLocks noChangeArrowheads="1"/>
                </p:cNvSpPr>
                <p:nvPr/>
              </p:nvSpPr>
              <p:spPr bwMode="auto">
                <a:xfrm>
                  <a:off x="3958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24" name="Group 272"/>
            <p:cNvGrpSpPr>
              <a:grpSpLocks/>
            </p:cNvGrpSpPr>
            <p:nvPr/>
          </p:nvGrpSpPr>
          <p:grpSpPr bwMode="auto">
            <a:xfrm>
              <a:off x="5064" y="2193"/>
              <a:ext cx="60" cy="103"/>
              <a:chOff x="5064" y="2184"/>
              <a:chExt cx="60" cy="103"/>
            </a:xfrm>
          </p:grpSpPr>
          <p:grpSp>
            <p:nvGrpSpPr>
              <p:cNvPr id="25" name="Group 273"/>
              <p:cNvGrpSpPr>
                <a:grpSpLocks/>
              </p:cNvGrpSpPr>
              <p:nvPr/>
            </p:nvGrpSpPr>
            <p:grpSpPr bwMode="auto">
              <a:xfrm>
                <a:off x="5064" y="2229"/>
                <a:ext cx="60" cy="58"/>
                <a:chOff x="4178" y="2351"/>
                <a:chExt cx="60" cy="58"/>
              </a:xfrm>
            </p:grpSpPr>
            <p:sp>
              <p:nvSpPr>
                <p:cNvPr id="488" name="Rectangle 274"/>
                <p:cNvSpPr>
                  <a:spLocks noChangeArrowheads="1"/>
                </p:cNvSpPr>
                <p:nvPr/>
              </p:nvSpPr>
              <p:spPr bwMode="auto">
                <a:xfrm>
                  <a:off x="4178" y="2351"/>
                  <a:ext cx="60" cy="3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9" name="Rectangle 275"/>
                <p:cNvSpPr>
                  <a:spLocks noChangeArrowheads="1"/>
                </p:cNvSpPr>
                <p:nvPr/>
              </p:nvSpPr>
              <p:spPr bwMode="auto">
                <a:xfrm>
                  <a:off x="4200" y="2394"/>
                  <a:ext cx="14" cy="1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7" name="Group 276"/>
              <p:cNvGrpSpPr>
                <a:grpSpLocks/>
              </p:cNvGrpSpPr>
              <p:nvPr/>
            </p:nvGrpSpPr>
            <p:grpSpPr bwMode="auto">
              <a:xfrm>
                <a:off x="5064" y="2184"/>
                <a:ext cx="60" cy="15"/>
                <a:chOff x="4178" y="2306"/>
                <a:chExt cx="60" cy="15"/>
              </a:xfrm>
            </p:grpSpPr>
            <p:sp>
              <p:nvSpPr>
                <p:cNvPr id="486" name="Oval 277"/>
                <p:cNvSpPr>
                  <a:spLocks noChangeArrowheads="1"/>
                </p:cNvSpPr>
                <p:nvPr/>
              </p:nvSpPr>
              <p:spPr bwMode="auto">
                <a:xfrm>
                  <a:off x="4178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7" name="Oval 278"/>
                <p:cNvSpPr>
                  <a:spLocks noChangeArrowheads="1"/>
                </p:cNvSpPr>
                <p:nvPr/>
              </p:nvSpPr>
              <p:spPr bwMode="auto">
                <a:xfrm>
                  <a:off x="4222" y="2306"/>
                  <a:ext cx="16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482" name="Text Box 279"/>
            <p:cNvSpPr txBox="1">
              <a:spLocks noChangeArrowheads="1"/>
            </p:cNvSpPr>
            <p:nvPr/>
          </p:nvSpPr>
          <p:spPr bwMode="auto">
            <a:xfrm>
              <a:off x="4656" y="2127"/>
              <a:ext cx="288" cy="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300" b="1"/>
                <a:t>To Network</a:t>
              </a:r>
            </a:p>
          </p:txBody>
        </p:sp>
        <p:sp>
          <p:nvSpPr>
            <p:cNvPr id="483" name="Text Box 280"/>
            <p:cNvSpPr txBox="1">
              <a:spLocks noChangeArrowheads="1"/>
            </p:cNvSpPr>
            <p:nvPr/>
          </p:nvSpPr>
          <p:spPr bwMode="auto">
            <a:xfrm>
              <a:off x="4944" y="2127"/>
              <a:ext cx="288" cy="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300" b="1"/>
                <a:t>To Analyzer</a:t>
              </a: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Capture from a Tap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5084144" cy="4525963"/>
          </a:xfrm>
        </p:spPr>
        <p:txBody>
          <a:bodyPr/>
          <a:lstStyle/>
          <a:p>
            <a:r>
              <a:rPr lang="en-US" dirty="0" smtClean="0"/>
              <a:t>What don’t I get?</a:t>
            </a:r>
          </a:p>
          <a:p>
            <a:pPr lvl="1"/>
            <a:r>
              <a:rPr lang="en-US" dirty="0" smtClean="0"/>
              <a:t>Both channels in the same trace</a:t>
            </a:r>
          </a:p>
          <a:p>
            <a:pPr lvl="2"/>
            <a:r>
              <a:rPr lang="en-US" dirty="0" smtClean="0"/>
              <a:t>An aggregation tap will take care of that</a:t>
            </a:r>
          </a:p>
          <a:p>
            <a:pPr lvl="2"/>
            <a:r>
              <a:rPr lang="en-US" dirty="0" smtClean="0"/>
              <a:t>If using an aggregation tap, there is a risk of over subscribing</a:t>
            </a:r>
          </a:p>
          <a:p>
            <a:pPr lvl="1"/>
            <a:r>
              <a:rPr lang="en-US" dirty="0" smtClean="0"/>
              <a:t>An entire VLAN at once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6138846" y="6453188"/>
            <a:ext cx="33337" cy="11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r>
              <a:rPr lang="en-US" sz="100">
                <a:solidFill>
                  <a:srgbClr val="FFFFFF"/>
                </a:solidFill>
              </a:rPr>
              <a:t>SERIES</a:t>
            </a:r>
            <a:endParaRPr lang="en-US"/>
          </a:p>
        </p:txBody>
      </p:sp>
      <p:grpSp>
        <p:nvGrpSpPr>
          <p:cNvPr id="29" name="Group 5"/>
          <p:cNvGrpSpPr>
            <a:grpSpLocks/>
          </p:cNvGrpSpPr>
          <p:nvPr/>
        </p:nvGrpSpPr>
        <p:grpSpPr bwMode="auto">
          <a:xfrm>
            <a:off x="6097126" y="1447757"/>
            <a:ext cx="1674813" cy="377825"/>
            <a:chOff x="528" y="3472"/>
            <a:chExt cx="786" cy="143"/>
          </a:xfrm>
        </p:grpSpPr>
        <p:sp>
          <p:nvSpPr>
            <p:cNvPr id="424" name="Rectangle 6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25" name="Line 7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" name="Group 8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438" name="Freeform 9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 10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Rectangle 11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 12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 13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" name="Freeform 14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" name="Freeform 15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" name="Freeform 16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Freeform 17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Freeform 18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 19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 20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Rectangle 21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Rectangle 22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Rectangle 23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Rectangle 24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Rectangle 25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Rectangle 26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Rectangle 27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Rectangle 28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Rectangle 29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Rectangle 30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Rectangle 31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" name="Rectangle 32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" name="Rectangle 33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Rectangle 34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Rectangle 35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Rectangle 36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Rectangle 37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Rectangle 38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Rectangle 39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Rectangle 40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Rectangle 41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Rectangle 42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Rectangle 43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" name="Rectangle 44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" name="Rectangle 45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" name="Rectangle 46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27" name="Line 47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28" name="Line 48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29" name="Line 49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0" name="Line 50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1" name="Line 51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2" name="Line 52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3" name="Line 53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4" name="Line 54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5" name="Line 55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6" name="Line 56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7" name="Line 57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7" name="Line 58"/>
          <p:cNvSpPr>
            <a:spLocks noChangeShapeType="1"/>
          </p:cNvSpPr>
          <p:nvPr/>
        </p:nvSpPr>
        <p:spPr bwMode="auto">
          <a:xfrm>
            <a:off x="7698913" y="1752557"/>
            <a:ext cx="1062037" cy="112875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8" name="Line 60"/>
          <p:cNvSpPr>
            <a:spLocks noChangeShapeType="1"/>
          </p:cNvSpPr>
          <p:nvPr/>
        </p:nvSpPr>
        <p:spPr bwMode="auto">
          <a:xfrm flipH="1">
            <a:off x="6324139" y="1752557"/>
            <a:ext cx="20911" cy="369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9" name="Line 61"/>
          <p:cNvSpPr>
            <a:spLocks noChangeShapeType="1"/>
          </p:cNvSpPr>
          <p:nvPr/>
        </p:nvSpPr>
        <p:spPr bwMode="auto">
          <a:xfrm>
            <a:off x="6552739" y="1752557"/>
            <a:ext cx="228600" cy="457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10" name="Line 62"/>
          <p:cNvSpPr>
            <a:spLocks noChangeShapeType="1"/>
          </p:cNvSpPr>
          <p:nvPr/>
        </p:nvSpPr>
        <p:spPr bwMode="auto">
          <a:xfrm>
            <a:off x="7314739" y="1752557"/>
            <a:ext cx="384175" cy="422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32" name="Group 177"/>
          <p:cNvGrpSpPr>
            <a:grpSpLocks/>
          </p:cNvGrpSpPr>
          <p:nvPr/>
        </p:nvGrpSpPr>
        <p:grpSpPr bwMode="auto">
          <a:xfrm>
            <a:off x="6086458" y="4684713"/>
            <a:ext cx="1162050" cy="215900"/>
            <a:chOff x="528" y="3472"/>
            <a:chExt cx="786" cy="143"/>
          </a:xfrm>
        </p:grpSpPr>
        <p:sp>
          <p:nvSpPr>
            <p:cNvPr id="372" name="Rectangle 178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73" name="Line 179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3" name="Group 180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386" name="Freeform 181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 182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Rectangle 183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84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 185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86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87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88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89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90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91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192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Rectangle 193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Rectangle 194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Rectangle 195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Rectangle 196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Rectangle 197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Rectangle 198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Rectangle 199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Rectangle 200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Rectangle 201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Rectangle 202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Rectangle 203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Rectangle 204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Rectangle 205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Rectangle 206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Rectangle 207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Rectangle 208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Rectangle 209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Rectangle 210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Rectangle 211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Rectangle 212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Rectangle 213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Rectangle 214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Rectangle 215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Rectangle 216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Rectangle 217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Rectangle 218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5" name="Line 219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6" name="Line 220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7" name="Line 221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8" name="Line 222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9" name="Line 223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0" name="Line 224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1" name="Line 225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Line 226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Line 227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4" name="Line 228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5" name="Line 229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12" name="Line 230"/>
          <p:cNvSpPr>
            <a:spLocks noChangeShapeType="1"/>
          </p:cNvSpPr>
          <p:nvPr/>
        </p:nvSpPr>
        <p:spPr bwMode="auto">
          <a:xfrm flipH="1">
            <a:off x="5976921" y="4816475"/>
            <a:ext cx="273050" cy="2651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71" name="Group 232"/>
          <p:cNvGrpSpPr>
            <a:grpSpLocks/>
          </p:cNvGrpSpPr>
          <p:nvPr/>
        </p:nvGrpSpPr>
        <p:grpSpPr bwMode="auto">
          <a:xfrm>
            <a:off x="5732446" y="5046663"/>
            <a:ext cx="452437" cy="523875"/>
            <a:chOff x="1350" y="2770"/>
            <a:chExt cx="306" cy="348"/>
          </a:xfrm>
        </p:grpSpPr>
        <p:pic>
          <p:nvPicPr>
            <p:cNvPr id="370" name="Picture 233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350" y="2770"/>
              <a:ext cx="306" cy="348"/>
            </a:xfrm>
            <a:prstGeom prst="rect">
              <a:avLst/>
            </a:prstGeom>
            <a:noFill/>
          </p:spPr>
        </p:pic>
        <p:sp>
          <p:nvSpPr>
            <p:cNvPr id="371" name="Text Box 234"/>
            <p:cNvSpPr txBox="1">
              <a:spLocks noChangeArrowheads="1"/>
            </p:cNvSpPr>
            <p:nvPr/>
          </p:nvSpPr>
          <p:spPr bwMode="auto">
            <a:xfrm>
              <a:off x="1448" y="2842"/>
              <a:ext cx="136" cy="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X</a:t>
              </a:r>
              <a:endParaRPr lang="en-US"/>
            </a:p>
          </p:txBody>
        </p:sp>
      </p:grpSp>
      <p:sp>
        <p:nvSpPr>
          <p:cNvPr id="14" name="Line 235"/>
          <p:cNvSpPr>
            <a:spLocks noChangeShapeType="1"/>
          </p:cNvSpPr>
          <p:nvPr/>
        </p:nvSpPr>
        <p:spPr bwMode="auto">
          <a:xfrm flipH="1">
            <a:off x="6413483" y="4873625"/>
            <a:ext cx="46038" cy="795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09" name="Group 236"/>
          <p:cNvGrpSpPr>
            <a:grpSpLocks/>
          </p:cNvGrpSpPr>
          <p:nvPr/>
        </p:nvGrpSpPr>
        <p:grpSpPr bwMode="auto">
          <a:xfrm>
            <a:off x="6232508" y="5668963"/>
            <a:ext cx="450850" cy="523875"/>
            <a:chOff x="1632" y="2959"/>
            <a:chExt cx="306" cy="348"/>
          </a:xfrm>
        </p:grpSpPr>
        <p:pic>
          <p:nvPicPr>
            <p:cNvPr id="368" name="Picture 237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632" y="2959"/>
              <a:ext cx="306" cy="348"/>
            </a:xfrm>
            <a:prstGeom prst="rect">
              <a:avLst/>
            </a:prstGeom>
            <a:noFill/>
          </p:spPr>
        </p:pic>
        <p:sp>
          <p:nvSpPr>
            <p:cNvPr id="369" name="Text Box 238"/>
            <p:cNvSpPr txBox="1">
              <a:spLocks noChangeArrowheads="1"/>
            </p:cNvSpPr>
            <p:nvPr/>
          </p:nvSpPr>
          <p:spPr bwMode="auto">
            <a:xfrm>
              <a:off x="1730" y="3016"/>
              <a:ext cx="135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Y</a:t>
              </a:r>
              <a:endParaRPr lang="en-US"/>
            </a:p>
          </p:txBody>
        </p:sp>
      </p:grpSp>
      <p:sp>
        <p:nvSpPr>
          <p:cNvPr id="16" name="Line 239"/>
          <p:cNvSpPr>
            <a:spLocks noChangeShapeType="1"/>
          </p:cNvSpPr>
          <p:nvPr/>
        </p:nvSpPr>
        <p:spPr bwMode="auto">
          <a:xfrm>
            <a:off x="6767496" y="4873625"/>
            <a:ext cx="142875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110" name="Group 240"/>
          <p:cNvGrpSpPr>
            <a:grpSpLocks/>
          </p:cNvGrpSpPr>
          <p:nvPr/>
        </p:nvGrpSpPr>
        <p:grpSpPr bwMode="auto">
          <a:xfrm>
            <a:off x="6688121" y="5022850"/>
            <a:ext cx="450850" cy="523875"/>
            <a:chOff x="2256" y="2784"/>
            <a:chExt cx="306" cy="348"/>
          </a:xfrm>
        </p:grpSpPr>
        <p:pic>
          <p:nvPicPr>
            <p:cNvPr id="366" name="Picture 241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256" y="2784"/>
              <a:ext cx="306" cy="348"/>
            </a:xfrm>
            <a:prstGeom prst="rect">
              <a:avLst/>
            </a:prstGeom>
            <a:noFill/>
          </p:spPr>
        </p:pic>
        <p:sp>
          <p:nvSpPr>
            <p:cNvPr id="367" name="Text Box 242"/>
            <p:cNvSpPr txBox="1">
              <a:spLocks noChangeArrowheads="1"/>
            </p:cNvSpPr>
            <p:nvPr/>
          </p:nvSpPr>
          <p:spPr bwMode="auto">
            <a:xfrm>
              <a:off x="2340" y="2833"/>
              <a:ext cx="137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Z</a:t>
              </a:r>
              <a:endParaRPr lang="en-US"/>
            </a:p>
          </p:txBody>
        </p:sp>
      </p:grpSp>
      <p:sp>
        <p:nvSpPr>
          <p:cNvPr id="22" name="Line 248"/>
          <p:cNvSpPr>
            <a:spLocks noChangeShapeType="1"/>
          </p:cNvSpPr>
          <p:nvPr/>
        </p:nvSpPr>
        <p:spPr bwMode="auto">
          <a:xfrm>
            <a:off x="6986571" y="4870450"/>
            <a:ext cx="682625" cy="758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23" name="Picture 249" descr="IPphone87x74p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213583" y="5537200"/>
            <a:ext cx="631825" cy="547688"/>
          </a:xfrm>
          <a:prstGeom prst="rect">
            <a:avLst/>
          </a:prstGeom>
          <a:noFill/>
        </p:spPr>
      </p:pic>
      <p:grpSp>
        <p:nvGrpSpPr>
          <p:cNvPr id="111" name="Group 256"/>
          <p:cNvGrpSpPr>
            <a:grpSpLocks/>
          </p:cNvGrpSpPr>
          <p:nvPr/>
        </p:nvGrpSpPr>
        <p:grpSpPr bwMode="auto">
          <a:xfrm>
            <a:off x="8537399" y="2734584"/>
            <a:ext cx="447676" cy="1456416"/>
            <a:chOff x="2650" y="2690"/>
            <a:chExt cx="282" cy="1143"/>
          </a:xfrm>
        </p:grpSpPr>
        <p:sp>
          <p:nvSpPr>
            <p:cNvPr id="340" name="Rectangle 257"/>
            <p:cNvSpPr>
              <a:spLocks noChangeArrowheads="1"/>
            </p:cNvSpPr>
            <p:nvPr/>
          </p:nvSpPr>
          <p:spPr bwMode="auto">
            <a:xfrm>
              <a:off x="2663" y="2884"/>
              <a:ext cx="70" cy="948"/>
            </a:xfrm>
            <a:prstGeom prst="rect">
              <a:avLst/>
            </a:prstGeom>
            <a:solidFill>
              <a:srgbClr val="CF0E30"/>
            </a:solidFill>
            <a:ln w="4763" algn="ctr">
              <a:noFill/>
              <a:miter lim="800000"/>
              <a:headEnd/>
              <a:tailEnd/>
            </a:ln>
            <a:effectLst/>
            <a:scene3d>
              <a:camera prst="legacyObliqueTopRight"/>
              <a:lightRig rig="legacyFlat3" dir="l"/>
            </a:scene3d>
            <a:sp3d extrusionH="862000" prstMaterial="legacyMatte">
              <a:bevelT w="13500" h="13500" prst="angle"/>
              <a:bevelB w="13500" h="13500" prst="angle"/>
              <a:extrusionClr>
                <a:srgbClr val="CF0E30"/>
              </a:extrusionClr>
            </a:sp3d>
          </p:spPr>
          <p:txBody>
            <a:bodyPr>
              <a:flatTx/>
            </a:bodyPr>
            <a:lstStyle/>
            <a:p>
              <a:endParaRPr lang="en-US"/>
            </a:p>
          </p:txBody>
        </p:sp>
        <p:sp>
          <p:nvSpPr>
            <p:cNvPr id="341" name="Line 258"/>
            <p:cNvSpPr>
              <a:spLocks noChangeShapeType="1"/>
            </p:cNvSpPr>
            <p:nvPr/>
          </p:nvSpPr>
          <p:spPr bwMode="auto">
            <a:xfrm flipH="1">
              <a:off x="2740" y="2929"/>
              <a:ext cx="192" cy="169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" name="Rectangle 259"/>
            <p:cNvSpPr>
              <a:spLocks noChangeArrowheads="1"/>
            </p:cNvSpPr>
            <p:nvPr/>
          </p:nvSpPr>
          <p:spPr bwMode="auto">
            <a:xfrm>
              <a:off x="2659" y="2886"/>
              <a:ext cx="73" cy="947"/>
            </a:xfrm>
            <a:prstGeom prst="rect">
              <a:avLst/>
            </a:prstGeom>
            <a:noFill/>
            <a:ln w="3175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3" name="Line 260"/>
            <p:cNvSpPr>
              <a:spLocks noChangeShapeType="1"/>
            </p:cNvSpPr>
            <p:nvPr/>
          </p:nvSpPr>
          <p:spPr bwMode="auto">
            <a:xfrm flipV="1">
              <a:off x="2887" y="2823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Line 261"/>
            <p:cNvSpPr>
              <a:spLocks noChangeShapeType="1"/>
            </p:cNvSpPr>
            <p:nvPr/>
          </p:nvSpPr>
          <p:spPr bwMode="auto">
            <a:xfrm flipV="1">
              <a:off x="2888" y="3378"/>
              <a:ext cx="1" cy="12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5" name="Line 262"/>
            <p:cNvSpPr>
              <a:spLocks noChangeShapeType="1"/>
            </p:cNvSpPr>
            <p:nvPr/>
          </p:nvSpPr>
          <p:spPr bwMode="auto">
            <a:xfrm flipV="1">
              <a:off x="2888" y="3082"/>
              <a:ext cx="1" cy="146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Line 263"/>
            <p:cNvSpPr>
              <a:spLocks noChangeShapeType="1"/>
            </p:cNvSpPr>
            <p:nvPr/>
          </p:nvSpPr>
          <p:spPr bwMode="auto">
            <a:xfrm flipH="1">
              <a:off x="2734" y="3460"/>
              <a:ext cx="192" cy="2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Line 264"/>
            <p:cNvSpPr>
              <a:spLocks noChangeShapeType="1"/>
            </p:cNvSpPr>
            <p:nvPr/>
          </p:nvSpPr>
          <p:spPr bwMode="auto">
            <a:xfrm flipH="1">
              <a:off x="2734" y="3460"/>
              <a:ext cx="192" cy="218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Line 265"/>
            <p:cNvSpPr>
              <a:spLocks noChangeShapeType="1"/>
            </p:cNvSpPr>
            <p:nvPr/>
          </p:nvSpPr>
          <p:spPr bwMode="auto">
            <a:xfrm flipH="1">
              <a:off x="2734" y="3339"/>
              <a:ext cx="192" cy="19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Line 266"/>
            <p:cNvSpPr>
              <a:spLocks noChangeShapeType="1"/>
            </p:cNvSpPr>
            <p:nvPr/>
          </p:nvSpPr>
          <p:spPr bwMode="auto">
            <a:xfrm flipH="1">
              <a:off x="2734" y="3339"/>
              <a:ext cx="192" cy="194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Line 267"/>
            <p:cNvSpPr>
              <a:spLocks noChangeShapeType="1"/>
            </p:cNvSpPr>
            <p:nvPr/>
          </p:nvSpPr>
          <p:spPr bwMode="auto">
            <a:xfrm flipH="1">
              <a:off x="2734" y="3194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Line 268"/>
            <p:cNvSpPr>
              <a:spLocks noChangeShapeType="1"/>
            </p:cNvSpPr>
            <p:nvPr/>
          </p:nvSpPr>
          <p:spPr bwMode="auto">
            <a:xfrm flipH="1">
              <a:off x="2734" y="3194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Line 269"/>
            <p:cNvSpPr>
              <a:spLocks noChangeShapeType="1"/>
            </p:cNvSpPr>
            <p:nvPr/>
          </p:nvSpPr>
          <p:spPr bwMode="auto">
            <a:xfrm flipH="1">
              <a:off x="2734" y="3049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Line 270"/>
            <p:cNvSpPr>
              <a:spLocks noChangeShapeType="1"/>
            </p:cNvSpPr>
            <p:nvPr/>
          </p:nvSpPr>
          <p:spPr bwMode="auto">
            <a:xfrm flipH="1">
              <a:off x="2734" y="3049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Line 271"/>
            <p:cNvSpPr>
              <a:spLocks noChangeShapeType="1"/>
            </p:cNvSpPr>
            <p:nvPr/>
          </p:nvSpPr>
          <p:spPr bwMode="auto">
            <a:xfrm flipV="1">
              <a:off x="2734" y="2783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Line 272"/>
            <p:cNvSpPr>
              <a:spLocks noChangeShapeType="1"/>
            </p:cNvSpPr>
            <p:nvPr/>
          </p:nvSpPr>
          <p:spPr bwMode="auto">
            <a:xfrm flipV="1">
              <a:off x="2734" y="2783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" name="Line 273"/>
            <p:cNvSpPr>
              <a:spLocks noChangeShapeType="1"/>
            </p:cNvSpPr>
            <p:nvPr/>
          </p:nvSpPr>
          <p:spPr bwMode="auto">
            <a:xfrm flipV="1">
              <a:off x="2814" y="3583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Line 274"/>
            <p:cNvSpPr>
              <a:spLocks noChangeShapeType="1"/>
            </p:cNvSpPr>
            <p:nvPr/>
          </p:nvSpPr>
          <p:spPr bwMode="auto">
            <a:xfrm flipV="1">
              <a:off x="2814" y="3306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Line 275"/>
            <p:cNvSpPr>
              <a:spLocks noChangeShapeType="1"/>
            </p:cNvSpPr>
            <p:nvPr/>
          </p:nvSpPr>
          <p:spPr bwMode="auto">
            <a:xfrm flipH="1" flipV="1">
              <a:off x="2815" y="3030"/>
              <a:ext cx="6" cy="132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" name="Line 276"/>
            <p:cNvSpPr>
              <a:spLocks noChangeShapeType="1"/>
            </p:cNvSpPr>
            <p:nvPr/>
          </p:nvSpPr>
          <p:spPr bwMode="auto">
            <a:xfrm flipV="1">
              <a:off x="2734" y="2690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" name="Line 277"/>
            <p:cNvSpPr>
              <a:spLocks noChangeShapeType="1"/>
            </p:cNvSpPr>
            <p:nvPr/>
          </p:nvSpPr>
          <p:spPr bwMode="auto">
            <a:xfrm>
              <a:off x="2651" y="2973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Line 278"/>
            <p:cNvSpPr>
              <a:spLocks noChangeShapeType="1"/>
            </p:cNvSpPr>
            <p:nvPr/>
          </p:nvSpPr>
          <p:spPr bwMode="auto">
            <a:xfrm>
              <a:off x="2651" y="3092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Line 279"/>
            <p:cNvSpPr>
              <a:spLocks noChangeShapeType="1"/>
            </p:cNvSpPr>
            <p:nvPr/>
          </p:nvSpPr>
          <p:spPr bwMode="auto">
            <a:xfrm>
              <a:off x="2651" y="3238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3" name="Line 280"/>
            <p:cNvSpPr>
              <a:spLocks noChangeShapeType="1"/>
            </p:cNvSpPr>
            <p:nvPr/>
          </p:nvSpPr>
          <p:spPr bwMode="auto">
            <a:xfrm>
              <a:off x="2650" y="3386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Line 281"/>
            <p:cNvSpPr>
              <a:spLocks noChangeShapeType="1"/>
            </p:cNvSpPr>
            <p:nvPr/>
          </p:nvSpPr>
          <p:spPr bwMode="auto">
            <a:xfrm>
              <a:off x="2650" y="3535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5" name="Line 282"/>
            <p:cNvSpPr>
              <a:spLocks noChangeShapeType="1"/>
            </p:cNvSpPr>
            <p:nvPr/>
          </p:nvSpPr>
          <p:spPr bwMode="auto">
            <a:xfrm>
              <a:off x="2650" y="3669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2" name="Group 283"/>
          <p:cNvGrpSpPr>
            <a:grpSpLocks/>
          </p:cNvGrpSpPr>
          <p:nvPr/>
        </p:nvGrpSpPr>
        <p:grpSpPr bwMode="auto">
          <a:xfrm>
            <a:off x="8457972" y="3214667"/>
            <a:ext cx="609828" cy="423862"/>
            <a:chOff x="545" y="2017"/>
            <a:chExt cx="534" cy="411"/>
          </a:xfrm>
        </p:grpSpPr>
        <p:sp>
          <p:nvSpPr>
            <p:cNvPr id="315" name="Line 284"/>
            <p:cNvSpPr>
              <a:spLocks noChangeShapeType="1"/>
            </p:cNvSpPr>
            <p:nvPr/>
          </p:nvSpPr>
          <p:spPr bwMode="auto">
            <a:xfrm>
              <a:off x="545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6" name="AutoShape 285"/>
            <p:cNvSpPr>
              <a:spLocks noChangeAspect="1" noChangeArrowheads="1" noTextEdit="1"/>
            </p:cNvSpPr>
            <p:nvPr/>
          </p:nvSpPr>
          <p:spPr bwMode="auto">
            <a:xfrm>
              <a:off x="545" y="2017"/>
              <a:ext cx="534" cy="4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" name="Oval 286"/>
            <p:cNvSpPr>
              <a:spLocks noChangeArrowheads="1"/>
            </p:cNvSpPr>
            <p:nvPr/>
          </p:nvSpPr>
          <p:spPr bwMode="auto">
            <a:xfrm>
              <a:off x="546" y="2188"/>
              <a:ext cx="532" cy="239"/>
            </a:xfrm>
            <a:prstGeom prst="ellipse">
              <a:avLst/>
            </a:prstGeom>
            <a:solidFill>
              <a:srgbClr val="AFAF66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18" name="Rectangle 287"/>
            <p:cNvSpPr>
              <a:spLocks noChangeArrowheads="1"/>
            </p:cNvSpPr>
            <p:nvPr/>
          </p:nvSpPr>
          <p:spPr bwMode="auto">
            <a:xfrm>
              <a:off x="546" y="2139"/>
              <a:ext cx="531" cy="170"/>
            </a:xfrm>
            <a:prstGeom prst="rect">
              <a:avLst/>
            </a:prstGeom>
            <a:solidFill>
              <a:srgbClr val="AFAF66"/>
            </a:solidFill>
            <a:ln w="1588" algn="ctr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19" name="Oval 288"/>
            <p:cNvSpPr>
              <a:spLocks noChangeArrowheads="1"/>
            </p:cNvSpPr>
            <p:nvPr/>
          </p:nvSpPr>
          <p:spPr bwMode="auto">
            <a:xfrm>
              <a:off x="546" y="2018"/>
              <a:ext cx="532" cy="239"/>
            </a:xfrm>
            <a:prstGeom prst="ellipse">
              <a:avLst/>
            </a:prstGeom>
            <a:solidFill>
              <a:srgbClr val="CCCC9B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3" name="Group 289"/>
            <p:cNvGrpSpPr>
              <a:grpSpLocks/>
            </p:cNvGrpSpPr>
            <p:nvPr/>
          </p:nvGrpSpPr>
          <p:grpSpPr bwMode="auto">
            <a:xfrm>
              <a:off x="626" y="2046"/>
              <a:ext cx="368" cy="183"/>
              <a:chOff x="1033" y="1368"/>
              <a:chExt cx="331" cy="149"/>
            </a:xfrm>
          </p:grpSpPr>
          <p:grpSp>
            <p:nvGrpSpPr>
              <p:cNvPr id="175" name="Group 290"/>
              <p:cNvGrpSpPr>
                <a:grpSpLocks/>
              </p:cNvGrpSpPr>
              <p:nvPr/>
            </p:nvGrpSpPr>
            <p:grpSpPr bwMode="auto">
              <a:xfrm>
                <a:off x="1033" y="1368"/>
                <a:ext cx="328" cy="146"/>
                <a:chOff x="1993" y="1656"/>
                <a:chExt cx="328" cy="146"/>
              </a:xfrm>
            </p:grpSpPr>
            <p:sp>
              <p:nvSpPr>
                <p:cNvPr id="332" name="Freeform 291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" name="Freeform 292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" name="Freeform 293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" name="Freeform 294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" name="Freeform 295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" name="Freeform 296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" name="Freeform 297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" name="Freeform 298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76" name="Group 299"/>
              <p:cNvGrpSpPr>
                <a:grpSpLocks/>
              </p:cNvGrpSpPr>
              <p:nvPr/>
            </p:nvGrpSpPr>
            <p:grpSpPr bwMode="auto">
              <a:xfrm>
                <a:off x="1036" y="1372"/>
                <a:ext cx="328" cy="145"/>
                <a:chOff x="1996" y="1660"/>
                <a:chExt cx="328" cy="145"/>
              </a:xfrm>
            </p:grpSpPr>
            <p:sp>
              <p:nvSpPr>
                <p:cNvPr id="324" name="Freeform 300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" name="Freeform 301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" name="Freeform 302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" name="Freeform 303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" name="Freeform 304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" name="Freeform 305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" name="Freeform 306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" name="Freeform 307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321" name="Line 308"/>
            <p:cNvSpPr>
              <a:spLocks noChangeShapeType="1"/>
            </p:cNvSpPr>
            <p:nvPr/>
          </p:nvSpPr>
          <p:spPr bwMode="auto">
            <a:xfrm>
              <a:off x="1076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" name="Line 61"/>
          <p:cNvSpPr>
            <a:spLocks noChangeShapeType="1"/>
          </p:cNvSpPr>
          <p:nvPr/>
        </p:nvSpPr>
        <p:spPr bwMode="auto">
          <a:xfrm>
            <a:off x="7086139" y="1752556"/>
            <a:ext cx="76200" cy="4958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77" name="Group 486"/>
          <p:cNvGrpSpPr/>
          <p:nvPr/>
        </p:nvGrpSpPr>
        <p:grpSpPr>
          <a:xfrm>
            <a:off x="6014068" y="2090703"/>
            <a:ext cx="1911351" cy="804897"/>
            <a:chOff x="4566729" y="2514609"/>
            <a:chExt cx="1911351" cy="804897"/>
          </a:xfrm>
        </p:grpSpPr>
        <p:grpSp>
          <p:nvGrpSpPr>
            <p:cNvPr id="181" name="Group 485"/>
            <p:cNvGrpSpPr/>
            <p:nvPr/>
          </p:nvGrpSpPr>
          <p:grpSpPr>
            <a:xfrm>
              <a:off x="4566729" y="2514609"/>
              <a:ext cx="1911351" cy="804897"/>
              <a:chOff x="4797430" y="2890847"/>
              <a:chExt cx="1911351" cy="804897"/>
            </a:xfrm>
          </p:grpSpPr>
          <p:grpSp>
            <p:nvGrpSpPr>
              <p:cNvPr id="183" name="Group 64"/>
              <p:cNvGrpSpPr>
                <a:grpSpLocks/>
              </p:cNvGrpSpPr>
              <p:nvPr/>
            </p:nvGrpSpPr>
            <p:grpSpPr bwMode="auto">
              <a:xfrm>
                <a:off x="5815546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199" name="Group 65"/>
                <p:cNvGrpSpPr>
                  <a:grpSpLocks/>
                </p:cNvGrpSpPr>
                <p:nvPr/>
              </p:nvGrpSpPr>
              <p:grpSpPr bwMode="auto">
                <a:xfrm>
                  <a:off x="1071" y="667"/>
                  <a:ext cx="30" cy="8"/>
                  <a:chOff x="4702" y="2442"/>
                  <a:chExt cx="76" cy="14"/>
                </a:xfrm>
              </p:grpSpPr>
              <p:sp>
                <p:nvSpPr>
                  <p:cNvPr id="306" name="Freeform 66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7" name="Line 67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8" name="Freeform 68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9" name="Line 69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0" name="Line 70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1" name="Line 71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2" name="Freeform 72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3" name="Freeform 73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4" name="Line 74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3" name="Rectangle 75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" name="Rectangle 76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5" name="Rectangle 77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6" name="Rectangle 78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7" name="Freeform 79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" name="Oval 80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81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" name="Line 82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" name="Line 83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" name="Freeform 84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" name="Oval 85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" name="Oval 86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" name="Oval 87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" name="Rectangle 88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" name="Rectangle 89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00" name="Group 90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304" name="Oval 9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5" name="Rectangle 92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16" name="Group 93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300" name="Oval 94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1" name="Oval 95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2" name="Oval 96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3" name="Oval 97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32" name="Group 98"/>
              <p:cNvGrpSpPr>
                <a:grpSpLocks/>
              </p:cNvGrpSpPr>
              <p:nvPr/>
            </p:nvGrpSpPr>
            <p:grpSpPr bwMode="auto">
              <a:xfrm>
                <a:off x="5306488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233" name="Group 99"/>
                <p:cNvGrpSpPr>
                  <a:grpSpLocks/>
                </p:cNvGrpSpPr>
                <p:nvPr/>
              </p:nvGrpSpPr>
              <p:grpSpPr bwMode="auto">
                <a:xfrm>
                  <a:off x="1071" y="667"/>
                  <a:ext cx="30" cy="8"/>
                  <a:chOff x="4702" y="2442"/>
                  <a:chExt cx="76" cy="14"/>
                </a:xfrm>
              </p:grpSpPr>
              <p:sp>
                <p:nvSpPr>
                  <p:cNvPr id="273" name="Freeform 100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4" name="Line 101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5" name="Freeform 102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6" name="Line 103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7" name="Line 104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8" name="Line 105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9" name="Freeform 106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0" name="Freeform 107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1" name="Line 108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0" name="Rectangle 109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" name="Rectangle 110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2" name="Rectangle 111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3" name="Rectangle 112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4" name="Freeform 113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5" name="Oval 114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" name="Freeform 115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" name="Line 116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" name="Line 117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" name="Freeform 118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" name="Oval 119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" name="Oval 120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" name="Oval 121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" name="Rectangle 122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" name="Rectangle 123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49" name="Group 124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71" name="Oval 125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2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65" name="Group 127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67" name="Oval 128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8" name="Oval 129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9" name="Oval 130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" name="Oval 131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66" name="Group 132"/>
              <p:cNvGrpSpPr>
                <a:grpSpLocks/>
              </p:cNvGrpSpPr>
              <p:nvPr/>
            </p:nvGrpSpPr>
            <p:grpSpPr bwMode="auto">
              <a:xfrm>
                <a:off x="4797430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282" name="Group 133"/>
                <p:cNvGrpSpPr>
                  <a:grpSpLocks/>
                </p:cNvGrpSpPr>
                <p:nvPr/>
              </p:nvGrpSpPr>
              <p:grpSpPr bwMode="auto">
                <a:xfrm>
                  <a:off x="1071" y="667"/>
                  <a:ext cx="30" cy="8"/>
                  <a:chOff x="4702" y="2442"/>
                  <a:chExt cx="76" cy="14"/>
                </a:xfrm>
              </p:grpSpPr>
              <p:sp>
                <p:nvSpPr>
                  <p:cNvPr id="240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1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2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3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4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5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6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7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8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7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19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0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1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98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38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99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34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78" name="Text Box 167"/>
              <p:cNvSpPr txBox="1">
                <a:spLocks noChangeArrowheads="1"/>
              </p:cNvSpPr>
              <p:nvPr/>
            </p:nvSpPr>
            <p:spPr bwMode="auto">
              <a:xfrm>
                <a:off x="4863921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A</a:t>
                </a:r>
                <a:endParaRPr lang="en-US" dirty="0"/>
              </a:p>
            </p:txBody>
          </p:sp>
          <p:sp>
            <p:nvSpPr>
              <p:cNvPr id="179" name="Text Box 168"/>
              <p:cNvSpPr txBox="1">
                <a:spLocks noChangeArrowheads="1"/>
              </p:cNvSpPr>
              <p:nvPr/>
            </p:nvSpPr>
            <p:spPr bwMode="auto">
              <a:xfrm>
                <a:off x="5885213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C</a:t>
                </a:r>
                <a:endParaRPr lang="en-US" dirty="0"/>
              </a:p>
            </p:txBody>
          </p:sp>
          <p:sp>
            <p:nvSpPr>
              <p:cNvPr id="180" name="Text Box 169"/>
              <p:cNvSpPr txBox="1">
                <a:spLocks noChangeArrowheads="1"/>
              </p:cNvSpPr>
              <p:nvPr/>
            </p:nvSpPr>
            <p:spPr bwMode="auto">
              <a:xfrm>
                <a:off x="5374567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B</a:t>
                </a:r>
                <a:endParaRPr lang="en-US" dirty="0"/>
              </a:p>
            </p:txBody>
          </p:sp>
          <p:grpSp>
            <p:nvGrpSpPr>
              <p:cNvPr id="320" name="Group 132"/>
              <p:cNvGrpSpPr>
                <a:grpSpLocks/>
              </p:cNvGrpSpPr>
              <p:nvPr/>
            </p:nvGrpSpPr>
            <p:grpSpPr bwMode="auto">
              <a:xfrm>
                <a:off x="6324605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322" name="Group 133"/>
                <p:cNvGrpSpPr>
                  <a:grpSpLocks/>
                </p:cNvGrpSpPr>
                <p:nvPr/>
              </p:nvGrpSpPr>
              <p:grpSpPr bwMode="auto">
                <a:xfrm>
                  <a:off x="1069" y="667"/>
                  <a:ext cx="30" cy="8"/>
                  <a:chOff x="4702" y="2442"/>
                  <a:chExt cx="76" cy="14"/>
                </a:xfrm>
              </p:grpSpPr>
              <p:sp>
                <p:nvSpPr>
                  <p:cNvPr id="207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8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9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0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1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2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3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4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5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4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6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7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8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23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05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4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01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2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3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4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82" name="Text Box 168"/>
              <p:cNvSpPr txBox="1">
                <a:spLocks noChangeArrowheads="1"/>
              </p:cNvSpPr>
              <p:nvPr/>
            </p:nvSpPr>
            <p:spPr bwMode="auto">
              <a:xfrm>
                <a:off x="6395858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 smtClean="0">
                    <a:solidFill>
                      <a:srgbClr val="000000"/>
                    </a:solidFill>
                    <a:latin typeface="Tahoma" pitchFamily="34" charset="0"/>
                  </a:rPr>
                  <a:t>D</a:t>
                </a:r>
                <a:endParaRPr lang="en-US" dirty="0"/>
              </a:p>
            </p:txBody>
          </p:sp>
        </p:grpSp>
        <p:grpSp>
          <p:nvGrpSpPr>
            <p:cNvPr id="426" name="Group 385"/>
            <p:cNvGrpSpPr/>
            <p:nvPr/>
          </p:nvGrpSpPr>
          <p:grpSpPr>
            <a:xfrm>
              <a:off x="4661079" y="2857500"/>
              <a:ext cx="200026" cy="271463"/>
              <a:chOff x="7959725" y="2474913"/>
              <a:chExt cx="200026" cy="271463"/>
            </a:xfrm>
          </p:grpSpPr>
          <p:sp>
            <p:nvSpPr>
              <p:cNvPr id="157" name="Freeform 775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776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777"/>
              <p:cNvSpPr>
                <a:spLocks/>
              </p:cNvSpPr>
              <p:nvPr/>
            </p:nvSpPr>
            <p:spPr bwMode="auto">
              <a:xfrm>
                <a:off x="7959725" y="2490788"/>
                <a:ext cx="109538" cy="255588"/>
              </a:xfrm>
              <a:custGeom>
                <a:avLst/>
                <a:gdLst/>
                <a:ahLst/>
                <a:cxnLst>
                  <a:cxn ang="0">
                    <a:pos x="139" y="114"/>
                  </a:cxn>
                  <a:cxn ang="0">
                    <a:pos x="139" y="114"/>
                  </a:cxn>
                  <a:cxn ang="0">
                    <a:pos x="137" y="89"/>
                  </a:cxn>
                  <a:cxn ang="0">
                    <a:pos x="137" y="89"/>
                  </a:cxn>
                  <a:cxn ang="0">
                    <a:pos x="136" y="72"/>
                  </a:cxn>
                  <a:cxn ang="0">
                    <a:pos x="131" y="59"/>
                  </a:cxn>
                  <a:cxn ang="0">
                    <a:pos x="125" y="44"/>
                  </a:cxn>
                  <a:cxn ang="0">
                    <a:pos x="113" y="26"/>
                  </a:cxn>
                  <a:cxn ang="0">
                    <a:pos x="106" y="20"/>
                  </a:cxn>
                  <a:cxn ang="0">
                    <a:pos x="100" y="14"/>
                  </a:cxn>
                  <a:cxn ang="0">
                    <a:pos x="90" y="9"/>
                  </a:cxn>
                  <a:cxn ang="0">
                    <a:pos x="80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4"/>
                  </a:cxn>
                  <a:cxn ang="0">
                    <a:pos x="121" y="291"/>
                  </a:cxn>
                  <a:cxn ang="0">
                    <a:pos x="121" y="314"/>
                  </a:cxn>
                  <a:cxn ang="0">
                    <a:pos x="139" y="320"/>
                  </a:cxn>
                  <a:cxn ang="0">
                    <a:pos x="139" y="114"/>
                  </a:cxn>
                  <a:cxn ang="0">
                    <a:pos x="139" y="114"/>
                  </a:cxn>
                </a:cxnLst>
                <a:rect l="0" t="0" r="r" b="b"/>
                <a:pathLst>
                  <a:path w="139" h="320">
                    <a:moveTo>
                      <a:pt x="139" y="114"/>
                    </a:moveTo>
                    <a:lnTo>
                      <a:pt x="139" y="114"/>
                    </a:lnTo>
                    <a:lnTo>
                      <a:pt x="137" y="89"/>
                    </a:lnTo>
                    <a:lnTo>
                      <a:pt x="137" y="89"/>
                    </a:lnTo>
                    <a:lnTo>
                      <a:pt x="136" y="72"/>
                    </a:lnTo>
                    <a:lnTo>
                      <a:pt x="131" y="59"/>
                    </a:lnTo>
                    <a:lnTo>
                      <a:pt x="125" y="44"/>
                    </a:lnTo>
                    <a:lnTo>
                      <a:pt x="113" y="26"/>
                    </a:lnTo>
                    <a:lnTo>
                      <a:pt x="106" y="20"/>
                    </a:lnTo>
                    <a:lnTo>
                      <a:pt x="100" y="14"/>
                    </a:lnTo>
                    <a:lnTo>
                      <a:pt x="90" y="9"/>
                    </a:lnTo>
                    <a:lnTo>
                      <a:pt x="80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4"/>
                    </a:lnTo>
                    <a:lnTo>
                      <a:pt x="121" y="291"/>
                    </a:lnTo>
                    <a:lnTo>
                      <a:pt x="121" y="314"/>
                    </a:lnTo>
                    <a:lnTo>
                      <a:pt x="139" y="320"/>
                    </a:lnTo>
                    <a:lnTo>
                      <a:pt x="139" y="114"/>
                    </a:lnTo>
                    <a:lnTo>
                      <a:pt x="139" y="114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778"/>
              <p:cNvSpPr>
                <a:spLocks/>
              </p:cNvSpPr>
              <p:nvPr/>
            </p:nvSpPr>
            <p:spPr bwMode="auto">
              <a:xfrm>
                <a:off x="8018463" y="2478088"/>
                <a:ext cx="87313" cy="15875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0" y="20"/>
                  </a:cxn>
                  <a:cxn ang="0">
                    <a:pos x="109" y="0"/>
                  </a:cxn>
                </a:cxnLst>
                <a:rect l="0" t="0" r="r" b="b"/>
                <a:pathLst>
                  <a:path w="109" h="20">
                    <a:moveTo>
                      <a:pt x="109" y="0"/>
                    </a:moveTo>
                    <a:lnTo>
                      <a:pt x="0" y="2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Line 779"/>
              <p:cNvSpPr>
                <a:spLocks noChangeShapeType="1"/>
              </p:cNvSpPr>
              <p:nvPr/>
            </p:nvSpPr>
            <p:spPr bwMode="auto">
              <a:xfrm flipH="1">
                <a:off x="8018463" y="2478088"/>
                <a:ext cx="87313" cy="1587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780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Freeform 781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782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783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784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785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786"/>
              <p:cNvSpPr>
                <a:spLocks/>
              </p:cNvSpPr>
              <p:nvPr/>
            </p:nvSpPr>
            <p:spPr bwMode="auto">
              <a:xfrm>
                <a:off x="8074025" y="2505075"/>
                <a:ext cx="31750" cy="111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9" y="6"/>
                  </a:cxn>
                  <a:cxn ang="0">
                    <a:pos x="39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39" h="12">
                    <a:moveTo>
                      <a:pt x="0" y="12"/>
                    </a:moveTo>
                    <a:lnTo>
                      <a:pt x="39" y="6"/>
                    </a:lnTo>
                    <a:lnTo>
                      <a:pt x="39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787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788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789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790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791"/>
              <p:cNvSpPr>
                <a:spLocks/>
              </p:cNvSpPr>
              <p:nvPr/>
            </p:nvSpPr>
            <p:spPr bwMode="auto">
              <a:xfrm>
                <a:off x="7959725" y="2490788"/>
                <a:ext cx="111125" cy="255588"/>
              </a:xfrm>
              <a:custGeom>
                <a:avLst/>
                <a:gdLst/>
                <a:ahLst/>
                <a:cxnLst>
                  <a:cxn ang="0">
                    <a:pos x="140" y="114"/>
                  </a:cxn>
                  <a:cxn ang="0">
                    <a:pos x="140" y="114"/>
                  </a:cxn>
                  <a:cxn ang="0">
                    <a:pos x="139" y="89"/>
                  </a:cxn>
                  <a:cxn ang="0">
                    <a:pos x="139" y="89"/>
                  </a:cxn>
                  <a:cxn ang="0">
                    <a:pos x="137" y="72"/>
                  </a:cxn>
                  <a:cxn ang="0">
                    <a:pos x="134" y="59"/>
                  </a:cxn>
                  <a:cxn ang="0">
                    <a:pos x="126" y="44"/>
                  </a:cxn>
                  <a:cxn ang="0">
                    <a:pos x="115" y="26"/>
                  </a:cxn>
                  <a:cxn ang="0">
                    <a:pos x="108" y="20"/>
                  </a:cxn>
                  <a:cxn ang="0">
                    <a:pos x="101" y="14"/>
                  </a:cxn>
                  <a:cxn ang="0">
                    <a:pos x="91" y="9"/>
                  </a:cxn>
                  <a:cxn ang="0">
                    <a:pos x="82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2"/>
                  </a:cxn>
                  <a:cxn ang="0">
                    <a:pos x="122" y="291"/>
                  </a:cxn>
                  <a:cxn ang="0">
                    <a:pos x="122" y="314"/>
                  </a:cxn>
                  <a:cxn ang="0">
                    <a:pos x="140" y="320"/>
                  </a:cxn>
                  <a:cxn ang="0">
                    <a:pos x="140" y="114"/>
                  </a:cxn>
                  <a:cxn ang="0">
                    <a:pos x="140" y="114"/>
                  </a:cxn>
                </a:cxnLst>
                <a:rect l="0" t="0" r="r" b="b"/>
                <a:pathLst>
                  <a:path w="140" h="320">
                    <a:moveTo>
                      <a:pt x="140" y="114"/>
                    </a:moveTo>
                    <a:lnTo>
                      <a:pt x="140" y="114"/>
                    </a:lnTo>
                    <a:lnTo>
                      <a:pt x="139" y="89"/>
                    </a:lnTo>
                    <a:lnTo>
                      <a:pt x="139" y="89"/>
                    </a:lnTo>
                    <a:lnTo>
                      <a:pt x="137" y="72"/>
                    </a:lnTo>
                    <a:lnTo>
                      <a:pt x="134" y="59"/>
                    </a:lnTo>
                    <a:lnTo>
                      <a:pt x="126" y="44"/>
                    </a:lnTo>
                    <a:lnTo>
                      <a:pt x="115" y="26"/>
                    </a:lnTo>
                    <a:lnTo>
                      <a:pt x="108" y="20"/>
                    </a:lnTo>
                    <a:lnTo>
                      <a:pt x="101" y="14"/>
                    </a:lnTo>
                    <a:lnTo>
                      <a:pt x="91" y="9"/>
                    </a:lnTo>
                    <a:lnTo>
                      <a:pt x="82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2"/>
                    </a:lnTo>
                    <a:lnTo>
                      <a:pt x="122" y="291"/>
                    </a:lnTo>
                    <a:lnTo>
                      <a:pt x="122" y="314"/>
                    </a:lnTo>
                    <a:lnTo>
                      <a:pt x="140" y="320"/>
                    </a:lnTo>
                    <a:lnTo>
                      <a:pt x="140" y="114"/>
                    </a:lnTo>
                    <a:lnTo>
                      <a:pt x="140" y="114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Line 792"/>
              <p:cNvSpPr>
                <a:spLocks noChangeShapeType="1"/>
              </p:cNvSpPr>
              <p:nvPr/>
            </p:nvSpPr>
            <p:spPr bwMode="auto">
              <a:xfrm>
                <a:off x="8158163" y="2562225"/>
                <a:ext cx="0" cy="5238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76" name="Group 404"/>
            <p:cNvGrpSpPr/>
            <p:nvPr/>
          </p:nvGrpSpPr>
          <p:grpSpPr>
            <a:xfrm>
              <a:off x="6185079" y="2874169"/>
              <a:ext cx="200025" cy="238125"/>
              <a:chOff x="7885112" y="5567362"/>
              <a:chExt cx="200025" cy="238125"/>
            </a:xfrm>
          </p:grpSpPr>
          <p:sp>
            <p:nvSpPr>
              <p:cNvPr id="142" name="Freeform 683"/>
              <p:cNvSpPr>
                <a:spLocks/>
              </p:cNvSpPr>
              <p:nvPr/>
            </p:nvSpPr>
            <p:spPr bwMode="auto">
              <a:xfrm>
                <a:off x="7886700" y="573246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0"/>
                  </a:cxn>
                  <a:cxn ang="0">
                    <a:pos x="242" y="5"/>
                  </a:cxn>
                  <a:cxn ang="0">
                    <a:pos x="237" y="11"/>
                  </a:cxn>
                  <a:cxn ang="0">
                    <a:pos x="228" y="17"/>
                  </a:cxn>
                  <a:cxn ang="0">
                    <a:pos x="214" y="23"/>
                  </a:cxn>
                  <a:cxn ang="0">
                    <a:pos x="193" y="28"/>
                  </a:cxn>
                  <a:cxn ang="0">
                    <a:pos x="162" y="32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2"/>
                  </a:cxn>
                  <a:cxn ang="0">
                    <a:pos x="52" y="28"/>
                  </a:cxn>
                  <a:cxn ang="0">
                    <a:pos x="30" y="23"/>
                  </a:cxn>
                  <a:cxn ang="0">
                    <a:pos x="15" y="17"/>
                  </a:cxn>
                  <a:cxn ang="0">
                    <a:pos x="7" y="11"/>
                  </a:cxn>
                  <a:cxn ang="0">
                    <a:pos x="1" y="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5"/>
                  </a:cxn>
                  <a:cxn ang="0">
                    <a:pos x="2" y="61"/>
                  </a:cxn>
                  <a:cxn ang="0">
                    <a:pos x="7" y="66"/>
                  </a:cxn>
                  <a:cxn ang="0">
                    <a:pos x="19" y="74"/>
                  </a:cxn>
                  <a:cxn ang="0">
                    <a:pos x="34" y="80"/>
                  </a:cxn>
                  <a:cxn ang="0">
                    <a:pos x="55" y="86"/>
                  </a:cxn>
                  <a:cxn ang="0">
                    <a:pos x="86" y="91"/>
                  </a:cxn>
                  <a:cxn ang="0">
                    <a:pos x="124" y="92"/>
                  </a:cxn>
                  <a:cxn ang="0">
                    <a:pos x="124" y="92"/>
                  </a:cxn>
                  <a:cxn ang="0">
                    <a:pos x="160" y="91"/>
                  </a:cxn>
                  <a:cxn ang="0">
                    <a:pos x="188" y="86"/>
                  </a:cxn>
                  <a:cxn ang="0">
                    <a:pos x="211" y="80"/>
                  </a:cxn>
                  <a:cxn ang="0">
                    <a:pos x="226" y="75"/>
                  </a:cxn>
                  <a:cxn ang="0">
                    <a:pos x="236" y="69"/>
                  </a:cxn>
                  <a:cxn ang="0">
                    <a:pos x="242" y="61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2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0"/>
                    </a:lnTo>
                    <a:lnTo>
                      <a:pt x="242" y="5"/>
                    </a:lnTo>
                    <a:lnTo>
                      <a:pt x="237" y="11"/>
                    </a:lnTo>
                    <a:lnTo>
                      <a:pt x="228" y="17"/>
                    </a:lnTo>
                    <a:lnTo>
                      <a:pt x="214" y="23"/>
                    </a:lnTo>
                    <a:lnTo>
                      <a:pt x="193" y="28"/>
                    </a:lnTo>
                    <a:lnTo>
                      <a:pt x="162" y="32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2"/>
                    </a:lnTo>
                    <a:lnTo>
                      <a:pt x="52" y="28"/>
                    </a:lnTo>
                    <a:lnTo>
                      <a:pt x="30" y="23"/>
                    </a:lnTo>
                    <a:lnTo>
                      <a:pt x="15" y="17"/>
                    </a:lnTo>
                    <a:lnTo>
                      <a:pt x="7" y="11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2" y="61"/>
                    </a:lnTo>
                    <a:lnTo>
                      <a:pt x="7" y="66"/>
                    </a:lnTo>
                    <a:lnTo>
                      <a:pt x="19" y="74"/>
                    </a:lnTo>
                    <a:lnTo>
                      <a:pt x="34" y="80"/>
                    </a:lnTo>
                    <a:lnTo>
                      <a:pt x="55" y="86"/>
                    </a:lnTo>
                    <a:lnTo>
                      <a:pt x="86" y="91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60" y="91"/>
                    </a:lnTo>
                    <a:lnTo>
                      <a:pt x="188" y="86"/>
                    </a:lnTo>
                    <a:lnTo>
                      <a:pt x="211" y="80"/>
                    </a:lnTo>
                    <a:lnTo>
                      <a:pt x="226" y="75"/>
                    </a:lnTo>
                    <a:lnTo>
                      <a:pt x="236" y="69"/>
                    </a:lnTo>
                    <a:lnTo>
                      <a:pt x="242" y="61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684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685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686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687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688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689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690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691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noFill/>
              <a:ln w="4763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692"/>
              <p:cNvSpPr>
                <a:spLocks/>
              </p:cNvSpPr>
              <p:nvPr/>
            </p:nvSpPr>
            <p:spPr bwMode="auto">
              <a:xfrm>
                <a:off x="7885112" y="5775325"/>
                <a:ext cx="100013" cy="30162"/>
              </a:xfrm>
              <a:custGeom>
                <a:avLst/>
                <a:gdLst/>
                <a:ahLst/>
                <a:cxnLst>
                  <a:cxn ang="0">
                    <a:pos x="126" y="37"/>
                  </a:cxn>
                  <a:cxn ang="0">
                    <a:pos x="122" y="37"/>
                  </a:cxn>
                  <a:cxn ang="0">
                    <a:pos x="118" y="37"/>
                  </a:cxn>
                  <a:cxn ang="0">
                    <a:pos x="113" y="37"/>
                  </a:cxn>
                  <a:cxn ang="0">
                    <a:pos x="109" y="37"/>
                  </a:cxn>
                  <a:cxn ang="0">
                    <a:pos x="106" y="37"/>
                  </a:cxn>
                  <a:cxn ang="0">
                    <a:pos x="102" y="36"/>
                  </a:cxn>
                  <a:cxn ang="0">
                    <a:pos x="98" y="36"/>
                  </a:cxn>
                  <a:cxn ang="0">
                    <a:pos x="94" y="36"/>
                  </a:cxn>
                  <a:cxn ang="0">
                    <a:pos x="91" y="36"/>
                  </a:cxn>
                  <a:cxn ang="0">
                    <a:pos x="87" y="36"/>
                  </a:cxn>
                  <a:cxn ang="0">
                    <a:pos x="83" y="36"/>
                  </a:cxn>
                  <a:cxn ang="0">
                    <a:pos x="79" y="35"/>
                  </a:cxn>
                  <a:cxn ang="0">
                    <a:pos x="76" y="34"/>
                  </a:cxn>
                  <a:cxn ang="0">
                    <a:pos x="72" y="34"/>
                  </a:cxn>
                  <a:cxn ang="0">
                    <a:pos x="69" y="34"/>
                  </a:cxn>
                  <a:cxn ang="0">
                    <a:pos x="66" y="34"/>
                  </a:cxn>
                  <a:cxn ang="0">
                    <a:pos x="62" y="32"/>
                  </a:cxn>
                  <a:cxn ang="0">
                    <a:pos x="59" y="31"/>
                  </a:cxn>
                  <a:cxn ang="0">
                    <a:pos x="55" y="31"/>
                  </a:cxn>
                  <a:cxn ang="0">
                    <a:pos x="53" y="31"/>
                  </a:cxn>
                  <a:cxn ang="0">
                    <a:pos x="49" y="29"/>
                  </a:cxn>
                  <a:cxn ang="0">
                    <a:pos x="47" y="29"/>
                  </a:cxn>
                  <a:cxn ang="0">
                    <a:pos x="43" y="29"/>
                  </a:cxn>
                  <a:cxn ang="0">
                    <a:pos x="40" y="27"/>
                  </a:cxn>
                  <a:cxn ang="0">
                    <a:pos x="38" y="26"/>
                  </a:cxn>
                  <a:cxn ang="0">
                    <a:pos x="35" y="26"/>
                  </a:cxn>
                  <a:cxn ang="0">
                    <a:pos x="33" y="25"/>
                  </a:cxn>
                  <a:cxn ang="0">
                    <a:pos x="30" y="25"/>
                  </a:cxn>
                  <a:cxn ang="0">
                    <a:pos x="28" y="24"/>
                  </a:cxn>
                  <a:cxn ang="0">
                    <a:pos x="25" y="22"/>
                  </a:cxn>
                  <a:cxn ang="0">
                    <a:pos x="23" y="21"/>
                  </a:cxn>
                  <a:cxn ang="0">
                    <a:pos x="20" y="20"/>
                  </a:cxn>
                  <a:cxn ang="0">
                    <a:pos x="19" y="20"/>
                  </a:cxn>
                  <a:cxn ang="0">
                    <a:pos x="17" y="19"/>
                  </a:cxn>
                  <a:cxn ang="0">
                    <a:pos x="15" y="17"/>
                  </a:cxn>
                  <a:cxn ang="0">
                    <a:pos x="13" y="16"/>
                  </a:cxn>
                  <a:cxn ang="0">
                    <a:pos x="11" y="16"/>
                  </a:cxn>
                  <a:cxn ang="0">
                    <a:pos x="10" y="14"/>
                  </a:cxn>
                  <a:cxn ang="0">
                    <a:pos x="10" y="14"/>
                  </a:cxn>
                  <a:cxn ang="0">
                    <a:pos x="8" y="12"/>
                  </a:cxn>
                  <a:cxn ang="0">
                    <a:pos x="8" y="11"/>
                  </a:cxn>
                  <a:cxn ang="0">
                    <a:pos x="5" y="10"/>
                  </a:cxn>
                  <a:cxn ang="0">
                    <a:pos x="5" y="9"/>
                  </a:cxn>
                  <a:cxn ang="0">
                    <a:pos x="4" y="7"/>
                  </a:cxn>
                  <a:cxn ang="0">
                    <a:pos x="3" y="6"/>
                  </a:cxn>
                  <a:cxn ang="0">
                    <a:pos x="3" y="5"/>
                  </a:cxn>
                  <a:cxn ang="0">
                    <a:pos x="1" y="5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26" h="37">
                    <a:moveTo>
                      <a:pt x="126" y="37"/>
                    </a:moveTo>
                    <a:lnTo>
                      <a:pt x="122" y="37"/>
                    </a:lnTo>
                    <a:lnTo>
                      <a:pt x="118" y="37"/>
                    </a:lnTo>
                    <a:lnTo>
                      <a:pt x="113" y="37"/>
                    </a:lnTo>
                    <a:lnTo>
                      <a:pt x="109" y="37"/>
                    </a:lnTo>
                    <a:lnTo>
                      <a:pt x="106" y="37"/>
                    </a:lnTo>
                    <a:lnTo>
                      <a:pt x="102" y="36"/>
                    </a:lnTo>
                    <a:lnTo>
                      <a:pt x="98" y="36"/>
                    </a:lnTo>
                    <a:lnTo>
                      <a:pt x="94" y="36"/>
                    </a:lnTo>
                    <a:lnTo>
                      <a:pt x="91" y="36"/>
                    </a:lnTo>
                    <a:lnTo>
                      <a:pt x="87" y="36"/>
                    </a:lnTo>
                    <a:lnTo>
                      <a:pt x="83" y="36"/>
                    </a:lnTo>
                    <a:lnTo>
                      <a:pt x="79" y="35"/>
                    </a:lnTo>
                    <a:lnTo>
                      <a:pt x="76" y="34"/>
                    </a:lnTo>
                    <a:lnTo>
                      <a:pt x="72" y="34"/>
                    </a:lnTo>
                    <a:lnTo>
                      <a:pt x="69" y="34"/>
                    </a:lnTo>
                    <a:lnTo>
                      <a:pt x="66" y="34"/>
                    </a:lnTo>
                    <a:lnTo>
                      <a:pt x="62" y="32"/>
                    </a:lnTo>
                    <a:lnTo>
                      <a:pt x="59" y="31"/>
                    </a:lnTo>
                    <a:lnTo>
                      <a:pt x="55" y="31"/>
                    </a:lnTo>
                    <a:lnTo>
                      <a:pt x="53" y="31"/>
                    </a:lnTo>
                    <a:lnTo>
                      <a:pt x="49" y="29"/>
                    </a:lnTo>
                    <a:lnTo>
                      <a:pt x="47" y="29"/>
                    </a:lnTo>
                    <a:lnTo>
                      <a:pt x="43" y="29"/>
                    </a:lnTo>
                    <a:lnTo>
                      <a:pt x="40" y="27"/>
                    </a:lnTo>
                    <a:lnTo>
                      <a:pt x="38" y="26"/>
                    </a:lnTo>
                    <a:lnTo>
                      <a:pt x="35" y="26"/>
                    </a:lnTo>
                    <a:lnTo>
                      <a:pt x="33" y="25"/>
                    </a:lnTo>
                    <a:lnTo>
                      <a:pt x="30" y="25"/>
                    </a:lnTo>
                    <a:lnTo>
                      <a:pt x="28" y="24"/>
                    </a:lnTo>
                    <a:lnTo>
                      <a:pt x="25" y="22"/>
                    </a:lnTo>
                    <a:lnTo>
                      <a:pt x="23" y="21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7" y="19"/>
                    </a:lnTo>
                    <a:lnTo>
                      <a:pt x="15" y="17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693"/>
              <p:cNvSpPr>
                <a:spLocks/>
              </p:cNvSpPr>
              <p:nvPr/>
            </p:nvSpPr>
            <p:spPr bwMode="auto">
              <a:xfrm>
                <a:off x="7985125" y="5775325"/>
                <a:ext cx="100012" cy="30162"/>
              </a:xfrm>
              <a:custGeom>
                <a:avLst/>
                <a:gdLst/>
                <a:ahLst/>
                <a:cxnLst>
                  <a:cxn ang="0">
                    <a:pos x="125" y="0"/>
                  </a:cxn>
                  <a:cxn ang="0">
                    <a:pos x="125" y="0"/>
                  </a:cxn>
                  <a:cxn ang="0">
                    <a:pos x="125" y="2"/>
                  </a:cxn>
                  <a:cxn ang="0">
                    <a:pos x="125" y="2"/>
                  </a:cxn>
                  <a:cxn ang="0">
                    <a:pos x="124" y="5"/>
                  </a:cxn>
                  <a:cxn ang="0">
                    <a:pos x="123" y="5"/>
                  </a:cxn>
                  <a:cxn ang="0">
                    <a:pos x="123" y="6"/>
                  </a:cxn>
                  <a:cxn ang="0">
                    <a:pos x="123" y="7"/>
                  </a:cxn>
                  <a:cxn ang="0">
                    <a:pos x="122" y="9"/>
                  </a:cxn>
                  <a:cxn ang="0">
                    <a:pos x="120" y="10"/>
                  </a:cxn>
                  <a:cxn ang="0">
                    <a:pos x="119" y="11"/>
                  </a:cxn>
                  <a:cxn ang="0">
                    <a:pos x="118" y="12"/>
                  </a:cxn>
                  <a:cxn ang="0">
                    <a:pos x="117" y="14"/>
                  </a:cxn>
                  <a:cxn ang="0">
                    <a:pos x="115" y="14"/>
                  </a:cxn>
                  <a:cxn ang="0">
                    <a:pos x="114" y="16"/>
                  </a:cxn>
                  <a:cxn ang="0">
                    <a:pos x="112" y="16"/>
                  </a:cxn>
                  <a:cxn ang="0">
                    <a:pos x="110" y="17"/>
                  </a:cxn>
                  <a:cxn ang="0">
                    <a:pos x="108" y="19"/>
                  </a:cxn>
                  <a:cxn ang="0">
                    <a:pos x="105" y="20"/>
                  </a:cxn>
                  <a:cxn ang="0">
                    <a:pos x="104" y="20"/>
                  </a:cxn>
                  <a:cxn ang="0">
                    <a:pos x="102" y="21"/>
                  </a:cxn>
                  <a:cxn ang="0">
                    <a:pos x="99" y="22"/>
                  </a:cxn>
                  <a:cxn ang="0">
                    <a:pos x="96" y="24"/>
                  </a:cxn>
                  <a:cxn ang="0">
                    <a:pos x="95" y="25"/>
                  </a:cxn>
                  <a:cxn ang="0">
                    <a:pos x="91" y="25"/>
                  </a:cxn>
                  <a:cxn ang="0">
                    <a:pos x="90" y="26"/>
                  </a:cxn>
                  <a:cxn ang="0">
                    <a:pos x="88" y="26"/>
                  </a:cxn>
                  <a:cxn ang="0">
                    <a:pos x="84" y="27"/>
                  </a:cxn>
                  <a:cxn ang="0">
                    <a:pos x="81" y="29"/>
                  </a:cxn>
                  <a:cxn ang="0">
                    <a:pos x="79" y="29"/>
                  </a:cxn>
                  <a:cxn ang="0">
                    <a:pos x="76" y="29"/>
                  </a:cxn>
                  <a:cxn ang="0">
                    <a:pos x="71" y="31"/>
                  </a:cxn>
                  <a:cxn ang="0">
                    <a:pos x="70" y="31"/>
                  </a:cxn>
                  <a:cxn ang="0">
                    <a:pos x="66" y="31"/>
                  </a:cxn>
                  <a:cxn ang="0">
                    <a:pos x="63" y="32"/>
                  </a:cxn>
                  <a:cxn ang="0">
                    <a:pos x="59" y="34"/>
                  </a:cxn>
                  <a:cxn ang="0">
                    <a:pos x="56" y="34"/>
                  </a:cxn>
                  <a:cxn ang="0">
                    <a:pos x="53" y="34"/>
                  </a:cxn>
                  <a:cxn ang="0">
                    <a:pos x="49" y="34"/>
                  </a:cxn>
                  <a:cxn ang="0">
                    <a:pos x="45" y="35"/>
                  </a:cxn>
                  <a:cxn ang="0">
                    <a:pos x="41" y="36"/>
                  </a:cxn>
                  <a:cxn ang="0">
                    <a:pos x="39" y="36"/>
                  </a:cxn>
                  <a:cxn ang="0">
                    <a:pos x="35" y="36"/>
                  </a:cxn>
                  <a:cxn ang="0">
                    <a:pos x="30" y="36"/>
                  </a:cxn>
                  <a:cxn ang="0">
                    <a:pos x="27" y="36"/>
                  </a:cxn>
                  <a:cxn ang="0">
                    <a:pos x="22" y="36"/>
                  </a:cxn>
                  <a:cxn ang="0">
                    <a:pos x="19" y="37"/>
                  </a:cxn>
                  <a:cxn ang="0">
                    <a:pos x="15" y="37"/>
                  </a:cxn>
                  <a:cxn ang="0">
                    <a:pos x="11" y="37"/>
                  </a:cxn>
                  <a:cxn ang="0">
                    <a:pos x="9" y="37"/>
                  </a:cxn>
                  <a:cxn ang="0">
                    <a:pos x="4" y="37"/>
                  </a:cxn>
                  <a:cxn ang="0">
                    <a:pos x="0" y="37"/>
                  </a:cxn>
                </a:cxnLst>
                <a:rect l="0" t="0" r="r" b="b"/>
                <a:pathLst>
                  <a:path w="125" h="37">
                    <a:moveTo>
                      <a:pt x="125" y="0"/>
                    </a:moveTo>
                    <a:lnTo>
                      <a:pt x="125" y="0"/>
                    </a:lnTo>
                    <a:lnTo>
                      <a:pt x="125" y="2"/>
                    </a:lnTo>
                    <a:lnTo>
                      <a:pt x="125" y="2"/>
                    </a:lnTo>
                    <a:lnTo>
                      <a:pt x="124" y="5"/>
                    </a:lnTo>
                    <a:lnTo>
                      <a:pt x="123" y="5"/>
                    </a:lnTo>
                    <a:lnTo>
                      <a:pt x="123" y="6"/>
                    </a:lnTo>
                    <a:lnTo>
                      <a:pt x="123" y="7"/>
                    </a:lnTo>
                    <a:lnTo>
                      <a:pt x="122" y="9"/>
                    </a:lnTo>
                    <a:lnTo>
                      <a:pt x="120" y="10"/>
                    </a:lnTo>
                    <a:lnTo>
                      <a:pt x="119" y="11"/>
                    </a:lnTo>
                    <a:lnTo>
                      <a:pt x="118" y="12"/>
                    </a:lnTo>
                    <a:lnTo>
                      <a:pt x="117" y="14"/>
                    </a:lnTo>
                    <a:lnTo>
                      <a:pt x="115" y="14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0" y="17"/>
                    </a:lnTo>
                    <a:lnTo>
                      <a:pt x="108" y="19"/>
                    </a:lnTo>
                    <a:lnTo>
                      <a:pt x="105" y="20"/>
                    </a:lnTo>
                    <a:lnTo>
                      <a:pt x="104" y="20"/>
                    </a:lnTo>
                    <a:lnTo>
                      <a:pt x="102" y="21"/>
                    </a:lnTo>
                    <a:lnTo>
                      <a:pt x="99" y="22"/>
                    </a:lnTo>
                    <a:lnTo>
                      <a:pt x="96" y="24"/>
                    </a:lnTo>
                    <a:lnTo>
                      <a:pt x="95" y="25"/>
                    </a:lnTo>
                    <a:lnTo>
                      <a:pt x="91" y="25"/>
                    </a:lnTo>
                    <a:lnTo>
                      <a:pt x="90" y="26"/>
                    </a:lnTo>
                    <a:lnTo>
                      <a:pt x="88" y="26"/>
                    </a:lnTo>
                    <a:lnTo>
                      <a:pt x="84" y="27"/>
                    </a:lnTo>
                    <a:lnTo>
                      <a:pt x="81" y="29"/>
                    </a:lnTo>
                    <a:lnTo>
                      <a:pt x="79" y="29"/>
                    </a:lnTo>
                    <a:lnTo>
                      <a:pt x="76" y="29"/>
                    </a:lnTo>
                    <a:lnTo>
                      <a:pt x="71" y="31"/>
                    </a:lnTo>
                    <a:lnTo>
                      <a:pt x="70" y="31"/>
                    </a:lnTo>
                    <a:lnTo>
                      <a:pt x="66" y="31"/>
                    </a:lnTo>
                    <a:lnTo>
                      <a:pt x="63" y="32"/>
                    </a:lnTo>
                    <a:lnTo>
                      <a:pt x="59" y="34"/>
                    </a:lnTo>
                    <a:lnTo>
                      <a:pt x="56" y="34"/>
                    </a:lnTo>
                    <a:lnTo>
                      <a:pt x="53" y="34"/>
                    </a:lnTo>
                    <a:lnTo>
                      <a:pt x="49" y="34"/>
                    </a:lnTo>
                    <a:lnTo>
                      <a:pt x="45" y="35"/>
                    </a:lnTo>
                    <a:lnTo>
                      <a:pt x="41" y="36"/>
                    </a:lnTo>
                    <a:lnTo>
                      <a:pt x="39" y="36"/>
                    </a:lnTo>
                    <a:lnTo>
                      <a:pt x="35" y="36"/>
                    </a:lnTo>
                    <a:lnTo>
                      <a:pt x="30" y="36"/>
                    </a:lnTo>
                    <a:lnTo>
                      <a:pt x="27" y="36"/>
                    </a:lnTo>
                    <a:lnTo>
                      <a:pt x="22" y="36"/>
                    </a:lnTo>
                    <a:lnTo>
                      <a:pt x="19" y="37"/>
                    </a:lnTo>
                    <a:lnTo>
                      <a:pt x="15" y="37"/>
                    </a:lnTo>
                    <a:lnTo>
                      <a:pt x="11" y="37"/>
                    </a:lnTo>
                    <a:lnTo>
                      <a:pt x="9" y="37"/>
                    </a:lnTo>
                    <a:lnTo>
                      <a:pt x="4" y="37"/>
                    </a:lnTo>
                    <a:lnTo>
                      <a:pt x="0" y="37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694"/>
              <p:cNvSpPr>
                <a:spLocks/>
              </p:cNvSpPr>
              <p:nvPr/>
            </p:nvSpPr>
            <p:spPr bwMode="auto">
              <a:xfrm>
                <a:off x="7983537" y="5567362"/>
                <a:ext cx="101600" cy="301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0" y="0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20" y="1"/>
                  </a:cxn>
                  <a:cxn ang="0">
                    <a:pos x="23" y="1"/>
                  </a:cxn>
                  <a:cxn ang="0">
                    <a:pos x="27" y="1"/>
                  </a:cxn>
                  <a:cxn ang="0">
                    <a:pos x="31" y="3"/>
                  </a:cxn>
                  <a:cxn ang="0">
                    <a:pos x="35" y="3"/>
                  </a:cxn>
                  <a:cxn ang="0">
                    <a:pos x="38" y="3"/>
                  </a:cxn>
                  <a:cxn ang="0">
                    <a:pos x="42" y="3"/>
                  </a:cxn>
                  <a:cxn ang="0">
                    <a:pos x="46" y="3"/>
                  </a:cxn>
                  <a:cxn ang="0">
                    <a:pos x="50" y="4"/>
                  </a:cxn>
                  <a:cxn ang="0">
                    <a:pos x="52" y="4"/>
                  </a:cxn>
                  <a:cxn ang="0">
                    <a:pos x="57" y="5"/>
                  </a:cxn>
                  <a:cxn ang="0">
                    <a:pos x="60" y="5"/>
                  </a:cxn>
                  <a:cxn ang="0">
                    <a:pos x="64" y="6"/>
                  </a:cxn>
                  <a:cxn ang="0">
                    <a:pos x="66" y="6"/>
                  </a:cxn>
                  <a:cxn ang="0">
                    <a:pos x="70" y="8"/>
                  </a:cxn>
                  <a:cxn ang="0">
                    <a:pos x="72" y="8"/>
                  </a:cxn>
                  <a:cxn ang="0">
                    <a:pos x="76" y="9"/>
                  </a:cxn>
                  <a:cxn ang="0">
                    <a:pos x="79" y="9"/>
                  </a:cxn>
                  <a:cxn ang="0">
                    <a:pos x="81" y="10"/>
                  </a:cxn>
                  <a:cxn ang="0">
                    <a:pos x="85" y="11"/>
                  </a:cxn>
                  <a:cxn ang="0">
                    <a:pos x="87" y="11"/>
                  </a:cxn>
                  <a:cxn ang="0">
                    <a:pos x="90" y="13"/>
                  </a:cxn>
                  <a:cxn ang="0">
                    <a:pos x="92" y="13"/>
                  </a:cxn>
                  <a:cxn ang="0">
                    <a:pos x="95" y="14"/>
                  </a:cxn>
                  <a:cxn ang="0">
                    <a:pos x="97" y="15"/>
                  </a:cxn>
                  <a:cxn ang="0">
                    <a:pos x="100" y="15"/>
                  </a:cxn>
                  <a:cxn ang="0">
                    <a:pos x="103" y="18"/>
                  </a:cxn>
                  <a:cxn ang="0">
                    <a:pos x="104" y="18"/>
                  </a:cxn>
                  <a:cxn ang="0">
                    <a:pos x="106" y="19"/>
                  </a:cxn>
                  <a:cxn ang="0">
                    <a:pos x="109" y="20"/>
                  </a:cxn>
                  <a:cxn ang="0">
                    <a:pos x="111" y="21"/>
                  </a:cxn>
                  <a:cxn ang="0">
                    <a:pos x="113" y="23"/>
                  </a:cxn>
                  <a:cxn ang="0">
                    <a:pos x="114" y="23"/>
                  </a:cxn>
                  <a:cxn ang="0">
                    <a:pos x="115" y="24"/>
                  </a:cxn>
                  <a:cxn ang="0">
                    <a:pos x="118" y="25"/>
                  </a:cxn>
                  <a:cxn ang="0">
                    <a:pos x="119" y="26"/>
                  </a:cxn>
                  <a:cxn ang="0">
                    <a:pos x="120" y="26"/>
                  </a:cxn>
                  <a:cxn ang="0">
                    <a:pos x="121" y="29"/>
                  </a:cxn>
                  <a:cxn ang="0">
                    <a:pos x="123" y="29"/>
                  </a:cxn>
                  <a:cxn ang="0">
                    <a:pos x="123" y="31"/>
                  </a:cxn>
                  <a:cxn ang="0">
                    <a:pos x="124" y="31"/>
                  </a:cxn>
                  <a:cxn ang="0">
                    <a:pos x="124" y="34"/>
                  </a:cxn>
                  <a:cxn ang="0">
                    <a:pos x="125" y="34"/>
                  </a:cxn>
                  <a:cxn ang="0">
                    <a:pos x="125" y="35"/>
                  </a:cxn>
                  <a:cxn ang="0">
                    <a:pos x="126" y="36"/>
                  </a:cxn>
                  <a:cxn ang="0">
                    <a:pos x="126" y="38"/>
                  </a:cxn>
                  <a:cxn ang="0">
                    <a:pos x="126" y="39"/>
                  </a:cxn>
                </a:cxnLst>
                <a:rect l="0" t="0" r="r" b="b"/>
                <a:pathLst>
                  <a:path w="126" h="3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8" y="3"/>
                    </a:lnTo>
                    <a:lnTo>
                      <a:pt x="42" y="3"/>
                    </a:lnTo>
                    <a:lnTo>
                      <a:pt x="46" y="3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7" y="5"/>
                    </a:lnTo>
                    <a:lnTo>
                      <a:pt x="60" y="5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70" y="8"/>
                    </a:lnTo>
                    <a:lnTo>
                      <a:pt x="72" y="8"/>
                    </a:lnTo>
                    <a:lnTo>
                      <a:pt x="76" y="9"/>
                    </a:lnTo>
                    <a:lnTo>
                      <a:pt x="79" y="9"/>
                    </a:lnTo>
                    <a:lnTo>
                      <a:pt x="81" y="10"/>
                    </a:lnTo>
                    <a:lnTo>
                      <a:pt x="85" y="11"/>
                    </a:lnTo>
                    <a:lnTo>
                      <a:pt x="87" y="11"/>
                    </a:lnTo>
                    <a:lnTo>
                      <a:pt x="90" y="13"/>
                    </a:lnTo>
                    <a:lnTo>
                      <a:pt x="92" y="13"/>
                    </a:lnTo>
                    <a:lnTo>
                      <a:pt x="95" y="14"/>
                    </a:lnTo>
                    <a:lnTo>
                      <a:pt x="97" y="15"/>
                    </a:lnTo>
                    <a:lnTo>
                      <a:pt x="100" y="15"/>
                    </a:lnTo>
                    <a:lnTo>
                      <a:pt x="103" y="18"/>
                    </a:lnTo>
                    <a:lnTo>
                      <a:pt x="104" y="18"/>
                    </a:lnTo>
                    <a:lnTo>
                      <a:pt x="106" y="19"/>
                    </a:lnTo>
                    <a:lnTo>
                      <a:pt x="109" y="20"/>
                    </a:lnTo>
                    <a:lnTo>
                      <a:pt x="111" y="21"/>
                    </a:lnTo>
                    <a:lnTo>
                      <a:pt x="113" y="23"/>
                    </a:lnTo>
                    <a:lnTo>
                      <a:pt x="114" y="23"/>
                    </a:lnTo>
                    <a:lnTo>
                      <a:pt x="115" y="24"/>
                    </a:lnTo>
                    <a:lnTo>
                      <a:pt x="118" y="25"/>
                    </a:lnTo>
                    <a:lnTo>
                      <a:pt x="119" y="26"/>
                    </a:lnTo>
                    <a:lnTo>
                      <a:pt x="120" y="26"/>
                    </a:lnTo>
                    <a:lnTo>
                      <a:pt x="121" y="29"/>
                    </a:lnTo>
                    <a:lnTo>
                      <a:pt x="123" y="29"/>
                    </a:lnTo>
                    <a:lnTo>
                      <a:pt x="123" y="31"/>
                    </a:lnTo>
                    <a:lnTo>
                      <a:pt x="124" y="31"/>
                    </a:lnTo>
                    <a:lnTo>
                      <a:pt x="124" y="34"/>
                    </a:lnTo>
                    <a:lnTo>
                      <a:pt x="125" y="34"/>
                    </a:lnTo>
                    <a:lnTo>
                      <a:pt x="125" y="35"/>
                    </a:lnTo>
                    <a:lnTo>
                      <a:pt x="126" y="36"/>
                    </a:lnTo>
                    <a:lnTo>
                      <a:pt x="126" y="38"/>
                    </a:lnTo>
                    <a:lnTo>
                      <a:pt x="126" y="3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695"/>
              <p:cNvSpPr>
                <a:spLocks/>
              </p:cNvSpPr>
              <p:nvPr/>
            </p:nvSpPr>
            <p:spPr bwMode="auto">
              <a:xfrm>
                <a:off x="7885112" y="5567362"/>
                <a:ext cx="98425" cy="28575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0" y="38"/>
                  </a:cxn>
                  <a:cxn ang="0">
                    <a:pos x="0" y="35"/>
                  </a:cxn>
                  <a:cxn ang="0">
                    <a:pos x="0" y="35"/>
                  </a:cxn>
                  <a:cxn ang="0">
                    <a:pos x="1" y="34"/>
                  </a:cxn>
                  <a:cxn ang="0">
                    <a:pos x="1" y="33"/>
                  </a:cxn>
                  <a:cxn ang="0">
                    <a:pos x="3" y="31"/>
                  </a:cxn>
                  <a:cxn ang="0">
                    <a:pos x="3" y="30"/>
                  </a:cxn>
                  <a:cxn ang="0">
                    <a:pos x="4" y="29"/>
                  </a:cxn>
                  <a:cxn ang="0">
                    <a:pos x="5" y="28"/>
                  </a:cxn>
                  <a:cxn ang="0">
                    <a:pos x="6" y="26"/>
                  </a:cxn>
                  <a:cxn ang="0">
                    <a:pos x="8" y="25"/>
                  </a:cxn>
                  <a:cxn ang="0">
                    <a:pos x="9" y="24"/>
                  </a:cxn>
                  <a:cxn ang="0">
                    <a:pos x="10" y="24"/>
                  </a:cxn>
                  <a:cxn ang="0">
                    <a:pos x="10" y="23"/>
                  </a:cxn>
                  <a:cxn ang="0">
                    <a:pos x="13" y="21"/>
                  </a:cxn>
                  <a:cxn ang="0">
                    <a:pos x="14" y="20"/>
                  </a:cxn>
                  <a:cxn ang="0">
                    <a:pos x="17" y="19"/>
                  </a:cxn>
                  <a:cxn ang="0">
                    <a:pos x="18" y="18"/>
                  </a:cxn>
                  <a:cxn ang="0">
                    <a:pos x="20" y="18"/>
                  </a:cxn>
                  <a:cxn ang="0">
                    <a:pos x="22" y="16"/>
                  </a:cxn>
                  <a:cxn ang="0">
                    <a:pos x="24" y="15"/>
                  </a:cxn>
                  <a:cxn ang="0">
                    <a:pos x="27" y="14"/>
                  </a:cxn>
                  <a:cxn ang="0">
                    <a:pos x="29" y="13"/>
                  </a:cxn>
                  <a:cxn ang="0">
                    <a:pos x="33" y="13"/>
                  </a:cxn>
                  <a:cxn ang="0">
                    <a:pos x="35" y="11"/>
                  </a:cxn>
                  <a:cxn ang="0">
                    <a:pos x="38" y="11"/>
                  </a:cxn>
                  <a:cxn ang="0">
                    <a:pos x="40" y="10"/>
                  </a:cxn>
                  <a:cxn ang="0">
                    <a:pos x="43" y="9"/>
                  </a:cxn>
                  <a:cxn ang="0">
                    <a:pos x="47" y="9"/>
                  </a:cxn>
                  <a:cxn ang="0">
                    <a:pos x="49" y="9"/>
                  </a:cxn>
                  <a:cxn ang="0">
                    <a:pos x="52" y="6"/>
                  </a:cxn>
                  <a:cxn ang="0">
                    <a:pos x="55" y="6"/>
                  </a:cxn>
                  <a:cxn ang="0">
                    <a:pos x="58" y="6"/>
                  </a:cxn>
                  <a:cxn ang="0">
                    <a:pos x="62" y="5"/>
                  </a:cxn>
                  <a:cxn ang="0">
                    <a:pos x="64" y="4"/>
                  </a:cxn>
                  <a:cxn ang="0">
                    <a:pos x="69" y="4"/>
                  </a:cxn>
                  <a:cxn ang="0">
                    <a:pos x="72" y="4"/>
                  </a:cxn>
                  <a:cxn ang="0">
                    <a:pos x="76" y="4"/>
                  </a:cxn>
                  <a:cxn ang="0">
                    <a:pos x="79" y="3"/>
                  </a:cxn>
                  <a:cxn ang="0">
                    <a:pos x="82" y="3"/>
                  </a:cxn>
                  <a:cxn ang="0">
                    <a:pos x="87" y="3"/>
                  </a:cxn>
                  <a:cxn ang="0">
                    <a:pos x="89" y="3"/>
                  </a:cxn>
                  <a:cxn ang="0">
                    <a:pos x="93" y="3"/>
                  </a:cxn>
                  <a:cxn ang="0">
                    <a:pos x="98" y="1"/>
                  </a:cxn>
                  <a:cxn ang="0">
                    <a:pos x="102" y="1"/>
                  </a:cxn>
                  <a:cxn ang="0">
                    <a:pos x="106" y="1"/>
                  </a:cxn>
                  <a:cxn ang="0">
                    <a:pos x="109" y="0"/>
                  </a:cxn>
                  <a:cxn ang="0">
                    <a:pos x="113" y="0"/>
                  </a:cxn>
                  <a:cxn ang="0">
                    <a:pos x="117" y="0"/>
                  </a:cxn>
                  <a:cxn ang="0">
                    <a:pos x="121" y="0"/>
                  </a:cxn>
                  <a:cxn ang="0">
                    <a:pos x="125" y="0"/>
                  </a:cxn>
                </a:cxnLst>
                <a:rect l="0" t="0" r="r" b="b"/>
                <a:pathLst>
                  <a:path w="125" h="38">
                    <a:moveTo>
                      <a:pt x="0" y="38"/>
                    </a:moveTo>
                    <a:lnTo>
                      <a:pt x="0" y="38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4" y="29"/>
                    </a:lnTo>
                    <a:lnTo>
                      <a:pt x="5" y="28"/>
                    </a:lnTo>
                    <a:lnTo>
                      <a:pt x="6" y="26"/>
                    </a:lnTo>
                    <a:lnTo>
                      <a:pt x="8" y="25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3" y="21"/>
                    </a:lnTo>
                    <a:lnTo>
                      <a:pt x="14" y="20"/>
                    </a:lnTo>
                    <a:lnTo>
                      <a:pt x="17" y="19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2" y="16"/>
                    </a:lnTo>
                    <a:lnTo>
                      <a:pt x="24" y="15"/>
                    </a:lnTo>
                    <a:lnTo>
                      <a:pt x="27" y="14"/>
                    </a:lnTo>
                    <a:lnTo>
                      <a:pt x="29" y="13"/>
                    </a:lnTo>
                    <a:lnTo>
                      <a:pt x="33" y="13"/>
                    </a:lnTo>
                    <a:lnTo>
                      <a:pt x="35" y="11"/>
                    </a:lnTo>
                    <a:lnTo>
                      <a:pt x="38" y="11"/>
                    </a:lnTo>
                    <a:lnTo>
                      <a:pt x="40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49" y="9"/>
                    </a:lnTo>
                    <a:lnTo>
                      <a:pt x="52" y="6"/>
                    </a:lnTo>
                    <a:lnTo>
                      <a:pt x="55" y="6"/>
                    </a:lnTo>
                    <a:lnTo>
                      <a:pt x="58" y="6"/>
                    </a:lnTo>
                    <a:lnTo>
                      <a:pt x="62" y="5"/>
                    </a:lnTo>
                    <a:lnTo>
                      <a:pt x="64" y="4"/>
                    </a:lnTo>
                    <a:lnTo>
                      <a:pt x="69" y="4"/>
                    </a:lnTo>
                    <a:lnTo>
                      <a:pt x="72" y="4"/>
                    </a:lnTo>
                    <a:lnTo>
                      <a:pt x="76" y="4"/>
                    </a:lnTo>
                    <a:lnTo>
                      <a:pt x="79" y="3"/>
                    </a:lnTo>
                    <a:lnTo>
                      <a:pt x="82" y="3"/>
                    </a:lnTo>
                    <a:lnTo>
                      <a:pt x="87" y="3"/>
                    </a:lnTo>
                    <a:lnTo>
                      <a:pt x="89" y="3"/>
                    </a:lnTo>
                    <a:lnTo>
                      <a:pt x="93" y="3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09" y="0"/>
                    </a:lnTo>
                    <a:lnTo>
                      <a:pt x="113" y="0"/>
                    </a:lnTo>
                    <a:lnTo>
                      <a:pt x="117" y="0"/>
                    </a:lnTo>
                    <a:lnTo>
                      <a:pt x="121" y="0"/>
                    </a:lnTo>
                    <a:lnTo>
                      <a:pt x="125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Line 696"/>
              <p:cNvSpPr>
                <a:spLocks noChangeShapeType="1"/>
              </p:cNvSpPr>
              <p:nvPr/>
            </p:nvSpPr>
            <p:spPr bwMode="auto">
              <a:xfrm>
                <a:off x="7885112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Line 697"/>
              <p:cNvSpPr>
                <a:spLocks noChangeShapeType="1"/>
              </p:cNvSpPr>
              <p:nvPr/>
            </p:nvSpPr>
            <p:spPr bwMode="auto">
              <a:xfrm>
                <a:off x="8085137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78" name="Group 420"/>
            <p:cNvGrpSpPr/>
            <p:nvPr/>
          </p:nvGrpSpPr>
          <p:grpSpPr>
            <a:xfrm>
              <a:off x="5687133" y="2885281"/>
              <a:ext cx="214312" cy="215900"/>
              <a:chOff x="6807200" y="6029325"/>
              <a:chExt cx="214312" cy="215900"/>
            </a:xfrm>
          </p:grpSpPr>
          <p:sp>
            <p:nvSpPr>
              <p:cNvPr id="130" name="Freeform 1142"/>
              <p:cNvSpPr>
                <a:spLocks/>
              </p:cNvSpPr>
              <p:nvPr/>
            </p:nvSpPr>
            <p:spPr bwMode="auto">
              <a:xfrm>
                <a:off x="6808787" y="6032500"/>
                <a:ext cx="209550" cy="211137"/>
              </a:xfrm>
              <a:custGeom>
                <a:avLst/>
                <a:gdLst/>
                <a:ahLst/>
                <a:cxnLst>
                  <a:cxn ang="0">
                    <a:pos x="264" y="132"/>
                  </a:cxn>
                  <a:cxn ang="0">
                    <a:pos x="261" y="104"/>
                  </a:cxn>
                  <a:cxn ang="0">
                    <a:pos x="252" y="79"/>
                  </a:cxn>
                  <a:cxn ang="0">
                    <a:pos x="241" y="57"/>
                  </a:cxn>
                  <a:cxn ang="0">
                    <a:pos x="225" y="38"/>
                  </a:cxn>
                  <a:cxn ang="0">
                    <a:pos x="206" y="21"/>
                  </a:cxn>
                  <a:cxn ang="0">
                    <a:pos x="183" y="10"/>
                  </a:cxn>
                  <a:cxn ang="0">
                    <a:pos x="158" y="1"/>
                  </a:cxn>
                  <a:cxn ang="0">
                    <a:pos x="132" y="0"/>
                  </a:cxn>
                  <a:cxn ang="0">
                    <a:pos x="117" y="0"/>
                  </a:cxn>
                  <a:cxn ang="0">
                    <a:pos x="92" y="4"/>
                  </a:cxn>
                  <a:cxn ang="0">
                    <a:pos x="68" y="15"/>
                  </a:cxn>
                  <a:cxn ang="0">
                    <a:pos x="48" y="30"/>
                  </a:cxn>
                  <a:cxn ang="0">
                    <a:pos x="29" y="47"/>
                  </a:cxn>
                  <a:cxn ang="0">
                    <a:pos x="16" y="69"/>
                  </a:cxn>
                  <a:cxn ang="0">
                    <a:pos x="6" y="93"/>
                  </a:cxn>
                  <a:cxn ang="0">
                    <a:pos x="1" y="118"/>
                  </a:cxn>
                  <a:cxn ang="0">
                    <a:pos x="0" y="132"/>
                  </a:cxn>
                  <a:cxn ang="0">
                    <a:pos x="2" y="160"/>
                  </a:cxn>
                  <a:cxn ang="0">
                    <a:pos x="10" y="183"/>
                  </a:cxn>
                  <a:cxn ang="0">
                    <a:pos x="22" y="206"/>
                  </a:cxn>
                  <a:cxn ang="0">
                    <a:pos x="36" y="225"/>
                  </a:cxn>
                  <a:cxn ang="0">
                    <a:pos x="58" y="242"/>
                  </a:cxn>
                  <a:cxn ang="0">
                    <a:pos x="80" y="255"/>
                  </a:cxn>
                  <a:cxn ang="0">
                    <a:pos x="104" y="261"/>
                  </a:cxn>
                  <a:cxn ang="0">
                    <a:pos x="132" y="265"/>
                  </a:cxn>
                  <a:cxn ang="0">
                    <a:pos x="146" y="262"/>
                  </a:cxn>
                  <a:cxn ang="0">
                    <a:pos x="169" y="257"/>
                  </a:cxn>
                  <a:cxn ang="0">
                    <a:pos x="193" y="247"/>
                  </a:cxn>
                  <a:cxn ang="0">
                    <a:pos x="216" y="235"/>
                  </a:cxn>
                  <a:cxn ang="0">
                    <a:pos x="232" y="215"/>
                  </a:cxn>
                  <a:cxn ang="0">
                    <a:pos x="249" y="196"/>
                  </a:cxn>
                  <a:cxn ang="0">
                    <a:pos x="259" y="171"/>
                  </a:cxn>
                  <a:cxn ang="0">
                    <a:pos x="264" y="146"/>
                  </a:cxn>
                  <a:cxn ang="0">
                    <a:pos x="264" y="132"/>
                  </a:cxn>
                </a:cxnLst>
                <a:rect l="0" t="0" r="r" b="b"/>
                <a:pathLst>
                  <a:path w="264" h="265">
                    <a:moveTo>
                      <a:pt x="264" y="132"/>
                    </a:moveTo>
                    <a:lnTo>
                      <a:pt x="264" y="132"/>
                    </a:lnTo>
                    <a:lnTo>
                      <a:pt x="264" y="118"/>
                    </a:lnTo>
                    <a:lnTo>
                      <a:pt x="261" y="104"/>
                    </a:lnTo>
                    <a:lnTo>
                      <a:pt x="259" y="93"/>
                    </a:lnTo>
                    <a:lnTo>
                      <a:pt x="252" y="79"/>
                    </a:lnTo>
                    <a:lnTo>
                      <a:pt x="249" y="69"/>
                    </a:lnTo>
                    <a:lnTo>
                      <a:pt x="241" y="57"/>
                    </a:lnTo>
                    <a:lnTo>
                      <a:pt x="232" y="47"/>
                    </a:lnTo>
                    <a:lnTo>
                      <a:pt x="225" y="38"/>
                    </a:lnTo>
                    <a:lnTo>
                      <a:pt x="216" y="30"/>
                    </a:lnTo>
                    <a:lnTo>
                      <a:pt x="206" y="21"/>
                    </a:lnTo>
                    <a:lnTo>
                      <a:pt x="193" y="15"/>
                    </a:lnTo>
                    <a:lnTo>
                      <a:pt x="183" y="10"/>
                    </a:lnTo>
                    <a:lnTo>
                      <a:pt x="169" y="4"/>
                    </a:lnTo>
                    <a:lnTo>
                      <a:pt x="158" y="1"/>
                    </a:lnTo>
                    <a:lnTo>
                      <a:pt x="14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17" y="0"/>
                    </a:lnTo>
                    <a:lnTo>
                      <a:pt x="104" y="1"/>
                    </a:lnTo>
                    <a:lnTo>
                      <a:pt x="92" y="4"/>
                    </a:lnTo>
                    <a:lnTo>
                      <a:pt x="80" y="10"/>
                    </a:lnTo>
                    <a:lnTo>
                      <a:pt x="68" y="15"/>
                    </a:lnTo>
                    <a:lnTo>
                      <a:pt x="58" y="21"/>
                    </a:lnTo>
                    <a:lnTo>
                      <a:pt x="48" y="30"/>
                    </a:lnTo>
                    <a:lnTo>
                      <a:pt x="36" y="38"/>
                    </a:lnTo>
                    <a:lnTo>
                      <a:pt x="29" y="47"/>
                    </a:lnTo>
                    <a:lnTo>
                      <a:pt x="22" y="57"/>
                    </a:lnTo>
                    <a:lnTo>
                      <a:pt x="16" y="69"/>
                    </a:lnTo>
                    <a:lnTo>
                      <a:pt x="10" y="79"/>
                    </a:lnTo>
                    <a:lnTo>
                      <a:pt x="6" y="93"/>
                    </a:lnTo>
                    <a:lnTo>
                      <a:pt x="2" y="104"/>
                    </a:lnTo>
                    <a:lnTo>
                      <a:pt x="1" y="118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46"/>
                    </a:lnTo>
                    <a:lnTo>
                      <a:pt x="2" y="160"/>
                    </a:lnTo>
                    <a:lnTo>
                      <a:pt x="6" y="171"/>
                    </a:lnTo>
                    <a:lnTo>
                      <a:pt x="10" y="183"/>
                    </a:lnTo>
                    <a:lnTo>
                      <a:pt x="16" y="196"/>
                    </a:lnTo>
                    <a:lnTo>
                      <a:pt x="22" y="206"/>
                    </a:lnTo>
                    <a:lnTo>
                      <a:pt x="29" y="215"/>
                    </a:lnTo>
                    <a:lnTo>
                      <a:pt x="36" y="225"/>
                    </a:lnTo>
                    <a:lnTo>
                      <a:pt x="48" y="235"/>
                    </a:lnTo>
                    <a:lnTo>
                      <a:pt x="58" y="242"/>
                    </a:lnTo>
                    <a:lnTo>
                      <a:pt x="68" y="247"/>
                    </a:lnTo>
                    <a:lnTo>
                      <a:pt x="80" y="255"/>
                    </a:lnTo>
                    <a:lnTo>
                      <a:pt x="92" y="257"/>
                    </a:lnTo>
                    <a:lnTo>
                      <a:pt x="104" y="261"/>
                    </a:lnTo>
                    <a:lnTo>
                      <a:pt x="117" y="262"/>
                    </a:lnTo>
                    <a:lnTo>
                      <a:pt x="132" y="265"/>
                    </a:lnTo>
                    <a:lnTo>
                      <a:pt x="132" y="265"/>
                    </a:lnTo>
                    <a:lnTo>
                      <a:pt x="146" y="262"/>
                    </a:lnTo>
                    <a:lnTo>
                      <a:pt x="158" y="261"/>
                    </a:lnTo>
                    <a:lnTo>
                      <a:pt x="169" y="257"/>
                    </a:lnTo>
                    <a:lnTo>
                      <a:pt x="183" y="255"/>
                    </a:lnTo>
                    <a:lnTo>
                      <a:pt x="193" y="247"/>
                    </a:lnTo>
                    <a:lnTo>
                      <a:pt x="206" y="242"/>
                    </a:lnTo>
                    <a:lnTo>
                      <a:pt x="216" y="235"/>
                    </a:lnTo>
                    <a:lnTo>
                      <a:pt x="225" y="225"/>
                    </a:lnTo>
                    <a:lnTo>
                      <a:pt x="232" y="215"/>
                    </a:lnTo>
                    <a:lnTo>
                      <a:pt x="241" y="206"/>
                    </a:lnTo>
                    <a:lnTo>
                      <a:pt x="249" y="196"/>
                    </a:lnTo>
                    <a:lnTo>
                      <a:pt x="252" y="183"/>
                    </a:lnTo>
                    <a:lnTo>
                      <a:pt x="259" y="171"/>
                    </a:lnTo>
                    <a:lnTo>
                      <a:pt x="261" y="160"/>
                    </a:lnTo>
                    <a:lnTo>
                      <a:pt x="264" y="146"/>
                    </a:lnTo>
                    <a:lnTo>
                      <a:pt x="264" y="132"/>
                    </a:lnTo>
                    <a:lnTo>
                      <a:pt x="264" y="132"/>
                    </a:lnTo>
                    <a:lnTo>
                      <a:pt x="264" y="132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1143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1144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1145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1146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1147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1148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 1149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 1150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1151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1152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1153"/>
              <p:cNvSpPr>
                <a:spLocks/>
              </p:cNvSpPr>
              <p:nvPr/>
            </p:nvSpPr>
            <p:spPr bwMode="auto">
              <a:xfrm>
                <a:off x="6807200" y="6029325"/>
                <a:ext cx="214312" cy="215900"/>
              </a:xfrm>
              <a:custGeom>
                <a:avLst/>
                <a:gdLst/>
                <a:ahLst/>
                <a:cxnLst>
                  <a:cxn ang="0">
                    <a:pos x="271" y="136"/>
                  </a:cxn>
                  <a:cxn ang="0">
                    <a:pos x="270" y="151"/>
                  </a:cxn>
                  <a:cxn ang="0">
                    <a:pos x="268" y="164"/>
                  </a:cxn>
                  <a:cxn ang="0">
                    <a:pos x="265" y="177"/>
                  </a:cxn>
                  <a:cxn ang="0">
                    <a:pos x="260" y="190"/>
                  </a:cxn>
                  <a:cxn ang="0">
                    <a:pos x="247" y="213"/>
                  </a:cxn>
                  <a:cxn ang="0">
                    <a:pos x="231" y="233"/>
                  </a:cxn>
                  <a:cxn ang="0">
                    <a:pos x="211" y="250"/>
                  </a:cxn>
                  <a:cxn ang="0">
                    <a:pos x="188" y="263"/>
                  </a:cxn>
                  <a:cxn ang="0">
                    <a:pos x="176" y="266"/>
                  </a:cxn>
                  <a:cxn ang="0">
                    <a:pos x="162" y="270"/>
                  </a:cxn>
                  <a:cxn ang="0">
                    <a:pos x="150" y="273"/>
                  </a:cxn>
                  <a:cxn ang="0">
                    <a:pos x="136" y="273"/>
                  </a:cxn>
                  <a:cxn ang="0">
                    <a:pos x="122" y="273"/>
                  </a:cxn>
                  <a:cxn ang="0">
                    <a:pos x="108" y="270"/>
                  </a:cxn>
                  <a:cxn ang="0">
                    <a:pos x="96" y="266"/>
                  </a:cxn>
                  <a:cxn ang="0">
                    <a:pos x="83" y="263"/>
                  </a:cxn>
                  <a:cxn ang="0">
                    <a:pos x="59" y="250"/>
                  </a:cxn>
                  <a:cxn ang="0">
                    <a:pos x="39" y="233"/>
                  </a:cxn>
                  <a:cxn ang="0">
                    <a:pos x="23" y="213"/>
                  </a:cxn>
                  <a:cxn ang="0">
                    <a:pos x="10" y="190"/>
                  </a:cxn>
                  <a:cxn ang="0">
                    <a:pos x="6" y="177"/>
                  </a:cxn>
                  <a:cxn ang="0">
                    <a:pos x="3" y="164"/>
                  </a:cxn>
                  <a:cxn ang="0">
                    <a:pos x="0" y="151"/>
                  </a:cxn>
                  <a:cxn ang="0">
                    <a:pos x="0" y="136"/>
                  </a:cxn>
                  <a:cxn ang="0">
                    <a:pos x="0" y="122"/>
                  </a:cxn>
                  <a:cxn ang="0">
                    <a:pos x="3" y="110"/>
                  </a:cxn>
                  <a:cxn ang="0">
                    <a:pos x="6" y="96"/>
                  </a:cxn>
                  <a:cxn ang="0">
                    <a:pos x="10" y="83"/>
                  </a:cxn>
                  <a:cxn ang="0">
                    <a:pos x="23" y="61"/>
                  </a:cxn>
                  <a:cxn ang="0">
                    <a:pos x="39" y="40"/>
                  </a:cxn>
                  <a:cxn ang="0">
                    <a:pos x="59" y="23"/>
                  </a:cxn>
                  <a:cxn ang="0">
                    <a:pos x="83" y="10"/>
                  </a:cxn>
                  <a:cxn ang="0">
                    <a:pos x="96" y="7"/>
                  </a:cxn>
                  <a:cxn ang="0">
                    <a:pos x="108" y="3"/>
                  </a:cxn>
                  <a:cxn ang="0">
                    <a:pos x="122" y="0"/>
                  </a:cxn>
                  <a:cxn ang="0">
                    <a:pos x="136" y="0"/>
                  </a:cxn>
                  <a:cxn ang="0">
                    <a:pos x="150" y="0"/>
                  </a:cxn>
                  <a:cxn ang="0">
                    <a:pos x="162" y="3"/>
                  </a:cxn>
                  <a:cxn ang="0">
                    <a:pos x="176" y="7"/>
                  </a:cxn>
                  <a:cxn ang="0">
                    <a:pos x="188" y="10"/>
                  </a:cxn>
                  <a:cxn ang="0">
                    <a:pos x="211" y="23"/>
                  </a:cxn>
                  <a:cxn ang="0">
                    <a:pos x="231" y="40"/>
                  </a:cxn>
                  <a:cxn ang="0">
                    <a:pos x="247" y="61"/>
                  </a:cxn>
                  <a:cxn ang="0">
                    <a:pos x="260" y="83"/>
                  </a:cxn>
                  <a:cxn ang="0">
                    <a:pos x="265" y="96"/>
                  </a:cxn>
                  <a:cxn ang="0">
                    <a:pos x="268" y="110"/>
                  </a:cxn>
                  <a:cxn ang="0">
                    <a:pos x="270" y="122"/>
                  </a:cxn>
                  <a:cxn ang="0">
                    <a:pos x="271" y="136"/>
                  </a:cxn>
                </a:cxnLst>
                <a:rect l="0" t="0" r="r" b="b"/>
                <a:pathLst>
                  <a:path w="271" h="273">
                    <a:moveTo>
                      <a:pt x="271" y="136"/>
                    </a:moveTo>
                    <a:lnTo>
                      <a:pt x="270" y="151"/>
                    </a:lnTo>
                    <a:lnTo>
                      <a:pt x="268" y="164"/>
                    </a:lnTo>
                    <a:lnTo>
                      <a:pt x="265" y="177"/>
                    </a:lnTo>
                    <a:lnTo>
                      <a:pt x="260" y="190"/>
                    </a:lnTo>
                    <a:lnTo>
                      <a:pt x="247" y="213"/>
                    </a:lnTo>
                    <a:lnTo>
                      <a:pt x="231" y="233"/>
                    </a:lnTo>
                    <a:lnTo>
                      <a:pt x="211" y="250"/>
                    </a:lnTo>
                    <a:lnTo>
                      <a:pt x="188" y="263"/>
                    </a:lnTo>
                    <a:lnTo>
                      <a:pt x="176" y="266"/>
                    </a:lnTo>
                    <a:lnTo>
                      <a:pt x="162" y="270"/>
                    </a:lnTo>
                    <a:lnTo>
                      <a:pt x="150" y="273"/>
                    </a:lnTo>
                    <a:lnTo>
                      <a:pt x="136" y="273"/>
                    </a:lnTo>
                    <a:lnTo>
                      <a:pt x="122" y="273"/>
                    </a:lnTo>
                    <a:lnTo>
                      <a:pt x="108" y="270"/>
                    </a:lnTo>
                    <a:lnTo>
                      <a:pt x="96" y="266"/>
                    </a:lnTo>
                    <a:lnTo>
                      <a:pt x="83" y="263"/>
                    </a:lnTo>
                    <a:lnTo>
                      <a:pt x="59" y="250"/>
                    </a:lnTo>
                    <a:lnTo>
                      <a:pt x="39" y="233"/>
                    </a:lnTo>
                    <a:lnTo>
                      <a:pt x="23" y="213"/>
                    </a:lnTo>
                    <a:lnTo>
                      <a:pt x="10" y="190"/>
                    </a:lnTo>
                    <a:lnTo>
                      <a:pt x="6" y="177"/>
                    </a:lnTo>
                    <a:lnTo>
                      <a:pt x="3" y="164"/>
                    </a:lnTo>
                    <a:lnTo>
                      <a:pt x="0" y="151"/>
                    </a:lnTo>
                    <a:lnTo>
                      <a:pt x="0" y="136"/>
                    </a:lnTo>
                    <a:lnTo>
                      <a:pt x="0" y="122"/>
                    </a:lnTo>
                    <a:lnTo>
                      <a:pt x="3" y="110"/>
                    </a:lnTo>
                    <a:lnTo>
                      <a:pt x="6" y="96"/>
                    </a:lnTo>
                    <a:lnTo>
                      <a:pt x="10" y="83"/>
                    </a:lnTo>
                    <a:lnTo>
                      <a:pt x="23" y="61"/>
                    </a:lnTo>
                    <a:lnTo>
                      <a:pt x="39" y="40"/>
                    </a:lnTo>
                    <a:lnTo>
                      <a:pt x="59" y="23"/>
                    </a:lnTo>
                    <a:lnTo>
                      <a:pt x="83" y="10"/>
                    </a:lnTo>
                    <a:lnTo>
                      <a:pt x="96" y="7"/>
                    </a:lnTo>
                    <a:lnTo>
                      <a:pt x="108" y="3"/>
                    </a:lnTo>
                    <a:lnTo>
                      <a:pt x="122" y="0"/>
                    </a:lnTo>
                    <a:lnTo>
                      <a:pt x="136" y="0"/>
                    </a:lnTo>
                    <a:lnTo>
                      <a:pt x="150" y="0"/>
                    </a:lnTo>
                    <a:lnTo>
                      <a:pt x="162" y="3"/>
                    </a:lnTo>
                    <a:lnTo>
                      <a:pt x="176" y="7"/>
                    </a:lnTo>
                    <a:lnTo>
                      <a:pt x="188" y="10"/>
                    </a:lnTo>
                    <a:lnTo>
                      <a:pt x="211" y="23"/>
                    </a:lnTo>
                    <a:lnTo>
                      <a:pt x="231" y="40"/>
                    </a:lnTo>
                    <a:lnTo>
                      <a:pt x="247" y="61"/>
                    </a:lnTo>
                    <a:lnTo>
                      <a:pt x="260" y="83"/>
                    </a:lnTo>
                    <a:lnTo>
                      <a:pt x="265" y="96"/>
                    </a:lnTo>
                    <a:lnTo>
                      <a:pt x="268" y="110"/>
                    </a:lnTo>
                    <a:lnTo>
                      <a:pt x="270" y="122"/>
                    </a:lnTo>
                    <a:lnTo>
                      <a:pt x="271" y="136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79" name="Group 433"/>
            <p:cNvGrpSpPr/>
            <p:nvPr/>
          </p:nvGrpSpPr>
          <p:grpSpPr>
            <a:xfrm>
              <a:off x="5144738" y="2897981"/>
              <a:ext cx="258762" cy="190500"/>
              <a:chOff x="5410200" y="6157912"/>
              <a:chExt cx="258762" cy="190500"/>
            </a:xfrm>
          </p:grpSpPr>
          <p:sp>
            <p:nvSpPr>
              <p:cNvPr id="114" name="Freeform 728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29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730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31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732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733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734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735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736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737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738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739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Freeform 740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Freeform 741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742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743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cxnSp>
        <p:nvCxnSpPr>
          <p:cNvPr id="28" name="Straight Connector 27"/>
          <p:cNvCxnSpPr/>
          <p:nvPr/>
        </p:nvCxnSpPr>
        <p:spPr>
          <a:xfrm flipV="1">
            <a:off x="6107057" y="3309777"/>
            <a:ext cx="1747987" cy="94715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>
            <a:stCxn id="507" idx="2"/>
          </p:cNvCxnSpPr>
          <p:nvPr/>
        </p:nvCxnSpPr>
        <p:spPr>
          <a:xfrm rot="16200000" flipH="1">
            <a:off x="6249060" y="3182331"/>
            <a:ext cx="591335" cy="1125627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0" name="Group 346"/>
          <p:cNvGrpSpPr/>
          <p:nvPr/>
        </p:nvGrpSpPr>
        <p:grpSpPr>
          <a:xfrm>
            <a:off x="7473626" y="3086733"/>
            <a:ext cx="838205" cy="652464"/>
            <a:chOff x="1219206" y="762009"/>
            <a:chExt cx="582618" cy="423864"/>
          </a:xfrm>
        </p:grpSpPr>
        <p:grpSp>
          <p:nvGrpSpPr>
            <p:cNvPr id="481" name="Group 299"/>
            <p:cNvGrpSpPr>
              <a:grpSpLocks/>
            </p:cNvGrpSpPr>
            <p:nvPr/>
          </p:nvGrpSpPr>
          <p:grpSpPr bwMode="auto">
            <a:xfrm>
              <a:off x="1219206" y="762009"/>
              <a:ext cx="582618" cy="423864"/>
              <a:chOff x="982" y="2328"/>
              <a:chExt cx="367" cy="267"/>
            </a:xfrm>
          </p:grpSpPr>
          <p:sp>
            <p:nvSpPr>
              <p:cNvPr id="35" name="Freeform 300"/>
              <p:cNvSpPr>
                <a:spLocks/>
              </p:cNvSpPr>
              <p:nvPr/>
            </p:nvSpPr>
            <p:spPr bwMode="auto">
              <a:xfrm>
                <a:off x="982" y="2367"/>
                <a:ext cx="33" cy="177"/>
              </a:xfrm>
              <a:custGeom>
                <a:avLst/>
                <a:gdLst/>
                <a:ahLst/>
                <a:cxnLst>
                  <a:cxn ang="0">
                    <a:pos x="65" y="353"/>
                  </a:cxn>
                  <a:cxn ang="0">
                    <a:pos x="16" y="0"/>
                  </a:cxn>
                  <a:cxn ang="0">
                    <a:pos x="0" y="1"/>
                  </a:cxn>
                  <a:cxn ang="0">
                    <a:pos x="50" y="344"/>
                  </a:cxn>
                  <a:cxn ang="0">
                    <a:pos x="65" y="353"/>
                  </a:cxn>
                  <a:cxn ang="0">
                    <a:pos x="65" y="353"/>
                  </a:cxn>
                </a:cxnLst>
                <a:rect l="0" t="0" r="r" b="b"/>
                <a:pathLst>
                  <a:path w="65" h="353">
                    <a:moveTo>
                      <a:pt x="65" y="353"/>
                    </a:moveTo>
                    <a:lnTo>
                      <a:pt x="16" y="0"/>
                    </a:lnTo>
                    <a:lnTo>
                      <a:pt x="0" y="1"/>
                    </a:lnTo>
                    <a:lnTo>
                      <a:pt x="50" y="344"/>
                    </a:lnTo>
                    <a:lnTo>
                      <a:pt x="65" y="353"/>
                    </a:lnTo>
                    <a:lnTo>
                      <a:pt x="65" y="353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01"/>
              <p:cNvSpPr>
                <a:spLocks/>
              </p:cNvSpPr>
              <p:nvPr/>
            </p:nvSpPr>
            <p:spPr bwMode="auto">
              <a:xfrm>
                <a:off x="988" y="2328"/>
                <a:ext cx="251" cy="215"/>
              </a:xfrm>
              <a:custGeom>
                <a:avLst/>
                <a:gdLst/>
                <a:ahLst/>
                <a:cxnLst>
                  <a:cxn ang="0">
                    <a:pos x="502" y="351"/>
                  </a:cxn>
                  <a:cxn ang="0">
                    <a:pos x="449" y="0"/>
                  </a:cxn>
                  <a:cxn ang="0">
                    <a:pos x="0" y="79"/>
                  </a:cxn>
                  <a:cxn ang="0">
                    <a:pos x="52" y="428"/>
                  </a:cxn>
                  <a:cxn ang="0">
                    <a:pos x="502" y="351"/>
                  </a:cxn>
                  <a:cxn ang="0">
                    <a:pos x="502" y="351"/>
                  </a:cxn>
                </a:cxnLst>
                <a:rect l="0" t="0" r="r" b="b"/>
                <a:pathLst>
                  <a:path w="502" h="428">
                    <a:moveTo>
                      <a:pt x="502" y="351"/>
                    </a:moveTo>
                    <a:lnTo>
                      <a:pt x="449" y="0"/>
                    </a:lnTo>
                    <a:lnTo>
                      <a:pt x="0" y="79"/>
                    </a:lnTo>
                    <a:lnTo>
                      <a:pt x="52" y="428"/>
                    </a:lnTo>
                    <a:lnTo>
                      <a:pt x="502" y="351"/>
                    </a:lnTo>
                    <a:lnTo>
                      <a:pt x="502" y="351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" name="Freeform 302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solidFill>
                <a:srgbClr val="666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Freeform 303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Line 304"/>
              <p:cNvSpPr>
                <a:spLocks noChangeShapeType="1"/>
              </p:cNvSpPr>
              <p:nvPr/>
            </p:nvSpPr>
            <p:spPr bwMode="auto">
              <a:xfrm flipH="1">
                <a:off x="1026" y="248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Line 305"/>
              <p:cNvSpPr>
                <a:spLocks noChangeShapeType="1"/>
              </p:cNvSpPr>
              <p:nvPr/>
            </p:nvSpPr>
            <p:spPr bwMode="auto">
              <a:xfrm flipH="1">
                <a:off x="1006" y="234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306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307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noFill/>
              <a:ln w="4763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08"/>
              <p:cNvSpPr>
                <a:spLocks/>
              </p:cNvSpPr>
              <p:nvPr/>
            </p:nvSpPr>
            <p:spPr bwMode="auto">
              <a:xfrm>
                <a:off x="1015" y="2504"/>
                <a:ext cx="334" cy="78"/>
              </a:xfrm>
              <a:custGeom>
                <a:avLst/>
                <a:gdLst/>
                <a:ahLst/>
                <a:cxnLst>
                  <a:cxn ang="0">
                    <a:pos x="450" y="0"/>
                  </a:cxn>
                  <a:cxn ang="0">
                    <a:pos x="668" y="80"/>
                  </a:cxn>
                  <a:cxn ang="0">
                    <a:pos x="218" y="156"/>
                  </a:cxn>
                  <a:cxn ang="0">
                    <a:pos x="0" y="80"/>
                  </a:cxn>
                  <a:cxn ang="0">
                    <a:pos x="450" y="0"/>
                  </a:cxn>
                  <a:cxn ang="0">
                    <a:pos x="450" y="0"/>
                  </a:cxn>
                </a:cxnLst>
                <a:rect l="0" t="0" r="r" b="b"/>
                <a:pathLst>
                  <a:path w="668" h="156">
                    <a:moveTo>
                      <a:pt x="450" y="0"/>
                    </a:moveTo>
                    <a:lnTo>
                      <a:pt x="668" y="80"/>
                    </a:lnTo>
                    <a:lnTo>
                      <a:pt x="218" y="156"/>
                    </a:lnTo>
                    <a:lnTo>
                      <a:pt x="0" y="80"/>
                    </a:lnTo>
                    <a:lnTo>
                      <a:pt x="450" y="0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Line 309"/>
              <p:cNvSpPr>
                <a:spLocks noChangeShapeType="1"/>
              </p:cNvSpPr>
              <p:nvPr/>
            </p:nvSpPr>
            <p:spPr bwMode="auto">
              <a:xfrm flipH="1">
                <a:off x="1015" y="2504"/>
                <a:ext cx="224" cy="3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310"/>
              <p:cNvSpPr>
                <a:spLocks/>
              </p:cNvSpPr>
              <p:nvPr/>
            </p:nvSpPr>
            <p:spPr bwMode="auto">
              <a:xfrm>
                <a:off x="1047" y="2540"/>
                <a:ext cx="35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2" h="18">
                    <a:moveTo>
                      <a:pt x="39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Freeform 311"/>
              <p:cNvSpPr>
                <a:spLocks/>
              </p:cNvSpPr>
              <p:nvPr/>
            </p:nvSpPr>
            <p:spPr bwMode="auto">
              <a:xfrm>
                <a:off x="1076" y="2535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18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8">
                    <a:moveTo>
                      <a:pt x="38" y="0"/>
                    </a:moveTo>
                    <a:lnTo>
                      <a:pt x="72" y="13"/>
                    </a:lnTo>
                    <a:lnTo>
                      <a:pt x="33" y="18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312"/>
              <p:cNvSpPr>
                <a:spLocks/>
              </p:cNvSpPr>
              <p:nvPr/>
            </p:nvSpPr>
            <p:spPr bwMode="auto">
              <a:xfrm>
                <a:off x="1106" y="2531"/>
                <a:ext cx="35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0"/>
                  </a:cxn>
                  <a:cxn ang="0">
                    <a:pos x="34" y="17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7">
                    <a:moveTo>
                      <a:pt x="39" y="0"/>
                    </a:moveTo>
                    <a:lnTo>
                      <a:pt x="71" y="10"/>
                    </a:lnTo>
                    <a:lnTo>
                      <a:pt x="34" y="17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313"/>
              <p:cNvSpPr>
                <a:spLocks/>
              </p:cNvSpPr>
              <p:nvPr/>
            </p:nvSpPr>
            <p:spPr bwMode="auto">
              <a:xfrm>
                <a:off x="1135" y="2526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0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0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314"/>
              <p:cNvSpPr>
                <a:spLocks/>
              </p:cNvSpPr>
              <p:nvPr/>
            </p:nvSpPr>
            <p:spPr bwMode="auto">
              <a:xfrm>
                <a:off x="1163" y="2521"/>
                <a:ext cx="37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315"/>
              <p:cNvSpPr>
                <a:spLocks/>
              </p:cNvSpPr>
              <p:nvPr/>
            </p:nvSpPr>
            <p:spPr bwMode="auto">
              <a:xfrm>
                <a:off x="1194" y="2516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2" h="18">
                    <a:moveTo>
                      <a:pt x="37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316"/>
              <p:cNvSpPr>
                <a:spLocks/>
              </p:cNvSpPr>
              <p:nvPr/>
            </p:nvSpPr>
            <p:spPr bwMode="auto">
              <a:xfrm>
                <a:off x="1222" y="2511"/>
                <a:ext cx="38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8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8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8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317"/>
              <p:cNvSpPr>
                <a:spLocks/>
              </p:cNvSpPr>
              <p:nvPr/>
            </p:nvSpPr>
            <p:spPr bwMode="auto">
              <a:xfrm>
                <a:off x="1071" y="2549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1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1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318"/>
              <p:cNvSpPr>
                <a:spLocks/>
              </p:cNvSpPr>
              <p:nvPr/>
            </p:nvSpPr>
            <p:spPr bwMode="auto">
              <a:xfrm>
                <a:off x="1101" y="2544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2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7">
                    <a:moveTo>
                      <a:pt x="38" y="0"/>
                    </a:moveTo>
                    <a:lnTo>
                      <a:pt x="71" y="12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319"/>
              <p:cNvSpPr>
                <a:spLocks/>
              </p:cNvSpPr>
              <p:nvPr/>
            </p:nvSpPr>
            <p:spPr bwMode="auto">
              <a:xfrm>
                <a:off x="1130" y="2539"/>
                <a:ext cx="35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1"/>
                  </a:cxn>
                  <a:cxn ang="0">
                    <a:pos x="33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6">
                    <a:moveTo>
                      <a:pt x="38" y="0"/>
                    </a:moveTo>
                    <a:lnTo>
                      <a:pt x="71" y="11"/>
                    </a:lnTo>
                    <a:lnTo>
                      <a:pt x="33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320"/>
              <p:cNvSpPr>
                <a:spLocks/>
              </p:cNvSpPr>
              <p:nvPr/>
            </p:nvSpPr>
            <p:spPr bwMode="auto">
              <a:xfrm>
                <a:off x="1159" y="2533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21"/>
              <p:cNvSpPr>
                <a:spLocks/>
              </p:cNvSpPr>
              <p:nvPr/>
            </p:nvSpPr>
            <p:spPr bwMode="auto">
              <a:xfrm>
                <a:off x="1188" y="2529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0"/>
                  </a:cxn>
                  <a:cxn ang="0">
                    <a:pos x="34" y="16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6">
                    <a:moveTo>
                      <a:pt x="39" y="0"/>
                    </a:moveTo>
                    <a:lnTo>
                      <a:pt x="73" y="10"/>
                    </a:lnTo>
                    <a:lnTo>
                      <a:pt x="34" y="16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22"/>
              <p:cNvSpPr>
                <a:spLocks/>
              </p:cNvSpPr>
              <p:nvPr/>
            </p:nvSpPr>
            <p:spPr bwMode="auto">
              <a:xfrm>
                <a:off x="1217" y="2524"/>
                <a:ext cx="37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2"/>
                  </a:cxn>
                  <a:cxn ang="0">
                    <a:pos x="35" y="16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2"/>
                    </a:lnTo>
                    <a:lnTo>
                      <a:pt x="35" y="16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23"/>
              <p:cNvSpPr>
                <a:spLocks/>
              </p:cNvSpPr>
              <p:nvPr/>
            </p:nvSpPr>
            <p:spPr bwMode="auto">
              <a:xfrm>
                <a:off x="1247" y="2519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1"/>
                  </a:cxn>
                  <a:cxn ang="0">
                    <a:pos x="34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1"/>
                    </a:lnTo>
                    <a:lnTo>
                      <a:pt x="34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24"/>
              <p:cNvSpPr>
                <a:spLocks/>
              </p:cNvSpPr>
              <p:nvPr/>
            </p:nvSpPr>
            <p:spPr bwMode="auto">
              <a:xfrm>
                <a:off x="1095" y="2557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1"/>
                  </a:cxn>
                  <a:cxn ang="0">
                    <a:pos x="34" y="19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9">
                    <a:moveTo>
                      <a:pt x="39" y="0"/>
                    </a:moveTo>
                    <a:lnTo>
                      <a:pt x="73" y="11"/>
                    </a:lnTo>
                    <a:lnTo>
                      <a:pt x="34" y="19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325"/>
              <p:cNvSpPr>
                <a:spLocks/>
              </p:cNvSpPr>
              <p:nvPr/>
            </p:nvSpPr>
            <p:spPr bwMode="auto">
              <a:xfrm>
                <a:off x="1125" y="2553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1" y="10"/>
                  </a:cxn>
                  <a:cxn ang="0">
                    <a:pos x="32" y="18"/>
                  </a:cxn>
                  <a:cxn ang="0">
                    <a:pos x="0" y="5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1" h="18">
                    <a:moveTo>
                      <a:pt x="37" y="0"/>
                    </a:moveTo>
                    <a:lnTo>
                      <a:pt x="71" y="10"/>
                    </a:lnTo>
                    <a:lnTo>
                      <a:pt x="32" y="18"/>
                    </a:lnTo>
                    <a:lnTo>
                      <a:pt x="0" y="5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326"/>
              <p:cNvSpPr>
                <a:spLocks/>
              </p:cNvSpPr>
              <p:nvPr/>
            </p:nvSpPr>
            <p:spPr bwMode="auto">
              <a:xfrm>
                <a:off x="1242" y="2532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0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8">
                    <a:moveTo>
                      <a:pt x="38" y="0"/>
                    </a:moveTo>
                    <a:lnTo>
                      <a:pt x="71" y="10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327"/>
              <p:cNvSpPr>
                <a:spLocks/>
              </p:cNvSpPr>
              <p:nvPr/>
            </p:nvSpPr>
            <p:spPr bwMode="auto">
              <a:xfrm>
                <a:off x="1271" y="2527"/>
                <a:ext cx="37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6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6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6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328"/>
              <p:cNvSpPr>
                <a:spLocks/>
              </p:cNvSpPr>
              <p:nvPr/>
            </p:nvSpPr>
            <p:spPr bwMode="auto">
              <a:xfrm>
                <a:off x="1120" y="2566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0" y="11"/>
                  </a:cxn>
                  <a:cxn ang="0">
                    <a:pos x="33" y="17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17">
                    <a:moveTo>
                      <a:pt x="38" y="0"/>
                    </a:moveTo>
                    <a:lnTo>
                      <a:pt x="70" y="11"/>
                    </a:lnTo>
                    <a:lnTo>
                      <a:pt x="33" y="17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329"/>
              <p:cNvSpPr>
                <a:spLocks/>
              </p:cNvSpPr>
              <p:nvPr/>
            </p:nvSpPr>
            <p:spPr bwMode="auto">
              <a:xfrm>
                <a:off x="1149" y="2560"/>
                <a:ext cx="36" cy="1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20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20">
                    <a:moveTo>
                      <a:pt x="38" y="0"/>
                    </a:moveTo>
                    <a:lnTo>
                      <a:pt x="72" y="13"/>
                    </a:lnTo>
                    <a:lnTo>
                      <a:pt x="33" y="20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330"/>
              <p:cNvSpPr>
                <a:spLocks/>
              </p:cNvSpPr>
              <p:nvPr/>
            </p:nvSpPr>
            <p:spPr bwMode="auto">
              <a:xfrm>
                <a:off x="1266" y="2540"/>
                <a:ext cx="36" cy="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72" y="13"/>
                  </a:cxn>
                  <a:cxn ang="0">
                    <a:pos x="35" y="18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72" h="18">
                    <a:moveTo>
                      <a:pt x="40" y="0"/>
                    </a:moveTo>
                    <a:lnTo>
                      <a:pt x="72" y="13"/>
                    </a:lnTo>
                    <a:lnTo>
                      <a:pt x="35" y="18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331"/>
              <p:cNvSpPr>
                <a:spLocks/>
              </p:cNvSpPr>
              <p:nvPr/>
            </p:nvSpPr>
            <p:spPr bwMode="auto">
              <a:xfrm>
                <a:off x="1295" y="2536"/>
                <a:ext cx="36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2"/>
                  </a:cxn>
                  <a:cxn ang="0">
                    <a:pos x="35" y="18"/>
                  </a:cxn>
                  <a:cxn ang="0">
                    <a:pos x="0" y="7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8">
                    <a:moveTo>
                      <a:pt x="39" y="0"/>
                    </a:moveTo>
                    <a:lnTo>
                      <a:pt x="71" y="12"/>
                    </a:lnTo>
                    <a:lnTo>
                      <a:pt x="35" y="18"/>
                    </a:lnTo>
                    <a:lnTo>
                      <a:pt x="0" y="7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332"/>
              <p:cNvSpPr>
                <a:spLocks/>
              </p:cNvSpPr>
              <p:nvPr/>
            </p:nvSpPr>
            <p:spPr bwMode="auto">
              <a:xfrm>
                <a:off x="1152" y="2536"/>
                <a:ext cx="124" cy="30"/>
              </a:xfrm>
              <a:custGeom>
                <a:avLst/>
                <a:gdLst/>
                <a:ahLst/>
                <a:cxnLst>
                  <a:cxn ang="0">
                    <a:pos x="248" y="30"/>
                  </a:cxn>
                  <a:cxn ang="0">
                    <a:pos x="166" y="0"/>
                  </a:cxn>
                  <a:cxn ang="0">
                    <a:pos x="0" y="29"/>
                  </a:cxn>
                  <a:cxn ang="0">
                    <a:pos x="84" y="61"/>
                  </a:cxn>
                  <a:cxn ang="0">
                    <a:pos x="248" y="30"/>
                  </a:cxn>
                  <a:cxn ang="0">
                    <a:pos x="248" y="30"/>
                  </a:cxn>
                </a:cxnLst>
                <a:rect l="0" t="0" r="r" b="b"/>
                <a:pathLst>
                  <a:path w="248" h="61">
                    <a:moveTo>
                      <a:pt x="248" y="30"/>
                    </a:moveTo>
                    <a:lnTo>
                      <a:pt x="166" y="0"/>
                    </a:lnTo>
                    <a:lnTo>
                      <a:pt x="0" y="29"/>
                    </a:lnTo>
                    <a:lnTo>
                      <a:pt x="84" y="61"/>
                    </a:lnTo>
                    <a:lnTo>
                      <a:pt x="248" y="30"/>
                    </a:lnTo>
                    <a:lnTo>
                      <a:pt x="248" y="30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33"/>
              <p:cNvSpPr>
                <a:spLocks/>
              </p:cNvSpPr>
              <p:nvPr/>
            </p:nvSpPr>
            <p:spPr bwMode="auto">
              <a:xfrm>
                <a:off x="1014" y="2543"/>
                <a:ext cx="111" cy="52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0"/>
                  </a:cxn>
                  <a:cxn ang="0">
                    <a:pos x="222" y="79"/>
                  </a:cxn>
                  <a:cxn ang="0">
                    <a:pos x="222" y="104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222" h="104">
                    <a:moveTo>
                      <a:pt x="0" y="24"/>
                    </a:moveTo>
                    <a:lnTo>
                      <a:pt x="0" y="0"/>
                    </a:lnTo>
                    <a:lnTo>
                      <a:pt x="222" y="79"/>
                    </a:lnTo>
                    <a:lnTo>
                      <a:pt x="222" y="10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" name="Line 334"/>
              <p:cNvSpPr>
                <a:spLocks noChangeShapeType="1"/>
              </p:cNvSpPr>
              <p:nvPr/>
            </p:nvSpPr>
            <p:spPr bwMode="auto">
              <a:xfrm flipH="1">
                <a:off x="1126" y="2544"/>
                <a:ext cx="221" cy="38"/>
              </a:xfrm>
              <a:prstGeom prst="line">
                <a:avLst/>
              </a:prstGeom>
              <a:noFill/>
              <a:ln w="1588">
                <a:solidFill>
                  <a:srgbClr val="9999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335"/>
              <p:cNvSpPr>
                <a:spLocks/>
              </p:cNvSpPr>
              <p:nvPr/>
            </p:nvSpPr>
            <p:spPr bwMode="auto">
              <a:xfrm>
                <a:off x="982" y="2328"/>
                <a:ext cx="366" cy="26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512" y="348"/>
                  </a:cxn>
                  <a:cxn ang="0">
                    <a:pos x="732" y="431"/>
                  </a:cxn>
                  <a:cxn ang="0">
                    <a:pos x="732" y="454"/>
                  </a:cxn>
                  <a:cxn ang="0">
                    <a:pos x="284" y="532"/>
                  </a:cxn>
                  <a:cxn ang="0">
                    <a:pos x="64" y="453"/>
                  </a:cxn>
                  <a:cxn ang="0">
                    <a:pos x="64" y="431"/>
                  </a:cxn>
                  <a:cxn ang="0">
                    <a:pos x="53" y="426"/>
                  </a:cxn>
                  <a:cxn ang="0">
                    <a:pos x="0" y="79"/>
                  </a:cxn>
                  <a:cxn ang="0">
                    <a:pos x="445" y="1"/>
                  </a:cxn>
                  <a:cxn ang="0">
                    <a:pos x="462" y="0"/>
                  </a:cxn>
                  <a:cxn ang="0">
                    <a:pos x="462" y="0"/>
                  </a:cxn>
                </a:cxnLst>
                <a:rect l="0" t="0" r="r" b="b"/>
                <a:pathLst>
                  <a:path w="732" h="532">
                    <a:moveTo>
                      <a:pt x="462" y="0"/>
                    </a:moveTo>
                    <a:lnTo>
                      <a:pt x="512" y="348"/>
                    </a:lnTo>
                    <a:lnTo>
                      <a:pt x="732" y="431"/>
                    </a:lnTo>
                    <a:lnTo>
                      <a:pt x="732" y="454"/>
                    </a:lnTo>
                    <a:lnTo>
                      <a:pt x="284" y="532"/>
                    </a:lnTo>
                    <a:lnTo>
                      <a:pt x="64" y="453"/>
                    </a:lnTo>
                    <a:lnTo>
                      <a:pt x="64" y="431"/>
                    </a:lnTo>
                    <a:lnTo>
                      <a:pt x="53" y="426"/>
                    </a:lnTo>
                    <a:lnTo>
                      <a:pt x="0" y="79"/>
                    </a:lnTo>
                    <a:lnTo>
                      <a:pt x="445" y="1"/>
                    </a:lnTo>
                    <a:lnTo>
                      <a:pt x="462" y="0"/>
                    </a:lnTo>
                    <a:lnTo>
                      <a:pt x="462" y="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4" name="Picture 1234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21098833">
              <a:off x="1277353" y="828257"/>
              <a:ext cx="320908" cy="2208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510" name="Line 58"/>
          <p:cNvSpPr>
            <a:spLocks noChangeShapeType="1"/>
          </p:cNvSpPr>
          <p:nvPr/>
        </p:nvSpPr>
        <p:spPr bwMode="auto">
          <a:xfrm>
            <a:off x="5654487" y="3391018"/>
            <a:ext cx="491108" cy="146613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511" name="Line 58"/>
          <p:cNvSpPr>
            <a:spLocks noChangeShapeType="1"/>
          </p:cNvSpPr>
          <p:nvPr/>
        </p:nvSpPr>
        <p:spPr bwMode="auto">
          <a:xfrm flipH="1">
            <a:off x="5489915" y="1752556"/>
            <a:ext cx="640895" cy="168029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484" name="Group 307"/>
          <p:cNvGrpSpPr/>
          <p:nvPr/>
        </p:nvGrpSpPr>
        <p:grpSpPr>
          <a:xfrm>
            <a:off x="6664976" y="3623720"/>
            <a:ext cx="838207" cy="652464"/>
            <a:chOff x="1219208" y="762009"/>
            <a:chExt cx="582618" cy="423864"/>
          </a:xfrm>
        </p:grpSpPr>
        <p:grpSp>
          <p:nvGrpSpPr>
            <p:cNvPr id="485" name="Group 299"/>
            <p:cNvGrpSpPr>
              <a:grpSpLocks/>
            </p:cNvGrpSpPr>
            <p:nvPr/>
          </p:nvGrpSpPr>
          <p:grpSpPr bwMode="auto">
            <a:xfrm>
              <a:off x="1219208" y="762009"/>
              <a:ext cx="582618" cy="423864"/>
              <a:chOff x="982" y="2328"/>
              <a:chExt cx="367" cy="267"/>
            </a:xfrm>
          </p:grpSpPr>
          <p:sp>
            <p:nvSpPr>
              <p:cNvPr id="73" name="Freeform 300"/>
              <p:cNvSpPr>
                <a:spLocks/>
              </p:cNvSpPr>
              <p:nvPr/>
            </p:nvSpPr>
            <p:spPr bwMode="auto">
              <a:xfrm>
                <a:off x="982" y="2367"/>
                <a:ext cx="33" cy="177"/>
              </a:xfrm>
              <a:custGeom>
                <a:avLst/>
                <a:gdLst/>
                <a:ahLst/>
                <a:cxnLst>
                  <a:cxn ang="0">
                    <a:pos x="65" y="353"/>
                  </a:cxn>
                  <a:cxn ang="0">
                    <a:pos x="16" y="0"/>
                  </a:cxn>
                  <a:cxn ang="0">
                    <a:pos x="0" y="1"/>
                  </a:cxn>
                  <a:cxn ang="0">
                    <a:pos x="50" y="344"/>
                  </a:cxn>
                  <a:cxn ang="0">
                    <a:pos x="65" y="353"/>
                  </a:cxn>
                  <a:cxn ang="0">
                    <a:pos x="65" y="353"/>
                  </a:cxn>
                </a:cxnLst>
                <a:rect l="0" t="0" r="r" b="b"/>
                <a:pathLst>
                  <a:path w="65" h="353">
                    <a:moveTo>
                      <a:pt x="65" y="353"/>
                    </a:moveTo>
                    <a:lnTo>
                      <a:pt x="16" y="0"/>
                    </a:lnTo>
                    <a:lnTo>
                      <a:pt x="0" y="1"/>
                    </a:lnTo>
                    <a:lnTo>
                      <a:pt x="50" y="344"/>
                    </a:lnTo>
                    <a:lnTo>
                      <a:pt x="65" y="353"/>
                    </a:lnTo>
                    <a:lnTo>
                      <a:pt x="65" y="353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301"/>
              <p:cNvSpPr>
                <a:spLocks/>
              </p:cNvSpPr>
              <p:nvPr/>
            </p:nvSpPr>
            <p:spPr bwMode="auto">
              <a:xfrm>
                <a:off x="988" y="2328"/>
                <a:ext cx="251" cy="215"/>
              </a:xfrm>
              <a:custGeom>
                <a:avLst/>
                <a:gdLst/>
                <a:ahLst/>
                <a:cxnLst>
                  <a:cxn ang="0">
                    <a:pos x="502" y="351"/>
                  </a:cxn>
                  <a:cxn ang="0">
                    <a:pos x="449" y="0"/>
                  </a:cxn>
                  <a:cxn ang="0">
                    <a:pos x="0" y="79"/>
                  </a:cxn>
                  <a:cxn ang="0">
                    <a:pos x="52" y="428"/>
                  </a:cxn>
                  <a:cxn ang="0">
                    <a:pos x="502" y="351"/>
                  </a:cxn>
                  <a:cxn ang="0">
                    <a:pos x="502" y="351"/>
                  </a:cxn>
                </a:cxnLst>
                <a:rect l="0" t="0" r="r" b="b"/>
                <a:pathLst>
                  <a:path w="502" h="428">
                    <a:moveTo>
                      <a:pt x="502" y="351"/>
                    </a:moveTo>
                    <a:lnTo>
                      <a:pt x="449" y="0"/>
                    </a:lnTo>
                    <a:lnTo>
                      <a:pt x="0" y="79"/>
                    </a:lnTo>
                    <a:lnTo>
                      <a:pt x="52" y="428"/>
                    </a:lnTo>
                    <a:lnTo>
                      <a:pt x="502" y="351"/>
                    </a:lnTo>
                    <a:lnTo>
                      <a:pt x="502" y="351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02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solidFill>
                <a:srgbClr val="666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03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Line 304"/>
              <p:cNvSpPr>
                <a:spLocks noChangeShapeType="1"/>
              </p:cNvSpPr>
              <p:nvPr/>
            </p:nvSpPr>
            <p:spPr bwMode="auto">
              <a:xfrm flipH="1">
                <a:off x="1026" y="248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Line 305"/>
              <p:cNvSpPr>
                <a:spLocks noChangeShapeType="1"/>
              </p:cNvSpPr>
              <p:nvPr/>
            </p:nvSpPr>
            <p:spPr bwMode="auto">
              <a:xfrm flipH="1">
                <a:off x="1006" y="234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306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307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noFill/>
              <a:ln w="4763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308"/>
              <p:cNvSpPr>
                <a:spLocks/>
              </p:cNvSpPr>
              <p:nvPr/>
            </p:nvSpPr>
            <p:spPr bwMode="auto">
              <a:xfrm>
                <a:off x="1015" y="2504"/>
                <a:ext cx="334" cy="78"/>
              </a:xfrm>
              <a:custGeom>
                <a:avLst/>
                <a:gdLst/>
                <a:ahLst/>
                <a:cxnLst>
                  <a:cxn ang="0">
                    <a:pos x="450" y="0"/>
                  </a:cxn>
                  <a:cxn ang="0">
                    <a:pos x="668" y="80"/>
                  </a:cxn>
                  <a:cxn ang="0">
                    <a:pos x="218" y="156"/>
                  </a:cxn>
                  <a:cxn ang="0">
                    <a:pos x="0" y="80"/>
                  </a:cxn>
                  <a:cxn ang="0">
                    <a:pos x="450" y="0"/>
                  </a:cxn>
                  <a:cxn ang="0">
                    <a:pos x="450" y="0"/>
                  </a:cxn>
                </a:cxnLst>
                <a:rect l="0" t="0" r="r" b="b"/>
                <a:pathLst>
                  <a:path w="668" h="156">
                    <a:moveTo>
                      <a:pt x="450" y="0"/>
                    </a:moveTo>
                    <a:lnTo>
                      <a:pt x="668" y="80"/>
                    </a:lnTo>
                    <a:lnTo>
                      <a:pt x="218" y="156"/>
                    </a:lnTo>
                    <a:lnTo>
                      <a:pt x="0" y="80"/>
                    </a:lnTo>
                    <a:lnTo>
                      <a:pt x="450" y="0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Line 309"/>
              <p:cNvSpPr>
                <a:spLocks noChangeShapeType="1"/>
              </p:cNvSpPr>
              <p:nvPr/>
            </p:nvSpPr>
            <p:spPr bwMode="auto">
              <a:xfrm flipH="1">
                <a:off x="1015" y="2504"/>
                <a:ext cx="224" cy="3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310"/>
              <p:cNvSpPr>
                <a:spLocks/>
              </p:cNvSpPr>
              <p:nvPr/>
            </p:nvSpPr>
            <p:spPr bwMode="auto">
              <a:xfrm>
                <a:off x="1047" y="2540"/>
                <a:ext cx="35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2" h="18">
                    <a:moveTo>
                      <a:pt x="39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Freeform 311"/>
              <p:cNvSpPr>
                <a:spLocks/>
              </p:cNvSpPr>
              <p:nvPr/>
            </p:nvSpPr>
            <p:spPr bwMode="auto">
              <a:xfrm>
                <a:off x="1076" y="2535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18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8">
                    <a:moveTo>
                      <a:pt x="38" y="0"/>
                    </a:moveTo>
                    <a:lnTo>
                      <a:pt x="72" y="13"/>
                    </a:lnTo>
                    <a:lnTo>
                      <a:pt x="33" y="18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312"/>
              <p:cNvSpPr>
                <a:spLocks/>
              </p:cNvSpPr>
              <p:nvPr/>
            </p:nvSpPr>
            <p:spPr bwMode="auto">
              <a:xfrm>
                <a:off x="1106" y="2531"/>
                <a:ext cx="35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0"/>
                  </a:cxn>
                  <a:cxn ang="0">
                    <a:pos x="34" y="17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7">
                    <a:moveTo>
                      <a:pt x="39" y="0"/>
                    </a:moveTo>
                    <a:lnTo>
                      <a:pt x="71" y="10"/>
                    </a:lnTo>
                    <a:lnTo>
                      <a:pt x="34" y="17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313"/>
              <p:cNvSpPr>
                <a:spLocks/>
              </p:cNvSpPr>
              <p:nvPr/>
            </p:nvSpPr>
            <p:spPr bwMode="auto">
              <a:xfrm>
                <a:off x="1135" y="2526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0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0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314"/>
              <p:cNvSpPr>
                <a:spLocks/>
              </p:cNvSpPr>
              <p:nvPr/>
            </p:nvSpPr>
            <p:spPr bwMode="auto">
              <a:xfrm>
                <a:off x="1163" y="2521"/>
                <a:ext cx="37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315"/>
              <p:cNvSpPr>
                <a:spLocks/>
              </p:cNvSpPr>
              <p:nvPr/>
            </p:nvSpPr>
            <p:spPr bwMode="auto">
              <a:xfrm>
                <a:off x="1194" y="2516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2" h="18">
                    <a:moveTo>
                      <a:pt x="37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316"/>
              <p:cNvSpPr>
                <a:spLocks/>
              </p:cNvSpPr>
              <p:nvPr/>
            </p:nvSpPr>
            <p:spPr bwMode="auto">
              <a:xfrm>
                <a:off x="1222" y="2511"/>
                <a:ext cx="38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8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8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8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317"/>
              <p:cNvSpPr>
                <a:spLocks/>
              </p:cNvSpPr>
              <p:nvPr/>
            </p:nvSpPr>
            <p:spPr bwMode="auto">
              <a:xfrm>
                <a:off x="1071" y="2549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1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1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Freeform 318"/>
              <p:cNvSpPr>
                <a:spLocks/>
              </p:cNvSpPr>
              <p:nvPr/>
            </p:nvSpPr>
            <p:spPr bwMode="auto">
              <a:xfrm>
                <a:off x="1101" y="2544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2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7">
                    <a:moveTo>
                      <a:pt x="38" y="0"/>
                    </a:moveTo>
                    <a:lnTo>
                      <a:pt x="71" y="12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319"/>
              <p:cNvSpPr>
                <a:spLocks/>
              </p:cNvSpPr>
              <p:nvPr/>
            </p:nvSpPr>
            <p:spPr bwMode="auto">
              <a:xfrm>
                <a:off x="1130" y="2539"/>
                <a:ext cx="35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1"/>
                  </a:cxn>
                  <a:cxn ang="0">
                    <a:pos x="33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6">
                    <a:moveTo>
                      <a:pt x="38" y="0"/>
                    </a:moveTo>
                    <a:lnTo>
                      <a:pt x="71" y="11"/>
                    </a:lnTo>
                    <a:lnTo>
                      <a:pt x="33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320"/>
              <p:cNvSpPr>
                <a:spLocks/>
              </p:cNvSpPr>
              <p:nvPr/>
            </p:nvSpPr>
            <p:spPr bwMode="auto">
              <a:xfrm>
                <a:off x="1159" y="2533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321"/>
              <p:cNvSpPr>
                <a:spLocks/>
              </p:cNvSpPr>
              <p:nvPr/>
            </p:nvSpPr>
            <p:spPr bwMode="auto">
              <a:xfrm>
                <a:off x="1188" y="2529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0"/>
                  </a:cxn>
                  <a:cxn ang="0">
                    <a:pos x="34" y="16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6">
                    <a:moveTo>
                      <a:pt x="39" y="0"/>
                    </a:moveTo>
                    <a:lnTo>
                      <a:pt x="73" y="10"/>
                    </a:lnTo>
                    <a:lnTo>
                      <a:pt x="34" y="16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322"/>
              <p:cNvSpPr>
                <a:spLocks/>
              </p:cNvSpPr>
              <p:nvPr/>
            </p:nvSpPr>
            <p:spPr bwMode="auto">
              <a:xfrm>
                <a:off x="1217" y="2524"/>
                <a:ext cx="37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2"/>
                  </a:cxn>
                  <a:cxn ang="0">
                    <a:pos x="35" y="16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2"/>
                    </a:lnTo>
                    <a:lnTo>
                      <a:pt x="35" y="16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323"/>
              <p:cNvSpPr>
                <a:spLocks/>
              </p:cNvSpPr>
              <p:nvPr/>
            </p:nvSpPr>
            <p:spPr bwMode="auto">
              <a:xfrm>
                <a:off x="1247" y="2519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1"/>
                  </a:cxn>
                  <a:cxn ang="0">
                    <a:pos x="34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1"/>
                    </a:lnTo>
                    <a:lnTo>
                      <a:pt x="34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324"/>
              <p:cNvSpPr>
                <a:spLocks/>
              </p:cNvSpPr>
              <p:nvPr/>
            </p:nvSpPr>
            <p:spPr bwMode="auto">
              <a:xfrm>
                <a:off x="1095" y="2557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1"/>
                  </a:cxn>
                  <a:cxn ang="0">
                    <a:pos x="34" y="19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9">
                    <a:moveTo>
                      <a:pt x="39" y="0"/>
                    </a:moveTo>
                    <a:lnTo>
                      <a:pt x="73" y="11"/>
                    </a:lnTo>
                    <a:lnTo>
                      <a:pt x="34" y="19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325"/>
              <p:cNvSpPr>
                <a:spLocks/>
              </p:cNvSpPr>
              <p:nvPr/>
            </p:nvSpPr>
            <p:spPr bwMode="auto">
              <a:xfrm>
                <a:off x="1125" y="2553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1" y="10"/>
                  </a:cxn>
                  <a:cxn ang="0">
                    <a:pos x="32" y="18"/>
                  </a:cxn>
                  <a:cxn ang="0">
                    <a:pos x="0" y="5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1" h="18">
                    <a:moveTo>
                      <a:pt x="37" y="0"/>
                    </a:moveTo>
                    <a:lnTo>
                      <a:pt x="71" y="10"/>
                    </a:lnTo>
                    <a:lnTo>
                      <a:pt x="32" y="18"/>
                    </a:lnTo>
                    <a:lnTo>
                      <a:pt x="0" y="5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326"/>
              <p:cNvSpPr>
                <a:spLocks/>
              </p:cNvSpPr>
              <p:nvPr/>
            </p:nvSpPr>
            <p:spPr bwMode="auto">
              <a:xfrm>
                <a:off x="1242" y="2532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0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8">
                    <a:moveTo>
                      <a:pt x="38" y="0"/>
                    </a:moveTo>
                    <a:lnTo>
                      <a:pt x="71" y="10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327"/>
              <p:cNvSpPr>
                <a:spLocks/>
              </p:cNvSpPr>
              <p:nvPr/>
            </p:nvSpPr>
            <p:spPr bwMode="auto">
              <a:xfrm>
                <a:off x="1271" y="2527"/>
                <a:ext cx="37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6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6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6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328"/>
              <p:cNvSpPr>
                <a:spLocks/>
              </p:cNvSpPr>
              <p:nvPr/>
            </p:nvSpPr>
            <p:spPr bwMode="auto">
              <a:xfrm>
                <a:off x="1120" y="2566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0" y="11"/>
                  </a:cxn>
                  <a:cxn ang="0">
                    <a:pos x="33" y="17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17">
                    <a:moveTo>
                      <a:pt x="38" y="0"/>
                    </a:moveTo>
                    <a:lnTo>
                      <a:pt x="70" y="11"/>
                    </a:lnTo>
                    <a:lnTo>
                      <a:pt x="33" y="17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329"/>
              <p:cNvSpPr>
                <a:spLocks/>
              </p:cNvSpPr>
              <p:nvPr/>
            </p:nvSpPr>
            <p:spPr bwMode="auto">
              <a:xfrm>
                <a:off x="1149" y="2560"/>
                <a:ext cx="36" cy="1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20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20">
                    <a:moveTo>
                      <a:pt x="38" y="0"/>
                    </a:moveTo>
                    <a:lnTo>
                      <a:pt x="72" y="13"/>
                    </a:lnTo>
                    <a:lnTo>
                      <a:pt x="33" y="20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30"/>
              <p:cNvSpPr>
                <a:spLocks/>
              </p:cNvSpPr>
              <p:nvPr/>
            </p:nvSpPr>
            <p:spPr bwMode="auto">
              <a:xfrm>
                <a:off x="1266" y="2540"/>
                <a:ext cx="36" cy="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72" y="13"/>
                  </a:cxn>
                  <a:cxn ang="0">
                    <a:pos x="35" y="18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72" h="18">
                    <a:moveTo>
                      <a:pt x="40" y="0"/>
                    </a:moveTo>
                    <a:lnTo>
                      <a:pt x="72" y="13"/>
                    </a:lnTo>
                    <a:lnTo>
                      <a:pt x="35" y="18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31"/>
              <p:cNvSpPr>
                <a:spLocks/>
              </p:cNvSpPr>
              <p:nvPr/>
            </p:nvSpPr>
            <p:spPr bwMode="auto">
              <a:xfrm>
                <a:off x="1295" y="2536"/>
                <a:ext cx="36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2"/>
                  </a:cxn>
                  <a:cxn ang="0">
                    <a:pos x="35" y="18"/>
                  </a:cxn>
                  <a:cxn ang="0">
                    <a:pos x="0" y="7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8">
                    <a:moveTo>
                      <a:pt x="39" y="0"/>
                    </a:moveTo>
                    <a:lnTo>
                      <a:pt x="71" y="12"/>
                    </a:lnTo>
                    <a:lnTo>
                      <a:pt x="35" y="18"/>
                    </a:lnTo>
                    <a:lnTo>
                      <a:pt x="0" y="7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32"/>
              <p:cNvSpPr>
                <a:spLocks/>
              </p:cNvSpPr>
              <p:nvPr/>
            </p:nvSpPr>
            <p:spPr bwMode="auto">
              <a:xfrm>
                <a:off x="1152" y="2536"/>
                <a:ext cx="124" cy="30"/>
              </a:xfrm>
              <a:custGeom>
                <a:avLst/>
                <a:gdLst/>
                <a:ahLst/>
                <a:cxnLst>
                  <a:cxn ang="0">
                    <a:pos x="248" y="30"/>
                  </a:cxn>
                  <a:cxn ang="0">
                    <a:pos x="166" y="0"/>
                  </a:cxn>
                  <a:cxn ang="0">
                    <a:pos x="0" y="29"/>
                  </a:cxn>
                  <a:cxn ang="0">
                    <a:pos x="84" y="61"/>
                  </a:cxn>
                  <a:cxn ang="0">
                    <a:pos x="248" y="30"/>
                  </a:cxn>
                  <a:cxn ang="0">
                    <a:pos x="248" y="30"/>
                  </a:cxn>
                </a:cxnLst>
                <a:rect l="0" t="0" r="r" b="b"/>
                <a:pathLst>
                  <a:path w="248" h="61">
                    <a:moveTo>
                      <a:pt x="248" y="30"/>
                    </a:moveTo>
                    <a:lnTo>
                      <a:pt x="166" y="0"/>
                    </a:lnTo>
                    <a:lnTo>
                      <a:pt x="0" y="29"/>
                    </a:lnTo>
                    <a:lnTo>
                      <a:pt x="84" y="61"/>
                    </a:lnTo>
                    <a:lnTo>
                      <a:pt x="248" y="30"/>
                    </a:lnTo>
                    <a:lnTo>
                      <a:pt x="248" y="30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3"/>
              <p:cNvSpPr>
                <a:spLocks/>
              </p:cNvSpPr>
              <p:nvPr/>
            </p:nvSpPr>
            <p:spPr bwMode="auto">
              <a:xfrm>
                <a:off x="1014" y="2543"/>
                <a:ext cx="111" cy="52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0"/>
                  </a:cxn>
                  <a:cxn ang="0">
                    <a:pos x="222" y="79"/>
                  </a:cxn>
                  <a:cxn ang="0">
                    <a:pos x="222" y="104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222" h="104">
                    <a:moveTo>
                      <a:pt x="0" y="24"/>
                    </a:moveTo>
                    <a:lnTo>
                      <a:pt x="0" y="0"/>
                    </a:lnTo>
                    <a:lnTo>
                      <a:pt x="222" y="79"/>
                    </a:lnTo>
                    <a:lnTo>
                      <a:pt x="222" y="10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Line 334"/>
              <p:cNvSpPr>
                <a:spLocks noChangeShapeType="1"/>
              </p:cNvSpPr>
              <p:nvPr/>
            </p:nvSpPr>
            <p:spPr bwMode="auto">
              <a:xfrm flipH="1">
                <a:off x="1126" y="2544"/>
                <a:ext cx="221" cy="38"/>
              </a:xfrm>
              <a:prstGeom prst="line">
                <a:avLst/>
              </a:prstGeom>
              <a:noFill/>
              <a:ln w="1588">
                <a:solidFill>
                  <a:srgbClr val="9999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335"/>
              <p:cNvSpPr>
                <a:spLocks/>
              </p:cNvSpPr>
              <p:nvPr/>
            </p:nvSpPr>
            <p:spPr bwMode="auto">
              <a:xfrm>
                <a:off x="982" y="2328"/>
                <a:ext cx="366" cy="26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512" y="348"/>
                  </a:cxn>
                  <a:cxn ang="0">
                    <a:pos x="732" y="431"/>
                  </a:cxn>
                  <a:cxn ang="0">
                    <a:pos x="732" y="454"/>
                  </a:cxn>
                  <a:cxn ang="0">
                    <a:pos x="284" y="532"/>
                  </a:cxn>
                  <a:cxn ang="0">
                    <a:pos x="64" y="453"/>
                  </a:cxn>
                  <a:cxn ang="0">
                    <a:pos x="64" y="431"/>
                  </a:cxn>
                  <a:cxn ang="0">
                    <a:pos x="53" y="426"/>
                  </a:cxn>
                  <a:cxn ang="0">
                    <a:pos x="0" y="79"/>
                  </a:cxn>
                  <a:cxn ang="0">
                    <a:pos x="445" y="1"/>
                  </a:cxn>
                  <a:cxn ang="0">
                    <a:pos x="462" y="0"/>
                  </a:cxn>
                  <a:cxn ang="0">
                    <a:pos x="462" y="0"/>
                  </a:cxn>
                </a:cxnLst>
                <a:rect l="0" t="0" r="r" b="b"/>
                <a:pathLst>
                  <a:path w="732" h="532">
                    <a:moveTo>
                      <a:pt x="462" y="0"/>
                    </a:moveTo>
                    <a:lnTo>
                      <a:pt x="512" y="348"/>
                    </a:lnTo>
                    <a:lnTo>
                      <a:pt x="732" y="431"/>
                    </a:lnTo>
                    <a:lnTo>
                      <a:pt x="732" y="454"/>
                    </a:lnTo>
                    <a:lnTo>
                      <a:pt x="284" y="532"/>
                    </a:lnTo>
                    <a:lnTo>
                      <a:pt x="64" y="453"/>
                    </a:lnTo>
                    <a:lnTo>
                      <a:pt x="64" y="431"/>
                    </a:lnTo>
                    <a:lnTo>
                      <a:pt x="53" y="426"/>
                    </a:lnTo>
                    <a:lnTo>
                      <a:pt x="0" y="79"/>
                    </a:lnTo>
                    <a:lnTo>
                      <a:pt x="445" y="1"/>
                    </a:lnTo>
                    <a:lnTo>
                      <a:pt x="462" y="0"/>
                    </a:lnTo>
                    <a:lnTo>
                      <a:pt x="462" y="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72" name="Picture 1234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21098833">
              <a:off x="1277353" y="828258"/>
              <a:ext cx="320908" cy="2208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Disclosure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I am opinionated, but do not work for any of the vendors so I get to tell the truth.</a:t>
            </a:r>
          </a:p>
          <a:p>
            <a:r>
              <a:rPr lang="en-US" dirty="0" smtClean="0"/>
              <a:t>I am not a purist.</a:t>
            </a:r>
          </a:p>
          <a:p>
            <a:r>
              <a:rPr lang="en-US" dirty="0" smtClean="0"/>
              <a:t>I am a realist.</a:t>
            </a:r>
            <a:endParaRPr lang="en-US" dirty="0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49"/>
          <p:cNvGrpSpPr>
            <a:grpSpLocks/>
          </p:cNvGrpSpPr>
          <p:nvPr/>
        </p:nvGrpSpPr>
        <p:grpSpPr bwMode="auto">
          <a:xfrm>
            <a:off x="5383631" y="3181190"/>
            <a:ext cx="987425" cy="280987"/>
            <a:chOff x="4656" y="2127"/>
            <a:chExt cx="576" cy="177"/>
          </a:xfrm>
        </p:grpSpPr>
        <p:sp>
          <p:nvSpPr>
            <p:cNvPr id="477" name="Rectangle 250"/>
            <p:cNvSpPr>
              <a:spLocks noChangeArrowheads="1"/>
            </p:cNvSpPr>
            <p:nvPr/>
          </p:nvSpPr>
          <p:spPr bwMode="auto">
            <a:xfrm>
              <a:off x="4656" y="2160"/>
              <a:ext cx="528" cy="14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  <a:effectLst/>
            <a:scene3d>
              <a:camera prst="legacyPerspectiveTopRight"/>
              <a:lightRig rig="legacyFlat3" dir="b"/>
            </a:scene3d>
            <a:sp3d extrusionH="887400" prstMaterial="legacyMatte">
              <a:bevelT w="13500" h="13500" prst="angle"/>
              <a:bevelB w="13500" h="13500" prst="angle"/>
              <a:extrusionClr>
                <a:srgbClr val="C0C0C0"/>
              </a:extrusionClr>
            </a:sp3d>
          </p:spPr>
          <p:txBody>
            <a:bodyPr wrap="none" anchor="ctr">
              <a:flatTx/>
            </a:bodyPr>
            <a:lstStyle/>
            <a:p>
              <a:endParaRPr lang="en-US"/>
            </a:p>
          </p:txBody>
        </p:sp>
        <p:grpSp>
          <p:nvGrpSpPr>
            <p:cNvPr id="6" name="Group 251"/>
            <p:cNvGrpSpPr>
              <a:grpSpLocks/>
            </p:cNvGrpSpPr>
            <p:nvPr/>
          </p:nvGrpSpPr>
          <p:grpSpPr bwMode="auto">
            <a:xfrm>
              <a:off x="4976" y="2193"/>
              <a:ext cx="58" cy="103"/>
              <a:chOff x="4976" y="2184"/>
              <a:chExt cx="58" cy="103"/>
            </a:xfrm>
          </p:grpSpPr>
          <p:grpSp>
            <p:nvGrpSpPr>
              <p:cNvPr id="11" name="Group 252"/>
              <p:cNvGrpSpPr>
                <a:grpSpLocks/>
              </p:cNvGrpSpPr>
              <p:nvPr/>
            </p:nvGrpSpPr>
            <p:grpSpPr bwMode="auto">
              <a:xfrm>
                <a:off x="4976" y="2229"/>
                <a:ext cx="58" cy="58"/>
                <a:chOff x="4090" y="2351"/>
                <a:chExt cx="58" cy="58"/>
              </a:xfrm>
            </p:grpSpPr>
            <p:sp>
              <p:nvSpPr>
                <p:cNvPr id="506" name="Rectangle 253"/>
                <p:cNvSpPr>
                  <a:spLocks noChangeArrowheads="1"/>
                </p:cNvSpPr>
                <p:nvPr/>
              </p:nvSpPr>
              <p:spPr bwMode="auto">
                <a:xfrm>
                  <a:off x="4090" y="2351"/>
                  <a:ext cx="58" cy="3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7" name="Rectangle 254"/>
                <p:cNvSpPr>
                  <a:spLocks noChangeArrowheads="1"/>
                </p:cNvSpPr>
                <p:nvPr/>
              </p:nvSpPr>
              <p:spPr bwMode="auto">
                <a:xfrm>
                  <a:off x="4112" y="2394"/>
                  <a:ext cx="14" cy="1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" name="Group 255"/>
              <p:cNvGrpSpPr>
                <a:grpSpLocks/>
              </p:cNvGrpSpPr>
              <p:nvPr/>
            </p:nvGrpSpPr>
            <p:grpSpPr bwMode="auto">
              <a:xfrm>
                <a:off x="4976" y="2184"/>
                <a:ext cx="58" cy="15"/>
                <a:chOff x="4090" y="2306"/>
                <a:chExt cx="58" cy="15"/>
              </a:xfrm>
            </p:grpSpPr>
            <p:sp>
              <p:nvSpPr>
                <p:cNvPr id="504" name="Oval 256"/>
                <p:cNvSpPr>
                  <a:spLocks noChangeArrowheads="1"/>
                </p:cNvSpPr>
                <p:nvPr/>
              </p:nvSpPr>
              <p:spPr bwMode="auto">
                <a:xfrm>
                  <a:off x="4090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5" name="Oval 257"/>
                <p:cNvSpPr>
                  <a:spLocks noChangeArrowheads="1"/>
                </p:cNvSpPr>
                <p:nvPr/>
              </p:nvSpPr>
              <p:spPr bwMode="auto">
                <a:xfrm>
                  <a:off x="4134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5" name="Group 258"/>
            <p:cNvGrpSpPr>
              <a:grpSpLocks/>
            </p:cNvGrpSpPr>
            <p:nvPr/>
          </p:nvGrpSpPr>
          <p:grpSpPr bwMode="auto">
            <a:xfrm>
              <a:off x="4792" y="2193"/>
              <a:ext cx="58" cy="103"/>
              <a:chOff x="4888" y="2184"/>
              <a:chExt cx="58" cy="103"/>
            </a:xfrm>
          </p:grpSpPr>
          <p:grpSp>
            <p:nvGrpSpPr>
              <p:cNvPr id="17" name="Group 259"/>
              <p:cNvGrpSpPr>
                <a:grpSpLocks/>
              </p:cNvGrpSpPr>
              <p:nvPr/>
            </p:nvGrpSpPr>
            <p:grpSpPr bwMode="auto">
              <a:xfrm>
                <a:off x="4888" y="2229"/>
                <a:ext cx="58" cy="58"/>
                <a:chOff x="4002" y="2351"/>
                <a:chExt cx="58" cy="58"/>
              </a:xfrm>
            </p:grpSpPr>
            <p:sp>
              <p:nvSpPr>
                <p:cNvPr id="500" name="Rectangle 260"/>
                <p:cNvSpPr>
                  <a:spLocks noChangeArrowheads="1"/>
                </p:cNvSpPr>
                <p:nvPr/>
              </p:nvSpPr>
              <p:spPr bwMode="auto">
                <a:xfrm>
                  <a:off x="4002" y="2351"/>
                  <a:ext cx="58" cy="3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1" name="Rectangle 261"/>
                <p:cNvSpPr>
                  <a:spLocks noChangeArrowheads="1"/>
                </p:cNvSpPr>
                <p:nvPr/>
              </p:nvSpPr>
              <p:spPr bwMode="auto">
                <a:xfrm>
                  <a:off x="4024" y="2394"/>
                  <a:ext cx="14" cy="1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8" name="Group 262"/>
              <p:cNvGrpSpPr>
                <a:grpSpLocks/>
              </p:cNvGrpSpPr>
              <p:nvPr/>
            </p:nvGrpSpPr>
            <p:grpSpPr bwMode="auto">
              <a:xfrm>
                <a:off x="4888" y="2184"/>
                <a:ext cx="58" cy="15"/>
                <a:chOff x="4002" y="2306"/>
                <a:chExt cx="58" cy="15"/>
              </a:xfrm>
            </p:grpSpPr>
            <p:sp>
              <p:nvSpPr>
                <p:cNvPr id="498" name="Oval 263"/>
                <p:cNvSpPr>
                  <a:spLocks noChangeArrowheads="1"/>
                </p:cNvSpPr>
                <p:nvPr/>
              </p:nvSpPr>
              <p:spPr bwMode="auto">
                <a:xfrm>
                  <a:off x="4002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9" name="Oval 264"/>
                <p:cNvSpPr>
                  <a:spLocks noChangeArrowheads="1"/>
                </p:cNvSpPr>
                <p:nvPr/>
              </p:nvSpPr>
              <p:spPr bwMode="auto">
                <a:xfrm>
                  <a:off x="4046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9" name="Group 265"/>
            <p:cNvGrpSpPr>
              <a:grpSpLocks/>
            </p:cNvGrpSpPr>
            <p:nvPr/>
          </p:nvGrpSpPr>
          <p:grpSpPr bwMode="auto">
            <a:xfrm>
              <a:off x="4704" y="2193"/>
              <a:ext cx="58" cy="103"/>
              <a:chOff x="4800" y="2184"/>
              <a:chExt cx="58" cy="103"/>
            </a:xfrm>
          </p:grpSpPr>
          <p:grpSp>
            <p:nvGrpSpPr>
              <p:cNvPr id="20" name="Group 266"/>
              <p:cNvGrpSpPr>
                <a:grpSpLocks/>
              </p:cNvGrpSpPr>
              <p:nvPr/>
            </p:nvGrpSpPr>
            <p:grpSpPr bwMode="auto">
              <a:xfrm>
                <a:off x="4800" y="2229"/>
                <a:ext cx="58" cy="58"/>
                <a:chOff x="3914" y="2351"/>
                <a:chExt cx="58" cy="58"/>
              </a:xfrm>
            </p:grpSpPr>
            <p:sp>
              <p:nvSpPr>
                <p:cNvPr id="494" name="Rectangle 267"/>
                <p:cNvSpPr>
                  <a:spLocks noChangeArrowheads="1"/>
                </p:cNvSpPr>
                <p:nvPr/>
              </p:nvSpPr>
              <p:spPr bwMode="auto">
                <a:xfrm>
                  <a:off x="3914" y="2351"/>
                  <a:ext cx="58" cy="3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5" name="Rectangle 268"/>
                <p:cNvSpPr>
                  <a:spLocks noChangeArrowheads="1"/>
                </p:cNvSpPr>
                <p:nvPr/>
              </p:nvSpPr>
              <p:spPr bwMode="auto">
                <a:xfrm>
                  <a:off x="3936" y="2394"/>
                  <a:ext cx="14" cy="1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1" name="Group 269"/>
              <p:cNvGrpSpPr>
                <a:grpSpLocks/>
              </p:cNvGrpSpPr>
              <p:nvPr/>
            </p:nvGrpSpPr>
            <p:grpSpPr bwMode="auto">
              <a:xfrm>
                <a:off x="4800" y="2184"/>
                <a:ext cx="58" cy="15"/>
                <a:chOff x="3914" y="2306"/>
                <a:chExt cx="58" cy="15"/>
              </a:xfrm>
            </p:grpSpPr>
            <p:sp>
              <p:nvSpPr>
                <p:cNvPr id="492" name="Oval 270"/>
                <p:cNvSpPr>
                  <a:spLocks noChangeArrowheads="1"/>
                </p:cNvSpPr>
                <p:nvPr/>
              </p:nvSpPr>
              <p:spPr bwMode="auto">
                <a:xfrm>
                  <a:off x="3914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3" name="Oval 271"/>
                <p:cNvSpPr>
                  <a:spLocks noChangeArrowheads="1"/>
                </p:cNvSpPr>
                <p:nvPr/>
              </p:nvSpPr>
              <p:spPr bwMode="auto">
                <a:xfrm>
                  <a:off x="3958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24" name="Group 272"/>
            <p:cNvGrpSpPr>
              <a:grpSpLocks/>
            </p:cNvGrpSpPr>
            <p:nvPr/>
          </p:nvGrpSpPr>
          <p:grpSpPr bwMode="auto">
            <a:xfrm>
              <a:off x="5064" y="2193"/>
              <a:ext cx="60" cy="103"/>
              <a:chOff x="5064" y="2184"/>
              <a:chExt cx="60" cy="103"/>
            </a:xfrm>
          </p:grpSpPr>
          <p:grpSp>
            <p:nvGrpSpPr>
              <p:cNvPr id="25" name="Group 273"/>
              <p:cNvGrpSpPr>
                <a:grpSpLocks/>
              </p:cNvGrpSpPr>
              <p:nvPr/>
            </p:nvGrpSpPr>
            <p:grpSpPr bwMode="auto">
              <a:xfrm>
                <a:off x="5064" y="2229"/>
                <a:ext cx="60" cy="58"/>
                <a:chOff x="4178" y="2351"/>
                <a:chExt cx="60" cy="58"/>
              </a:xfrm>
            </p:grpSpPr>
            <p:sp>
              <p:nvSpPr>
                <p:cNvPr id="488" name="Rectangle 274"/>
                <p:cNvSpPr>
                  <a:spLocks noChangeArrowheads="1"/>
                </p:cNvSpPr>
                <p:nvPr/>
              </p:nvSpPr>
              <p:spPr bwMode="auto">
                <a:xfrm>
                  <a:off x="4178" y="2351"/>
                  <a:ext cx="60" cy="3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9" name="Rectangle 275"/>
                <p:cNvSpPr>
                  <a:spLocks noChangeArrowheads="1"/>
                </p:cNvSpPr>
                <p:nvPr/>
              </p:nvSpPr>
              <p:spPr bwMode="auto">
                <a:xfrm>
                  <a:off x="4200" y="2394"/>
                  <a:ext cx="14" cy="1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7" name="Group 276"/>
              <p:cNvGrpSpPr>
                <a:grpSpLocks/>
              </p:cNvGrpSpPr>
              <p:nvPr/>
            </p:nvGrpSpPr>
            <p:grpSpPr bwMode="auto">
              <a:xfrm>
                <a:off x="5064" y="2184"/>
                <a:ext cx="60" cy="15"/>
                <a:chOff x="4178" y="2306"/>
                <a:chExt cx="60" cy="15"/>
              </a:xfrm>
            </p:grpSpPr>
            <p:sp>
              <p:nvSpPr>
                <p:cNvPr id="486" name="Oval 277"/>
                <p:cNvSpPr>
                  <a:spLocks noChangeArrowheads="1"/>
                </p:cNvSpPr>
                <p:nvPr/>
              </p:nvSpPr>
              <p:spPr bwMode="auto">
                <a:xfrm>
                  <a:off x="4178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7" name="Oval 278"/>
                <p:cNvSpPr>
                  <a:spLocks noChangeArrowheads="1"/>
                </p:cNvSpPr>
                <p:nvPr/>
              </p:nvSpPr>
              <p:spPr bwMode="auto">
                <a:xfrm>
                  <a:off x="4222" y="2306"/>
                  <a:ext cx="16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482" name="Text Box 279"/>
            <p:cNvSpPr txBox="1">
              <a:spLocks noChangeArrowheads="1"/>
            </p:cNvSpPr>
            <p:nvPr/>
          </p:nvSpPr>
          <p:spPr bwMode="auto">
            <a:xfrm>
              <a:off x="4656" y="2127"/>
              <a:ext cx="288" cy="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300" b="1"/>
                <a:t>To Network</a:t>
              </a:r>
            </a:p>
          </p:txBody>
        </p:sp>
        <p:sp>
          <p:nvSpPr>
            <p:cNvPr id="483" name="Text Box 280"/>
            <p:cNvSpPr txBox="1">
              <a:spLocks noChangeArrowheads="1"/>
            </p:cNvSpPr>
            <p:nvPr/>
          </p:nvSpPr>
          <p:spPr bwMode="auto">
            <a:xfrm>
              <a:off x="4944" y="2127"/>
              <a:ext cx="288" cy="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300" b="1"/>
                <a:t>To Analyzer</a:t>
              </a: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Capture from a Tap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49770" y="1341437"/>
            <a:ext cx="5365230" cy="4525963"/>
          </a:xfrm>
        </p:spPr>
        <p:txBody>
          <a:bodyPr/>
          <a:lstStyle/>
          <a:p>
            <a:r>
              <a:rPr lang="en-US" dirty="0" smtClean="0"/>
              <a:t>What will it cost?</a:t>
            </a:r>
          </a:p>
          <a:p>
            <a:pPr marL="742950" lvl="2" indent="-342900"/>
            <a:r>
              <a:rPr lang="en-US" dirty="0" smtClean="0"/>
              <a:t>$$$ for each tap</a:t>
            </a:r>
          </a:p>
          <a:p>
            <a:pPr marL="742950" lvl="2" indent="-342900"/>
            <a:r>
              <a:rPr lang="en-US" dirty="0" smtClean="0"/>
              <a:t>If your environment is redundant and load balanced, multiple taps will be required</a:t>
            </a:r>
          </a:p>
          <a:p>
            <a:endParaRPr lang="en-US" dirty="0"/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6138846" y="6453188"/>
            <a:ext cx="33337" cy="11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r>
              <a:rPr lang="en-US" sz="100">
                <a:solidFill>
                  <a:srgbClr val="FFFFFF"/>
                </a:solidFill>
              </a:rPr>
              <a:t>SERIES</a:t>
            </a:r>
            <a:endParaRPr lang="en-US"/>
          </a:p>
        </p:txBody>
      </p:sp>
      <p:grpSp>
        <p:nvGrpSpPr>
          <p:cNvPr id="29" name="Group 5"/>
          <p:cNvGrpSpPr>
            <a:grpSpLocks/>
          </p:cNvGrpSpPr>
          <p:nvPr/>
        </p:nvGrpSpPr>
        <p:grpSpPr bwMode="auto">
          <a:xfrm>
            <a:off x="6097126" y="1447757"/>
            <a:ext cx="1674813" cy="377825"/>
            <a:chOff x="528" y="3472"/>
            <a:chExt cx="786" cy="143"/>
          </a:xfrm>
        </p:grpSpPr>
        <p:sp>
          <p:nvSpPr>
            <p:cNvPr id="424" name="Rectangle 6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25" name="Line 7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" name="Group 8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438" name="Freeform 9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 10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Rectangle 11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 12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 13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" name="Freeform 14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" name="Freeform 15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" name="Freeform 16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Freeform 17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Freeform 18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 19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 20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Rectangle 21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Rectangle 22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Rectangle 23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Rectangle 24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Rectangle 25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Rectangle 26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Rectangle 27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Rectangle 28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Rectangle 29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Rectangle 30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Rectangle 31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" name="Rectangle 32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" name="Rectangle 33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Rectangle 34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Rectangle 35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Rectangle 36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Rectangle 37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Rectangle 38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Rectangle 39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Rectangle 40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Rectangle 41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Rectangle 42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Rectangle 43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" name="Rectangle 44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" name="Rectangle 45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" name="Rectangle 46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27" name="Line 47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28" name="Line 48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29" name="Line 49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0" name="Line 50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1" name="Line 51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2" name="Line 52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3" name="Line 53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4" name="Line 54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5" name="Line 55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6" name="Line 56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7" name="Line 57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7" name="Line 58"/>
          <p:cNvSpPr>
            <a:spLocks noChangeShapeType="1"/>
          </p:cNvSpPr>
          <p:nvPr/>
        </p:nvSpPr>
        <p:spPr bwMode="auto">
          <a:xfrm>
            <a:off x="7698913" y="1752557"/>
            <a:ext cx="1062037" cy="112875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8" name="Line 60"/>
          <p:cNvSpPr>
            <a:spLocks noChangeShapeType="1"/>
          </p:cNvSpPr>
          <p:nvPr/>
        </p:nvSpPr>
        <p:spPr bwMode="auto">
          <a:xfrm flipH="1">
            <a:off x="6324139" y="1752557"/>
            <a:ext cx="20911" cy="369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9" name="Line 61"/>
          <p:cNvSpPr>
            <a:spLocks noChangeShapeType="1"/>
          </p:cNvSpPr>
          <p:nvPr/>
        </p:nvSpPr>
        <p:spPr bwMode="auto">
          <a:xfrm>
            <a:off x="6552739" y="1752557"/>
            <a:ext cx="228600" cy="457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10" name="Line 62"/>
          <p:cNvSpPr>
            <a:spLocks noChangeShapeType="1"/>
          </p:cNvSpPr>
          <p:nvPr/>
        </p:nvSpPr>
        <p:spPr bwMode="auto">
          <a:xfrm>
            <a:off x="7314739" y="1752557"/>
            <a:ext cx="384175" cy="422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32" name="Group 177"/>
          <p:cNvGrpSpPr>
            <a:grpSpLocks/>
          </p:cNvGrpSpPr>
          <p:nvPr/>
        </p:nvGrpSpPr>
        <p:grpSpPr bwMode="auto">
          <a:xfrm>
            <a:off x="6086458" y="4684713"/>
            <a:ext cx="1162050" cy="215900"/>
            <a:chOff x="528" y="3472"/>
            <a:chExt cx="786" cy="143"/>
          </a:xfrm>
        </p:grpSpPr>
        <p:sp>
          <p:nvSpPr>
            <p:cNvPr id="372" name="Rectangle 178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73" name="Line 179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3" name="Group 180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386" name="Freeform 181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 182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Rectangle 183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84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 185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86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87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88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89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90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91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192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Rectangle 193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Rectangle 194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Rectangle 195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Rectangle 196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Rectangle 197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Rectangle 198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Rectangle 199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Rectangle 200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Rectangle 201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Rectangle 202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Rectangle 203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Rectangle 204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Rectangle 205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Rectangle 206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Rectangle 207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Rectangle 208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Rectangle 209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Rectangle 210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Rectangle 211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Rectangle 212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Rectangle 213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Rectangle 214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Rectangle 215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Rectangle 216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Rectangle 217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Rectangle 218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5" name="Line 219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6" name="Line 220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7" name="Line 221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8" name="Line 222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9" name="Line 223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0" name="Line 224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1" name="Line 225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Line 226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Line 227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4" name="Line 228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5" name="Line 229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12" name="Line 230"/>
          <p:cNvSpPr>
            <a:spLocks noChangeShapeType="1"/>
          </p:cNvSpPr>
          <p:nvPr/>
        </p:nvSpPr>
        <p:spPr bwMode="auto">
          <a:xfrm flipH="1">
            <a:off x="5976921" y="4816475"/>
            <a:ext cx="273050" cy="2651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71" name="Group 232"/>
          <p:cNvGrpSpPr>
            <a:grpSpLocks/>
          </p:cNvGrpSpPr>
          <p:nvPr/>
        </p:nvGrpSpPr>
        <p:grpSpPr bwMode="auto">
          <a:xfrm>
            <a:off x="5732446" y="5046663"/>
            <a:ext cx="452437" cy="523875"/>
            <a:chOff x="1350" y="2770"/>
            <a:chExt cx="306" cy="348"/>
          </a:xfrm>
        </p:grpSpPr>
        <p:pic>
          <p:nvPicPr>
            <p:cNvPr id="370" name="Picture 233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350" y="2770"/>
              <a:ext cx="306" cy="348"/>
            </a:xfrm>
            <a:prstGeom prst="rect">
              <a:avLst/>
            </a:prstGeom>
            <a:noFill/>
          </p:spPr>
        </p:pic>
        <p:sp>
          <p:nvSpPr>
            <p:cNvPr id="371" name="Text Box 234"/>
            <p:cNvSpPr txBox="1">
              <a:spLocks noChangeArrowheads="1"/>
            </p:cNvSpPr>
            <p:nvPr/>
          </p:nvSpPr>
          <p:spPr bwMode="auto">
            <a:xfrm>
              <a:off x="1448" y="2842"/>
              <a:ext cx="136" cy="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X</a:t>
              </a:r>
              <a:endParaRPr lang="en-US"/>
            </a:p>
          </p:txBody>
        </p:sp>
      </p:grpSp>
      <p:sp>
        <p:nvSpPr>
          <p:cNvPr id="14" name="Line 235"/>
          <p:cNvSpPr>
            <a:spLocks noChangeShapeType="1"/>
          </p:cNvSpPr>
          <p:nvPr/>
        </p:nvSpPr>
        <p:spPr bwMode="auto">
          <a:xfrm flipH="1">
            <a:off x="6413483" y="4873625"/>
            <a:ext cx="46038" cy="795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09" name="Group 236"/>
          <p:cNvGrpSpPr>
            <a:grpSpLocks/>
          </p:cNvGrpSpPr>
          <p:nvPr/>
        </p:nvGrpSpPr>
        <p:grpSpPr bwMode="auto">
          <a:xfrm>
            <a:off x="6232508" y="5668963"/>
            <a:ext cx="450850" cy="523875"/>
            <a:chOff x="1632" y="2959"/>
            <a:chExt cx="306" cy="348"/>
          </a:xfrm>
        </p:grpSpPr>
        <p:pic>
          <p:nvPicPr>
            <p:cNvPr id="368" name="Picture 237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632" y="2959"/>
              <a:ext cx="306" cy="348"/>
            </a:xfrm>
            <a:prstGeom prst="rect">
              <a:avLst/>
            </a:prstGeom>
            <a:noFill/>
          </p:spPr>
        </p:pic>
        <p:sp>
          <p:nvSpPr>
            <p:cNvPr id="369" name="Text Box 238"/>
            <p:cNvSpPr txBox="1">
              <a:spLocks noChangeArrowheads="1"/>
            </p:cNvSpPr>
            <p:nvPr/>
          </p:nvSpPr>
          <p:spPr bwMode="auto">
            <a:xfrm>
              <a:off x="1730" y="3016"/>
              <a:ext cx="135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Y</a:t>
              </a:r>
              <a:endParaRPr lang="en-US"/>
            </a:p>
          </p:txBody>
        </p:sp>
      </p:grpSp>
      <p:sp>
        <p:nvSpPr>
          <p:cNvPr id="16" name="Line 239"/>
          <p:cNvSpPr>
            <a:spLocks noChangeShapeType="1"/>
          </p:cNvSpPr>
          <p:nvPr/>
        </p:nvSpPr>
        <p:spPr bwMode="auto">
          <a:xfrm>
            <a:off x="6767496" y="4873625"/>
            <a:ext cx="142875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110" name="Group 240"/>
          <p:cNvGrpSpPr>
            <a:grpSpLocks/>
          </p:cNvGrpSpPr>
          <p:nvPr/>
        </p:nvGrpSpPr>
        <p:grpSpPr bwMode="auto">
          <a:xfrm>
            <a:off x="6688121" y="5022850"/>
            <a:ext cx="450850" cy="523875"/>
            <a:chOff x="2256" y="2784"/>
            <a:chExt cx="306" cy="348"/>
          </a:xfrm>
        </p:grpSpPr>
        <p:pic>
          <p:nvPicPr>
            <p:cNvPr id="366" name="Picture 241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256" y="2784"/>
              <a:ext cx="306" cy="348"/>
            </a:xfrm>
            <a:prstGeom prst="rect">
              <a:avLst/>
            </a:prstGeom>
            <a:noFill/>
          </p:spPr>
        </p:pic>
        <p:sp>
          <p:nvSpPr>
            <p:cNvPr id="367" name="Text Box 242"/>
            <p:cNvSpPr txBox="1">
              <a:spLocks noChangeArrowheads="1"/>
            </p:cNvSpPr>
            <p:nvPr/>
          </p:nvSpPr>
          <p:spPr bwMode="auto">
            <a:xfrm>
              <a:off x="2340" y="2833"/>
              <a:ext cx="137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Z</a:t>
              </a:r>
              <a:endParaRPr lang="en-US"/>
            </a:p>
          </p:txBody>
        </p:sp>
      </p:grpSp>
      <p:sp>
        <p:nvSpPr>
          <p:cNvPr id="22" name="Line 248"/>
          <p:cNvSpPr>
            <a:spLocks noChangeShapeType="1"/>
          </p:cNvSpPr>
          <p:nvPr/>
        </p:nvSpPr>
        <p:spPr bwMode="auto">
          <a:xfrm>
            <a:off x="6986571" y="4870450"/>
            <a:ext cx="682625" cy="758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23" name="Picture 249" descr="IPphone87x74p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213583" y="5537200"/>
            <a:ext cx="631825" cy="547688"/>
          </a:xfrm>
          <a:prstGeom prst="rect">
            <a:avLst/>
          </a:prstGeom>
          <a:noFill/>
        </p:spPr>
      </p:pic>
      <p:grpSp>
        <p:nvGrpSpPr>
          <p:cNvPr id="111" name="Group 256"/>
          <p:cNvGrpSpPr>
            <a:grpSpLocks/>
          </p:cNvGrpSpPr>
          <p:nvPr/>
        </p:nvGrpSpPr>
        <p:grpSpPr bwMode="auto">
          <a:xfrm>
            <a:off x="8537399" y="2734584"/>
            <a:ext cx="447676" cy="1456416"/>
            <a:chOff x="2650" y="2690"/>
            <a:chExt cx="282" cy="1143"/>
          </a:xfrm>
        </p:grpSpPr>
        <p:sp>
          <p:nvSpPr>
            <p:cNvPr id="340" name="Rectangle 257"/>
            <p:cNvSpPr>
              <a:spLocks noChangeArrowheads="1"/>
            </p:cNvSpPr>
            <p:nvPr/>
          </p:nvSpPr>
          <p:spPr bwMode="auto">
            <a:xfrm>
              <a:off x="2663" y="2884"/>
              <a:ext cx="70" cy="948"/>
            </a:xfrm>
            <a:prstGeom prst="rect">
              <a:avLst/>
            </a:prstGeom>
            <a:solidFill>
              <a:srgbClr val="CF0E30"/>
            </a:solidFill>
            <a:ln w="4763" algn="ctr">
              <a:noFill/>
              <a:miter lim="800000"/>
              <a:headEnd/>
              <a:tailEnd/>
            </a:ln>
            <a:effectLst/>
            <a:scene3d>
              <a:camera prst="legacyObliqueTopRight"/>
              <a:lightRig rig="legacyFlat3" dir="l"/>
            </a:scene3d>
            <a:sp3d extrusionH="862000" prstMaterial="legacyMatte">
              <a:bevelT w="13500" h="13500" prst="angle"/>
              <a:bevelB w="13500" h="13500" prst="angle"/>
              <a:extrusionClr>
                <a:srgbClr val="CF0E30"/>
              </a:extrusionClr>
            </a:sp3d>
          </p:spPr>
          <p:txBody>
            <a:bodyPr>
              <a:flatTx/>
            </a:bodyPr>
            <a:lstStyle/>
            <a:p>
              <a:endParaRPr lang="en-US"/>
            </a:p>
          </p:txBody>
        </p:sp>
        <p:sp>
          <p:nvSpPr>
            <p:cNvPr id="341" name="Line 258"/>
            <p:cNvSpPr>
              <a:spLocks noChangeShapeType="1"/>
            </p:cNvSpPr>
            <p:nvPr/>
          </p:nvSpPr>
          <p:spPr bwMode="auto">
            <a:xfrm flipH="1">
              <a:off x="2740" y="2929"/>
              <a:ext cx="192" cy="169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" name="Rectangle 259"/>
            <p:cNvSpPr>
              <a:spLocks noChangeArrowheads="1"/>
            </p:cNvSpPr>
            <p:nvPr/>
          </p:nvSpPr>
          <p:spPr bwMode="auto">
            <a:xfrm>
              <a:off x="2659" y="2886"/>
              <a:ext cx="73" cy="947"/>
            </a:xfrm>
            <a:prstGeom prst="rect">
              <a:avLst/>
            </a:prstGeom>
            <a:noFill/>
            <a:ln w="3175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3" name="Line 260"/>
            <p:cNvSpPr>
              <a:spLocks noChangeShapeType="1"/>
            </p:cNvSpPr>
            <p:nvPr/>
          </p:nvSpPr>
          <p:spPr bwMode="auto">
            <a:xfrm flipV="1">
              <a:off x="2887" y="2823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Line 261"/>
            <p:cNvSpPr>
              <a:spLocks noChangeShapeType="1"/>
            </p:cNvSpPr>
            <p:nvPr/>
          </p:nvSpPr>
          <p:spPr bwMode="auto">
            <a:xfrm flipV="1">
              <a:off x="2888" y="3378"/>
              <a:ext cx="1" cy="12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5" name="Line 262"/>
            <p:cNvSpPr>
              <a:spLocks noChangeShapeType="1"/>
            </p:cNvSpPr>
            <p:nvPr/>
          </p:nvSpPr>
          <p:spPr bwMode="auto">
            <a:xfrm flipV="1">
              <a:off x="2888" y="3082"/>
              <a:ext cx="1" cy="146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Line 263"/>
            <p:cNvSpPr>
              <a:spLocks noChangeShapeType="1"/>
            </p:cNvSpPr>
            <p:nvPr/>
          </p:nvSpPr>
          <p:spPr bwMode="auto">
            <a:xfrm flipH="1">
              <a:off x="2734" y="3460"/>
              <a:ext cx="192" cy="2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Line 264"/>
            <p:cNvSpPr>
              <a:spLocks noChangeShapeType="1"/>
            </p:cNvSpPr>
            <p:nvPr/>
          </p:nvSpPr>
          <p:spPr bwMode="auto">
            <a:xfrm flipH="1">
              <a:off x="2734" y="3460"/>
              <a:ext cx="192" cy="218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Line 265"/>
            <p:cNvSpPr>
              <a:spLocks noChangeShapeType="1"/>
            </p:cNvSpPr>
            <p:nvPr/>
          </p:nvSpPr>
          <p:spPr bwMode="auto">
            <a:xfrm flipH="1">
              <a:off x="2734" y="3339"/>
              <a:ext cx="192" cy="19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Line 266"/>
            <p:cNvSpPr>
              <a:spLocks noChangeShapeType="1"/>
            </p:cNvSpPr>
            <p:nvPr/>
          </p:nvSpPr>
          <p:spPr bwMode="auto">
            <a:xfrm flipH="1">
              <a:off x="2734" y="3339"/>
              <a:ext cx="192" cy="194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Line 267"/>
            <p:cNvSpPr>
              <a:spLocks noChangeShapeType="1"/>
            </p:cNvSpPr>
            <p:nvPr/>
          </p:nvSpPr>
          <p:spPr bwMode="auto">
            <a:xfrm flipH="1">
              <a:off x="2734" y="3194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Line 268"/>
            <p:cNvSpPr>
              <a:spLocks noChangeShapeType="1"/>
            </p:cNvSpPr>
            <p:nvPr/>
          </p:nvSpPr>
          <p:spPr bwMode="auto">
            <a:xfrm flipH="1">
              <a:off x="2734" y="3194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Line 269"/>
            <p:cNvSpPr>
              <a:spLocks noChangeShapeType="1"/>
            </p:cNvSpPr>
            <p:nvPr/>
          </p:nvSpPr>
          <p:spPr bwMode="auto">
            <a:xfrm flipH="1">
              <a:off x="2734" y="3049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Line 270"/>
            <p:cNvSpPr>
              <a:spLocks noChangeShapeType="1"/>
            </p:cNvSpPr>
            <p:nvPr/>
          </p:nvSpPr>
          <p:spPr bwMode="auto">
            <a:xfrm flipH="1">
              <a:off x="2734" y="3049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Line 271"/>
            <p:cNvSpPr>
              <a:spLocks noChangeShapeType="1"/>
            </p:cNvSpPr>
            <p:nvPr/>
          </p:nvSpPr>
          <p:spPr bwMode="auto">
            <a:xfrm flipV="1">
              <a:off x="2734" y="2783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Line 272"/>
            <p:cNvSpPr>
              <a:spLocks noChangeShapeType="1"/>
            </p:cNvSpPr>
            <p:nvPr/>
          </p:nvSpPr>
          <p:spPr bwMode="auto">
            <a:xfrm flipV="1">
              <a:off x="2734" y="2783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" name="Line 273"/>
            <p:cNvSpPr>
              <a:spLocks noChangeShapeType="1"/>
            </p:cNvSpPr>
            <p:nvPr/>
          </p:nvSpPr>
          <p:spPr bwMode="auto">
            <a:xfrm flipV="1">
              <a:off x="2814" y="3583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Line 274"/>
            <p:cNvSpPr>
              <a:spLocks noChangeShapeType="1"/>
            </p:cNvSpPr>
            <p:nvPr/>
          </p:nvSpPr>
          <p:spPr bwMode="auto">
            <a:xfrm flipV="1">
              <a:off x="2814" y="3306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Line 275"/>
            <p:cNvSpPr>
              <a:spLocks noChangeShapeType="1"/>
            </p:cNvSpPr>
            <p:nvPr/>
          </p:nvSpPr>
          <p:spPr bwMode="auto">
            <a:xfrm flipH="1" flipV="1">
              <a:off x="2815" y="3030"/>
              <a:ext cx="6" cy="132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" name="Line 276"/>
            <p:cNvSpPr>
              <a:spLocks noChangeShapeType="1"/>
            </p:cNvSpPr>
            <p:nvPr/>
          </p:nvSpPr>
          <p:spPr bwMode="auto">
            <a:xfrm flipV="1">
              <a:off x="2734" y="2690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" name="Line 277"/>
            <p:cNvSpPr>
              <a:spLocks noChangeShapeType="1"/>
            </p:cNvSpPr>
            <p:nvPr/>
          </p:nvSpPr>
          <p:spPr bwMode="auto">
            <a:xfrm>
              <a:off x="2651" y="2973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Line 278"/>
            <p:cNvSpPr>
              <a:spLocks noChangeShapeType="1"/>
            </p:cNvSpPr>
            <p:nvPr/>
          </p:nvSpPr>
          <p:spPr bwMode="auto">
            <a:xfrm>
              <a:off x="2651" y="3092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Line 279"/>
            <p:cNvSpPr>
              <a:spLocks noChangeShapeType="1"/>
            </p:cNvSpPr>
            <p:nvPr/>
          </p:nvSpPr>
          <p:spPr bwMode="auto">
            <a:xfrm>
              <a:off x="2651" y="3238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3" name="Line 280"/>
            <p:cNvSpPr>
              <a:spLocks noChangeShapeType="1"/>
            </p:cNvSpPr>
            <p:nvPr/>
          </p:nvSpPr>
          <p:spPr bwMode="auto">
            <a:xfrm>
              <a:off x="2650" y="3386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Line 281"/>
            <p:cNvSpPr>
              <a:spLocks noChangeShapeType="1"/>
            </p:cNvSpPr>
            <p:nvPr/>
          </p:nvSpPr>
          <p:spPr bwMode="auto">
            <a:xfrm>
              <a:off x="2650" y="3535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5" name="Line 282"/>
            <p:cNvSpPr>
              <a:spLocks noChangeShapeType="1"/>
            </p:cNvSpPr>
            <p:nvPr/>
          </p:nvSpPr>
          <p:spPr bwMode="auto">
            <a:xfrm>
              <a:off x="2650" y="3669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2" name="Group 283"/>
          <p:cNvGrpSpPr>
            <a:grpSpLocks/>
          </p:cNvGrpSpPr>
          <p:nvPr/>
        </p:nvGrpSpPr>
        <p:grpSpPr bwMode="auto">
          <a:xfrm>
            <a:off x="8457972" y="3214667"/>
            <a:ext cx="609828" cy="423862"/>
            <a:chOff x="545" y="2017"/>
            <a:chExt cx="534" cy="411"/>
          </a:xfrm>
        </p:grpSpPr>
        <p:sp>
          <p:nvSpPr>
            <p:cNvPr id="315" name="Line 284"/>
            <p:cNvSpPr>
              <a:spLocks noChangeShapeType="1"/>
            </p:cNvSpPr>
            <p:nvPr/>
          </p:nvSpPr>
          <p:spPr bwMode="auto">
            <a:xfrm>
              <a:off x="545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6" name="AutoShape 285"/>
            <p:cNvSpPr>
              <a:spLocks noChangeAspect="1" noChangeArrowheads="1" noTextEdit="1"/>
            </p:cNvSpPr>
            <p:nvPr/>
          </p:nvSpPr>
          <p:spPr bwMode="auto">
            <a:xfrm>
              <a:off x="545" y="2017"/>
              <a:ext cx="534" cy="4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" name="Oval 286"/>
            <p:cNvSpPr>
              <a:spLocks noChangeArrowheads="1"/>
            </p:cNvSpPr>
            <p:nvPr/>
          </p:nvSpPr>
          <p:spPr bwMode="auto">
            <a:xfrm>
              <a:off x="546" y="2188"/>
              <a:ext cx="532" cy="239"/>
            </a:xfrm>
            <a:prstGeom prst="ellipse">
              <a:avLst/>
            </a:prstGeom>
            <a:solidFill>
              <a:srgbClr val="AFAF66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18" name="Rectangle 287"/>
            <p:cNvSpPr>
              <a:spLocks noChangeArrowheads="1"/>
            </p:cNvSpPr>
            <p:nvPr/>
          </p:nvSpPr>
          <p:spPr bwMode="auto">
            <a:xfrm>
              <a:off x="546" y="2139"/>
              <a:ext cx="531" cy="170"/>
            </a:xfrm>
            <a:prstGeom prst="rect">
              <a:avLst/>
            </a:prstGeom>
            <a:solidFill>
              <a:srgbClr val="AFAF66"/>
            </a:solidFill>
            <a:ln w="1588" algn="ctr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19" name="Oval 288"/>
            <p:cNvSpPr>
              <a:spLocks noChangeArrowheads="1"/>
            </p:cNvSpPr>
            <p:nvPr/>
          </p:nvSpPr>
          <p:spPr bwMode="auto">
            <a:xfrm>
              <a:off x="546" y="2018"/>
              <a:ext cx="532" cy="239"/>
            </a:xfrm>
            <a:prstGeom prst="ellipse">
              <a:avLst/>
            </a:prstGeom>
            <a:solidFill>
              <a:srgbClr val="CCCC9B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3" name="Group 289"/>
            <p:cNvGrpSpPr>
              <a:grpSpLocks/>
            </p:cNvGrpSpPr>
            <p:nvPr/>
          </p:nvGrpSpPr>
          <p:grpSpPr bwMode="auto">
            <a:xfrm>
              <a:off x="626" y="2046"/>
              <a:ext cx="368" cy="183"/>
              <a:chOff x="1033" y="1368"/>
              <a:chExt cx="331" cy="149"/>
            </a:xfrm>
          </p:grpSpPr>
          <p:grpSp>
            <p:nvGrpSpPr>
              <p:cNvPr id="175" name="Group 290"/>
              <p:cNvGrpSpPr>
                <a:grpSpLocks/>
              </p:cNvGrpSpPr>
              <p:nvPr/>
            </p:nvGrpSpPr>
            <p:grpSpPr bwMode="auto">
              <a:xfrm>
                <a:off x="1033" y="1368"/>
                <a:ext cx="328" cy="146"/>
                <a:chOff x="1993" y="1656"/>
                <a:chExt cx="328" cy="146"/>
              </a:xfrm>
            </p:grpSpPr>
            <p:sp>
              <p:nvSpPr>
                <p:cNvPr id="332" name="Freeform 291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" name="Freeform 292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" name="Freeform 293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" name="Freeform 294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" name="Freeform 295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" name="Freeform 296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" name="Freeform 297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" name="Freeform 298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76" name="Group 299"/>
              <p:cNvGrpSpPr>
                <a:grpSpLocks/>
              </p:cNvGrpSpPr>
              <p:nvPr/>
            </p:nvGrpSpPr>
            <p:grpSpPr bwMode="auto">
              <a:xfrm>
                <a:off x="1036" y="1372"/>
                <a:ext cx="328" cy="145"/>
                <a:chOff x="1996" y="1660"/>
                <a:chExt cx="328" cy="145"/>
              </a:xfrm>
            </p:grpSpPr>
            <p:sp>
              <p:nvSpPr>
                <p:cNvPr id="324" name="Freeform 300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" name="Freeform 301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" name="Freeform 302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" name="Freeform 303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" name="Freeform 304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" name="Freeform 305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" name="Freeform 306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" name="Freeform 307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321" name="Line 308"/>
            <p:cNvSpPr>
              <a:spLocks noChangeShapeType="1"/>
            </p:cNvSpPr>
            <p:nvPr/>
          </p:nvSpPr>
          <p:spPr bwMode="auto">
            <a:xfrm>
              <a:off x="1076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" name="Line 61"/>
          <p:cNvSpPr>
            <a:spLocks noChangeShapeType="1"/>
          </p:cNvSpPr>
          <p:nvPr/>
        </p:nvSpPr>
        <p:spPr bwMode="auto">
          <a:xfrm>
            <a:off x="7086139" y="1752556"/>
            <a:ext cx="76200" cy="4958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77" name="Group 486"/>
          <p:cNvGrpSpPr/>
          <p:nvPr/>
        </p:nvGrpSpPr>
        <p:grpSpPr>
          <a:xfrm>
            <a:off x="6014068" y="2090703"/>
            <a:ext cx="1911351" cy="804897"/>
            <a:chOff x="4566729" y="2514609"/>
            <a:chExt cx="1911351" cy="804897"/>
          </a:xfrm>
        </p:grpSpPr>
        <p:grpSp>
          <p:nvGrpSpPr>
            <p:cNvPr id="181" name="Group 485"/>
            <p:cNvGrpSpPr/>
            <p:nvPr/>
          </p:nvGrpSpPr>
          <p:grpSpPr>
            <a:xfrm>
              <a:off x="4566729" y="2514609"/>
              <a:ext cx="1911351" cy="804897"/>
              <a:chOff x="4797430" y="2890847"/>
              <a:chExt cx="1911351" cy="804897"/>
            </a:xfrm>
          </p:grpSpPr>
          <p:grpSp>
            <p:nvGrpSpPr>
              <p:cNvPr id="183" name="Group 64"/>
              <p:cNvGrpSpPr>
                <a:grpSpLocks/>
              </p:cNvGrpSpPr>
              <p:nvPr/>
            </p:nvGrpSpPr>
            <p:grpSpPr bwMode="auto">
              <a:xfrm>
                <a:off x="5815546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199" name="Group 65"/>
                <p:cNvGrpSpPr>
                  <a:grpSpLocks/>
                </p:cNvGrpSpPr>
                <p:nvPr/>
              </p:nvGrpSpPr>
              <p:grpSpPr bwMode="auto">
                <a:xfrm>
                  <a:off x="1071" y="667"/>
                  <a:ext cx="30" cy="8"/>
                  <a:chOff x="4702" y="2442"/>
                  <a:chExt cx="76" cy="14"/>
                </a:xfrm>
              </p:grpSpPr>
              <p:sp>
                <p:nvSpPr>
                  <p:cNvPr id="306" name="Freeform 66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7" name="Line 67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8" name="Freeform 68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9" name="Line 69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0" name="Line 70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1" name="Line 71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2" name="Freeform 72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3" name="Freeform 73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4" name="Line 74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3" name="Rectangle 75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" name="Rectangle 76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5" name="Rectangle 77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6" name="Rectangle 78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7" name="Freeform 79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" name="Oval 80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81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" name="Line 82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" name="Line 83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" name="Freeform 84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" name="Oval 85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" name="Oval 86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" name="Oval 87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" name="Rectangle 88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" name="Rectangle 89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00" name="Group 90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304" name="Oval 9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5" name="Rectangle 92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16" name="Group 93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300" name="Oval 94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1" name="Oval 95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2" name="Oval 96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3" name="Oval 97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32" name="Group 98"/>
              <p:cNvGrpSpPr>
                <a:grpSpLocks/>
              </p:cNvGrpSpPr>
              <p:nvPr/>
            </p:nvGrpSpPr>
            <p:grpSpPr bwMode="auto">
              <a:xfrm>
                <a:off x="5306488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233" name="Group 99"/>
                <p:cNvGrpSpPr>
                  <a:grpSpLocks/>
                </p:cNvGrpSpPr>
                <p:nvPr/>
              </p:nvGrpSpPr>
              <p:grpSpPr bwMode="auto">
                <a:xfrm>
                  <a:off x="1071" y="667"/>
                  <a:ext cx="30" cy="8"/>
                  <a:chOff x="4702" y="2442"/>
                  <a:chExt cx="76" cy="14"/>
                </a:xfrm>
              </p:grpSpPr>
              <p:sp>
                <p:nvSpPr>
                  <p:cNvPr id="273" name="Freeform 100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4" name="Line 101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5" name="Freeform 102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6" name="Line 103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7" name="Line 104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8" name="Line 105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9" name="Freeform 106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0" name="Freeform 107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1" name="Line 108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0" name="Rectangle 109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" name="Rectangle 110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2" name="Rectangle 111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3" name="Rectangle 112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4" name="Freeform 113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5" name="Oval 114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" name="Freeform 115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" name="Line 116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" name="Line 117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" name="Freeform 118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" name="Oval 119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" name="Oval 120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" name="Oval 121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" name="Rectangle 122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" name="Rectangle 123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49" name="Group 124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71" name="Oval 125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2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65" name="Group 127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67" name="Oval 128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8" name="Oval 129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9" name="Oval 130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" name="Oval 131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66" name="Group 132"/>
              <p:cNvGrpSpPr>
                <a:grpSpLocks/>
              </p:cNvGrpSpPr>
              <p:nvPr/>
            </p:nvGrpSpPr>
            <p:grpSpPr bwMode="auto">
              <a:xfrm>
                <a:off x="4797430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282" name="Group 133"/>
                <p:cNvGrpSpPr>
                  <a:grpSpLocks/>
                </p:cNvGrpSpPr>
                <p:nvPr/>
              </p:nvGrpSpPr>
              <p:grpSpPr bwMode="auto">
                <a:xfrm>
                  <a:off x="1071" y="667"/>
                  <a:ext cx="30" cy="8"/>
                  <a:chOff x="4702" y="2442"/>
                  <a:chExt cx="76" cy="14"/>
                </a:xfrm>
              </p:grpSpPr>
              <p:sp>
                <p:nvSpPr>
                  <p:cNvPr id="240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1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2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3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4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5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6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7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8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7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19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0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1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98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38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99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34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78" name="Text Box 167"/>
              <p:cNvSpPr txBox="1">
                <a:spLocks noChangeArrowheads="1"/>
              </p:cNvSpPr>
              <p:nvPr/>
            </p:nvSpPr>
            <p:spPr bwMode="auto">
              <a:xfrm>
                <a:off x="4863921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A</a:t>
                </a:r>
                <a:endParaRPr lang="en-US" dirty="0"/>
              </a:p>
            </p:txBody>
          </p:sp>
          <p:sp>
            <p:nvSpPr>
              <p:cNvPr id="179" name="Text Box 168"/>
              <p:cNvSpPr txBox="1">
                <a:spLocks noChangeArrowheads="1"/>
              </p:cNvSpPr>
              <p:nvPr/>
            </p:nvSpPr>
            <p:spPr bwMode="auto">
              <a:xfrm>
                <a:off x="5885213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C</a:t>
                </a:r>
                <a:endParaRPr lang="en-US" dirty="0"/>
              </a:p>
            </p:txBody>
          </p:sp>
          <p:sp>
            <p:nvSpPr>
              <p:cNvPr id="180" name="Text Box 169"/>
              <p:cNvSpPr txBox="1">
                <a:spLocks noChangeArrowheads="1"/>
              </p:cNvSpPr>
              <p:nvPr/>
            </p:nvSpPr>
            <p:spPr bwMode="auto">
              <a:xfrm>
                <a:off x="5374567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B</a:t>
                </a:r>
                <a:endParaRPr lang="en-US" dirty="0"/>
              </a:p>
            </p:txBody>
          </p:sp>
          <p:grpSp>
            <p:nvGrpSpPr>
              <p:cNvPr id="320" name="Group 132"/>
              <p:cNvGrpSpPr>
                <a:grpSpLocks/>
              </p:cNvGrpSpPr>
              <p:nvPr/>
            </p:nvGrpSpPr>
            <p:grpSpPr bwMode="auto">
              <a:xfrm>
                <a:off x="6324605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322" name="Group 133"/>
                <p:cNvGrpSpPr>
                  <a:grpSpLocks/>
                </p:cNvGrpSpPr>
                <p:nvPr/>
              </p:nvGrpSpPr>
              <p:grpSpPr bwMode="auto">
                <a:xfrm>
                  <a:off x="1069" y="667"/>
                  <a:ext cx="30" cy="8"/>
                  <a:chOff x="4702" y="2442"/>
                  <a:chExt cx="76" cy="14"/>
                </a:xfrm>
              </p:grpSpPr>
              <p:sp>
                <p:nvSpPr>
                  <p:cNvPr id="207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8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9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0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1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2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3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4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5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4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6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7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8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23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05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4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01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2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3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4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82" name="Text Box 168"/>
              <p:cNvSpPr txBox="1">
                <a:spLocks noChangeArrowheads="1"/>
              </p:cNvSpPr>
              <p:nvPr/>
            </p:nvSpPr>
            <p:spPr bwMode="auto">
              <a:xfrm>
                <a:off x="6395858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 smtClean="0">
                    <a:solidFill>
                      <a:srgbClr val="000000"/>
                    </a:solidFill>
                    <a:latin typeface="Tahoma" pitchFamily="34" charset="0"/>
                  </a:rPr>
                  <a:t>D</a:t>
                </a:r>
                <a:endParaRPr lang="en-US" dirty="0"/>
              </a:p>
            </p:txBody>
          </p:sp>
        </p:grpSp>
        <p:grpSp>
          <p:nvGrpSpPr>
            <p:cNvPr id="426" name="Group 385"/>
            <p:cNvGrpSpPr/>
            <p:nvPr/>
          </p:nvGrpSpPr>
          <p:grpSpPr>
            <a:xfrm>
              <a:off x="4661079" y="2857500"/>
              <a:ext cx="200026" cy="271463"/>
              <a:chOff x="7959725" y="2474913"/>
              <a:chExt cx="200026" cy="271463"/>
            </a:xfrm>
          </p:grpSpPr>
          <p:sp>
            <p:nvSpPr>
              <p:cNvPr id="157" name="Freeform 775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776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777"/>
              <p:cNvSpPr>
                <a:spLocks/>
              </p:cNvSpPr>
              <p:nvPr/>
            </p:nvSpPr>
            <p:spPr bwMode="auto">
              <a:xfrm>
                <a:off x="7959725" y="2490788"/>
                <a:ext cx="109538" cy="255588"/>
              </a:xfrm>
              <a:custGeom>
                <a:avLst/>
                <a:gdLst/>
                <a:ahLst/>
                <a:cxnLst>
                  <a:cxn ang="0">
                    <a:pos x="139" y="114"/>
                  </a:cxn>
                  <a:cxn ang="0">
                    <a:pos x="139" y="114"/>
                  </a:cxn>
                  <a:cxn ang="0">
                    <a:pos x="137" y="89"/>
                  </a:cxn>
                  <a:cxn ang="0">
                    <a:pos x="137" y="89"/>
                  </a:cxn>
                  <a:cxn ang="0">
                    <a:pos x="136" y="72"/>
                  </a:cxn>
                  <a:cxn ang="0">
                    <a:pos x="131" y="59"/>
                  </a:cxn>
                  <a:cxn ang="0">
                    <a:pos x="125" y="44"/>
                  </a:cxn>
                  <a:cxn ang="0">
                    <a:pos x="113" y="26"/>
                  </a:cxn>
                  <a:cxn ang="0">
                    <a:pos x="106" y="20"/>
                  </a:cxn>
                  <a:cxn ang="0">
                    <a:pos x="100" y="14"/>
                  </a:cxn>
                  <a:cxn ang="0">
                    <a:pos x="90" y="9"/>
                  </a:cxn>
                  <a:cxn ang="0">
                    <a:pos x="80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4"/>
                  </a:cxn>
                  <a:cxn ang="0">
                    <a:pos x="121" y="291"/>
                  </a:cxn>
                  <a:cxn ang="0">
                    <a:pos x="121" y="314"/>
                  </a:cxn>
                  <a:cxn ang="0">
                    <a:pos x="139" y="320"/>
                  </a:cxn>
                  <a:cxn ang="0">
                    <a:pos x="139" y="114"/>
                  </a:cxn>
                  <a:cxn ang="0">
                    <a:pos x="139" y="114"/>
                  </a:cxn>
                </a:cxnLst>
                <a:rect l="0" t="0" r="r" b="b"/>
                <a:pathLst>
                  <a:path w="139" h="320">
                    <a:moveTo>
                      <a:pt x="139" y="114"/>
                    </a:moveTo>
                    <a:lnTo>
                      <a:pt x="139" y="114"/>
                    </a:lnTo>
                    <a:lnTo>
                      <a:pt x="137" y="89"/>
                    </a:lnTo>
                    <a:lnTo>
                      <a:pt x="137" y="89"/>
                    </a:lnTo>
                    <a:lnTo>
                      <a:pt x="136" y="72"/>
                    </a:lnTo>
                    <a:lnTo>
                      <a:pt x="131" y="59"/>
                    </a:lnTo>
                    <a:lnTo>
                      <a:pt x="125" y="44"/>
                    </a:lnTo>
                    <a:lnTo>
                      <a:pt x="113" y="26"/>
                    </a:lnTo>
                    <a:lnTo>
                      <a:pt x="106" y="20"/>
                    </a:lnTo>
                    <a:lnTo>
                      <a:pt x="100" y="14"/>
                    </a:lnTo>
                    <a:lnTo>
                      <a:pt x="90" y="9"/>
                    </a:lnTo>
                    <a:lnTo>
                      <a:pt x="80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4"/>
                    </a:lnTo>
                    <a:lnTo>
                      <a:pt x="121" y="291"/>
                    </a:lnTo>
                    <a:lnTo>
                      <a:pt x="121" y="314"/>
                    </a:lnTo>
                    <a:lnTo>
                      <a:pt x="139" y="320"/>
                    </a:lnTo>
                    <a:lnTo>
                      <a:pt x="139" y="114"/>
                    </a:lnTo>
                    <a:lnTo>
                      <a:pt x="139" y="114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778"/>
              <p:cNvSpPr>
                <a:spLocks/>
              </p:cNvSpPr>
              <p:nvPr/>
            </p:nvSpPr>
            <p:spPr bwMode="auto">
              <a:xfrm>
                <a:off x="8018463" y="2478088"/>
                <a:ext cx="87313" cy="15875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0" y="20"/>
                  </a:cxn>
                  <a:cxn ang="0">
                    <a:pos x="109" y="0"/>
                  </a:cxn>
                </a:cxnLst>
                <a:rect l="0" t="0" r="r" b="b"/>
                <a:pathLst>
                  <a:path w="109" h="20">
                    <a:moveTo>
                      <a:pt x="109" y="0"/>
                    </a:moveTo>
                    <a:lnTo>
                      <a:pt x="0" y="2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Line 779"/>
              <p:cNvSpPr>
                <a:spLocks noChangeShapeType="1"/>
              </p:cNvSpPr>
              <p:nvPr/>
            </p:nvSpPr>
            <p:spPr bwMode="auto">
              <a:xfrm flipH="1">
                <a:off x="8018463" y="2478088"/>
                <a:ext cx="87313" cy="1587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780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Freeform 781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782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783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784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785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786"/>
              <p:cNvSpPr>
                <a:spLocks/>
              </p:cNvSpPr>
              <p:nvPr/>
            </p:nvSpPr>
            <p:spPr bwMode="auto">
              <a:xfrm>
                <a:off x="8074025" y="2505075"/>
                <a:ext cx="31750" cy="111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9" y="6"/>
                  </a:cxn>
                  <a:cxn ang="0">
                    <a:pos x="39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39" h="12">
                    <a:moveTo>
                      <a:pt x="0" y="12"/>
                    </a:moveTo>
                    <a:lnTo>
                      <a:pt x="39" y="6"/>
                    </a:lnTo>
                    <a:lnTo>
                      <a:pt x="39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787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788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789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790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791"/>
              <p:cNvSpPr>
                <a:spLocks/>
              </p:cNvSpPr>
              <p:nvPr/>
            </p:nvSpPr>
            <p:spPr bwMode="auto">
              <a:xfrm>
                <a:off x="7959725" y="2490788"/>
                <a:ext cx="111125" cy="255588"/>
              </a:xfrm>
              <a:custGeom>
                <a:avLst/>
                <a:gdLst/>
                <a:ahLst/>
                <a:cxnLst>
                  <a:cxn ang="0">
                    <a:pos x="140" y="114"/>
                  </a:cxn>
                  <a:cxn ang="0">
                    <a:pos x="140" y="114"/>
                  </a:cxn>
                  <a:cxn ang="0">
                    <a:pos x="139" y="89"/>
                  </a:cxn>
                  <a:cxn ang="0">
                    <a:pos x="139" y="89"/>
                  </a:cxn>
                  <a:cxn ang="0">
                    <a:pos x="137" y="72"/>
                  </a:cxn>
                  <a:cxn ang="0">
                    <a:pos x="134" y="59"/>
                  </a:cxn>
                  <a:cxn ang="0">
                    <a:pos x="126" y="44"/>
                  </a:cxn>
                  <a:cxn ang="0">
                    <a:pos x="115" y="26"/>
                  </a:cxn>
                  <a:cxn ang="0">
                    <a:pos x="108" y="20"/>
                  </a:cxn>
                  <a:cxn ang="0">
                    <a:pos x="101" y="14"/>
                  </a:cxn>
                  <a:cxn ang="0">
                    <a:pos x="91" y="9"/>
                  </a:cxn>
                  <a:cxn ang="0">
                    <a:pos x="82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2"/>
                  </a:cxn>
                  <a:cxn ang="0">
                    <a:pos x="122" y="291"/>
                  </a:cxn>
                  <a:cxn ang="0">
                    <a:pos x="122" y="314"/>
                  </a:cxn>
                  <a:cxn ang="0">
                    <a:pos x="140" y="320"/>
                  </a:cxn>
                  <a:cxn ang="0">
                    <a:pos x="140" y="114"/>
                  </a:cxn>
                  <a:cxn ang="0">
                    <a:pos x="140" y="114"/>
                  </a:cxn>
                </a:cxnLst>
                <a:rect l="0" t="0" r="r" b="b"/>
                <a:pathLst>
                  <a:path w="140" h="320">
                    <a:moveTo>
                      <a:pt x="140" y="114"/>
                    </a:moveTo>
                    <a:lnTo>
                      <a:pt x="140" y="114"/>
                    </a:lnTo>
                    <a:lnTo>
                      <a:pt x="139" y="89"/>
                    </a:lnTo>
                    <a:lnTo>
                      <a:pt x="139" y="89"/>
                    </a:lnTo>
                    <a:lnTo>
                      <a:pt x="137" y="72"/>
                    </a:lnTo>
                    <a:lnTo>
                      <a:pt x="134" y="59"/>
                    </a:lnTo>
                    <a:lnTo>
                      <a:pt x="126" y="44"/>
                    </a:lnTo>
                    <a:lnTo>
                      <a:pt x="115" y="26"/>
                    </a:lnTo>
                    <a:lnTo>
                      <a:pt x="108" y="20"/>
                    </a:lnTo>
                    <a:lnTo>
                      <a:pt x="101" y="14"/>
                    </a:lnTo>
                    <a:lnTo>
                      <a:pt x="91" y="9"/>
                    </a:lnTo>
                    <a:lnTo>
                      <a:pt x="82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2"/>
                    </a:lnTo>
                    <a:lnTo>
                      <a:pt x="122" y="291"/>
                    </a:lnTo>
                    <a:lnTo>
                      <a:pt x="122" y="314"/>
                    </a:lnTo>
                    <a:lnTo>
                      <a:pt x="140" y="320"/>
                    </a:lnTo>
                    <a:lnTo>
                      <a:pt x="140" y="114"/>
                    </a:lnTo>
                    <a:lnTo>
                      <a:pt x="140" y="114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Line 792"/>
              <p:cNvSpPr>
                <a:spLocks noChangeShapeType="1"/>
              </p:cNvSpPr>
              <p:nvPr/>
            </p:nvSpPr>
            <p:spPr bwMode="auto">
              <a:xfrm>
                <a:off x="8158163" y="2562225"/>
                <a:ext cx="0" cy="5238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76" name="Group 404"/>
            <p:cNvGrpSpPr/>
            <p:nvPr/>
          </p:nvGrpSpPr>
          <p:grpSpPr>
            <a:xfrm>
              <a:off x="6185079" y="2874169"/>
              <a:ext cx="200025" cy="238125"/>
              <a:chOff x="7885112" y="5567362"/>
              <a:chExt cx="200025" cy="238125"/>
            </a:xfrm>
          </p:grpSpPr>
          <p:sp>
            <p:nvSpPr>
              <p:cNvPr id="142" name="Freeform 683"/>
              <p:cNvSpPr>
                <a:spLocks/>
              </p:cNvSpPr>
              <p:nvPr/>
            </p:nvSpPr>
            <p:spPr bwMode="auto">
              <a:xfrm>
                <a:off x="7886700" y="573246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0"/>
                  </a:cxn>
                  <a:cxn ang="0">
                    <a:pos x="242" y="5"/>
                  </a:cxn>
                  <a:cxn ang="0">
                    <a:pos x="237" y="11"/>
                  </a:cxn>
                  <a:cxn ang="0">
                    <a:pos x="228" y="17"/>
                  </a:cxn>
                  <a:cxn ang="0">
                    <a:pos x="214" y="23"/>
                  </a:cxn>
                  <a:cxn ang="0">
                    <a:pos x="193" y="28"/>
                  </a:cxn>
                  <a:cxn ang="0">
                    <a:pos x="162" y="32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2"/>
                  </a:cxn>
                  <a:cxn ang="0">
                    <a:pos x="52" y="28"/>
                  </a:cxn>
                  <a:cxn ang="0">
                    <a:pos x="30" y="23"/>
                  </a:cxn>
                  <a:cxn ang="0">
                    <a:pos x="15" y="17"/>
                  </a:cxn>
                  <a:cxn ang="0">
                    <a:pos x="7" y="11"/>
                  </a:cxn>
                  <a:cxn ang="0">
                    <a:pos x="1" y="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5"/>
                  </a:cxn>
                  <a:cxn ang="0">
                    <a:pos x="2" y="61"/>
                  </a:cxn>
                  <a:cxn ang="0">
                    <a:pos x="7" y="66"/>
                  </a:cxn>
                  <a:cxn ang="0">
                    <a:pos x="19" y="74"/>
                  </a:cxn>
                  <a:cxn ang="0">
                    <a:pos x="34" y="80"/>
                  </a:cxn>
                  <a:cxn ang="0">
                    <a:pos x="55" y="86"/>
                  </a:cxn>
                  <a:cxn ang="0">
                    <a:pos x="86" y="91"/>
                  </a:cxn>
                  <a:cxn ang="0">
                    <a:pos x="124" y="92"/>
                  </a:cxn>
                  <a:cxn ang="0">
                    <a:pos x="124" y="92"/>
                  </a:cxn>
                  <a:cxn ang="0">
                    <a:pos x="160" y="91"/>
                  </a:cxn>
                  <a:cxn ang="0">
                    <a:pos x="188" y="86"/>
                  </a:cxn>
                  <a:cxn ang="0">
                    <a:pos x="211" y="80"/>
                  </a:cxn>
                  <a:cxn ang="0">
                    <a:pos x="226" y="75"/>
                  </a:cxn>
                  <a:cxn ang="0">
                    <a:pos x="236" y="69"/>
                  </a:cxn>
                  <a:cxn ang="0">
                    <a:pos x="242" y="61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2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0"/>
                    </a:lnTo>
                    <a:lnTo>
                      <a:pt x="242" y="5"/>
                    </a:lnTo>
                    <a:lnTo>
                      <a:pt x="237" y="11"/>
                    </a:lnTo>
                    <a:lnTo>
                      <a:pt x="228" y="17"/>
                    </a:lnTo>
                    <a:lnTo>
                      <a:pt x="214" y="23"/>
                    </a:lnTo>
                    <a:lnTo>
                      <a:pt x="193" y="28"/>
                    </a:lnTo>
                    <a:lnTo>
                      <a:pt x="162" y="32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2"/>
                    </a:lnTo>
                    <a:lnTo>
                      <a:pt x="52" y="28"/>
                    </a:lnTo>
                    <a:lnTo>
                      <a:pt x="30" y="23"/>
                    </a:lnTo>
                    <a:lnTo>
                      <a:pt x="15" y="17"/>
                    </a:lnTo>
                    <a:lnTo>
                      <a:pt x="7" y="11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2" y="61"/>
                    </a:lnTo>
                    <a:lnTo>
                      <a:pt x="7" y="66"/>
                    </a:lnTo>
                    <a:lnTo>
                      <a:pt x="19" y="74"/>
                    </a:lnTo>
                    <a:lnTo>
                      <a:pt x="34" y="80"/>
                    </a:lnTo>
                    <a:lnTo>
                      <a:pt x="55" y="86"/>
                    </a:lnTo>
                    <a:lnTo>
                      <a:pt x="86" y="91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60" y="91"/>
                    </a:lnTo>
                    <a:lnTo>
                      <a:pt x="188" y="86"/>
                    </a:lnTo>
                    <a:lnTo>
                      <a:pt x="211" y="80"/>
                    </a:lnTo>
                    <a:lnTo>
                      <a:pt x="226" y="75"/>
                    </a:lnTo>
                    <a:lnTo>
                      <a:pt x="236" y="69"/>
                    </a:lnTo>
                    <a:lnTo>
                      <a:pt x="242" y="61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684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685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686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687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688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689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690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691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noFill/>
              <a:ln w="4763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692"/>
              <p:cNvSpPr>
                <a:spLocks/>
              </p:cNvSpPr>
              <p:nvPr/>
            </p:nvSpPr>
            <p:spPr bwMode="auto">
              <a:xfrm>
                <a:off x="7885112" y="5775325"/>
                <a:ext cx="100013" cy="30162"/>
              </a:xfrm>
              <a:custGeom>
                <a:avLst/>
                <a:gdLst/>
                <a:ahLst/>
                <a:cxnLst>
                  <a:cxn ang="0">
                    <a:pos x="126" y="37"/>
                  </a:cxn>
                  <a:cxn ang="0">
                    <a:pos x="122" y="37"/>
                  </a:cxn>
                  <a:cxn ang="0">
                    <a:pos x="118" y="37"/>
                  </a:cxn>
                  <a:cxn ang="0">
                    <a:pos x="113" y="37"/>
                  </a:cxn>
                  <a:cxn ang="0">
                    <a:pos x="109" y="37"/>
                  </a:cxn>
                  <a:cxn ang="0">
                    <a:pos x="106" y="37"/>
                  </a:cxn>
                  <a:cxn ang="0">
                    <a:pos x="102" y="36"/>
                  </a:cxn>
                  <a:cxn ang="0">
                    <a:pos x="98" y="36"/>
                  </a:cxn>
                  <a:cxn ang="0">
                    <a:pos x="94" y="36"/>
                  </a:cxn>
                  <a:cxn ang="0">
                    <a:pos x="91" y="36"/>
                  </a:cxn>
                  <a:cxn ang="0">
                    <a:pos x="87" y="36"/>
                  </a:cxn>
                  <a:cxn ang="0">
                    <a:pos x="83" y="36"/>
                  </a:cxn>
                  <a:cxn ang="0">
                    <a:pos x="79" y="35"/>
                  </a:cxn>
                  <a:cxn ang="0">
                    <a:pos x="76" y="34"/>
                  </a:cxn>
                  <a:cxn ang="0">
                    <a:pos x="72" y="34"/>
                  </a:cxn>
                  <a:cxn ang="0">
                    <a:pos x="69" y="34"/>
                  </a:cxn>
                  <a:cxn ang="0">
                    <a:pos x="66" y="34"/>
                  </a:cxn>
                  <a:cxn ang="0">
                    <a:pos x="62" y="32"/>
                  </a:cxn>
                  <a:cxn ang="0">
                    <a:pos x="59" y="31"/>
                  </a:cxn>
                  <a:cxn ang="0">
                    <a:pos x="55" y="31"/>
                  </a:cxn>
                  <a:cxn ang="0">
                    <a:pos x="53" y="31"/>
                  </a:cxn>
                  <a:cxn ang="0">
                    <a:pos x="49" y="29"/>
                  </a:cxn>
                  <a:cxn ang="0">
                    <a:pos x="47" y="29"/>
                  </a:cxn>
                  <a:cxn ang="0">
                    <a:pos x="43" y="29"/>
                  </a:cxn>
                  <a:cxn ang="0">
                    <a:pos x="40" y="27"/>
                  </a:cxn>
                  <a:cxn ang="0">
                    <a:pos x="38" y="26"/>
                  </a:cxn>
                  <a:cxn ang="0">
                    <a:pos x="35" y="26"/>
                  </a:cxn>
                  <a:cxn ang="0">
                    <a:pos x="33" y="25"/>
                  </a:cxn>
                  <a:cxn ang="0">
                    <a:pos x="30" y="25"/>
                  </a:cxn>
                  <a:cxn ang="0">
                    <a:pos x="28" y="24"/>
                  </a:cxn>
                  <a:cxn ang="0">
                    <a:pos x="25" y="22"/>
                  </a:cxn>
                  <a:cxn ang="0">
                    <a:pos x="23" y="21"/>
                  </a:cxn>
                  <a:cxn ang="0">
                    <a:pos x="20" y="20"/>
                  </a:cxn>
                  <a:cxn ang="0">
                    <a:pos x="19" y="20"/>
                  </a:cxn>
                  <a:cxn ang="0">
                    <a:pos x="17" y="19"/>
                  </a:cxn>
                  <a:cxn ang="0">
                    <a:pos x="15" y="17"/>
                  </a:cxn>
                  <a:cxn ang="0">
                    <a:pos x="13" y="16"/>
                  </a:cxn>
                  <a:cxn ang="0">
                    <a:pos x="11" y="16"/>
                  </a:cxn>
                  <a:cxn ang="0">
                    <a:pos x="10" y="14"/>
                  </a:cxn>
                  <a:cxn ang="0">
                    <a:pos x="10" y="14"/>
                  </a:cxn>
                  <a:cxn ang="0">
                    <a:pos x="8" y="12"/>
                  </a:cxn>
                  <a:cxn ang="0">
                    <a:pos x="8" y="11"/>
                  </a:cxn>
                  <a:cxn ang="0">
                    <a:pos x="5" y="10"/>
                  </a:cxn>
                  <a:cxn ang="0">
                    <a:pos x="5" y="9"/>
                  </a:cxn>
                  <a:cxn ang="0">
                    <a:pos x="4" y="7"/>
                  </a:cxn>
                  <a:cxn ang="0">
                    <a:pos x="3" y="6"/>
                  </a:cxn>
                  <a:cxn ang="0">
                    <a:pos x="3" y="5"/>
                  </a:cxn>
                  <a:cxn ang="0">
                    <a:pos x="1" y="5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26" h="37">
                    <a:moveTo>
                      <a:pt x="126" y="37"/>
                    </a:moveTo>
                    <a:lnTo>
                      <a:pt x="122" y="37"/>
                    </a:lnTo>
                    <a:lnTo>
                      <a:pt x="118" y="37"/>
                    </a:lnTo>
                    <a:lnTo>
                      <a:pt x="113" y="37"/>
                    </a:lnTo>
                    <a:lnTo>
                      <a:pt x="109" y="37"/>
                    </a:lnTo>
                    <a:lnTo>
                      <a:pt x="106" y="37"/>
                    </a:lnTo>
                    <a:lnTo>
                      <a:pt x="102" y="36"/>
                    </a:lnTo>
                    <a:lnTo>
                      <a:pt x="98" y="36"/>
                    </a:lnTo>
                    <a:lnTo>
                      <a:pt x="94" y="36"/>
                    </a:lnTo>
                    <a:lnTo>
                      <a:pt x="91" y="36"/>
                    </a:lnTo>
                    <a:lnTo>
                      <a:pt x="87" y="36"/>
                    </a:lnTo>
                    <a:lnTo>
                      <a:pt x="83" y="36"/>
                    </a:lnTo>
                    <a:lnTo>
                      <a:pt x="79" y="35"/>
                    </a:lnTo>
                    <a:lnTo>
                      <a:pt x="76" y="34"/>
                    </a:lnTo>
                    <a:lnTo>
                      <a:pt x="72" y="34"/>
                    </a:lnTo>
                    <a:lnTo>
                      <a:pt x="69" y="34"/>
                    </a:lnTo>
                    <a:lnTo>
                      <a:pt x="66" y="34"/>
                    </a:lnTo>
                    <a:lnTo>
                      <a:pt x="62" y="32"/>
                    </a:lnTo>
                    <a:lnTo>
                      <a:pt x="59" y="31"/>
                    </a:lnTo>
                    <a:lnTo>
                      <a:pt x="55" y="31"/>
                    </a:lnTo>
                    <a:lnTo>
                      <a:pt x="53" y="31"/>
                    </a:lnTo>
                    <a:lnTo>
                      <a:pt x="49" y="29"/>
                    </a:lnTo>
                    <a:lnTo>
                      <a:pt x="47" y="29"/>
                    </a:lnTo>
                    <a:lnTo>
                      <a:pt x="43" y="29"/>
                    </a:lnTo>
                    <a:lnTo>
                      <a:pt x="40" y="27"/>
                    </a:lnTo>
                    <a:lnTo>
                      <a:pt x="38" y="26"/>
                    </a:lnTo>
                    <a:lnTo>
                      <a:pt x="35" y="26"/>
                    </a:lnTo>
                    <a:lnTo>
                      <a:pt x="33" y="25"/>
                    </a:lnTo>
                    <a:lnTo>
                      <a:pt x="30" y="25"/>
                    </a:lnTo>
                    <a:lnTo>
                      <a:pt x="28" y="24"/>
                    </a:lnTo>
                    <a:lnTo>
                      <a:pt x="25" y="22"/>
                    </a:lnTo>
                    <a:lnTo>
                      <a:pt x="23" y="21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7" y="19"/>
                    </a:lnTo>
                    <a:lnTo>
                      <a:pt x="15" y="17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693"/>
              <p:cNvSpPr>
                <a:spLocks/>
              </p:cNvSpPr>
              <p:nvPr/>
            </p:nvSpPr>
            <p:spPr bwMode="auto">
              <a:xfrm>
                <a:off x="7985125" y="5775325"/>
                <a:ext cx="100012" cy="30162"/>
              </a:xfrm>
              <a:custGeom>
                <a:avLst/>
                <a:gdLst/>
                <a:ahLst/>
                <a:cxnLst>
                  <a:cxn ang="0">
                    <a:pos x="125" y="0"/>
                  </a:cxn>
                  <a:cxn ang="0">
                    <a:pos x="125" y="0"/>
                  </a:cxn>
                  <a:cxn ang="0">
                    <a:pos x="125" y="2"/>
                  </a:cxn>
                  <a:cxn ang="0">
                    <a:pos x="125" y="2"/>
                  </a:cxn>
                  <a:cxn ang="0">
                    <a:pos x="124" y="5"/>
                  </a:cxn>
                  <a:cxn ang="0">
                    <a:pos x="123" y="5"/>
                  </a:cxn>
                  <a:cxn ang="0">
                    <a:pos x="123" y="6"/>
                  </a:cxn>
                  <a:cxn ang="0">
                    <a:pos x="123" y="7"/>
                  </a:cxn>
                  <a:cxn ang="0">
                    <a:pos x="122" y="9"/>
                  </a:cxn>
                  <a:cxn ang="0">
                    <a:pos x="120" y="10"/>
                  </a:cxn>
                  <a:cxn ang="0">
                    <a:pos x="119" y="11"/>
                  </a:cxn>
                  <a:cxn ang="0">
                    <a:pos x="118" y="12"/>
                  </a:cxn>
                  <a:cxn ang="0">
                    <a:pos x="117" y="14"/>
                  </a:cxn>
                  <a:cxn ang="0">
                    <a:pos x="115" y="14"/>
                  </a:cxn>
                  <a:cxn ang="0">
                    <a:pos x="114" y="16"/>
                  </a:cxn>
                  <a:cxn ang="0">
                    <a:pos x="112" y="16"/>
                  </a:cxn>
                  <a:cxn ang="0">
                    <a:pos x="110" y="17"/>
                  </a:cxn>
                  <a:cxn ang="0">
                    <a:pos x="108" y="19"/>
                  </a:cxn>
                  <a:cxn ang="0">
                    <a:pos x="105" y="20"/>
                  </a:cxn>
                  <a:cxn ang="0">
                    <a:pos x="104" y="20"/>
                  </a:cxn>
                  <a:cxn ang="0">
                    <a:pos x="102" y="21"/>
                  </a:cxn>
                  <a:cxn ang="0">
                    <a:pos x="99" y="22"/>
                  </a:cxn>
                  <a:cxn ang="0">
                    <a:pos x="96" y="24"/>
                  </a:cxn>
                  <a:cxn ang="0">
                    <a:pos x="95" y="25"/>
                  </a:cxn>
                  <a:cxn ang="0">
                    <a:pos x="91" y="25"/>
                  </a:cxn>
                  <a:cxn ang="0">
                    <a:pos x="90" y="26"/>
                  </a:cxn>
                  <a:cxn ang="0">
                    <a:pos x="88" y="26"/>
                  </a:cxn>
                  <a:cxn ang="0">
                    <a:pos x="84" y="27"/>
                  </a:cxn>
                  <a:cxn ang="0">
                    <a:pos x="81" y="29"/>
                  </a:cxn>
                  <a:cxn ang="0">
                    <a:pos x="79" y="29"/>
                  </a:cxn>
                  <a:cxn ang="0">
                    <a:pos x="76" y="29"/>
                  </a:cxn>
                  <a:cxn ang="0">
                    <a:pos x="71" y="31"/>
                  </a:cxn>
                  <a:cxn ang="0">
                    <a:pos x="70" y="31"/>
                  </a:cxn>
                  <a:cxn ang="0">
                    <a:pos x="66" y="31"/>
                  </a:cxn>
                  <a:cxn ang="0">
                    <a:pos x="63" y="32"/>
                  </a:cxn>
                  <a:cxn ang="0">
                    <a:pos x="59" y="34"/>
                  </a:cxn>
                  <a:cxn ang="0">
                    <a:pos x="56" y="34"/>
                  </a:cxn>
                  <a:cxn ang="0">
                    <a:pos x="53" y="34"/>
                  </a:cxn>
                  <a:cxn ang="0">
                    <a:pos x="49" y="34"/>
                  </a:cxn>
                  <a:cxn ang="0">
                    <a:pos x="45" y="35"/>
                  </a:cxn>
                  <a:cxn ang="0">
                    <a:pos x="41" y="36"/>
                  </a:cxn>
                  <a:cxn ang="0">
                    <a:pos x="39" y="36"/>
                  </a:cxn>
                  <a:cxn ang="0">
                    <a:pos x="35" y="36"/>
                  </a:cxn>
                  <a:cxn ang="0">
                    <a:pos x="30" y="36"/>
                  </a:cxn>
                  <a:cxn ang="0">
                    <a:pos x="27" y="36"/>
                  </a:cxn>
                  <a:cxn ang="0">
                    <a:pos x="22" y="36"/>
                  </a:cxn>
                  <a:cxn ang="0">
                    <a:pos x="19" y="37"/>
                  </a:cxn>
                  <a:cxn ang="0">
                    <a:pos x="15" y="37"/>
                  </a:cxn>
                  <a:cxn ang="0">
                    <a:pos x="11" y="37"/>
                  </a:cxn>
                  <a:cxn ang="0">
                    <a:pos x="9" y="37"/>
                  </a:cxn>
                  <a:cxn ang="0">
                    <a:pos x="4" y="37"/>
                  </a:cxn>
                  <a:cxn ang="0">
                    <a:pos x="0" y="37"/>
                  </a:cxn>
                </a:cxnLst>
                <a:rect l="0" t="0" r="r" b="b"/>
                <a:pathLst>
                  <a:path w="125" h="37">
                    <a:moveTo>
                      <a:pt x="125" y="0"/>
                    </a:moveTo>
                    <a:lnTo>
                      <a:pt x="125" y="0"/>
                    </a:lnTo>
                    <a:lnTo>
                      <a:pt x="125" y="2"/>
                    </a:lnTo>
                    <a:lnTo>
                      <a:pt x="125" y="2"/>
                    </a:lnTo>
                    <a:lnTo>
                      <a:pt x="124" y="5"/>
                    </a:lnTo>
                    <a:lnTo>
                      <a:pt x="123" y="5"/>
                    </a:lnTo>
                    <a:lnTo>
                      <a:pt x="123" y="6"/>
                    </a:lnTo>
                    <a:lnTo>
                      <a:pt x="123" y="7"/>
                    </a:lnTo>
                    <a:lnTo>
                      <a:pt x="122" y="9"/>
                    </a:lnTo>
                    <a:lnTo>
                      <a:pt x="120" y="10"/>
                    </a:lnTo>
                    <a:lnTo>
                      <a:pt x="119" y="11"/>
                    </a:lnTo>
                    <a:lnTo>
                      <a:pt x="118" y="12"/>
                    </a:lnTo>
                    <a:lnTo>
                      <a:pt x="117" y="14"/>
                    </a:lnTo>
                    <a:lnTo>
                      <a:pt x="115" y="14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0" y="17"/>
                    </a:lnTo>
                    <a:lnTo>
                      <a:pt x="108" y="19"/>
                    </a:lnTo>
                    <a:lnTo>
                      <a:pt x="105" y="20"/>
                    </a:lnTo>
                    <a:lnTo>
                      <a:pt x="104" y="20"/>
                    </a:lnTo>
                    <a:lnTo>
                      <a:pt x="102" y="21"/>
                    </a:lnTo>
                    <a:lnTo>
                      <a:pt x="99" y="22"/>
                    </a:lnTo>
                    <a:lnTo>
                      <a:pt x="96" y="24"/>
                    </a:lnTo>
                    <a:lnTo>
                      <a:pt x="95" y="25"/>
                    </a:lnTo>
                    <a:lnTo>
                      <a:pt x="91" y="25"/>
                    </a:lnTo>
                    <a:lnTo>
                      <a:pt x="90" y="26"/>
                    </a:lnTo>
                    <a:lnTo>
                      <a:pt x="88" y="26"/>
                    </a:lnTo>
                    <a:lnTo>
                      <a:pt x="84" y="27"/>
                    </a:lnTo>
                    <a:lnTo>
                      <a:pt x="81" y="29"/>
                    </a:lnTo>
                    <a:lnTo>
                      <a:pt x="79" y="29"/>
                    </a:lnTo>
                    <a:lnTo>
                      <a:pt x="76" y="29"/>
                    </a:lnTo>
                    <a:lnTo>
                      <a:pt x="71" y="31"/>
                    </a:lnTo>
                    <a:lnTo>
                      <a:pt x="70" y="31"/>
                    </a:lnTo>
                    <a:lnTo>
                      <a:pt x="66" y="31"/>
                    </a:lnTo>
                    <a:lnTo>
                      <a:pt x="63" y="32"/>
                    </a:lnTo>
                    <a:lnTo>
                      <a:pt x="59" y="34"/>
                    </a:lnTo>
                    <a:lnTo>
                      <a:pt x="56" y="34"/>
                    </a:lnTo>
                    <a:lnTo>
                      <a:pt x="53" y="34"/>
                    </a:lnTo>
                    <a:lnTo>
                      <a:pt x="49" y="34"/>
                    </a:lnTo>
                    <a:lnTo>
                      <a:pt x="45" y="35"/>
                    </a:lnTo>
                    <a:lnTo>
                      <a:pt x="41" y="36"/>
                    </a:lnTo>
                    <a:lnTo>
                      <a:pt x="39" y="36"/>
                    </a:lnTo>
                    <a:lnTo>
                      <a:pt x="35" y="36"/>
                    </a:lnTo>
                    <a:lnTo>
                      <a:pt x="30" y="36"/>
                    </a:lnTo>
                    <a:lnTo>
                      <a:pt x="27" y="36"/>
                    </a:lnTo>
                    <a:lnTo>
                      <a:pt x="22" y="36"/>
                    </a:lnTo>
                    <a:lnTo>
                      <a:pt x="19" y="37"/>
                    </a:lnTo>
                    <a:lnTo>
                      <a:pt x="15" y="37"/>
                    </a:lnTo>
                    <a:lnTo>
                      <a:pt x="11" y="37"/>
                    </a:lnTo>
                    <a:lnTo>
                      <a:pt x="9" y="37"/>
                    </a:lnTo>
                    <a:lnTo>
                      <a:pt x="4" y="37"/>
                    </a:lnTo>
                    <a:lnTo>
                      <a:pt x="0" y="37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694"/>
              <p:cNvSpPr>
                <a:spLocks/>
              </p:cNvSpPr>
              <p:nvPr/>
            </p:nvSpPr>
            <p:spPr bwMode="auto">
              <a:xfrm>
                <a:off x="7983537" y="5567362"/>
                <a:ext cx="101600" cy="301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0" y="0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20" y="1"/>
                  </a:cxn>
                  <a:cxn ang="0">
                    <a:pos x="23" y="1"/>
                  </a:cxn>
                  <a:cxn ang="0">
                    <a:pos x="27" y="1"/>
                  </a:cxn>
                  <a:cxn ang="0">
                    <a:pos x="31" y="3"/>
                  </a:cxn>
                  <a:cxn ang="0">
                    <a:pos x="35" y="3"/>
                  </a:cxn>
                  <a:cxn ang="0">
                    <a:pos x="38" y="3"/>
                  </a:cxn>
                  <a:cxn ang="0">
                    <a:pos x="42" y="3"/>
                  </a:cxn>
                  <a:cxn ang="0">
                    <a:pos x="46" y="3"/>
                  </a:cxn>
                  <a:cxn ang="0">
                    <a:pos x="50" y="4"/>
                  </a:cxn>
                  <a:cxn ang="0">
                    <a:pos x="52" y="4"/>
                  </a:cxn>
                  <a:cxn ang="0">
                    <a:pos x="57" y="5"/>
                  </a:cxn>
                  <a:cxn ang="0">
                    <a:pos x="60" y="5"/>
                  </a:cxn>
                  <a:cxn ang="0">
                    <a:pos x="64" y="6"/>
                  </a:cxn>
                  <a:cxn ang="0">
                    <a:pos x="66" y="6"/>
                  </a:cxn>
                  <a:cxn ang="0">
                    <a:pos x="70" y="8"/>
                  </a:cxn>
                  <a:cxn ang="0">
                    <a:pos x="72" y="8"/>
                  </a:cxn>
                  <a:cxn ang="0">
                    <a:pos x="76" y="9"/>
                  </a:cxn>
                  <a:cxn ang="0">
                    <a:pos x="79" y="9"/>
                  </a:cxn>
                  <a:cxn ang="0">
                    <a:pos x="81" y="10"/>
                  </a:cxn>
                  <a:cxn ang="0">
                    <a:pos x="85" y="11"/>
                  </a:cxn>
                  <a:cxn ang="0">
                    <a:pos x="87" y="11"/>
                  </a:cxn>
                  <a:cxn ang="0">
                    <a:pos x="90" y="13"/>
                  </a:cxn>
                  <a:cxn ang="0">
                    <a:pos x="92" y="13"/>
                  </a:cxn>
                  <a:cxn ang="0">
                    <a:pos x="95" y="14"/>
                  </a:cxn>
                  <a:cxn ang="0">
                    <a:pos x="97" y="15"/>
                  </a:cxn>
                  <a:cxn ang="0">
                    <a:pos x="100" y="15"/>
                  </a:cxn>
                  <a:cxn ang="0">
                    <a:pos x="103" y="18"/>
                  </a:cxn>
                  <a:cxn ang="0">
                    <a:pos x="104" y="18"/>
                  </a:cxn>
                  <a:cxn ang="0">
                    <a:pos x="106" y="19"/>
                  </a:cxn>
                  <a:cxn ang="0">
                    <a:pos x="109" y="20"/>
                  </a:cxn>
                  <a:cxn ang="0">
                    <a:pos x="111" y="21"/>
                  </a:cxn>
                  <a:cxn ang="0">
                    <a:pos x="113" y="23"/>
                  </a:cxn>
                  <a:cxn ang="0">
                    <a:pos x="114" y="23"/>
                  </a:cxn>
                  <a:cxn ang="0">
                    <a:pos x="115" y="24"/>
                  </a:cxn>
                  <a:cxn ang="0">
                    <a:pos x="118" y="25"/>
                  </a:cxn>
                  <a:cxn ang="0">
                    <a:pos x="119" y="26"/>
                  </a:cxn>
                  <a:cxn ang="0">
                    <a:pos x="120" y="26"/>
                  </a:cxn>
                  <a:cxn ang="0">
                    <a:pos x="121" y="29"/>
                  </a:cxn>
                  <a:cxn ang="0">
                    <a:pos x="123" y="29"/>
                  </a:cxn>
                  <a:cxn ang="0">
                    <a:pos x="123" y="31"/>
                  </a:cxn>
                  <a:cxn ang="0">
                    <a:pos x="124" y="31"/>
                  </a:cxn>
                  <a:cxn ang="0">
                    <a:pos x="124" y="34"/>
                  </a:cxn>
                  <a:cxn ang="0">
                    <a:pos x="125" y="34"/>
                  </a:cxn>
                  <a:cxn ang="0">
                    <a:pos x="125" y="35"/>
                  </a:cxn>
                  <a:cxn ang="0">
                    <a:pos x="126" y="36"/>
                  </a:cxn>
                  <a:cxn ang="0">
                    <a:pos x="126" y="38"/>
                  </a:cxn>
                  <a:cxn ang="0">
                    <a:pos x="126" y="39"/>
                  </a:cxn>
                </a:cxnLst>
                <a:rect l="0" t="0" r="r" b="b"/>
                <a:pathLst>
                  <a:path w="126" h="3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8" y="3"/>
                    </a:lnTo>
                    <a:lnTo>
                      <a:pt x="42" y="3"/>
                    </a:lnTo>
                    <a:lnTo>
                      <a:pt x="46" y="3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7" y="5"/>
                    </a:lnTo>
                    <a:lnTo>
                      <a:pt x="60" y="5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70" y="8"/>
                    </a:lnTo>
                    <a:lnTo>
                      <a:pt x="72" y="8"/>
                    </a:lnTo>
                    <a:lnTo>
                      <a:pt x="76" y="9"/>
                    </a:lnTo>
                    <a:lnTo>
                      <a:pt x="79" y="9"/>
                    </a:lnTo>
                    <a:lnTo>
                      <a:pt x="81" y="10"/>
                    </a:lnTo>
                    <a:lnTo>
                      <a:pt x="85" y="11"/>
                    </a:lnTo>
                    <a:lnTo>
                      <a:pt x="87" y="11"/>
                    </a:lnTo>
                    <a:lnTo>
                      <a:pt x="90" y="13"/>
                    </a:lnTo>
                    <a:lnTo>
                      <a:pt x="92" y="13"/>
                    </a:lnTo>
                    <a:lnTo>
                      <a:pt x="95" y="14"/>
                    </a:lnTo>
                    <a:lnTo>
                      <a:pt x="97" y="15"/>
                    </a:lnTo>
                    <a:lnTo>
                      <a:pt x="100" y="15"/>
                    </a:lnTo>
                    <a:lnTo>
                      <a:pt x="103" y="18"/>
                    </a:lnTo>
                    <a:lnTo>
                      <a:pt x="104" y="18"/>
                    </a:lnTo>
                    <a:lnTo>
                      <a:pt x="106" y="19"/>
                    </a:lnTo>
                    <a:lnTo>
                      <a:pt x="109" y="20"/>
                    </a:lnTo>
                    <a:lnTo>
                      <a:pt x="111" y="21"/>
                    </a:lnTo>
                    <a:lnTo>
                      <a:pt x="113" y="23"/>
                    </a:lnTo>
                    <a:lnTo>
                      <a:pt x="114" y="23"/>
                    </a:lnTo>
                    <a:lnTo>
                      <a:pt x="115" y="24"/>
                    </a:lnTo>
                    <a:lnTo>
                      <a:pt x="118" y="25"/>
                    </a:lnTo>
                    <a:lnTo>
                      <a:pt x="119" y="26"/>
                    </a:lnTo>
                    <a:lnTo>
                      <a:pt x="120" y="26"/>
                    </a:lnTo>
                    <a:lnTo>
                      <a:pt x="121" y="29"/>
                    </a:lnTo>
                    <a:lnTo>
                      <a:pt x="123" y="29"/>
                    </a:lnTo>
                    <a:lnTo>
                      <a:pt x="123" y="31"/>
                    </a:lnTo>
                    <a:lnTo>
                      <a:pt x="124" y="31"/>
                    </a:lnTo>
                    <a:lnTo>
                      <a:pt x="124" y="34"/>
                    </a:lnTo>
                    <a:lnTo>
                      <a:pt x="125" y="34"/>
                    </a:lnTo>
                    <a:lnTo>
                      <a:pt x="125" y="35"/>
                    </a:lnTo>
                    <a:lnTo>
                      <a:pt x="126" y="36"/>
                    </a:lnTo>
                    <a:lnTo>
                      <a:pt x="126" y="38"/>
                    </a:lnTo>
                    <a:lnTo>
                      <a:pt x="126" y="3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695"/>
              <p:cNvSpPr>
                <a:spLocks/>
              </p:cNvSpPr>
              <p:nvPr/>
            </p:nvSpPr>
            <p:spPr bwMode="auto">
              <a:xfrm>
                <a:off x="7885112" y="5567362"/>
                <a:ext cx="98425" cy="28575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0" y="38"/>
                  </a:cxn>
                  <a:cxn ang="0">
                    <a:pos x="0" y="35"/>
                  </a:cxn>
                  <a:cxn ang="0">
                    <a:pos x="0" y="35"/>
                  </a:cxn>
                  <a:cxn ang="0">
                    <a:pos x="1" y="34"/>
                  </a:cxn>
                  <a:cxn ang="0">
                    <a:pos x="1" y="33"/>
                  </a:cxn>
                  <a:cxn ang="0">
                    <a:pos x="3" y="31"/>
                  </a:cxn>
                  <a:cxn ang="0">
                    <a:pos x="3" y="30"/>
                  </a:cxn>
                  <a:cxn ang="0">
                    <a:pos x="4" y="29"/>
                  </a:cxn>
                  <a:cxn ang="0">
                    <a:pos x="5" y="28"/>
                  </a:cxn>
                  <a:cxn ang="0">
                    <a:pos x="6" y="26"/>
                  </a:cxn>
                  <a:cxn ang="0">
                    <a:pos x="8" y="25"/>
                  </a:cxn>
                  <a:cxn ang="0">
                    <a:pos x="9" y="24"/>
                  </a:cxn>
                  <a:cxn ang="0">
                    <a:pos x="10" y="24"/>
                  </a:cxn>
                  <a:cxn ang="0">
                    <a:pos x="10" y="23"/>
                  </a:cxn>
                  <a:cxn ang="0">
                    <a:pos x="13" y="21"/>
                  </a:cxn>
                  <a:cxn ang="0">
                    <a:pos x="14" y="20"/>
                  </a:cxn>
                  <a:cxn ang="0">
                    <a:pos x="17" y="19"/>
                  </a:cxn>
                  <a:cxn ang="0">
                    <a:pos x="18" y="18"/>
                  </a:cxn>
                  <a:cxn ang="0">
                    <a:pos x="20" y="18"/>
                  </a:cxn>
                  <a:cxn ang="0">
                    <a:pos x="22" y="16"/>
                  </a:cxn>
                  <a:cxn ang="0">
                    <a:pos x="24" y="15"/>
                  </a:cxn>
                  <a:cxn ang="0">
                    <a:pos x="27" y="14"/>
                  </a:cxn>
                  <a:cxn ang="0">
                    <a:pos x="29" y="13"/>
                  </a:cxn>
                  <a:cxn ang="0">
                    <a:pos x="33" y="13"/>
                  </a:cxn>
                  <a:cxn ang="0">
                    <a:pos x="35" y="11"/>
                  </a:cxn>
                  <a:cxn ang="0">
                    <a:pos x="38" y="11"/>
                  </a:cxn>
                  <a:cxn ang="0">
                    <a:pos x="40" y="10"/>
                  </a:cxn>
                  <a:cxn ang="0">
                    <a:pos x="43" y="9"/>
                  </a:cxn>
                  <a:cxn ang="0">
                    <a:pos x="47" y="9"/>
                  </a:cxn>
                  <a:cxn ang="0">
                    <a:pos x="49" y="9"/>
                  </a:cxn>
                  <a:cxn ang="0">
                    <a:pos x="52" y="6"/>
                  </a:cxn>
                  <a:cxn ang="0">
                    <a:pos x="55" y="6"/>
                  </a:cxn>
                  <a:cxn ang="0">
                    <a:pos x="58" y="6"/>
                  </a:cxn>
                  <a:cxn ang="0">
                    <a:pos x="62" y="5"/>
                  </a:cxn>
                  <a:cxn ang="0">
                    <a:pos x="64" y="4"/>
                  </a:cxn>
                  <a:cxn ang="0">
                    <a:pos x="69" y="4"/>
                  </a:cxn>
                  <a:cxn ang="0">
                    <a:pos x="72" y="4"/>
                  </a:cxn>
                  <a:cxn ang="0">
                    <a:pos x="76" y="4"/>
                  </a:cxn>
                  <a:cxn ang="0">
                    <a:pos x="79" y="3"/>
                  </a:cxn>
                  <a:cxn ang="0">
                    <a:pos x="82" y="3"/>
                  </a:cxn>
                  <a:cxn ang="0">
                    <a:pos x="87" y="3"/>
                  </a:cxn>
                  <a:cxn ang="0">
                    <a:pos x="89" y="3"/>
                  </a:cxn>
                  <a:cxn ang="0">
                    <a:pos x="93" y="3"/>
                  </a:cxn>
                  <a:cxn ang="0">
                    <a:pos x="98" y="1"/>
                  </a:cxn>
                  <a:cxn ang="0">
                    <a:pos x="102" y="1"/>
                  </a:cxn>
                  <a:cxn ang="0">
                    <a:pos x="106" y="1"/>
                  </a:cxn>
                  <a:cxn ang="0">
                    <a:pos x="109" y="0"/>
                  </a:cxn>
                  <a:cxn ang="0">
                    <a:pos x="113" y="0"/>
                  </a:cxn>
                  <a:cxn ang="0">
                    <a:pos x="117" y="0"/>
                  </a:cxn>
                  <a:cxn ang="0">
                    <a:pos x="121" y="0"/>
                  </a:cxn>
                  <a:cxn ang="0">
                    <a:pos x="125" y="0"/>
                  </a:cxn>
                </a:cxnLst>
                <a:rect l="0" t="0" r="r" b="b"/>
                <a:pathLst>
                  <a:path w="125" h="38">
                    <a:moveTo>
                      <a:pt x="0" y="38"/>
                    </a:moveTo>
                    <a:lnTo>
                      <a:pt x="0" y="38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4" y="29"/>
                    </a:lnTo>
                    <a:lnTo>
                      <a:pt x="5" y="28"/>
                    </a:lnTo>
                    <a:lnTo>
                      <a:pt x="6" y="26"/>
                    </a:lnTo>
                    <a:lnTo>
                      <a:pt x="8" y="25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3" y="21"/>
                    </a:lnTo>
                    <a:lnTo>
                      <a:pt x="14" y="20"/>
                    </a:lnTo>
                    <a:lnTo>
                      <a:pt x="17" y="19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2" y="16"/>
                    </a:lnTo>
                    <a:lnTo>
                      <a:pt x="24" y="15"/>
                    </a:lnTo>
                    <a:lnTo>
                      <a:pt x="27" y="14"/>
                    </a:lnTo>
                    <a:lnTo>
                      <a:pt x="29" y="13"/>
                    </a:lnTo>
                    <a:lnTo>
                      <a:pt x="33" y="13"/>
                    </a:lnTo>
                    <a:lnTo>
                      <a:pt x="35" y="11"/>
                    </a:lnTo>
                    <a:lnTo>
                      <a:pt x="38" y="11"/>
                    </a:lnTo>
                    <a:lnTo>
                      <a:pt x="40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49" y="9"/>
                    </a:lnTo>
                    <a:lnTo>
                      <a:pt x="52" y="6"/>
                    </a:lnTo>
                    <a:lnTo>
                      <a:pt x="55" y="6"/>
                    </a:lnTo>
                    <a:lnTo>
                      <a:pt x="58" y="6"/>
                    </a:lnTo>
                    <a:lnTo>
                      <a:pt x="62" y="5"/>
                    </a:lnTo>
                    <a:lnTo>
                      <a:pt x="64" y="4"/>
                    </a:lnTo>
                    <a:lnTo>
                      <a:pt x="69" y="4"/>
                    </a:lnTo>
                    <a:lnTo>
                      <a:pt x="72" y="4"/>
                    </a:lnTo>
                    <a:lnTo>
                      <a:pt x="76" y="4"/>
                    </a:lnTo>
                    <a:lnTo>
                      <a:pt x="79" y="3"/>
                    </a:lnTo>
                    <a:lnTo>
                      <a:pt x="82" y="3"/>
                    </a:lnTo>
                    <a:lnTo>
                      <a:pt x="87" y="3"/>
                    </a:lnTo>
                    <a:lnTo>
                      <a:pt x="89" y="3"/>
                    </a:lnTo>
                    <a:lnTo>
                      <a:pt x="93" y="3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09" y="0"/>
                    </a:lnTo>
                    <a:lnTo>
                      <a:pt x="113" y="0"/>
                    </a:lnTo>
                    <a:lnTo>
                      <a:pt x="117" y="0"/>
                    </a:lnTo>
                    <a:lnTo>
                      <a:pt x="121" y="0"/>
                    </a:lnTo>
                    <a:lnTo>
                      <a:pt x="125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Line 696"/>
              <p:cNvSpPr>
                <a:spLocks noChangeShapeType="1"/>
              </p:cNvSpPr>
              <p:nvPr/>
            </p:nvSpPr>
            <p:spPr bwMode="auto">
              <a:xfrm>
                <a:off x="7885112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Line 697"/>
              <p:cNvSpPr>
                <a:spLocks noChangeShapeType="1"/>
              </p:cNvSpPr>
              <p:nvPr/>
            </p:nvSpPr>
            <p:spPr bwMode="auto">
              <a:xfrm>
                <a:off x="8085137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78" name="Group 420"/>
            <p:cNvGrpSpPr/>
            <p:nvPr/>
          </p:nvGrpSpPr>
          <p:grpSpPr>
            <a:xfrm>
              <a:off x="5687133" y="2885281"/>
              <a:ext cx="214312" cy="215900"/>
              <a:chOff x="6807200" y="6029325"/>
              <a:chExt cx="214312" cy="215900"/>
            </a:xfrm>
          </p:grpSpPr>
          <p:sp>
            <p:nvSpPr>
              <p:cNvPr id="130" name="Freeform 1142"/>
              <p:cNvSpPr>
                <a:spLocks/>
              </p:cNvSpPr>
              <p:nvPr/>
            </p:nvSpPr>
            <p:spPr bwMode="auto">
              <a:xfrm>
                <a:off x="6808787" y="6032500"/>
                <a:ext cx="209550" cy="211137"/>
              </a:xfrm>
              <a:custGeom>
                <a:avLst/>
                <a:gdLst/>
                <a:ahLst/>
                <a:cxnLst>
                  <a:cxn ang="0">
                    <a:pos x="264" y="132"/>
                  </a:cxn>
                  <a:cxn ang="0">
                    <a:pos x="261" y="104"/>
                  </a:cxn>
                  <a:cxn ang="0">
                    <a:pos x="252" y="79"/>
                  </a:cxn>
                  <a:cxn ang="0">
                    <a:pos x="241" y="57"/>
                  </a:cxn>
                  <a:cxn ang="0">
                    <a:pos x="225" y="38"/>
                  </a:cxn>
                  <a:cxn ang="0">
                    <a:pos x="206" y="21"/>
                  </a:cxn>
                  <a:cxn ang="0">
                    <a:pos x="183" y="10"/>
                  </a:cxn>
                  <a:cxn ang="0">
                    <a:pos x="158" y="1"/>
                  </a:cxn>
                  <a:cxn ang="0">
                    <a:pos x="132" y="0"/>
                  </a:cxn>
                  <a:cxn ang="0">
                    <a:pos x="117" y="0"/>
                  </a:cxn>
                  <a:cxn ang="0">
                    <a:pos x="92" y="4"/>
                  </a:cxn>
                  <a:cxn ang="0">
                    <a:pos x="68" y="15"/>
                  </a:cxn>
                  <a:cxn ang="0">
                    <a:pos x="48" y="30"/>
                  </a:cxn>
                  <a:cxn ang="0">
                    <a:pos x="29" y="47"/>
                  </a:cxn>
                  <a:cxn ang="0">
                    <a:pos x="16" y="69"/>
                  </a:cxn>
                  <a:cxn ang="0">
                    <a:pos x="6" y="93"/>
                  </a:cxn>
                  <a:cxn ang="0">
                    <a:pos x="1" y="118"/>
                  </a:cxn>
                  <a:cxn ang="0">
                    <a:pos x="0" y="132"/>
                  </a:cxn>
                  <a:cxn ang="0">
                    <a:pos x="2" y="160"/>
                  </a:cxn>
                  <a:cxn ang="0">
                    <a:pos x="10" y="183"/>
                  </a:cxn>
                  <a:cxn ang="0">
                    <a:pos x="22" y="206"/>
                  </a:cxn>
                  <a:cxn ang="0">
                    <a:pos x="36" y="225"/>
                  </a:cxn>
                  <a:cxn ang="0">
                    <a:pos x="58" y="242"/>
                  </a:cxn>
                  <a:cxn ang="0">
                    <a:pos x="80" y="255"/>
                  </a:cxn>
                  <a:cxn ang="0">
                    <a:pos x="104" y="261"/>
                  </a:cxn>
                  <a:cxn ang="0">
                    <a:pos x="132" y="265"/>
                  </a:cxn>
                  <a:cxn ang="0">
                    <a:pos x="146" y="262"/>
                  </a:cxn>
                  <a:cxn ang="0">
                    <a:pos x="169" y="257"/>
                  </a:cxn>
                  <a:cxn ang="0">
                    <a:pos x="193" y="247"/>
                  </a:cxn>
                  <a:cxn ang="0">
                    <a:pos x="216" y="235"/>
                  </a:cxn>
                  <a:cxn ang="0">
                    <a:pos x="232" y="215"/>
                  </a:cxn>
                  <a:cxn ang="0">
                    <a:pos x="249" y="196"/>
                  </a:cxn>
                  <a:cxn ang="0">
                    <a:pos x="259" y="171"/>
                  </a:cxn>
                  <a:cxn ang="0">
                    <a:pos x="264" y="146"/>
                  </a:cxn>
                  <a:cxn ang="0">
                    <a:pos x="264" y="132"/>
                  </a:cxn>
                </a:cxnLst>
                <a:rect l="0" t="0" r="r" b="b"/>
                <a:pathLst>
                  <a:path w="264" h="265">
                    <a:moveTo>
                      <a:pt x="264" y="132"/>
                    </a:moveTo>
                    <a:lnTo>
                      <a:pt x="264" y="132"/>
                    </a:lnTo>
                    <a:lnTo>
                      <a:pt x="264" y="118"/>
                    </a:lnTo>
                    <a:lnTo>
                      <a:pt x="261" y="104"/>
                    </a:lnTo>
                    <a:lnTo>
                      <a:pt x="259" y="93"/>
                    </a:lnTo>
                    <a:lnTo>
                      <a:pt x="252" y="79"/>
                    </a:lnTo>
                    <a:lnTo>
                      <a:pt x="249" y="69"/>
                    </a:lnTo>
                    <a:lnTo>
                      <a:pt x="241" y="57"/>
                    </a:lnTo>
                    <a:lnTo>
                      <a:pt x="232" y="47"/>
                    </a:lnTo>
                    <a:lnTo>
                      <a:pt x="225" y="38"/>
                    </a:lnTo>
                    <a:lnTo>
                      <a:pt x="216" y="30"/>
                    </a:lnTo>
                    <a:lnTo>
                      <a:pt x="206" y="21"/>
                    </a:lnTo>
                    <a:lnTo>
                      <a:pt x="193" y="15"/>
                    </a:lnTo>
                    <a:lnTo>
                      <a:pt x="183" y="10"/>
                    </a:lnTo>
                    <a:lnTo>
                      <a:pt x="169" y="4"/>
                    </a:lnTo>
                    <a:lnTo>
                      <a:pt x="158" y="1"/>
                    </a:lnTo>
                    <a:lnTo>
                      <a:pt x="14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17" y="0"/>
                    </a:lnTo>
                    <a:lnTo>
                      <a:pt x="104" y="1"/>
                    </a:lnTo>
                    <a:lnTo>
                      <a:pt x="92" y="4"/>
                    </a:lnTo>
                    <a:lnTo>
                      <a:pt x="80" y="10"/>
                    </a:lnTo>
                    <a:lnTo>
                      <a:pt x="68" y="15"/>
                    </a:lnTo>
                    <a:lnTo>
                      <a:pt x="58" y="21"/>
                    </a:lnTo>
                    <a:lnTo>
                      <a:pt x="48" y="30"/>
                    </a:lnTo>
                    <a:lnTo>
                      <a:pt x="36" y="38"/>
                    </a:lnTo>
                    <a:lnTo>
                      <a:pt x="29" y="47"/>
                    </a:lnTo>
                    <a:lnTo>
                      <a:pt x="22" y="57"/>
                    </a:lnTo>
                    <a:lnTo>
                      <a:pt x="16" y="69"/>
                    </a:lnTo>
                    <a:lnTo>
                      <a:pt x="10" y="79"/>
                    </a:lnTo>
                    <a:lnTo>
                      <a:pt x="6" y="93"/>
                    </a:lnTo>
                    <a:lnTo>
                      <a:pt x="2" y="104"/>
                    </a:lnTo>
                    <a:lnTo>
                      <a:pt x="1" y="118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46"/>
                    </a:lnTo>
                    <a:lnTo>
                      <a:pt x="2" y="160"/>
                    </a:lnTo>
                    <a:lnTo>
                      <a:pt x="6" y="171"/>
                    </a:lnTo>
                    <a:lnTo>
                      <a:pt x="10" y="183"/>
                    </a:lnTo>
                    <a:lnTo>
                      <a:pt x="16" y="196"/>
                    </a:lnTo>
                    <a:lnTo>
                      <a:pt x="22" y="206"/>
                    </a:lnTo>
                    <a:lnTo>
                      <a:pt x="29" y="215"/>
                    </a:lnTo>
                    <a:lnTo>
                      <a:pt x="36" y="225"/>
                    </a:lnTo>
                    <a:lnTo>
                      <a:pt x="48" y="235"/>
                    </a:lnTo>
                    <a:lnTo>
                      <a:pt x="58" y="242"/>
                    </a:lnTo>
                    <a:lnTo>
                      <a:pt x="68" y="247"/>
                    </a:lnTo>
                    <a:lnTo>
                      <a:pt x="80" y="255"/>
                    </a:lnTo>
                    <a:lnTo>
                      <a:pt x="92" y="257"/>
                    </a:lnTo>
                    <a:lnTo>
                      <a:pt x="104" y="261"/>
                    </a:lnTo>
                    <a:lnTo>
                      <a:pt x="117" y="262"/>
                    </a:lnTo>
                    <a:lnTo>
                      <a:pt x="132" y="265"/>
                    </a:lnTo>
                    <a:lnTo>
                      <a:pt x="132" y="265"/>
                    </a:lnTo>
                    <a:lnTo>
                      <a:pt x="146" y="262"/>
                    </a:lnTo>
                    <a:lnTo>
                      <a:pt x="158" y="261"/>
                    </a:lnTo>
                    <a:lnTo>
                      <a:pt x="169" y="257"/>
                    </a:lnTo>
                    <a:lnTo>
                      <a:pt x="183" y="255"/>
                    </a:lnTo>
                    <a:lnTo>
                      <a:pt x="193" y="247"/>
                    </a:lnTo>
                    <a:lnTo>
                      <a:pt x="206" y="242"/>
                    </a:lnTo>
                    <a:lnTo>
                      <a:pt x="216" y="235"/>
                    </a:lnTo>
                    <a:lnTo>
                      <a:pt x="225" y="225"/>
                    </a:lnTo>
                    <a:lnTo>
                      <a:pt x="232" y="215"/>
                    </a:lnTo>
                    <a:lnTo>
                      <a:pt x="241" y="206"/>
                    </a:lnTo>
                    <a:lnTo>
                      <a:pt x="249" y="196"/>
                    </a:lnTo>
                    <a:lnTo>
                      <a:pt x="252" y="183"/>
                    </a:lnTo>
                    <a:lnTo>
                      <a:pt x="259" y="171"/>
                    </a:lnTo>
                    <a:lnTo>
                      <a:pt x="261" y="160"/>
                    </a:lnTo>
                    <a:lnTo>
                      <a:pt x="264" y="146"/>
                    </a:lnTo>
                    <a:lnTo>
                      <a:pt x="264" y="132"/>
                    </a:lnTo>
                    <a:lnTo>
                      <a:pt x="264" y="132"/>
                    </a:lnTo>
                    <a:lnTo>
                      <a:pt x="264" y="132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1143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1144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1145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1146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1147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1148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 1149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 1150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1151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1152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1153"/>
              <p:cNvSpPr>
                <a:spLocks/>
              </p:cNvSpPr>
              <p:nvPr/>
            </p:nvSpPr>
            <p:spPr bwMode="auto">
              <a:xfrm>
                <a:off x="6807200" y="6029325"/>
                <a:ext cx="214312" cy="215900"/>
              </a:xfrm>
              <a:custGeom>
                <a:avLst/>
                <a:gdLst/>
                <a:ahLst/>
                <a:cxnLst>
                  <a:cxn ang="0">
                    <a:pos x="271" y="136"/>
                  </a:cxn>
                  <a:cxn ang="0">
                    <a:pos x="270" y="151"/>
                  </a:cxn>
                  <a:cxn ang="0">
                    <a:pos x="268" y="164"/>
                  </a:cxn>
                  <a:cxn ang="0">
                    <a:pos x="265" y="177"/>
                  </a:cxn>
                  <a:cxn ang="0">
                    <a:pos x="260" y="190"/>
                  </a:cxn>
                  <a:cxn ang="0">
                    <a:pos x="247" y="213"/>
                  </a:cxn>
                  <a:cxn ang="0">
                    <a:pos x="231" y="233"/>
                  </a:cxn>
                  <a:cxn ang="0">
                    <a:pos x="211" y="250"/>
                  </a:cxn>
                  <a:cxn ang="0">
                    <a:pos x="188" y="263"/>
                  </a:cxn>
                  <a:cxn ang="0">
                    <a:pos x="176" y="266"/>
                  </a:cxn>
                  <a:cxn ang="0">
                    <a:pos x="162" y="270"/>
                  </a:cxn>
                  <a:cxn ang="0">
                    <a:pos x="150" y="273"/>
                  </a:cxn>
                  <a:cxn ang="0">
                    <a:pos x="136" y="273"/>
                  </a:cxn>
                  <a:cxn ang="0">
                    <a:pos x="122" y="273"/>
                  </a:cxn>
                  <a:cxn ang="0">
                    <a:pos x="108" y="270"/>
                  </a:cxn>
                  <a:cxn ang="0">
                    <a:pos x="96" y="266"/>
                  </a:cxn>
                  <a:cxn ang="0">
                    <a:pos x="83" y="263"/>
                  </a:cxn>
                  <a:cxn ang="0">
                    <a:pos x="59" y="250"/>
                  </a:cxn>
                  <a:cxn ang="0">
                    <a:pos x="39" y="233"/>
                  </a:cxn>
                  <a:cxn ang="0">
                    <a:pos x="23" y="213"/>
                  </a:cxn>
                  <a:cxn ang="0">
                    <a:pos x="10" y="190"/>
                  </a:cxn>
                  <a:cxn ang="0">
                    <a:pos x="6" y="177"/>
                  </a:cxn>
                  <a:cxn ang="0">
                    <a:pos x="3" y="164"/>
                  </a:cxn>
                  <a:cxn ang="0">
                    <a:pos x="0" y="151"/>
                  </a:cxn>
                  <a:cxn ang="0">
                    <a:pos x="0" y="136"/>
                  </a:cxn>
                  <a:cxn ang="0">
                    <a:pos x="0" y="122"/>
                  </a:cxn>
                  <a:cxn ang="0">
                    <a:pos x="3" y="110"/>
                  </a:cxn>
                  <a:cxn ang="0">
                    <a:pos x="6" y="96"/>
                  </a:cxn>
                  <a:cxn ang="0">
                    <a:pos x="10" y="83"/>
                  </a:cxn>
                  <a:cxn ang="0">
                    <a:pos x="23" y="61"/>
                  </a:cxn>
                  <a:cxn ang="0">
                    <a:pos x="39" y="40"/>
                  </a:cxn>
                  <a:cxn ang="0">
                    <a:pos x="59" y="23"/>
                  </a:cxn>
                  <a:cxn ang="0">
                    <a:pos x="83" y="10"/>
                  </a:cxn>
                  <a:cxn ang="0">
                    <a:pos x="96" y="7"/>
                  </a:cxn>
                  <a:cxn ang="0">
                    <a:pos x="108" y="3"/>
                  </a:cxn>
                  <a:cxn ang="0">
                    <a:pos x="122" y="0"/>
                  </a:cxn>
                  <a:cxn ang="0">
                    <a:pos x="136" y="0"/>
                  </a:cxn>
                  <a:cxn ang="0">
                    <a:pos x="150" y="0"/>
                  </a:cxn>
                  <a:cxn ang="0">
                    <a:pos x="162" y="3"/>
                  </a:cxn>
                  <a:cxn ang="0">
                    <a:pos x="176" y="7"/>
                  </a:cxn>
                  <a:cxn ang="0">
                    <a:pos x="188" y="10"/>
                  </a:cxn>
                  <a:cxn ang="0">
                    <a:pos x="211" y="23"/>
                  </a:cxn>
                  <a:cxn ang="0">
                    <a:pos x="231" y="40"/>
                  </a:cxn>
                  <a:cxn ang="0">
                    <a:pos x="247" y="61"/>
                  </a:cxn>
                  <a:cxn ang="0">
                    <a:pos x="260" y="83"/>
                  </a:cxn>
                  <a:cxn ang="0">
                    <a:pos x="265" y="96"/>
                  </a:cxn>
                  <a:cxn ang="0">
                    <a:pos x="268" y="110"/>
                  </a:cxn>
                  <a:cxn ang="0">
                    <a:pos x="270" y="122"/>
                  </a:cxn>
                  <a:cxn ang="0">
                    <a:pos x="271" y="136"/>
                  </a:cxn>
                </a:cxnLst>
                <a:rect l="0" t="0" r="r" b="b"/>
                <a:pathLst>
                  <a:path w="271" h="273">
                    <a:moveTo>
                      <a:pt x="271" y="136"/>
                    </a:moveTo>
                    <a:lnTo>
                      <a:pt x="270" y="151"/>
                    </a:lnTo>
                    <a:lnTo>
                      <a:pt x="268" y="164"/>
                    </a:lnTo>
                    <a:lnTo>
                      <a:pt x="265" y="177"/>
                    </a:lnTo>
                    <a:lnTo>
                      <a:pt x="260" y="190"/>
                    </a:lnTo>
                    <a:lnTo>
                      <a:pt x="247" y="213"/>
                    </a:lnTo>
                    <a:lnTo>
                      <a:pt x="231" y="233"/>
                    </a:lnTo>
                    <a:lnTo>
                      <a:pt x="211" y="250"/>
                    </a:lnTo>
                    <a:lnTo>
                      <a:pt x="188" y="263"/>
                    </a:lnTo>
                    <a:lnTo>
                      <a:pt x="176" y="266"/>
                    </a:lnTo>
                    <a:lnTo>
                      <a:pt x="162" y="270"/>
                    </a:lnTo>
                    <a:lnTo>
                      <a:pt x="150" y="273"/>
                    </a:lnTo>
                    <a:lnTo>
                      <a:pt x="136" y="273"/>
                    </a:lnTo>
                    <a:lnTo>
                      <a:pt x="122" y="273"/>
                    </a:lnTo>
                    <a:lnTo>
                      <a:pt x="108" y="270"/>
                    </a:lnTo>
                    <a:lnTo>
                      <a:pt x="96" y="266"/>
                    </a:lnTo>
                    <a:lnTo>
                      <a:pt x="83" y="263"/>
                    </a:lnTo>
                    <a:lnTo>
                      <a:pt x="59" y="250"/>
                    </a:lnTo>
                    <a:lnTo>
                      <a:pt x="39" y="233"/>
                    </a:lnTo>
                    <a:lnTo>
                      <a:pt x="23" y="213"/>
                    </a:lnTo>
                    <a:lnTo>
                      <a:pt x="10" y="190"/>
                    </a:lnTo>
                    <a:lnTo>
                      <a:pt x="6" y="177"/>
                    </a:lnTo>
                    <a:lnTo>
                      <a:pt x="3" y="164"/>
                    </a:lnTo>
                    <a:lnTo>
                      <a:pt x="0" y="151"/>
                    </a:lnTo>
                    <a:lnTo>
                      <a:pt x="0" y="136"/>
                    </a:lnTo>
                    <a:lnTo>
                      <a:pt x="0" y="122"/>
                    </a:lnTo>
                    <a:lnTo>
                      <a:pt x="3" y="110"/>
                    </a:lnTo>
                    <a:lnTo>
                      <a:pt x="6" y="96"/>
                    </a:lnTo>
                    <a:lnTo>
                      <a:pt x="10" y="83"/>
                    </a:lnTo>
                    <a:lnTo>
                      <a:pt x="23" y="61"/>
                    </a:lnTo>
                    <a:lnTo>
                      <a:pt x="39" y="40"/>
                    </a:lnTo>
                    <a:lnTo>
                      <a:pt x="59" y="23"/>
                    </a:lnTo>
                    <a:lnTo>
                      <a:pt x="83" y="10"/>
                    </a:lnTo>
                    <a:lnTo>
                      <a:pt x="96" y="7"/>
                    </a:lnTo>
                    <a:lnTo>
                      <a:pt x="108" y="3"/>
                    </a:lnTo>
                    <a:lnTo>
                      <a:pt x="122" y="0"/>
                    </a:lnTo>
                    <a:lnTo>
                      <a:pt x="136" y="0"/>
                    </a:lnTo>
                    <a:lnTo>
                      <a:pt x="150" y="0"/>
                    </a:lnTo>
                    <a:lnTo>
                      <a:pt x="162" y="3"/>
                    </a:lnTo>
                    <a:lnTo>
                      <a:pt x="176" y="7"/>
                    </a:lnTo>
                    <a:lnTo>
                      <a:pt x="188" y="10"/>
                    </a:lnTo>
                    <a:lnTo>
                      <a:pt x="211" y="23"/>
                    </a:lnTo>
                    <a:lnTo>
                      <a:pt x="231" y="40"/>
                    </a:lnTo>
                    <a:lnTo>
                      <a:pt x="247" y="61"/>
                    </a:lnTo>
                    <a:lnTo>
                      <a:pt x="260" y="83"/>
                    </a:lnTo>
                    <a:lnTo>
                      <a:pt x="265" y="96"/>
                    </a:lnTo>
                    <a:lnTo>
                      <a:pt x="268" y="110"/>
                    </a:lnTo>
                    <a:lnTo>
                      <a:pt x="270" y="122"/>
                    </a:lnTo>
                    <a:lnTo>
                      <a:pt x="271" y="136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79" name="Group 433"/>
            <p:cNvGrpSpPr/>
            <p:nvPr/>
          </p:nvGrpSpPr>
          <p:grpSpPr>
            <a:xfrm>
              <a:off x="5144738" y="2897981"/>
              <a:ext cx="258762" cy="190500"/>
              <a:chOff x="5410200" y="6157912"/>
              <a:chExt cx="258762" cy="190500"/>
            </a:xfrm>
          </p:grpSpPr>
          <p:sp>
            <p:nvSpPr>
              <p:cNvPr id="114" name="Freeform 728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29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730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31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732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733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734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735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736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737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738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739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Freeform 740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Freeform 741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742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743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cxnSp>
        <p:nvCxnSpPr>
          <p:cNvPr id="28" name="Straight Connector 27"/>
          <p:cNvCxnSpPr/>
          <p:nvPr/>
        </p:nvCxnSpPr>
        <p:spPr>
          <a:xfrm flipV="1">
            <a:off x="6107057" y="3309777"/>
            <a:ext cx="1747987" cy="94715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>
            <a:stCxn id="507" idx="2"/>
          </p:cNvCxnSpPr>
          <p:nvPr/>
        </p:nvCxnSpPr>
        <p:spPr>
          <a:xfrm rot="16200000" flipH="1">
            <a:off x="6249060" y="3182331"/>
            <a:ext cx="591335" cy="1125627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0" name="Group 346"/>
          <p:cNvGrpSpPr/>
          <p:nvPr/>
        </p:nvGrpSpPr>
        <p:grpSpPr>
          <a:xfrm>
            <a:off x="7473626" y="3086733"/>
            <a:ext cx="838205" cy="652464"/>
            <a:chOff x="1219206" y="762009"/>
            <a:chExt cx="582618" cy="423864"/>
          </a:xfrm>
        </p:grpSpPr>
        <p:grpSp>
          <p:nvGrpSpPr>
            <p:cNvPr id="481" name="Group 299"/>
            <p:cNvGrpSpPr>
              <a:grpSpLocks/>
            </p:cNvGrpSpPr>
            <p:nvPr/>
          </p:nvGrpSpPr>
          <p:grpSpPr bwMode="auto">
            <a:xfrm>
              <a:off x="1219206" y="762009"/>
              <a:ext cx="582618" cy="423864"/>
              <a:chOff x="982" y="2328"/>
              <a:chExt cx="367" cy="267"/>
            </a:xfrm>
          </p:grpSpPr>
          <p:sp>
            <p:nvSpPr>
              <p:cNvPr id="35" name="Freeform 300"/>
              <p:cNvSpPr>
                <a:spLocks/>
              </p:cNvSpPr>
              <p:nvPr/>
            </p:nvSpPr>
            <p:spPr bwMode="auto">
              <a:xfrm>
                <a:off x="982" y="2367"/>
                <a:ext cx="33" cy="177"/>
              </a:xfrm>
              <a:custGeom>
                <a:avLst/>
                <a:gdLst/>
                <a:ahLst/>
                <a:cxnLst>
                  <a:cxn ang="0">
                    <a:pos x="65" y="353"/>
                  </a:cxn>
                  <a:cxn ang="0">
                    <a:pos x="16" y="0"/>
                  </a:cxn>
                  <a:cxn ang="0">
                    <a:pos x="0" y="1"/>
                  </a:cxn>
                  <a:cxn ang="0">
                    <a:pos x="50" y="344"/>
                  </a:cxn>
                  <a:cxn ang="0">
                    <a:pos x="65" y="353"/>
                  </a:cxn>
                  <a:cxn ang="0">
                    <a:pos x="65" y="353"/>
                  </a:cxn>
                </a:cxnLst>
                <a:rect l="0" t="0" r="r" b="b"/>
                <a:pathLst>
                  <a:path w="65" h="353">
                    <a:moveTo>
                      <a:pt x="65" y="353"/>
                    </a:moveTo>
                    <a:lnTo>
                      <a:pt x="16" y="0"/>
                    </a:lnTo>
                    <a:lnTo>
                      <a:pt x="0" y="1"/>
                    </a:lnTo>
                    <a:lnTo>
                      <a:pt x="50" y="344"/>
                    </a:lnTo>
                    <a:lnTo>
                      <a:pt x="65" y="353"/>
                    </a:lnTo>
                    <a:lnTo>
                      <a:pt x="65" y="353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01"/>
              <p:cNvSpPr>
                <a:spLocks/>
              </p:cNvSpPr>
              <p:nvPr/>
            </p:nvSpPr>
            <p:spPr bwMode="auto">
              <a:xfrm>
                <a:off x="988" y="2328"/>
                <a:ext cx="251" cy="215"/>
              </a:xfrm>
              <a:custGeom>
                <a:avLst/>
                <a:gdLst/>
                <a:ahLst/>
                <a:cxnLst>
                  <a:cxn ang="0">
                    <a:pos x="502" y="351"/>
                  </a:cxn>
                  <a:cxn ang="0">
                    <a:pos x="449" y="0"/>
                  </a:cxn>
                  <a:cxn ang="0">
                    <a:pos x="0" y="79"/>
                  </a:cxn>
                  <a:cxn ang="0">
                    <a:pos x="52" y="428"/>
                  </a:cxn>
                  <a:cxn ang="0">
                    <a:pos x="502" y="351"/>
                  </a:cxn>
                  <a:cxn ang="0">
                    <a:pos x="502" y="351"/>
                  </a:cxn>
                </a:cxnLst>
                <a:rect l="0" t="0" r="r" b="b"/>
                <a:pathLst>
                  <a:path w="502" h="428">
                    <a:moveTo>
                      <a:pt x="502" y="351"/>
                    </a:moveTo>
                    <a:lnTo>
                      <a:pt x="449" y="0"/>
                    </a:lnTo>
                    <a:lnTo>
                      <a:pt x="0" y="79"/>
                    </a:lnTo>
                    <a:lnTo>
                      <a:pt x="52" y="428"/>
                    </a:lnTo>
                    <a:lnTo>
                      <a:pt x="502" y="351"/>
                    </a:lnTo>
                    <a:lnTo>
                      <a:pt x="502" y="351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" name="Freeform 302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solidFill>
                <a:srgbClr val="666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Freeform 303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Line 304"/>
              <p:cNvSpPr>
                <a:spLocks noChangeShapeType="1"/>
              </p:cNvSpPr>
              <p:nvPr/>
            </p:nvSpPr>
            <p:spPr bwMode="auto">
              <a:xfrm flipH="1">
                <a:off x="1026" y="248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Line 305"/>
              <p:cNvSpPr>
                <a:spLocks noChangeShapeType="1"/>
              </p:cNvSpPr>
              <p:nvPr/>
            </p:nvSpPr>
            <p:spPr bwMode="auto">
              <a:xfrm flipH="1">
                <a:off x="1006" y="234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306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307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noFill/>
              <a:ln w="4763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08"/>
              <p:cNvSpPr>
                <a:spLocks/>
              </p:cNvSpPr>
              <p:nvPr/>
            </p:nvSpPr>
            <p:spPr bwMode="auto">
              <a:xfrm>
                <a:off x="1015" y="2504"/>
                <a:ext cx="334" cy="78"/>
              </a:xfrm>
              <a:custGeom>
                <a:avLst/>
                <a:gdLst/>
                <a:ahLst/>
                <a:cxnLst>
                  <a:cxn ang="0">
                    <a:pos x="450" y="0"/>
                  </a:cxn>
                  <a:cxn ang="0">
                    <a:pos x="668" y="80"/>
                  </a:cxn>
                  <a:cxn ang="0">
                    <a:pos x="218" y="156"/>
                  </a:cxn>
                  <a:cxn ang="0">
                    <a:pos x="0" y="80"/>
                  </a:cxn>
                  <a:cxn ang="0">
                    <a:pos x="450" y="0"/>
                  </a:cxn>
                  <a:cxn ang="0">
                    <a:pos x="450" y="0"/>
                  </a:cxn>
                </a:cxnLst>
                <a:rect l="0" t="0" r="r" b="b"/>
                <a:pathLst>
                  <a:path w="668" h="156">
                    <a:moveTo>
                      <a:pt x="450" y="0"/>
                    </a:moveTo>
                    <a:lnTo>
                      <a:pt x="668" y="80"/>
                    </a:lnTo>
                    <a:lnTo>
                      <a:pt x="218" y="156"/>
                    </a:lnTo>
                    <a:lnTo>
                      <a:pt x="0" y="80"/>
                    </a:lnTo>
                    <a:lnTo>
                      <a:pt x="450" y="0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Line 309"/>
              <p:cNvSpPr>
                <a:spLocks noChangeShapeType="1"/>
              </p:cNvSpPr>
              <p:nvPr/>
            </p:nvSpPr>
            <p:spPr bwMode="auto">
              <a:xfrm flipH="1">
                <a:off x="1015" y="2504"/>
                <a:ext cx="224" cy="3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310"/>
              <p:cNvSpPr>
                <a:spLocks/>
              </p:cNvSpPr>
              <p:nvPr/>
            </p:nvSpPr>
            <p:spPr bwMode="auto">
              <a:xfrm>
                <a:off x="1047" y="2540"/>
                <a:ext cx="35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2" h="18">
                    <a:moveTo>
                      <a:pt x="39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Freeform 311"/>
              <p:cNvSpPr>
                <a:spLocks/>
              </p:cNvSpPr>
              <p:nvPr/>
            </p:nvSpPr>
            <p:spPr bwMode="auto">
              <a:xfrm>
                <a:off x="1076" y="2535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18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8">
                    <a:moveTo>
                      <a:pt x="38" y="0"/>
                    </a:moveTo>
                    <a:lnTo>
                      <a:pt x="72" y="13"/>
                    </a:lnTo>
                    <a:lnTo>
                      <a:pt x="33" y="18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312"/>
              <p:cNvSpPr>
                <a:spLocks/>
              </p:cNvSpPr>
              <p:nvPr/>
            </p:nvSpPr>
            <p:spPr bwMode="auto">
              <a:xfrm>
                <a:off x="1106" y="2531"/>
                <a:ext cx="35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0"/>
                  </a:cxn>
                  <a:cxn ang="0">
                    <a:pos x="34" y="17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7">
                    <a:moveTo>
                      <a:pt x="39" y="0"/>
                    </a:moveTo>
                    <a:lnTo>
                      <a:pt x="71" y="10"/>
                    </a:lnTo>
                    <a:lnTo>
                      <a:pt x="34" y="17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313"/>
              <p:cNvSpPr>
                <a:spLocks/>
              </p:cNvSpPr>
              <p:nvPr/>
            </p:nvSpPr>
            <p:spPr bwMode="auto">
              <a:xfrm>
                <a:off x="1135" y="2526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0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0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314"/>
              <p:cNvSpPr>
                <a:spLocks/>
              </p:cNvSpPr>
              <p:nvPr/>
            </p:nvSpPr>
            <p:spPr bwMode="auto">
              <a:xfrm>
                <a:off x="1163" y="2521"/>
                <a:ext cx="37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315"/>
              <p:cNvSpPr>
                <a:spLocks/>
              </p:cNvSpPr>
              <p:nvPr/>
            </p:nvSpPr>
            <p:spPr bwMode="auto">
              <a:xfrm>
                <a:off x="1194" y="2516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2" h="18">
                    <a:moveTo>
                      <a:pt x="37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316"/>
              <p:cNvSpPr>
                <a:spLocks/>
              </p:cNvSpPr>
              <p:nvPr/>
            </p:nvSpPr>
            <p:spPr bwMode="auto">
              <a:xfrm>
                <a:off x="1222" y="2511"/>
                <a:ext cx="38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8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8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8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317"/>
              <p:cNvSpPr>
                <a:spLocks/>
              </p:cNvSpPr>
              <p:nvPr/>
            </p:nvSpPr>
            <p:spPr bwMode="auto">
              <a:xfrm>
                <a:off x="1071" y="2549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1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1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318"/>
              <p:cNvSpPr>
                <a:spLocks/>
              </p:cNvSpPr>
              <p:nvPr/>
            </p:nvSpPr>
            <p:spPr bwMode="auto">
              <a:xfrm>
                <a:off x="1101" y="2544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2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7">
                    <a:moveTo>
                      <a:pt x="38" y="0"/>
                    </a:moveTo>
                    <a:lnTo>
                      <a:pt x="71" y="12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319"/>
              <p:cNvSpPr>
                <a:spLocks/>
              </p:cNvSpPr>
              <p:nvPr/>
            </p:nvSpPr>
            <p:spPr bwMode="auto">
              <a:xfrm>
                <a:off x="1130" y="2539"/>
                <a:ext cx="35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1"/>
                  </a:cxn>
                  <a:cxn ang="0">
                    <a:pos x="33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6">
                    <a:moveTo>
                      <a:pt x="38" y="0"/>
                    </a:moveTo>
                    <a:lnTo>
                      <a:pt x="71" y="11"/>
                    </a:lnTo>
                    <a:lnTo>
                      <a:pt x="33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320"/>
              <p:cNvSpPr>
                <a:spLocks/>
              </p:cNvSpPr>
              <p:nvPr/>
            </p:nvSpPr>
            <p:spPr bwMode="auto">
              <a:xfrm>
                <a:off x="1159" y="2533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21"/>
              <p:cNvSpPr>
                <a:spLocks/>
              </p:cNvSpPr>
              <p:nvPr/>
            </p:nvSpPr>
            <p:spPr bwMode="auto">
              <a:xfrm>
                <a:off x="1188" y="2529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0"/>
                  </a:cxn>
                  <a:cxn ang="0">
                    <a:pos x="34" y="16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6">
                    <a:moveTo>
                      <a:pt x="39" y="0"/>
                    </a:moveTo>
                    <a:lnTo>
                      <a:pt x="73" y="10"/>
                    </a:lnTo>
                    <a:lnTo>
                      <a:pt x="34" y="16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22"/>
              <p:cNvSpPr>
                <a:spLocks/>
              </p:cNvSpPr>
              <p:nvPr/>
            </p:nvSpPr>
            <p:spPr bwMode="auto">
              <a:xfrm>
                <a:off x="1217" y="2524"/>
                <a:ext cx="37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2"/>
                  </a:cxn>
                  <a:cxn ang="0">
                    <a:pos x="35" y="16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2"/>
                    </a:lnTo>
                    <a:lnTo>
                      <a:pt x="35" y="16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23"/>
              <p:cNvSpPr>
                <a:spLocks/>
              </p:cNvSpPr>
              <p:nvPr/>
            </p:nvSpPr>
            <p:spPr bwMode="auto">
              <a:xfrm>
                <a:off x="1247" y="2519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1"/>
                  </a:cxn>
                  <a:cxn ang="0">
                    <a:pos x="34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1"/>
                    </a:lnTo>
                    <a:lnTo>
                      <a:pt x="34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24"/>
              <p:cNvSpPr>
                <a:spLocks/>
              </p:cNvSpPr>
              <p:nvPr/>
            </p:nvSpPr>
            <p:spPr bwMode="auto">
              <a:xfrm>
                <a:off x="1095" y="2557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1"/>
                  </a:cxn>
                  <a:cxn ang="0">
                    <a:pos x="34" y="19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9">
                    <a:moveTo>
                      <a:pt x="39" y="0"/>
                    </a:moveTo>
                    <a:lnTo>
                      <a:pt x="73" y="11"/>
                    </a:lnTo>
                    <a:lnTo>
                      <a:pt x="34" y="19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325"/>
              <p:cNvSpPr>
                <a:spLocks/>
              </p:cNvSpPr>
              <p:nvPr/>
            </p:nvSpPr>
            <p:spPr bwMode="auto">
              <a:xfrm>
                <a:off x="1125" y="2553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1" y="10"/>
                  </a:cxn>
                  <a:cxn ang="0">
                    <a:pos x="32" y="18"/>
                  </a:cxn>
                  <a:cxn ang="0">
                    <a:pos x="0" y="5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1" h="18">
                    <a:moveTo>
                      <a:pt x="37" y="0"/>
                    </a:moveTo>
                    <a:lnTo>
                      <a:pt x="71" y="10"/>
                    </a:lnTo>
                    <a:lnTo>
                      <a:pt x="32" y="18"/>
                    </a:lnTo>
                    <a:lnTo>
                      <a:pt x="0" y="5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326"/>
              <p:cNvSpPr>
                <a:spLocks/>
              </p:cNvSpPr>
              <p:nvPr/>
            </p:nvSpPr>
            <p:spPr bwMode="auto">
              <a:xfrm>
                <a:off x="1242" y="2532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0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8">
                    <a:moveTo>
                      <a:pt x="38" y="0"/>
                    </a:moveTo>
                    <a:lnTo>
                      <a:pt x="71" y="10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327"/>
              <p:cNvSpPr>
                <a:spLocks/>
              </p:cNvSpPr>
              <p:nvPr/>
            </p:nvSpPr>
            <p:spPr bwMode="auto">
              <a:xfrm>
                <a:off x="1271" y="2527"/>
                <a:ext cx="37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6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6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6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328"/>
              <p:cNvSpPr>
                <a:spLocks/>
              </p:cNvSpPr>
              <p:nvPr/>
            </p:nvSpPr>
            <p:spPr bwMode="auto">
              <a:xfrm>
                <a:off x="1120" y="2566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0" y="11"/>
                  </a:cxn>
                  <a:cxn ang="0">
                    <a:pos x="33" y="17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17">
                    <a:moveTo>
                      <a:pt x="38" y="0"/>
                    </a:moveTo>
                    <a:lnTo>
                      <a:pt x="70" y="11"/>
                    </a:lnTo>
                    <a:lnTo>
                      <a:pt x="33" y="17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329"/>
              <p:cNvSpPr>
                <a:spLocks/>
              </p:cNvSpPr>
              <p:nvPr/>
            </p:nvSpPr>
            <p:spPr bwMode="auto">
              <a:xfrm>
                <a:off x="1149" y="2560"/>
                <a:ext cx="36" cy="1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20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20">
                    <a:moveTo>
                      <a:pt x="38" y="0"/>
                    </a:moveTo>
                    <a:lnTo>
                      <a:pt x="72" y="13"/>
                    </a:lnTo>
                    <a:lnTo>
                      <a:pt x="33" y="20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330"/>
              <p:cNvSpPr>
                <a:spLocks/>
              </p:cNvSpPr>
              <p:nvPr/>
            </p:nvSpPr>
            <p:spPr bwMode="auto">
              <a:xfrm>
                <a:off x="1266" y="2540"/>
                <a:ext cx="36" cy="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72" y="13"/>
                  </a:cxn>
                  <a:cxn ang="0">
                    <a:pos x="35" y="18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72" h="18">
                    <a:moveTo>
                      <a:pt x="40" y="0"/>
                    </a:moveTo>
                    <a:lnTo>
                      <a:pt x="72" y="13"/>
                    </a:lnTo>
                    <a:lnTo>
                      <a:pt x="35" y="18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331"/>
              <p:cNvSpPr>
                <a:spLocks/>
              </p:cNvSpPr>
              <p:nvPr/>
            </p:nvSpPr>
            <p:spPr bwMode="auto">
              <a:xfrm>
                <a:off x="1295" y="2536"/>
                <a:ext cx="36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2"/>
                  </a:cxn>
                  <a:cxn ang="0">
                    <a:pos x="35" y="18"/>
                  </a:cxn>
                  <a:cxn ang="0">
                    <a:pos x="0" y="7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8">
                    <a:moveTo>
                      <a:pt x="39" y="0"/>
                    </a:moveTo>
                    <a:lnTo>
                      <a:pt x="71" y="12"/>
                    </a:lnTo>
                    <a:lnTo>
                      <a:pt x="35" y="18"/>
                    </a:lnTo>
                    <a:lnTo>
                      <a:pt x="0" y="7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332"/>
              <p:cNvSpPr>
                <a:spLocks/>
              </p:cNvSpPr>
              <p:nvPr/>
            </p:nvSpPr>
            <p:spPr bwMode="auto">
              <a:xfrm>
                <a:off x="1152" y="2536"/>
                <a:ext cx="124" cy="30"/>
              </a:xfrm>
              <a:custGeom>
                <a:avLst/>
                <a:gdLst/>
                <a:ahLst/>
                <a:cxnLst>
                  <a:cxn ang="0">
                    <a:pos x="248" y="30"/>
                  </a:cxn>
                  <a:cxn ang="0">
                    <a:pos x="166" y="0"/>
                  </a:cxn>
                  <a:cxn ang="0">
                    <a:pos x="0" y="29"/>
                  </a:cxn>
                  <a:cxn ang="0">
                    <a:pos x="84" y="61"/>
                  </a:cxn>
                  <a:cxn ang="0">
                    <a:pos x="248" y="30"/>
                  </a:cxn>
                  <a:cxn ang="0">
                    <a:pos x="248" y="30"/>
                  </a:cxn>
                </a:cxnLst>
                <a:rect l="0" t="0" r="r" b="b"/>
                <a:pathLst>
                  <a:path w="248" h="61">
                    <a:moveTo>
                      <a:pt x="248" y="30"/>
                    </a:moveTo>
                    <a:lnTo>
                      <a:pt x="166" y="0"/>
                    </a:lnTo>
                    <a:lnTo>
                      <a:pt x="0" y="29"/>
                    </a:lnTo>
                    <a:lnTo>
                      <a:pt x="84" y="61"/>
                    </a:lnTo>
                    <a:lnTo>
                      <a:pt x="248" y="30"/>
                    </a:lnTo>
                    <a:lnTo>
                      <a:pt x="248" y="30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33"/>
              <p:cNvSpPr>
                <a:spLocks/>
              </p:cNvSpPr>
              <p:nvPr/>
            </p:nvSpPr>
            <p:spPr bwMode="auto">
              <a:xfrm>
                <a:off x="1014" y="2543"/>
                <a:ext cx="111" cy="52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0"/>
                  </a:cxn>
                  <a:cxn ang="0">
                    <a:pos x="222" y="79"/>
                  </a:cxn>
                  <a:cxn ang="0">
                    <a:pos x="222" y="104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222" h="104">
                    <a:moveTo>
                      <a:pt x="0" y="24"/>
                    </a:moveTo>
                    <a:lnTo>
                      <a:pt x="0" y="0"/>
                    </a:lnTo>
                    <a:lnTo>
                      <a:pt x="222" y="79"/>
                    </a:lnTo>
                    <a:lnTo>
                      <a:pt x="222" y="10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" name="Line 334"/>
              <p:cNvSpPr>
                <a:spLocks noChangeShapeType="1"/>
              </p:cNvSpPr>
              <p:nvPr/>
            </p:nvSpPr>
            <p:spPr bwMode="auto">
              <a:xfrm flipH="1">
                <a:off x="1126" y="2544"/>
                <a:ext cx="221" cy="38"/>
              </a:xfrm>
              <a:prstGeom prst="line">
                <a:avLst/>
              </a:prstGeom>
              <a:noFill/>
              <a:ln w="1588">
                <a:solidFill>
                  <a:srgbClr val="9999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335"/>
              <p:cNvSpPr>
                <a:spLocks/>
              </p:cNvSpPr>
              <p:nvPr/>
            </p:nvSpPr>
            <p:spPr bwMode="auto">
              <a:xfrm>
                <a:off x="982" y="2328"/>
                <a:ext cx="366" cy="26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512" y="348"/>
                  </a:cxn>
                  <a:cxn ang="0">
                    <a:pos x="732" y="431"/>
                  </a:cxn>
                  <a:cxn ang="0">
                    <a:pos x="732" y="454"/>
                  </a:cxn>
                  <a:cxn ang="0">
                    <a:pos x="284" y="532"/>
                  </a:cxn>
                  <a:cxn ang="0">
                    <a:pos x="64" y="453"/>
                  </a:cxn>
                  <a:cxn ang="0">
                    <a:pos x="64" y="431"/>
                  </a:cxn>
                  <a:cxn ang="0">
                    <a:pos x="53" y="426"/>
                  </a:cxn>
                  <a:cxn ang="0">
                    <a:pos x="0" y="79"/>
                  </a:cxn>
                  <a:cxn ang="0">
                    <a:pos x="445" y="1"/>
                  </a:cxn>
                  <a:cxn ang="0">
                    <a:pos x="462" y="0"/>
                  </a:cxn>
                  <a:cxn ang="0">
                    <a:pos x="462" y="0"/>
                  </a:cxn>
                </a:cxnLst>
                <a:rect l="0" t="0" r="r" b="b"/>
                <a:pathLst>
                  <a:path w="732" h="532">
                    <a:moveTo>
                      <a:pt x="462" y="0"/>
                    </a:moveTo>
                    <a:lnTo>
                      <a:pt x="512" y="348"/>
                    </a:lnTo>
                    <a:lnTo>
                      <a:pt x="732" y="431"/>
                    </a:lnTo>
                    <a:lnTo>
                      <a:pt x="732" y="454"/>
                    </a:lnTo>
                    <a:lnTo>
                      <a:pt x="284" y="532"/>
                    </a:lnTo>
                    <a:lnTo>
                      <a:pt x="64" y="453"/>
                    </a:lnTo>
                    <a:lnTo>
                      <a:pt x="64" y="431"/>
                    </a:lnTo>
                    <a:lnTo>
                      <a:pt x="53" y="426"/>
                    </a:lnTo>
                    <a:lnTo>
                      <a:pt x="0" y="79"/>
                    </a:lnTo>
                    <a:lnTo>
                      <a:pt x="445" y="1"/>
                    </a:lnTo>
                    <a:lnTo>
                      <a:pt x="462" y="0"/>
                    </a:lnTo>
                    <a:lnTo>
                      <a:pt x="462" y="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4" name="Picture 1234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21098833">
              <a:off x="1277353" y="828257"/>
              <a:ext cx="320908" cy="2208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510" name="Line 58"/>
          <p:cNvSpPr>
            <a:spLocks noChangeShapeType="1"/>
          </p:cNvSpPr>
          <p:nvPr/>
        </p:nvSpPr>
        <p:spPr bwMode="auto">
          <a:xfrm>
            <a:off x="5654487" y="3391018"/>
            <a:ext cx="491108" cy="146613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511" name="Line 58"/>
          <p:cNvSpPr>
            <a:spLocks noChangeShapeType="1"/>
          </p:cNvSpPr>
          <p:nvPr/>
        </p:nvSpPr>
        <p:spPr bwMode="auto">
          <a:xfrm flipH="1">
            <a:off x="5489915" y="1752556"/>
            <a:ext cx="640895" cy="168029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484" name="Group 307"/>
          <p:cNvGrpSpPr/>
          <p:nvPr/>
        </p:nvGrpSpPr>
        <p:grpSpPr>
          <a:xfrm>
            <a:off x="6664976" y="3623720"/>
            <a:ext cx="838207" cy="652464"/>
            <a:chOff x="1219208" y="762009"/>
            <a:chExt cx="582618" cy="423864"/>
          </a:xfrm>
        </p:grpSpPr>
        <p:grpSp>
          <p:nvGrpSpPr>
            <p:cNvPr id="485" name="Group 299"/>
            <p:cNvGrpSpPr>
              <a:grpSpLocks/>
            </p:cNvGrpSpPr>
            <p:nvPr/>
          </p:nvGrpSpPr>
          <p:grpSpPr bwMode="auto">
            <a:xfrm>
              <a:off x="1219208" y="762009"/>
              <a:ext cx="582618" cy="423864"/>
              <a:chOff x="982" y="2328"/>
              <a:chExt cx="367" cy="267"/>
            </a:xfrm>
          </p:grpSpPr>
          <p:sp>
            <p:nvSpPr>
              <p:cNvPr id="73" name="Freeform 300"/>
              <p:cNvSpPr>
                <a:spLocks/>
              </p:cNvSpPr>
              <p:nvPr/>
            </p:nvSpPr>
            <p:spPr bwMode="auto">
              <a:xfrm>
                <a:off x="982" y="2367"/>
                <a:ext cx="33" cy="177"/>
              </a:xfrm>
              <a:custGeom>
                <a:avLst/>
                <a:gdLst/>
                <a:ahLst/>
                <a:cxnLst>
                  <a:cxn ang="0">
                    <a:pos x="65" y="353"/>
                  </a:cxn>
                  <a:cxn ang="0">
                    <a:pos x="16" y="0"/>
                  </a:cxn>
                  <a:cxn ang="0">
                    <a:pos x="0" y="1"/>
                  </a:cxn>
                  <a:cxn ang="0">
                    <a:pos x="50" y="344"/>
                  </a:cxn>
                  <a:cxn ang="0">
                    <a:pos x="65" y="353"/>
                  </a:cxn>
                  <a:cxn ang="0">
                    <a:pos x="65" y="353"/>
                  </a:cxn>
                </a:cxnLst>
                <a:rect l="0" t="0" r="r" b="b"/>
                <a:pathLst>
                  <a:path w="65" h="353">
                    <a:moveTo>
                      <a:pt x="65" y="353"/>
                    </a:moveTo>
                    <a:lnTo>
                      <a:pt x="16" y="0"/>
                    </a:lnTo>
                    <a:lnTo>
                      <a:pt x="0" y="1"/>
                    </a:lnTo>
                    <a:lnTo>
                      <a:pt x="50" y="344"/>
                    </a:lnTo>
                    <a:lnTo>
                      <a:pt x="65" y="353"/>
                    </a:lnTo>
                    <a:lnTo>
                      <a:pt x="65" y="353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301"/>
              <p:cNvSpPr>
                <a:spLocks/>
              </p:cNvSpPr>
              <p:nvPr/>
            </p:nvSpPr>
            <p:spPr bwMode="auto">
              <a:xfrm>
                <a:off x="988" y="2328"/>
                <a:ext cx="251" cy="215"/>
              </a:xfrm>
              <a:custGeom>
                <a:avLst/>
                <a:gdLst/>
                <a:ahLst/>
                <a:cxnLst>
                  <a:cxn ang="0">
                    <a:pos x="502" y="351"/>
                  </a:cxn>
                  <a:cxn ang="0">
                    <a:pos x="449" y="0"/>
                  </a:cxn>
                  <a:cxn ang="0">
                    <a:pos x="0" y="79"/>
                  </a:cxn>
                  <a:cxn ang="0">
                    <a:pos x="52" y="428"/>
                  </a:cxn>
                  <a:cxn ang="0">
                    <a:pos x="502" y="351"/>
                  </a:cxn>
                  <a:cxn ang="0">
                    <a:pos x="502" y="351"/>
                  </a:cxn>
                </a:cxnLst>
                <a:rect l="0" t="0" r="r" b="b"/>
                <a:pathLst>
                  <a:path w="502" h="428">
                    <a:moveTo>
                      <a:pt x="502" y="351"/>
                    </a:moveTo>
                    <a:lnTo>
                      <a:pt x="449" y="0"/>
                    </a:lnTo>
                    <a:lnTo>
                      <a:pt x="0" y="79"/>
                    </a:lnTo>
                    <a:lnTo>
                      <a:pt x="52" y="428"/>
                    </a:lnTo>
                    <a:lnTo>
                      <a:pt x="502" y="351"/>
                    </a:lnTo>
                    <a:lnTo>
                      <a:pt x="502" y="351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02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solidFill>
                <a:srgbClr val="666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03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Line 304"/>
              <p:cNvSpPr>
                <a:spLocks noChangeShapeType="1"/>
              </p:cNvSpPr>
              <p:nvPr/>
            </p:nvSpPr>
            <p:spPr bwMode="auto">
              <a:xfrm flipH="1">
                <a:off x="1026" y="248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Line 305"/>
              <p:cNvSpPr>
                <a:spLocks noChangeShapeType="1"/>
              </p:cNvSpPr>
              <p:nvPr/>
            </p:nvSpPr>
            <p:spPr bwMode="auto">
              <a:xfrm flipH="1">
                <a:off x="1006" y="234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306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307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noFill/>
              <a:ln w="4763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308"/>
              <p:cNvSpPr>
                <a:spLocks/>
              </p:cNvSpPr>
              <p:nvPr/>
            </p:nvSpPr>
            <p:spPr bwMode="auto">
              <a:xfrm>
                <a:off x="1015" y="2504"/>
                <a:ext cx="334" cy="78"/>
              </a:xfrm>
              <a:custGeom>
                <a:avLst/>
                <a:gdLst/>
                <a:ahLst/>
                <a:cxnLst>
                  <a:cxn ang="0">
                    <a:pos x="450" y="0"/>
                  </a:cxn>
                  <a:cxn ang="0">
                    <a:pos x="668" y="80"/>
                  </a:cxn>
                  <a:cxn ang="0">
                    <a:pos x="218" y="156"/>
                  </a:cxn>
                  <a:cxn ang="0">
                    <a:pos x="0" y="80"/>
                  </a:cxn>
                  <a:cxn ang="0">
                    <a:pos x="450" y="0"/>
                  </a:cxn>
                  <a:cxn ang="0">
                    <a:pos x="450" y="0"/>
                  </a:cxn>
                </a:cxnLst>
                <a:rect l="0" t="0" r="r" b="b"/>
                <a:pathLst>
                  <a:path w="668" h="156">
                    <a:moveTo>
                      <a:pt x="450" y="0"/>
                    </a:moveTo>
                    <a:lnTo>
                      <a:pt x="668" y="80"/>
                    </a:lnTo>
                    <a:lnTo>
                      <a:pt x="218" y="156"/>
                    </a:lnTo>
                    <a:lnTo>
                      <a:pt x="0" y="80"/>
                    </a:lnTo>
                    <a:lnTo>
                      <a:pt x="450" y="0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Line 309"/>
              <p:cNvSpPr>
                <a:spLocks noChangeShapeType="1"/>
              </p:cNvSpPr>
              <p:nvPr/>
            </p:nvSpPr>
            <p:spPr bwMode="auto">
              <a:xfrm flipH="1">
                <a:off x="1015" y="2504"/>
                <a:ext cx="224" cy="3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310"/>
              <p:cNvSpPr>
                <a:spLocks/>
              </p:cNvSpPr>
              <p:nvPr/>
            </p:nvSpPr>
            <p:spPr bwMode="auto">
              <a:xfrm>
                <a:off x="1047" y="2540"/>
                <a:ext cx="35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2" h="18">
                    <a:moveTo>
                      <a:pt x="39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Freeform 311"/>
              <p:cNvSpPr>
                <a:spLocks/>
              </p:cNvSpPr>
              <p:nvPr/>
            </p:nvSpPr>
            <p:spPr bwMode="auto">
              <a:xfrm>
                <a:off x="1076" y="2535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18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8">
                    <a:moveTo>
                      <a:pt x="38" y="0"/>
                    </a:moveTo>
                    <a:lnTo>
                      <a:pt x="72" y="13"/>
                    </a:lnTo>
                    <a:lnTo>
                      <a:pt x="33" y="18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312"/>
              <p:cNvSpPr>
                <a:spLocks/>
              </p:cNvSpPr>
              <p:nvPr/>
            </p:nvSpPr>
            <p:spPr bwMode="auto">
              <a:xfrm>
                <a:off x="1106" y="2531"/>
                <a:ext cx="35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0"/>
                  </a:cxn>
                  <a:cxn ang="0">
                    <a:pos x="34" y="17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7">
                    <a:moveTo>
                      <a:pt x="39" y="0"/>
                    </a:moveTo>
                    <a:lnTo>
                      <a:pt x="71" y="10"/>
                    </a:lnTo>
                    <a:lnTo>
                      <a:pt x="34" y="17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313"/>
              <p:cNvSpPr>
                <a:spLocks/>
              </p:cNvSpPr>
              <p:nvPr/>
            </p:nvSpPr>
            <p:spPr bwMode="auto">
              <a:xfrm>
                <a:off x="1135" y="2526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0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0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314"/>
              <p:cNvSpPr>
                <a:spLocks/>
              </p:cNvSpPr>
              <p:nvPr/>
            </p:nvSpPr>
            <p:spPr bwMode="auto">
              <a:xfrm>
                <a:off x="1163" y="2521"/>
                <a:ext cx="37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315"/>
              <p:cNvSpPr>
                <a:spLocks/>
              </p:cNvSpPr>
              <p:nvPr/>
            </p:nvSpPr>
            <p:spPr bwMode="auto">
              <a:xfrm>
                <a:off x="1194" y="2516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2" h="18">
                    <a:moveTo>
                      <a:pt x="37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316"/>
              <p:cNvSpPr>
                <a:spLocks/>
              </p:cNvSpPr>
              <p:nvPr/>
            </p:nvSpPr>
            <p:spPr bwMode="auto">
              <a:xfrm>
                <a:off x="1222" y="2511"/>
                <a:ext cx="38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8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8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8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317"/>
              <p:cNvSpPr>
                <a:spLocks/>
              </p:cNvSpPr>
              <p:nvPr/>
            </p:nvSpPr>
            <p:spPr bwMode="auto">
              <a:xfrm>
                <a:off x="1071" y="2549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1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1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Freeform 318"/>
              <p:cNvSpPr>
                <a:spLocks/>
              </p:cNvSpPr>
              <p:nvPr/>
            </p:nvSpPr>
            <p:spPr bwMode="auto">
              <a:xfrm>
                <a:off x="1101" y="2544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2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7">
                    <a:moveTo>
                      <a:pt x="38" y="0"/>
                    </a:moveTo>
                    <a:lnTo>
                      <a:pt x="71" y="12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319"/>
              <p:cNvSpPr>
                <a:spLocks/>
              </p:cNvSpPr>
              <p:nvPr/>
            </p:nvSpPr>
            <p:spPr bwMode="auto">
              <a:xfrm>
                <a:off x="1130" y="2539"/>
                <a:ext cx="35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1"/>
                  </a:cxn>
                  <a:cxn ang="0">
                    <a:pos x="33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6">
                    <a:moveTo>
                      <a:pt x="38" y="0"/>
                    </a:moveTo>
                    <a:lnTo>
                      <a:pt x="71" y="11"/>
                    </a:lnTo>
                    <a:lnTo>
                      <a:pt x="33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320"/>
              <p:cNvSpPr>
                <a:spLocks/>
              </p:cNvSpPr>
              <p:nvPr/>
            </p:nvSpPr>
            <p:spPr bwMode="auto">
              <a:xfrm>
                <a:off x="1159" y="2533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321"/>
              <p:cNvSpPr>
                <a:spLocks/>
              </p:cNvSpPr>
              <p:nvPr/>
            </p:nvSpPr>
            <p:spPr bwMode="auto">
              <a:xfrm>
                <a:off x="1188" y="2529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0"/>
                  </a:cxn>
                  <a:cxn ang="0">
                    <a:pos x="34" y="16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6">
                    <a:moveTo>
                      <a:pt x="39" y="0"/>
                    </a:moveTo>
                    <a:lnTo>
                      <a:pt x="73" y="10"/>
                    </a:lnTo>
                    <a:lnTo>
                      <a:pt x="34" y="16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322"/>
              <p:cNvSpPr>
                <a:spLocks/>
              </p:cNvSpPr>
              <p:nvPr/>
            </p:nvSpPr>
            <p:spPr bwMode="auto">
              <a:xfrm>
                <a:off x="1217" y="2524"/>
                <a:ext cx="37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2"/>
                  </a:cxn>
                  <a:cxn ang="0">
                    <a:pos x="35" y="16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2"/>
                    </a:lnTo>
                    <a:lnTo>
                      <a:pt x="35" y="16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323"/>
              <p:cNvSpPr>
                <a:spLocks/>
              </p:cNvSpPr>
              <p:nvPr/>
            </p:nvSpPr>
            <p:spPr bwMode="auto">
              <a:xfrm>
                <a:off x="1247" y="2519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1"/>
                  </a:cxn>
                  <a:cxn ang="0">
                    <a:pos x="34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1"/>
                    </a:lnTo>
                    <a:lnTo>
                      <a:pt x="34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324"/>
              <p:cNvSpPr>
                <a:spLocks/>
              </p:cNvSpPr>
              <p:nvPr/>
            </p:nvSpPr>
            <p:spPr bwMode="auto">
              <a:xfrm>
                <a:off x="1095" y="2557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1"/>
                  </a:cxn>
                  <a:cxn ang="0">
                    <a:pos x="34" y="19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9">
                    <a:moveTo>
                      <a:pt x="39" y="0"/>
                    </a:moveTo>
                    <a:lnTo>
                      <a:pt x="73" y="11"/>
                    </a:lnTo>
                    <a:lnTo>
                      <a:pt x="34" y="19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325"/>
              <p:cNvSpPr>
                <a:spLocks/>
              </p:cNvSpPr>
              <p:nvPr/>
            </p:nvSpPr>
            <p:spPr bwMode="auto">
              <a:xfrm>
                <a:off x="1125" y="2553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1" y="10"/>
                  </a:cxn>
                  <a:cxn ang="0">
                    <a:pos x="32" y="18"/>
                  </a:cxn>
                  <a:cxn ang="0">
                    <a:pos x="0" y="5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1" h="18">
                    <a:moveTo>
                      <a:pt x="37" y="0"/>
                    </a:moveTo>
                    <a:lnTo>
                      <a:pt x="71" y="10"/>
                    </a:lnTo>
                    <a:lnTo>
                      <a:pt x="32" y="18"/>
                    </a:lnTo>
                    <a:lnTo>
                      <a:pt x="0" y="5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326"/>
              <p:cNvSpPr>
                <a:spLocks/>
              </p:cNvSpPr>
              <p:nvPr/>
            </p:nvSpPr>
            <p:spPr bwMode="auto">
              <a:xfrm>
                <a:off x="1242" y="2532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0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8">
                    <a:moveTo>
                      <a:pt x="38" y="0"/>
                    </a:moveTo>
                    <a:lnTo>
                      <a:pt x="71" y="10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327"/>
              <p:cNvSpPr>
                <a:spLocks/>
              </p:cNvSpPr>
              <p:nvPr/>
            </p:nvSpPr>
            <p:spPr bwMode="auto">
              <a:xfrm>
                <a:off x="1271" y="2527"/>
                <a:ext cx="37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6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6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6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328"/>
              <p:cNvSpPr>
                <a:spLocks/>
              </p:cNvSpPr>
              <p:nvPr/>
            </p:nvSpPr>
            <p:spPr bwMode="auto">
              <a:xfrm>
                <a:off x="1120" y="2566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0" y="11"/>
                  </a:cxn>
                  <a:cxn ang="0">
                    <a:pos x="33" y="17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17">
                    <a:moveTo>
                      <a:pt x="38" y="0"/>
                    </a:moveTo>
                    <a:lnTo>
                      <a:pt x="70" y="11"/>
                    </a:lnTo>
                    <a:lnTo>
                      <a:pt x="33" y="17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329"/>
              <p:cNvSpPr>
                <a:spLocks/>
              </p:cNvSpPr>
              <p:nvPr/>
            </p:nvSpPr>
            <p:spPr bwMode="auto">
              <a:xfrm>
                <a:off x="1149" y="2560"/>
                <a:ext cx="36" cy="1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20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20">
                    <a:moveTo>
                      <a:pt x="38" y="0"/>
                    </a:moveTo>
                    <a:lnTo>
                      <a:pt x="72" y="13"/>
                    </a:lnTo>
                    <a:lnTo>
                      <a:pt x="33" y="20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30"/>
              <p:cNvSpPr>
                <a:spLocks/>
              </p:cNvSpPr>
              <p:nvPr/>
            </p:nvSpPr>
            <p:spPr bwMode="auto">
              <a:xfrm>
                <a:off x="1266" y="2540"/>
                <a:ext cx="36" cy="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72" y="13"/>
                  </a:cxn>
                  <a:cxn ang="0">
                    <a:pos x="35" y="18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72" h="18">
                    <a:moveTo>
                      <a:pt x="40" y="0"/>
                    </a:moveTo>
                    <a:lnTo>
                      <a:pt x="72" y="13"/>
                    </a:lnTo>
                    <a:lnTo>
                      <a:pt x="35" y="18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31"/>
              <p:cNvSpPr>
                <a:spLocks/>
              </p:cNvSpPr>
              <p:nvPr/>
            </p:nvSpPr>
            <p:spPr bwMode="auto">
              <a:xfrm>
                <a:off x="1295" y="2536"/>
                <a:ext cx="36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2"/>
                  </a:cxn>
                  <a:cxn ang="0">
                    <a:pos x="35" y="18"/>
                  </a:cxn>
                  <a:cxn ang="0">
                    <a:pos x="0" y="7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8">
                    <a:moveTo>
                      <a:pt x="39" y="0"/>
                    </a:moveTo>
                    <a:lnTo>
                      <a:pt x="71" y="12"/>
                    </a:lnTo>
                    <a:lnTo>
                      <a:pt x="35" y="18"/>
                    </a:lnTo>
                    <a:lnTo>
                      <a:pt x="0" y="7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32"/>
              <p:cNvSpPr>
                <a:spLocks/>
              </p:cNvSpPr>
              <p:nvPr/>
            </p:nvSpPr>
            <p:spPr bwMode="auto">
              <a:xfrm>
                <a:off x="1152" y="2536"/>
                <a:ext cx="124" cy="30"/>
              </a:xfrm>
              <a:custGeom>
                <a:avLst/>
                <a:gdLst/>
                <a:ahLst/>
                <a:cxnLst>
                  <a:cxn ang="0">
                    <a:pos x="248" y="30"/>
                  </a:cxn>
                  <a:cxn ang="0">
                    <a:pos x="166" y="0"/>
                  </a:cxn>
                  <a:cxn ang="0">
                    <a:pos x="0" y="29"/>
                  </a:cxn>
                  <a:cxn ang="0">
                    <a:pos x="84" y="61"/>
                  </a:cxn>
                  <a:cxn ang="0">
                    <a:pos x="248" y="30"/>
                  </a:cxn>
                  <a:cxn ang="0">
                    <a:pos x="248" y="30"/>
                  </a:cxn>
                </a:cxnLst>
                <a:rect l="0" t="0" r="r" b="b"/>
                <a:pathLst>
                  <a:path w="248" h="61">
                    <a:moveTo>
                      <a:pt x="248" y="30"/>
                    </a:moveTo>
                    <a:lnTo>
                      <a:pt x="166" y="0"/>
                    </a:lnTo>
                    <a:lnTo>
                      <a:pt x="0" y="29"/>
                    </a:lnTo>
                    <a:lnTo>
                      <a:pt x="84" y="61"/>
                    </a:lnTo>
                    <a:lnTo>
                      <a:pt x="248" y="30"/>
                    </a:lnTo>
                    <a:lnTo>
                      <a:pt x="248" y="30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3"/>
              <p:cNvSpPr>
                <a:spLocks/>
              </p:cNvSpPr>
              <p:nvPr/>
            </p:nvSpPr>
            <p:spPr bwMode="auto">
              <a:xfrm>
                <a:off x="1014" y="2543"/>
                <a:ext cx="111" cy="52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0"/>
                  </a:cxn>
                  <a:cxn ang="0">
                    <a:pos x="222" y="79"/>
                  </a:cxn>
                  <a:cxn ang="0">
                    <a:pos x="222" y="104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222" h="104">
                    <a:moveTo>
                      <a:pt x="0" y="24"/>
                    </a:moveTo>
                    <a:lnTo>
                      <a:pt x="0" y="0"/>
                    </a:lnTo>
                    <a:lnTo>
                      <a:pt x="222" y="79"/>
                    </a:lnTo>
                    <a:lnTo>
                      <a:pt x="222" y="10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Line 334"/>
              <p:cNvSpPr>
                <a:spLocks noChangeShapeType="1"/>
              </p:cNvSpPr>
              <p:nvPr/>
            </p:nvSpPr>
            <p:spPr bwMode="auto">
              <a:xfrm flipH="1">
                <a:off x="1126" y="2544"/>
                <a:ext cx="221" cy="38"/>
              </a:xfrm>
              <a:prstGeom prst="line">
                <a:avLst/>
              </a:prstGeom>
              <a:noFill/>
              <a:ln w="1588">
                <a:solidFill>
                  <a:srgbClr val="9999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335"/>
              <p:cNvSpPr>
                <a:spLocks/>
              </p:cNvSpPr>
              <p:nvPr/>
            </p:nvSpPr>
            <p:spPr bwMode="auto">
              <a:xfrm>
                <a:off x="982" y="2328"/>
                <a:ext cx="366" cy="26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512" y="348"/>
                  </a:cxn>
                  <a:cxn ang="0">
                    <a:pos x="732" y="431"/>
                  </a:cxn>
                  <a:cxn ang="0">
                    <a:pos x="732" y="454"/>
                  </a:cxn>
                  <a:cxn ang="0">
                    <a:pos x="284" y="532"/>
                  </a:cxn>
                  <a:cxn ang="0">
                    <a:pos x="64" y="453"/>
                  </a:cxn>
                  <a:cxn ang="0">
                    <a:pos x="64" y="431"/>
                  </a:cxn>
                  <a:cxn ang="0">
                    <a:pos x="53" y="426"/>
                  </a:cxn>
                  <a:cxn ang="0">
                    <a:pos x="0" y="79"/>
                  </a:cxn>
                  <a:cxn ang="0">
                    <a:pos x="445" y="1"/>
                  </a:cxn>
                  <a:cxn ang="0">
                    <a:pos x="462" y="0"/>
                  </a:cxn>
                  <a:cxn ang="0">
                    <a:pos x="462" y="0"/>
                  </a:cxn>
                </a:cxnLst>
                <a:rect l="0" t="0" r="r" b="b"/>
                <a:pathLst>
                  <a:path w="732" h="532">
                    <a:moveTo>
                      <a:pt x="462" y="0"/>
                    </a:moveTo>
                    <a:lnTo>
                      <a:pt x="512" y="348"/>
                    </a:lnTo>
                    <a:lnTo>
                      <a:pt x="732" y="431"/>
                    </a:lnTo>
                    <a:lnTo>
                      <a:pt x="732" y="454"/>
                    </a:lnTo>
                    <a:lnTo>
                      <a:pt x="284" y="532"/>
                    </a:lnTo>
                    <a:lnTo>
                      <a:pt x="64" y="453"/>
                    </a:lnTo>
                    <a:lnTo>
                      <a:pt x="64" y="431"/>
                    </a:lnTo>
                    <a:lnTo>
                      <a:pt x="53" y="426"/>
                    </a:lnTo>
                    <a:lnTo>
                      <a:pt x="0" y="79"/>
                    </a:lnTo>
                    <a:lnTo>
                      <a:pt x="445" y="1"/>
                    </a:lnTo>
                    <a:lnTo>
                      <a:pt x="462" y="0"/>
                    </a:lnTo>
                    <a:lnTo>
                      <a:pt x="462" y="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72" name="Picture 1234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21098833">
              <a:off x="1277353" y="828258"/>
              <a:ext cx="320908" cy="2208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49"/>
          <p:cNvGrpSpPr>
            <a:grpSpLocks/>
          </p:cNvGrpSpPr>
          <p:nvPr/>
        </p:nvGrpSpPr>
        <p:grpSpPr bwMode="auto">
          <a:xfrm>
            <a:off x="5383631" y="3181190"/>
            <a:ext cx="987425" cy="280987"/>
            <a:chOff x="4656" y="2127"/>
            <a:chExt cx="576" cy="177"/>
          </a:xfrm>
        </p:grpSpPr>
        <p:sp>
          <p:nvSpPr>
            <p:cNvPr id="477" name="Rectangle 250"/>
            <p:cNvSpPr>
              <a:spLocks noChangeArrowheads="1"/>
            </p:cNvSpPr>
            <p:nvPr/>
          </p:nvSpPr>
          <p:spPr bwMode="auto">
            <a:xfrm>
              <a:off x="4656" y="2160"/>
              <a:ext cx="528" cy="14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  <a:effectLst/>
            <a:scene3d>
              <a:camera prst="legacyPerspectiveTopRight"/>
              <a:lightRig rig="legacyFlat3" dir="b"/>
            </a:scene3d>
            <a:sp3d extrusionH="887400" prstMaterial="legacyMatte">
              <a:bevelT w="13500" h="13500" prst="angle"/>
              <a:bevelB w="13500" h="13500" prst="angle"/>
              <a:extrusionClr>
                <a:srgbClr val="C0C0C0"/>
              </a:extrusionClr>
            </a:sp3d>
          </p:spPr>
          <p:txBody>
            <a:bodyPr wrap="none" anchor="ctr">
              <a:flatTx/>
            </a:bodyPr>
            <a:lstStyle/>
            <a:p>
              <a:endParaRPr lang="en-US"/>
            </a:p>
          </p:txBody>
        </p:sp>
        <p:grpSp>
          <p:nvGrpSpPr>
            <p:cNvPr id="6" name="Group 251"/>
            <p:cNvGrpSpPr>
              <a:grpSpLocks/>
            </p:cNvGrpSpPr>
            <p:nvPr/>
          </p:nvGrpSpPr>
          <p:grpSpPr bwMode="auto">
            <a:xfrm>
              <a:off x="4976" y="2193"/>
              <a:ext cx="58" cy="103"/>
              <a:chOff x="4976" y="2184"/>
              <a:chExt cx="58" cy="103"/>
            </a:xfrm>
          </p:grpSpPr>
          <p:grpSp>
            <p:nvGrpSpPr>
              <p:cNvPr id="11" name="Group 252"/>
              <p:cNvGrpSpPr>
                <a:grpSpLocks/>
              </p:cNvGrpSpPr>
              <p:nvPr/>
            </p:nvGrpSpPr>
            <p:grpSpPr bwMode="auto">
              <a:xfrm>
                <a:off x="4976" y="2229"/>
                <a:ext cx="58" cy="58"/>
                <a:chOff x="4090" y="2351"/>
                <a:chExt cx="58" cy="58"/>
              </a:xfrm>
            </p:grpSpPr>
            <p:sp>
              <p:nvSpPr>
                <p:cNvPr id="506" name="Rectangle 253"/>
                <p:cNvSpPr>
                  <a:spLocks noChangeArrowheads="1"/>
                </p:cNvSpPr>
                <p:nvPr/>
              </p:nvSpPr>
              <p:spPr bwMode="auto">
                <a:xfrm>
                  <a:off x="4090" y="2351"/>
                  <a:ext cx="58" cy="3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7" name="Rectangle 254"/>
                <p:cNvSpPr>
                  <a:spLocks noChangeArrowheads="1"/>
                </p:cNvSpPr>
                <p:nvPr/>
              </p:nvSpPr>
              <p:spPr bwMode="auto">
                <a:xfrm>
                  <a:off x="4112" y="2394"/>
                  <a:ext cx="14" cy="1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" name="Group 255"/>
              <p:cNvGrpSpPr>
                <a:grpSpLocks/>
              </p:cNvGrpSpPr>
              <p:nvPr/>
            </p:nvGrpSpPr>
            <p:grpSpPr bwMode="auto">
              <a:xfrm>
                <a:off x="4976" y="2184"/>
                <a:ext cx="58" cy="15"/>
                <a:chOff x="4090" y="2306"/>
                <a:chExt cx="58" cy="15"/>
              </a:xfrm>
            </p:grpSpPr>
            <p:sp>
              <p:nvSpPr>
                <p:cNvPr id="504" name="Oval 256"/>
                <p:cNvSpPr>
                  <a:spLocks noChangeArrowheads="1"/>
                </p:cNvSpPr>
                <p:nvPr/>
              </p:nvSpPr>
              <p:spPr bwMode="auto">
                <a:xfrm>
                  <a:off x="4090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5" name="Oval 257"/>
                <p:cNvSpPr>
                  <a:spLocks noChangeArrowheads="1"/>
                </p:cNvSpPr>
                <p:nvPr/>
              </p:nvSpPr>
              <p:spPr bwMode="auto">
                <a:xfrm>
                  <a:off x="4134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5" name="Group 258"/>
            <p:cNvGrpSpPr>
              <a:grpSpLocks/>
            </p:cNvGrpSpPr>
            <p:nvPr/>
          </p:nvGrpSpPr>
          <p:grpSpPr bwMode="auto">
            <a:xfrm>
              <a:off x="4792" y="2193"/>
              <a:ext cx="58" cy="103"/>
              <a:chOff x="4888" y="2184"/>
              <a:chExt cx="58" cy="103"/>
            </a:xfrm>
          </p:grpSpPr>
          <p:grpSp>
            <p:nvGrpSpPr>
              <p:cNvPr id="17" name="Group 259"/>
              <p:cNvGrpSpPr>
                <a:grpSpLocks/>
              </p:cNvGrpSpPr>
              <p:nvPr/>
            </p:nvGrpSpPr>
            <p:grpSpPr bwMode="auto">
              <a:xfrm>
                <a:off x="4888" y="2229"/>
                <a:ext cx="58" cy="58"/>
                <a:chOff x="4002" y="2351"/>
                <a:chExt cx="58" cy="58"/>
              </a:xfrm>
            </p:grpSpPr>
            <p:sp>
              <p:nvSpPr>
                <p:cNvPr id="500" name="Rectangle 260"/>
                <p:cNvSpPr>
                  <a:spLocks noChangeArrowheads="1"/>
                </p:cNvSpPr>
                <p:nvPr/>
              </p:nvSpPr>
              <p:spPr bwMode="auto">
                <a:xfrm>
                  <a:off x="4002" y="2351"/>
                  <a:ext cx="58" cy="3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1" name="Rectangle 261"/>
                <p:cNvSpPr>
                  <a:spLocks noChangeArrowheads="1"/>
                </p:cNvSpPr>
                <p:nvPr/>
              </p:nvSpPr>
              <p:spPr bwMode="auto">
                <a:xfrm>
                  <a:off x="4024" y="2394"/>
                  <a:ext cx="14" cy="1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8" name="Group 262"/>
              <p:cNvGrpSpPr>
                <a:grpSpLocks/>
              </p:cNvGrpSpPr>
              <p:nvPr/>
            </p:nvGrpSpPr>
            <p:grpSpPr bwMode="auto">
              <a:xfrm>
                <a:off x="4888" y="2184"/>
                <a:ext cx="58" cy="15"/>
                <a:chOff x="4002" y="2306"/>
                <a:chExt cx="58" cy="15"/>
              </a:xfrm>
            </p:grpSpPr>
            <p:sp>
              <p:nvSpPr>
                <p:cNvPr id="498" name="Oval 263"/>
                <p:cNvSpPr>
                  <a:spLocks noChangeArrowheads="1"/>
                </p:cNvSpPr>
                <p:nvPr/>
              </p:nvSpPr>
              <p:spPr bwMode="auto">
                <a:xfrm>
                  <a:off x="4002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9" name="Oval 264"/>
                <p:cNvSpPr>
                  <a:spLocks noChangeArrowheads="1"/>
                </p:cNvSpPr>
                <p:nvPr/>
              </p:nvSpPr>
              <p:spPr bwMode="auto">
                <a:xfrm>
                  <a:off x="4046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9" name="Group 265"/>
            <p:cNvGrpSpPr>
              <a:grpSpLocks/>
            </p:cNvGrpSpPr>
            <p:nvPr/>
          </p:nvGrpSpPr>
          <p:grpSpPr bwMode="auto">
            <a:xfrm>
              <a:off x="4704" y="2193"/>
              <a:ext cx="58" cy="103"/>
              <a:chOff x="4800" y="2184"/>
              <a:chExt cx="58" cy="103"/>
            </a:xfrm>
          </p:grpSpPr>
          <p:grpSp>
            <p:nvGrpSpPr>
              <p:cNvPr id="20" name="Group 266"/>
              <p:cNvGrpSpPr>
                <a:grpSpLocks/>
              </p:cNvGrpSpPr>
              <p:nvPr/>
            </p:nvGrpSpPr>
            <p:grpSpPr bwMode="auto">
              <a:xfrm>
                <a:off x="4800" y="2229"/>
                <a:ext cx="58" cy="58"/>
                <a:chOff x="3914" y="2351"/>
                <a:chExt cx="58" cy="58"/>
              </a:xfrm>
            </p:grpSpPr>
            <p:sp>
              <p:nvSpPr>
                <p:cNvPr id="494" name="Rectangle 267"/>
                <p:cNvSpPr>
                  <a:spLocks noChangeArrowheads="1"/>
                </p:cNvSpPr>
                <p:nvPr/>
              </p:nvSpPr>
              <p:spPr bwMode="auto">
                <a:xfrm>
                  <a:off x="3914" y="2351"/>
                  <a:ext cx="58" cy="3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5" name="Rectangle 268"/>
                <p:cNvSpPr>
                  <a:spLocks noChangeArrowheads="1"/>
                </p:cNvSpPr>
                <p:nvPr/>
              </p:nvSpPr>
              <p:spPr bwMode="auto">
                <a:xfrm>
                  <a:off x="3936" y="2394"/>
                  <a:ext cx="14" cy="1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1" name="Group 269"/>
              <p:cNvGrpSpPr>
                <a:grpSpLocks/>
              </p:cNvGrpSpPr>
              <p:nvPr/>
            </p:nvGrpSpPr>
            <p:grpSpPr bwMode="auto">
              <a:xfrm>
                <a:off x="4800" y="2184"/>
                <a:ext cx="58" cy="15"/>
                <a:chOff x="3914" y="2306"/>
                <a:chExt cx="58" cy="15"/>
              </a:xfrm>
            </p:grpSpPr>
            <p:sp>
              <p:nvSpPr>
                <p:cNvPr id="492" name="Oval 270"/>
                <p:cNvSpPr>
                  <a:spLocks noChangeArrowheads="1"/>
                </p:cNvSpPr>
                <p:nvPr/>
              </p:nvSpPr>
              <p:spPr bwMode="auto">
                <a:xfrm>
                  <a:off x="3914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3" name="Oval 271"/>
                <p:cNvSpPr>
                  <a:spLocks noChangeArrowheads="1"/>
                </p:cNvSpPr>
                <p:nvPr/>
              </p:nvSpPr>
              <p:spPr bwMode="auto">
                <a:xfrm>
                  <a:off x="3958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24" name="Group 272"/>
            <p:cNvGrpSpPr>
              <a:grpSpLocks/>
            </p:cNvGrpSpPr>
            <p:nvPr/>
          </p:nvGrpSpPr>
          <p:grpSpPr bwMode="auto">
            <a:xfrm>
              <a:off x="5064" y="2193"/>
              <a:ext cx="60" cy="103"/>
              <a:chOff x="5064" y="2184"/>
              <a:chExt cx="60" cy="103"/>
            </a:xfrm>
          </p:grpSpPr>
          <p:grpSp>
            <p:nvGrpSpPr>
              <p:cNvPr id="25" name="Group 273"/>
              <p:cNvGrpSpPr>
                <a:grpSpLocks/>
              </p:cNvGrpSpPr>
              <p:nvPr/>
            </p:nvGrpSpPr>
            <p:grpSpPr bwMode="auto">
              <a:xfrm>
                <a:off x="5064" y="2229"/>
                <a:ext cx="60" cy="58"/>
                <a:chOff x="4178" y="2351"/>
                <a:chExt cx="60" cy="58"/>
              </a:xfrm>
            </p:grpSpPr>
            <p:sp>
              <p:nvSpPr>
                <p:cNvPr id="488" name="Rectangle 274"/>
                <p:cNvSpPr>
                  <a:spLocks noChangeArrowheads="1"/>
                </p:cNvSpPr>
                <p:nvPr/>
              </p:nvSpPr>
              <p:spPr bwMode="auto">
                <a:xfrm>
                  <a:off x="4178" y="2351"/>
                  <a:ext cx="60" cy="3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9" name="Rectangle 275"/>
                <p:cNvSpPr>
                  <a:spLocks noChangeArrowheads="1"/>
                </p:cNvSpPr>
                <p:nvPr/>
              </p:nvSpPr>
              <p:spPr bwMode="auto">
                <a:xfrm>
                  <a:off x="4200" y="2394"/>
                  <a:ext cx="14" cy="15"/>
                </a:xfrm>
                <a:prstGeom prst="rect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7" name="Group 276"/>
              <p:cNvGrpSpPr>
                <a:grpSpLocks/>
              </p:cNvGrpSpPr>
              <p:nvPr/>
            </p:nvGrpSpPr>
            <p:grpSpPr bwMode="auto">
              <a:xfrm>
                <a:off x="5064" y="2184"/>
                <a:ext cx="60" cy="15"/>
                <a:chOff x="4178" y="2306"/>
                <a:chExt cx="60" cy="15"/>
              </a:xfrm>
            </p:grpSpPr>
            <p:sp>
              <p:nvSpPr>
                <p:cNvPr id="486" name="Oval 277"/>
                <p:cNvSpPr>
                  <a:spLocks noChangeArrowheads="1"/>
                </p:cNvSpPr>
                <p:nvPr/>
              </p:nvSpPr>
              <p:spPr bwMode="auto">
                <a:xfrm>
                  <a:off x="4178" y="2306"/>
                  <a:ext cx="14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7" name="Oval 278"/>
                <p:cNvSpPr>
                  <a:spLocks noChangeArrowheads="1"/>
                </p:cNvSpPr>
                <p:nvPr/>
              </p:nvSpPr>
              <p:spPr bwMode="auto">
                <a:xfrm>
                  <a:off x="4222" y="2306"/>
                  <a:ext cx="16" cy="15"/>
                </a:xfrm>
                <a:prstGeom prst="ellipse">
                  <a:avLst/>
                </a:prstGeom>
                <a:solidFill>
                  <a:srgbClr val="DADADA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482" name="Text Box 279"/>
            <p:cNvSpPr txBox="1">
              <a:spLocks noChangeArrowheads="1"/>
            </p:cNvSpPr>
            <p:nvPr/>
          </p:nvSpPr>
          <p:spPr bwMode="auto">
            <a:xfrm>
              <a:off x="4656" y="2127"/>
              <a:ext cx="288" cy="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300" b="1"/>
                <a:t>To Network</a:t>
              </a:r>
            </a:p>
          </p:txBody>
        </p:sp>
        <p:sp>
          <p:nvSpPr>
            <p:cNvPr id="483" name="Text Box 280"/>
            <p:cNvSpPr txBox="1">
              <a:spLocks noChangeArrowheads="1"/>
            </p:cNvSpPr>
            <p:nvPr/>
          </p:nvSpPr>
          <p:spPr bwMode="auto">
            <a:xfrm>
              <a:off x="4944" y="2127"/>
              <a:ext cx="288" cy="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300" b="1"/>
                <a:t>To Analyzer</a:t>
              </a: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Capture from a Tap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97370" y="1493837"/>
            <a:ext cx="5365230" cy="4525963"/>
          </a:xfrm>
        </p:spPr>
        <p:txBody>
          <a:bodyPr/>
          <a:lstStyle/>
          <a:p>
            <a:r>
              <a:rPr lang="en-US" dirty="0" smtClean="0"/>
              <a:t>What will it cost?</a:t>
            </a:r>
          </a:p>
          <a:p>
            <a:pPr marL="742950" lvl="2" indent="-342900"/>
            <a:r>
              <a:rPr lang="en-US" dirty="0" smtClean="0"/>
              <a:t>Inserting the tap requires a change control window</a:t>
            </a:r>
          </a:p>
          <a:p>
            <a:pPr marL="1200150" lvl="3" indent="-342900"/>
            <a:r>
              <a:rPr lang="en-US" dirty="0" smtClean="0"/>
              <a:t>To handle that, taps are inserted and left there.  You don’t move them around every 20 minutes.  But that is not efficient use of the resource.</a:t>
            </a:r>
          </a:p>
          <a:p>
            <a:pPr marL="1200150" lvl="3" indent="-342900"/>
            <a:r>
              <a:rPr lang="en-US" dirty="0" smtClean="0"/>
              <a:t>So if you insert it and leave it there forever, isn’t that a single point of failure for my mission critical link?  </a:t>
            </a:r>
            <a:r>
              <a:rPr lang="en-US" dirty="0" smtClean="0">
                <a:solidFill>
                  <a:srgbClr val="FF0000"/>
                </a:solidFill>
              </a:rPr>
              <a:t>Yes</a:t>
            </a:r>
          </a:p>
          <a:p>
            <a:endParaRPr lang="en-US" dirty="0"/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6138846" y="6453188"/>
            <a:ext cx="33337" cy="11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r>
              <a:rPr lang="en-US" sz="100">
                <a:solidFill>
                  <a:srgbClr val="FFFFFF"/>
                </a:solidFill>
              </a:rPr>
              <a:t>SERIES</a:t>
            </a:r>
            <a:endParaRPr lang="en-US"/>
          </a:p>
        </p:txBody>
      </p:sp>
      <p:grpSp>
        <p:nvGrpSpPr>
          <p:cNvPr id="29" name="Group 5"/>
          <p:cNvGrpSpPr>
            <a:grpSpLocks/>
          </p:cNvGrpSpPr>
          <p:nvPr/>
        </p:nvGrpSpPr>
        <p:grpSpPr bwMode="auto">
          <a:xfrm>
            <a:off x="6097126" y="1447757"/>
            <a:ext cx="1674813" cy="377825"/>
            <a:chOff x="528" y="3472"/>
            <a:chExt cx="786" cy="143"/>
          </a:xfrm>
        </p:grpSpPr>
        <p:sp>
          <p:nvSpPr>
            <p:cNvPr id="424" name="Rectangle 6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25" name="Line 7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" name="Group 8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438" name="Freeform 9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 10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Rectangle 11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 12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 13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" name="Freeform 14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" name="Freeform 15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" name="Freeform 16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Freeform 17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Freeform 18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 19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 20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Rectangle 21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Rectangle 22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Rectangle 23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Rectangle 24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Rectangle 25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Rectangle 26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Rectangle 27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Rectangle 28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Rectangle 29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Rectangle 30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Rectangle 31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" name="Rectangle 32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" name="Rectangle 33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Rectangle 34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Rectangle 35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Rectangle 36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Rectangle 37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Rectangle 38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Rectangle 39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Rectangle 40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Rectangle 41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Rectangle 42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Rectangle 43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" name="Rectangle 44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" name="Rectangle 45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" name="Rectangle 46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27" name="Line 47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28" name="Line 48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29" name="Line 49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0" name="Line 50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1" name="Line 51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2" name="Line 52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3" name="Line 53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4" name="Line 54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5" name="Line 55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6" name="Line 56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7" name="Line 57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7" name="Line 58"/>
          <p:cNvSpPr>
            <a:spLocks noChangeShapeType="1"/>
          </p:cNvSpPr>
          <p:nvPr/>
        </p:nvSpPr>
        <p:spPr bwMode="auto">
          <a:xfrm>
            <a:off x="7698913" y="1752557"/>
            <a:ext cx="1062037" cy="112875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8" name="Line 60"/>
          <p:cNvSpPr>
            <a:spLocks noChangeShapeType="1"/>
          </p:cNvSpPr>
          <p:nvPr/>
        </p:nvSpPr>
        <p:spPr bwMode="auto">
          <a:xfrm flipH="1">
            <a:off x="6324139" y="1752557"/>
            <a:ext cx="20911" cy="369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9" name="Line 61"/>
          <p:cNvSpPr>
            <a:spLocks noChangeShapeType="1"/>
          </p:cNvSpPr>
          <p:nvPr/>
        </p:nvSpPr>
        <p:spPr bwMode="auto">
          <a:xfrm>
            <a:off x="6552739" y="1752557"/>
            <a:ext cx="228600" cy="457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10" name="Line 62"/>
          <p:cNvSpPr>
            <a:spLocks noChangeShapeType="1"/>
          </p:cNvSpPr>
          <p:nvPr/>
        </p:nvSpPr>
        <p:spPr bwMode="auto">
          <a:xfrm>
            <a:off x="7314739" y="1752557"/>
            <a:ext cx="384175" cy="422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32" name="Group 177"/>
          <p:cNvGrpSpPr>
            <a:grpSpLocks/>
          </p:cNvGrpSpPr>
          <p:nvPr/>
        </p:nvGrpSpPr>
        <p:grpSpPr bwMode="auto">
          <a:xfrm>
            <a:off x="6086458" y="4684713"/>
            <a:ext cx="1162050" cy="215900"/>
            <a:chOff x="528" y="3472"/>
            <a:chExt cx="786" cy="143"/>
          </a:xfrm>
        </p:grpSpPr>
        <p:sp>
          <p:nvSpPr>
            <p:cNvPr id="372" name="Rectangle 178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73" name="Line 179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3" name="Group 180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386" name="Freeform 181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 182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Rectangle 183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84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 185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86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87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88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89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90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91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192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Rectangle 193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Rectangle 194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Rectangle 195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Rectangle 196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Rectangle 197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Rectangle 198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Rectangle 199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Rectangle 200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Rectangle 201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Rectangle 202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Rectangle 203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Rectangle 204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Rectangle 205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Rectangle 206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Rectangle 207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Rectangle 208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Rectangle 209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Rectangle 210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Rectangle 211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Rectangle 212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Rectangle 213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Rectangle 214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Rectangle 215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Rectangle 216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Rectangle 217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Rectangle 218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5" name="Line 219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6" name="Line 220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7" name="Line 221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8" name="Line 222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9" name="Line 223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0" name="Line 224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1" name="Line 225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Line 226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Line 227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4" name="Line 228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5" name="Line 229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12" name="Line 230"/>
          <p:cNvSpPr>
            <a:spLocks noChangeShapeType="1"/>
          </p:cNvSpPr>
          <p:nvPr/>
        </p:nvSpPr>
        <p:spPr bwMode="auto">
          <a:xfrm flipH="1">
            <a:off x="5976921" y="4816475"/>
            <a:ext cx="273050" cy="2651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71" name="Group 232"/>
          <p:cNvGrpSpPr>
            <a:grpSpLocks/>
          </p:cNvGrpSpPr>
          <p:nvPr/>
        </p:nvGrpSpPr>
        <p:grpSpPr bwMode="auto">
          <a:xfrm>
            <a:off x="5732446" y="5046663"/>
            <a:ext cx="452437" cy="523875"/>
            <a:chOff x="1350" y="2770"/>
            <a:chExt cx="306" cy="348"/>
          </a:xfrm>
        </p:grpSpPr>
        <p:pic>
          <p:nvPicPr>
            <p:cNvPr id="370" name="Picture 233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350" y="2770"/>
              <a:ext cx="306" cy="348"/>
            </a:xfrm>
            <a:prstGeom prst="rect">
              <a:avLst/>
            </a:prstGeom>
            <a:noFill/>
          </p:spPr>
        </p:pic>
        <p:sp>
          <p:nvSpPr>
            <p:cNvPr id="371" name="Text Box 234"/>
            <p:cNvSpPr txBox="1">
              <a:spLocks noChangeArrowheads="1"/>
            </p:cNvSpPr>
            <p:nvPr/>
          </p:nvSpPr>
          <p:spPr bwMode="auto">
            <a:xfrm>
              <a:off x="1448" y="2842"/>
              <a:ext cx="136" cy="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X</a:t>
              </a:r>
              <a:endParaRPr lang="en-US"/>
            </a:p>
          </p:txBody>
        </p:sp>
      </p:grpSp>
      <p:sp>
        <p:nvSpPr>
          <p:cNvPr id="14" name="Line 235"/>
          <p:cNvSpPr>
            <a:spLocks noChangeShapeType="1"/>
          </p:cNvSpPr>
          <p:nvPr/>
        </p:nvSpPr>
        <p:spPr bwMode="auto">
          <a:xfrm flipH="1">
            <a:off x="6413483" y="4873625"/>
            <a:ext cx="46038" cy="795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09" name="Group 236"/>
          <p:cNvGrpSpPr>
            <a:grpSpLocks/>
          </p:cNvGrpSpPr>
          <p:nvPr/>
        </p:nvGrpSpPr>
        <p:grpSpPr bwMode="auto">
          <a:xfrm>
            <a:off x="6232508" y="5668963"/>
            <a:ext cx="450850" cy="523875"/>
            <a:chOff x="1632" y="2959"/>
            <a:chExt cx="306" cy="348"/>
          </a:xfrm>
        </p:grpSpPr>
        <p:pic>
          <p:nvPicPr>
            <p:cNvPr id="368" name="Picture 237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632" y="2959"/>
              <a:ext cx="306" cy="348"/>
            </a:xfrm>
            <a:prstGeom prst="rect">
              <a:avLst/>
            </a:prstGeom>
            <a:noFill/>
          </p:spPr>
        </p:pic>
        <p:sp>
          <p:nvSpPr>
            <p:cNvPr id="369" name="Text Box 238"/>
            <p:cNvSpPr txBox="1">
              <a:spLocks noChangeArrowheads="1"/>
            </p:cNvSpPr>
            <p:nvPr/>
          </p:nvSpPr>
          <p:spPr bwMode="auto">
            <a:xfrm>
              <a:off x="1730" y="3016"/>
              <a:ext cx="135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Y</a:t>
              </a:r>
              <a:endParaRPr lang="en-US"/>
            </a:p>
          </p:txBody>
        </p:sp>
      </p:grpSp>
      <p:sp>
        <p:nvSpPr>
          <p:cNvPr id="16" name="Line 239"/>
          <p:cNvSpPr>
            <a:spLocks noChangeShapeType="1"/>
          </p:cNvSpPr>
          <p:nvPr/>
        </p:nvSpPr>
        <p:spPr bwMode="auto">
          <a:xfrm>
            <a:off x="6767496" y="4873625"/>
            <a:ext cx="142875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110" name="Group 240"/>
          <p:cNvGrpSpPr>
            <a:grpSpLocks/>
          </p:cNvGrpSpPr>
          <p:nvPr/>
        </p:nvGrpSpPr>
        <p:grpSpPr bwMode="auto">
          <a:xfrm>
            <a:off x="6688121" y="5022850"/>
            <a:ext cx="450850" cy="523875"/>
            <a:chOff x="2256" y="2784"/>
            <a:chExt cx="306" cy="348"/>
          </a:xfrm>
        </p:grpSpPr>
        <p:pic>
          <p:nvPicPr>
            <p:cNvPr id="366" name="Picture 241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256" y="2784"/>
              <a:ext cx="306" cy="348"/>
            </a:xfrm>
            <a:prstGeom prst="rect">
              <a:avLst/>
            </a:prstGeom>
            <a:noFill/>
          </p:spPr>
        </p:pic>
        <p:sp>
          <p:nvSpPr>
            <p:cNvPr id="367" name="Text Box 242"/>
            <p:cNvSpPr txBox="1">
              <a:spLocks noChangeArrowheads="1"/>
            </p:cNvSpPr>
            <p:nvPr/>
          </p:nvSpPr>
          <p:spPr bwMode="auto">
            <a:xfrm>
              <a:off x="2340" y="2833"/>
              <a:ext cx="137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Z</a:t>
              </a:r>
              <a:endParaRPr lang="en-US"/>
            </a:p>
          </p:txBody>
        </p:sp>
      </p:grpSp>
      <p:sp>
        <p:nvSpPr>
          <p:cNvPr id="22" name="Line 248"/>
          <p:cNvSpPr>
            <a:spLocks noChangeShapeType="1"/>
          </p:cNvSpPr>
          <p:nvPr/>
        </p:nvSpPr>
        <p:spPr bwMode="auto">
          <a:xfrm>
            <a:off x="6986571" y="4870450"/>
            <a:ext cx="682625" cy="758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23" name="Picture 249" descr="IPphone87x74p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213583" y="5537200"/>
            <a:ext cx="631825" cy="547688"/>
          </a:xfrm>
          <a:prstGeom prst="rect">
            <a:avLst/>
          </a:prstGeom>
          <a:noFill/>
        </p:spPr>
      </p:pic>
      <p:grpSp>
        <p:nvGrpSpPr>
          <p:cNvPr id="111" name="Group 256"/>
          <p:cNvGrpSpPr>
            <a:grpSpLocks/>
          </p:cNvGrpSpPr>
          <p:nvPr/>
        </p:nvGrpSpPr>
        <p:grpSpPr bwMode="auto">
          <a:xfrm>
            <a:off x="8537399" y="2734584"/>
            <a:ext cx="447676" cy="1456416"/>
            <a:chOff x="2650" y="2690"/>
            <a:chExt cx="282" cy="1143"/>
          </a:xfrm>
        </p:grpSpPr>
        <p:sp>
          <p:nvSpPr>
            <p:cNvPr id="340" name="Rectangle 257"/>
            <p:cNvSpPr>
              <a:spLocks noChangeArrowheads="1"/>
            </p:cNvSpPr>
            <p:nvPr/>
          </p:nvSpPr>
          <p:spPr bwMode="auto">
            <a:xfrm>
              <a:off x="2663" y="2884"/>
              <a:ext cx="70" cy="948"/>
            </a:xfrm>
            <a:prstGeom prst="rect">
              <a:avLst/>
            </a:prstGeom>
            <a:solidFill>
              <a:srgbClr val="CF0E30"/>
            </a:solidFill>
            <a:ln w="4763" algn="ctr">
              <a:noFill/>
              <a:miter lim="800000"/>
              <a:headEnd/>
              <a:tailEnd/>
            </a:ln>
            <a:effectLst/>
            <a:scene3d>
              <a:camera prst="legacyObliqueTopRight"/>
              <a:lightRig rig="legacyFlat3" dir="l"/>
            </a:scene3d>
            <a:sp3d extrusionH="862000" prstMaterial="legacyMatte">
              <a:bevelT w="13500" h="13500" prst="angle"/>
              <a:bevelB w="13500" h="13500" prst="angle"/>
              <a:extrusionClr>
                <a:srgbClr val="CF0E30"/>
              </a:extrusionClr>
            </a:sp3d>
          </p:spPr>
          <p:txBody>
            <a:bodyPr>
              <a:flatTx/>
            </a:bodyPr>
            <a:lstStyle/>
            <a:p>
              <a:endParaRPr lang="en-US"/>
            </a:p>
          </p:txBody>
        </p:sp>
        <p:sp>
          <p:nvSpPr>
            <p:cNvPr id="341" name="Line 258"/>
            <p:cNvSpPr>
              <a:spLocks noChangeShapeType="1"/>
            </p:cNvSpPr>
            <p:nvPr/>
          </p:nvSpPr>
          <p:spPr bwMode="auto">
            <a:xfrm flipH="1">
              <a:off x="2740" y="2929"/>
              <a:ext cx="192" cy="169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" name="Rectangle 259"/>
            <p:cNvSpPr>
              <a:spLocks noChangeArrowheads="1"/>
            </p:cNvSpPr>
            <p:nvPr/>
          </p:nvSpPr>
          <p:spPr bwMode="auto">
            <a:xfrm>
              <a:off x="2659" y="2886"/>
              <a:ext cx="73" cy="947"/>
            </a:xfrm>
            <a:prstGeom prst="rect">
              <a:avLst/>
            </a:prstGeom>
            <a:noFill/>
            <a:ln w="3175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3" name="Line 260"/>
            <p:cNvSpPr>
              <a:spLocks noChangeShapeType="1"/>
            </p:cNvSpPr>
            <p:nvPr/>
          </p:nvSpPr>
          <p:spPr bwMode="auto">
            <a:xfrm flipV="1">
              <a:off x="2887" y="2823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Line 261"/>
            <p:cNvSpPr>
              <a:spLocks noChangeShapeType="1"/>
            </p:cNvSpPr>
            <p:nvPr/>
          </p:nvSpPr>
          <p:spPr bwMode="auto">
            <a:xfrm flipV="1">
              <a:off x="2888" y="3378"/>
              <a:ext cx="1" cy="12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5" name="Line 262"/>
            <p:cNvSpPr>
              <a:spLocks noChangeShapeType="1"/>
            </p:cNvSpPr>
            <p:nvPr/>
          </p:nvSpPr>
          <p:spPr bwMode="auto">
            <a:xfrm flipV="1">
              <a:off x="2888" y="3082"/>
              <a:ext cx="1" cy="146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Line 263"/>
            <p:cNvSpPr>
              <a:spLocks noChangeShapeType="1"/>
            </p:cNvSpPr>
            <p:nvPr/>
          </p:nvSpPr>
          <p:spPr bwMode="auto">
            <a:xfrm flipH="1">
              <a:off x="2734" y="3460"/>
              <a:ext cx="192" cy="2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Line 264"/>
            <p:cNvSpPr>
              <a:spLocks noChangeShapeType="1"/>
            </p:cNvSpPr>
            <p:nvPr/>
          </p:nvSpPr>
          <p:spPr bwMode="auto">
            <a:xfrm flipH="1">
              <a:off x="2734" y="3460"/>
              <a:ext cx="192" cy="218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Line 265"/>
            <p:cNvSpPr>
              <a:spLocks noChangeShapeType="1"/>
            </p:cNvSpPr>
            <p:nvPr/>
          </p:nvSpPr>
          <p:spPr bwMode="auto">
            <a:xfrm flipH="1">
              <a:off x="2734" y="3339"/>
              <a:ext cx="192" cy="19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Line 266"/>
            <p:cNvSpPr>
              <a:spLocks noChangeShapeType="1"/>
            </p:cNvSpPr>
            <p:nvPr/>
          </p:nvSpPr>
          <p:spPr bwMode="auto">
            <a:xfrm flipH="1">
              <a:off x="2734" y="3339"/>
              <a:ext cx="192" cy="194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Line 267"/>
            <p:cNvSpPr>
              <a:spLocks noChangeShapeType="1"/>
            </p:cNvSpPr>
            <p:nvPr/>
          </p:nvSpPr>
          <p:spPr bwMode="auto">
            <a:xfrm flipH="1">
              <a:off x="2734" y="3194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Line 268"/>
            <p:cNvSpPr>
              <a:spLocks noChangeShapeType="1"/>
            </p:cNvSpPr>
            <p:nvPr/>
          </p:nvSpPr>
          <p:spPr bwMode="auto">
            <a:xfrm flipH="1">
              <a:off x="2734" y="3194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Line 269"/>
            <p:cNvSpPr>
              <a:spLocks noChangeShapeType="1"/>
            </p:cNvSpPr>
            <p:nvPr/>
          </p:nvSpPr>
          <p:spPr bwMode="auto">
            <a:xfrm flipH="1">
              <a:off x="2734" y="3049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Line 270"/>
            <p:cNvSpPr>
              <a:spLocks noChangeShapeType="1"/>
            </p:cNvSpPr>
            <p:nvPr/>
          </p:nvSpPr>
          <p:spPr bwMode="auto">
            <a:xfrm flipH="1">
              <a:off x="2734" y="3049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Line 271"/>
            <p:cNvSpPr>
              <a:spLocks noChangeShapeType="1"/>
            </p:cNvSpPr>
            <p:nvPr/>
          </p:nvSpPr>
          <p:spPr bwMode="auto">
            <a:xfrm flipV="1">
              <a:off x="2734" y="2783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Line 272"/>
            <p:cNvSpPr>
              <a:spLocks noChangeShapeType="1"/>
            </p:cNvSpPr>
            <p:nvPr/>
          </p:nvSpPr>
          <p:spPr bwMode="auto">
            <a:xfrm flipV="1">
              <a:off x="2734" y="2783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" name="Line 273"/>
            <p:cNvSpPr>
              <a:spLocks noChangeShapeType="1"/>
            </p:cNvSpPr>
            <p:nvPr/>
          </p:nvSpPr>
          <p:spPr bwMode="auto">
            <a:xfrm flipV="1">
              <a:off x="2814" y="3583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Line 274"/>
            <p:cNvSpPr>
              <a:spLocks noChangeShapeType="1"/>
            </p:cNvSpPr>
            <p:nvPr/>
          </p:nvSpPr>
          <p:spPr bwMode="auto">
            <a:xfrm flipV="1">
              <a:off x="2814" y="3306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Line 275"/>
            <p:cNvSpPr>
              <a:spLocks noChangeShapeType="1"/>
            </p:cNvSpPr>
            <p:nvPr/>
          </p:nvSpPr>
          <p:spPr bwMode="auto">
            <a:xfrm flipH="1" flipV="1">
              <a:off x="2815" y="3030"/>
              <a:ext cx="6" cy="132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" name="Line 276"/>
            <p:cNvSpPr>
              <a:spLocks noChangeShapeType="1"/>
            </p:cNvSpPr>
            <p:nvPr/>
          </p:nvSpPr>
          <p:spPr bwMode="auto">
            <a:xfrm flipV="1">
              <a:off x="2734" y="2690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" name="Line 277"/>
            <p:cNvSpPr>
              <a:spLocks noChangeShapeType="1"/>
            </p:cNvSpPr>
            <p:nvPr/>
          </p:nvSpPr>
          <p:spPr bwMode="auto">
            <a:xfrm>
              <a:off x="2651" y="2973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Line 278"/>
            <p:cNvSpPr>
              <a:spLocks noChangeShapeType="1"/>
            </p:cNvSpPr>
            <p:nvPr/>
          </p:nvSpPr>
          <p:spPr bwMode="auto">
            <a:xfrm>
              <a:off x="2651" y="3092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Line 279"/>
            <p:cNvSpPr>
              <a:spLocks noChangeShapeType="1"/>
            </p:cNvSpPr>
            <p:nvPr/>
          </p:nvSpPr>
          <p:spPr bwMode="auto">
            <a:xfrm>
              <a:off x="2651" y="3238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3" name="Line 280"/>
            <p:cNvSpPr>
              <a:spLocks noChangeShapeType="1"/>
            </p:cNvSpPr>
            <p:nvPr/>
          </p:nvSpPr>
          <p:spPr bwMode="auto">
            <a:xfrm>
              <a:off x="2650" y="3386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Line 281"/>
            <p:cNvSpPr>
              <a:spLocks noChangeShapeType="1"/>
            </p:cNvSpPr>
            <p:nvPr/>
          </p:nvSpPr>
          <p:spPr bwMode="auto">
            <a:xfrm>
              <a:off x="2650" y="3535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5" name="Line 282"/>
            <p:cNvSpPr>
              <a:spLocks noChangeShapeType="1"/>
            </p:cNvSpPr>
            <p:nvPr/>
          </p:nvSpPr>
          <p:spPr bwMode="auto">
            <a:xfrm>
              <a:off x="2650" y="3669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2" name="Group 283"/>
          <p:cNvGrpSpPr>
            <a:grpSpLocks/>
          </p:cNvGrpSpPr>
          <p:nvPr/>
        </p:nvGrpSpPr>
        <p:grpSpPr bwMode="auto">
          <a:xfrm>
            <a:off x="8457972" y="3214667"/>
            <a:ext cx="609828" cy="423862"/>
            <a:chOff x="545" y="2017"/>
            <a:chExt cx="534" cy="411"/>
          </a:xfrm>
        </p:grpSpPr>
        <p:sp>
          <p:nvSpPr>
            <p:cNvPr id="315" name="Line 284"/>
            <p:cNvSpPr>
              <a:spLocks noChangeShapeType="1"/>
            </p:cNvSpPr>
            <p:nvPr/>
          </p:nvSpPr>
          <p:spPr bwMode="auto">
            <a:xfrm>
              <a:off x="545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6" name="AutoShape 285"/>
            <p:cNvSpPr>
              <a:spLocks noChangeAspect="1" noChangeArrowheads="1" noTextEdit="1"/>
            </p:cNvSpPr>
            <p:nvPr/>
          </p:nvSpPr>
          <p:spPr bwMode="auto">
            <a:xfrm>
              <a:off x="545" y="2017"/>
              <a:ext cx="534" cy="4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" name="Oval 286"/>
            <p:cNvSpPr>
              <a:spLocks noChangeArrowheads="1"/>
            </p:cNvSpPr>
            <p:nvPr/>
          </p:nvSpPr>
          <p:spPr bwMode="auto">
            <a:xfrm>
              <a:off x="546" y="2188"/>
              <a:ext cx="532" cy="239"/>
            </a:xfrm>
            <a:prstGeom prst="ellipse">
              <a:avLst/>
            </a:prstGeom>
            <a:solidFill>
              <a:srgbClr val="AFAF66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18" name="Rectangle 287"/>
            <p:cNvSpPr>
              <a:spLocks noChangeArrowheads="1"/>
            </p:cNvSpPr>
            <p:nvPr/>
          </p:nvSpPr>
          <p:spPr bwMode="auto">
            <a:xfrm>
              <a:off x="546" y="2139"/>
              <a:ext cx="531" cy="170"/>
            </a:xfrm>
            <a:prstGeom prst="rect">
              <a:avLst/>
            </a:prstGeom>
            <a:solidFill>
              <a:srgbClr val="AFAF66"/>
            </a:solidFill>
            <a:ln w="1588" algn="ctr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19" name="Oval 288"/>
            <p:cNvSpPr>
              <a:spLocks noChangeArrowheads="1"/>
            </p:cNvSpPr>
            <p:nvPr/>
          </p:nvSpPr>
          <p:spPr bwMode="auto">
            <a:xfrm>
              <a:off x="546" y="2018"/>
              <a:ext cx="532" cy="239"/>
            </a:xfrm>
            <a:prstGeom prst="ellipse">
              <a:avLst/>
            </a:prstGeom>
            <a:solidFill>
              <a:srgbClr val="CCCC9B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3" name="Group 289"/>
            <p:cNvGrpSpPr>
              <a:grpSpLocks/>
            </p:cNvGrpSpPr>
            <p:nvPr/>
          </p:nvGrpSpPr>
          <p:grpSpPr bwMode="auto">
            <a:xfrm>
              <a:off x="626" y="2046"/>
              <a:ext cx="368" cy="183"/>
              <a:chOff x="1033" y="1368"/>
              <a:chExt cx="331" cy="149"/>
            </a:xfrm>
          </p:grpSpPr>
          <p:grpSp>
            <p:nvGrpSpPr>
              <p:cNvPr id="175" name="Group 290"/>
              <p:cNvGrpSpPr>
                <a:grpSpLocks/>
              </p:cNvGrpSpPr>
              <p:nvPr/>
            </p:nvGrpSpPr>
            <p:grpSpPr bwMode="auto">
              <a:xfrm>
                <a:off x="1033" y="1368"/>
                <a:ext cx="328" cy="146"/>
                <a:chOff x="1993" y="1656"/>
                <a:chExt cx="328" cy="146"/>
              </a:xfrm>
            </p:grpSpPr>
            <p:sp>
              <p:nvSpPr>
                <p:cNvPr id="332" name="Freeform 291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" name="Freeform 292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" name="Freeform 293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" name="Freeform 294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" name="Freeform 295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" name="Freeform 296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" name="Freeform 297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" name="Freeform 298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76" name="Group 299"/>
              <p:cNvGrpSpPr>
                <a:grpSpLocks/>
              </p:cNvGrpSpPr>
              <p:nvPr/>
            </p:nvGrpSpPr>
            <p:grpSpPr bwMode="auto">
              <a:xfrm>
                <a:off x="1036" y="1372"/>
                <a:ext cx="328" cy="145"/>
                <a:chOff x="1996" y="1660"/>
                <a:chExt cx="328" cy="145"/>
              </a:xfrm>
            </p:grpSpPr>
            <p:sp>
              <p:nvSpPr>
                <p:cNvPr id="324" name="Freeform 300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" name="Freeform 301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" name="Freeform 302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" name="Freeform 303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" name="Freeform 304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" name="Freeform 305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" name="Freeform 306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" name="Freeform 307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321" name="Line 308"/>
            <p:cNvSpPr>
              <a:spLocks noChangeShapeType="1"/>
            </p:cNvSpPr>
            <p:nvPr/>
          </p:nvSpPr>
          <p:spPr bwMode="auto">
            <a:xfrm>
              <a:off x="1076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" name="Line 61"/>
          <p:cNvSpPr>
            <a:spLocks noChangeShapeType="1"/>
          </p:cNvSpPr>
          <p:nvPr/>
        </p:nvSpPr>
        <p:spPr bwMode="auto">
          <a:xfrm>
            <a:off x="7086139" y="1752556"/>
            <a:ext cx="76200" cy="4958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77" name="Group 486"/>
          <p:cNvGrpSpPr/>
          <p:nvPr/>
        </p:nvGrpSpPr>
        <p:grpSpPr>
          <a:xfrm>
            <a:off x="6014068" y="2090703"/>
            <a:ext cx="1911351" cy="804897"/>
            <a:chOff x="4566729" y="2514609"/>
            <a:chExt cx="1911351" cy="804897"/>
          </a:xfrm>
        </p:grpSpPr>
        <p:grpSp>
          <p:nvGrpSpPr>
            <p:cNvPr id="181" name="Group 485"/>
            <p:cNvGrpSpPr/>
            <p:nvPr/>
          </p:nvGrpSpPr>
          <p:grpSpPr>
            <a:xfrm>
              <a:off x="4566729" y="2514609"/>
              <a:ext cx="1911351" cy="804897"/>
              <a:chOff x="4797430" y="2890847"/>
              <a:chExt cx="1911351" cy="804897"/>
            </a:xfrm>
          </p:grpSpPr>
          <p:grpSp>
            <p:nvGrpSpPr>
              <p:cNvPr id="183" name="Group 64"/>
              <p:cNvGrpSpPr>
                <a:grpSpLocks/>
              </p:cNvGrpSpPr>
              <p:nvPr/>
            </p:nvGrpSpPr>
            <p:grpSpPr bwMode="auto">
              <a:xfrm>
                <a:off x="5815546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199" name="Group 65"/>
                <p:cNvGrpSpPr>
                  <a:grpSpLocks/>
                </p:cNvGrpSpPr>
                <p:nvPr/>
              </p:nvGrpSpPr>
              <p:grpSpPr bwMode="auto">
                <a:xfrm>
                  <a:off x="1071" y="667"/>
                  <a:ext cx="30" cy="8"/>
                  <a:chOff x="4702" y="2442"/>
                  <a:chExt cx="76" cy="14"/>
                </a:xfrm>
              </p:grpSpPr>
              <p:sp>
                <p:nvSpPr>
                  <p:cNvPr id="306" name="Freeform 66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7" name="Line 67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8" name="Freeform 68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9" name="Line 69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0" name="Line 70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1" name="Line 71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2" name="Freeform 72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3" name="Freeform 73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4" name="Line 74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3" name="Rectangle 75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" name="Rectangle 76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5" name="Rectangle 77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6" name="Rectangle 78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7" name="Freeform 79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" name="Oval 80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81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" name="Line 82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" name="Line 83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" name="Freeform 84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" name="Oval 85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" name="Oval 86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" name="Oval 87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" name="Rectangle 88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" name="Rectangle 89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00" name="Group 90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304" name="Oval 9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5" name="Rectangle 92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16" name="Group 93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300" name="Oval 94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1" name="Oval 95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2" name="Oval 96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3" name="Oval 97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32" name="Group 98"/>
              <p:cNvGrpSpPr>
                <a:grpSpLocks/>
              </p:cNvGrpSpPr>
              <p:nvPr/>
            </p:nvGrpSpPr>
            <p:grpSpPr bwMode="auto">
              <a:xfrm>
                <a:off x="5306488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233" name="Group 99"/>
                <p:cNvGrpSpPr>
                  <a:grpSpLocks/>
                </p:cNvGrpSpPr>
                <p:nvPr/>
              </p:nvGrpSpPr>
              <p:grpSpPr bwMode="auto">
                <a:xfrm>
                  <a:off x="1071" y="667"/>
                  <a:ext cx="30" cy="8"/>
                  <a:chOff x="4702" y="2442"/>
                  <a:chExt cx="76" cy="14"/>
                </a:xfrm>
              </p:grpSpPr>
              <p:sp>
                <p:nvSpPr>
                  <p:cNvPr id="273" name="Freeform 100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4" name="Line 101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5" name="Freeform 102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6" name="Line 103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7" name="Line 104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8" name="Line 105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9" name="Freeform 106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0" name="Freeform 107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1" name="Line 108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0" name="Rectangle 109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" name="Rectangle 110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2" name="Rectangle 111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3" name="Rectangle 112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4" name="Freeform 113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5" name="Oval 114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" name="Freeform 115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" name="Line 116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" name="Line 117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" name="Freeform 118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" name="Oval 119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" name="Oval 120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" name="Oval 121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" name="Rectangle 122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" name="Rectangle 123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49" name="Group 124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71" name="Oval 125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2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65" name="Group 127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67" name="Oval 128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8" name="Oval 129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9" name="Oval 130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" name="Oval 131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66" name="Group 132"/>
              <p:cNvGrpSpPr>
                <a:grpSpLocks/>
              </p:cNvGrpSpPr>
              <p:nvPr/>
            </p:nvGrpSpPr>
            <p:grpSpPr bwMode="auto">
              <a:xfrm>
                <a:off x="4797430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282" name="Group 133"/>
                <p:cNvGrpSpPr>
                  <a:grpSpLocks/>
                </p:cNvGrpSpPr>
                <p:nvPr/>
              </p:nvGrpSpPr>
              <p:grpSpPr bwMode="auto">
                <a:xfrm>
                  <a:off x="1071" y="667"/>
                  <a:ext cx="30" cy="8"/>
                  <a:chOff x="4702" y="2442"/>
                  <a:chExt cx="76" cy="14"/>
                </a:xfrm>
              </p:grpSpPr>
              <p:sp>
                <p:nvSpPr>
                  <p:cNvPr id="240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1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2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3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4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5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6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7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8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7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19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0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1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98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38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99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34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78" name="Text Box 167"/>
              <p:cNvSpPr txBox="1">
                <a:spLocks noChangeArrowheads="1"/>
              </p:cNvSpPr>
              <p:nvPr/>
            </p:nvSpPr>
            <p:spPr bwMode="auto">
              <a:xfrm>
                <a:off x="4863921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A</a:t>
                </a:r>
                <a:endParaRPr lang="en-US" dirty="0"/>
              </a:p>
            </p:txBody>
          </p:sp>
          <p:sp>
            <p:nvSpPr>
              <p:cNvPr id="179" name="Text Box 168"/>
              <p:cNvSpPr txBox="1">
                <a:spLocks noChangeArrowheads="1"/>
              </p:cNvSpPr>
              <p:nvPr/>
            </p:nvSpPr>
            <p:spPr bwMode="auto">
              <a:xfrm>
                <a:off x="5885213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C</a:t>
                </a:r>
                <a:endParaRPr lang="en-US" dirty="0"/>
              </a:p>
            </p:txBody>
          </p:sp>
          <p:sp>
            <p:nvSpPr>
              <p:cNvPr id="180" name="Text Box 169"/>
              <p:cNvSpPr txBox="1">
                <a:spLocks noChangeArrowheads="1"/>
              </p:cNvSpPr>
              <p:nvPr/>
            </p:nvSpPr>
            <p:spPr bwMode="auto">
              <a:xfrm>
                <a:off x="5374567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B</a:t>
                </a:r>
                <a:endParaRPr lang="en-US" dirty="0"/>
              </a:p>
            </p:txBody>
          </p:sp>
          <p:grpSp>
            <p:nvGrpSpPr>
              <p:cNvPr id="320" name="Group 132"/>
              <p:cNvGrpSpPr>
                <a:grpSpLocks/>
              </p:cNvGrpSpPr>
              <p:nvPr/>
            </p:nvGrpSpPr>
            <p:grpSpPr bwMode="auto">
              <a:xfrm>
                <a:off x="6324605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322" name="Group 133"/>
                <p:cNvGrpSpPr>
                  <a:grpSpLocks/>
                </p:cNvGrpSpPr>
                <p:nvPr/>
              </p:nvGrpSpPr>
              <p:grpSpPr bwMode="auto">
                <a:xfrm>
                  <a:off x="1069" y="667"/>
                  <a:ext cx="30" cy="8"/>
                  <a:chOff x="4702" y="2442"/>
                  <a:chExt cx="76" cy="14"/>
                </a:xfrm>
              </p:grpSpPr>
              <p:sp>
                <p:nvSpPr>
                  <p:cNvPr id="207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8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9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0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1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2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3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4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5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4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6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7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8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23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05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4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01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2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3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4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82" name="Text Box 168"/>
              <p:cNvSpPr txBox="1">
                <a:spLocks noChangeArrowheads="1"/>
              </p:cNvSpPr>
              <p:nvPr/>
            </p:nvSpPr>
            <p:spPr bwMode="auto">
              <a:xfrm>
                <a:off x="6395858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 smtClean="0">
                    <a:solidFill>
                      <a:srgbClr val="000000"/>
                    </a:solidFill>
                    <a:latin typeface="Tahoma" pitchFamily="34" charset="0"/>
                  </a:rPr>
                  <a:t>D</a:t>
                </a:r>
                <a:endParaRPr lang="en-US" dirty="0"/>
              </a:p>
            </p:txBody>
          </p:sp>
        </p:grpSp>
        <p:grpSp>
          <p:nvGrpSpPr>
            <p:cNvPr id="426" name="Group 385"/>
            <p:cNvGrpSpPr/>
            <p:nvPr/>
          </p:nvGrpSpPr>
          <p:grpSpPr>
            <a:xfrm>
              <a:off x="4661079" y="2857500"/>
              <a:ext cx="200026" cy="271463"/>
              <a:chOff x="7959725" y="2474913"/>
              <a:chExt cx="200026" cy="271463"/>
            </a:xfrm>
          </p:grpSpPr>
          <p:sp>
            <p:nvSpPr>
              <p:cNvPr id="157" name="Freeform 775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776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777"/>
              <p:cNvSpPr>
                <a:spLocks/>
              </p:cNvSpPr>
              <p:nvPr/>
            </p:nvSpPr>
            <p:spPr bwMode="auto">
              <a:xfrm>
                <a:off x="7959725" y="2490788"/>
                <a:ext cx="109538" cy="255588"/>
              </a:xfrm>
              <a:custGeom>
                <a:avLst/>
                <a:gdLst/>
                <a:ahLst/>
                <a:cxnLst>
                  <a:cxn ang="0">
                    <a:pos x="139" y="114"/>
                  </a:cxn>
                  <a:cxn ang="0">
                    <a:pos x="139" y="114"/>
                  </a:cxn>
                  <a:cxn ang="0">
                    <a:pos x="137" y="89"/>
                  </a:cxn>
                  <a:cxn ang="0">
                    <a:pos x="137" y="89"/>
                  </a:cxn>
                  <a:cxn ang="0">
                    <a:pos x="136" y="72"/>
                  </a:cxn>
                  <a:cxn ang="0">
                    <a:pos x="131" y="59"/>
                  </a:cxn>
                  <a:cxn ang="0">
                    <a:pos x="125" y="44"/>
                  </a:cxn>
                  <a:cxn ang="0">
                    <a:pos x="113" y="26"/>
                  </a:cxn>
                  <a:cxn ang="0">
                    <a:pos x="106" y="20"/>
                  </a:cxn>
                  <a:cxn ang="0">
                    <a:pos x="100" y="14"/>
                  </a:cxn>
                  <a:cxn ang="0">
                    <a:pos x="90" y="9"/>
                  </a:cxn>
                  <a:cxn ang="0">
                    <a:pos x="80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4"/>
                  </a:cxn>
                  <a:cxn ang="0">
                    <a:pos x="121" y="291"/>
                  </a:cxn>
                  <a:cxn ang="0">
                    <a:pos x="121" y="314"/>
                  </a:cxn>
                  <a:cxn ang="0">
                    <a:pos x="139" y="320"/>
                  </a:cxn>
                  <a:cxn ang="0">
                    <a:pos x="139" y="114"/>
                  </a:cxn>
                  <a:cxn ang="0">
                    <a:pos x="139" y="114"/>
                  </a:cxn>
                </a:cxnLst>
                <a:rect l="0" t="0" r="r" b="b"/>
                <a:pathLst>
                  <a:path w="139" h="320">
                    <a:moveTo>
                      <a:pt x="139" y="114"/>
                    </a:moveTo>
                    <a:lnTo>
                      <a:pt x="139" y="114"/>
                    </a:lnTo>
                    <a:lnTo>
                      <a:pt x="137" y="89"/>
                    </a:lnTo>
                    <a:lnTo>
                      <a:pt x="137" y="89"/>
                    </a:lnTo>
                    <a:lnTo>
                      <a:pt x="136" y="72"/>
                    </a:lnTo>
                    <a:lnTo>
                      <a:pt x="131" y="59"/>
                    </a:lnTo>
                    <a:lnTo>
                      <a:pt x="125" y="44"/>
                    </a:lnTo>
                    <a:lnTo>
                      <a:pt x="113" y="26"/>
                    </a:lnTo>
                    <a:lnTo>
                      <a:pt x="106" y="20"/>
                    </a:lnTo>
                    <a:lnTo>
                      <a:pt x="100" y="14"/>
                    </a:lnTo>
                    <a:lnTo>
                      <a:pt x="90" y="9"/>
                    </a:lnTo>
                    <a:lnTo>
                      <a:pt x="80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4"/>
                    </a:lnTo>
                    <a:lnTo>
                      <a:pt x="121" y="291"/>
                    </a:lnTo>
                    <a:lnTo>
                      <a:pt x="121" y="314"/>
                    </a:lnTo>
                    <a:lnTo>
                      <a:pt x="139" y="320"/>
                    </a:lnTo>
                    <a:lnTo>
                      <a:pt x="139" y="114"/>
                    </a:lnTo>
                    <a:lnTo>
                      <a:pt x="139" y="114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778"/>
              <p:cNvSpPr>
                <a:spLocks/>
              </p:cNvSpPr>
              <p:nvPr/>
            </p:nvSpPr>
            <p:spPr bwMode="auto">
              <a:xfrm>
                <a:off x="8018463" y="2478088"/>
                <a:ext cx="87313" cy="15875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0" y="20"/>
                  </a:cxn>
                  <a:cxn ang="0">
                    <a:pos x="109" y="0"/>
                  </a:cxn>
                </a:cxnLst>
                <a:rect l="0" t="0" r="r" b="b"/>
                <a:pathLst>
                  <a:path w="109" h="20">
                    <a:moveTo>
                      <a:pt x="109" y="0"/>
                    </a:moveTo>
                    <a:lnTo>
                      <a:pt x="0" y="2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Line 779"/>
              <p:cNvSpPr>
                <a:spLocks noChangeShapeType="1"/>
              </p:cNvSpPr>
              <p:nvPr/>
            </p:nvSpPr>
            <p:spPr bwMode="auto">
              <a:xfrm flipH="1">
                <a:off x="8018463" y="2478088"/>
                <a:ext cx="87313" cy="1587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780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Freeform 781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782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783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784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785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786"/>
              <p:cNvSpPr>
                <a:spLocks/>
              </p:cNvSpPr>
              <p:nvPr/>
            </p:nvSpPr>
            <p:spPr bwMode="auto">
              <a:xfrm>
                <a:off x="8074025" y="2505075"/>
                <a:ext cx="31750" cy="111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9" y="6"/>
                  </a:cxn>
                  <a:cxn ang="0">
                    <a:pos x="39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39" h="12">
                    <a:moveTo>
                      <a:pt x="0" y="12"/>
                    </a:moveTo>
                    <a:lnTo>
                      <a:pt x="39" y="6"/>
                    </a:lnTo>
                    <a:lnTo>
                      <a:pt x="39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787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788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789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790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791"/>
              <p:cNvSpPr>
                <a:spLocks/>
              </p:cNvSpPr>
              <p:nvPr/>
            </p:nvSpPr>
            <p:spPr bwMode="auto">
              <a:xfrm>
                <a:off x="7959725" y="2490788"/>
                <a:ext cx="111125" cy="255588"/>
              </a:xfrm>
              <a:custGeom>
                <a:avLst/>
                <a:gdLst/>
                <a:ahLst/>
                <a:cxnLst>
                  <a:cxn ang="0">
                    <a:pos x="140" y="114"/>
                  </a:cxn>
                  <a:cxn ang="0">
                    <a:pos x="140" y="114"/>
                  </a:cxn>
                  <a:cxn ang="0">
                    <a:pos x="139" y="89"/>
                  </a:cxn>
                  <a:cxn ang="0">
                    <a:pos x="139" y="89"/>
                  </a:cxn>
                  <a:cxn ang="0">
                    <a:pos x="137" y="72"/>
                  </a:cxn>
                  <a:cxn ang="0">
                    <a:pos x="134" y="59"/>
                  </a:cxn>
                  <a:cxn ang="0">
                    <a:pos x="126" y="44"/>
                  </a:cxn>
                  <a:cxn ang="0">
                    <a:pos x="115" y="26"/>
                  </a:cxn>
                  <a:cxn ang="0">
                    <a:pos x="108" y="20"/>
                  </a:cxn>
                  <a:cxn ang="0">
                    <a:pos x="101" y="14"/>
                  </a:cxn>
                  <a:cxn ang="0">
                    <a:pos x="91" y="9"/>
                  </a:cxn>
                  <a:cxn ang="0">
                    <a:pos x="82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2"/>
                  </a:cxn>
                  <a:cxn ang="0">
                    <a:pos x="122" y="291"/>
                  </a:cxn>
                  <a:cxn ang="0">
                    <a:pos x="122" y="314"/>
                  </a:cxn>
                  <a:cxn ang="0">
                    <a:pos x="140" y="320"/>
                  </a:cxn>
                  <a:cxn ang="0">
                    <a:pos x="140" y="114"/>
                  </a:cxn>
                  <a:cxn ang="0">
                    <a:pos x="140" y="114"/>
                  </a:cxn>
                </a:cxnLst>
                <a:rect l="0" t="0" r="r" b="b"/>
                <a:pathLst>
                  <a:path w="140" h="320">
                    <a:moveTo>
                      <a:pt x="140" y="114"/>
                    </a:moveTo>
                    <a:lnTo>
                      <a:pt x="140" y="114"/>
                    </a:lnTo>
                    <a:lnTo>
                      <a:pt x="139" y="89"/>
                    </a:lnTo>
                    <a:lnTo>
                      <a:pt x="139" y="89"/>
                    </a:lnTo>
                    <a:lnTo>
                      <a:pt x="137" y="72"/>
                    </a:lnTo>
                    <a:lnTo>
                      <a:pt x="134" y="59"/>
                    </a:lnTo>
                    <a:lnTo>
                      <a:pt x="126" y="44"/>
                    </a:lnTo>
                    <a:lnTo>
                      <a:pt x="115" y="26"/>
                    </a:lnTo>
                    <a:lnTo>
                      <a:pt x="108" y="20"/>
                    </a:lnTo>
                    <a:lnTo>
                      <a:pt x="101" y="14"/>
                    </a:lnTo>
                    <a:lnTo>
                      <a:pt x="91" y="9"/>
                    </a:lnTo>
                    <a:lnTo>
                      <a:pt x="82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2"/>
                    </a:lnTo>
                    <a:lnTo>
                      <a:pt x="122" y="291"/>
                    </a:lnTo>
                    <a:lnTo>
                      <a:pt x="122" y="314"/>
                    </a:lnTo>
                    <a:lnTo>
                      <a:pt x="140" y="320"/>
                    </a:lnTo>
                    <a:lnTo>
                      <a:pt x="140" y="114"/>
                    </a:lnTo>
                    <a:lnTo>
                      <a:pt x="140" y="114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Line 792"/>
              <p:cNvSpPr>
                <a:spLocks noChangeShapeType="1"/>
              </p:cNvSpPr>
              <p:nvPr/>
            </p:nvSpPr>
            <p:spPr bwMode="auto">
              <a:xfrm>
                <a:off x="8158163" y="2562225"/>
                <a:ext cx="0" cy="5238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76" name="Group 404"/>
            <p:cNvGrpSpPr/>
            <p:nvPr/>
          </p:nvGrpSpPr>
          <p:grpSpPr>
            <a:xfrm>
              <a:off x="6185079" y="2874169"/>
              <a:ext cx="200025" cy="238125"/>
              <a:chOff x="7885112" y="5567362"/>
              <a:chExt cx="200025" cy="238125"/>
            </a:xfrm>
          </p:grpSpPr>
          <p:sp>
            <p:nvSpPr>
              <p:cNvPr id="142" name="Freeform 683"/>
              <p:cNvSpPr>
                <a:spLocks/>
              </p:cNvSpPr>
              <p:nvPr/>
            </p:nvSpPr>
            <p:spPr bwMode="auto">
              <a:xfrm>
                <a:off x="7886700" y="573246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0"/>
                  </a:cxn>
                  <a:cxn ang="0">
                    <a:pos x="242" y="5"/>
                  </a:cxn>
                  <a:cxn ang="0">
                    <a:pos x="237" y="11"/>
                  </a:cxn>
                  <a:cxn ang="0">
                    <a:pos x="228" y="17"/>
                  </a:cxn>
                  <a:cxn ang="0">
                    <a:pos x="214" y="23"/>
                  </a:cxn>
                  <a:cxn ang="0">
                    <a:pos x="193" y="28"/>
                  </a:cxn>
                  <a:cxn ang="0">
                    <a:pos x="162" y="32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2"/>
                  </a:cxn>
                  <a:cxn ang="0">
                    <a:pos x="52" y="28"/>
                  </a:cxn>
                  <a:cxn ang="0">
                    <a:pos x="30" y="23"/>
                  </a:cxn>
                  <a:cxn ang="0">
                    <a:pos x="15" y="17"/>
                  </a:cxn>
                  <a:cxn ang="0">
                    <a:pos x="7" y="11"/>
                  </a:cxn>
                  <a:cxn ang="0">
                    <a:pos x="1" y="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5"/>
                  </a:cxn>
                  <a:cxn ang="0">
                    <a:pos x="2" y="61"/>
                  </a:cxn>
                  <a:cxn ang="0">
                    <a:pos x="7" y="66"/>
                  </a:cxn>
                  <a:cxn ang="0">
                    <a:pos x="19" y="74"/>
                  </a:cxn>
                  <a:cxn ang="0">
                    <a:pos x="34" y="80"/>
                  </a:cxn>
                  <a:cxn ang="0">
                    <a:pos x="55" y="86"/>
                  </a:cxn>
                  <a:cxn ang="0">
                    <a:pos x="86" y="91"/>
                  </a:cxn>
                  <a:cxn ang="0">
                    <a:pos x="124" y="92"/>
                  </a:cxn>
                  <a:cxn ang="0">
                    <a:pos x="124" y="92"/>
                  </a:cxn>
                  <a:cxn ang="0">
                    <a:pos x="160" y="91"/>
                  </a:cxn>
                  <a:cxn ang="0">
                    <a:pos x="188" y="86"/>
                  </a:cxn>
                  <a:cxn ang="0">
                    <a:pos x="211" y="80"/>
                  </a:cxn>
                  <a:cxn ang="0">
                    <a:pos x="226" y="75"/>
                  </a:cxn>
                  <a:cxn ang="0">
                    <a:pos x="236" y="69"/>
                  </a:cxn>
                  <a:cxn ang="0">
                    <a:pos x="242" y="61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2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0"/>
                    </a:lnTo>
                    <a:lnTo>
                      <a:pt x="242" y="5"/>
                    </a:lnTo>
                    <a:lnTo>
                      <a:pt x="237" y="11"/>
                    </a:lnTo>
                    <a:lnTo>
                      <a:pt x="228" y="17"/>
                    </a:lnTo>
                    <a:lnTo>
                      <a:pt x="214" y="23"/>
                    </a:lnTo>
                    <a:lnTo>
                      <a:pt x="193" y="28"/>
                    </a:lnTo>
                    <a:lnTo>
                      <a:pt x="162" y="32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2"/>
                    </a:lnTo>
                    <a:lnTo>
                      <a:pt x="52" y="28"/>
                    </a:lnTo>
                    <a:lnTo>
                      <a:pt x="30" y="23"/>
                    </a:lnTo>
                    <a:lnTo>
                      <a:pt x="15" y="17"/>
                    </a:lnTo>
                    <a:lnTo>
                      <a:pt x="7" y="11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2" y="61"/>
                    </a:lnTo>
                    <a:lnTo>
                      <a:pt x="7" y="66"/>
                    </a:lnTo>
                    <a:lnTo>
                      <a:pt x="19" y="74"/>
                    </a:lnTo>
                    <a:lnTo>
                      <a:pt x="34" y="80"/>
                    </a:lnTo>
                    <a:lnTo>
                      <a:pt x="55" y="86"/>
                    </a:lnTo>
                    <a:lnTo>
                      <a:pt x="86" y="91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60" y="91"/>
                    </a:lnTo>
                    <a:lnTo>
                      <a:pt x="188" y="86"/>
                    </a:lnTo>
                    <a:lnTo>
                      <a:pt x="211" y="80"/>
                    </a:lnTo>
                    <a:lnTo>
                      <a:pt x="226" y="75"/>
                    </a:lnTo>
                    <a:lnTo>
                      <a:pt x="236" y="69"/>
                    </a:lnTo>
                    <a:lnTo>
                      <a:pt x="242" y="61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684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685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686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687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688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689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690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691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noFill/>
              <a:ln w="4763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692"/>
              <p:cNvSpPr>
                <a:spLocks/>
              </p:cNvSpPr>
              <p:nvPr/>
            </p:nvSpPr>
            <p:spPr bwMode="auto">
              <a:xfrm>
                <a:off x="7885112" y="5775325"/>
                <a:ext cx="100013" cy="30162"/>
              </a:xfrm>
              <a:custGeom>
                <a:avLst/>
                <a:gdLst/>
                <a:ahLst/>
                <a:cxnLst>
                  <a:cxn ang="0">
                    <a:pos x="126" y="37"/>
                  </a:cxn>
                  <a:cxn ang="0">
                    <a:pos x="122" y="37"/>
                  </a:cxn>
                  <a:cxn ang="0">
                    <a:pos x="118" y="37"/>
                  </a:cxn>
                  <a:cxn ang="0">
                    <a:pos x="113" y="37"/>
                  </a:cxn>
                  <a:cxn ang="0">
                    <a:pos x="109" y="37"/>
                  </a:cxn>
                  <a:cxn ang="0">
                    <a:pos x="106" y="37"/>
                  </a:cxn>
                  <a:cxn ang="0">
                    <a:pos x="102" y="36"/>
                  </a:cxn>
                  <a:cxn ang="0">
                    <a:pos x="98" y="36"/>
                  </a:cxn>
                  <a:cxn ang="0">
                    <a:pos x="94" y="36"/>
                  </a:cxn>
                  <a:cxn ang="0">
                    <a:pos x="91" y="36"/>
                  </a:cxn>
                  <a:cxn ang="0">
                    <a:pos x="87" y="36"/>
                  </a:cxn>
                  <a:cxn ang="0">
                    <a:pos x="83" y="36"/>
                  </a:cxn>
                  <a:cxn ang="0">
                    <a:pos x="79" y="35"/>
                  </a:cxn>
                  <a:cxn ang="0">
                    <a:pos x="76" y="34"/>
                  </a:cxn>
                  <a:cxn ang="0">
                    <a:pos x="72" y="34"/>
                  </a:cxn>
                  <a:cxn ang="0">
                    <a:pos x="69" y="34"/>
                  </a:cxn>
                  <a:cxn ang="0">
                    <a:pos x="66" y="34"/>
                  </a:cxn>
                  <a:cxn ang="0">
                    <a:pos x="62" y="32"/>
                  </a:cxn>
                  <a:cxn ang="0">
                    <a:pos x="59" y="31"/>
                  </a:cxn>
                  <a:cxn ang="0">
                    <a:pos x="55" y="31"/>
                  </a:cxn>
                  <a:cxn ang="0">
                    <a:pos x="53" y="31"/>
                  </a:cxn>
                  <a:cxn ang="0">
                    <a:pos x="49" y="29"/>
                  </a:cxn>
                  <a:cxn ang="0">
                    <a:pos x="47" y="29"/>
                  </a:cxn>
                  <a:cxn ang="0">
                    <a:pos x="43" y="29"/>
                  </a:cxn>
                  <a:cxn ang="0">
                    <a:pos x="40" y="27"/>
                  </a:cxn>
                  <a:cxn ang="0">
                    <a:pos x="38" y="26"/>
                  </a:cxn>
                  <a:cxn ang="0">
                    <a:pos x="35" y="26"/>
                  </a:cxn>
                  <a:cxn ang="0">
                    <a:pos x="33" y="25"/>
                  </a:cxn>
                  <a:cxn ang="0">
                    <a:pos x="30" y="25"/>
                  </a:cxn>
                  <a:cxn ang="0">
                    <a:pos x="28" y="24"/>
                  </a:cxn>
                  <a:cxn ang="0">
                    <a:pos x="25" y="22"/>
                  </a:cxn>
                  <a:cxn ang="0">
                    <a:pos x="23" y="21"/>
                  </a:cxn>
                  <a:cxn ang="0">
                    <a:pos x="20" y="20"/>
                  </a:cxn>
                  <a:cxn ang="0">
                    <a:pos x="19" y="20"/>
                  </a:cxn>
                  <a:cxn ang="0">
                    <a:pos x="17" y="19"/>
                  </a:cxn>
                  <a:cxn ang="0">
                    <a:pos x="15" y="17"/>
                  </a:cxn>
                  <a:cxn ang="0">
                    <a:pos x="13" y="16"/>
                  </a:cxn>
                  <a:cxn ang="0">
                    <a:pos x="11" y="16"/>
                  </a:cxn>
                  <a:cxn ang="0">
                    <a:pos x="10" y="14"/>
                  </a:cxn>
                  <a:cxn ang="0">
                    <a:pos x="10" y="14"/>
                  </a:cxn>
                  <a:cxn ang="0">
                    <a:pos x="8" y="12"/>
                  </a:cxn>
                  <a:cxn ang="0">
                    <a:pos x="8" y="11"/>
                  </a:cxn>
                  <a:cxn ang="0">
                    <a:pos x="5" y="10"/>
                  </a:cxn>
                  <a:cxn ang="0">
                    <a:pos x="5" y="9"/>
                  </a:cxn>
                  <a:cxn ang="0">
                    <a:pos x="4" y="7"/>
                  </a:cxn>
                  <a:cxn ang="0">
                    <a:pos x="3" y="6"/>
                  </a:cxn>
                  <a:cxn ang="0">
                    <a:pos x="3" y="5"/>
                  </a:cxn>
                  <a:cxn ang="0">
                    <a:pos x="1" y="5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26" h="37">
                    <a:moveTo>
                      <a:pt x="126" y="37"/>
                    </a:moveTo>
                    <a:lnTo>
                      <a:pt x="122" y="37"/>
                    </a:lnTo>
                    <a:lnTo>
                      <a:pt x="118" y="37"/>
                    </a:lnTo>
                    <a:lnTo>
                      <a:pt x="113" y="37"/>
                    </a:lnTo>
                    <a:lnTo>
                      <a:pt x="109" y="37"/>
                    </a:lnTo>
                    <a:lnTo>
                      <a:pt x="106" y="37"/>
                    </a:lnTo>
                    <a:lnTo>
                      <a:pt x="102" y="36"/>
                    </a:lnTo>
                    <a:lnTo>
                      <a:pt x="98" y="36"/>
                    </a:lnTo>
                    <a:lnTo>
                      <a:pt x="94" y="36"/>
                    </a:lnTo>
                    <a:lnTo>
                      <a:pt x="91" y="36"/>
                    </a:lnTo>
                    <a:lnTo>
                      <a:pt x="87" y="36"/>
                    </a:lnTo>
                    <a:lnTo>
                      <a:pt x="83" y="36"/>
                    </a:lnTo>
                    <a:lnTo>
                      <a:pt x="79" y="35"/>
                    </a:lnTo>
                    <a:lnTo>
                      <a:pt x="76" y="34"/>
                    </a:lnTo>
                    <a:lnTo>
                      <a:pt x="72" y="34"/>
                    </a:lnTo>
                    <a:lnTo>
                      <a:pt x="69" y="34"/>
                    </a:lnTo>
                    <a:lnTo>
                      <a:pt x="66" y="34"/>
                    </a:lnTo>
                    <a:lnTo>
                      <a:pt x="62" y="32"/>
                    </a:lnTo>
                    <a:lnTo>
                      <a:pt x="59" y="31"/>
                    </a:lnTo>
                    <a:lnTo>
                      <a:pt x="55" y="31"/>
                    </a:lnTo>
                    <a:lnTo>
                      <a:pt x="53" y="31"/>
                    </a:lnTo>
                    <a:lnTo>
                      <a:pt x="49" y="29"/>
                    </a:lnTo>
                    <a:lnTo>
                      <a:pt x="47" y="29"/>
                    </a:lnTo>
                    <a:lnTo>
                      <a:pt x="43" y="29"/>
                    </a:lnTo>
                    <a:lnTo>
                      <a:pt x="40" y="27"/>
                    </a:lnTo>
                    <a:lnTo>
                      <a:pt x="38" y="26"/>
                    </a:lnTo>
                    <a:lnTo>
                      <a:pt x="35" y="26"/>
                    </a:lnTo>
                    <a:lnTo>
                      <a:pt x="33" y="25"/>
                    </a:lnTo>
                    <a:lnTo>
                      <a:pt x="30" y="25"/>
                    </a:lnTo>
                    <a:lnTo>
                      <a:pt x="28" y="24"/>
                    </a:lnTo>
                    <a:lnTo>
                      <a:pt x="25" y="22"/>
                    </a:lnTo>
                    <a:lnTo>
                      <a:pt x="23" y="21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7" y="19"/>
                    </a:lnTo>
                    <a:lnTo>
                      <a:pt x="15" y="17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693"/>
              <p:cNvSpPr>
                <a:spLocks/>
              </p:cNvSpPr>
              <p:nvPr/>
            </p:nvSpPr>
            <p:spPr bwMode="auto">
              <a:xfrm>
                <a:off x="7985125" y="5775325"/>
                <a:ext cx="100012" cy="30162"/>
              </a:xfrm>
              <a:custGeom>
                <a:avLst/>
                <a:gdLst/>
                <a:ahLst/>
                <a:cxnLst>
                  <a:cxn ang="0">
                    <a:pos x="125" y="0"/>
                  </a:cxn>
                  <a:cxn ang="0">
                    <a:pos x="125" y="0"/>
                  </a:cxn>
                  <a:cxn ang="0">
                    <a:pos x="125" y="2"/>
                  </a:cxn>
                  <a:cxn ang="0">
                    <a:pos x="125" y="2"/>
                  </a:cxn>
                  <a:cxn ang="0">
                    <a:pos x="124" y="5"/>
                  </a:cxn>
                  <a:cxn ang="0">
                    <a:pos x="123" y="5"/>
                  </a:cxn>
                  <a:cxn ang="0">
                    <a:pos x="123" y="6"/>
                  </a:cxn>
                  <a:cxn ang="0">
                    <a:pos x="123" y="7"/>
                  </a:cxn>
                  <a:cxn ang="0">
                    <a:pos x="122" y="9"/>
                  </a:cxn>
                  <a:cxn ang="0">
                    <a:pos x="120" y="10"/>
                  </a:cxn>
                  <a:cxn ang="0">
                    <a:pos x="119" y="11"/>
                  </a:cxn>
                  <a:cxn ang="0">
                    <a:pos x="118" y="12"/>
                  </a:cxn>
                  <a:cxn ang="0">
                    <a:pos x="117" y="14"/>
                  </a:cxn>
                  <a:cxn ang="0">
                    <a:pos x="115" y="14"/>
                  </a:cxn>
                  <a:cxn ang="0">
                    <a:pos x="114" y="16"/>
                  </a:cxn>
                  <a:cxn ang="0">
                    <a:pos x="112" y="16"/>
                  </a:cxn>
                  <a:cxn ang="0">
                    <a:pos x="110" y="17"/>
                  </a:cxn>
                  <a:cxn ang="0">
                    <a:pos x="108" y="19"/>
                  </a:cxn>
                  <a:cxn ang="0">
                    <a:pos x="105" y="20"/>
                  </a:cxn>
                  <a:cxn ang="0">
                    <a:pos x="104" y="20"/>
                  </a:cxn>
                  <a:cxn ang="0">
                    <a:pos x="102" y="21"/>
                  </a:cxn>
                  <a:cxn ang="0">
                    <a:pos x="99" y="22"/>
                  </a:cxn>
                  <a:cxn ang="0">
                    <a:pos x="96" y="24"/>
                  </a:cxn>
                  <a:cxn ang="0">
                    <a:pos x="95" y="25"/>
                  </a:cxn>
                  <a:cxn ang="0">
                    <a:pos x="91" y="25"/>
                  </a:cxn>
                  <a:cxn ang="0">
                    <a:pos x="90" y="26"/>
                  </a:cxn>
                  <a:cxn ang="0">
                    <a:pos x="88" y="26"/>
                  </a:cxn>
                  <a:cxn ang="0">
                    <a:pos x="84" y="27"/>
                  </a:cxn>
                  <a:cxn ang="0">
                    <a:pos x="81" y="29"/>
                  </a:cxn>
                  <a:cxn ang="0">
                    <a:pos x="79" y="29"/>
                  </a:cxn>
                  <a:cxn ang="0">
                    <a:pos x="76" y="29"/>
                  </a:cxn>
                  <a:cxn ang="0">
                    <a:pos x="71" y="31"/>
                  </a:cxn>
                  <a:cxn ang="0">
                    <a:pos x="70" y="31"/>
                  </a:cxn>
                  <a:cxn ang="0">
                    <a:pos x="66" y="31"/>
                  </a:cxn>
                  <a:cxn ang="0">
                    <a:pos x="63" y="32"/>
                  </a:cxn>
                  <a:cxn ang="0">
                    <a:pos x="59" y="34"/>
                  </a:cxn>
                  <a:cxn ang="0">
                    <a:pos x="56" y="34"/>
                  </a:cxn>
                  <a:cxn ang="0">
                    <a:pos x="53" y="34"/>
                  </a:cxn>
                  <a:cxn ang="0">
                    <a:pos x="49" y="34"/>
                  </a:cxn>
                  <a:cxn ang="0">
                    <a:pos x="45" y="35"/>
                  </a:cxn>
                  <a:cxn ang="0">
                    <a:pos x="41" y="36"/>
                  </a:cxn>
                  <a:cxn ang="0">
                    <a:pos x="39" y="36"/>
                  </a:cxn>
                  <a:cxn ang="0">
                    <a:pos x="35" y="36"/>
                  </a:cxn>
                  <a:cxn ang="0">
                    <a:pos x="30" y="36"/>
                  </a:cxn>
                  <a:cxn ang="0">
                    <a:pos x="27" y="36"/>
                  </a:cxn>
                  <a:cxn ang="0">
                    <a:pos x="22" y="36"/>
                  </a:cxn>
                  <a:cxn ang="0">
                    <a:pos x="19" y="37"/>
                  </a:cxn>
                  <a:cxn ang="0">
                    <a:pos x="15" y="37"/>
                  </a:cxn>
                  <a:cxn ang="0">
                    <a:pos x="11" y="37"/>
                  </a:cxn>
                  <a:cxn ang="0">
                    <a:pos x="9" y="37"/>
                  </a:cxn>
                  <a:cxn ang="0">
                    <a:pos x="4" y="37"/>
                  </a:cxn>
                  <a:cxn ang="0">
                    <a:pos x="0" y="37"/>
                  </a:cxn>
                </a:cxnLst>
                <a:rect l="0" t="0" r="r" b="b"/>
                <a:pathLst>
                  <a:path w="125" h="37">
                    <a:moveTo>
                      <a:pt x="125" y="0"/>
                    </a:moveTo>
                    <a:lnTo>
                      <a:pt x="125" y="0"/>
                    </a:lnTo>
                    <a:lnTo>
                      <a:pt x="125" y="2"/>
                    </a:lnTo>
                    <a:lnTo>
                      <a:pt x="125" y="2"/>
                    </a:lnTo>
                    <a:lnTo>
                      <a:pt x="124" y="5"/>
                    </a:lnTo>
                    <a:lnTo>
                      <a:pt x="123" y="5"/>
                    </a:lnTo>
                    <a:lnTo>
                      <a:pt x="123" y="6"/>
                    </a:lnTo>
                    <a:lnTo>
                      <a:pt x="123" y="7"/>
                    </a:lnTo>
                    <a:lnTo>
                      <a:pt x="122" y="9"/>
                    </a:lnTo>
                    <a:lnTo>
                      <a:pt x="120" y="10"/>
                    </a:lnTo>
                    <a:lnTo>
                      <a:pt x="119" y="11"/>
                    </a:lnTo>
                    <a:lnTo>
                      <a:pt x="118" y="12"/>
                    </a:lnTo>
                    <a:lnTo>
                      <a:pt x="117" y="14"/>
                    </a:lnTo>
                    <a:lnTo>
                      <a:pt x="115" y="14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0" y="17"/>
                    </a:lnTo>
                    <a:lnTo>
                      <a:pt x="108" y="19"/>
                    </a:lnTo>
                    <a:lnTo>
                      <a:pt x="105" y="20"/>
                    </a:lnTo>
                    <a:lnTo>
                      <a:pt x="104" y="20"/>
                    </a:lnTo>
                    <a:lnTo>
                      <a:pt x="102" y="21"/>
                    </a:lnTo>
                    <a:lnTo>
                      <a:pt x="99" y="22"/>
                    </a:lnTo>
                    <a:lnTo>
                      <a:pt x="96" y="24"/>
                    </a:lnTo>
                    <a:lnTo>
                      <a:pt x="95" y="25"/>
                    </a:lnTo>
                    <a:lnTo>
                      <a:pt x="91" y="25"/>
                    </a:lnTo>
                    <a:lnTo>
                      <a:pt x="90" y="26"/>
                    </a:lnTo>
                    <a:lnTo>
                      <a:pt x="88" y="26"/>
                    </a:lnTo>
                    <a:lnTo>
                      <a:pt x="84" y="27"/>
                    </a:lnTo>
                    <a:lnTo>
                      <a:pt x="81" y="29"/>
                    </a:lnTo>
                    <a:lnTo>
                      <a:pt x="79" y="29"/>
                    </a:lnTo>
                    <a:lnTo>
                      <a:pt x="76" y="29"/>
                    </a:lnTo>
                    <a:lnTo>
                      <a:pt x="71" y="31"/>
                    </a:lnTo>
                    <a:lnTo>
                      <a:pt x="70" y="31"/>
                    </a:lnTo>
                    <a:lnTo>
                      <a:pt x="66" y="31"/>
                    </a:lnTo>
                    <a:lnTo>
                      <a:pt x="63" y="32"/>
                    </a:lnTo>
                    <a:lnTo>
                      <a:pt x="59" y="34"/>
                    </a:lnTo>
                    <a:lnTo>
                      <a:pt x="56" y="34"/>
                    </a:lnTo>
                    <a:lnTo>
                      <a:pt x="53" y="34"/>
                    </a:lnTo>
                    <a:lnTo>
                      <a:pt x="49" y="34"/>
                    </a:lnTo>
                    <a:lnTo>
                      <a:pt x="45" y="35"/>
                    </a:lnTo>
                    <a:lnTo>
                      <a:pt x="41" y="36"/>
                    </a:lnTo>
                    <a:lnTo>
                      <a:pt x="39" y="36"/>
                    </a:lnTo>
                    <a:lnTo>
                      <a:pt x="35" y="36"/>
                    </a:lnTo>
                    <a:lnTo>
                      <a:pt x="30" y="36"/>
                    </a:lnTo>
                    <a:lnTo>
                      <a:pt x="27" y="36"/>
                    </a:lnTo>
                    <a:lnTo>
                      <a:pt x="22" y="36"/>
                    </a:lnTo>
                    <a:lnTo>
                      <a:pt x="19" y="37"/>
                    </a:lnTo>
                    <a:lnTo>
                      <a:pt x="15" y="37"/>
                    </a:lnTo>
                    <a:lnTo>
                      <a:pt x="11" y="37"/>
                    </a:lnTo>
                    <a:lnTo>
                      <a:pt x="9" y="37"/>
                    </a:lnTo>
                    <a:lnTo>
                      <a:pt x="4" y="37"/>
                    </a:lnTo>
                    <a:lnTo>
                      <a:pt x="0" y="37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694"/>
              <p:cNvSpPr>
                <a:spLocks/>
              </p:cNvSpPr>
              <p:nvPr/>
            </p:nvSpPr>
            <p:spPr bwMode="auto">
              <a:xfrm>
                <a:off x="7983537" y="5567362"/>
                <a:ext cx="101600" cy="301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0" y="0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20" y="1"/>
                  </a:cxn>
                  <a:cxn ang="0">
                    <a:pos x="23" y="1"/>
                  </a:cxn>
                  <a:cxn ang="0">
                    <a:pos x="27" y="1"/>
                  </a:cxn>
                  <a:cxn ang="0">
                    <a:pos x="31" y="3"/>
                  </a:cxn>
                  <a:cxn ang="0">
                    <a:pos x="35" y="3"/>
                  </a:cxn>
                  <a:cxn ang="0">
                    <a:pos x="38" y="3"/>
                  </a:cxn>
                  <a:cxn ang="0">
                    <a:pos x="42" y="3"/>
                  </a:cxn>
                  <a:cxn ang="0">
                    <a:pos x="46" y="3"/>
                  </a:cxn>
                  <a:cxn ang="0">
                    <a:pos x="50" y="4"/>
                  </a:cxn>
                  <a:cxn ang="0">
                    <a:pos x="52" y="4"/>
                  </a:cxn>
                  <a:cxn ang="0">
                    <a:pos x="57" y="5"/>
                  </a:cxn>
                  <a:cxn ang="0">
                    <a:pos x="60" y="5"/>
                  </a:cxn>
                  <a:cxn ang="0">
                    <a:pos x="64" y="6"/>
                  </a:cxn>
                  <a:cxn ang="0">
                    <a:pos x="66" y="6"/>
                  </a:cxn>
                  <a:cxn ang="0">
                    <a:pos x="70" y="8"/>
                  </a:cxn>
                  <a:cxn ang="0">
                    <a:pos x="72" y="8"/>
                  </a:cxn>
                  <a:cxn ang="0">
                    <a:pos x="76" y="9"/>
                  </a:cxn>
                  <a:cxn ang="0">
                    <a:pos x="79" y="9"/>
                  </a:cxn>
                  <a:cxn ang="0">
                    <a:pos x="81" y="10"/>
                  </a:cxn>
                  <a:cxn ang="0">
                    <a:pos x="85" y="11"/>
                  </a:cxn>
                  <a:cxn ang="0">
                    <a:pos x="87" y="11"/>
                  </a:cxn>
                  <a:cxn ang="0">
                    <a:pos x="90" y="13"/>
                  </a:cxn>
                  <a:cxn ang="0">
                    <a:pos x="92" y="13"/>
                  </a:cxn>
                  <a:cxn ang="0">
                    <a:pos x="95" y="14"/>
                  </a:cxn>
                  <a:cxn ang="0">
                    <a:pos x="97" y="15"/>
                  </a:cxn>
                  <a:cxn ang="0">
                    <a:pos x="100" y="15"/>
                  </a:cxn>
                  <a:cxn ang="0">
                    <a:pos x="103" y="18"/>
                  </a:cxn>
                  <a:cxn ang="0">
                    <a:pos x="104" y="18"/>
                  </a:cxn>
                  <a:cxn ang="0">
                    <a:pos x="106" y="19"/>
                  </a:cxn>
                  <a:cxn ang="0">
                    <a:pos x="109" y="20"/>
                  </a:cxn>
                  <a:cxn ang="0">
                    <a:pos x="111" y="21"/>
                  </a:cxn>
                  <a:cxn ang="0">
                    <a:pos x="113" y="23"/>
                  </a:cxn>
                  <a:cxn ang="0">
                    <a:pos x="114" y="23"/>
                  </a:cxn>
                  <a:cxn ang="0">
                    <a:pos x="115" y="24"/>
                  </a:cxn>
                  <a:cxn ang="0">
                    <a:pos x="118" y="25"/>
                  </a:cxn>
                  <a:cxn ang="0">
                    <a:pos x="119" y="26"/>
                  </a:cxn>
                  <a:cxn ang="0">
                    <a:pos x="120" y="26"/>
                  </a:cxn>
                  <a:cxn ang="0">
                    <a:pos x="121" y="29"/>
                  </a:cxn>
                  <a:cxn ang="0">
                    <a:pos x="123" y="29"/>
                  </a:cxn>
                  <a:cxn ang="0">
                    <a:pos x="123" y="31"/>
                  </a:cxn>
                  <a:cxn ang="0">
                    <a:pos x="124" y="31"/>
                  </a:cxn>
                  <a:cxn ang="0">
                    <a:pos x="124" y="34"/>
                  </a:cxn>
                  <a:cxn ang="0">
                    <a:pos x="125" y="34"/>
                  </a:cxn>
                  <a:cxn ang="0">
                    <a:pos x="125" y="35"/>
                  </a:cxn>
                  <a:cxn ang="0">
                    <a:pos x="126" y="36"/>
                  </a:cxn>
                  <a:cxn ang="0">
                    <a:pos x="126" y="38"/>
                  </a:cxn>
                  <a:cxn ang="0">
                    <a:pos x="126" y="39"/>
                  </a:cxn>
                </a:cxnLst>
                <a:rect l="0" t="0" r="r" b="b"/>
                <a:pathLst>
                  <a:path w="126" h="3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8" y="3"/>
                    </a:lnTo>
                    <a:lnTo>
                      <a:pt x="42" y="3"/>
                    </a:lnTo>
                    <a:lnTo>
                      <a:pt x="46" y="3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7" y="5"/>
                    </a:lnTo>
                    <a:lnTo>
                      <a:pt x="60" y="5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70" y="8"/>
                    </a:lnTo>
                    <a:lnTo>
                      <a:pt x="72" y="8"/>
                    </a:lnTo>
                    <a:lnTo>
                      <a:pt x="76" y="9"/>
                    </a:lnTo>
                    <a:lnTo>
                      <a:pt x="79" y="9"/>
                    </a:lnTo>
                    <a:lnTo>
                      <a:pt x="81" y="10"/>
                    </a:lnTo>
                    <a:lnTo>
                      <a:pt x="85" y="11"/>
                    </a:lnTo>
                    <a:lnTo>
                      <a:pt x="87" y="11"/>
                    </a:lnTo>
                    <a:lnTo>
                      <a:pt x="90" y="13"/>
                    </a:lnTo>
                    <a:lnTo>
                      <a:pt x="92" y="13"/>
                    </a:lnTo>
                    <a:lnTo>
                      <a:pt x="95" y="14"/>
                    </a:lnTo>
                    <a:lnTo>
                      <a:pt x="97" y="15"/>
                    </a:lnTo>
                    <a:lnTo>
                      <a:pt x="100" y="15"/>
                    </a:lnTo>
                    <a:lnTo>
                      <a:pt x="103" y="18"/>
                    </a:lnTo>
                    <a:lnTo>
                      <a:pt x="104" y="18"/>
                    </a:lnTo>
                    <a:lnTo>
                      <a:pt x="106" y="19"/>
                    </a:lnTo>
                    <a:lnTo>
                      <a:pt x="109" y="20"/>
                    </a:lnTo>
                    <a:lnTo>
                      <a:pt x="111" y="21"/>
                    </a:lnTo>
                    <a:lnTo>
                      <a:pt x="113" y="23"/>
                    </a:lnTo>
                    <a:lnTo>
                      <a:pt x="114" y="23"/>
                    </a:lnTo>
                    <a:lnTo>
                      <a:pt x="115" y="24"/>
                    </a:lnTo>
                    <a:lnTo>
                      <a:pt x="118" y="25"/>
                    </a:lnTo>
                    <a:lnTo>
                      <a:pt x="119" y="26"/>
                    </a:lnTo>
                    <a:lnTo>
                      <a:pt x="120" y="26"/>
                    </a:lnTo>
                    <a:lnTo>
                      <a:pt x="121" y="29"/>
                    </a:lnTo>
                    <a:lnTo>
                      <a:pt x="123" y="29"/>
                    </a:lnTo>
                    <a:lnTo>
                      <a:pt x="123" y="31"/>
                    </a:lnTo>
                    <a:lnTo>
                      <a:pt x="124" y="31"/>
                    </a:lnTo>
                    <a:lnTo>
                      <a:pt x="124" y="34"/>
                    </a:lnTo>
                    <a:lnTo>
                      <a:pt x="125" y="34"/>
                    </a:lnTo>
                    <a:lnTo>
                      <a:pt x="125" y="35"/>
                    </a:lnTo>
                    <a:lnTo>
                      <a:pt x="126" y="36"/>
                    </a:lnTo>
                    <a:lnTo>
                      <a:pt x="126" y="38"/>
                    </a:lnTo>
                    <a:lnTo>
                      <a:pt x="126" y="3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695"/>
              <p:cNvSpPr>
                <a:spLocks/>
              </p:cNvSpPr>
              <p:nvPr/>
            </p:nvSpPr>
            <p:spPr bwMode="auto">
              <a:xfrm>
                <a:off x="7885112" y="5567362"/>
                <a:ext cx="98425" cy="28575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0" y="38"/>
                  </a:cxn>
                  <a:cxn ang="0">
                    <a:pos x="0" y="35"/>
                  </a:cxn>
                  <a:cxn ang="0">
                    <a:pos x="0" y="35"/>
                  </a:cxn>
                  <a:cxn ang="0">
                    <a:pos x="1" y="34"/>
                  </a:cxn>
                  <a:cxn ang="0">
                    <a:pos x="1" y="33"/>
                  </a:cxn>
                  <a:cxn ang="0">
                    <a:pos x="3" y="31"/>
                  </a:cxn>
                  <a:cxn ang="0">
                    <a:pos x="3" y="30"/>
                  </a:cxn>
                  <a:cxn ang="0">
                    <a:pos x="4" y="29"/>
                  </a:cxn>
                  <a:cxn ang="0">
                    <a:pos x="5" y="28"/>
                  </a:cxn>
                  <a:cxn ang="0">
                    <a:pos x="6" y="26"/>
                  </a:cxn>
                  <a:cxn ang="0">
                    <a:pos x="8" y="25"/>
                  </a:cxn>
                  <a:cxn ang="0">
                    <a:pos x="9" y="24"/>
                  </a:cxn>
                  <a:cxn ang="0">
                    <a:pos x="10" y="24"/>
                  </a:cxn>
                  <a:cxn ang="0">
                    <a:pos x="10" y="23"/>
                  </a:cxn>
                  <a:cxn ang="0">
                    <a:pos x="13" y="21"/>
                  </a:cxn>
                  <a:cxn ang="0">
                    <a:pos x="14" y="20"/>
                  </a:cxn>
                  <a:cxn ang="0">
                    <a:pos x="17" y="19"/>
                  </a:cxn>
                  <a:cxn ang="0">
                    <a:pos x="18" y="18"/>
                  </a:cxn>
                  <a:cxn ang="0">
                    <a:pos x="20" y="18"/>
                  </a:cxn>
                  <a:cxn ang="0">
                    <a:pos x="22" y="16"/>
                  </a:cxn>
                  <a:cxn ang="0">
                    <a:pos x="24" y="15"/>
                  </a:cxn>
                  <a:cxn ang="0">
                    <a:pos x="27" y="14"/>
                  </a:cxn>
                  <a:cxn ang="0">
                    <a:pos x="29" y="13"/>
                  </a:cxn>
                  <a:cxn ang="0">
                    <a:pos x="33" y="13"/>
                  </a:cxn>
                  <a:cxn ang="0">
                    <a:pos x="35" y="11"/>
                  </a:cxn>
                  <a:cxn ang="0">
                    <a:pos x="38" y="11"/>
                  </a:cxn>
                  <a:cxn ang="0">
                    <a:pos x="40" y="10"/>
                  </a:cxn>
                  <a:cxn ang="0">
                    <a:pos x="43" y="9"/>
                  </a:cxn>
                  <a:cxn ang="0">
                    <a:pos x="47" y="9"/>
                  </a:cxn>
                  <a:cxn ang="0">
                    <a:pos x="49" y="9"/>
                  </a:cxn>
                  <a:cxn ang="0">
                    <a:pos x="52" y="6"/>
                  </a:cxn>
                  <a:cxn ang="0">
                    <a:pos x="55" y="6"/>
                  </a:cxn>
                  <a:cxn ang="0">
                    <a:pos x="58" y="6"/>
                  </a:cxn>
                  <a:cxn ang="0">
                    <a:pos x="62" y="5"/>
                  </a:cxn>
                  <a:cxn ang="0">
                    <a:pos x="64" y="4"/>
                  </a:cxn>
                  <a:cxn ang="0">
                    <a:pos x="69" y="4"/>
                  </a:cxn>
                  <a:cxn ang="0">
                    <a:pos x="72" y="4"/>
                  </a:cxn>
                  <a:cxn ang="0">
                    <a:pos x="76" y="4"/>
                  </a:cxn>
                  <a:cxn ang="0">
                    <a:pos x="79" y="3"/>
                  </a:cxn>
                  <a:cxn ang="0">
                    <a:pos x="82" y="3"/>
                  </a:cxn>
                  <a:cxn ang="0">
                    <a:pos x="87" y="3"/>
                  </a:cxn>
                  <a:cxn ang="0">
                    <a:pos x="89" y="3"/>
                  </a:cxn>
                  <a:cxn ang="0">
                    <a:pos x="93" y="3"/>
                  </a:cxn>
                  <a:cxn ang="0">
                    <a:pos x="98" y="1"/>
                  </a:cxn>
                  <a:cxn ang="0">
                    <a:pos x="102" y="1"/>
                  </a:cxn>
                  <a:cxn ang="0">
                    <a:pos x="106" y="1"/>
                  </a:cxn>
                  <a:cxn ang="0">
                    <a:pos x="109" y="0"/>
                  </a:cxn>
                  <a:cxn ang="0">
                    <a:pos x="113" y="0"/>
                  </a:cxn>
                  <a:cxn ang="0">
                    <a:pos x="117" y="0"/>
                  </a:cxn>
                  <a:cxn ang="0">
                    <a:pos x="121" y="0"/>
                  </a:cxn>
                  <a:cxn ang="0">
                    <a:pos x="125" y="0"/>
                  </a:cxn>
                </a:cxnLst>
                <a:rect l="0" t="0" r="r" b="b"/>
                <a:pathLst>
                  <a:path w="125" h="38">
                    <a:moveTo>
                      <a:pt x="0" y="38"/>
                    </a:moveTo>
                    <a:lnTo>
                      <a:pt x="0" y="38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4" y="29"/>
                    </a:lnTo>
                    <a:lnTo>
                      <a:pt x="5" y="28"/>
                    </a:lnTo>
                    <a:lnTo>
                      <a:pt x="6" y="26"/>
                    </a:lnTo>
                    <a:lnTo>
                      <a:pt x="8" y="25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3" y="21"/>
                    </a:lnTo>
                    <a:lnTo>
                      <a:pt x="14" y="20"/>
                    </a:lnTo>
                    <a:lnTo>
                      <a:pt x="17" y="19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2" y="16"/>
                    </a:lnTo>
                    <a:lnTo>
                      <a:pt x="24" y="15"/>
                    </a:lnTo>
                    <a:lnTo>
                      <a:pt x="27" y="14"/>
                    </a:lnTo>
                    <a:lnTo>
                      <a:pt x="29" y="13"/>
                    </a:lnTo>
                    <a:lnTo>
                      <a:pt x="33" y="13"/>
                    </a:lnTo>
                    <a:lnTo>
                      <a:pt x="35" y="11"/>
                    </a:lnTo>
                    <a:lnTo>
                      <a:pt x="38" y="11"/>
                    </a:lnTo>
                    <a:lnTo>
                      <a:pt x="40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49" y="9"/>
                    </a:lnTo>
                    <a:lnTo>
                      <a:pt x="52" y="6"/>
                    </a:lnTo>
                    <a:lnTo>
                      <a:pt x="55" y="6"/>
                    </a:lnTo>
                    <a:lnTo>
                      <a:pt x="58" y="6"/>
                    </a:lnTo>
                    <a:lnTo>
                      <a:pt x="62" y="5"/>
                    </a:lnTo>
                    <a:lnTo>
                      <a:pt x="64" y="4"/>
                    </a:lnTo>
                    <a:lnTo>
                      <a:pt x="69" y="4"/>
                    </a:lnTo>
                    <a:lnTo>
                      <a:pt x="72" y="4"/>
                    </a:lnTo>
                    <a:lnTo>
                      <a:pt x="76" y="4"/>
                    </a:lnTo>
                    <a:lnTo>
                      <a:pt x="79" y="3"/>
                    </a:lnTo>
                    <a:lnTo>
                      <a:pt x="82" y="3"/>
                    </a:lnTo>
                    <a:lnTo>
                      <a:pt x="87" y="3"/>
                    </a:lnTo>
                    <a:lnTo>
                      <a:pt x="89" y="3"/>
                    </a:lnTo>
                    <a:lnTo>
                      <a:pt x="93" y="3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09" y="0"/>
                    </a:lnTo>
                    <a:lnTo>
                      <a:pt x="113" y="0"/>
                    </a:lnTo>
                    <a:lnTo>
                      <a:pt x="117" y="0"/>
                    </a:lnTo>
                    <a:lnTo>
                      <a:pt x="121" y="0"/>
                    </a:lnTo>
                    <a:lnTo>
                      <a:pt x="125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Line 696"/>
              <p:cNvSpPr>
                <a:spLocks noChangeShapeType="1"/>
              </p:cNvSpPr>
              <p:nvPr/>
            </p:nvSpPr>
            <p:spPr bwMode="auto">
              <a:xfrm>
                <a:off x="7885112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Line 697"/>
              <p:cNvSpPr>
                <a:spLocks noChangeShapeType="1"/>
              </p:cNvSpPr>
              <p:nvPr/>
            </p:nvSpPr>
            <p:spPr bwMode="auto">
              <a:xfrm>
                <a:off x="8085137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78" name="Group 420"/>
            <p:cNvGrpSpPr/>
            <p:nvPr/>
          </p:nvGrpSpPr>
          <p:grpSpPr>
            <a:xfrm>
              <a:off x="5687133" y="2885281"/>
              <a:ext cx="214312" cy="215900"/>
              <a:chOff x="6807200" y="6029325"/>
              <a:chExt cx="214312" cy="215900"/>
            </a:xfrm>
          </p:grpSpPr>
          <p:sp>
            <p:nvSpPr>
              <p:cNvPr id="130" name="Freeform 1142"/>
              <p:cNvSpPr>
                <a:spLocks/>
              </p:cNvSpPr>
              <p:nvPr/>
            </p:nvSpPr>
            <p:spPr bwMode="auto">
              <a:xfrm>
                <a:off x="6808787" y="6032500"/>
                <a:ext cx="209550" cy="211137"/>
              </a:xfrm>
              <a:custGeom>
                <a:avLst/>
                <a:gdLst/>
                <a:ahLst/>
                <a:cxnLst>
                  <a:cxn ang="0">
                    <a:pos x="264" y="132"/>
                  </a:cxn>
                  <a:cxn ang="0">
                    <a:pos x="261" y="104"/>
                  </a:cxn>
                  <a:cxn ang="0">
                    <a:pos x="252" y="79"/>
                  </a:cxn>
                  <a:cxn ang="0">
                    <a:pos x="241" y="57"/>
                  </a:cxn>
                  <a:cxn ang="0">
                    <a:pos x="225" y="38"/>
                  </a:cxn>
                  <a:cxn ang="0">
                    <a:pos x="206" y="21"/>
                  </a:cxn>
                  <a:cxn ang="0">
                    <a:pos x="183" y="10"/>
                  </a:cxn>
                  <a:cxn ang="0">
                    <a:pos x="158" y="1"/>
                  </a:cxn>
                  <a:cxn ang="0">
                    <a:pos x="132" y="0"/>
                  </a:cxn>
                  <a:cxn ang="0">
                    <a:pos x="117" y="0"/>
                  </a:cxn>
                  <a:cxn ang="0">
                    <a:pos x="92" y="4"/>
                  </a:cxn>
                  <a:cxn ang="0">
                    <a:pos x="68" y="15"/>
                  </a:cxn>
                  <a:cxn ang="0">
                    <a:pos x="48" y="30"/>
                  </a:cxn>
                  <a:cxn ang="0">
                    <a:pos x="29" y="47"/>
                  </a:cxn>
                  <a:cxn ang="0">
                    <a:pos x="16" y="69"/>
                  </a:cxn>
                  <a:cxn ang="0">
                    <a:pos x="6" y="93"/>
                  </a:cxn>
                  <a:cxn ang="0">
                    <a:pos x="1" y="118"/>
                  </a:cxn>
                  <a:cxn ang="0">
                    <a:pos x="0" y="132"/>
                  </a:cxn>
                  <a:cxn ang="0">
                    <a:pos x="2" y="160"/>
                  </a:cxn>
                  <a:cxn ang="0">
                    <a:pos x="10" y="183"/>
                  </a:cxn>
                  <a:cxn ang="0">
                    <a:pos x="22" y="206"/>
                  </a:cxn>
                  <a:cxn ang="0">
                    <a:pos x="36" y="225"/>
                  </a:cxn>
                  <a:cxn ang="0">
                    <a:pos x="58" y="242"/>
                  </a:cxn>
                  <a:cxn ang="0">
                    <a:pos x="80" y="255"/>
                  </a:cxn>
                  <a:cxn ang="0">
                    <a:pos x="104" y="261"/>
                  </a:cxn>
                  <a:cxn ang="0">
                    <a:pos x="132" y="265"/>
                  </a:cxn>
                  <a:cxn ang="0">
                    <a:pos x="146" y="262"/>
                  </a:cxn>
                  <a:cxn ang="0">
                    <a:pos x="169" y="257"/>
                  </a:cxn>
                  <a:cxn ang="0">
                    <a:pos x="193" y="247"/>
                  </a:cxn>
                  <a:cxn ang="0">
                    <a:pos x="216" y="235"/>
                  </a:cxn>
                  <a:cxn ang="0">
                    <a:pos x="232" y="215"/>
                  </a:cxn>
                  <a:cxn ang="0">
                    <a:pos x="249" y="196"/>
                  </a:cxn>
                  <a:cxn ang="0">
                    <a:pos x="259" y="171"/>
                  </a:cxn>
                  <a:cxn ang="0">
                    <a:pos x="264" y="146"/>
                  </a:cxn>
                  <a:cxn ang="0">
                    <a:pos x="264" y="132"/>
                  </a:cxn>
                </a:cxnLst>
                <a:rect l="0" t="0" r="r" b="b"/>
                <a:pathLst>
                  <a:path w="264" h="265">
                    <a:moveTo>
                      <a:pt x="264" y="132"/>
                    </a:moveTo>
                    <a:lnTo>
                      <a:pt x="264" y="132"/>
                    </a:lnTo>
                    <a:lnTo>
                      <a:pt x="264" y="118"/>
                    </a:lnTo>
                    <a:lnTo>
                      <a:pt x="261" y="104"/>
                    </a:lnTo>
                    <a:lnTo>
                      <a:pt x="259" y="93"/>
                    </a:lnTo>
                    <a:lnTo>
                      <a:pt x="252" y="79"/>
                    </a:lnTo>
                    <a:lnTo>
                      <a:pt x="249" y="69"/>
                    </a:lnTo>
                    <a:lnTo>
                      <a:pt x="241" y="57"/>
                    </a:lnTo>
                    <a:lnTo>
                      <a:pt x="232" y="47"/>
                    </a:lnTo>
                    <a:lnTo>
                      <a:pt x="225" y="38"/>
                    </a:lnTo>
                    <a:lnTo>
                      <a:pt x="216" y="30"/>
                    </a:lnTo>
                    <a:lnTo>
                      <a:pt x="206" y="21"/>
                    </a:lnTo>
                    <a:lnTo>
                      <a:pt x="193" y="15"/>
                    </a:lnTo>
                    <a:lnTo>
                      <a:pt x="183" y="10"/>
                    </a:lnTo>
                    <a:lnTo>
                      <a:pt x="169" y="4"/>
                    </a:lnTo>
                    <a:lnTo>
                      <a:pt x="158" y="1"/>
                    </a:lnTo>
                    <a:lnTo>
                      <a:pt x="14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17" y="0"/>
                    </a:lnTo>
                    <a:lnTo>
                      <a:pt x="104" y="1"/>
                    </a:lnTo>
                    <a:lnTo>
                      <a:pt x="92" y="4"/>
                    </a:lnTo>
                    <a:lnTo>
                      <a:pt x="80" y="10"/>
                    </a:lnTo>
                    <a:lnTo>
                      <a:pt x="68" y="15"/>
                    </a:lnTo>
                    <a:lnTo>
                      <a:pt x="58" y="21"/>
                    </a:lnTo>
                    <a:lnTo>
                      <a:pt x="48" y="30"/>
                    </a:lnTo>
                    <a:lnTo>
                      <a:pt x="36" y="38"/>
                    </a:lnTo>
                    <a:lnTo>
                      <a:pt x="29" y="47"/>
                    </a:lnTo>
                    <a:lnTo>
                      <a:pt x="22" y="57"/>
                    </a:lnTo>
                    <a:lnTo>
                      <a:pt x="16" y="69"/>
                    </a:lnTo>
                    <a:lnTo>
                      <a:pt x="10" y="79"/>
                    </a:lnTo>
                    <a:lnTo>
                      <a:pt x="6" y="93"/>
                    </a:lnTo>
                    <a:lnTo>
                      <a:pt x="2" y="104"/>
                    </a:lnTo>
                    <a:lnTo>
                      <a:pt x="1" y="118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46"/>
                    </a:lnTo>
                    <a:lnTo>
                      <a:pt x="2" y="160"/>
                    </a:lnTo>
                    <a:lnTo>
                      <a:pt x="6" y="171"/>
                    </a:lnTo>
                    <a:lnTo>
                      <a:pt x="10" y="183"/>
                    </a:lnTo>
                    <a:lnTo>
                      <a:pt x="16" y="196"/>
                    </a:lnTo>
                    <a:lnTo>
                      <a:pt x="22" y="206"/>
                    </a:lnTo>
                    <a:lnTo>
                      <a:pt x="29" y="215"/>
                    </a:lnTo>
                    <a:lnTo>
                      <a:pt x="36" y="225"/>
                    </a:lnTo>
                    <a:lnTo>
                      <a:pt x="48" y="235"/>
                    </a:lnTo>
                    <a:lnTo>
                      <a:pt x="58" y="242"/>
                    </a:lnTo>
                    <a:lnTo>
                      <a:pt x="68" y="247"/>
                    </a:lnTo>
                    <a:lnTo>
                      <a:pt x="80" y="255"/>
                    </a:lnTo>
                    <a:lnTo>
                      <a:pt x="92" y="257"/>
                    </a:lnTo>
                    <a:lnTo>
                      <a:pt x="104" y="261"/>
                    </a:lnTo>
                    <a:lnTo>
                      <a:pt x="117" y="262"/>
                    </a:lnTo>
                    <a:lnTo>
                      <a:pt x="132" y="265"/>
                    </a:lnTo>
                    <a:lnTo>
                      <a:pt x="132" y="265"/>
                    </a:lnTo>
                    <a:lnTo>
                      <a:pt x="146" y="262"/>
                    </a:lnTo>
                    <a:lnTo>
                      <a:pt x="158" y="261"/>
                    </a:lnTo>
                    <a:lnTo>
                      <a:pt x="169" y="257"/>
                    </a:lnTo>
                    <a:lnTo>
                      <a:pt x="183" y="255"/>
                    </a:lnTo>
                    <a:lnTo>
                      <a:pt x="193" y="247"/>
                    </a:lnTo>
                    <a:lnTo>
                      <a:pt x="206" y="242"/>
                    </a:lnTo>
                    <a:lnTo>
                      <a:pt x="216" y="235"/>
                    </a:lnTo>
                    <a:lnTo>
                      <a:pt x="225" y="225"/>
                    </a:lnTo>
                    <a:lnTo>
                      <a:pt x="232" y="215"/>
                    </a:lnTo>
                    <a:lnTo>
                      <a:pt x="241" y="206"/>
                    </a:lnTo>
                    <a:lnTo>
                      <a:pt x="249" y="196"/>
                    </a:lnTo>
                    <a:lnTo>
                      <a:pt x="252" y="183"/>
                    </a:lnTo>
                    <a:lnTo>
                      <a:pt x="259" y="171"/>
                    </a:lnTo>
                    <a:lnTo>
                      <a:pt x="261" y="160"/>
                    </a:lnTo>
                    <a:lnTo>
                      <a:pt x="264" y="146"/>
                    </a:lnTo>
                    <a:lnTo>
                      <a:pt x="264" y="132"/>
                    </a:lnTo>
                    <a:lnTo>
                      <a:pt x="264" y="132"/>
                    </a:lnTo>
                    <a:lnTo>
                      <a:pt x="264" y="132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1143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1144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1145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1146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1147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1148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 1149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 1150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1151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1152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1153"/>
              <p:cNvSpPr>
                <a:spLocks/>
              </p:cNvSpPr>
              <p:nvPr/>
            </p:nvSpPr>
            <p:spPr bwMode="auto">
              <a:xfrm>
                <a:off x="6807200" y="6029325"/>
                <a:ext cx="214312" cy="215900"/>
              </a:xfrm>
              <a:custGeom>
                <a:avLst/>
                <a:gdLst/>
                <a:ahLst/>
                <a:cxnLst>
                  <a:cxn ang="0">
                    <a:pos x="271" y="136"/>
                  </a:cxn>
                  <a:cxn ang="0">
                    <a:pos x="270" y="151"/>
                  </a:cxn>
                  <a:cxn ang="0">
                    <a:pos x="268" y="164"/>
                  </a:cxn>
                  <a:cxn ang="0">
                    <a:pos x="265" y="177"/>
                  </a:cxn>
                  <a:cxn ang="0">
                    <a:pos x="260" y="190"/>
                  </a:cxn>
                  <a:cxn ang="0">
                    <a:pos x="247" y="213"/>
                  </a:cxn>
                  <a:cxn ang="0">
                    <a:pos x="231" y="233"/>
                  </a:cxn>
                  <a:cxn ang="0">
                    <a:pos x="211" y="250"/>
                  </a:cxn>
                  <a:cxn ang="0">
                    <a:pos x="188" y="263"/>
                  </a:cxn>
                  <a:cxn ang="0">
                    <a:pos x="176" y="266"/>
                  </a:cxn>
                  <a:cxn ang="0">
                    <a:pos x="162" y="270"/>
                  </a:cxn>
                  <a:cxn ang="0">
                    <a:pos x="150" y="273"/>
                  </a:cxn>
                  <a:cxn ang="0">
                    <a:pos x="136" y="273"/>
                  </a:cxn>
                  <a:cxn ang="0">
                    <a:pos x="122" y="273"/>
                  </a:cxn>
                  <a:cxn ang="0">
                    <a:pos x="108" y="270"/>
                  </a:cxn>
                  <a:cxn ang="0">
                    <a:pos x="96" y="266"/>
                  </a:cxn>
                  <a:cxn ang="0">
                    <a:pos x="83" y="263"/>
                  </a:cxn>
                  <a:cxn ang="0">
                    <a:pos x="59" y="250"/>
                  </a:cxn>
                  <a:cxn ang="0">
                    <a:pos x="39" y="233"/>
                  </a:cxn>
                  <a:cxn ang="0">
                    <a:pos x="23" y="213"/>
                  </a:cxn>
                  <a:cxn ang="0">
                    <a:pos x="10" y="190"/>
                  </a:cxn>
                  <a:cxn ang="0">
                    <a:pos x="6" y="177"/>
                  </a:cxn>
                  <a:cxn ang="0">
                    <a:pos x="3" y="164"/>
                  </a:cxn>
                  <a:cxn ang="0">
                    <a:pos x="0" y="151"/>
                  </a:cxn>
                  <a:cxn ang="0">
                    <a:pos x="0" y="136"/>
                  </a:cxn>
                  <a:cxn ang="0">
                    <a:pos x="0" y="122"/>
                  </a:cxn>
                  <a:cxn ang="0">
                    <a:pos x="3" y="110"/>
                  </a:cxn>
                  <a:cxn ang="0">
                    <a:pos x="6" y="96"/>
                  </a:cxn>
                  <a:cxn ang="0">
                    <a:pos x="10" y="83"/>
                  </a:cxn>
                  <a:cxn ang="0">
                    <a:pos x="23" y="61"/>
                  </a:cxn>
                  <a:cxn ang="0">
                    <a:pos x="39" y="40"/>
                  </a:cxn>
                  <a:cxn ang="0">
                    <a:pos x="59" y="23"/>
                  </a:cxn>
                  <a:cxn ang="0">
                    <a:pos x="83" y="10"/>
                  </a:cxn>
                  <a:cxn ang="0">
                    <a:pos x="96" y="7"/>
                  </a:cxn>
                  <a:cxn ang="0">
                    <a:pos x="108" y="3"/>
                  </a:cxn>
                  <a:cxn ang="0">
                    <a:pos x="122" y="0"/>
                  </a:cxn>
                  <a:cxn ang="0">
                    <a:pos x="136" y="0"/>
                  </a:cxn>
                  <a:cxn ang="0">
                    <a:pos x="150" y="0"/>
                  </a:cxn>
                  <a:cxn ang="0">
                    <a:pos x="162" y="3"/>
                  </a:cxn>
                  <a:cxn ang="0">
                    <a:pos x="176" y="7"/>
                  </a:cxn>
                  <a:cxn ang="0">
                    <a:pos x="188" y="10"/>
                  </a:cxn>
                  <a:cxn ang="0">
                    <a:pos x="211" y="23"/>
                  </a:cxn>
                  <a:cxn ang="0">
                    <a:pos x="231" y="40"/>
                  </a:cxn>
                  <a:cxn ang="0">
                    <a:pos x="247" y="61"/>
                  </a:cxn>
                  <a:cxn ang="0">
                    <a:pos x="260" y="83"/>
                  </a:cxn>
                  <a:cxn ang="0">
                    <a:pos x="265" y="96"/>
                  </a:cxn>
                  <a:cxn ang="0">
                    <a:pos x="268" y="110"/>
                  </a:cxn>
                  <a:cxn ang="0">
                    <a:pos x="270" y="122"/>
                  </a:cxn>
                  <a:cxn ang="0">
                    <a:pos x="271" y="136"/>
                  </a:cxn>
                </a:cxnLst>
                <a:rect l="0" t="0" r="r" b="b"/>
                <a:pathLst>
                  <a:path w="271" h="273">
                    <a:moveTo>
                      <a:pt x="271" y="136"/>
                    </a:moveTo>
                    <a:lnTo>
                      <a:pt x="270" y="151"/>
                    </a:lnTo>
                    <a:lnTo>
                      <a:pt x="268" y="164"/>
                    </a:lnTo>
                    <a:lnTo>
                      <a:pt x="265" y="177"/>
                    </a:lnTo>
                    <a:lnTo>
                      <a:pt x="260" y="190"/>
                    </a:lnTo>
                    <a:lnTo>
                      <a:pt x="247" y="213"/>
                    </a:lnTo>
                    <a:lnTo>
                      <a:pt x="231" y="233"/>
                    </a:lnTo>
                    <a:lnTo>
                      <a:pt x="211" y="250"/>
                    </a:lnTo>
                    <a:lnTo>
                      <a:pt x="188" y="263"/>
                    </a:lnTo>
                    <a:lnTo>
                      <a:pt x="176" y="266"/>
                    </a:lnTo>
                    <a:lnTo>
                      <a:pt x="162" y="270"/>
                    </a:lnTo>
                    <a:lnTo>
                      <a:pt x="150" y="273"/>
                    </a:lnTo>
                    <a:lnTo>
                      <a:pt x="136" y="273"/>
                    </a:lnTo>
                    <a:lnTo>
                      <a:pt x="122" y="273"/>
                    </a:lnTo>
                    <a:lnTo>
                      <a:pt x="108" y="270"/>
                    </a:lnTo>
                    <a:lnTo>
                      <a:pt x="96" y="266"/>
                    </a:lnTo>
                    <a:lnTo>
                      <a:pt x="83" y="263"/>
                    </a:lnTo>
                    <a:lnTo>
                      <a:pt x="59" y="250"/>
                    </a:lnTo>
                    <a:lnTo>
                      <a:pt x="39" y="233"/>
                    </a:lnTo>
                    <a:lnTo>
                      <a:pt x="23" y="213"/>
                    </a:lnTo>
                    <a:lnTo>
                      <a:pt x="10" y="190"/>
                    </a:lnTo>
                    <a:lnTo>
                      <a:pt x="6" y="177"/>
                    </a:lnTo>
                    <a:lnTo>
                      <a:pt x="3" y="164"/>
                    </a:lnTo>
                    <a:lnTo>
                      <a:pt x="0" y="151"/>
                    </a:lnTo>
                    <a:lnTo>
                      <a:pt x="0" y="136"/>
                    </a:lnTo>
                    <a:lnTo>
                      <a:pt x="0" y="122"/>
                    </a:lnTo>
                    <a:lnTo>
                      <a:pt x="3" y="110"/>
                    </a:lnTo>
                    <a:lnTo>
                      <a:pt x="6" y="96"/>
                    </a:lnTo>
                    <a:lnTo>
                      <a:pt x="10" y="83"/>
                    </a:lnTo>
                    <a:lnTo>
                      <a:pt x="23" y="61"/>
                    </a:lnTo>
                    <a:lnTo>
                      <a:pt x="39" y="40"/>
                    </a:lnTo>
                    <a:lnTo>
                      <a:pt x="59" y="23"/>
                    </a:lnTo>
                    <a:lnTo>
                      <a:pt x="83" y="10"/>
                    </a:lnTo>
                    <a:lnTo>
                      <a:pt x="96" y="7"/>
                    </a:lnTo>
                    <a:lnTo>
                      <a:pt x="108" y="3"/>
                    </a:lnTo>
                    <a:lnTo>
                      <a:pt x="122" y="0"/>
                    </a:lnTo>
                    <a:lnTo>
                      <a:pt x="136" y="0"/>
                    </a:lnTo>
                    <a:lnTo>
                      <a:pt x="150" y="0"/>
                    </a:lnTo>
                    <a:lnTo>
                      <a:pt x="162" y="3"/>
                    </a:lnTo>
                    <a:lnTo>
                      <a:pt x="176" y="7"/>
                    </a:lnTo>
                    <a:lnTo>
                      <a:pt x="188" y="10"/>
                    </a:lnTo>
                    <a:lnTo>
                      <a:pt x="211" y="23"/>
                    </a:lnTo>
                    <a:lnTo>
                      <a:pt x="231" y="40"/>
                    </a:lnTo>
                    <a:lnTo>
                      <a:pt x="247" y="61"/>
                    </a:lnTo>
                    <a:lnTo>
                      <a:pt x="260" y="83"/>
                    </a:lnTo>
                    <a:lnTo>
                      <a:pt x="265" y="96"/>
                    </a:lnTo>
                    <a:lnTo>
                      <a:pt x="268" y="110"/>
                    </a:lnTo>
                    <a:lnTo>
                      <a:pt x="270" y="122"/>
                    </a:lnTo>
                    <a:lnTo>
                      <a:pt x="271" y="136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79" name="Group 433"/>
            <p:cNvGrpSpPr/>
            <p:nvPr/>
          </p:nvGrpSpPr>
          <p:grpSpPr>
            <a:xfrm>
              <a:off x="5144738" y="2897981"/>
              <a:ext cx="258762" cy="190500"/>
              <a:chOff x="5410200" y="6157912"/>
              <a:chExt cx="258762" cy="190500"/>
            </a:xfrm>
          </p:grpSpPr>
          <p:sp>
            <p:nvSpPr>
              <p:cNvPr id="114" name="Freeform 728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29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730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31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732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733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734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735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736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737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738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739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Freeform 740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Freeform 741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742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743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cxnSp>
        <p:nvCxnSpPr>
          <p:cNvPr id="28" name="Straight Connector 27"/>
          <p:cNvCxnSpPr/>
          <p:nvPr/>
        </p:nvCxnSpPr>
        <p:spPr>
          <a:xfrm flipV="1">
            <a:off x="6107057" y="3309777"/>
            <a:ext cx="1747987" cy="94715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>
            <a:stCxn id="507" idx="2"/>
          </p:cNvCxnSpPr>
          <p:nvPr/>
        </p:nvCxnSpPr>
        <p:spPr>
          <a:xfrm rot="16200000" flipH="1">
            <a:off x="6249060" y="3182331"/>
            <a:ext cx="591335" cy="1125627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0" name="Group 346"/>
          <p:cNvGrpSpPr/>
          <p:nvPr/>
        </p:nvGrpSpPr>
        <p:grpSpPr>
          <a:xfrm>
            <a:off x="7473626" y="3086733"/>
            <a:ext cx="838205" cy="652464"/>
            <a:chOff x="1219206" y="762009"/>
            <a:chExt cx="582618" cy="423864"/>
          </a:xfrm>
        </p:grpSpPr>
        <p:grpSp>
          <p:nvGrpSpPr>
            <p:cNvPr id="481" name="Group 299"/>
            <p:cNvGrpSpPr>
              <a:grpSpLocks/>
            </p:cNvGrpSpPr>
            <p:nvPr/>
          </p:nvGrpSpPr>
          <p:grpSpPr bwMode="auto">
            <a:xfrm>
              <a:off x="1219206" y="762009"/>
              <a:ext cx="582618" cy="423864"/>
              <a:chOff x="982" y="2328"/>
              <a:chExt cx="367" cy="267"/>
            </a:xfrm>
          </p:grpSpPr>
          <p:sp>
            <p:nvSpPr>
              <p:cNvPr id="35" name="Freeform 300"/>
              <p:cNvSpPr>
                <a:spLocks/>
              </p:cNvSpPr>
              <p:nvPr/>
            </p:nvSpPr>
            <p:spPr bwMode="auto">
              <a:xfrm>
                <a:off x="982" y="2367"/>
                <a:ext cx="33" cy="177"/>
              </a:xfrm>
              <a:custGeom>
                <a:avLst/>
                <a:gdLst/>
                <a:ahLst/>
                <a:cxnLst>
                  <a:cxn ang="0">
                    <a:pos x="65" y="353"/>
                  </a:cxn>
                  <a:cxn ang="0">
                    <a:pos x="16" y="0"/>
                  </a:cxn>
                  <a:cxn ang="0">
                    <a:pos x="0" y="1"/>
                  </a:cxn>
                  <a:cxn ang="0">
                    <a:pos x="50" y="344"/>
                  </a:cxn>
                  <a:cxn ang="0">
                    <a:pos x="65" y="353"/>
                  </a:cxn>
                  <a:cxn ang="0">
                    <a:pos x="65" y="353"/>
                  </a:cxn>
                </a:cxnLst>
                <a:rect l="0" t="0" r="r" b="b"/>
                <a:pathLst>
                  <a:path w="65" h="353">
                    <a:moveTo>
                      <a:pt x="65" y="353"/>
                    </a:moveTo>
                    <a:lnTo>
                      <a:pt x="16" y="0"/>
                    </a:lnTo>
                    <a:lnTo>
                      <a:pt x="0" y="1"/>
                    </a:lnTo>
                    <a:lnTo>
                      <a:pt x="50" y="344"/>
                    </a:lnTo>
                    <a:lnTo>
                      <a:pt x="65" y="353"/>
                    </a:lnTo>
                    <a:lnTo>
                      <a:pt x="65" y="353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01"/>
              <p:cNvSpPr>
                <a:spLocks/>
              </p:cNvSpPr>
              <p:nvPr/>
            </p:nvSpPr>
            <p:spPr bwMode="auto">
              <a:xfrm>
                <a:off x="988" y="2328"/>
                <a:ext cx="251" cy="215"/>
              </a:xfrm>
              <a:custGeom>
                <a:avLst/>
                <a:gdLst/>
                <a:ahLst/>
                <a:cxnLst>
                  <a:cxn ang="0">
                    <a:pos x="502" y="351"/>
                  </a:cxn>
                  <a:cxn ang="0">
                    <a:pos x="449" y="0"/>
                  </a:cxn>
                  <a:cxn ang="0">
                    <a:pos x="0" y="79"/>
                  </a:cxn>
                  <a:cxn ang="0">
                    <a:pos x="52" y="428"/>
                  </a:cxn>
                  <a:cxn ang="0">
                    <a:pos x="502" y="351"/>
                  </a:cxn>
                  <a:cxn ang="0">
                    <a:pos x="502" y="351"/>
                  </a:cxn>
                </a:cxnLst>
                <a:rect l="0" t="0" r="r" b="b"/>
                <a:pathLst>
                  <a:path w="502" h="428">
                    <a:moveTo>
                      <a:pt x="502" y="351"/>
                    </a:moveTo>
                    <a:lnTo>
                      <a:pt x="449" y="0"/>
                    </a:lnTo>
                    <a:lnTo>
                      <a:pt x="0" y="79"/>
                    </a:lnTo>
                    <a:lnTo>
                      <a:pt x="52" y="428"/>
                    </a:lnTo>
                    <a:lnTo>
                      <a:pt x="502" y="351"/>
                    </a:lnTo>
                    <a:lnTo>
                      <a:pt x="502" y="351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" name="Freeform 302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solidFill>
                <a:srgbClr val="666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Freeform 303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Line 304"/>
              <p:cNvSpPr>
                <a:spLocks noChangeShapeType="1"/>
              </p:cNvSpPr>
              <p:nvPr/>
            </p:nvSpPr>
            <p:spPr bwMode="auto">
              <a:xfrm flipH="1">
                <a:off x="1026" y="248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Line 305"/>
              <p:cNvSpPr>
                <a:spLocks noChangeShapeType="1"/>
              </p:cNvSpPr>
              <p:nvPr/>
            </p:nvSpPr>
            <p:spPr bwMode="auto">
              <a:xfrm flipH="1">
                <a:off x="1006" y="234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306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307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noFill/>
              <a:ln w="4763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08"/>
              <p:cNvSpPr>
                <a:spLocks/>
              </p:cNvSpPr>
              <p:nvPr/>
            </p:nvSpPr>
            <p:spPr bwMode="auto">
              <a:xfrm>
                <a:off x="1015" y="2504"/>
                <a:ext cx="334" cy="78"/>
              </a:xfrm>
              <a:custGeom>
                <a:avLst/>
                <a:gdLst/>
                <a:ahLst/>
                <a:cxnLst>
                  <a:cxn ang="0">
                    <a:pos x="450" y="0"/>
                  </a:cxn>
                  <a:cxn ang="0">
                    <a:pos x="668" y="80"/>
                  </a:cxn>
                  <a:cxn ang="0">
                    <a:pos x="218" y="156"/>
                  </a:cxn>
                  <a:cxn ang="0">
                    <a:pos x="0" y="80"/>
                  </a:cxn>
                  <a:cxn ang="0">
                    <a:pos x="450" y="0"/>
                  </a:cxn>
                  <a:cxn ang="0">
                    <a:pos x="450" y="0"/>
                  </a:cxn>
                </a:cxnLst>
                <a:rect l="0" t="0" r="r" b="b"/>
                <a:pathLst>
                  <a:path w="668" h="156">
                    <a:moveTo>
                      <a:pt x="450" y="0"/>
                    </a:moveTo>
                    <a:lnTo>
                      <a:pt x="668" y="80"/>
                    </a:lnTo>
                    <a:lnTo>
                      <a:pt x="218" y="156"/>
                    </a:lnTo>
                    <a:lnTo>
                      <a:pt x="0" y="80"/>
                    </a:lnTo>
                    <a:lnTo>
                      <a:pt x="450" y="0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Line 309"/>
              <p:cNvSpPr>
                <a:spLocks noChangeShapeType="1"/>
              </p:cNvSpPr>
              <p:nvPr/>
            </p:nvSpPr>
            <p:spPr bwMode="auto">
              <a:xfrm flipH="1">
                <a:off x="1015" y="2504"/>
                <a:ext cx="224" cy="3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310"/>
              <p:cNvSpPr>
                <a:spLocks/>
              </p:cNvSpPr>
              <p:nvPr/>
            </p:nvSpPr>
            <p:spPr bwMode="auto">
              <a:xfrm>
                <a:off x="1047" y="2540"/>
                <a:ext cx="35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2" h="18">
                    <a:moveTo>
                      <a:pt x="39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Freeform 311"/>
              <p:cNvSpPr>
                <a:spLocks/>
              </p:cNvSpPr>
              <p:nvPr/>
            </p:nvSpPr>
            <p:spPr bwMode="auto">
              <a:xfrm>
                <a:off x="1076" y="2535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18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8">
                    <a:moveTo>
                      <a:pt x="38" y="0"/>
                    </a:moveTo>
                    <a:lnTo>
                      <a:pt x="72" y="13"/>
                    </a:lnTo>
                    <a:lnTo>
                      <a:pt x="33" y="18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312"/>
              <p:cNvSpPr>
                <a:spLocks/>
              </p:cNvSpPr>
              <p:nvPr/>
            </p:nvSpPr>
            <p:spPr bwMode="auto">
              <a:xfrm>
                <a:off x="1106" y="2531"/>
                <a:ext cx="35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0"/>
                  </a:cxn>
                  <a:cxn ang="0">
                    <a:pos x="34" y="17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7">
                    <a:moveTo>
                      <a:pt x="39" y="0"/>
                    </a:moveTo>
                    <a:lnTo>
                      <a:pt x="71" y="10"/>
                    </a:lnTo>
                    <a:lnTo>
                      <a:pt x="34" y="17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313"/>
              <p:cNvSpPr>
                <a:spLocks/>
              </p:cNvSpPr>
              <p:nvPr/>
            </p:nvSpPr>
            <p:spPr bwMode="auto">
              <a:xfrm>
                <a:off x="1135" y="2526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0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0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314"/>
              <p:cNvSpPr>
                <a:spLocks/>
              </p:cNvSpPr>
              <p:nvPr/>
            </p:nvSpPr>
            <p:spPr bwMode="auto">
              <a:xfrm>
                <a:off x="1163" y="2521"/>
                <a:ext cx="37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315"/>
              <p:cNvSpPr>
                <a:spLocks/>
              </p:cNvSpPr>
              <p:nvPr/>
            </p:nvSpPr>
            <p:spPr bwMode="auto">
              <a:xfrm>
                <a:off x="1194" y="2516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2" h="18">
                    <a:moveTo>
                      <a:pt x="37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316"/>
              <p:cNvSpPr>
                <a:spLocks/>
              </p:cNvSpPr>
              <p:nvPr/>
            </p:nvSpPr>
            <p:spPr bwMode="auto">
              <a:xfrm>
                <a:off x="1222" y="2511"/>
                <a:ext cx="38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8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8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8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317"/>
              <p:cNvSpPr>
                <a:spLocks/>
              </p:cNvSpPr>
              <p:nvPr/>
            </p:nvSpPr>
            <p:spPr bwMode="auto">
              <a:xfrm>
                <a:off x="1071" y="2549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1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1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318"/>
              <p:cNvSpPr>
                <a:spLocks/>
              </p:cNvSpPr>
              <p:nvPr/>
            </p:nvSpPr>
            <p:spPr bwMode="auto">
              <a:xfrm>
                <a:off x="1101" y="2544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2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7">
                    <a:moveTo>
                      <a:pt x="38" y="0"/>
                    </a:moveTo>
                    <a:lnTo>
                      <a:pt x="71" y="12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319"/>
              <p:cNvSpPr>
                <a:spLocks/>
              </p:cNvSpPr>
              <p:nvPr/>
            </p:nvSpPr>
            <p:spPr bwMode="auto">
              <a:xfrm>
                <a:off x="1130" y="2539"/>
                <a:ext cx="35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1"/>
                  </a:cxn>
                  <a:cxn ang="0">
                    <a:pos x="33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6">
                    <a:moveTo>
                      <a:pt x="38" y="0"/>
                    </a:moveTo>
                    <a:lnTo>
                      <a:pt x="71" y="11"/>
                    </a:lnTo>
                    <a:lnTo>
                      <a:pt x="33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320"/>
              <p:cNvSpPr>
                <a:spLocks/>
              </p:cNvSpPr>
              <p:nvPr/>
            </p:nvSpPr>
            <p:spPr bwMode="auto">
              <a:xfrm>
                <a:off x="1159" y="2533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21"/>
              <p:cNvSpPr>
                <a:spLocks/>
              </p:cNvSpPr>
              <p:nvPr/>
            </p:nvSpPr>
            <p:spPr bwMode="auto">
              <a:xfrm>
                <a:off x="1188" y="2529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0"/>
                  </a:cxn>
                  <a:cxn ang="0">
                    <a:pos x="34" y="16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6">
                    <a:moveTo>
                      <a:pt x="39" y="0"/>
                    </a:moveTo>
                    <a:lnTo>
                      <a:pt x="73" y="10"/>
                    </a:lnTo>
                    <a:lnTo>
                      <a:pt x="34" y="16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22"/>
              <p:cNvSpPr>
                <a:spLocks/>
              </p:cNvSpPr>
              <p:nvPr/>
            </p:nvSpPr>
            <p:spPr bwMode="auto">
              <a:xfrm>
                <a:off x="1217" y="2524"/>
                <a:ext cx="37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2"/>
                  </a:cxn>
                  <a:cxn ang="0">
                    <a:pos x="35" y="16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2"/>
                    </a:lnTo>
                    <a:lnTo>
                      <a:pt x="35" y="16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23"/>
              <p:cNvSpPr>
                <a:spLocks/>
              </p:cNvSpPr>
              <p:nvPr/>
            </p:nvSpPr>
            <p:spPr bwMode="auto">
              <a:xfrm>
                <a:off x="1247" y="2519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1"/>
                  </a:cxn>
                  <a:cxn ang="0">
                    <a:pos x="34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1"/>
                    </a:lnTo>
                    <a:lnTo>
                      <a:pt x="34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24"/>
              <p:cNvSpPr>
                <a:spLocks/>
              </p:cNvSpPr>
              <p:nvPr/>
            </p:nvSpPr>
            <p:spPr bwMode="auto">
              <a:xfrm>
                <a:off x="1095" y="2557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1"/>
                  </a:cxn>
                  <a:cxn ang="0">
                    <a:pos x="34" y="19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9">
                    <a:moveTo>
                      <a:pt x="39" y="0"/>
                    </a:moveTo>
                    <a:lnTo>
                      <a:pt x="73" y="11"/>
                    </a:lnTo>
                    <a:lnTo>
                      <a:pt x="34" y="19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325"/>
              <p:cNvSpPr>
                <a:spLocks/>
              </p:cNvSpPr>
              <p:nvPr/>
            </p:nvSpPr>
            <p:spPr bwMode="auto">
              <a:xfrm>
                <a:off x="1125" y="2553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1" y="10"/>
                  </a:cxn>
                  <a:cxn ang="0">
                    <a:pos x="32" y="18"/>
                  </a:cxn>
                  <a:cxn ang="0">
                    <a:pos x="0" y="5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1" h="18">
                    <a:moveTo>
                      <a:pt x="37" y="0"/>
                    </a:moveTo>
                    <a:lnTo>
                      <a:pt x="71" y="10"/>
                    </a:lnTo>
                    <a:lnTo>
                      <a:pt x="32" y="18"/>
                    </a:lnTo>
                    <a:lnTo>
                      <a:pt x="0" y="5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326"/>
              <p:cNvSpPr>
                <a:spLocks/>
              </p:cNvSpPr>
              <p:nvPr/>
            </p:nvSpPr>
            <p:spPr bwMode="auto">
              <a:xfrm>
                <a:off x="1242" y="2532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0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8">
                    <a:moveTo>
                      <a:pt x="38" y="0"/>
                    </a:moveTo>
                    <a:lnTo>
                      <a:pt x="71" y="10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327"/>
              <p:cNvSpPr>
                <a:spLocks/>
              </p:cNvSpPr>
              <p:nvPr/>
            </p:nvSpPr>
            <p:spPr bwMode="auto">
              <a:xfrm>
                <a:off x="1271" y="2527"/>
                <a:ext cx="37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6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6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6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328"/>
              <p:cNvSpPr>
                <a:spLocks/>
              </p:cNvSpPr>
              <p:nvPr/>
            </p:nvSpPr>
            <p:spPr bwMode="auto">
              <a:xfrm>
                <a:off x="1120" y="2566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0" y="11"/>
                  </a:cxn>
                  <a:cxn ang="0">
                    <a:pos x="33" y="17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17">
                    <a:moveTo>
                      <a:pt x="38" y="0"/>
                    </a:moveTo>
                    <a:lnTo>
                      <a:pt x="70" y="11"/>
                    </a:lnTo>
                    <a:lnTo>
                      <a:pt x="33" y="17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329"/>
              <p:cNvSpPr>
                <a:spLocks/>
              </p:cNvSpPr>
              <p:nvPr/>
            </p:nvSpPr>
            <p:spPr bwMode="auto">
              <a:xfrm>
                <a:off x="1149" y="2560"/>
                <a:ext cx="36" cy="1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20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20">
                    <a:moveTo>
                      <a:pt x="38" y="0"/>
                    </a:moveTo>
                    <a:lnTo>
                      <a:pt x="72" y="13"/>
                    </a:lnTo>
                    <a:lnTo>
                      <a:pt x="33" y="20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330"/>
              <p:cNvSpPr>
                <a:spLocks/>
              </p:cNvSpPr>
              <p:nvPr/>
            </p:nvSpPr>
            <p:spPr bwMode="auto">
              <a:xfrm>
                <a:off x="1266" y="2540"/>
                <a:ext cx="36" cy="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72" y="13"/>
                  </a:cxn>
                  <a:cxn ang="0">
                    <a:pos x="35" y="18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72" h="18">
                    <a:moveTo>
                      <a:pt x="40" y="0"/>
                    </a:moveTo>
                    <a:lnTo>
                      <a:pt x="72" y="13"/>
                    </a:lnTo>
                    <a:lnTo>
                      <a:pt x="35" y="18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331"/>
              <p:cNvSpPr>
                <a:spLocks/>
              </p:cNvSpPr>
              <p:nvPr/>
            </p:nvSpPr>
            <p:spPr bwMode="auto">
              <a:xfrm>
                <a:off x="1295" y="2536"/>
                <a:ext cx="36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2"/>
                  </a:cxn>
                  <a:cxn ang="0">
                    <a:pos x="35" y="18"/>
                  </a:cxn>
                  <a:cxn ang="0">
                    <a:pos x="0" y="7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8">
                    <a:moveTo>
                      <a:pt x="39" y="0"/>
                    </a:moveTo>
                    <a:lnTo>
                      <a:pt x="71" y="12"/>
                    </a:lnTo>
                    <a:lnTo>
                      <a:pt x="35" y="18"/>
                    </a:lnTo>
                    <a:lnTo>
                      <a:pt x="0" y="7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332"/>
              <p:cNvSpPr>
                <a:spLocks/>
              </p:cNvSpPr>
              <p:nvPr/>
            </p:nvSpPr>
            <p:spPr bwMode="auto">
              <a:xfrm>
                <a:off x="1152" y="2536"/>
                <a:ext cx="124" cy="30"/>
              </a:xfrm>
              <a:custGeom>
                <a:avLst/>
                <a:gdLst/>
                <a:ahLst/>
                <a:cxnLst>
                  <a:cxn ang="0">
                    <a:pos x="248" y="30"/>
                  </a:cxn>
                  <a:cxn ang="0">
                    <a:pos x="166" y="0"/>
                  </a:cxn>
                  <a:cxn ang="0">
                    <a:pos x="0" y="29"/>
                  </a:cxn>
                  <a:cxn ang="0">
                    <a:pos x="84" y="61"/>
                  </a:cxn>
                  <a:cxn ang="0">
                    <a:pos x="248" y="30"/>
                  </a:cxn>
                  <a:cxn ang="0">
                    <a:pos x="248" y="30"/>
                  </a:cxn>
                </a:cxnLst>
                <a:rect l="0" t="0" r="r" b="b"/>
                <a:pathLst>
                  <a:path w="248" h="61">
                    <a:moveTo>
                      <a:pt x="248" y="30"/>
                    </a:moveTo>
                    <a:lnTo>
                      <a:pt x="166" y="0"/>
                    </a:lnTo>
                    <a:lnTo>
                      <a:pt x="0" y="29"/>
                    </a:lnTo>
                    <a:lnTo>
                      <a:pt x="84" y="61"/>
                    </a:lnTo>
                    <a:lnTo>
                      <a:pt x="248" y="30"/>
                    </a:lnTo>
                    <a:lnTo>
                      <a:pt x="248" y="30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33"/>
              <p:cNvSpPr>
                <a:spLocks/>
              </p:cNvSpPr>
              <p:nvPr/>
            </p:nvSpPr>
            <p:spPr bwMode="auto">
              <a:xfrm>
                <a:off x="1014" y="2543"/>
                <a:ext cx="111" cy="52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0"/>
                  </a:cxn>
                  <a:cxn ang="0">
                    <a:pos x="222" y="79"/>
                  </a:cxn>
                  <a:cxn ang="0">
                    <a:pos x="222" y="104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222" h="104">
                    <a:moveTo>
                      <a:pt x="0" y="24"/>
                    </a:moveTo>
                    <a:lnTo>
                      <a:pt x="0" y="0"/>
                    </a:lnTo>
                    <a:lnTo>
                      <a:pt x="222" y="79"/>
                    </a:lnTo>
                    <a:lnTo>
                      <a:pt x="222" y="10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" name="Line 334"/>
              <p:cNvSpPr>
                <a:spLocks noChangeShapeType="1"/>
              </p:cNvSpPr>
              <p:nvPr/>
            </p:nvSpPr>
            <p:spPr bwMode="auto">
              <a:xfrm flipH="1">
                <a:off x="1126" y="2544"/>
                <a:ext cx="221" cy="38"/>
              </a:xfrm>
              <a:prstGeom prst="line">
                <a:avLst/>
              </a:prstGeom>
              <a:noFill/>
              <a:ln w="1588">
                <a:solidFill>
                  <a:srgbClr val="9999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335"/>
              <p:cNvSpPr>
                <a:spLocks/>
              </p:cNvSpPr>
              <p:nvPr/>
            </p:nvSpPr>
            <p:spPr bwMode="auto">
              <a:xfrm>
                <a:off x="982" y="2328"/>
                <a:ext cx="366" cy="26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512" y="348"/>
                  </a:cxn>
                  <a:cxn ang="0">
                    <a:pos x="732" y="431"/>
                  </a:cxn>
                  <a:cxn ang="0">
                    <a:pos x="732" y="454"/>
                  </a:cxn>
                  <a:cxn ang="0">
                    <a:pos x="284" y="532"/>
                  </a:cxn>
                  <a:cxn ang="0">
                    <a:pos x="64" y="453"/>
                  </a:cxn>
                  <a:cxn ang="0">
                    <a:pos x="64" y="431"/>
                  </a:cxn>
                  <a:cxn ang="0">
                    <a:pos x="53" y="426"/>
                  </a:cxn>
                  <a:cxn ang="0">
                    <a:pos x="0" y="79"/>
                  </a:cxn>
                  <a:cxn ang="0">
                    <a:pos x="445" y="1"/>
                  </a:cxn>
                  <a:cxn ang="0">
                    <a:pos x="462" y="0"/>
                  </a:cxn>
                  <a:cxn ang="0">
                    <a:pos x="462" y="0"/>
                  </a:cxn>
                </a:cxnLst>
                <a:rect l="0" t="0" r="r" b="b"/>
                <a:pathLst>
                  <a:path w="732" h="532">
                    <a:moveTo>
                      <a:pt x="462" y="0"/>
                    </a:moveTo>
                    <a:lnTo>
                      <a:pt x="512" y="348"/>
                    </a:lnTo>
                    <a:lnTo>
                      <a:pt x="732" y="431"/>
                    </a:lnTo>
                    <a:lnTo>
                      <a:pt x="732" y="454"/>
                    </a:lnTo>
                    <a:lnTo>
                      <a:pt x="284" y="532"/>
                    </a:lnTo>
                    <a:lnTo>
                      <a:pt x="64" y="453"/>
                    </a:lnTo>
                    <a:lnTo>
                      <a:pt x="64" y="431"/>
                    </a:lnTo>
                    <a:lnTo>
                      <a:pt x="53" y="426"/>
                    </a:lnTo>
                    <a:lnTo>
                      <a:pt x="0" y="79"/>
                    </a:lnTo>
                    <a:lnTo>
                      <a:pt x="445" y="1"/>
                    </a:lnTo>
                    <a:lnTo>
                      <a:pt x="462" y="0"/>
                    </a:lnTo>
                    <a:lnTo>
                      <a:pt x="462" y="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4" name="Picture 1234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21098833">
              <a:off x="1277353" y="828257"/>
              <a:ext cx="320908" cy="2208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510" name="Line 58"/>
          <p:cNvSpPr>
            <a:spLocks noChangeShapeType="1"/>
          </p:cNvSpPr>
          <p:nvPr/>
        </p:nvSpPr>
        <p:spPr bwMode="auto">
          <a:xfrm>
            <a:off x="5654487" y="3391018"/>
            <a:ext cx="491108" cy="146613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511" name="Line 58"/>
          <p:cNvSpPr>
            <a:spLocks noChangeShapeType="1"/>
          </p:cNvSpPr>
          <p:nvPr/>
        </p:nvSpPr>
        <p:spPr bwMode="auto">
          <a:xfrm flipH="1">
            <a:off x="5489915" y="1752556"/>
            <a:ext cx="640895" cy="168029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484" name="Group 307"/>
          <p:cNvGrpSpPr/>
          <p:nvPr/>
        </p:nvGrpSpPr>
        <p:grpSpPr>
          <a:xfrm>
            <a:off x="6664976" y="3623720"/>
            <a:ext cx="838207" cy="652464"/>
            <a:chOff x="1219208" y="762009"/>
            <a:chExt cx="582618" cy="423864"/>
          </a:xfrm>
        </p:grpSpPr>
        <p:grpSp>
          <p:nvGrpSpPr>
            <p:cNvPr id="485" name="Group 299"/>
            <p:cNvGrpSpPr>
              <a:grpSpLocks/>
            </p:cNvGrpSpPr>
            <p:nvPr/>
          </p:nvGrpSpPr>
          <p:grpSpPr bwMode="auto">
            <a:xfrm>
              <a:off x="1219208" y="762009"/>
              <a:ext cx="582618" cy="423864"/>
              <a:chOff x="982" y="2328"/>
              <a:chExt cx="367" cy="267"/>
            </a:xfrm>
          </p:grpSpPr>
          <p:sp>
            <p:nvSpPr>
              <p:cNvPr id="73" name="Freeform 300"/>
              <p:cNvSpPr>
                <a:spLocks/>
              </p:cNvSpPr>
              <p:nvPr/>
            </p:nvSpPr>
            <p:spPr bwMode="auto">
              <a:xfrm>
                <a:off x="982" y="2367"/>
                <a:ext cx="33" cy="177"/>
              </a:xfrm>
              <a:custGeom>
                <a:avLst/>
                <a:gdLst/>
                <a:ahLst/>
                <a:cxnLst>
                  <a:cxn ang="0">
                    <a:pos x="65" y="353"/>
                  </a:cxn>
                  <a:cxn ang="0">
                    <a:pos x="16" y="0"/>
                  </a:cxn>
                  <a:cxn ang="0">
                    <a:pos x="0" y="1"/>
                  </a:cxn>
                  <a:cxn ang="0">
                    <a:pos x="50" y="344"/>
                  </a:cxn>
                  <a:cxn ang="0">
                    <a:pos x="65" y="353"/>
                  </a:cxn>
                  <a:cxn ang="0">
                    <a:pos x="65" y="353"/>
                  </a:cxn>
                </a:cxnLst>
                <a:rect l="0" t="0" r="r" b="b"/>
                <a:pathLst>
                  <a:path w="65" h="353">
                    <a:moveTo>
                      <a:pt x="65" y="353"/>
                    </a:moveTo>
                    <a:lnTo>
                      <a:pt x="16" y="0"/>
                    </a:lnTo>
                    <a:lnTo>
                      <a:pt x="0" y="1"/>
                    </a:lnTo>
                    <a:lnTo>
                      <a:pt x="50" y="344"/>
                    </a:lnTo>
                    <a:lnTo>
                      <a:pt x="65" y="353"/>
                    </a:lnTo>
                    <a:lnTo>
                      <a:pt x="65" y="353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301"/>
              <p:cNvSpPr>
                <a:spLocks/>
              </p:cNvSpPr>
              <p:nvPr/>
            </p:nvSpPr>
            <p:spPr bwMode="auto">
              <a:xfrm>
                <a:off x="988" y="2328"/>
                <a:ext cx="251" cy="215"/>
              </a:xfrm>
              <a:custGeom>
                <a:avLst/>
                <a:gdLst/>
                <a:ahLst/>
                <a:cxnLst>
                  <a:cxn ang="0">
                    <a:pos x="502" y="351"/>
                  </a:cxn>
                  <a:cxn ang="0">
                    <a:pos x="449" y="0"/>
                  </a:cxn>
                  <a:cxn ang="0">
                    <a:pos x="0" y="79"/>
                  </a:cxn>
                  <a:cxn ang="0">
                    <a:pos x="52" y="428"/>
                  </a:cxn>
                  <a:cxn ang="0">
                    <a:pos x="502" y="351"/>
                  </a:cxn>
                  <a:cxn ang="0">
                    <a:pos x="502" y="351"/>
                  </a:cxn>
                </a:cxnLst>
                <a:rect l="0" t="0" r="r" b="b"/>
                <a:pathLst>
                  <a:path w="502" h="428">
                    <a:moveTo>
                      <a:pt x="502" y="351"/>
                    </a:moveTo>
                    <a:lnTo>
                      <a:pt x="449" y="0"/>
                    </a:lnTo>
                    <a:lnTo>
                      <a:pt x="0" y="79"/>
                    </a:lnTo>
                    <a:lnTo>
                      <a:pt x="52" y="428"/>
                    </a:lnTo>
                    <a:lnTo>
                      <a:pt x="502" y="351"/>
                    </a:lnTo>
                    <a:lnTo>
                      <a:pt x="502" y="351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02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solidFill>
                <a:srgbClr val="666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03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Line 304"/>
              <p:cNvSpPr>
                <a:spLocks noChangeShapeType="1"/>
              </p:cNvSpPr>
              <p:nvPr/>
            </p:nvSpPr>
            <p:spPr bwMode="auto">
              <a:xfrm flipH="1">
                <a:off x="1026" y="248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Line 305"/>
              <p:cNvSpPr>
                <a:spLocks noChangeShapeType="1"/>
              </p:cNvSpPr>
              <p:nvPr/>
            </p:nvSpPr>
            <p:spPr bwMode="auto">
              <a:xfrm flipH="1">
                <a:off x="1006" y="234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306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307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noFill/>
              <a:ln w="4763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308"/>
              <p:cNvSpPr>
                <a:spLocks/>
              </p:cNvSpPr>
              <p:nvPr/>
            </p:nvSpPr>
            <p:spPr bwMode="auto">
              <a:xfrm>
                <a:off x="1015" y="2504"/>
                <a:ext cx="334" cy="78"/>
              </a:xfrm>
              <a:custGeom>
                <a:avLst/>
                <a:gdLst/>
                <a:ahLst/>
                <a:cxnLst>
                  <a:cxn ang="0">
                    <a:pos x="450" y="0"/>
                  </a:cxn>
                  <a:cxn ang="0">
                    <a:pos x="668" y="80"/>
                  </a:cxn>
                  <a:cxn ang="0">
                    <a:pos x="218" y="156"/>
                  </a:cxn>
                  <a:cxn ang="0">
                    <a:pos x="0" y="80"/>
                  </a:cxn>
                  <a:cxn ang="0">
                    <a:pos x="450" y="0"/>
                  </a:cxn>
                  <a:cxn ang="0">
                    <a:pos x="450" y="0"/>
                  </a:cxn>
                </a:cxnLst>
                <a:rect l="0" t="0" r="r" b="b"/>
                <a:pathLst>
                  <a:path w="668" h="156">
                    <a:moveTo>
                      <a:pt x="450" y="0"/>
                    </a:moveTo>
                    <a:lnTo>
                      <a:pt x="668" y="80"/>
                    </a:lnTo>
                    <a:lnTo>
                      <a:pt x="218" y="156"/>
                    </a:lnTo>
                    <a:lnTo>
                      <a:pt x="0" y="80"/>
                    </a:lnTo>
                    <a:lnTo>
                      <a:pt x="450" y="0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Line 309"/>
              <p:cNvSpPr>
                <a:spLocks noChangeShapeType="1"/>
              </p:cNvSpPr>
              <p:nvPr/>
            </p:nvSpPr>
            <p:spPr bwMode="auto">
              <a:xfrm flipH="1">
                <a:off x="1015" y="2504"/>
                <a:ext cx="224" cy="3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310"/>
              <p:cNvSpPr>
                <a:spLocks/>
              </p:cNvSpPr>
              <p:nvPr/>
            </p:nvSpPr>
            <p:spPr bwMode="auto">
              <a:xfrm>
                <a:off x="1047" y="2540"/>
                <a:ext cx="35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2" h="18">
                    <a:moveTo>
                      <a:pt x="39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Freeform 311"/>
              <p:cNvSpPr>
                <a:spLocks/>
              </p:cNvSpPr>
              <p:nvPr/>
            </p:nvSpPr>
            <p:spPr bwMode="auto">
              <a:xfrm>
                <a:off x="1076" y="2535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18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8">
                    <a:moveTo>
                      <a:pt x="38" y="0"/>
                    </a:moveTo>
                    <a:lnTo>
                      <a:pt x="72" y="13"/>
                    </a:lnTo>
                    <a:lnTo>
                      <a:pt x="33" y="18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312"/>
              <p:cNvSpPr>
                <a:spLocks/>
              </p:cNvSpPr>
              <p:nvPr/>
            </p:nvSpPr>
            <p:spPr bwMode="auto">
              <a:xfrm>
                <a:off x="1106" y="2531"/>
                <a:ext cx="35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0"/>
                  </a:cxn>
                  <a:cxn ang="0">
                    <a:pos x="34" y="17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7">
                    <a:moveTo>
                      <a:pt x="39" y="0"/>
                    </a:moveTo>
                    <a:lnTo>
                      <a:pt x="71" y="10"/>
                    </a:lnTo>
                    <a:lnTo>
                      <a:pt x="34" y="17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313"/>
              <p:cNvSpPr>
                <a:spLocks/>
              </p:cNvSpPr>
              <p:nvPr/>
            </p:nvSpPr>
            <p:spPr bwMode="auto">
              <a:xfrm>
                <a:off x="1135" y="2526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0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0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314"/>
              <p:cNvSpPr>
                <a:spLocks/>
              </p:cNvSpPr>
              <p:nvPr/>
            </p:nvSpPr>
            <p:spPr bwMode="auto">
              <a:xfrm>
                <a:off x="1163" y="2521"/>
                <a:ext cx="37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315"/>
              <p:cNvSpPr>
                <a:spLocks/>
              </p:cNvSpPr>
              <p:nvPr/>
            </p:nvSpPr>
            <p:spPr bwMode="auto">
              <a:xfrm>
                <a:off x="1194" y="2516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2" h="18">
                    <a:moveTo>
                      <a:pt x="37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316"/>
              <p:cNvSpPr>
                <a:spLocks/>
              </p:cNvSpPr>
              <p:nvPr/>
            </p:nvSpPr>
            <p:spPr bwMode="auto">
              <a:xfrm>
                <a:off x="1222" y="2511"/>
                <a:ext cx="38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8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8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8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317"/>
              <p:cNvSpPr>
                <a:spLocks/>
              </p:cNvSpPr>
              <p:nvPr/>
            </p:nvSpPr>
            <p:spPr bwMode="auto">
              <a:xfrm>
                <a:off x="1071" y="2549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1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1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Freeform 318"/>
              <p:cNvSpPr>
                <a:spLocks/>
              </p:cNvSpPr>
              <p:nvPr/>
            </p:nvSpPr>
            <p:spPr bwMode="auto">
              <a:xfrm>
                <a:off x="1101" y="2544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2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7">
                    <a:moveTo>
                      <a:pt x="38" y="0"/>
                    </a:moveTo>
                    <a:lnTo>
                      <a:pt x="71" y="12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319"/>
              <p:cNvSpPr>
                <a:spLocks/>
              </p:cNvSpPr>
              <p:nvPr/>
            </p:nvSpPr>
            <p:spPr bwMode="auto">
              <a:xfrm>
                <a:off x="1130" y="2539"/>
                <a:ext cx="35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1"/>
                  </a:cxn>
                  <a:cxn ang="0">
                    <a:pos x="33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6">
                    <a:moveTo>
                      <a:pt x="38" y="0"/>
                    </a:moveTo>
                    <a:lnTo>
                      <a:pt x="71" y="11"/>
                    </a:lnTo>
                    <a:lnTo>
                      <a:pt x="33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320"/>
              <p:cNvSpPr>
                <a:spLocks/>
              </p:cNvSpPr>
              <p:nvPr/>
            </p:nvSpPr>
            <p:spPr bwMode="auto">
              <a:xfrm>
                <a:off x="1159" y="2533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321"/>
              <p:cNvSpPr>
                <a:spLocks/>
              </p:cNvSpPr>
              <p:nvPr/>
            </p:nvSpPr>
            <p:spPr bwMode="auto">
              <a:xfrm>
                <a:off x="1188" y="2529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0"/>
                  </a:cxn>
                  <a:cxn ang="0">
                    <a:pos x="34" y="16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6">
                    <a:moveTo>
                      <a:pt x="39" y="0"/>
                    </a:moveTo>
                    <a:lnTo>
                      <a:pt x="73" y="10"/>
                    </a:lnTo>
                    <a:lnTo>
                      <a:pt x="34" y="16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322"/>
              <p:cNvSpPr>
                <a:spLocks/>
              </p:cNvSpPr>
              <p:nvPr/>
            </p:nvSpPr>
            <p:spPr bwMode="auto">
              <a:xfrm>
                <a:off x="1217" y="2524"/>
                <a:ext cx="37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2"/>
                  </a:cxn>
                  <a:cxn ang="0">
                    <a:pos x="35" y="16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2"/>
                    </a:lnTo>
                    <a:lnTo>
                      <a:pt x="35" y="16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323"/>
              <p:cNvSpPr>
                <a:spLocks/>
              </p:cNvSpPr>
              <p:nvPr/>
            </p:nvSpPr>
            <p:spPr bwMode="auto">
              <a:xfrm>
                <a:off x="1247" y="2519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1"/>
                  </a:cxn>
                  <a:cxn ang="0">
                    <a:pos x="34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1"/>
                    </a:lnTo>
                    <a:lnTo>
                      <a:pt x="34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324"/>
              <p:cNvSpPr>
                <a:spLocks/>
              </p:cNvSpPr>
              <p:nvPr/>
            </p:nvSpPr>
            <p:spPr bwMode="auto">
              <a:xfrm>
                <a:off x="1095" y="2557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1"/>
                  </a:cxn>
                  <a:cxn ang="0">
                    <a:pos x="34" y="19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9">
                    <a:moveTo>
                      <a:pt x="39" y="0"/>
                    </a:moveTo>
                    <a:lnTo>
                      <a:pt x="73" y="11"/>
                    </a:lnTo>
                    <a:lnTo>
                      <a:pt x="34" y="19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325"/>
              <p:cNvSpPr>
                <a:spLocks/>
              </p:cNvSpPr>
              <p:nvPr/>
            </p:nvSpPr>
            <p:spPr bwMode="auto">
              <a:xfrm>
                <a:off x="1125" y="2553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1" y="10"/>
                  </a:cxn>
                  <a:cxn ang="0">
                    <a:pos x="32" y="18"/>
                  </a:cxn>
                  <a:cxn ang="0">
                    <a:pos x="0" y="5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1" h="18">
                    <a:moveTo>
                      <a:pt x="37" y="0"/>
                    </a:moveTo>
                    <a:lnTo>
                      <a:pt x="71" y="10"/>
                    </a:lnTo>
                    <a:lnTo>
                      <a:pt x="32" y="18"/>
                    </a:lnTo>
                    <a:lnTo>
                      <a:pt x="0" y="5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326"/>
              <p:cNvSpPr>
                <a:spLocks/>
              </p:cNvSpPr>
              <p:nvPr/>
            </p:nvSpPr>
            <p:spPr bwMode="auto">
              <a:xfrm>
                <a:off x="1242" y="2532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0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8">
                    <a:moveTo>
                      <a:pt x="38" y="0"/>
                    </a:moveTo>
                    <a:lnTo>
                      <a:pt x="71" y="10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327"/>
              <p:cNvSpPr>
                <a:spLocks/>
              </p:cNvSpPr>
              <p:nvPr/>
            </p:nvSpPr>
            <p:spPr bwMode="auto">
              <a:xfrm>
                <a:off x="1271" y="2527"/>
                <a:ext cx="37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6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6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6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328"/>
              <p:cNvSpPr>
                <a:spLocks/>
              </p:cNvSpPr>
              <p:nvPr/>
            </p:nvSpPr>
            <p:spPr bwMode="auto">
              <a:xfrm>
                <a:off x="1120" y="2566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0" y="11"/>
                  </a:cxn>
                  <a:cxn ang="0">
                    <a:pos x="33" y="17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17">
                    <a:moveTo>
                      <a:pt x="38" y="0"/>
                    </a:moveTo>
                    <a:lnTo>
                      <a:pt x="70" y="11"/>
                    </a:lnTo>
                    <a:lnTo>
                      <a:pt x="33" y="17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329"/>
              <p:cNvSpPr>
                <a:spLocks/>
              </p:cNvSpPr>
              <p:nvPr/>
            </p:nvSpPr>
            <p:spPr bwMode="auto">
              <a:xfrm>
                <a:off x="1149" y="2560"/>
                <a:ext cx="36" cy="1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20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20">
                    <a:moveTo>
                      <a:pt x="38" y="0"/>
                    </a:moveTo>
                    <a:lnTo>
                      <a:pt x="72" y="13"/>
                    </a:lnTo>
                    <a:lnTo>
                      <a:pt x="33" y="20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30"/>
              <p:cNvSpPr>
                <a:spLocks/>
              </p:cNvSpPr>
              <p:nvPr/>
            </p:nvSpPr>
            <p:spPr bwMode="auto">
              <a:xfrm>
                <a:off x="1266" y="2540"/>
                <a:ext cx="36" cy="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72" y="13"/>
                  </a:cxn>
                  <a:cxn ang="0">
                    <a:pos x="35" y="18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72" h="18">
                    <a:moveTo>
                      <a:pt x="40" y="0"/>
                    </a:moveTo>
                    <a:lnTo>
                      <a:pt x="72" y="13"/>
                    </a:lnTo>
                    <a:lnTo>
                      <a:pt x="35" y="18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31"/>
              <p:cNvSpPr>
                <a:spLocks/>
              </p:cNvSpPr>
              <p:nvPr/>
            </p:nvSpPr>
            <p:spPr bwMode="auto">
              <a:xfrm>
                <a:off x="1295" y="2536"/>
                <a:ext cx="36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2"/>
                  </a:cxn>
                  <a:cxn ang="0">
                    <a:pos x="35" y="18"/>
                  </a:cxn>
                  <a:cxn ang="0">
                    <a:pos x="0" y="7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8">
                    <a:moveTo>
                      <a:pt x="39" y="0"/>
                    </a:moveTo>
                    <a:lnTo>
                      <a:pt x="71" y="12"/>
                    </a:lnTo>
                    <a:lnTo>
                      <a:pt x="35" y="18"/>
                    </a:lnTo>
                    <a:lnTo>
                      <a:pt x="0" y="7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32"/>
              <p:cNvSpPr>
                <a:spLocks/>
              </p:cNvSpPr>
              <p:nvPr/>
            </p:nvSpPr>
            <p:spPr bwMode="auto">
              <a:xfrm>
                <a:off x="1152" y="2536"/>
                <a:ext cx="124" cy="30"/>
              </a:xfrm>
              <a:custGeom>
                <a:avLst/>
                <a:gdLst/>
                <a:ahLst/>
                <a:cxnLst>
                  <a:cxn ang="0">
                    <a:pos x="248" y="30"/>
                  </a:cxn>
                  <a:cxn ang="0">
                    <a:pos x="166" y="0"/>
                  </a:cxn>
                  <a:cxn ang="0">
                    <a:pos x="0" y="29"/>
                  </a:cxn>
                  <a:cxn ang="0">
                    <a:pos x="84" y="61"/>
                  </a:cxn>
                  <a:cxn ang="0">
                    <a:pos x="248" y="30"/>
                  </a:cxn>
                  <a:cxn ang="0">
                    <a:pos x="248" y="30"/>
                  </a:cxn>
                </a:cxnLst>
                <a:rect l="0" t="0" r="r" b="b"/>
                <a:pathLst>
                  <a:path w="248" h="61">
                    <a:moveTo>
                      <a:pt x="248" y="30"/>
                    </a:moveTo>
                    <a:lnTo>
                      <a:pt x="166" y="0"/>
                    </a:lnTo>
                    <a:lnTo>
                      <a:pt x="0" y="29"/>
                    </a:lnTo>
                    <a:lnTo>
                      <a:pt x="84" y="61"/>
                    </a:lnTo>
                    <a:lnTo>
                      <a:pt x="248" y="30"/>
                    </a:lnTo>
                    <a:lnTo>
                      <a:pt x="248" y="30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3"/>
              <p:cNvSpPr>
                <a:spLocks/>
              </p:cNvSpPr>
              <p:nvPr/>
            </p:nvSpPr>
            <p:spPr bwMode="auto">
              <a:xfrm>
                <a:off x="1014" y="2543"/>
                <a:ext cx="111" cy="52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0"/>
                  </a:cxn>
                  <a:cxn ang="0">
                    <a:pos x="222" y="79"/>
                  </a:cxn>
                  <a:cxn ang="0">
                    <a:pos x="222" y="104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222" h="104">
                    <a:moveTo>
                      <a:pt x="0" y="24"/>
                    </a:moveTo>
                    <a:lnTo>
                      <a:pt x="0" y="0"/>
                    </a:lnTo>
                    <a:lnTo>
                      <a:pt x="222" y="79"/>
                    </a:lnTo>
                    <a:lnTo>
                      <a:pt x="222" y="10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Line 334"/>
              <p:cNvSpPr>
                <a:spLocks noChangeShapeType="1"/>
              </p:cNvSpPr>
              <p:nvPr/>
            </p:nvSpPr>
            <p:spPr bwMode="auto">
              <a:xfrm flipH="1">
                <a:off x="1126" y="2544"/>
                <a:ext cx="221" cy="38"/>
              </a:xfrm>
              <a:prstGeom prst="line">
                <a:avLst/>
              </a:prstGeom>
              <a:noFill/>
              <a:ln w="1588">
                <a:solidFill>
                  <a:srgbClr val="9999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335"/>
              <p:cNvSpPr>
                <a:spLocks/>
              </p:cNvSpPr>
              <p:nvPr/>
            </p:nvSpPr>
            <p:spPr bwMode="auto">
              <a:xfrm>
                <a:off x="982" y="2328"/>
                <a:ext cx="366" cy="26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512" y="348"/>
                  </a:cxn>
                  <a:cxn ang="0">
                    <a:pos x="732" y="431"/>
                  </a:cxn>
                  <a:cxn ang="0">
                    <a:pos x="732" y="454"/>
                  </a:cxn>
                  <a:cxn ang="0">
                    <a:pos x="284" y="532"/>
                  </a:cxn>
                  <a:cxn ang="0">
                    <a:pos x="64" y="453"/>
                  </a:cxn>
                  <a:cxn ang="0">
                    <a:pos x="64" y="431"/>
                  </a:cxn>
                  <a:cxn ang="0">
                    <a:pos x="53" y="426"/>
                  </a:cxn>
                  <a:cxn ang="0">
                    <a:pos x="0" y="79"/>
                  </a:cxn>
                  <a:cxn ang="0">
                    <a:pos x="445" y="1"/>
                  </a:cxn>
                  <a:cxn ang="0">
                    <a:pos x="462" y="0"/>
                  </a:cxn>
                  <a:cxn ang="0">
                    <a:pos x="462" y="0"/>
                  </a:cxn>
                </a:cxnLst>
                <a:rect l="0" t="0" r="r" b="b"/>
                <a:pathLst>
                  <a:path w="732" h="532">
                    <a:moveTo>
                      <a:pt x="462" y="0"/>
                    </a:moveTo>
                    <a:lnTo>
                      <a:pt x="512" y="348"/>
                    </a:lnTo>
                    <a:lnTo>
                      <a:pt x="732" y="431"/>
                    </a:lnTo>
                    <a:lnTo>
                      <a:pt x="732" y="454"/>
                    </a:lnTo>
                    <a:lnTo>
                      <a:pt x="284" y="532"/>
                    </a:lnTo>
                    <a:lnTo>
                      <a:pt x="64" y="453"/>
                    </a:lnTo>
                    <a:lnTo>
                      <a:pt x="64" y="431"/>
                    </a:lnTo>
                    <a:lnTo>
                      <a:pt x="53" y="426"/>
                    </a:lnTo>
                    <a:lnTo>
                      <a:pt x="0" y="79"/>
                    </a:lnTo>
                    <a:lnTo>
                      <a:pt x="445" y="1"/>
                    </a:lnTo>
                    <a:lnTo>
                      <a:pt x="462" y="0"/>
                    </a:lnTo>
                    <a:lnTo>
                      <a:pt x="462" y="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72" name="Picture 1234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21098833">
              <a:off x="1277353" y="828258"/>
              <a:ext cx="320908" cy="2208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Which Should We Use?</a:t>
            </a:r>
            <a:endParaRPr lang="en-US" dirty="0"/>
          </a:p>
        </p:txBody>
      </p:sp>
      <p:pic>
        <p:nvPicPr>
          <p:cNvPr id="16386" name="Picture 2" descr="Network Diagram - Corporate Office by chrismeller.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590800" y="1371600"/>
            <a:ext cx="6477000" cy="4987290"/>
          </a:xfrm>
          <a:prstGeom prst="rect">
            <a:avLst/>
          </a:prstGeom>
          <a:noFill/>
        </p:spPr>
      </p:pic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447800"/>
            <a:ext cx="2514600" cy="4525963"/>
          </a:xfrm>
        </p:spPr>
        <p:txBody>
          <a:bodyPr/>
          <a:lstStyle/>
          <a:p>
            <a:r>
              <a:rPr lang="en-US" sz="2800" dirty="0" smtClean="0"/>
              <a:t>Simple network</a:t>
            </a:r>
          </a:p>
          <a:p>
            <a:r>
              <a:rPr lang="en-US" sz="2800" dirty="0" smtClean="0"/>
              <a:t>Users are complaining of slow response time from the server</a:t>
            </a:r>
            <a:endParaRPr lang="en-US" sz="2800" dirty="0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-76200"/>
            <a:ext cx="9144000" cy="1143000"/>
          </a:xfrm>
        </p:spPr>
        <p:txBody>
          <a:bodyPr/>
          <a:lstStyle/>
          <a:p>
            <a:r>
              <a:rPr lang="en-US" sz="3600" dirty="0" smtClean="0"/>
              <a:t>Which Should We Use?</a:t>
            </a:r>
            <a:br>
              <a:rPr lang="en-US" sz="3600" dirty="0" smtClean="0"/>
            </a:br>
            <a:r>
              <a:rPr lang="en-US" sz="3600" dirty="0" smtClean="0"/>
              <a:t>User Complaint of Slow Web Response</a:t>
            </a:r>
            <a:endParaRPr lang="en-US" sz="36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21506" name="Picture 2" descr="Cisco WAN Network Diagram">
            <a:hlinkClick r:id="rId3"/>
          </p:cNvPr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57200" y="1042414"/>
            <a:ext cx="8229600" cy="5815586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en-US" dirty="0" smtClean="0"/>
              <a:t>Which Should We Use?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5943600" cy="4525963"/>
          </a:xfrm>
        </p:spPr>
        <p:txBody>
          <a:bodyPr/>
          <a:lstStyle/>
          <a:p>
            <a:r>
              <a:rPr lang="en-US" dirty="0" smtClean="0"/>
              <a:t>User complaint: </a:t>
            </a:r>
          </a:p>
          <a:p>
            <a:pPr lvl="1"/>
            <a:r>
              <a:rPr lang="en-US" dirty="0" smtClean="0"/>
              <a:t>Call disconnects</a:t>
            </a:r>
          </a:p>
          <a:p>
            <a:pPr lvl="1"/>
            <a:r>
              <a:rPr lang="en-US" dirty="0" smtClean="0"/>
              <a:t>VoIP phones are off access layer switches</a:t>
            </a:r>
          </a:p>
          <a:p>
            <a:pPr lvl="1"/>
            <a:r>
              <a:rPr lang="en-US" dirty="0" smtClean="0"/>
              <a:t>Call Manager off the distribution switch</a:t>
            </a:r>
          </a:p>
        </p:txBody>
      </p:sp>
      <p:pic>
        <p:nvPicPr>
          <p:cNvPr id="22530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629400" y="274638"/>
            <a:ext cx="2514600" cy="65858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So What is the Answer?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4000" dirty="0" smtClean="0"/>
              <a:t>It depends!</a:t>
            </a:r>
          </a:p>
          <a:p>
            <a:pPr lvl="1"/>
            <a:r>
              <a:rPr lang="en-US" sz="3600" dirty="0" smtClean="0"/>
              <a:t>On your goals</a:t>
            </a:r>
          </a:p>
          <a:p>
            <a:pPr lvl="1"/>
            <a:r>
              <a:rPr lang="en-US" sz="3600" dirty="0" smtClean="0"/>
              <a:t>On your budget</a:t>
            </a:r>
          </a:p>
          <a:p>
            <a:pPr lvl="1"/>
            <a:r>
              <a:rPr lang="en-US" sz="3600" dirty="0" smtClean="0"/>
              <a:t>On your issue</a:t>
            </a:r>
          </a:p>
          <a:p>
            <a:pPr lvl="1"/>
            <a:r>
              <a:rPr lang="en-US" sz="3600" dirty="0" smtClean="0"/>
              <a:t>On your company politics</a:t>
            </a:r>
          </a:p>
          <a:p>
            <a:pPr lvl="1"/>
            <a:r>
              <a:rPr lang="en-US" sz="3600" dirty="0" smtClean="0"/>
              <a:t>On your change control policies</a:t>
            </a: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Bettyland Approach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Use </a:t>
            </a:r>
            <a:r>
              <a:rPr lang="en-US" dirty="0" err="1" smtClean="0"/>
              <a:t>NetFlow</a:t>
            </a:r>
            <a:r>
              <a:rPr lang="en-US" dirty="0" smtClean="0"/>
              <a:t> and/or </a:t>
            </a:r>
            <a:r>
              <a:rPr lang="en-US" dirty="0" err="1" smtClean="0"/>
              <a:t>sFlow</a:t>
            </a:r>
            <a:r>
              <a:rPr lang="en-US" dirty="0" smtClean="0"/>
              <a:t> to see the big picture and where the issues are.</a:t>
            </a:r>
          </a:p>
          <a:p>
            <a:r>
              <a:rPr lang="en-US" dirty="0" smtClean="0"/>
              <a:t>Use Wireshark to look at specific issues.</a:t>
            </a:r>
          </a:p>
          <a:p>
            <a:r>
              <a:rPr lang="en-US" dirty="0" smtClean="0"/>
              <a:t>Tap when possible.</a:t>
            </a:r>
          </a:p>
          <a:p>
            <a:r>
              <a:rPr lang="en-US" dirty="0" smtClean="0"/>
              <a:t>SPAN when necessary.</a:t>
            </a:r>
          </a:p>
          <a:p>
            <a:r>
              <a:rPr lang="en-US" dirty="0" smtClean="0"/>
              <a:t>Focus at one issue at a time.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371600" y="4953000"/>
            <a:ext cx="6400800" cy="120032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3600" i="1" dirty="0" smtClean="0">
                <a:solidFill>
                  <a:schemeClr val="tx2"/>
                </a:solidFill>
                <a:latin typeface="+mn-lt"/>
              </a:rPr>
              <a:t>Remember: You can have it all,</a:t>
            </a:r>
          </a:p>
          <a:p>
            <a:r>
              <a:rPr lang="en-US" sz="3600" i="1" dirty="0" smtClean="0">
                <a:solidFill>
                  <a:schemeClr val="tx2"/>
                </a:solidFill>
                <a:latin typeface="+mn-lt"/>
              </a:rPr>
              <a:t>but you </a:t>
            </a:r>
            <a:r>
              <a:rPr lang="en-US" sz="3600" b="1" i="1" dirty="0" smtClean="0">
                <a:solidFill>
                  <a:schemeClr val="tx2"/>
                </a:solidFill>
                <a:latin typeface="+mn-lt"/>
              </a:rPr>
              <a:t>can’t</a:t>
            </a:r>
            <a:r>
              <a:rPr lang="en-US" sz="3600" i="1" dirty="0" smtClean="0">
                <a:solidFill>
                  <a:schemeClr val="tx2"/>
                </a:solidFill>
                <a:latin typeface="+mn-lt"/>
              </a:rPr>
              <a:t> have it </a:t>
            </a:r>
            <a:r>
              <a:rPr lang="en-US" sz="3600" b="1" i="1" dirty="0" smtClean="0">
                <a:solidFill>
                  <a:schemeClr val="tx2"/>
                </a:solidFill>
                <a:latin typeface="+mn-lt"/>
              </a:rPr>
              <a:t>all at once</a:t>
            </a:r>
            <a:r>
              <a:rPr lang="en-US" sz="3600" i="1" dirty="0" smtClean="0">
                <a:solidFill>
                  <a:schemeClr val="tx2"/>
                </a:solidFill>
                <a:latin typeface="+mn-lt"/>
              </a:rPr>
              <a:t>!!</a:t>
            </a:r>
            <a:endParaRPr lang="en-US" sz="3600" i="1" dirty="0">
              <a:solidFill>
                <a:schemeClr val="tx2"/>
              </a:solidFill>
              <a:latin typeface="+mn-lt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Questions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??????????????</a:t>
            </a:r>
            <a:endParaRPr lang="en-US" dirty="0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 smtClean="0"/>
              <a:t>Thanks for coming!</a:t>
            </a:r>
            <a:endParaRPr lang="en-US" dirty="0"/>
          </a:p>
        </p:txBody>
      </p:sp>
      <p:sp>
        <p:nvSpPr>
          <p:cNvPr id="7" name="Subtitle 6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 smtClean="0"/>
              <a:t>Hope you enjoyed Sharkfest 2009</a:t>
            </a:r>
            <a:endParaRPr lang="en-US" dirty="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Agenda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417638"/>
            <a:ext cx="3733800" cy="4708525"/>
          </a:xfrm>
        </p:spPr>
        <p:txBody>
          <a:bodyPr/>
          <a:lstStyle/>
          <a:p>
            <a:r>
              <a:rPr lang="en-US" dirty="0" smtClean="0"/>
              <a:t>Capture Scenarios</a:t>
            </a:r>
          </a:p>
          <a:p>
            <a:pPr lvl="1"/>
            <a:r>
              <a:rPr lang="en-US" dirty="0" smtClean="0"/>
              <a:t>Answer the questions:</a:t>
            </a:r>
          </a:p>
          <a:p>
            <a:pPr lvl="2"/>
            <a:r>
              <a:rPr lang="en-US" dirty="0" smtClean="0"/>
              <a:t>What is it?</a:t>
            </a:r>
          </a:p>
          <a:p>
            <a:pPr lvl="2"/>
            <a:r>
              <a:rPr lang="en-US" dirty="0" smtClean="0"/>
              <a:t>What do I get? </a:t>
            </a:r>
          </a:p>
          <a:p>
            <a:pPr lvl="2"/>
            <a:r>
              <a:rPr lang="en-US" dirty="0" smtClean="0"/>
              <a:t>What don’t I get?</a:t>
            </a:r>
          </a:p>
          <a:p>
            <a:pPr lvl="2"/>
            <a:r>
              <a:rPr lang="en-US" dirty="0" smtClean="0"/>
              <a:t>What will it cost?</a:t>
            </a:r>
          </a:p>
        </p:txBody>
      </p:sp>
      <p:sp>
        <p:nvSpPr>
          <p:cNvPr id="4" name="Content Placeholder 2"/>
          <p:cNvSpPr txBox="1">
            <a:spLocks/>
          </p:cNvSpPr>
          <p:nvPr/>
        </p:nvSpPr>
        <p:spPr bwMode="auto">
          <a:xfrm>
            <a:off x="4572000" y="1417638"/>
            <a:ext cx="4114800" cy="4708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Capture from a Switch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Capture from a SPAN/Mirror/Monitor (S/M/M)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Capture from a RSPAN/Remote Mirror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Capture from a Tap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Example scenarios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Capture from a Switch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199" y="1600200"/>
            <a:ext cx="8610601" cy="4525963"/>
          </a:xfrm>
        </p:spPr>
        <p:txBody>
          <a:bodyPr/>
          <a:lstStyle/>
          <a:p>
            <a:r>
              <a:rPr lang="en-US" dirty="0" smtClean="0"/>
              <a:t>What is it?</a:t>
            </a:r>
          </a:p>
          <a:p>
            <a:pPr lvl="1"/>
            <a:r>
              <a:rPr lang="en-US" sz="2400" dirty="0" smtClean="0"/>
              <a:t>Just plug in and go</a:t>
            </a:r>
          </a:p>
          <a:p>
            <a:r>
              <a:rPr lang="en-US" dirty="0" smtClean="0"/>
              <a:t>What do I get? </a:t>
            </a:r>
          </a:p>
          <a:p>
            <a:pPr lvl="1"/>
            <a:r>
              <a:rPr lang="en-US" sz="2400" dirty="0" err="1" smtClean="0"/>
              <a:t>Unicast</a:t>
            </a:r>
            <a:r>
              <a:rPr lang="en-US" sz="2400" dirty="0" smtClean="0"/>
              <a:t> to/from Wireshark host</a:t>
            </a:r>
          </a:p>
          <a:p>
            <a:pPr lvl="1"/>
            <a:r>
              <a:rPr lang="en-US" sz="2400" dirty="0" smtClean="0"/>
              <a:t>Broadcasts &amp; Multicasts for the VLAN the Wireshark host is in</a:t>
            </a:r>
          </a:p>
          <a:p>
            <a:pPr lvl="1"/>
            <a:r>
              <a:rPr lang="en-US" sz="2400" dirty="0" smtClean="0"/>
              <a:t>Bored</a:t>
            </a:r>
          </a:p>
          <a:p>
            <a:r>
              <a:rPr lang="en-US" sz="2800" dirty="0" smtClean="0"/>
              <a:t>What don’t I get?</a:t>
            </a:r>
          </a:p>
          <a:p>
            <a:pPr lvl="1"/>
            <a:r>
              <a:rPr lang="en-US" sz="2400" dirty="0" smtClean="0"/>
              <a:t>Anything else</a:t>
            </a:r>
          </a:p>
          <a:p>
            <a:r>
              <a:rPr lang="en-US" sz="2800" dirty="0" smtClean="0"/>
              <a:t>What will it cost?</a:t>
            </a:r>
          </a:p>
          <a:p>
            <a:pPr lvl="1"/>
            <a:r>
              <a:rPr lang="en-US" sz="2400" dirty="0" smtClean="0"/>
              <a:t>Free</a:t>
            </a:r>
            <a:endParaRPr lang="en-US" sz="2400" dirty="0"/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5072063" y="6453188"/>
            <a:ext cx="33337" cy="11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r>
              <a:rPr lang="en-US" sz="100">
                <a:solidFill>
                  <a:srgbClr val="FFFFFF"/>
                </a:solidFill>
              </a:rPr>
              <a:t>SERIES</a:t>
            </a:r>
            <a:endParaRPr lang="en-US"/>
          </a:p>
        </p:txBody>
      </p: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5069397" y="1812920"/>
            <a:ext cx="1674813" cy="377825"/>
            <a:chOff x="528" y="3472"/>
            <a:chExt cx="786" cy="143"/>
          </a:xfrm>
        </p:grpSpPr>
        <p:sp>
          <p:nvSpPr>
            <p:cNvPr id="431" name="Rectangle 6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32" name="Line 7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33" name="Group 8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445" name="Freeform 9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Freeform 10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Rectangle 11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 12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 13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Freeform 14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Freeform 15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Freeform 16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Freeform 17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Freeform 18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Freeform 19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Freeform 20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Rectangle 21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Rectangle 22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Rectangle 23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Rectangle 24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" name="Rectangle 25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" name="Rectangle 26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Rectangle 27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Rectangle 28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Rectangle 29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Rectangle 30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Rectangle 31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Rectangle 32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Rectangle 33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Rectangle 34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Rectangle 35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Rectangle 36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" name="Rectangle 37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" name="Rectangle 38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" name="Rectangle 39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" name="Rectangle 40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" name="Rectangle 41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" name="Rectangle 42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" name="Rectangle 43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" name="Rectangle 44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" name="Rectangle 45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" name="Rectangle 46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4" name="Line 47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5" name="Line 48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6" name="Line 49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7" name="Line 50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8" name="Line 51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9" name="Line 52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0" name="Line 53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1" name="Line 54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2" name="Line 55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3" name="Line 56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4" name="Line 57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7" name="Line 58"/>
          <p:cNvSpPr>
            <a:spLocks noChangeShapeType="1"/>
          </p:cNvSpPr>
          <p:nvPr/>
        </p:nvSpPr>
        <p:spPr bwMode="auto">
          <a:xfrm>
            <a:off x="6515610" y="2117720"/>
            <a:ext cx="1217612" cy="6715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8" name="Line 60"/>
          <p:cNvSpPr>
            <a:spLocks noChangeShapeType="1"/>
          </p:cNvSpPr>
          <p:nvPr/>
        </p:nvSpPr>
        <p:spPr bwMode="auto">
          <a:xfrm flipH="1">
            <a:off x="5257800" y="2117720"/>
            <a:ext cx="109538" cy="369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9" name="Line 61"/>
          <p:cNvSpPr>
            <a:spLocks noChangeShapeType="1"/>
          </p:cNvSpPr>
          <p:nvPr/>
        </p:nvSpPr>
        <p:spPr bwMode="auto">
          <a:xfrm>
            <a:off x="5525010" y="2117720"/>
            <a:ext cx="228600" cy="457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10" name="Line 62"/>
          <p:cNvSpPr>
            <a:spLocks noChangeShapeType="1"/>
          </p:cNvSpPr>
          <p:nvPr/>
        </p:nvSpPr>
        <p:spPr bwMode="auto">
          <a:xfrm>
            <a:off x="6287010" y="2117720"/>
            <a:ext cx="384175" cy="422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26" name="Group 256"/>
          <p:cNvGrpSpPr>
            <a:grpSpLocks/>
          </p:cNvGrpSpPr>
          <p:nvPr/>
        </p:nvGrpSpPr>
        <p:grpSpPr bwMode="auto">
          <a:xfrm>
            <a:off x="7506220" y="2362200"/>
            <a:ext cx="447676" cy="1295410"/>
            <a:chOff x="2650" y="2690"/>
            <a:chExt cx="282" cy="1143"/>
          </a:xfrm>
        </p:grpSpPr>
        <p:sp>
          <p:nvSpPr>
            <p:cNvPr id="342" name="Rectangle 257"/>
            <p:cNvSpPr>
              <a:spLocks noChangeArrowheads="1"/>
            </p:cNvSpPr>
            <p:nvPr/>
          </p:nvSpPr>
          <p:spPr bwMode="auto">
            <a:xfrm>
              <a:off x="2663" y="2884"/>
              <a:ext cx="70" cy="948"/>
            </a:xfrm>
            <a:prstGeom prst="rect">
              <a:avLst/>
            </a:prstGeom>
            <a:solidFill>
              <a:srgbClr val="CF0E30"/>
            </a:solidFill>
            <a:ln w="4763" algn="ctr">
              <a:noFill/>
              <a:miter lim="800000"/>
              <a:headEnd/>
              <a:tailEnd/>
            </a:ln>
            <a:effectLst/>
            <a:scene3d>
              <a:camera prst="legacyObliqueTopRight"/>
              <a:lightRig rig="legacyFlat3" dir="l"/>
            </a:scene3d>
            <a:sp3d extrusionH="862000" prstMaterial="legacyMatte">
              <a:bevelT w="13500" h="13500" prst="angle"/>
              <a:bevelB w="13500" h="13500" prst="angle"/>
              <a:extrusionClr>
                <a:srgbClr val="CF0E30"/>
              </a:extrusionClr>
            </a:sp3d>
          </p:spPr>
          <p:txBody>
            <a:bodyPr>
              <a:flatTx/>
            </a:bodyPr>
            <a:lstStyle/>
            <a:p>
              <a:endParaRPr lang="en-US"/>
            </a:p>
          </p:txBody>
        </p:sp>
        <p:sp>
          <p:nvSpPr>
            <p:cNvPr id="343" name="Line 258"/>
            <p:cNvSpPr>
              <a:spLocks noChangeShapeType="1"/>
            </p:cNvSpPr>
            <p:nvPr/>
          </p:nvSpPr>
          <p:spPr bwMode="auto">
            <a:xfrm flipH="1">
              <a:off x="2740" y="2929"/>
              <a:ext cx="192" cy="169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Rectangle 259"/>
            <p:cNvSpPr>
              <a:spLocks noChangeArrowheads="1"/>
            </p:cNvSpPr>
            <p:nvPr/>
          </p:nvSpPr>
          <p:spPr bwMode="auto">
            <a:xfrm>
              <a:off x="2659" y="2886"/>
              <a:ext cx="73" cy="947"/>
            </a:xfrm>
            <a:prstGeom prst="rect">
              <a:avLst/>
            </a:prstGeom>
            <a:noFill/>
            <a:ln w="3175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5" name="Line 260"/>
            <p:cNvSpPr>
              <a:spLocks noChangeShapeType="1"/>
            </p:cNvSpPr>
            <p:nvPr/>
          </p:nvSpPr>
          <p:spPr bwMode="auto">
            <a:xfrm flipV="1">
              <a:off x="2887" y="2823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Line 261"/>
            <p:cNvSpPr>
              <a:spLocks noChangeShapeType="1"/>
            </p:cNvSpPr>
            <p:nvPr/>
          </p:nvSpPr>
          <p:spPr bwMode="auto">
            <a:xfrm flipV="1">
              <a:off x="2888" y="3378"/>
              <a:ext cx="1" cy="12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Line 262"/>
            <p:cNvSpPr>
              <a:spLocks noChangeShapeType="1"/>
            </p:cNvSpPr>
            <p:nvPr/>
          </p:nvSpPr>
          <p:spPr bwMode="auto">
            <a:xfrm flipV="1">
              <a:off x="2888" y="3082"/>
              <a:ext cx="1" cy="146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Line 263"/>
            <p:cNvSpPr>
              <a:spLocks noChangeShapeType="1"/>
            </p:cNvSpPr>
            <p:nvPr/>
          </p:nvSpPr>
          <p:spPr bwMode="auto">
            <a:xfrm flipH="1">
              <a:off x="2734" y="3460"/>
              <a:ext cx="192" cy="2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Line 264"/>
            <p:cNvSpPr>
              <a:spLocks noChangeShapeType="1"/>
            </p:cNvSpPr>
            <p:nvPr/>
          </p:nvSpPr>
          <p:spPr bwMode="auto">
            <a:xfrm flipH="1">
              <a:off x="2734" y="3460"/>
              <a:ext cx="192" cy="218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Line 265"/>
            <p:cNvSpPr>
              <a:spLocks noChangeShapeType="1"/>
            </p:cNvSpPr>
            <p:nvPr/>
          </p:nvSpPr>
          <p:spPr bwMode="auto">
            <a:xfrm flipH="1">
              <a:off x="2734" y="3339"/>
              <a:ext cx="192" cy="19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Line 266"/>
            <p:cNvSpPr>
              <a:spLocks noChangeShapeType="1"/>
            </p:cNvSpPr>
            <p:nvPr/>
          </p:nvSpPr>
          <p:spPr bwMode="auto">
            <a:xfrm flipH="1">
              <a:off x="2734" y="3339"/>
              <a:ext cx="192" cy="194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Line 267"/>
            <p:cNvSpPr>
              <a:spLocks noChangeShapeType="1"/>
            </p:cNvSpPr>
            <p:nvPr/>
          </p:nvSpPr>
          <p:spPr bwMode="auto">
            <a:xfrm flipH="1">
              <a:off x="2734" y="3194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Line 268"/>
            <p:cNvSpPr>
              <a:spLocks noChangeShapeType="1"/>
            </p:cNvSpPr>
            <p:nvPr/>
          </p:nvSpPr>
          <p:spPr bwMode="auto">
            <a:xfrm flipH="1">
              <a:off x="2734" y="3194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Line 269"/>
            <p:cNvSpPr>
              <a:spLocks noChangeShapeType="1"/>
            </p:cNvSpPr>
            <p:nvPr/>
          </p:nvSpPr>
          <p:spPr bwMode="auto">
            <a:xfrm flipH="1">
              <a:off x="2734" y="3049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Line 270"/>
            <p:cNvSpPr>
              <a:spLocks noChangeShapeType="1"/>
            </p:cNvSpPr>
            <p:nvPr/>
          </p:nvSpPr>
          <p:spPr bwMode="auto">
            <a:xfrm flipH="1">
              <a:off x="2734" y="3049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" name="Line 271"/>
            <p:cNvSpPr>
              <a:spLocks noChangeShapeType="1"/>
            </p:cNvSpPr>
            <p:nvPr/>
          </p:nvSpPr>
          <p:spPr bwMode="auto">
            <a:xfrm flipV="1">
              <a:off x="2734" y="2783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Line 272"/>
            <p:cNvSpPr>
              <a:spLocks noChangeShapeType="1"/>
            </p:cNvSpPr>
            <p:nvPr/>
          </p:nvSpPr>
          <p:spPr bwMode="auto">
            <a:xfrm flipV="1">
              <a:off x="2734" y="2783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Line 273"/>
            <p:cNvSpPr>
              <a:spLocks noChangeShapeType="1"/>
            </p:cNvSpPr>
            <p:nvPr/>
          </p:nvSpPr>
          <p:spPr bwMode="auto">
            <a:xfrm flipV="1">
              <a:off x="2814" y="3583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" name="Line 274"/>
            <p:cNvSpPr>
              <a:spLocks noChangeShapeType="1"/>
            </p:cNvSpPr>
            <p:nvPr/>
          </p:nvSpPr>
          <p:spPr bwMode="auto">
            <a:xfrm flipV="1">
              <a:off x="2814" y="3306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" name="Line 275"/>
            <p:cNvSpPr>
              <a:spLocks noChangeShapeType="1"/>
            </p:cNvSpPr>
            <p:nvPr/>
          </p:nvSpPr>
          <p:spPr bwMode="auto">
            <a:xfrm flipH="1" flipV="1">
              <a:off x="2815" y="3030"/>
              <a:ext cx="6" cy="132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Line 276"/>
            <p:cNvSpPr>
              <a:spLocks noChangeShapeType="1"/>
            </p:cNvSpPr>
            <p:nvPr/>
          </p:nvSpPr>
          <p:spPr bwMode="auto">
            <a:xfrm flipV="1">
              <a:off x="2734" y="2690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Line 277"/>
            <p:cNvSpPr>
              <a:spLocks noChangeShapeType="1"/>
            </p:cNvSpPr>
            <p:nvPr/>
          </p:nvSpPr>
          <p:spPr bwMode="auto">
            <a:xfrm>
              <a:off x="2651" y="2973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3" name="Line 278"/>
            <p:cNvSpPr>
              <a:spLocks noChangeShapeType="1"/>
            </p:cNvSpPr>
            <p:nvPr/>
          </p:nvSpPr>
          <p:spPr bwMode="auto">
            <a:xfrm>
              <a:off x="2651" y="3092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Line 279"/>
            <p:cNvSpPr>
              <a:spLocks noChangeShapeType="1"/>
            </p:cNvSpPr>
            <p:nvPr/>
          </p:nvSpPr>
          <p:spPr bwMode="auto">
            <a:xfrm>
              <a:off x="2651" y="3238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5" name="Line 280"/>
            <p:cNvSpPr>
              <a:spLocks noChangeShapeType="1"/>
            </p:cNvSpPr>
            <p:nvPr/>
          </p:nvSpPr>
          <p:spPr bwMode="auto">
            <a:xfrm>
              <a:off x="2650" y="3386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6" name="Line 281"/>
            <p:cNvSpPr>
              <a:spLocks noChangeShapeType="1"/>
            </p:cNvSpPr>
            <p:nvPr/>
          </p:nvSpPr>
          <p:spPr bwMode="auto">
            <a:xfrm>
              <a:off x="2650" y="3535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7" name="Line 282"/>
            <p:cNvSpPr>
              <a:spLocks noChangeShapeType="1"/>
            </p:cNvSpPr>
            <p:nvPr/>
          </p:nvSpPr>
          <p:spPr bwMode="auto">
            <a:xfrm>
              <a:off x="2650" y="3669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" name="Group 283"/>
          <p:cNvGrpSpPr>
            <a:grpSpLocks/>
          </p:cNvGrpSpPr>
          <p:nvPr/>
        </p:nvGrpSpPr>
        <p:grpSpPr bwMode="auto">
          <a:xfrm>
            <a:off x="7430243" y="2803516"/>
            <a:ext cx="609828" cy="423862"/>
            <a:chOff x="545" y="2017"/>
            <a:chExt cx="534" cy="411"/>
          </a:xfrm>
        </p:grpSpPr>
        <p:sp>
          <p:nvSpPr>
            <p:cNvPr id="317" name="Line 284"/>
            <p:cNvSpPr>
              <a:spLocks noChangeShapeType="1"/>
            </p:cNvSpPr>
            <p:nvPr/>
          </p:nvSpPr>
          <p:spPr bwMode="auto">
            <a:xfrm>
              <a:off x="545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" name="AutoShape 285"/>
            <p:cNvSpPr>
              <a:spLocks noChangeAspect="1" noChangeArrowheads="1" noTextEdit="1"/>
            </p:cNvSpPr>
            <p:nvPr/>
          </p:nvSpPr>
          <p:spPr bwMode="auto">
            <a:xfrm>
              <a:off x="545" y="2017"/>
              <a:ext cx="534" cy="4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" name="Oval 286"/>
            <p:cNvSpPr>
              <a:spLocks noChangeArrowheads="1"/>
            </p:cNvSpPr>
            <p:nvPr/>
          </p:nvSpPr>
          <p:spPr bwMode="auto">
            <a:xfrm>
              <a:off x="546" y="2188"/>
              <a:ext cx="532" cy="239"/>
            </a:xfrm>
            <a:prstGeom prst="ellipse">
              <a:avLst/>
            </a:prstGeom>
            <a:solidFill>
              <a:srgbClr val="AFAF66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20" name="Rectangle 287"/>
            <p:cNvSpPr>
              <a:spLocks noChangeArrowheads="1"/>
            </p:cNvSpPr>
            <p:nvPr/>
          </p:nvSpPr>
          <p:spPr bwMode="auto">
            <a:xfrm>
              <a:off x="546" y="2139"/>
              <a:ext cx="531" cy="170"/>
            </a:xfrm>
            <a:prstGeom prst="rect">
              <a:avLst/>
            </a:prstGeom>
            <a:solidFill>
              <a:srgbClr val="AFAF66"/>
            </a:solidFill>
            <a:ln w="1588" algn="ctr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21" name="Oval 288"/>
            <p:cNvSpPr>
              <a:spLocks noChangeArrowheads="1"/>
            </p:cNvSpPr>
            <p:nvPr/>
          </p:nvSpPr>
          <p:spPr bwMode="auto">
            <a:xfrm>
              <a:off x="546" y="2018"/>
              <a:ext cx="532" cy="239"/>
            </a:xfrm>
            <a:prstGeom prst="ellipse">
              <a:avLst/>
            </a:prstGeom>
            <a:solidFill>
              <a:srgbClr val="CCCC9B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2" name="Group 289"/>
            <p:cNvGrpSpPr>
              <a:grpSpLocks/>
            </p:cNvGrpSpPr>
            <p:nvPr/>
          </p:nvGrpSpPr>
          <p:grpSpPr bwMode="auto">
            <a:xfrm>
              <a:off x="626" y="2046"/>
              <a:ext cx="368" cy="183"/>
              <a:chOff x="1033" y="1368"/>
              <a:chExt cx="331" cy="149"/>
            </a:xfrm>
          </p:grpSpPr>
          <p:grpSp>
            <p:nvGrpSpPr>
              <p:cNvPr id="324" name="Group 290"/>
              <p:cNvGrpSpPr>
                <a:grpSpLocks/>
              </p:cNvGrpSpPr>
              <p:nvPr/>
            </p:nvGrpSpPr>
            <p:grpSpPr bwMode="auto">
              <a:xfrm>
                <a:off x="1033" y="1368"/>
                <a:ext cx="328" cy="146"/>
                <a:chOff x="1993" y="1656"/>
                <a:chExt cx="328" cy="146"/>
              </a:xfrm>
            </p:grpSpPr>
            <p:sp>
              <p:nvSpPr>
                <p:cNvPr id="334" name="Freeform 291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" name="Freeform 292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" name="Freeform 293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" name="Freeform 294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" name="Freeform 295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" name="Freeform 296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" name="Freeform 297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" name="Freeform 298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25" name="Group 299"/>
              <p:cNvGrpSpPr>
                <a:grpSpLocks/>
              </p:cNvGrpSpPr>
              <p:nvPr/>
            </p:nvGrpSpPr>
            <p:grpSpPr bwMode="auto">
              <a:xfrm>
                <a:off x="1036" y="1372"/>
                <a:ext cx="328" cy="145"/>
                <a:chOff x="1996" y="1660"/>
                <a:chExt cx="328" cy="145"/>
              </a:xfrm>
            </p:grpSpPr>
            <p:sp>
              <p:nvSpPr>
                <p:cNvPr id="326" name="Freeform 300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" name="Freeform 301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" name="Freeform 302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" name="Freeform 303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" name="Freeform 304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" name="Freeform 305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" name="Freeform 306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" name="Freeform 307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323" name="Line 308"/>
            <p:cNvSpPr>
              <a:spLocks noChangeShapeType="1"/>
            </p:cNvSpPr>
            <p:nvPr/>
          </p:nvSpPr>
          <p:spPr bwMode="auto">
            <a:xfrm>
              <a:off x="1076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8" name="Line 61"/>
          <p:cNvSpPr>
            <a:spLocks noChangeShapeType="1"/>
          </p:cNvSpPr>
          <p:nvPr/>
        </p:nvSpPr>
        <p:spPr bwMode="auto">
          <a:xfrm>
            <a:off x="6058410" y="2117719"/>
            <a:ext cx="76200" cy="4958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29" name="Group 486"/>
          <p:cNvGrpSpPr/>
          <p:nvPr/>
        </p:nvGrpSpPr>
        <p:grpSpPr>
          <a:xfrm>
            <a:off x="4986338" y="2455866"/>
            <a:ext cx="1911351" cy="804897"/>
            <a:chOff x="4566728" y="2514609"/>
            <a:chExt cx="1911351" cy="804897"/>
          </a:xfrm>
        </p:grpSpPr>
        <p:grpSp>
          <p:nvGrpSpPr>
            <p:cNvPr id="111" name="Group 485"/>
            <p:cNvGrpSpPr/>
            <p:nvPr/>
          </p:nvGrpSpPr>
          <p:grpSpPr>
            <a:xfrm>
              <a:off x="4566728" y="2514609"/>
              <a:ext cx="1911351" cy="804897"/>
              <a:chOff x="4797429" y="2890847"/>
              <a:chExt cx="1911351" cy="804897"/>
            </a:xfrm>
          </p:grpSpPr>
          <p:grpSp>
            <p:nvGrpSpPr>
              <p:cNvPr id="177" name="Group 64"/>
              <p:cNvGrpSpPr>
                <a:grpSpLocks/>
              </p:cNvGrpSpPr>
              <p:nvPr/>
            </p:nvGrpSpPr>
            <p:grpSpPr bwMode="auto">
              <a:xfrm>
                <a:off x="5815545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284" name="Group 65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308" name="Freeform 66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9" name="Line 67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0" name="Freeform 68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1" name="Line 69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2" name="Line 70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3" name="Line 71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4" name="Freeform 72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5" name="Freeform 73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6" name="Line 74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5" name="Rectangle 75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" name="Rectangle 76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7" name="Rectangle 77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8" name="Rectangle 78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9" name="Freeform 79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" name="Oval 80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" name="Freeform 81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" name="Line 82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" name="Line 83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" name="Freeform 84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" name="Oval 85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" name="Oval 86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" name="Oval 87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" name="Rectangle 88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" name="Rectangle 89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00" name="Group 90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306" name="Oval 9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" name="Rectangle 92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1" name="Group 93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302" name="Oval 94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3" name="Oval 95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4" name="Oval 96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5" name="Oval 97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78" name="Group 98"/>
              <p:cNvGrpSpPr>
                <a:grpSpLocks/>
              </p:cNvGrpSpPr>
              <p:nvPr/>
            </p:nvGrpSpPr>
            <p:grpSpPr bwMode="auto">
              <a:xfrm>
                <a:off x="5306487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251" name="Group 99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275" name="Freeform 100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6" name="Line 101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7" name="Freeform 102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8" name="Line 103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9" name="Line 104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0" name="Line 105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1" name="Freeform 106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2" name="Freeform 107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3" name="Line 108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2" name="Rectangle 109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3" name="Rectangle 110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4" name="Rectangle 111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5" name="Rectangle 112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6" name="Freeform 113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" name="Oval 114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" name="Freeform 115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" name="Line 116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" name="Line 117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" name="Freeform 118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" name="Oval 119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" name="Oval 120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" name="Oval 121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5" name="Rectangle 122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" name="Rectangle 123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67" name="Group 124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73" name="Oval 125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4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68" name="Group 127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69" name="Oval 128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" name="Oval 129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1" name="Oval 130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2" name="Oval 131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79" name="Group 132"/>
              <p:cNvGrpSpPr>
                <a:grpSpLocks/>
              </p:cNvGrpSpPr>
              <p:nvPr/>
            </p:nvGrpSpPr>
            <p:grpSpPr bwMode="auto">
              <a:xfrm>
                <a:off x="4797429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218" name="Group 133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242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3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4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5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6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7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8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9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0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9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1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2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3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34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40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5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36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80" name="Text Box 167"/>
              <p:cNvSpPr txBox="1">
                <a:spLocks noChangeArrowheads="1"/>
              </p:cNvSpPr>
              <p:nvPr/>
            </p:nvSpPr>
            <p:spPr bwMode="auto">
              <a:xfrm>
                <a:off x="4863921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A</a:t>
                </a:r>
                <a:endParaRPr lang="en-US" dirty="0"/>
              </a:p>
            </p:txBody>
          </p:sp>
          <p:sp>
            <p:nvSpPr>
              <p:cNvPr id="181" name="Text Box 168"/>
              <p:cNvSpPr txBox="1">
                <a:spLocks noChangeArrowheads="1"/>
              </p:cNvSpPr>
              <p:nvPr/>
            </p:nvSpPr>
            <p:spPr bwMode="auto">
              <a:xfrm>
                <a:off x="5885213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C</a:t>
                </a:r>
                <a:endParaRPr lang="en-US" dirty="0"/>
              </a:p>
            </p:txBody>
          </p:sp>
          <p:sp>
            <p:nvSpPr>
              <p:cNvPr id="182" name="Text Box 169"/>
              <p:cNvSpPr txBox="1">
                <a:spLocks noChangeArrowheads="1"/>
              </p:cNvSpPr>
              <p:nvPr/>
            </p:nvSpPr>
            <p:spPr bwMode="auto">
              <a:xfrm>
                <a:off x="5374567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B</a:t>
                </a:r>
                <a:endParaRPr lang="en-US" dirty="0"/>
              </a:p>
            </p:txBody>
          </p:sp>
          <p:grpSp>
            <p:nvGrpSpPr>
              <p:cNvPr id="183" name="Group 132"/>
              <p:cNvGrpSpPr>
                <a:grpSpLocks/>
              </p:cNvGrpSpPr>
              <p:nvPr/>
            </p:nvGrpSpPr>
            <p:grpSpPr bwMode="auto">
              <a:xfrm>
                <a:off x="6324604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185" name="Group 133"/>
                <p:cNvGrpSpPr>
                  <a:grpSpLocks/>
                </p:cNvGrpSpPr>
                <p:nvPr/>
              </p:nvGrpSpPr>
              <p:grpSpPr bwMode="auto">
                <a:xfrm>
                  <a:off x="1071" y="667"/>
                  <a:ext cx="30" cy="8"/>
                  <a:chOff x="4702" y="2442"/>
                  <a:chExt cx="76" cy="14"/>
                </a:xfrm>
              </p:grpSpPr>
              <p:sp>
                <p:nvSpPr>
                  <p:cNvPr id="209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0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1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2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3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4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5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6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7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6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8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9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90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01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07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8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02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03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4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84" name="Text Box 168"/>
              <p:cNvSpPr txBox="1">
                <a:spLocks noChangeArrowheads="1"/>
              </p:cNvSpPr>
              <p:nvPr/>
            </p:nvSpPr>
            <p:spPr bwMode="auto">
              <a:xfrm>
                <a:off x="6395858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 smtClean="0">
                    <a:solidFill>
                      <a:srgbClr val="000000"/>
                    </a:solidFill>
                    <a:latin typeface="Tahoma" pitchFamily="34" charset="0"/>
                  </a:rPr>
                  <a:t>D</a:t>
                </a:r>
                <a:endParaRPr lang="en-US" dirty="0"/>
              </a:p>
            </p:txBody>
          </p:sp>
        </p:grpSp>
        <p:grpSp>
          <p:nvGrpSpPr>
            <p:cNvPr id="112" name="Group 385"/>
            <p:cNvGrpSpPr/>
            <p:nvPr/>
          </p:nvGrpSpPr>
          <p:grpSpPr>
            <a:xfrm>
              <a:off x="4661079" y="2857500"/>
              <a:ext cx="200026" cy="271463"/>
              <a:chOff x="7959725" y="2474913"/>
              <a:chExt cx="200026" cy="271463"/>
            </a:xfrm>
          </p:grpSpPr>
          <p:sp>
            <p:nvSpPr>
              <p:cNvPr id="159" name="Freeform 775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776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777"/>
              <p:cNvSpPr>
                <a:spLocks/>
              </p:cNvSpPr>
              <p:nvPr/>
            </p:nvSpPr>
            <p:spPr bwMode="auto">
              <a:xfrm>
                <a:off x="7959725" y="2490788"/>
                <a:ext cx="109538" cy="255588"/>
              </a:xfrm>
              <a:custGeom>
                <a:avLst/>
                <a:gdLst/>
                <a:ahLst/>
                <a:cxnLst>
                  <a:cxn ang="0">
                    <a:pos x="139" y="114"/>
                  </a:cxn>
                  <a:cxn ang="0">
                    <a:pos x="139" y="114"/>
                  </a:cxn>
                  <a:cxn ang="0">
                    <a:pos x="137" y="89"/>
                  </a:cxn>
                  <a:cxn ang="0">
                    <a:pos x="137" y="89"/>
                  </a:cxn>
                  <a:cxn ang="0">
                    <a:pos x="136" y="72"/>
                  </a:cxn>
                  <a:cxn ang="0">
                    <a:pos x="131" y="59"/>
                  </a:cxn>
                  <a:cxn ang="0">
                    <a:pos x="125" y="44"/>
                  </a:cxn>
                  <a:cxn ang="0">
                    <a:pos x="113" y="26"/>
                  </a:cxn>
                  <a:cxn ang="0">
                    <a:pos x="106" y="20"/>
                  </a:cxn>
                  <a:cxn ang="0">
                    <a:pos x="100" y="14"/>
                  </a:cxn>
                  <a:cxn ang="0">
                    <a:pos x="90" y="9"/>
                  </a:cxn>
                  <a:cxn ang="0">
                    <a:pos x="80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4"/>
                  </a:cxn>
                  <a:cxn ang="0">
                    <a:pos x="121" y="291"/>
                  </a:cxn>
                  <a:cxn ang="0">
                    <a:pos x="121" y="314"/>
                  </a:cxn>
                  <a:cxn ang="0">
                    <a:pos x="139" y="320"/>
                  </a:cxn>
                  <a:cxn ang="0">
                    <a:pos x="139" y="114"/>
                  </a:cxn>
                  <a:cxn ang="0">
                    <a:pos x="139" y="114"/>
                  </a:cxn>
                </a:cxnLst>
                <a:rect l="0" t="0" r="r" b="b"/>
                <a:pathLst>
                  <a:path w="139" h="320">
                    <a:moveTo>
                      <a:pt x="139" y="114"/>
                    </a:moveTo>
                    <a:lnTo>
                      <a:pt x="139" y="114"/>
                    </a:lnTo>
                    <a:lnTo>
                      <a:pt x="137" y="89"/>
                    </a:lnTo>
                    <a:lnTo>
                      <a:pt x="137" y="89"/>
                    </a:lnTo>
                    <a:lnTo>
                      <a:pt x="136" y="72"/>
                    </a:lnTo>
                    <a:lnTo>
                      <a:pt x="131" y="59"/>
                    </a:lnTo>
                    <a:lnTo>
                      <a:pt x="125" y="44"/>
                    </a:lnTo>
                    <a:lnTo>
                      <a:pt x="113" y="26"/>
                    </a:lnTo>
                    <a:lnTo>
                      <a:pt x="106" y="20"/>
                    </a:lnTo>
                    <a:lnTo>
                      <a:pt x="100" y="14"/>
                    </a:lnTo>
                    <a:lnTo>
                      <a:pt x="90" y="9"/>
                    </a:lnTo>
                    <a:lnTo>
                      <a:pt x="80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4"/>
                    </a:lnTo>
                    <a:lnTo>
                      <a:pt x="121" y="291"/>
                    </a:lnTo>
                    <a:lnTo>
                      <a:pt x="121" y="314"/>
                    </a:lnTo>
                    <a:lnTo>
                      <a:pt x="139" y="320"/>
                    </a:lnTo>
                    <a:lnTo>
                      <a:pt x="139" y="114"/>
                    </a:lnTo>
                    <a:lnTo>
                      <a:pt x="139" y="114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778"/>
              <p:cNvSpPr>
                <a:spLocks/>
              </p:cNvSpPr>
              <p:nvPr/>
            </p:nvSpPr>
            <p:spPr bwMode="auto">
              <a:xfrm>
                <a:off x="8018463" y="2478088"/>
                <a:ext cx="87313" cy="15875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0" y="20"/>
                  </a:cxn>
                  <a:cxn ang="0">
                    <a:pos x="109" y="0"/>
                  </a:cxn>
                </a:cxnLst>
                <a:rect l="0" t="0" r="r" b="b"/>
                <a:pathLst>
                  <a:path w="109" h="20">
                    <a:moveTo>
                      <a:pt x="109" y="0"/>
                    </a:moveTo>
                    <a:lnTo>
                      <a:pt x="0" y="2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Line 779"/>
              <p:cNvSpPr>
                <a:spLocks noChangeShapeType="1"/>
              </p:cNvSpPr>
              <p:nvPr/>
            </p:nvSpPr>
            <p:spPr bwMode="auto">
              <a:xfrm flipH="1">
                <a:off x="8018463" y="2478088"/>
                <a:ext cx="87313" cy="1587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780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781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782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783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784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785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786"/>
              <p:cNvSpPr>
                <a:spLocks/>
              </p:cNvSpPr>
              <p:nvPr/>
            </p:nvSpPr>
            <p:spPr bwMode="auto">
              <a:xfrm>
                <a:off x="8074025" y="2505075"/>
                <a:ext cx="31750" cy="111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9" y="6"/>
                  </a:cxn>
                  <a:cxn ang="0">
                    <a:pos x="39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39" h="12">
                    <a:moveTo>
                      <a:pt x="0" y="12"/>
                    </a:moveTo>
                    <a:lnTo>
                      <a:pt x="39" y="6"/>
                    </a:lnTo>
                    <a:lnTo>
                      <a:pt x="39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787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788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789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790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Freeform 791"/>
              <p:cNvSpPr>
                <a:spLocks/>
              </p:cNvSpPr>
              <p:nvPr/>
            </p:nvSpPr>
            <p:spPr bwMode="auto">
              <a:xfrm>
                <a:off x="7959725" y="2490788"/>
                <a:ext cx="111125" cy="255588"/>
              </a:xfrm>
              <a:custGeom>
                <a:avLst/>
                <a:gdLst/>
                <a:ahLst/>
                <a:cxnLst>
                  <a:cxn ang="0">
                    <a:pos x="140" y="114"/>
                  </a:cxn>
                  <a:cxn ang="0">
                    <a:pos x="140" y="114"/>
                  </a:cxn>
                  <a:cxn ang="0">
                    <a:pos x="139" y="89"/>
                  </a:cxn>
                  <a:cxn ang="0">
                    <a:pos x="139" y="89"/>
                  </a:cxn>
                  <a:cxn ang="0">
                    <a:pos x="137" y="72"/>
                  </a:cxn>
                  <a:cxn ang="0">
                    <a:pos x="134" y="59"/>
                  </a:cxn>
                  <a:cxn ang="0">
                    <a:pos x="126" y="44"/>
                  </a:cxn>
                  <a:cxn ang="0">
                    <a:pos x="115" y="26"/>
                  </a:cxn>
                  <a:cxn ang="0">
                    <a:pos x="108" y="20"/>
                  </a:cxn>
                  <a:cxn ang="0">
                    <a:pos x="101" y="14"/>
                  </a:cxn>
                  <a:cxn ang="0">
                    <a:pos x="91" y="9"/>
                  </a:cxn>
                  <a:cxn ang="0">
                    <a:pos x="82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2"/>
                  </a:cxn>
                  <a:cxn ang="0">
                    <a:pos x="122" y="291"/>
                  </a:cxn>
                  <a:cxn ang="0">
                    <a:pos x="122" y="314"/>
                  </a:cxn>
                  <a:cxn ang="0">
                    <a:pos x="140" y="320"/>
                  </a:cxn>
                  <a:cxn ang="0">
                    <a:pos x="140" y="114"/>
                  </a:cxn>
                  <a:cxn ang="0">
                    <a:pos x="140" y="114"/>
                  </a:cxn>
                </a:cxnLst>
                <a:rect l="0" t="0" r="r" b="b"/>
                <a:pathLst>
                  <a:path w="140" h="320">
                    <a:moveTo>
                      <a:pt x="140" y="114"/>
                    </a:moveTo>
                    <a:lnTo>
                      <a:pt x="140" y="114"/>
                    </a:lnTo>
                    <a:lnTo>
                      <a:pt x="139" y="89"/>
                    </a:lnTo>
                    <a:lnTo>
                      <a:pt x="139" y="89"/>
                    </a:lnTo>
                    <a:lnTo>
                      <a:pt x="137" y="72"/>
                    </a:lnTo>
                    <a:lnTo>
                      <a:pt x="134" y="59"/>
                    </a:lnTo>
                    <a:lnTo>
                      <a:pt x="126" y="44"/>
                    </a:lnTo>
                    <a:lnTo>
                      <a:pt x="115" y="26"/>
                    </a:lnTo>
                    <a:lnTo>
                      <a:pt x="108" y="20"/>
                    </a:lnTo>
                    <a:lnTo>
                      <a:pt x="101" y="14"/>
                    </a:lnTo>
                    <a:lnTo>
                      <a:pt x="91" y="9"/>
                    </a:lnTo>
                    <a:lnTo>
                      <a:pt x="82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2"/>
                    </a:lnTo>
                    <a:lnTo>
                      <a:pt x="122" y="291"/>
                    </a:lnTo>
                    <a:lnTo>
                      <a:pt x="122" y="314"/>
                    </a:lnTo>
                    <a:lnTo>
                      <a:pt x="140" y="320"/>
                    </a:lnTo>
                    <a:lnTo>
                      <a:pt x="140" y="114"/>
                    </a:lnTo>
                    <a:lnTo>
                      <a:pt x="140" y="114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Line 792"/>
              <p:cNvSpPr>
                <a:spLocks noChangeShapeType="1"/>
              </p:cNvSpPr>
              <p:nvPr/>
            </p:nvSpPr>
            <p:spPr bwMode="auto">
              <a:xfrm>
                <a:off x="8158163" y="2562225"/>
                <a:ext cx="0" cy="5238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3" name="Group 404"/>
            <p:cNvGrpSpPr/>
            <p:nvPr/>
          </p:nvGrpSpPr>
          <p:grpSpPr>
            <a:xfrm>
              <a:off x="6185079" y="2874169"/>
              <a:ext cx="200025" cy="238125"/>
              <a:chOff x="7885112" y="5567362"/>
              <a:chExt cx="200025" cy="238125"/>
            </a:xfrm>
          </p:grpSpPr>
          <p:sp>
            <p:nvSpPr>
              <p:cNvPr id="144" name="Freeform 683"/>
              <p:cNvSpPr>
                <a:spLocks/>
              </p:cNvSpPr>
              <p:nvPr/>
            </p:nvSpPr>
            <p:spPr bwMode="auto">
              <a:xfrm>
                <a:off x="7886700" y="573246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0"/>
                  </a:cxn>
                  <a:cxn ang="0">
                    <a:pos x="242" y="5"/>
                  </a:cxn>
                  <a:cxn ang="0">
                    <a:pos x="237" y="11"/>
                  </a:cxn>
                  <a:cxn ang="0">
                    <a:pos x="228" y="17"/>
                  </a:cxn>
                  <a:cxn ang="0">
                    <a:pos x="214" y="23"/>
                  </a:cxn>
                  <a:cxn ang="0">
                    <a:pos x="193" y="28"/>
                  </a:cxn>
                  <a:cxn ang="0">
                    <a:pos x="162" y="32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2"/>
                  </a:cxn>
                  <a:cxn ang="0">
                    <a:pos x="52" y="28"/>
                  </a:cxn>
                  <a:cxn ang="0">
                    <a:pos x="30" y="23"/>
                  </a:cxn>
                  <a:cxn ang="0">
                    <a:pos x="15" y="17"/>
                  </a:cxn>
                  <a:cxn ang="0">
                    <a:pos x="7" y="11"/>
                  </a:cxn>
                  <a:cxn ang="0">
                    <a:pos x="1" y="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5"/>
                  </a:cxn>
                  <a:cxn ang="0">
                    <a:pos x="2" y="61"/>
                  </a:cxn>
                  <a:cxn ang="0">
                    <a:pos x="7" y="66"/>
                  </a:cxn>
                  <a:cxn ang="0">
                    <a:pos x="19" y="74"/>
                  </a:cxn>
                  <a:cxn ang="0">
                    <a:pos x="34" y="80"/>
                  </a:cxn>
                  <a:cxn ang="0">
                    <a:pos x="55" y="86"/>
                  </a:cxn>
                  <a:cxn ang="0">
                    <a:pos x="86" y="91"/>
                  </a:cxn>
                  <a:cxn ang="0">
                    <a:pos x="124" y="92"/>
                  </a:cxn>
                  <a:cxn ang="0">
                    <a:pos x="124" y="92"/>
                  </a:cxn>
                  <a:cxn ang="0">
                    <a:pos x="160" y="91"/>
                  </a:cxn>
                  <a:cxn ang="0">
                    <a:pos x="188" y="86"/>
                  </a:cxn>
                  <a:cxn ang="0">
                    <a:pos x="211" y="80"/>
                  </a:cxn>
                  <a:cxn ang="0">
                    <a:pos x="226" y="75"/>
                  </a:cxn>
                  <a:cxn ang="0">
                    <a:pos x="236" y="69"/>
                  </a:cxn>
                  <a:cxn ang="0">
                    <a:pos x="242" y="61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2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0"/>
                    </a:lnTo>
                    <a:lnTo>
                      <a:pt x="242" y="5"/>
                    </a:lnTo>
                    <a:lnTo>
                      <a:pt x="237" y="11"/>
                    </a:lnTo>
                    <a:lnTo>
                      <a:pt x="228" y="17"/>
                    </a:lnTo>
                    <a:lnTo>
                      <a:pt x="214" y="23"/>
                    </a:lnTo>
                    <a:lnTo>
                      <a:pt x="193" y="28"/>
                    </a:lnTo>
                    <a:lnTo>
                      <a:pt x="162" y="32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2"/>
                    </a:lnTo>
                    <a:lnTo>
                      <a:pt x="52" y="28"/>
                    </a:lnTo>
                    <a:lnTo>
                      <a:pt x="30" y="23"/>
                    </a:lnTo>
                    <a:lnTo>
                      <a:pt x="15" y="17"/>
                    </a:lnTo>
                    <a:lnTo>
                      <a:pt x="7" y="11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2" y="61"/>
                    </a:lnTo>
                    <a:lnTo>
                      <a:pt x="7" y="66"/>
                    </a:lnTo>
                    <a:lnTo>
                      <a:pt x="19" y="74"/>
                    </a:lnTo>
                    <a:lnTo>
                      <a:pt x="34" y="80"/>
                    </a:lnTo>
                    <a:lnTo>
                      <a:pt x="55" y="86"/>
                    </a:lnTo>
                    <a:lnTo>
                      <a:pt x="86" y="91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60" y="91"/>
                    </a:lnTo>
                    <a:lnTo>
                      <a:pt x="188" y="86"/>
                    </a:lnTo>
                    <a:lnTo>
                      <a:pt x="211" y="80"/>
                    </a:lnTo>
                    <a:lnTo>
                      <a:pt x="226" y="75"/>
                    </a:lnTo>
                    <a:lnTo>
                      <a:pt x="236" y="69"/>
                    </a:lnTo>
                    <a:lnTo>
                      <a:pt x="242" y="61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684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685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686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687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688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689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690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691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noFill/>
              <a:ln w="4763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692"/>
              <p:cNvSpPr>
                <a:spLocks/>
              </p:cNvSpPr>
              <p:nvPr/>
            </p:nvSpPr>
            <p:spPr bwMode="auto">
              <a:xfrm>
                <a:off x="7885112" y="5775325"/>
                <a:ext cx="100013" cy="30162"/>
              </a:xfrm>
              <a:custGeom>
                <a:avLst/>
                <a:gdLst/>
                <a:ahLst/>
                <a:cxnLst>
                  <a:cxn ang="0">
                    <a:pos x="126" y="37"/>
                  </a:cxn>
                  <a:cxn ang="0">
                    <a:pos x="122" y="37"/>
                  </a:cxn>
                  <a:cxn ang="0">
                    <a:pos x="118" y="37"/>
                  </a:cxn>
                  <a:cxn ang="0">
                    <a:pos x="113" y="37"/>
                  </a:cxn>
                  <a:cxn ang="0">
                    <a:pos x="109" y="37"/>
                  </a:cxn>
                  <a:cxn ang="0">
                    <a:pos x="106" y="37"/>
                  </a:cxn>
                  <a:cxn ang="0">
                    <a:pos x="102" y="36"/>
                  </a:cxn>
                  <a:cxn ang="0">
                    <a:pos x="98" y="36"/>
                  </a:cxn>
                  <a:cxn ang="0">
                    <a:pos x="94" y="36"/>
                  </a:cxn>
                  <a:cxn ang="0">
                    <a:pos x="91" y="36"/>
                  </a:cxn>
                  <a:cxn ang="0">
                    <a:pos x="87" y="36"/>
                  </a:cxn>
                  <a:cxn ang="0">
                    <a:pos x="83" y="36"/>
                  </a:cxn>
                  <a:cxn ang="0">
                    <a:pos x="79" y="35"/>
                  </a:cxn>
                  <a:cxn ang="0">
                    <a:pos x="76" y="34"/>
                  </a:cxn>
                  <a:cxn ang="0">
                    <a:pos x="72" y="34"/>
                  </a:cxn>
                  <a:cxn ang="0">
                    <a:pos x="69" y="34"/>
                  </a:cxn>
                  <a:cxn ang="0">
                    <a:pos x="66" y="34"/>
                  </a:cxn>
                  <a:cxn ang="0">
                    <a:pos x="62" y="32"/>
                  </a:cxn>
                  <a:cxn ang="0">
                    <a:pos x="59" y="31"/>
                  </a:cxn>
                  <a:cxn ang="0">
                    <a:pos x="55" y="31"/>
                  </a:cxn>
                  <a:cxn ang="0">
                    <a:pos x="53" y="31"/>
                  </a:cxn>
                  <a:cxn ang="0">
                    <a:pos x="49" y="29"/>
                  </a:cxn>
                  <a:cxn ang="0">
                    <a:pos x="47" y="29"/>
                  </a:cxn>
                  <a:cxn ang="0">
                    <a:pos x="43" y="29"/>
                  </a:cxn>
                  <a:cxn ang="0">
                    <a:pos x="40" y="27"/>
                  </a:cxn>
                  <a:cxn ang="0">
                    <a:pos x="38" y="26"/>
                  </a:cxn>
                  <a:cxn ang="0">
                    <a:pos x="35" y="26"/>
                  </a:cxn>
                  <a:cxn ang="0">
                    <a:pos x="33" y="25"/>
                  </a:cxn>
                  <a:cxn ang="0">
                    <a:pos x="30" y="25"/>
                  </a:cxn>
                  <a:cxn ang="0">
                    <a:pos x="28" y="24"/>
                  </a:cxn>
                  <a:cxn ang="0">
                    <a:pos x="25" y="22"/>
                  </a:cxn>
                  <a:cxn ang="0">
                    <a:pos x="23" y="21"/>
                  </a:cxn>
                  <a:cxn ang="0">
                    <a:pos x="20" y="20"/>
                  </a:cxn>
                  <a:cxn ang="0">
                    <a:pos x="19" y="20"/>
                  </a:cxn>
                  <a:cxn ang="0">
                    <a:pos x="17" y="19"/>
                  </a:cxn>
                  <a:cxn ang="0">
                    <a:pos x="15" y="17"/>
                  </a:cxn>
                  <a:cxn ang="0">
                    <a:pos x="13" y="16"/>
                  </a:cxn>
                  <a:cxn ang="0">
                    <a:pos x="11" y="16"/>
                  </a:cxn>
                  <a:cxn ang="0">
                    <a:pos x="10" y="14"/>
                  </a:cxn>
                  <a:cxn ang="0">
                    <a:pos x="10" y="14"/>
                  </a:cxn>
                  <a:cxn ang="0">
                    <a:pos x="8" y="12"/>
                  </a:cxn>
                  <a:cxn ang="0">
                    <a:pos x="8" y="11"/>
                  </a:cxn>
                  <a:cxn ang="0">
                    <a:pos x="5" y="10"/>
                  </a:cxn>
                  <a:cxn ang="0">
                    <a:pos x="5" y="9"/>
                  </a:cxn>
                  <a:cxn ang="0">
                    <a:pos x="4" y="7"/>
                  </a:cxn>
                  <a:cxn ang="0">
                    <a:pos x="3" y="6"/>
                  </a:cxn>
                  <a:cxn ang="0">
                    <a:pos x="3" y="5"/>
                  </a:cxn>
                  <a:cxn ang="0">
                    <a:pos x="1" y="5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26" h="37">
                    <a:moveTo>
                      <a:pt x="126" y="37"/>
                    </a:moveTo>
                    <a:lnTo>
                      <a:pt x="122" y="37"/>
                    </a:lnTo>
                    <a:lnTo>
                      <a:pt x="118" y="37"/>
                    </a:lnTo>
                    <a:lnTo>
                      <a:pt x="113" y="37"/>
                    </a:lnTo>
                    <a:lnTo>
                      <a:pt x="109" y="37"/>
                    </a:lnTo>
                    <a:lnTo>
                      <a:pt x="106" y="37"/>
                    </a:lnTo>
                    <a:lnTo>
                      <a:pt x="102" y="36"/>
                    </a:lnTo>
                    <a:lnTo>
                      <a:pt x="98" y="36"/>
                    </a:lnTo>
                    <a:lnTo>
                      <a:pt x="94" y="36"/>
                    </a:lnTo>
                    <a:lnTo>
                      <a:pt x="91" y="36"/>
                    </a:lnTo>
                    <a:lnTo>
                      <a:pt x="87" y="36"/>
                    </a:lnTo>
                    <a:lnTo>
                      <a:pt x="83" y="36"/>
                    </a:lnTo>
                    <a:lnTo>
                      <a:pt x="79" y="35"/>
                    </a:lnTo>
                    <a:lnTo>
                      <a:pt x="76" y="34"/>
                    </a:lnTo>
                    <a:lnTo>
                      <a:pt x="72" y="34"/>
                    </a:lnTo>
                    <a:lnTo>
                      <a:pt x="69" y="34"/>
                    </a:lnTo>
                    <a:lnTo>
                      <a:pt x="66" y="34"/>
                    </a:lnTo>
                    <a:lnTo>
                      <a:pt x="62" y="32"/>
                    </a:lnTo>
                    <a:lnTo>
                      <a:pt x="59" y="31"/>
                    </a:lnTo>
                    <a:lnTo>
                      <a:pt x="55" y="31"/>
                    </a:lnTo>
                    <a:lnTo>
                      <a:pt x="53" y="31"/>
                    </a:lnTo>
                    <a:lnTo>
                      <a:pt x="49" y="29"/>
                    </a:lnTo>
                    <a:lnTo>
                      <a:pt x="47" y="29"/>
                    </a:lnTo>
                    <a:lnTo>
                      <a:pt x="43" y="29"/>
                    </a:lnTo>
                    <a:lnTo>
                      <a:pt x="40" y="27"/>
                    </a:lnTo>
                    <a:lnTo>
                      <a:pt x="38" y="26"/>
                    </a:lnTo>
                    <a:lnTo>
                      <a:pt x="35" y="26"/>
                    </a:lnTo>
                    <a:lnTo>
                      <a:pt x="33" y="25"/>
                    </a:lnTo>
                    <a:lnTo>
                      <a:pt x="30" y="25"/>
                    </a:lnTo>
                    <a:lnTo>
                      <a:pt x="28" y="24"/>
                    </a:lnTo>
                    <a:lnTo>
                      <a:pt x="25" y="22"/>
                    </a:lnTo>
                    <a:lnTo>
                      <a:pt x="23" y="21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7" y="19"/>
                    </a:lnTo>
                    <a:lnTo>
                      <a:pt x="15" y="17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693"/>
              <p:cNvSpPr>
                <a:spLocks/>
              </p:cNvSpPr>
              <p:nvPr/>
            </p:nvSpPr>
            <p:spPr bwMode="auto">
              <a:xfrm>
                <a:off x="7985125" y="5775325"/>
                <a:ext cx="100012" cy="30162"/>
              </a:xfrm>
              <a:custGeom>
                <a:avLst/>
                <a:gdLst/>
                <a:ahLst/>
                <a:cxnLst>
                  <a:cxn ang="0">
                    <a:pos x="125" y="0"/>
                  </a:cxn>
                  <a:cxn ang="0">
                    <a:pos x="125" y="0"/>
                  </a:cxn>
                  <a:cxn ang="0">
                    <a:pos x="125" y="2"/>
                  </a:cxn>
                  <a:cxn ang="0">
                    <a:pos x="125" y="2"/>
                  </a:cxn>
                  <a:cxn ang="0">
                    <a:pos x="124" y="5"/>
                  </a:cxn>
                  <a:cxn ang="0">
                    <a:pos x="123" y="5"/>
                  </a:cxn>
                  <a:cxn ang="0">
                    <a:pos x="123" y="6"/>
                  </a:cxn>
                  <a:cxn ang="0">
                    <a:pos x="123" y="7"/>
                  </a:cxn>
                  <a:cxn ang="0">
                    <a:pos x="122" y="9"/>
                  </a:cxn>
                  <a:cxn ang="0">
                    <a:pos x="120" y="10"/>
                  </a:cxn>
                  <a:cxn ang="0">
                    <a:pos x="119" y="11"/>
                  </a:cxn>
                  <a:cxn ang="0">
                    <a:pos x="118" y="12"/>
                  </a:cxn>
                  <a:cxn ang="0">
                    <a:pos x="117" y="14"/>
                  </a:cxn>
                  <a:cxn ang="0">
                    <a:pos x="115" y="14"/>
                  </a:cxn>
                  <a:cxn ang="0">
                    <a:pos x="114" y="16"/>
                  </a:cxn>
                  <a:cxn ang="0">
                    <a:pos x="112" y="16"/>
                  </a:cxn>
                  <a:cxn ang="0">
                    <a:pos x="110" y="17"/>
                  </a:cxn>
                  <a:cxn ang="0">
                    <a:pos x="108" y="19"/>
                  </a:cxn>
                  <a:cxn ang="0">
                    <a:pos x="105" y="20"/>
                  </a:cxn>
                  <a:cxn ang="0">
                    <a:pos x="104" y="20"/>
                  </a:cxn>
                  <a:cxn ang="0">
                    <a:pos x="102" y="21"/>
                  </a:cxn>
                  <a:cxn ang="0">
                    <a:pos x="99" y="22"/>
                  </a:cxn>
                  <a:cxn ang="0">
                    <a:pos x="96" y="24"/>
                  </a:cxn>
                  <a:cxn ang="0">
                    <a:pos x="95" y="25"/>
                  </a:cxn>
                  <a:cxn ang="0">
                    <a:pos x="91" y="25"/>
                  </a:cxn>
                  <a:cxn ang="0">
                    <a:pos x="90" y="26"/>
                  </a:cxn>
                  <a:cxn ang="0">
                    <a:pos x="88" y="26"/>
                  </a:cxn>
                  <a:cxn ang="0">
                    <a:pos x="84" y="27"/>
                  </a:cxn>
                  <a:cxn ang="0">
                    <a:pos x="81" y="29"/>
                  </a:cxn>
                  <a:cxn ang="0">
                    <a:pos x="79" y="29"/>
                  </a:cxn>
                  <a:cxn ang="0">
                    <a:pos x="76" y="29"/>
                  </a:cxn>
                  <a:cxn ang="0">
                    <a:pos x="71" y="31"/>
                  </a:cxn>
                  <a:cxn ang="0">
                    <a:pos x="70" y="31"/>
                  </a:cxn>
                  <a:cxn ang="0">
                    <a:pos x="66" y="31"/>
                  </a:cxn>
                  <a:cxn ang="0">
                    <a:pos x="63" y="32"/>
                  </a:cxn>
                  <a:cxn ang="0">
                    <a:pos x="59" y="34"/>
                  </a:cxn>
                  <a:cxn ang="0">
                    <a:pos x="56" y="34"/>
                  </a:cxn>
                  <a:cxn ang="0">
                    <a:pos x="53" y="34"/>
                  </a:cxn>
                  <a:cxn ang="0">
                    <a:pos x="49" y="34"/>
                  </a:cxn>
                  <a:cxn ang="0">
                    <a:pos x="45" y="35"/>
                  </a:cxn>
                  <a:cxn ang="0">
                    <a:pos x="41" y="36"/>
                  </a:cxn>
                  <a:cxn ang="0">
                    <a:pos x="39" y="36"/>
                  </a:cxn>
                  <a:cxn ang="0">
                    <a:pos x="35" y="36"/>
                  </a:cxn>
                  <a:cxn ang="0">
                    <a:pos x="30" y="36"/>
                  </a:cxn>
                  <a:cxn ang="0">
                    <a:pos x="27" y="36"/>
                  </a:cxn>
                  <a:cxn ang="0">
                    <a:pos x="22" y="36"/>
                  </a:cxn>
                  <a:cxn ang="0">
                    <a:pos x="19" y="37"/>
                  </a:cxn>
                  <a:cxn ang="0">
                    <a:pos x="15" y="37"/>
                  </a:cxn>
                  <a:cxn ang="0">
                    <a:pos x="11" y="37"/>
                  </a:cxn>
                  <a:cxn ang="0">
                    <a:pos x="9" y="37"/>
                  </a:cxn>
                  <a:cxn ang="0">
                    <a:pos x="4" y="37"/>
                  </a:cxn>
                  <a:cxn ang="0">
                    <a:pos x="0" y="37"/>
                  </a:cxn>
                </a:cxnLst>
                <a:rect l="0" t="0" r="r" b="b"/>
                <a:pathLst>
                  <a:path w="125" h="37">
                    <a:moveTo>
                      <a:pt x="125" y="0"/>
                    </a:moveTo>
                    <a:lnTo>
                      <a:pt x="125" y="0"/>
                    </a:lnTo>
                    <a:lnTo>
                      <a:pt x="125" y="2"/>
                    </a:lnTo>
                    <a:lnTo>
                      <a:pt x="125" y="2"/>
                    </a:lnTo>
                    <a:lnTo>
                      <a:pt x="124" y="5"/>
                    </a:lnTo>
                    <a:lnTo>
                      <a:pt x="123" y="5"/>
                    </a:lnTo>
                    <a:lnTo>
                      <a:pt x="123" y="6"/>
                    </a:lnTo>
                    <a:lnTo>
                      <a:pt x="123" y="7"/>
                    </a:lnTo>
                    <a:lnTo>
                      <a:pt x="122" y="9"/>
                    </a:lnTo>
                    <a:lnTo>
                      <a:pt x="120" y="10"/>
                    </a:lnTo>
                    <a:lnTo>
                      <a:pt x="119" y="11"/>
                    </a:lnTo>
                    <a:lnTo>
                      <a:pt x="118" y="12"/>
                    </a:lnTo>
                    <a:lnTo>
                      <a:pt x="117" y="14"/>
                    </a:lnTo>
                    <a:lnTo>
                      <a:pt x="115" y="14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0" y="17"/>
                    </a:lnTo>
                    <a:lnTo>
                      <a:pt x="108" y="19"/>
                    </a:lnTo>
                    <a:lnTo>
                      <a:pt x="105" y="20"/>
                    </a:lnTo>
                    <a:lnTo>
                      <a:pt x="104" y="20"/>
                    </a:lnTo>
                    <a:lnTo>
                      <a:pt x="102" y="21"/>
                    </a:lnTo>
                    <a:lnTo>
                      <a:pt x="99" y="22"/>
                    </a:lnTo>
                    <a:lnTo>
                      <a:pt x="96" y="24"/>
                    </a:lnTo>
                    <a:lnTo>
                      <a:pt x="95" y="25"/>
                    </a:lnTo>
                    <a:lnTo>
                      <a:pt x="91" y="25"/>
                    </a:lnTo>
                    <a:lnTo>
                      <a:pt x="90" y="26"/>
                    </a:lnTo>
                    <a:lnTo>
                      <a:pt x="88" y="26"/>
                    </a:lnTo>
                    <a:lnTo>
                      <a:pt x="84" y="27"/>
                    </a:lnTo>
                    <a:lnTo>
                      <a:pt x="81" y="29"/>
                    </a:lnTo>
                    <a:lnTo>
                      <a:pt x="79" y="29"/>
                    </a:lnTo>
                    <a:lnTo>
                      <a:pt x="76" y="29"/>
                    </a:lnTo>
                    <a:lnTo>
                      <a:pt x="71" y="31"/>
                    </a:lnTo>
                    <a:lnTo>
                      <a:pt x="70" y="31"/>
                    </a:lnTo>
                    <a:lnTo>
                      <a:pt x="66" y="31"/>
                    </a:lnTo>
                    <a:lnTo>
                      <a:pt x="63" y="32"/>
                    </a:lnTo>
                    <a:lnTo>
                      <a:pt x="59" y="34"/>
                    </a:lnTo>
                    <a:lnTo>
                      <a:pt x="56" y="34"/>
                    </a:lnTo>
                    <a:lnTo>
                      <a:pt x="53" y="34"/>
                    </a:lnTo>
                    <a:lnTo>
                      <a:pt x="49" y="34"/>
                    </a:lnTo>
                    <a:lnTo>
                      <a:pt x="45" y="35"/>
                    </a:lnTo>
                    <a:lnTo>
                      <a:pt x="41" y="36"/>
                    </a:lnTo>
                    <a:lnTo>
                      <a:pt x="39" y="36"/>
                    </a:lnTo>
                    <a:lnTo>
                      <a:pt x="35" y="36"/>
                    </a:lnTo>
                    <a:lnTo>
                      <a:pt x="30" y="36"/>
                    </a:lnTo>
                    <a:lnTo>
                      <a:pt x="27" y="36"/>
                    </a:lnTo>
                    <a:lnTo>
                      <a:pt x="22" y="36"/>
                    </a:lnTo>
                    <a:lnTo>
                      <a:pt x="19" y="37"/>
                    </a:lnTo>
                    <a:lnTo>
                      <a:pt x="15" y="37"/>
                    </a:lnTo>
                    <a:lnTo>
                      <a:pt x="11" y="37"/>
                    </a:lnTo>
                    <a:lnTo>
                      <a:pt x="9" y="37"/>
                    </a:lnTo>
                    <a:lnTo>
                      <a:pt x="4" y="37"/>
                    </a:lnTo>
                    <a:lnTo>
                      <a:pt x="0" y="37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694"/>
              <p:cNvSpPr>
                <a:spLocks/>
              </p:cNvSpPr>
              <p:nvPr/>
            </p:nvSpPr>
            <p:spPr bwMode="auto">
              <a:xfrm>
                <a:off x="7983537" y="5567362"/>
                <a:ext cx="101600" cy="301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0" y="0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20" y="1"/>
                  </a:cxn>
                  <a:cxn ang="0">
                    <a:pos x="23" y="1"/>
                  </a:cxn>
                  <a:cxn ang="0">
                    <a:pos x="27" y="1"/>
                  </a:cxn>
                  <a:cxn ang="0">
                    <a:pos x="31" y="3"/>
                  </a:cxn>
                  <a:cxn ang="0">
                    <a:pos x="35" y="3"/>
                  </a:cxn>
                  <a:cxn ang="0">
                    <a:pos x="38" y="3"/>
                  </a:cxn>
                  <a:cxn ang="0">
                    <a:pos x="42" y="3"/>
                  </a:cxn>
                  <a:cxn ang="0">
                    <a:pos x="46" y="3"/>
                  </a:cxn>
                  <a:cxn ang="0">
                    <a:pos x="50" y="4"/>
                  </a:cxn>
                  <a:cxn ang="0">
                    <a:pos x="52" y="4"/>
                  </a:cxn>
                  <a:cxn ang="0">
                    <a:pos x="57" y="5"/>
                  </a:cxn>
                  <a:cxn ang="0">
                    <a:pos x="60" y="5"/>
                  </a:cxn>
                  <a:cxn ang="0">
                    <a:pos x="64" y="6"/>
                  </a:cxn>
                  <a:cxn ang="0">
                    <a:pos x="66" y="6"/>
                  </a:cxn>
                  <a:cxn ang="0">
                    <a:pos x="70" y="8"/>
                  </a:cxn>
                  <a:cxn ang="0">
                    <a:pos x="72" y="8"/>
                  </a:cxn>
                  <a:cxn ang="0">
                    <a:pos x="76" y="9"/>
                  </a:cxn>
                  <a:cxn ang="0">
                    <a:pos x="79" y="9"/>
                  </a:cxn>
                  <a:cxn ang="0">
                    <a:pos x="81" y="10"/>
                  </a:cxn>
                  <a:cxn ang="0">
                    <a:pos x="85" y="11"/>
                  </a:cxn>
                  <a:cxn ang="0">
                    <a:pos x="87" y="11"/>
                  </a:cxn>
                  <a:cxn ang="0">
                    <a:pos x="90" y="13"/>
                  </a:cxn>
                  <a:cxn ang="0">
                    <a:pos x="92" y="13"/>
                  </a:cxn>
                  <a:cxn ang="0">
                    <a:pos x="95" y="14"/>
                  </a:cxn>
                  <a:cxn ang="0">
                    <a:pos x="97" y="15"/>
                  </a:cxn>
                  <a:cxn ang="0">
                    <a:pos x="100" y="15"/>
                  </a:cxn>
                  <a:cxn ang="0">
                    <a:pos x="103" y="18"/>
                  </a:cxn>
                  <a:cxn ang="0">
                    <a:pos x="104" y="18"/>
                  </a:cxn>
                  <a:cxn ang="0">
                    <a:pos x="106" y="19"/>
                  </a:cxn>
                  <a:cxn ang="0">
                    <a:pos x="109" y="20"/>
                  </a:cxn>
                  <a:cxn ang="0">
                    <a:pos x="111" y="21"/>
                  </a:cxn>
                  <a:cxn ang="0">
                    <a:pos x="113" y="23"/>
                  </a:cxn>
                  <a:cxn ang="0">
                    <a:pos x="114" y="23"/>
                  </a:cxn>
                  <a:cxn ang="0">
                    <a:pos x="115" y="24"/>
                  </a:cxn>
                  <a:cxn ang="0">
                    <a:pos x="118" y="25"/>
                  </a:cxn>
                  <a:cxn ang="0">
                    <a:pos x="119" y="26"/>
                  </a:cxn>
                  <a:cxn ang="0">
                    <a:pos x="120" y="26"/>
                  </a:cxn>
                  <a:cxn ang="0">
                    <a:pos x="121" y="29"/>
                  </a:cxn>
                  <a:cxn ang="0">
                    <a:pos x="123" y="29"/>
                  </a:cxn>
                  <a:cxn ang="0">
                    <a:pos x="123" y="31"/>
                  </a:cxn>
                  <a:cxn ang="0">
                    <a:pos x="124" y="31"/>
                  </a:cxn>
                  <a:cxn ang="0">
                    <a:pos x="124" y="34"/>
                  </a:cxn>
                  <a:cxn ang="0">
                    <a:pos x="125" y="34"/>
                  </a:cxn>
                  <a:cxn ang="0">
                    <a:pos x="125" y="35"/>
                  </a:cxn>
                  <a:cxn ang="0">
                    <a:pos x="126" y="36"/>
                  </a:cxn>
                  <a:cxn ang="0">
                    <a:pos x="126" y="38"/>
                  </a:cxn>
                  <a:cxn ang="0">
                    <a:pos x="126" y="39"/>
                  </a:cxn>
                </a:cxnLst>
                <a:rect l="0" t="0" r="r" b="b"/>
                <a:pathLst>
                  <a:path w="126" h="3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8" y="3"/>
                    </a:lnTo>
                    <a:lnTo>
                      <a:pt x="42" y="3"/>
                    </a:lnTo>
                    <a:lnTo>
                      <a:pt x="46" y="3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7" y="5"/>
                    </a:lnTo>
                    <a:lnTo>
                      <a:pt x="60" y="5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70" y="8"/>
                    </a:lnTo>
                    <a:lnTo>
                      <a:pt x="72" y="8"/>
                    </a:lnTo>
                    <a:lnTo>
                      <a:pt x="76" y="9"/>
                    </a:lnTo>
                    <a:lnTo>
                      <a:pt x="79" y="9"/>
                    </a:lnTo>
                    <a:lnTo>
                      <a:pt x="81" y="10"/>
                    </a:lnTo>
                    <a:lnTo>
                      <a:pt x="85" y="11"/>
                    </a:lnTo>
                    <a:lnTo>
                      <a:pt x="87" y="11"/>
                    </a:lnTo>
                    <a:lnTo>
                      <a:pt x="90" y="13"/>
                    </a:lnTo>
                    <a:lnTo>
                      <a:pt x="92" y="13"/>
                    </a:lnTo>
                    <a:lnTo>
                      <a:pt x="95" y="14"/>
                    </a:lnTo>
                    <a:lnTo>
                      <a:pt x="97" y="15"/>
                    </a:lnTo>
                    <a:lnTo>
                      <a:pt x="100" y="15"/>
                    </a:lnTo>
                    <a:lnTo>
                      <a:pt x="103" y="18"/>
                    </a:lnTo>
                    <a:lnTo>
                      <a:pt x="104" y="18"/>
                    </a:lnTo>
                    <a:lnTo>
                      <a:pt x="106" y="19"/>
                    </a:lnTo>
                    <a:lnTo>
                      <a:pt x="109" y="20"/>
                    </a:lnTo>
                    <a:lnTo>
                      <a:pt x="111" y="21"/>
                    </a:lnTo>
                    <a:lnTo>
                      <a:pt x="113" y="23"/>
                    </a:lnTo>
                    <a:lnTo>
                      <a:pt x="114" y="23"/>
                    </a:lnTo>
                    <a:lnTo>
                      <a:pt x="115" y="24"/>
                    </a:lnTo>
                    <a:lnTo>
                      <a:pt x="118" y="25"/>
                    </a:lnTo>
                    <a:lnTo>
                      <a:pt x="119" y="26"/>
                    </a:lnTo>
                    <a:lnTo>
                      <a:pt x="120" y="26"/>
                    </a:lnTo>
                    <a:lnTo>
                      <a:pt x="121" y="29"/>
                    </a:lnTo>
                    <a:lnTo>
                      <a:pt x="123" y="29"/>
                    </a:lnTo>
                    <a:lnTo>
                      <a:pt x="123" y="31"/>
                    </a:lnTo>
                    <a:lnTo>
                      <a:pt x="124" y="31"/>
                    </a:lnTo>
                    <a:lnTo>
                      <a:pt x="124" y="34"/>
                    </a:lnTo>
                    <a:lnTo>
                      <a:pt x="125" y="34"/>
                    </a:lnTo>
                    <a:lnTo>
                      <a:pt x="125" y="35"/>
                    </a:lnTo>
                    <a:lnTo>
                      <a:pt x="126" y="36"/>
                    </a:lnTo>
                    <a:lnTo>
                      <a:pt x="126" y="38"/>
                    </a:lnTo>
                    <a:lnTo>
                      <a:pt x="126" y="3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695"/>
              <p:cNvSpPr>
                <a:spLocks/>
              </p:cNvSpPr>
              <p:nvPr/>
            </p:nvSpPr>
            <p:spPr bwMode="auto">
              <a:xfrm>
                <a:off x="7885112" y="5567362"/>
                <a:ext cx="98425" cy="28575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0" y="38"/>
                  </a:cxn>
                  <a:cxn ang="0">
                    <a:pos x="0" y="35"/>
                  </a:cxn>
                  <a:cxn ang="0">
                    <a:pos x="0" y="35"/>
                  </a:cxn>
                  <a:cxn ang="0">
                    <a:pos x="1" y="34"/>
                  </a:cxn>
                  <a:cxn ang="0">
                    <a:pos x="1" y="33"/>
                  </a:cxn>
                  <a:cxn ang="0">
                    <a:pos x="3" y="31"/>
                  </a:cxn>
                  <a:cxn ang="0">
                    <a:pos x="3" y="30"/>
                  </a:cxn>
                  <a:cxn ang="0">
                    <a:pos x="4" y="29"/>
                  </a:cxn>
                  <a:cxn ang="0">
                    <a:pos x="5" y="28"/>
                  </a:cxn>
                  <a:cxn ang="0">
                    <a:pos x="6" y="26"/>
                  </a:cxn>
                  <a:cxn ang="0">
                    <a:pos x="8" y="25"/>
                  </a:cxn>
                  <a:cxn ang="0">
                    <a:pos x="9" y="24"/>
                  </a:cxn>
                  <a:cxn ang="0">
                    <a:pos x="10" y="24"/>
                  </a:cxn>
                  <a:cxn ang="0">
                    <a:pos x="10" y="23"/>
                  </a:cxn>
                  <a:cxn ang="0">
                    <a:pos x="13" y="21"/>
                  </a:cxn>
                  <a:cxn ang="0">
                    <a:pos x="14" y="20"/>
                  </a:cxn>
                  <a:cxn ang="0">
                    <a:pos x="17" y="19"/>
                  </a:cxn>
                  <a:cxn ang="0">
                    <a:pos x="18" y="18"/>
                  </a:cxn>
                  <a:cxn ang="0">
                    <a:pos x="20" y="18"/>
                  </a:cxn>
                  <a:cxn ang="0">
                    <a:pos x="22" y="16"/>
                  </a:cxn>
                  <a:cxn ang="0">
                    <a:pos x="24" y="15"/>
                  </a:cxn>
                  <a:cxn ang="0">
                    <a:pos x="27" y="14"/>
                  </a:cxn>
                  <a:cxn ang="0">
                    <a:pos x="29" y="13"/>
                  </a:cxn>
                  <a:cxn ang="0">
                    <a:pos x="33" y="13"/>
                  </a:cxn>
                  <a:cxn ang="0">
                    <a:pos x="35" y="11"/>
                  </a:cxn>
                  <a:cxn ang="0">
                    <a:pos x="38" y="11"/>
                  </a:cxn>
                  <a:cxn ang="0">
                    <a:pos x="40" y="10"/>
                  </a:cxn>
                  <a:cxn ang="0">
                    <a:pos x="43" y="9"/>
                  </a:cxn>
                  <a:cxn ang="0">
                    <a:pos x="47" y="9"/>
                  </a:cxn>
                  <a:cxn ang="0">
                    <a:pos x="49" y="9"/>
                  </a:cxn>
                  <a:cxn ang="0">
                    <a:pos x="52" y="6"/>
                  </a:cxn>
                  <a:cxn ang="0">
                    <a:pos x="55" y="6"/>
                  </a:cxn>
                  <a:cxn ang="0">
                    <a:pos x="58" y="6"/>
                  </a:cxn>
                  <a:cxn ang="0">
                    <a:pos x="62" y="5"/>
                  </a:cxn>
                  <a:cxn ang="0">
                    <a:pos x="64" y="4"/>
                  </a:cxn>
                  <a:cxn ang="0">
                    <a:pos x="69" y="4"/>
                  </a:cxn>
                  <a:cxn ang="0">
                    <a:pos x="72" y="4"/>
                  </a:cxn>
                  <a:cxn ang="0">
                    <a:pos x="76" y="4"/>
                  </a:cxn>
                  <a:cxn ang="0">
                    <a:pos x="79" y="3"/>
                  </a:cxn>
                  <a:cxn ang="0">
                    <a:pos x="82" y="3"/>
                  </a:cxn>
                  <a:cxn ang="0">
                    <a:pos x="87" y="3"/>
                  </a:cxn>
                  <a:cxn ang="0">
                    <a:pos x="89" y="3"/>
                  </a:cxn>
                  <a:cxn ang="0">
                    <a:pos x="93" y="3"/>
                  </a:cxn>
                  <a:cxn ang="0">
                    <a:pos x="98" y="1"/>
                  </a:cxn>
                  <a:cxn ang="0">
                    <a:pos x="102" y="1"/>
                  </a:cxn>
                  <a:cxn ang="0">
                    <a:pos x="106" y="1"/>
                  </a:cxn>
                  <a:cxn ang="0">
                    <a:pos x="109" y="0"/>
                  </a:cxn>
                  <a:cxn ang="0">
                    <a:pos x="113" y="0"/>
                  </a:cxn>
                  <a:cxn ang="0">
                    <a:pos x="117" y="0"/>
                  </a:cxn>
                  <a:cxn ang="0">
                    <a:pos x="121" y="0"/>
                  </a:cxn>
                  <a:cxn ang="0">
                    <a:pos x="125" y="0"/>
                  </a:cxn>
                </a:cxnLst>
                <a:rect l="0" t="0" r="r" b="b"/>
                <a:pathLst>
                  <a:path w="125" h="38">
                    <a:moveTo>
                      <a:pt x="0" y="38"/>
                    </a:moveTo>
                    <a:lnTo>
                      <a:pt x="0" y="38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4" y="29"/>
                    </a:lnTo>
                    <a:lnTo>
                      <a:pt x="5" y="28"/>
                    </a:lnTo>
                    <a:lnTo>
                      <a:pt x="6" y="26"/>
                    </a:lnTo>
                    <a:lnTo>
                      <a:pt x="8" y="25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3" y="21"/>
                    </a:lnTo>
                    <a:lnTo>
                      <a:pt x="14" y="20"/>
                    </a:lnTo>
                    <a:lnTo>
                      <a:pt x="17" y="19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2" y="16"/>
                    </a:lnTo>
                    <a:lnTo>
                      <a:pt x="24" y="15"/>
                    </a:lnTo>
                    <a:lnTo>
                      <a:pt x="27" y="14"/>
                    </a:lnTo>
                    <a:lnTo>
                      <a:pt x="29" y="13"/>
                    </a:lnTo>
                    <a:lnTo>
                      <a:pt x="33" y="13"/>
                    </a:lnTo>
                    <a:lnTo>
                      <a:pt x="35" y="11"/>
                    </a:lnTo>
                    <a:lnTo>
                      <a:pt x="38" y="11"/>
                    </a:lnTo>
                    <a:lnTo>
                      <a:pt x="40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49" y="9"/>
                    </a:lnTo>
                    <a:lnTo>
                      <a:pt x="52" y="6"/>
                    </a:lnTo>
                    <a:lnTo>
                      <a:pt x="55" y="6"/>
                    </a:lnTo>
                    <a:lnTo>
                      <a:pt x="58" y="6"/>
                    </a:lnTo>
                    <a:lnTo>
                      <a:pt x="62" y="5"/>
                    </a:lnTo>
                    <a:lnTo>
                      <a:pt x="64" y="4"/>
                    </a:lnTo>
                    <a:lnTo>
                      <a:pt x="69" y="4"/>
                    </a:lnTo>
                    <a:lnTo>
                      <a:pt x="72" y="4"/>
                    </a:lnTo>
                    <a:lnTo>
                      <a:pt x="76" y="4"/>
                    </a:lnTo>
                    <a:lnTo>
                      <a:pt x="79" y="3"/>
                    </a:lnTo>
                    <a:lnTo>
                      <a:pt x="82" y="3"/>
                    </a:lnTo>
                    <a:lnTo>
                      <a:pt x="87" y="3"/>
                    </a:lnTo>
                    <a:lnTo>
                      <a:pt x="89" y="3"/>
                    </a:lnTo>
                    <a:lnTo>
                      <a:pt x="93" y="3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09" y="0"/>
                    </a:lnTo>
                    <a:lnTo>
                      <a:pt x="113" y="0"/>
                    </a:lnTo>
                    <a:lnTo>
                      <a:pt x="117" y="0"/>
                    </a:lnTo>
                    <a:lnTo>
                      <a:pt x="121" y="0"/>
                    </a:lnTo>
                    <a:lnTo>
                      <a:pt x="125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Line 696"/>
              <p:cNvSpPr>
                <a:spLocks noChangeShapeType="1"/>
              </p:cNvSpPr>
              <p:nvPr/>
            </p:nvSpPr>
            <p:spPr bwMode="auto">
              <a:xfrm>
                <a:off x="7885112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Line 697"/>
              <p:cNvSpPr>
                <a:spLocks noChangeShapeType="1"/>
              </p:cNvSpPr>
              <p:nvPr/>
            </p:nvSpPr>
            <p:spPr bwMode="auto">
              <a:xfrm>
                <a:off x="8085137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4" name="Group 420"/>
            <p:cNvGrpSpPr/>
            <p:nvPr/>
          </p:nvGrpSpPr>
          <p:grpSpPr>
            <a:xfrm>
              <a:off x="5687133" y="2885281"/>
              <a:ext cx="214312" cy="215900"/>
              <a:chOff x="6807200" y="6029325"/>
              <a:chExt cx="214312" cy="215900"/>
            </a:xfrm>
          </p:grpSpPr>
          <p:sp>
            <p:nvSpPr>
              <p:cNvPr id="132" name="Freeform 1142"/>
              <p:cNvSpPr>
                <a:spLocks/>
              </p:cNvSpPr>
              <p:nvPr/>
            </p:nvSpPr>
            <p:spPr bwMode="auto">
              <a:xfrm>
                <a:off x="6808787" y="6032500"/>
                <a:ext cx="209550" cy="211137"/>
              </a:xfrm>
              <a:custGeom>
                <a:avLst/>
                <a:gdLst/>
                <a:ahLst/>
                <a:cxnLst>
                  <a:cxn ang="0">
                    <a:pos x="264" y="132"/>
                  </a:cxn>
                  <a:cxn ang="0">
                    <a:pos x="261" y="104"/>
                  </a:cxn>
                  <a:cxn ang="0">
                    <a:pos x="252" y="79"/>
                  </a:cxn>
                  <a:cxn ang="0">
                    <a:pos x="241" y="57"/>
                  </a:cxn>
                  <a:cxn ang="0">
                    <a:pos x="225" y="38"/>
                  </a:cxn>
                  <a:cxn ang="0">
                    <a:pos x="206" y="21"/>
                  </a:cxn>
                  <a:cxn ang="0">
                    <a:pos x="183" y="10"/>
                  </a:cxn>
                  <a:cxn ang="0">
                    <a:pos x="158" y="1"/>
                  </a:cxn>
                  <a:cxn ang="0">
                    <a:pos x="132" y="0"/>
                  </a:cxn>
                  <a:cxn ang="0">
                    <a:pos x="117" y="0"/>
                  </a:cxn>
                  <a:cxn ang="0">
                    <a:pos x="92" y="4"/>
                  </a:cxn>
                  <a:cxn ang="0">
                    <a:pos x="68" y="15"/>
                  </a:cxn>
                  <a:cxn ang="0">
                    <a:pos x="48" y="30"/>
                  </a:cxn>
                  <a:cxn ang="0">
                    <a:pos x="29" y="47"/>
                  </a:cxn>
                  <a:cxn ang="0">
                    <a:pos x="16" y="69"/>
                  </a:cxn>
                  <a:cxn ang="0">
                    <a:pos x="6" y="93"/>
                  </a:cxn>
                  <a:cxn ang="0">
                    <a:pos x="1" y="118"/>
                  </a:cxn>
                  <a:cxn ang="0">
                    <a:pos x="0" y="132"/>
                  </a:cxn>
                  <a:cxn ang="0">
                    <a:pos x="2" y="160"/>
                  </a:cxn>
                  <a:cxn ang="0">
                    <a:pos x="10" y="183"/>
                  </a:cxn>
                  <a:cxn ang="0">
                    <a:pos x="22" y="206"/>
                  </a:cxn>
                  <a:cxn ang="0">
                    <a:pos x="36" y="225"/>
                  </a:cxn>
                  <a:cxn ang="0">
                    <a:pos x="58" y="242"/>
                  </a:cxn>
                  <a:cxn ang="0">
                    <a:pos x="80" y="255"/>
                  </a:cxn>
                  <a:cxn ang="0">
                    <a:pos x="104" y="261"/>
                  </a:cxn>
                  <a:cxn ang="0">
                    <a:pos x="132" y="265"/>
                  </a:cxn>
                  <a:cxn ang="0">
                    <a:pos x="146" y="262"/>
                  </a:cxn>
                  <a:cxn ang="0">
                    <a:pos x="169" y="257"/>
                  </a:cxn>
                  <a:cxn ang="0">
                    <a:pos x="193" y="247"/>
                  </a:cxn>
                  <a:cxn ang="0">
                    <a:pos x="216" y="235"/>
                  </a:cxn>
                  <a:cxn ang="0">
                    <a:pos x="232" y="215"/>
                  </a:cxn>
                  <a:cxn ang="0">
                    <a:pos x="249" y="196"/>
                  </a:cxn>
                  <a:cxn ang="0">
                    <a:pos x="259" y="171"/>
                  </a:cxn>
                  <a:cxn ang="0">
                    <a:pos x="264" y="146"/>
                  </a:cxn>
                  <a:cxn ang="0">
                    <a:pos x="264" y="132"/>
                  </a:cxn>
                </a:cxnLst>
                <a:rect l="0" t="0" r="r" b="b"/>
                <a:pathLst>
                  <a:path w="264" h="265">
                    <a:moveTo>
                      <a:pt x="264" y="132"/>
                    </a:moveTo>
                    <a:lnTo>
                      <a:pt x="264" y="132"/>
                    </a:lnTo>
                    <a:lnTo>
                      <a:pt x="264" y="118"/>
                    </a:lnTo>
                    <a:lnTo>
                      <a:pt x="261" y="104"/>
                    </a:lnTo>
                    <a:lnTo>
                      <a:pt x="259" y="93"/>
                    </a:lnTo>
                    <a:lnTo>
                      <a:pt x="252" y="79"/>
                    </a:lnTo>
                    <a:lnTo>
                      <a:pt x="249" y="69"/>
                    </a:lnTo>
                    <a:lnTo>
                      <a:pt x="241" y="57"/>
                    </a:lnTo>
                    <a:lnTo>
                      <a:pt x="232" y="47"/>
                    </a:lnTo>
                    <a:lnTo>
                      <a:pt x="225" y="38"/>
                    </a:lnTo>
                    <a:lnTo>
                      <a:pt x="216" y="30"/>
                    </a:lnTo>
                    <a:lnTo>
                      <a:pt x="206" y="21"/>
                    </a:lnTo>
                    <a:lnTo>
                      <a:pt x="193" y="15"/>
                    </a:lnTo>
                    <a:lnTo>
                      <a:pt x="183" y="10"/>
                    </a:lnTo>
                    <a:lnTo>
                      <a:pt x="169" y="4"/>
                    </a:lnTo>
                    <a:lnTo>
                      <a:pt x="158" y="1"/>
                    </a:lnTo>
                    <a:lnTo>
                      <a:pt x="14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17" y="0"/>
                    </a:lnTo>
                    <a:lnTo>
                      <a:pt x="104" y="1"/>
                    </a:lnTo>
                    <a:lnTo>
                      <a:pt x="92" y="4"/>
                    </a:lnTo>
                    <a:lnTo>
                      <a:pt x="80" y="10"/>
                    </a:lnTo>
                    <a:lnTo>
                      <a:pt x="68" y="15"/>
                    </a:lnTo>
                    <a:lnTo>
                      <a:pt x="58" y="21"/>
                    </a:lnTo>
                    <a:lnTo>
                      <a:pt x="48" y="30"/>
                    </a:lnTo>
                    <a:lnTo>
                      <a:pt x="36" y="38"/>
                    </a:lnTo>
                    <a:lnTo>
                      <a:pt x="29" y="47"/>
                    </a:lnTo>
                    <a:lnTo>
                      <a:pt x="22" y="57"/>
                    </a:lnTo>
                    <a:lnTo>
                      <a:pt x="16" y="69"/>
                    </a:lnTo>
                    <a:lnTo>
                      <a:pt x="10" y="79"/>
                    </a:lnTo>
                    <a:lnTo>
                      <a:pt x="6" y="93"/>
                    </a:lnTo>
                    <a:lnTo>
                      <a:pt x="2" y="104"/>
                    </a:lnTo>
                    <a:lnTo>
                      <a:pt x="1" y="118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46"/>
                    </a:lnTo>
                    <a:lnTo>
                      <a:pt x="2" y="160"/>
                    </a:lnTo>
                    <a:lnTo>
                      <a:pt x="6" y="171"/>
                    </a:lnTo>
                    <a:lnTo>
                      <a:pt x="10" y="183"/>
                    </a:lnTo>
                    <a:lnTo>
                      <a:pt x="16" y="196"/>
                    </a:lnTo>
                    <a:lnTo>
                      <a:pt x="22" y="206"/>
                    </a:lnTo>
                    <a:lnTo>
                      <a:pt x="29" y="215"/>
                    </a:lnTo>
                    <a:lnTo>
                      <a:pt x="36" y="225"/>
                    </a:lnTo>
                    <a:lnTo>
                      <a:pt x="48" y="235"/>
                    </a:lnTo>
                    <a:lnTo>
                      <a:pt x="58" y="242"/>
                    </a:lnTo>
                    <a:lnTo>
                      <a:pt x="68" y="247"/>
                    </a:lnTo>
                    <a:lnTo>
                      <a:pt x="80" y="255"/>
                    </a:lnTo>
                    <a:lnTo>
                      <a:pt x="92" y="257"/>
                    </a:lnTo>
                    <a:lnTo>
                      <a:pt x="104" y="261"/>
                    </a:lnTo>
                    <a:lnTo>
                      <a:pt x="117" y="262"/>
                    </a:lnTo>
                    <a:lnTo>
                      <a:pt x="132" y="265"/>
                    </a:lnTo>
                    <a:lnTo>
                      <a:pt x="132" y="265"/>
                    </a:lnTo>
                    <a:lnTo>
                      <a:pt x="146" y="262"/>
                    </a:lnTo>
                    <a:lnTo>
                      <a:pt x="158" y="261"/>
                    </a:lnTo>
                    <a:lnTo>
                      <a:pt x="169" y="257"/>
                    </a:lnTo>
                    <a:lnTo>
                      <a:pt x="183" y="255"/>
                    </a:lnTo>
                    <a:lnTo>
                      <a:pt x="193" y="247"/>
                    </a:lnTo>
                    <a:lnTo>
                      <a:pt x="206" y="242"/>
                    </a:lnTo>
                    <a:lnTo>
                      <a:pt x="216" y="235"/>
                    </a:lnTo>
                    <a:lnTo>
                      <a:pt x="225" y="225"/>
                    </a:lnTo>
                    <a:lnTo>
                      <a:pt x="232" y="215"/>
                    </a:lnTo>
                    <a:lnTo>
                      <a:pt x="241" y="206"/>
                    </a:lnTo>
                    <a:lnTo>
                      <a:pt x="249" y="196"/>
                    </a:lnTo>
                    <a:lnTo>
                      <a:pt x="252" y="183"/>
                    </a:lnTo>
                    <a:lnTo>
                      <a:pt x="259" y="171"/>
                    </a:lnTo>
                    <a:lnTo>
                      <a:pt x="261" y="160"/>
                    </a:lnTo>
                    <a:lnTo>
                      <a:pt x="264" y="146"/>
                    </a:lnTo>
                    <a:lnTo>
                      <a:pt x="264" y="132"/>
                    </a:lnTo>
                    <a:lnTo>
                      <a:pt x="264" y="132"/>
                    </a:lnTo>
                    <a:lnTo>
                      <a:pt x="264" y="132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1143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1144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1145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1146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 1147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 1148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1149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1150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1151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1152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1153"/>
              <p:cNvSpPr>
                <a:spLocks/>
              </p:cNvSpPr>
              <p:nvPr/>
            </p:nvSpPr>
            <p:spPr bwMode="auto">
              <a:xfrm>
                <a:off x="6807200" y="6029325"/>
                <a:ext cx="214312" cy="215900"/>
              </a:xfrm>
              <a:custGeom>
                <a:avLst/>
                <a:gdLst/>
                <a:ahLst/>
                <a:cxnLst>
                  <a:cxn ang="0">
                    <a:pos x="271" y="136"/>
                  </a:cxn>
                  <a:cxn ang="0">
                    <a:pos x="270" y="151"/>
                  </a:cxn>
                  <a:cxn ang="0">
                    <a:pos x="268" y="164"/>
                  </a:cxn>
                  <a:cxn ang="0">
                    <a:pos x="265" y="177"/>
                  </a:cxn>
                  <a:cxn ang="0">
                    <a:pos x="260" y="190"/>
                  </a:cxn>
                  <a:cxn ang="0">
                    <a:pos x="247" y="213"/>
                  </a:cxn>
                  <a:cxn ang="0">
                    <a:pos x="231" y="233"/>
                  </a:cxn>
                  <a:cxn ang="0">
                    <a:pos x="211" y="250"/>
                  </a:cxn>
                  <a:cxn ang="0">
                    <a:pos x="188" y="263"/>
                  </a:cxn>
                  <a:cxn ang="0">
                    <a:pos x="176" y="266"/>
                  </a:cxn>
                  <a:cxn ang="0">
                    <a:pos x="162" y="270"/>
                  </a:cxn>
                  <a:cxn ang="0">
                    <a:pos x="150" y="273"/>
                  </a:cxn>
                  <a:cxn ang="0">
                    <a:pos x="136" y="273"/>
                  </a:cxn>
                  <a:cxn ang="0">
                    <a:pos x="122" y="273"/>
                  </a:cxn>
                  <a:cxn ang="0">
                    <a:pos x="108" y="270"/>
                  </a:cxn>
                  <a:cxn ang="0">
                    <a:pos x="96" y="266"/>
                  </a:cxn>
                  <a:cxn ang="0">
                    <a:pos x="83" y="263"/>
                  </a:cxn>
                  <a:cxn ang="0">
                    <a:pos x="59" y="250"/>
                  </a:cxn>
                  <a:cxn ang="0">
                    <a:pos x="39" y="233"/>
                  </a:cxn>
                  <a:cxn ang="0">
                    <a:pos x="23" y="213"/>
                  </a:cxn>
                  <a:cxn ang="0">
                    <a:pos x="10" y="190"/>
                  </a:cxn>
                  <a:cxn ang="0">
                    <a:pos x="6" y="177"/>
                  </a:cxn>
                  <a:cxn ang="0">
                    <a:pos x="3" y="164"/>
                  </a:cxn>
                  <a:cxn ang="0">
                    <a:pos x="0" y="151"/>
                  </a:cxn>
                  <a:cxn ang="0">
                    <a:pos x="0" y="136"/>
                  </a:cxn>
                  <a:cxn ang="0">
                    <a:pos x="0" y="122"/>
                  </a:cxn>
                  <a:cxn ang="0">
                    <a:pos x="3" y="110"/>
                  </a:cxn>
                  <a:cxn ang="0">
                    <a:pos x="6" y="96"/>
                  </a:cxn>
                  <a:cxn ang="0">
                    <a:pos x="10" y="83"/>
                  </a:cxn>
                  <a:cxn ang="0">
                    <a:pos x="23" y="61"/>
                  </a:cxn>
                  <a:cxn ang="0">
                    <a:pos x="39" y="40"/>
                  </a:cxn>
                  <a:cxn ang="0">
                    <a:pos x="59" y="23"/>
                  </a:cxn>
                  <a:cxn ang="0">
                    <a:pos x="83" y="10"/>
                  </a:cxn>
                  <a:cxn ang="0">
                    <a:pos x="96" y="7"/>
                  </a:cxn>
                  <a:cxn ang="0">
                    <a:pos x="108" y="3"/>
                  </a:cxn>
                  <a:cxn ang="0">
                    <a:pos x="122" y="0"/>
                  </a:cxn>
                  <a:cxn ang="0">
                    <a:pos x="136" y="0"/>
                  </a:cxn>
                  <a:cxn ang="0">
                    <a:pos x="150" y="0"/>
                  </a:cxn>
                  <a:cxn ang="0">
                    <a:pos x="162" y="3"/>
                  </a:cxn>
                  <a:cxn ang="0">
                    <a:pos x="176" y="7"/>
                  </a:cxn>
                  <a:cxn ang="0">
                    <a:pos x="188" y="10"/>
                  </a:cxn>
                  <a:cxn ang="0">
                    <a:pos x="211" y="23"/>
                  </a:cxn>
                  <a:cxn ang="0">
                    <a:pos x="231" y="40"/>
                  </a:cxn>
                  <a:cxn ang="0">
                    <a:pos x="247" y="61"/>
                  </a:cxn>
                  <a:cxn ang="0">
                    <a:pos x="260" y="83"/>
                  </a:cxn>
                  <a:cxn ang="0">
                    <a:pos x="265" y="96"/>
                  </a:cxn>
                  <a:cxn ang="0">
                    <a:pos x="268" y="110"/>
                  </a:cxn>
                  <a:cxn ang="0">
                    <a:pos x="270" y="122"/>
                  </a:cxn>
                  <a:cxn ang="0">
                    <a:pos x="271" y="136"/>
                  </a:cxn>
                </a:cxnLst>
                <a:rect l="0" t="0" r="r" b="b"/>
                <a:pathLst>
                  <a:path w="271" h="273">
                    <a:moveTo>
                      <a:pt x="271" y="136"/>
                    </a:moveTo>
                    <a:lnTo>
                      <a:pt x="270" y="151"/>
                    </a:lnTo>
                    <a:lnTo>
                      <a:pt x="268" y="164"/>
                    </a:lnTo>
                    <a:lnTo>
                      <a:pt x="265" y="177"/>
                    </a:lnTo>
                    <a:lnTo>
                      <a:pt x="260" y="190"/>
                    </a:lnTo>
                    <a:lnTo>
                      <a:pt x="247" y="213"/>
                    </a:lnTo>
                    <a:lnTo>
                      <a:pt x="231" y="233"/>
                    </a:lnTo>
                    <a:lnTo>
                      <a:pt x="211" y="250"/>
                    </a:lnTo>
                    <a:lnTo>
                      <a:pt x="188" y="263"/>
                    </a:lnTo>
                    <a:lnTo>
                      <a:pt x="176" y="266"/>
                    </a:lnTo>
                    <a:lnTo>
                      <a:pt x="162" y="270"/>
                    </a:lnTo>
                    <a:lnTo>
                      <a:pt x="150" y="273"/>
                    </a:lnTo>
                    <a:lnTo>
                      <a:pt x="136" y="273"/>
                    </a:lnTo>
                    <a:lnTo>
                      <a:pt x="122" y="273"/>
                    </a:lnTo>
                    <a:lnTo>
                      <a:pt x="108" y="270"/>
                    </a:lnTo>
                    <a:lnTo>
                      <a:pt x="96" y="266"/>
                    </a:lnTo>
                    <a:lnTo>
                      <a:pt x="83" y="263"/>
                    </a:lnTo>
                    <a:lnTo>
                      <a:pt x="59" y="250"/>
                    </a:lnTo>
                    <a:lnTo>
                      <a:pt x="39" y="233"/>
                    </a:lnTo>
                    <a:lnTo>
                      <a:pt x="23" y="213"/>
                    </a:lnTo>
                    <a:lnTo>
                      <a:pt x="10" y="190"/>
                    </a:lnTo>
                    <a:lnTo>
                      <a:pt x="6" y="177"/>
                    </a:lnTo>
                    <a:lnTo>
                      <a:pt x="3" y="164"/>
                    </a:lnTo>
                    <a:lnTo>
                      <a:pt x="0" y="151"/>
                    </a:lnTo>
                    <a:lnTo>
                      <a:pt x="0" y="136"/>
                    </a:lnTo>
                    <a:lnTo>
                      <a:pt x="0" y="122"/>
                    </a:lnTo>
                    <a:lnTo>
                      <a:pt x="3" y="110"/>
                    </a:lnTo>
                    <a:lnTo>
                      <a:pt x="6" y="96"/>
                    </a:lnTo>
                    <a:lnTo>
                      <a:pt x="10" y="83"/>
                    </a:lnTo>
                    <a:lnTo>
                      <a:pt x="23" y="61"/>
                    </a:lnTo>
                    <a:lnTo>
                      <a:pt x="39" y="40"/>
                    </a:lnTo>
                    <a:lnTo>
                      <a:pt x="59" y="23"/>
                    </a:lnTo>
                    <a:lnTo>
                      <a:pt x="83" y="10"/>
                    </a:lnTo>
                    <a:lnTo>
                      <a:pt x="96" y="7"/>
                    </a:lnTo>
                    <a:lnTo>
                      <a:pt x="108" y="3"/>
                    </a:lnTo>
                    <a:lnTo>
                      <a:pt x="122" y="0"/>
                    </a:lnTo>
                    <a:lnTo>
                      <a:pt x="136" y="0"/>
                    </a:lnTo>
                    <a:lnTo>
                      <a:pt x="150" y="0"/>
                    </a:lnTo>
                    <a:lnTo>
                      <a:pt x="162" y="3"/>
                    </a:lnTo>
                    <a:lnTo>
                      <a:pt x="176" y="7"/>
                    </a:lnTo>
                    <a:lnTo>
                      <a:pt x="188" y="10"/>
                    </a:lnTo>
                    <a:lnTo>
                      <a:pt x="211" y="23"/>
                    </a:lnTo>
                    <a:lnTo>
                      <a:pt x="231" y="40"/>
                    </a:lnTo>
                    <a:lnTo>
                      <a:pt x="247" y="61"/>
                    </a:lnTo>
                    <a:lnTo>
                      <a:pt x="260" y="83"/>
                    </a:lnTo>
                    <a:lnTo>
                      <a:pt x="265" y="96"/>
                    </a:lnTo>
                    <a:lnTo>
                      <a:pt x="268" y="110"/>
                    </a:lnTo>
                    <a:lnTo>
                      <a:pt x="270" y="122"/>
                    </a:lnTo>
                    <a:lnTo>
                      <a:pt x="271" y="136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5" name="Group 433"/>
            <p:cNvGrpSpPr/>
            <p:nvPr/>
          </p:nvGrpSpPr>
          <p:grpSpPr>
            <a:xfrm>
              <a:off x="5144738" y="2897981"/>
              <a:ext cx="258762" cy="190500"/>
              <a:chOff x="5410200" y="6157912"/>
              <a:chExt cx="258762" cy="190500"/>
            </a:xfrm>
          </p:grpSpPr>
          <p:sp>
            <p:nvSpPr>
              <p:cNvPr id="116" name="Freeform 728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29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730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731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732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733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734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735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736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737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Freeform 738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Freeform 739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740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741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742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743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cxnSp>
        <p:nvCxnSpPr>
          <p:cNvPr id="30" name="Straight Connector 29"/>
          <p:cNvCxnSpPr/>
          <p:nvPr/>
        </p:nvCxnSpPr>
        <p:spPr>
          <a:xfrm flipV="1">
            <a:off x="6668010" y="1660520"/>
            <a:ext cx="838200" cy="45720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1" name="Group 307"/>
          <p:cNvGrpSpPr/>
          <p:nvPr/>
        </p:nvGrpSpPr>
        <p:grpSpPr>
          <a:xfrm>
            <a:off x="7430022" y="1355733"/>
            <a:ext cx="838207" cy="652464"/>
            <a:chOff x="1219210" y="762009"/>
            <a:chExt cx="582618" cy="423864"/>
          </a:xfrm>
        </p:grpSpPr>
        <p:grpSp>
          <p:nvGrpSpPr>
            <p:cNvPr id="73" name="Group 299"/>
            <p:cNvGrpSpPr>
              <a:grpSpLocks/>
            </p:cNvGrpSpPr>
            <p:nvPr/>
          </p:nvGrpSpPr>
          <p:grpSpPr bwMode="auto">
            <a:xfrm>
              <a:off x="1219210" y="762009"/>
              <a:ext cx="582618" cy="423864"/>
              <a:chOff x="982" y="2328"/>
              <a:chExt cx="367" cy="267"/>
            </a:xfrm>
          </p:grpSpPr>
          <p:sp>
            <p:nvSpPr>
              <p:cNvPr id="75" name="Freeform 300"/>
              <p:cNvSpPr>
                <a:spLocks/>
              </p:cNvSpPr>
              <p:nvPr/>
            </p:nvSpPr>
            <p:spPr bwMode="auto">
              <a:xfrm>
                <a:off x="982" y="2367"/>
                <a:ext cx="33" cy="177"/>
              </a:xfrm>
              <a:custGeom>
                <a:avLst/>
                <a:gdLst/>
                <a:ahLst/>
                <a:cxnLst>
                  <a:cxn ang="0">
                    <a:pos x="65" y="353"/>
                  </a:cxn>
                  <a:cxn ang="0">
                    <a:pos x="16" y="0"/>
                  </a:cxn>
                  <a:cxn ang="0">
                    <a:pos x="0" y="1"/>
                  </a:cxn>
                  <a:cxn ang="0">
                    <a:pos x="50" y="344"/>
                  </a:cxn>
                  <a:cxn ang="0">
                    <a:pos x="65" y="353"/>
                  </a:cxn>
                  <a:cxn ang="0">
                    <a:pos x="65" y="353"/>
                  </a:cxn>
                </a:cxnLst>
                <a:rect l="0" t="0" r="r" b="b"/>
                <a:pathLst>
                  <a:path w="65" h="353">
                    <a:moveTo>
                      <a:pt x="65" y="353"/>
                    </a:moveTo>
                    <a:lnTo>
                      <a:pt x="16" y="0"/>
                    </a:lnTo>
                    <a:lnTo>
                      <a:pt x="0" y="1"/>
                    </a:lnTo>
                    <a:lnTo>
                      <a:pt x="50" y="344"/>
                    </a:lnTo>
                    <a:lnTo>
                      <a:pt x="65" y="353"/>
                    </a:lnTo>
                    <a:lnTo>
                      <a:pt x="65" y="353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01"/>
              <p:cNvSpPr>
                <a:spLocks/>
              </p:cNvSpPr>
              <p:nvPr/>
            </p:nvSpPr>
            <p:spPr bwMode="auto">
              <a:xfrm>
                <a:off x="988" y="2328"/>
                <a:ext cx="251" cy="215"/>
              </a:xfrm>
              <a:custGeom>
                <a:avLst/>
                <a:gdLst/>
                <a:ahLst/>
                <a:cxnLst>
                  <a:cxn ang="0">
                    <a:pos x="502" y="351"/>
                  </a:cxn>
                  <a:cxn ang="0">
                    <a:pos x="449" y="0"/>
                  </a:cxn>
                  <a:cxn ang="0">
                    <a:pos x="0" y="79"/>
                  </a:cxn>
                  <a:cxn ang="0">
                    <a:pos x="52" y="428"/>
                  </a:cxn>
                  <a:cxn ang="0">
                    <a:pos x="502" y="351"/>
                  </a:cxn>
                  <a:cxn ang="0">
                    <a:pos x="502" y="351"/>
                  </a:cxn>
                </a:cxnLst>
                <a:rect l="0" t="0" r="r" b="b"/>
                <a:pathLst>
                  <a:path w="502" h="428">
                    <a:moveTo>
                      <a:pt x="502" y="351"/>
                    </a:moveTo>
                    <a:lnTo>
                      <a:pt x="449" y="0"/>
                    </a:lnTo>
                    <a:lnTo>
                      <a:pt x="0" y="79"/>
                    </a:lnTo>
                    <a:lnTo>
                      <a:pt x="52" y="428"/>
                    </a:lnTo>
                    <a:lnTo>
                      <a:pt x="502" y="351"/>
                    </a:lnTo>
                    <a:lnTo>
                      <a:pt x="502" y="351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02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solidFill>
                <a:srgbClr val="666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303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Line 304"/>
              <p:cNvSpPr>
                <a:spLocks noChangeShapeType="1"/>
              </p:cNvSpPr>
              <p:nvPr/>
            </p:nvSpPr>
            <p:spPr bwMode="auto">
              <a:xfrm flipH="1">
                <a:off x="1026" y="248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Line 305"/>
              <p:cNvSpPr>
                <a:spLocks noChangeShapeType="1"/>
              </p:cNvSpPr>
              <p:nvPr/>
            </p:nvSpPr>
            <p:spPr bwMode="auto">
              <a:xfrm flipH="1">
                <a:off x="1006" y="234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306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307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noFill/>
              <a:ln w="4763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308"/>
              <p:cNvSpPr>
                <a:spLocks/>
              </p:cNvSpPr>
              <p:nvPr/>
            </p:nvSpPr>
            <p:spPr bwMode="auto">
              <a:xfrm>
                <a:off x="1015" y="2504"/>
                <a:ext cx="334" cy="78"/>
              </a:xfrm>
              <a:custGeom>
                <a:avLst/>
                <a:gdLst/>
                <a:ahLst/>
                <a:cxnLst>
                  <a:cxn ang="0">
                    <a:pos x="450" y="0"/>
                  </a:cxn>
                  <a:cxn ang="0">
                    <a:pos x="668" y="80"/>
                  </a:cxn>
                  <a:cxn ang="0">
                    <a:pos x="218" y="156"/>
                  </a:cxn>
                  <a:cxn ang="0">
                    <a:pos x="0" y="80"/>
                  </a:cxn>
                  <a:cxn ang="0">
                    <a:pos x="450" y="0"/>
                  </a:cxn>
                  <a:cxn ang="0">
                    <a:pos x="450" y="0"/>
                  </a:cxn>
                </a:cxnLst>
                <a:rect l="0" t="0" r="r" b="b"/>
                <a:pathLst>
                  <a:path w="668" h="156">
                    <a:moveTo>
                      <a:pt x="450" y="0"/>
                    </a:moveTo>
                    <a:lnTo>
                      <a:pt x="668" y="80"/>
                    </a:lnTo>
                    <a:lnTo>
                      <a:pt x="218" y="156"/>
                    </a:lnTo>
                    <a:lnTo>
                      <a:pt x="0" y="80"/>
                    </a:lnTo>
                    <a:lnTo>
                      <a:pt x="450" y="0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Line 309"/>
              <p:cNvSpPr>
                <a:spLocks noChangeShapeType="1"/>
              </p:cNvSpPr>
              <p:nvPr/>
            </p:nvSpPr>
            <p:spPr bwMode="auto">
              <a:xfrm flipH="1">
                <a:off x="1015" y="2504"/>
                <a:ext cx="224" cy="3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310"/>
              <p:cNvSpPr>
                <a:spLocks/>
              </p:cNvSpPr>
              <p:nvPr/>
            </p:nvSpPr>
            <p:spPr bwMode="auto">
              <a:xfrm>
                <a:off x="1047" y="2540"/>
                <a:ext cx="35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2" h="18">
                    <a:moveTo>
                      <a:pt x="39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311"/>
              <p:cNvSpPr>
                <a:spLocks/>
              </p:cNvSpPr>
              <p:nvPr/>
            </p:nvSpPr>
            <p:spPr bwMode="auto">
              <a:xfrm>
                <a:off x="1076" y="2535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18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8">
                    <a:moveTo>
                      <a:pt x="38" y="0"/>
                    </a:moveTo>
                    <a:lnTo>
                      <a:pt x="72" y="13"/>
                    </a:lnTo>
                    <a:lnTo>
                      <a:pt x="33" y="18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312"/>
              <p:cNvSpPr>
                <a:spLocks/>
              </p:cNvSpPr>
              <p:nvPr/>
            </p:nvSpPr>
            <p:spPr bwMode="auto">
              <a:xfrm>
                <a:off x="1106" y="2531"/>
                <a:ext cx="35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0"/>
                  </a:cxn>
                  <a:cxn ang="0">
                    <a:pos x="34" y="17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7">
                    <a:moveTo>
                      <a:pt x="39" y="0"/>
                    </a:moveTo>
                    <a:lnTo>
                      <a:pt x="71" y="10"/>
                    </a:lnTo>
                    <a:lnTo>
                      <a:pt x="34" y="17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313"/>
              <p:cNvSpPr>
                <a:spLocks/>
              </p:cNvSpPr>
              <p:nvPr/>
            </p:nvSpPr>
            <p:spPr bwMode="auto">
              <a:xfrm>
                <a:off x="1135" y="2526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0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0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314"/>
              <p:cNvSpPr>
                <a:spLocks/>
              </p:cNvSpPr>
              <p:nvPr/>
            </p:nvSpPr>
            <p:spPr bwMode="auto">
              <a:xfrm>
                <a:off x="1163" y="2521"/>
                <a:ext cx="37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315"/>
              <p:cNvSpPr>
                <a:spLocks/>
              </p:cNvSpPr>
              <p:nvPr/>
            </p:nvSpPr>
            <p:spPr bwMode="auto">
              <a:xfrm>
                <a:off x="1194" y="2516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2" h="18">
                    <a:moveTo>
                      <a:pt x="37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Freeform 316"/>
              <p:cNvSpPr>
                <a:spLocks/>
              </p:cNvSpPr>
              <p:nvPr/>
            </p:nvSpPr>
            <p:spPr bwMode="auto">
              <a:xfrm>
                <a:off x="1222" y="2511"/>
                <a:ext cx="38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8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8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8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317"/>
              <p:cNvSpPr>
                <a:spLocks/>
              </p:cNvSpPr>
              <p:nvPr/>
            </p:nvSpPr>
            <p:spPr bwMode="auto">
              <a:xfrm>
                <a:off x="1071" y="2549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1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1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318"/>
              <p:cNvSpPr>
                <a:spLocks/>
              </p:cNvSpPr>
              <p:nvPr/>
            </p:nvSpPr>
            <p:spPr bwMode="auto">
              <a:xfrm>
                <a:off x="1101" y="2544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2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7">
                    <a:moveTo>
                      <a:pt x="38" y="0"/>
                    </a:moveTo>
                    <a:lnTo>
                      <a:pt x="71" y="12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319"/>
              <p:cNvSpPr>
                <a:spLocks/>
              </p:cNvSpPr>
              <p:nvPr/>
            </p:nvSpPr>
            <p:spPr bwMode="auto">
              <a:xfrm>
                <a:off x="1130" y="2539"/>
                <a:ext cx="35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1"/>
                  </a:cxn>
                  <a:cxn ang="0">
                    <a:pos x="33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6">
                    <a:moveTo>
                      <a:pt x="38" y="0"/>
                    </a:moveTo>
                    <a:lnTo>
                      <a:pt x="71" y="11"/>
                    </a:lnTo>
                    <a:lnTo>
                      <a:pt x="33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320"/>
              <p:cNvSpPr>
                <a:spLocks/>
              </p:cNvSpPr>
              <p:nvPr/>
            </p:nvSpPr>
            <p:spPr bwMode="auto">
              <a:xfrm>
                <a:off x="1159" y="2533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321"/>
              <p:cNvSpPr>
                <a:spLocks/>
              </p:cNvSpPr>
              <p:nvPr/>
            </p:nvSpPr>
            <p:spPr bwMode="auto">
              <a:xfrm>
                <a:off x="1188" y="2529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0"/>
                  </a:cxn>
                  <a:cxn ang="0">
                    <a:pos x="34" y="16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6">
                    <a:moveTo>
                      <a:pt x="39" y="0"/>
                    </a:moveTo>
                    <a:lnTo>
                      <a:pt x="73" y="10"/>
                    </a:lnTo>
                    <a:lnTo>
                      <a:pt x="34" y="16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322"/>
              <p:cNvSpPr>
                <a:spLocks/>
              </p:cNvSpPr>
              <p:nvPr/>
            </p:nvSpPr>
            <p:spPr bwMode="auto">
              <a:xfrm>
                <a:off x="1217" y="2524"/>
                <a:ext cx="37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2"/>
                  </a:cxn>
                  <a:cxn ang="0">
                    <a:pos x="35" y="16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2"/>
                    </a:lnTo>
                    <a:lnTo>
                      <a:pt x="35" y="16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323"/>
              <p:cNvSpPr>
                <a:spLocks/>
              </p:cNvSpPr>
              <p:nvPr/>
            </p:nvSpPr>
            <p:spPr bwMode="auto">
              <a:xfrm>
                <a:off x="1247" y="2519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1"/>
                  </a:cxn>
                  <a:cxn ang="0">
                    <a:pos x="34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1"/>
                    </a:lnTo>
                    <a:lnTo>
                      <a:pt x="34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324"/>
              <p:cNvSpPr>
                <a:spLocks/>
              </p:cNvSpPr>
              <p:nvPr/>
            </p:nvSpPr>
            <p:spPr bwMode="auto">
              <a:xfrm>
                <a:off x="1095" y="2557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1"/>
                  </a:cxn>
                  <a:cxn ang="0">
                    <a:pos x="34" y="19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9">
                    <a:moveTo>
                      <a:pt x="39" y="0"/>
                    </a:moveTo>
                    <a:lnTo>
                      <a:pt x="73" y="11"/>
                    </a:lnTo>
                    <a:lnTo>
                      <a:pt x="34" y="19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325"/>
              <p:cNvSpPr>
                <a:spLocks/>
              </p:cNvSpPr>
              <p:nvPr/>
            </p:nvSpPr>
            <p:spPr bwMode="auto">
              <a:xfrm>
                <a:off x="1125" y="2553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1" y="10"/>
                  </a:cxn>
                  <a:cxn ang="0">
                    <a:pos x="32" y="18"/>
                  </a:cxn>
                  <a:cxn ang="0">
                    <a:pos x="0" y="5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1" h="18">
                    <a:moveTo>
                      <a:pt x="37" y="0"/>
                    </a:moveTo>
                    <a:lnTo>
                      <a:pt x="71" y="10"/>
                    </a:lnTo>
                    <a:lnTo>
                      <a:pt x="32" y="18"/>
                    </a:lnTo>
                    <a:lnTo>
                      <a:pt x="0" y="5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326"/>
              <p:cNvSpPr>
                <a:spLocks/>
              </p:cNvSpPr>
              <p:nvPr/>
            </p:nvSpPr>
            <p:spPr bwMode="auto">
              <a:xfrm>
                <a:off x="1242" y="2532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0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8">
                    <a:moveTo>
                      <a:pt x="38" y="0"/>
                    </a:moveTo>
                    <a:lnTo>
                      <a:pt x="71" y="10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327"/>
              <p:cNvSpPr>
                <a:spLocks/>
              </p:cNvSpPr>
              <p:nvPr/>
            </p:nvSpPr>
            <p:spPr bwMode="auto">
              <a:xfrm>
                <a:off x="1271" y="2527"/>
                <a:ext cx="37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6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6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6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28"/>
              <p:cNvSpPr>
                <a:spLocks/>
              </p:cNvSpPr>
              <p:nvPr/>
            </p:nvSpPr>
            <p:spPr bwMode="auto">
              <a:xfrm>
                <a:off x="1120" y="2566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0" y="11"/>
                  </a:cxn>
                  <a:cxn ang="0">
                    <a:pos x="33" y="17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17">
                    <a:moveTo>
                      <a:pt x="38" y="0"/>
                    </a:moveTo>
                    <a:lnTo>
                      <a:pt x="70" y="11"/>
                    </a:lnTo>
                    <a:lnTo>
                      <a:pt x="33" y="17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29"/>
              <p:cNvSpPr>
                <a:spLocks/>
              </p:cNvSpPr>
              <p:nvPr/>
            </p:nvSpPr>
            <p:spPr bwMode="auto">
              <a:xfrm>
                <a:off x="1149" y="2560"/>
                <a:ext cx="36" cy="1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20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20">
                    <a:moveTo>
                      <a:pt x="38" y="0"/>
                    </a:moveTo>
                    <a:lnTo>
                      <a:pt x="72" y="13"/>
                    </a:lnTo>
                    <a:lnTo>
                      <a:pt x="33" y="20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30"/>
              <p:cNvSpPr>
                <a:spLocks/>
              </p:cNvSpPr>
              <p:nvPr/>
            </p:nvSpPr>
            <p:spPr bwMode="auto">
              <a:xfrm>
                <a:off x="1266" y="2540"/>
                <a:ext cx="36" cy="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72" y="13"/>
                  </a:cxn>
                  <a:cxn ang="0">
                    <a:pos x="35" y="18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72" h="18">
                    <a:moveTo>
                      <a:pt x="40" y="0"/>
                    </a:moveTo>
                    <a:lnTo>
                      <a:pt x="72" y="13"/>
                    </a:lnTo>
                    <a:lnTo>
                      <a:pt x="35" y="18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1"/>
              <p:cNvSpPr>
                <a:spLocks/>
              </p:cNvSpPr>
              <p:nvPr/>
            </p:nvSpPr>
            <p:spPr bwMode="auto">
              <a:xfrm>
                <a:off x="1295" y="2536"/>
                <a:ext cx="36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2"/>
                  </a:cxn>
                  <a:cxn ang="0">
                    <a:pos x="35" y="18"/>
                  </a:cxn>
                  <a:cxn ang="0">
                    <a:pos x="0" y="7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8">
                    <a:moveTo>
                      <a:pt x="39" y="0"/>
                    </a:moveTo>
                    <a:lnTo>
                      <a:pt x="71" y="12"/>
                    </a:lnTo>
                    <a:lnTo>
                      <a:pt x="35" y="18"/>
                    </a:lnTo>
                    <a:lnTo>
                      <a:pt x="0" y="7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32"/>
              <p:cNvSpPr>
                <a:spLocks/>
              </p:cNvSpPr>
              <p:nvPr/>
            </p:nvSpPr>
            <p:spPr bwMode="auto">
              <a:xfrm>
                <a:off x="1152" y="2536"/>
                <a:ext cx="124" cy="30"/>
              </a:xfrm>
              <a:custGeom>
                <a:avLst/>
                <a:gdLst/>
                <a:ahLst/>
                <a:cxnLst>
                  <a:cxn ang="0">
                    <a:pos x="248" y="30"/>
                  </a:cxn>
                  <a:cxn ang="0">
                    <a:pos x="166" y="0"/>
                  </a:cxn>
                  <a:cxn ang="0">
                    <a:pos x="0" y="29"/>
                  </a:cxn>
                  <a:cxn ang="0">
                    <a:pos x="84" y="61"/>
                  </a:cxn>
                  <a:cxn ang="0">
                    <a:pos x="248" y="30"/>
                  </a:cxn>
                  <a:cxn ang="0">
                    <a:pos x="248" y="30"/>
                  </a:cxn>
                </a:cxnLst>
                <a:rect l="0" t="0" r="r" b="b"/>
                <a:pathLst>
                  <a:path w="248" h="61">
                    <a:moveTo>
                      <a:pt x="248" y="30"/>
                    </a:moveTo>
                    <a:lnTo>
                      <a:pt x="166" y="0"/>
                    </a:lnTo>
                    <a:lnTo>
                      <a:pt x="0" y="29"/>
                    </a:lnTo>
                    <a:lnTo>
                      <a:pt x="84" y="61"/>
                    </a:lnTo>
                    <a:lnTo>
                      <a:pt x="248" y="30"/>
                    </a:lnTo>
                    <a:lnTo>
                      <a:pt x="248" y="30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333"/>
              <p:cNvSpPr>
                <a:spLocks/>
              </p:cNvSpPr>
              <p:nvPr/>
            </p:nvSpPr>
            <p:spPr bwMode="auto">
              <a:xfrm>
                <a:off x="1014" y="2543"/>
                <a:ext cx="111" cy="52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0"/>
                  </a:cxn>
                  <a:cxn ang="0">
                    <a:pos x="222" y="79"/>
                  </a:cxn>
                  <a:cxn ang="0">
                    <a:pos x="222" y="104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222" h="104">
                    <a:moveTo>
                      <a:pt x="0" y="24"/>
                    </a:moveTo>
                    <a:lnTo>
                      <a:pt x="0" y="0"/>
                    </a:lnTo>
                    <a:lnTo>
                      <a:pt x="222" y="79"/>
                    </a:lnTo>
                    <a:lnTo>
                      <a:pt x="222" y="10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Line 334"/>
              <p:cNvSpPr>
                <a:spLocks noChangeShapeType="1"/>
              </p:cNvSpPr>
              <p:nvPr/>
            </p:nvSpPr>
            <p:spPr bwMode="auto">
              <a:xfrm flipH="1">
                <a:off x="1126" y="2544"/>
                <a:ext cx="221" cy="38"/>
              </a:xfrm>
              <a:prstGeom prst="line">
                <a:avLst/>
              </a:prstGeom>
              <a:noFill/>
              <a:ln w="1588">
                <a:solidFill>
                  <a:srgbClr val="9999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335"/>
              <p:cNvSpPr>
                <a:spLocks/>
              </p:cNvSpPr>
              <p:nvPr/>
            </p:nvSpPr>
            <p:spPr bwMode="auto">
              <a:xfrm>
                <a:off x="982" y="2328"/>
                <a:ext cx="366" cy="26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512" y="348"/>
                  </a:cxn>
                  <a:cxn ang="0">
                    <a:pos x="732" y="431"/>
                  </a:cxn>
                  <a:cxn ang="0">
                    <a:pos x="732" y="454"/>
                  </a:cxn>
                  <a:cxn ang="0">
                    <a:pos x="284" y="532"/>
                  </a:cxn>
                  <a:cxn ang="0">
                    <a:pos x="64" y="453"/>
                  </a:cxn>
                  <a:cxn ang="0">
                    <a:pos x="64" y="431"/>
                  </a:cxn>
                  <a:cxn ang="0">
                    <a:pos x="53" y="426"/>
                  </a:cxn>
                  <a:cxn ang="0">
                    <a:pos x="0" y="79"/>
                  </a:cxn>
                  <a:cxn ang="0">
                    <a:pos x="445" y="1"/>
                  </a:cxn>
                  <a:cxn ang="0">
                    <a:pos x="462" y="0"/>
                  </a:cxn>
                  <a:cxn ang="0">
                    <a:pos x="462" y="0"/>
                  </a:cxn>
                </a:cxnLst>
                <a:rect l="0" t="0" r="r" b="b"/>
                <a:pathLst>
                  <a:path w="732" h="532">
                    <a:moveTo>
                      <a:pt x="462" y="0"/>
                    </a:moveTo>
                    <a:lnTo>
                      <a:pt x="512" y="348"/>
                    </a:lnTo>
                    <a:lnTo>
                      <a:pt x="732" y="431"/>
                    </a:lnTo>
                    <a:lnTo>
                      <a:pt x="732" y="454"/>
                    </a:lnTo>
                    <a:lnTo>
                      <a:pt x="284" y="532"/>
                    </a:lnTo>
                    <a:lnTo>
                      <a:pt x="64" y="453"/>
                    </a:lnTo>
                    <a:lnTo>
                      <a:pt x="64" y="431"/>
                    </a:lnTo>
                    <a:lnTo>
                      <a:pt x="53" y="426"/>
                    </a:lnTo>
                    <a:lnTo>
                      <a:pt x="0" y="79"/>
                    </a:lnTo>
                    <a:lnTo>
                      <a:pt x="445" y="1"/>
                    </a:lnTo>
                    <a:lnTo>
                      <a:pt x="462" y="0"/>
                    </a:lnTo>
                    <a:lnTo>
                      <a:pt x="462" y="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74" name="Picture 1234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 rot="21098833">
              <a:off x="1277353" y="828258"/>
              <a:ext cx="320908" cy="2208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76200"/>
            <a:ext cx="9144000" cy="1143000"/>
          </a:xfrm>
        </p:spPr>
        <p:txBody>
          <a:bodyPr/>
          <a:lstStyle/>
          <a:p>
            <a:r>
              <a:rPr lang="en-US" dirty="0" smtClean="0"/>
              <a:t>Capture from a SPAN/Mirror/Monitor (S/M/M)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4831707" cy="4525963"/>
          </a:xfrm>
        </p:spPr>
        <p:txBody>
          <a:bodyPr/>
          <a:lstStyle/>
          <a:p>
            <a:r>
              <a:rPr lang="en-US" dirty="0" smtClean="0"/>
              <a:t>What is it? </a:t>
            </a:r>
          </a:p>
          <a:p>
            <a:pPr lvl="1"/>
            <a:r>
              <a:rPr lang="en-US" dirty="0" smtClean="0"/>
              <a:t>S/M/M same concept, name changes depending on the Vendor.</a:t>
            </a:r>
          </a:p>
          <a:p>
            <a:pPr lvl="1"/>
            <a:r>
              <a:rPr lang="en-US" dirty="0" smtClean="0"/>
              <a:t>Copies packets destined to or from a port, group of ports, VLAN or backplane on a switch to the analyzer’s port.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6138846" y="6453188"/>
            <a:ext cx="33337" cy="11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r>
              <a:rPr lang="en-US" sz="100">
                <a:solidFill>
                  <a:srgbClr val="FFFFFF"/>
                </a:solidFill>
              </a:rPr>
              <a:t>SERIES</a:t>
            </a:r>
            <a:endParaRPr lang="en-US"/>
          </a:p>
        </p:txBody>
      </p: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5716570" y="1905000"/>
            <a:ext cx="1674813" cy="377825"/>
            <a:chOff x="528" y="3472"/>
            <a:chExt cx="786" cy="143"/>
          </a:xfrm>
        </p:grpSpPr>
        <p:sp>
          <p:nvSpPr>
            <p:cNvPr id="431" name="Rectangle 6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32" name="Line 7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33" name="Group 8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445" name="Freeform 9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Freeform 10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Rectangle 11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 12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 13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Freeform 14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Freeform 15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Freeform 16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Freeform 17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Freeform 18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Freeform 19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Freeform 20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Rectangle 21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Rectangle 22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Rectangle 23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Rectangle 24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" name="Rectangle 25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" name="Rectangle 26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Rectangle 27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Rectangle 28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Rectangle 29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Rectangle 30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Rectangle 31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Rectangle 32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Rectangle 33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Rectangle 34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Rectangle 35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Rectangle 36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" name="Rectangle 37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" name="Rectangle 38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" name="Rectangle 39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" name="Rectangle 40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" name="Rectangle 41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" name="Rectangle 42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" name="Rectangle 43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" name="Rectangle 44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" name="Rectangle 45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" name="Rectangle 46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4" name="Line 47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5" name="Line 48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6" name="Line 49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7" name="Line 50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8" name="Line 51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9" name="Line 52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0" name="Line 53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1" name="Line 54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2" name="Line 55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3" name="Line 56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4" name="Line 57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7" name="Line 58"/>
          <p:cNvSpPr>
            <a:spLocks noChangeShapeType="1"/>
          </p:cNvSpPr>
          <p:nvPr/>
        </p:nvSpPr>
        <p:spPr bwMode="auto">
          <a:xfrm>
            <a:off x="7162783" y="2209800"/>
            <a:ext cx="1217612" cy="6715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8" name="Line 60"/>
          <p:cNvSpPr>
            <a:spLocks noChangeShapeType="1"/>
          </p:cNvSpPr>
          <p:nvPr/>
        </p:nvSpPr>
        <p:spPr bwMode="auto">
          <a:xfrm flipH="1">
            <a:off x="5867400" y="2209800"/>
            <a:ext cx="109538" cy="369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9" name="Line 61"/>
          <p:cNvSpPr>
            <a:spLocks noChangeShapeType="1"/>
          </p:cNvSpPr>
          <p:nvPr/>
        </p:nvSpPr>
        <p:spPr bwMode="auto">
          <a:xfrm>
            <a:off x="6172183" y="2209800"/>
            <a:ext cx="228600" cy="457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10" name="Line 62"/>
          <p:cNvSpPr>
            <a:spLocks noChangeShapeType="1"/>
          </p:cNvSpPr>
          <p:nvPr/>
        </p:nvSpPr>
        <p:spPr bwMode="auto">
          <a:xfrm>
            <a:off x="6934183" y="2209800"/>
            <a:ext cx="384175" cy="422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3" name="Group 177"/>
          <p:cNvGrpSpPr>
            <a:grpSpLocks/>
          </p:cNvGrpSpPr>
          <p:nvPr/>
        </p:nvGrpSpPr>
        <p:grpSpPr bwMode="auto">
          <a:xfrm>
            <a:off x="6086458" y="4684713"/>
            <a:ext cx="1162050" cy="215900"/>
            <a:chOff x="528" y="3472"/>
            <a:chExt cx="786" cy="143"/>
          </a:xfrm>
        </p:grpSpPr>
        <p:sp>
          <p:nvSpPr>
            <p:cNvPr id="374" name="Rectangle 178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75" name="Line 179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6" name="Group 180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388" name="Freeform 181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82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Rectangle 183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84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85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86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87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88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89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190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191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192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Rectangle 193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Rectangle 194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Rectangle 195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Rectangle 196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Rectangle 197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Rectangle 198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Rectangle 199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Rectangle 200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Rectangle 201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Rectangle 202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Rectangle 203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Rectangle 204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Rectangle 205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Rectangle 206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Rectangle 207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Rectangle 208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Rectangle 209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Rectangle 210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Rectangle 211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Rectangle 212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Rectangle 213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Rectangle 214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Rectangle 215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Rectangle 216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Rectangle 217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Rectangle 218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7" name="Line 219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8" name="Line 220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9" name="Line 221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0" name="Line 222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1" name="Line 223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Line 224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Line 225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4" name="Line 226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5" name="Line 227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6" name="Line 228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7" name="Line 229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14" name="Line 230"/>
          <p:cNvSpPr>
            <a:spLocks noChangeShapeType="1"/>
          </p:cNvSpPr>
          <p:nvPr/>
        </p:nvSpPr>
        <p:spPr bwMode="auto">
          <a:xfrm flipH="1">
            <a:off x="5976921" y="4816475"/>
            <a:ext cx="273050" cy="2651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5" name="Group 232"/>
          <p:cNvGrpSpPr>
            <a:grpSpLocks/>
          </p:cNvGrpSpPr>
          <p:nvPr/>
        </p:nvGrpSpPr>
        <p:grpSpPr bwMode="auto">
          <a:xfrm>
            <a:off x="5732446" y="5046663"/>
            <a:ext cx="452437" cy="523875"/>
            <a:chOff x="1350" y="2770"/>
            <a:chExt cx="306" cy="348"/>
          </a:xfrm>
        </p:grpSpPr>
        <p:pic>
          <p:nvPicPr>
            <p:cNvPr id="372" name="Picture 233" descr="computer65x74p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350" y="2770"/>
              <a:ext cx="306" cy="348"/>
            </a:xfrm>
            <a:prstGeom prst="rect">
              <a:avLst/>
            </a:prstGeom>
            <a:noFill/>
          </p:spPr>
        </p:pic>
        <p:sp>
          <p:nvSpPr>
            <p:cNvPr id="373" name="Text Box 234"/>
            <p:cNvSpPr txBox="1">
              <a:spLocks noChangeArrowheads="1"/>
            </p:cNvSpPr>
            <p:nvPr/>
          </p:nvSpPr>
          <p:spPr bwMode="auto">
            <a:xfrm>
              <a:off x="1448" y="2842"/>
              <a:ext cx="136" cy="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X</a:t>
              </a:r>
              <a:endParaRPr lang="en-US"/>
            </a:p>
          </p:txBody>
        </p:sp>
      </p:grpSp>
      <p:sp>
        <p:nvSpPr>
          <p:cNvPr id="16" name="Line 235"/>
          <p:cNvSpPr>
            <a:spLocks noChangeShapeType="1"/>
          </p:cNvSpPr>
          <p:nvPr/>
        </p:nvSpPr>
        <p:spPr bwMode="auto">
          <a:xfrm flipH="1">
            <a:off x="6413483" y="4873625"/>
            <a:ext cx="46038" cy="795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7" name="Group 236"/>
          <p:cNvGrpSpPr>
            <a:grpSpLocks/>
          </p:cNvGrpSpPr>
          <p:nvPr/>
        </p:nvGrpSpPr>
        <p:grpSpPr bwMode="auto">
          <a:xfrm>
            <a:off x="6232508" y="5668963"/>
            <a:ext cx="450850" cy="523875"/>
            <a:chOff x="1632" y="2959"/>
            <a:chExt cx="306" cy="348"/>
          </a:xfrm>
        </p:grpSpPr>
        <p:pic>
          <p:nvPicPr>
            <p:cNvPr id="370" name="Picture 237" descr="computer65x74p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632" y="2959"/>
              <a:ext cx="306" cy="348"/>
            </a:xfrm>
            <a:prstGeom prst="rect">
              <a:avLst/>
            </a:prstGeom>
            <a:noFill/>
          </p:spPr>
        </p:pic>
        <p:sp>
          <p:nvSpPr>
            <p:cNvPr id="371" name="Text Box 238"/>
            <p:cNvSpPr txBox="1">
              <a:spLocks noChangeArrowheads="1"/>
            </p:cNvSpPr>
            <p:nvPr/>
          </p:nvSpPr>
          <p:spPr bwMode="auto">
            <a:xfrm>
              <a:off x="1730" y="3016"/>
              <a:ext cx="135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Y</a:t>
              </a:r>
              <a:endParaRPr lang="en-US"/>
            </a:p>
          </p:txBody>
        </p:sp>
      </p:grpSp>
      <p:sp>
        <p:nvSpPr>
          <p:cNvPr id="18" name="Line 239"/>
          <p:cNvSpPr>
            <a:spLocks noChangeShapeType="1"/>
          </p:cNvSpPr>
          <p:nvPr/>
        </p:nvSpPr>
        <p:spPr bwMode="auto">
          <a:xfrm>
            <a:off x="6767496" y="4873625"/>
            <a:ext cx="142875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19" name="Group 240"/>
          <p:cNvGrpSpPr>
            <a:grpSpLocks/>
          </p:cNvGrpSpPr>
          <p:nvPr/>
        </p:nvGrpSpPr>
        <p:grpSpPr bwMode="auto">
          <a:xfrm>
            <a:off x="6688121" y="5022850"/>
            <a:ext cx="450850" cy="523875"/>
            <a:chOff x="2256" y="2784"/>
            <a:chExt cx="306" cy="348"/>
          </a:xfrm>
        </p:grpSpPr>
        <p:pic>
          <p:nvPicPr>
            <p:cNvPr id="368" name="Picture 241" descr="computer65x74p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256" y="2784"/>
              <a:ext cx="306" cy="348"/>
            </a:xfrm>
            <a:prstGeom prst="rect">
              <a:avLst/>
            </a:prstGeom>
            <a:noFill/>
          </p:spPr>
        </p:pic>
        <p:sp>
          <p:nvSpPr>
            <p:cNvPr id="369" name="Text Box 242"/>
            <p:cNvSpPr txBox="1">
              <a:spLocks noChangeArrowheads="1"/>
            </p:cNvSpPr>
            <p:nvPr/>
          </p:nvSpPr>
          <p:spPr bwMode="auto">
            <a:xfrm>
              <a:off x="2340" y="2833"/>
              <a:ext cx="137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Z</a:t>
              </a:r>
              <a:endParaRPr lang="en-US"/>
            </a:p>
          </p:txBody>
        </p:sp>
      </p:grpSp>
      <p:sp>
        <p:nvSpPr>
          <p:cNvPr id="20" name="AutoShape 243"/>
          <p:cNvSpPr>
            <a:spLocks noChangeArrowheads="1"/>
          </p:cNvSpPr>
          <p:nvPr/>
        </p:nvSpPr>
        <p:spPr bwMode="auto">
          <a:xfrm>
            <a:off x="5791183" y="1543050"/>
            <a:ext cx="1524000" cy="1123950"/>
          </a:xfrm>
          <a:custGeom>
            <a:avLst/>
            <a:gdLst>
              <a:gd name="G0" fmla="+- -1120188 0 0"/>
              <a:gd name="G1" fmla="+- 11796480 0 0"/>
              <a:gd name="G2" fmla="+- -1120188 0 11796480"/>
              <a:gd name="G3" fmla="+- 10800 0 0"/>
              <a:gd name="G4" fmla="+- 0 0 -1120188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9247 0 0"/>
              <a:gd name="G9" fmla="+- 0 0 11796480"/>
              <a:gd name="G10" fmla="+- 9247 0 2700"/>
              <a:gd name="G11" fmla="cos G10 -1120188"/>
              <a:gd name="G12" fmla="sin G10 -1120188"/>
              <a:gd name="G13" fmla="cos 13500 -1120188"/>
              <a:gd name="G14" fmla="sin 13500 -1120188"/>
              <a:gd name="G15" fmla="+- G11 10800 0"/>
              <a:gd name="G16" fmla="+- G12 10800 0"/>
              <a:gd name="G17" fmla="+- G13 10800 0"/>
              <a:gd name="G18" fmla="+- G14 10800 0"/>
              <a:gd name="G19" fmla="*/ 9247 1 2"/>
              <a:gd name="G20" fmla="+- G19 5400 0"/>
              <a:gd name="G21" fmla="cos G20 -1120188"/>
              <a:gd name="G22" fmla="sin G20 -1120188"/>
              <a:gd name="G23" fmla="+- G21 10800 0"/>
              <a:gd name="G24" fmla="+- G12 G23 G22"/>
              <a:gd name="G25" fmla="+- G22 G23 G11"/>
              <a:gd name="G26" fmla="cos 10800 -1120188"/>
              <a:gd name="G27" fmla="sin 10800 -1120188"/>
              <a:gd name="G28" fmla="cos 9247 -1120188"/>
              <a:gd name="G29" fmla="sin 9247 -1120188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20188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9247 G39"/>
              <a:gd name="G43" fmla="sin 9247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195 w 21600"/>
              <a:gd name="T5" fmla="*/ 119 h 21600"/>
              <a:gd name="T6" fmla="*/ 776 w 21600"/>
              <a:gd name="T7" fmla="*/ 10800 h 21600"/>
              <a:gd name="T8" fmla="*/ 9425 w 21600"/>
              <a:gd name="T9" fmla="*/ 1655 h 21600"/>
              <a:gd name="T10" fmla="*/ 23703 w 21600"/>
              <a:gd name="T11" fmla="*/ 6832 h 21600"/>
              <a:gd name="T12" fmla="*/ 21403 w 21600"/>
              <a:gd name="T13" fmla="*/ 11177 h 21600"/>
              <a:gd name="T14" fmla="*/ 17057 w 21600"/>
              <a:gd name="T15" fmla="*/ 8875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638" y="8082"/>
                </a:moveTo>
                <a:cubicBezTo>
                  <a:pt x="18445" y="4201"/>
                  <a:pt x="14860" y="1553"/>
                  <a:pt x="10800" y="1553"/>
                </a:cubicBezTo>
                <a:cubicBezTo>
                  <a:pt x="5693" y="1553"/>
                  <a:pt x="1553" y="5693"/>
                  <a:pt x="1553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41" y="-1"/>
                  <a:pt x="19729" y="3093"/>
                  <a:pt x="21122" y="7625"/>
                </a:cubicBezTo>
                <a:lnTo>
                  <a:pt x="23703" y="6832"/>
                </a:lnTo>
                <a:lnTo>
                  <a:pt x="21403" y="11177"/>
                </a:lnTo>
                <a:lnTo>
                  <a:pt x="17057" y="8875"/>
                </a:lnTo>
                <a:lnTo>
                  <a:pt x="19638" y="8082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1" name="AutoShape 244"/>
          <p:cNvSpPr>
            <a:spLocks noChangeArrowheads="1"/>
          </p:cNvSpPr>
          <p:nvPr/>
        </p:nvSpPr>
        <p:spPr bwMode="auto">
          <a:xfrm>
            <a:off x="6227746" y="4340225"/>
            <a:ext cx="985837" cy="974725"/>
          </a:xfrm>
          <a:custGeom>
            <a:avLst/>
            <a:gdLst>
              <a:gd name="G0" fmla="+- -1111009 0 0"/>
              <a:gd name="G1" fmla="+- 11796480 0 0"/>
              <a:gd name="G2" fmla="+- -1111009 0 11796480"/>
              <a:gd name="G3" fmla="+- 10800 0 0"/>
              <a:gd name="G4" fmla="+- 0 0 -1111009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9290 0 0"/>
              <a:gd name="G9" fmla="+- 0 0 11796480"/>
              <a:gd name="G10" fmla="+- 9290 0 2700"/>
              <a:gd name="G11" fmla="cos G10 -1111009"/>
              <a:gd name="G12" fmla="sin G10 -1111009"/>
              <a:gd name="G13" fmla="cos 13500 -1111009"/>
              <a:gd name="G14" fmla="sin 13500 -1111009"/>
              <a:gd name="G15" fmla="+- G11 10800 0"/>
              <a:gd name="G16" fmla="+- G12 10800 0"/>
              <a:gd name="G17" fmla="+- G13 10800 0"/>
              <a:gd name="G18" fmla="+- G14 10800 0"/>
              <a:gd name="G19" fmla="*/ 9290 1 2"/>
              <a:gd name="G20" fmla="+- G19 5400 0"/>
              <a:gd name="G21" fmla="cos G20 -1111009"/>
              <a:gd name="G22" fmla="sin G20 -1111009"/>
              <a:gd name="G23" fmla="+- G21 10800 0"/>
              <a:gd name="G24" fmla="+- G12 G23 G22"/>
              <a:gd name="G25" fmla="+- G22 G23 G11"/>
              <a:gd name="G26" fmla="cos 10800 -1111009"/>
              <a:gd name="G27" fmla="sin 10800 -1111009"/>
              <a:gd name="G28" fmla="cos 9290 -1111009"/>
              <a:gd name="G29" fmla="sin 9290 -1111009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11009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9290 G39"/>
              <a:gd name="G43" fmla="sin 9290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208 w 21600"/>
              <a:gd name="T5" fmla="*/ 117 h 21600"/>
              <a:gd name="T6" fmla="*/ 755 w 21600"/>
              <a:gd name="T7" fmla="*/ 10800 h 21600"/>
              <a:gd name="T8" fmla="*/ 9430 w 21600"/>
              <a:gd name="T9" fmla="*/ 1611 h 21600"/>
              <a:gd name="T10" fmla="*/ 23713 w 21600"/>
              <a:gd name="T11" fmla="*/ 6863 h 21600"/>
              <a:gd name="T12" fmla="*/ 21415 w 21600"/>
              <a:gd name="T13" fmla="*/ 11176 h 21600"/>
              <a:gd name="T14" fmla="*/ 17103 w 21600"/>
              <a:gd name="T15" fmla="*/ 8878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686" y="8091"/>
                </a:moveTo>
                <a:cubicBezTo>
                  <a:pt x="18494" y="4181"/>
                  <a:pt x="14887" y="1510"/>
                  <a:pt x="10800" y="1510"/>
                </a:cubicBezTo>
                <a:cubicBezTo>
                  <a:pt x="5669" y="1510"/>
                  <a:pt x="1510" y="5669"/>
                  <a:pt x="1510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51" y="-1"/>
                  <a:pt x="19745" y="3105"/>
                  <a:pt x="21130" y="7650"/>
                </a:cubicBezTo>
                <a:lnTo>
                  <a:pt x="23713" y="6863"/>
                </a:lnTo>
                <a:lnTo>
                  <a:pt x="21415" y="11176"/>
                </a:lnTo>
                <a:lnTo>
                  <a:pt x="17103" y="8878"/>
                </a:lnTo>
                <a:lnTo>
                  <a:pt x="19686" y="8091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" name="AutoShape 246"/>
          <p:cNvSpPr>
            <a:spLocks noChangeArrowheads="1"/>
          </p:cNvSpPr>
          <p:nvPr/>
        </p:nvSpPr>
        <p:spPr bwMode="auto">
          <a:xfrm>
            <a:off x="6454758" y="4340225"/>
            <a:ext cx="758825" cy="900113"/>
          </a:xfrm>
          <a:custGeom>
            <a:avLst/>
            <a:gdLst>
              <a:gd name="G0" fmla="+- -1157229 0 0"/>
              <a:gd name="G1" fmla="+- 11796480 0 0"/>
              <a:gd name="G2" fmla="+- -1157229 0 11796480"/>
              <a:gd name="G3" fmla="+- 10800 0 0"/>
              <a:gd name="G4" fmla="+- 0 0 -1157229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8930 0 0"/>
              <a:gd name="G9" fmla="+- 0 0 11796480"/>
              <a:gd name="G10" fmla="+- 8930 0 2700"/>
              <a:gd name="G11" fmla="cos G10 -1157229"/>
              <a:gd name="G12" fmla="sin G10 -1157229"/>
              <a:gd name="G13" fmla="cos 13500 -1157229"/>
              <a:gd name="G14" fmla="sin 13500 -1157229"/>
              <a:gd name="G15" fmla="+- G11 10800 0"/>
              <a:gd name="G16" fmla="+- G12 10800 0"/>
              <a:gd name="G17" fmla="+- G13 10800 0"/>
              <a:gd name="G18" fmla="+- G14 10800 0"/>
              <a:gd name="G19" fmla="*/ 8930 1 2"/>
              <a:gd name="G20" fmla="+- G19 5400 0"/>
              <a:gd name="G21" fmla="cos G20 -1157229"/>
              <a:gd name="G22" fmla="sin G20 -1157229"/>
              <a:gd name="G23" fmla="+- G21 10800 0"/>
              <a:gd name="G24" fmla="+- G12 G23 G22"/>
              <a:gd name="G25" fmla="+- G22 G23 G11"/>
              <a:gd name="G26" fmla="cos 10800 -1157229"/>
              <a:gd name="G27" fmla="sin 10800 -1157229"/>
              <a:gd name="G28" fmla="cos 8930 -1157229"/>
              <a:gd name="G29" fmla="sin 8930 -1157229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57229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8930 G39"/>
              <a:gd name="G43" fmla="sin 8930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142 w 21600"/>
              <a:gd name="T5" fmla="*/ 127 h 21600"/>
              <a:gd name="T6" fmla="*/ 935 w 21600"/>
              <a:gd name="T7" fmla="*/ 10800 h 21600"/>
              <a:gd name="T8" fmla="*/ 9429 w 21600"/>
              <a:gd name="T9" fmla="*/ 1975 h 21600"/>
              <a:gd name="T10" fmla="*/ 23663 w 21600"/>
              <a:gd name="T11" fmla="*/ 6705 h 21600"/>
              <a:gd name="T12" fmla="*/ 21303 w 21600"/>
              <a:gd name="T13" fmla="*/ 11271 h 21600"/>
              <a:gd name="T14" fmla="*/ 16736 w 21600"/>
              <a:gd name="T15" fmla="*/ 8910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309" y="8091"/>
                </a:moveTo>
                <a:cubicBezTo>
                  <a:pt x="18129" y="4386"/>
                  <a:pt x="14688" y="1870"/>
                  <a:pt x="10800" y="1870"/>
                </a:cubicBezTo>
                <a:cubicBezTo>
                  <a:pt x="5868" y="1870"/>
                  <a:pt x="1870" y="5868"/>
                  <a:pt x="1870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02" y="-1"/>
                  <a:pt x="19664" y="3042"/>
                  <a:pt x="21091" y="7524"/>
                </a:cubicBezTo>
                <a:lnTo>
                  <a:pt x="23663" y="6705"/>
                </a:lnTo>
                <a:lnTo>
                  <a:pt x="21303" y="11271"/>
                </a:lnTo>
                <a:lnTo>
                  <a:pt x="16736" y="8910"/>
                </a:lnTo>
                <a:lnTo>
                  <a:pt x="19309" y="8091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3" name="AutoShape 247"/>
          <p:cNvSpPr>
            <a:spLocks noChangeArrowheads="1"/>
          </p:cNvSpPr>
          <p:nvPr/>
        </p:nvSpPr>
        <p:spPr bwMode="auto">
          <a:xfrm>
            <a:off x="6757971" y="4340225"/>
            <a:ext cx="455612" cy="909638"/>
          </a:xfrm>
          <a:custGeom>
            <a:avLst/>
            <a:gdLst>
              <a:gd name="G0" fmla="+- -1157229 0 0"/>
              <a:gd name="G1" fmla="+- 11796480 0 0"/>
              <a:gd name="G2" fmla="+- -1157229 0 11796480"/>
              <a:gd name="G3" fmla="+- 10800 0 0"/>
              <a:gd name="G4" fmla="+- 0 0 -1157229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8930 0 0"/>
              <a:gd name="G9" fmla="+- 0 0 11796480"/>
              <a:gd name="G10" fmla="+- 8930 0 2700"/>
              <a:gd name="G11" fmla="cos G10 -1157229"/>
              <a:gd name="G12" fmla="sin G10 -1157229"/>
              <a:gd name="G13" fmla="cos 13500 -1157229"/>
              <a:gd name="G14" fmla="sin 13500 -1157229"/>
              <a:gd name="G15" fmla="+- G11 10800 0"/>
              <a:gd name="G16" fmla="+- G12 10800 0"/>
              <a:gd name="G17" fmla="+- G13 10800 0"/>
              <a:gd name="G18" fmla="+- G14 10800 0"/>
              <a:gd name="G19" fmla="*/ 8930 1 2"/>
              <a:gd name="G20" fmla="+- G19 5400 0"/>
              <a:gd name="G21" fmla="cos G20 -1157229"/>
              <a:gd name="G22" fmla="sin G20 -1157229"/>
              <a:gd name="G23" fmla="+- G21 10800 0"/>
              <a:gd name="G24" fmla="+- G12 G23 G22"/>
              <a:gd name="G25" fmla="+- G22 G23 G11"/>
              <a:gd name="G26" fmla="cos 10800 -1157229"/>
              <a:gd name="G27" fmla="sin 10800 -1157229"/>
              <a:gd name="G28" fmla="cos 8930 -1157229"/>
              <a:gd name="G29" fmla="sin 8930 -1157229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57229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8930 G39"/>
              <a:gd name="G43" fmla="sin 8930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142 w 21600"/>
              <a:gd name="T5" fmla="*/ 127 h 21600"/>
              <a:gd name="T6" fmla="*/ 935 w 21600"/>
              <a:gd name="T7" fmla="*/ 10800 h 21600"/>
              <a:gd name="T8" fmla="*/ 9429 w 21600"/>
              <a:gd name="T9" fmla="*/ 1975 h 21600"/>
              <a:gd name="T10" fmla="*/ 23663 w 21600"/>
              <a:gd name="T11" fmla="*/ 6705 h 21600"/>
              <a:gd name="T12" fmla="*/ 21303 w 21600"/>
              <a:gd name="T13" fmla="*/ 11271 h 21600"/>
              <a:gd name="T14" fmla="*/ 16736 w 21600"/>
              <a:gd name="T15" fmla="*/ 8910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309" y="8091"/>
                </a:moveTo>
                <a:cubicBezTo>
                  <a:pt x="18129" y="4386"/>
                  <a:pt x="14688" y="1870"/>
                  <a:pt x="10800" y="1870"/>
                </a:cubicBezTo>
                <a:cubicBezTo>
                  <a:pt x="5868" y="1870"/>
                  <a:pt x="1870" y="5868"/>
                  <a:pt x="1870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02" y="-1"/>
                  <a:pt x="19664" y="3042"/>
                  <a:pt x="21091" y="7524"/>
                </a:cubicBezTo>
                <a:lnTo>
                  <a:pt x="23663" y="6705"/>
                </a:lnTo>
                <a:lnTo>
                  <a:pt x="21303" y="11271"/>
                </a:lnTo>
                <a:lnTo>
                  <a:pt x="16736" y="8910"/>
                </a:lnTo>
                <a:lnTo>
                  <a:pt x="19309" y="8091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4" name="Line 248"/>
          <p:cNvSpPr>
            <a:spLocks noChangeShapeType="1"/>
          </p:cNvSpPr>
          <p:nvPr/>
        </p:nvSpPr>
        <p:spPr bwMode="auto">
          <a:xfrm>
            <a:off x="6986571" y="4870450"/>
            <a:ext cx="682625" cy="758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25" name="Picture 249" descr="IPphone87x74p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213583" y="5537200"/>
            <a:ext cx="631825" cy="547688"/>
          </a:xfrm>
          <a:prstGeom prst="rect">
            <a:avLst/>
          </a:prstGeom>
          <a:noFill/>
        </p:spPr>
      </p:pic>
      <p:grpSp>
        <p:nvGrpSpPr>
          <p:cNvPr id="26" name="Group 256"/>
          <p:cNvGrpSpPr>
            <a:grpSpLocks/>
          </p:cNvGrpSpPr>
          <p:nvPr/>
        </p:nvGrpSpPr>
        <p:grpSpPr bwMode="auto">
          <a:xfrm>
            <a:off x="8153393" y="2362207"/>
            <a:ext cx="447676" cy="1814515"/>
            <a:chOff x="2650" y="2690"/>
            <a:chExt cx="282" cy="1143"/>
          </a:xfrm>
        </p:grpSpPr>
        <p:sp>
          <p:nvSpPr>
            <p:cNvPr id="342" name="Rectangle 257"/>
            <p:cNvSpPr>
              <a:spLocks noChangeArrowheads="1"/>
            </p:cNvSpPr>
            <p:nvPr/>
          </p:nvSpPr>
          <p:spPr bwMode="auto">
            <a:xfrm>
              <a:off x="2663" y="2884"/>
              <a:ext cx="70" cy="948"/>
            </a:xfrm>
            <a:prstGeom prst="rect">
              <a:avLst/>
            </a:prstGeom>
            <a:solidFill>
              <a:srgbClr val="CF0E30"/>
            </a:solidFill>
            <a:ln w="4763" algn="ctr">
              <a:noFill/>
              <a:miter lim="800000"/>
              <a:headEnd/>
              <a:tailEnd/>
            </a:ln>
            <a:effectLst/>
            <a:scene3d>
              <a:camera prst="legacyObliqueTopRight"/>
              <a:lightRig rig="legacyFlat3" dir="l"/>
            </a:scene3d>
            <a:sp3d extrusionH="862000" prstMaterial="legacyMatte">
              <a:bevelT w="13500" h="13500" prst="angle"/>
              <a:bevelB w="13500" h="13500" prst="angle"/>
              <a:extrusionClr>
                <a:srgbClr val="CF0E30"/>
              </a:extrusionClr>
            </a:sp3d>
          </p:spPr>
          <p:txBody>
            <a:bodyPr>
              <a:flatTx/>
            </a:bodyPr>
            <a:lstStyle/>
            <a:p>
              <a:endParaRPr lang="en-US"/>
            </a:p>
          </p:txBody>
        </p:sp>
        <p:sp>
          <p:nvSpPr>
            <p:cNvPr id="343" name="Line 258"/>
            <p:cNvSpPr>
              <a:spLocks noChangeShapeType="1"/>
            </p:cNvSpPr>
            <p:nvPr/>
          </p:nvSpPr>
          <p:spPr bwMode="auto">
            <a:xfrm flipH="1">
              <a:off x="2740" y="2929"/>
              <a:ext cx="192" cy="169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Rectangle 259"/>
            <p:cNvSpPr>
              <a:spLocks noChangeArrowheads="1"/>
            </p:cNvSpPr>
            <p:nvPr/>
          </p:nvSpPr>
          <p:spPr bwMode="auto">
            <a:xfrm>
              <a:off x="2659" y="2886"/>
              <a:ext cx="73" cy="947"/>
            </a:xfrm>
            <a:prstGeom prst="rect">
              <a:avLst/>
            </a:prstGeom>
            <a:noFill/>
            <a:ln w="3175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5" name="Line 260"/>
            <p:cNvSpPr>
              <a:spLocks noChangeShapeType="1"/>
            </p:cNvSpPr>
            <p:nvPr/>
          </p:nvSpPr>
          <p:spPr bwMode="auto">
            <a:xfrm flipV="1">
              <a:off x="2887" y="2823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Line 261"/>
            <p:cNvSpPr>
              <a:spLocks noChangeShapeType="1"/>
            </p:cNvSpPr>
            <p:nvPr/>
          </p:nvSpPr>
          <p:spPr bwMode="auto">
            <a:xfrm flipV="1">
              <a:off x="2888" y="3378"/>
              <a:ext cx="1" cy="12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Line 262"/>
            <p:cNvSpPr>
              <a:spLocks noChangeShapeType="1"/>
            </p:cNvSpPr>
            <p:nvPr/>
          </p:nvSpPr>
          <p:spPr bwMode="auto">
            <a:xfrm flipV="1">
              <a:off x="2888" y="3082"/>
              <a:ext cx="1" cy="146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Line 263"/>
            <p:cNvSpPr>
              <a:spLocks noChangeShapeType="1"/>
            </p:cNvSpPr>
            <p:nvPr/>
          </p:nvSpPr>
          <p:spPr bwMode="auto">
            <a:xfrm flipH="1">
              <a:off x="2734" y="3460"/>
              <a:ext cx="192" cy="2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Line 264"/>
            <p:cNvSpPr>
              <a:spLocks noChangeShapeType="1"/>
            </p:cNvSpPr>
            <p:nvPr/>
          </p:nvSpPr>
          <p:spPr bwMode="auto">
            <a:xfrm flipH="1">
              <a:off x="2734" y="3460"/>
              <a:ext cx="192" cy="218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Line 265"/>
            <p:cNvSpPr>
              <a:spLocks noChangeShapeType="1"/>
            </p:cNvSpPr>
            <p:nvPr/>
          </p:nvSpPr>
          <p:spPr bwMode="auto">
            <a:xfrm flipH="1">
              <a:off x="2734" y="3339"/>
              <a:ext cx="192" cy="19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Line 266"/>
            <p:cNvSpPr>
              <a:spLocks noChangeShapeType="1"/>
            </p:cNvSpPr>
            <p:nvPr/>
          </p:nvSpPr>
          <p:spPr bwMode="auto">
            <a:xfrm flipH="1">
              <a:off x="2734" y="3339"/>
              <a:ext cx="192" cy="194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Line 267"/>
            <p:cNvSpPr>
              <a:spLocks noChangeShapeType="1"/>
            </p:cNvSpPr>
            <p:nvPr/>
          </p:nvSpPr>
          <p:spPr bwMode="auto">
            <a:xfrm flipH="1">
              <a:off x="2734" y="3194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Line 268"/>
            <p:cNvSpPr>
              <a:spLocks noChangeShapeType="1"/>
            </p:cNvSpPr>
            <p:nvPr/>
          </p:nvSpPr>
          <p:spPr bwMode="auto">
            <a:xfrm flipH="1">
              <a:off x="2734" y="3194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Line 269"/>
            <p:cNvSpPr>
              <a:spLocks noChangeShapeType="1"/>
            </p:cNvSpPr>
            <p:nvPr/>
          </p:nvSpPr>
          <p:spPr bwMode="auto">
            <a:xfrm flipH="1">
              <a:off x="2734" y="3049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Line 270"/>
            <p:cNvSpPr>
              <a:spLocks noChangeShapeType="1"/>
            </p:cNvSpPr>
            <p:nvPr/>
          </p:nvSpPr>
          <p:spPr bwMode="auto">
            <a:xfrm flipH="1">
              <a:off x="2734" y="3049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" name="Line 271"/>
            <p:cNvSpPr>
              <a:spLocks noChangeShapeType="1"/>
            </p:cNvSpPr>
            <p:nvPr/>
          </p:nvSpPr>
          <p:spPr bwMode="auto">
            <a:xfrm flipV="1">
              <a:off x="2734" y="2783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Line 272"/>
            <p:cNvSpPr>
              <a:spLocks noChangeShapeType="1"/>
            </p:cNvSpPr>
            <p:nvPr/>
          </p:nvSpPr>
          <p:spPr bwMode="auto">
            <a:xfrm flipV="1">
              <a:off x="2734" y="2783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Line 273"/>
            <p:cNvSpPr>
              <a:spLocks noChangeShapeType="1"/>
            </p:cNvSpPr>
            <p:nvPr/>
          </p:nvSpPr>
          <p:spPr bwMode="auto">
            <a:xfrm flipV="1">
              <a:off x="2814" y="3583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" name="Line 274"/>
            <p:cNvSpPr>
              <a:spLocks noChangeShapeType="1"/>
            </p:cNvSpPr>
            <p:nvPr/>
          </p:nvSpPr>
          <p:spPr bwMode="auto">
            <a:xfrm flipV="1">
              <a:off x="2814" y="3306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" name="Line 275"/>
            <p:cNvSpPr>
              <a:spLocks noChangeShapeType="1"/>
            </p:cNvSpPr>
            <p:nvPr/>
          </p:nvSpPr>
          <p:spPr bwMode="auto">
            <a:xfrm flipH="1" flipV="1">
              <a:off x="2815" y="3030"/>
              <a:ext cx="6" cy="132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Line 276"/>
            <p:cNvSpPr>
              <a:spLocks noChangeShapeType="1"/>
            </p:cNvSpPr>
            <p:nvPr/>
          </p:nvSpPr>
          <p:spPr bwMode="auto">
            <a:xfrm flipV="1">
              <a:off x="2734" y="2690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Line 277"/>
            <p:cNvSpPr>
              <a:spLocks noChangeShapeType="1"/>
            </p:cNvSpPr>
            <p:nvPr/>
          </p:nvSpPr>
          <p:spPr bwMode="auto">
            <a:xfrm>
              <a:off x="2651" y="2973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3" name="Line 278"/>
            <p:cNvSpPr>
              <a:spLocks noChangeShapeType="1"/>
            </p:cNvSpPr>
            <p:nvPr/>
          </p:nvSpPr>
          <p:spPr bwMode="auto">
            <a:xfrm>
              <a:off x="2651" y="3092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Line 279"/>
            <p:cNvSpPr>
              <a:spLocks noChangeShapeType="1"/>
            </p:cNvSpPr>
            <p:nvPr/>
          </p:nvSpPr>
          <p:spPr bwMode="auto">
            <a:xfrm>
              <a:off x="2651" y="3238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5" name="Line 280"/>
            <p:cNvSpPr>
              <a:spLocks noChangeShapeType="1"/>
            </p:cNvSpPr>
            <p:nvPr/>
          </p:nvSpPr>
          <p:spPr bwMode="auto">
            <a:xfrm>
              <a:off x="2650" y="3386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6" name="Line 281"/>
            <p:cNvSpPr>
              <a:spLocks noChangeShapeType="1"/>
            </p:cNvSpPr>
            <p:nvPr/>
          </p:nvSpPr>
          <p:spPr bwMode="auto">
            <a:xfrm>
              <a:off x="2650" y="3535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7" name="Line 282"/>
            <p:cNvSpPr>
              <a:spLocks noChangeShapeType="1"/>
            </p:cNvSpPr>
            <p:nvPr/>
          </p:nvSpPr>
          <p:spPr bwMode="auto">
            <a:xfrm>
              <a:off x="2650" y="3669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" name="Group 283"/>
          <p:cNvGrpSpPr>
            <a:grpSpLocks/>
          </p:cNvGrpSpPr>
          <p:nvPr/>
        </p:nvGrpSpPr>
        <p:grpSpPr bwMode="auto">
          <a:xfrm>
            <a:off x="8077416" y="2895596"/>
            <a:ext cx="609828" cy="423862"/>
            <a:chOff x="545" y="2017"/>
            <a:chExt cx="534" cy="411"/>
          </a:xfrm>
        </p:grpSpPr>
        <p:sp>
          <p:nvSpPr>
            <p:cNvPr id="317" name="Line 284"/>
            <p:cNvSpPr>
              <a:spLocks noChangeShapeType="1"/>
            </p:cNvSpPr>
            <p:nvPr/>
          </p:nvSpPr>
          <p:spPr bwMode="auto">
            <a:xfrm>
              <a:off x="545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" name="AutoShape 285"/>
            <p:cNvSpPr>
              <a:spLocks noChangeAspect="1" noChangeArrowheads="1" noTextEdit="1"/>
            </p:cNvSpPr>
            <p:nvPr/>
          </p:nvSpPr>
          <p:spPr bwMode="auto">
            <a:xfrm>
              <a:off x="545" y="2017"/>
              <a:ext cx="534" cy="4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" name="Oval 286"/>
            <p:cNvSpPr>
              <a:spLocks noChangeArrowheads="1"/>
            </p:cNvSpPr>
            <p:nvPr/>
          </p:nvSpPr>
          <p:spPr bwMode="auto">
            <a:xfrm>
              <a:off x="546" y="2188"/>
              <a:ext cx="532" cy="239"/>
            </a:xfrm>
            <a:prstGeom prst="ellipse">
              <a:avLst/>
            </a:prstGeom>
            <a:solidFill>
              <a:srgbClr val="AFAF66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20" name="Rectangle 287"/>
            <p:cNvSpPr>
              <a:spLocks noChangeArrowheads="1"/>
            </p:cNvSpPr>
            <p:nvPr/>
          </p:nvSpPr>
          <p:spPr bwMode="auto">
            <a:xfrm>
              <a:off x="546" y="2139"/>
              <a:ext cx="531" cy="170"/>
            </a:xfrm>
            <a:prstGeom prst="rect">
              <a:avLst/>
            </a:prstGeom>
            <a:solidFill>
              <a:srgbClr val="AFAF66"/>
            </a:solidFill>
            <a:ln w="1588" algn="ctr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21" name="Oval 288"/>
            <p:cNvSpPr>
              <a:spLocks noChangeArrowheads="1"/>
            </p:cNvSpPr>
            <p:nvPr/>
          </p:nvSpPr>
          <p:spPr bwMode="auto">
            <a:xfrm>
              <a:off x="546" y="2018"/>
              <a:ext cx="532" cy="239"/>
            </a:xfrm>
            <a:prstGeom prst="ellipse">
              <a:avLst/>
            </a:prstGeom>
            <a:solidFill>
              <a:srgbClr val="CCCC9B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2" name="Group 289"/>
            <p:cNvGrpSpPr>
              <a:grpSpLocks/>
            </p:cNvGrpSpPr>
            <p:nvPr/>
          </p:nvGrpSpPr>
          <p:grpSpPr bwMode="auto">
            <a:xfrm>
              <a:off x="626" y="2046"/>
              <a:ext cx="368" cy="183"/>
              <a:chOff x="1033" y="1368"/>
              <a:chExt cx="331" cy="149"/>
            </a:xfrm>
          </p:grpSpPr>
          <p:grpSp>
            <p:nvGrpSpPr>
              <p:cNvPr id="324" name="Group 290"/>
              <p:cNvGrpSpPr>
                <a:grpSpLocks/>
              </p:cNvGrpSpPr>
              <p:nvPr/>
            </p:nvGrpSpPr>
            <p:grpSpPr bwMode="auto">
              <a:xfrm>
                <a:off x="1033" y="1368"/>
                <a:ext cx="328" cy="146"/>
                <a:chOff x="1993" y="1656"/>
                <a:chExt cx="328" cy="146"/>
              </a:xfrm>
            </p:grpSpPr>
            <p:sp>
              <p:nvSpPr>
                <p:cNvPr id="334" name="Freeform 291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" name="Freeform 292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" name="Freeform 293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" name="Freeform 294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" name="Freeform 295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" name="Freeform 296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" name="Freeform 297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" name="Freeform 298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25" name="Group 299"/>
              <p:cNvGrpSpPr>
                <a:grpSpLocks/>
              </p:cNvGrpSpPr>
              <p:nvPr/>
            </p:nvGrpSpPr>
            <p:grpSpPr bwMode="auto">
              <a:xfrm>
                <a:off x="1036" y="1372"/>
                <a:ext cx="328" cy="145"/>
                <a:chOff x="1996" y="1660"/>
                <a:chExt cx="328" cy="145"/>
              </a:xfrm>
            </p:grpSpPr>
            <p:sp>
              <p:nvSpPr>
                <p:cNvPr id="326" name="Freeform 300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" name="Freeform 301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" name="Freeform 302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" name="Freeform 303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" name="Freeform 304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" name="Freeform 305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" name="Freeform 306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" name="Freeform 307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323" name="Line 308"/>
            <p:cNvSpPr>
              <a:spLocks noChangeShapeType="1"/>
            </p:cNvSpPr>
            <p:nvPr/>
          </p:nvSpPr>
          <p:spPr bwMode="auto">
            <a:xfrm>
              <a:off x="1076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8" name="Line 61"/>
          <p:cNvSpPr>
            <a:spLocks noChangeShapeType="1"/>
          </p:cNvSpPr>
          <p:nvPr/>
        </p:nvSpPr>
        <p:spPr bwMode="auto">
          <a:xfrm>
            <a:off x="6705583" y="2209799"/>
            <a:ext cx="76200" cy="4958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29" name="Group 486"/>
          <p:cNvGrpSpPr/>
          <p:nvPr/>
        </p:nvGrpSpPr>
        <p:grpSpPr>
          <a:xfrm>
            <a:off x="5633511" y="2547946"/>
            <a:ext cx="1911351" cy="804897"/>
            <a:chOff x="4566728" y="2514609"/>
            <a:chExt cx="1911351" cy="804897"/>
          </a:xfrm>
        </p:grpSpPr>
        <p:grpSp>
          <p:nvGrpSpPr>
            <p:cNvPr id="111" name="Group 485"/>
            <p:cNvGrpSpPr/>
            <p:nvPr/>
          </p:nvGrpSpPr>
          <p:grpSpPr>
            <a:xfrm>
              <a:off x="4566728" y="2514609"/>
              <a:ext cx="1911351" cy="804897"/>
              <a:chOff x="4797429" y="2890847"/>
              <a:chExt cx="1911351" cy="804897"/>
            </a:xfrm>
          </p:grpSpPr>
          <p:grpSp>
            <p:nvGrpSpPr>
              <p:cNvPr id="177" name="Group 64"/>
              <p:cNvGrpSpPr>
                <a:grpSpLocks/>
              </p:cNvGrpSpPr>
              <p:nvPr/>
            </p:nvGrpSpPr>
            <p:grpSpPr bwMode="auto">
              <a:xfrm>
                <a:off x="5815545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284" name="Group 65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308" name="Freeform 66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9" name="Line 67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0" name="Freeform 68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1" name="Line 69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2" name="Line 70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3" name="Line 71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4" name="Freeform 72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5" name="Freeform 73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6" name="Line 74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5" name="Rectangle 75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" name="Rectangle 76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7" name="Rectangle 77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8" name="Rectangle 78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9" name="Freeform 79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" name="Oval 80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" name="Freeform 81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" name="Line 82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" name="Line 83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" name="Freeform 84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" name="Oval 85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" name="Oval 86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" name="Oval 87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" name="Rectangle 88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" name="Rectangle 89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00" name="Group 90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306" name="Oval 9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" name="Rectangle 92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1" name="Group 93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302" name="Oval 94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3" name="Oval 95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4" name="Oval 96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5" name="Oval 97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78" name="Group 98"/>
              <p:cNvGrpSpPr>
                <a:grpSpLocks/>
              </p:cNvGrpSpPr>
              <p:nvPr/>
            </p:nvGrpSpPr>
            <p:grpSpPr bwMode="auto">
              <a:xfrm>
                <a:off x="5306487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251" name="Group 99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275" name="Freeform 100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6" name="Line 101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7" name="Freeform 102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8" name="Line 103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9" name="Line 104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0" name="Line 105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1" name="Freeform 106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2" name="Freeform 107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3" name="Line 108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2" name="Rectangle 109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3" name="Rectangle 110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4" name="Rectangle 111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5" name="Rectangle 112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6" name="Freeform 113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" name="Oval 114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" name="Freeform 115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" name="Line 116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" name="Line 117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" name="Freeform 118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" name="Oval 119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" name="Oval 120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" name="Oval 121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5" name="Rectangle 122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" name="Rectangle 123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67" name="Group 124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73" name="Oval 125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4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68" name="Group 127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69" name="Oval 128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" name="Oval 129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1" name="Oval 130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2" name="Oval 131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79" name="Group 132"/>
              <p:cNvGrpSpPr>
                <a:grpSpLocks/>
              </p:cNvGrpSpPr>
              <p:nvPr/>
            </p:nvGrpSpPr>
            <p:grpSpPr bwMode="auto">
              <a:xfrm>
                <a:off x="4797429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218" name="Group 133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242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3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4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5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6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7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8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9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0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9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1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2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3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34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40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5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36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80" name="Text Box 167"/>
              <p:cNvSpPr txBox="1">
                <a:spLocks noChangeArrowheads="1"/>
              </p:cNvSpPr>
              <p:nvPr/>
            </p:nvSpPr>
            <p:spPr bwMode="auto">
              <a:xfrm>
                <a:off x="4863921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A</a:t>
                </a:r>
                <a:endParaRPr lang="en-US" dirty="0"/>
              </a:p>
            </p:txBody>
          </p:sp>
          <p:sp>
            <p:nvSpPr>
              <p:cNvPr id="181" name="Text Box 168"/>
              <p:cNvSpPr txBox="1">
                <a:spLocks noChangeArrowheads="1"/>
              </p:cNvSpPr>
              <p:nvPr/>
            </p:nvSpPr>
            <p:spPr bwMode="auto">
              <a:xfrm>
                <a:off x="5885213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C</a:t>
                </a:r>
                <a:endParaRPr lang="en-US" dirty="0"/>
              </a:p>
            </p:txBody>
          </p:sp>
          <p:sp>
            <p:nvSpPr>
              <p:cNvPr id="182" name="Text Box 169"/>
              <p:cNvSpPr txBox="1">
                <a:spLocks noChangeArrowheads="1"/>
              </p:cNvSpPr>
              <p:nvPr/>
            </p:nvSpPr>
            <p:spPr bwMode="auto">
              <a:xfrm>
                <a:off x="5374567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B</a:t>
                </a:r>
                <a:endParaRPr lang="en-US" dirty="0"/>
              </a:p>
            </p:txBody>
          </p:sp>
          <p:grpSp>
            <p:nvGrpSpPr>
              <p:cNvPr id="183" name="Group 132"/>
              <p:cNvGrpSpPr>
                <a:grpSpLocks/>
              </p:cNvGrpSpPr>
              <p:nvPr/>
            </p:nvGrpSpPr>
            <p:grpSpPr bwMode="auto">
              <a:xfrm>
                <a:off x="6324604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185" name="Group 133"/>
                <p:cNvGrpSpPr>
                  <a:grpSpLocks/>
                </p:cNvGrpSpPr>
                <p:nvPr/>
              </p:nvGrpSpPr>
              <p:grpSpPr bwMode="auto">
                <a:xfrm>
                  <a:off x="1071" y="667"/>
                  <a:ext cx="30" cy="8"/>
                  <a:chOff x="4702" y="2442"/>
                  <a:chExt cx="76" cy="14"/>
                </a:xfrm>
              </p:grpSpPr>
              <p:sp>
                <p:nvSpPr>
                  <p:cNvPr id="209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0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1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2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3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4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5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6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7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6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8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9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90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01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07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8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02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03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4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84" name="Text Box 168"/>
              <p:cNvSpPr txBox="1">
                <a:spLocks noChangeArrowheads="1"/>
              </p:cNvSpPr>
              <p:nvPr/>
            </p:nvSpPr>
            <p:spPr bwMode="auto">
              <a:xfrm>
                <a:off x="6395858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 smtClean="0">
                    <a:solidFill>
                      <a:srgbClr val="000000"/>
                    </a:solidFill>
                    <a:latin typeface="Tahoma" pitchFamily="34" charset="0"/>
                  </a:rPr>
                  <a:t>D</a:t>
                </a:r>
                <a:endParaRPr lang="en-US" dirty="0"/>
              </a:p>
            </p:txBody>
          </p:sp>
        </p:grpSp>
        <p:grpSp>
          <p:nvGrpSpPr>
            <p:cNvPr id="112" name="Group 385"/>
            <p:cNvGrpSpPr/>
            <p:nvPr/>
          </p:nvGrpSpPr>
          <p:grpSpPr>
            <a:xfrm>
              <a:off x="4661079" y="2857500"/>
              <a:ext cx="200026" cy="271463"/>
              <a:chOff x="7959725" y="2474913"/>
              <a:chExt cx="200026" cy="271463"/>
            </a:xfrm>
          </p:grpSpPr>
          <p:sp>
            <p:nvSpPr>
              <p:cNvPr id="159" name="Freeform 775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776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777"/>
              <p:cNvSpPr>
                <a:spLocks/>
              </p:cNvSpPr>
              <p:nvPr/>
            </p:nvSpPr>
            <p:spPr bwMode="auto">
              <a:xfrm>
                <a:off x="7959725" y="2490788"/>
                <a:ext cx="109538" cy="255588"/>
              </a:xfrm>
              <a:custGeom>
                <a:avLst/>
                <a:gdLst/>
                <a:ahLst/>
                <a:cxnLst>
                  <a:cxn ang="0">
                    <a:pos x="139" y="114"/>
                  </a:cxn>
                  <a:cxn ang="0">
                    <a:pos x="139" y="114"/>
                  </a:cxn>
                  <a:cxn ang="0">
                    <a:pos x="137" y="89"/>
                  </a:cxn>
                  <a:cxn ang="0">
                    <a:pos x="137" y="89"/>
                  </a:cxn>
                  <a:cxn ang="0">
                    <a:pos x="136" y="72"/>
                  </a:cxn>
                  <a:cxn ang="0">
                    <a:pos x="131" y="59"/>
                  </a:cxn>
                  <a:cxn ang="0">
                    <a:pos x="125" y="44"/>
                  </a:cxn>
                  <a:cxn ang="0">
                    <a:pos x="113" y="26"/>
                  </a:cxn>
                  <a:cxn ang="0">
                    <a:pos x="106" y="20"/>
                  </a:cxn>
                  <a:cxn ang="0">
                    <a:pos x="100" y="14"/>
                  </a:cxn>
                  <a:cxn ang="0">
                    <a:pos x="90" y="9"/>
                  </a:cxn>
                  <a:cxn ang="0">
                    <a:pos x="80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4"/>
                  </a:cxn>
                  <a:cxn ang="0">
                    <a:pos x="121" y="291"/>
                  </a:cxn>
                  <a:cxn ang="0">
                    <a:pos x="121" y="314"/>
                  </a:cxn>
                  <a:cxn ang="0">
                    <a:pos x="139" y="320"/>
                  </a:cxn>
                  <a:cxn ang="0">
                    <a:pos x="139" y="114"/>
                  </a:cxn>
                  <a:cxn ang="0">
                    <a:pos x="139" y="114"/>
                  </a:cxn>
                </a:cxnLst>
                <a:rect l="0" t="0" r="r" b="b"/>
                <a:pathLst>
                  <a:path w="139" h="320">
                    <a:moveTo>
                      <a:pt x="139" y="114"/>
                    </a:moveTo>
                    <a:lnTo>
                      <a:pt x="139" y="114"/>
                    </a:lnTo>
                    <a:lnTo>
                      <a:pt x="137" y="89"/>
                    </a:lnTo>
                    <a:lnTo>
                      <a:pt x="137" y="89"/>
                    </a:lnTo>
                    <a:lnTo>
                      <a:pt x="136" y="72"/>
                    </a:lnTo>
                    <a:lnTo>
                      <a:pt x="131" y="59"/>
                    </a:lnTo>
                    <a:lnTo>
                      <a:pt x="125" y="44"/>
                    </a:lnTo>
                    <a:lnTo>
                      <a:pt x="113" y="26"/>
                    </a:lnTo>
                    <a:lnTo>
                      <a:pt x="106" y="20"/>
                    </a:lnTo>
                    <a:lnTo>
                      <a:pt x="100" y="14"/>
                    </a:lnTo>
                    <a:lnTo>
                      <a:pt x="90" y="9"/>
                    </a:lnTo>
                    <a:lnTo>
                      <a:pt x="80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4"/>
                    </a:lnTo>
                    <a:lnTo>
                      <a:pt x="121" y="291"/>
                    </a:lnTo>
                    <a:lnTo>
                      <a:pt x="121" y="314"/>
                    </a:lnTo>
                    <a:lnTo>
                      <a:pt x="139" y="320"/>
                    </a:lnTo>
                    <a:lnTo>
                      <a:pt x="139" y="114"/>
                    </a:lnTo>
                    <a:lnTo>
                      <a:pt x="139" y="114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778"/>
              <p:cNvSpPr>
                <a:spLocks/>
              </p:cNvSpPr>
              <p:nvPr/>
            </p:nvSpPr>
            <p:spPr bwMode="auto">
              <a:xfrm>
                <a:off x="8018463" y="2478088"/>
                <a:ext cx="87313" cy="15875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0" y="20"/>
                  </a:cxn>
                  <a:cxn ang="0">
                    <a:pos x="109" y="0"/>
                  </a:cxn>
                </a:cxnLst>
                <a:rect l="0" t="0" r="r" b="b"/>
                <a:pathLst>
                  <a:path w="109" h="20">
                    <a:moveTo>
                      <a:pt x="109" y="0"/>
                    </a:moveTo>
                    <a:lnTo>
                      <a:pt x="0" y="2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Line 779"/>
              <p:cNvSpPr>
                <a:spLocks noChangeShapeType="1"/>
              </p:cNvSpPr>
              <p:nvPr/>
            </p:nvSpPr>
            <p:spPr bwMode="auto">
              <a:xfrm flipH="1">
                <a:off x="8018463" y="2478088"/>
                <a:ext cx="87313" cy="1587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780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781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782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783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784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785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786"/>
              <p:cNvSpPr>
                <a:spLocks/>
              </p:cNvSpPr>
              <p:nvPr/>
            </p:nvSpPr>
            <p:spPr bwMode="auto">
              <a:xfrm>
                <a:off x="8074025" y="2505075"/>
                <a:ext cx="31750" cy="111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9" y="6"/>
                  </a:cxn>
                  <a:cxn ang="0">
                    <a:pos x="39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39" h="12">
                    <a:moveTo>
                      <a:pt x="0" y="12"/>
                    </a:moveTo>
                    <a:lnTo>
                      <a:pt x="39" y="6"/>
                    </a:lnTo>
                    <a:lnTo>
                      <a:pt x="39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787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788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789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790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Freeform 791"/>
              <p:cNvSpPr>
                <a:spLocks/>
              </p:cNvSpPr>
              <p:nvPr/>
            </p:nvSpPr>
            <p:spPr bwMode="auto">
              <a:xfrm>
                <a:off x="7959725" y="2490788"/>
                <a:ext cx="111125" cy="255588"/>
              </a:xfrm>
              <a:custGeom>
                <a:avLst/>
                <a:gdLst/>
                <a:ahLst/>
                <a:cxnLst>
                  <a:cxn ang="0">
                    <a:pos x="140" y="114"/>
                  </a:cxn>
                  <a:cxn ang="0">
                    <a:pos x="140" y="114"/>
                  </a:cxn>
                  <a:cxn ang="0">
                    <a:pos x="139" y="89"/>
                  </a:cxn>
                  <a:cxn ang="0">
                    <a:pos x="139" y="89"/>
                  </a:cxn>
                  <a:cxn ang="0">
                    <a:pos x="137" y="72"/>
                  </a:cxn>
                  <a:cxn ang="0">
                    <a:pos x="134" y="59"/>
                  </a:cxn>
                  <a:cxn ang="0">
                    <a:pos x="126" y="44"/>
                  </a:cxn>
                  <a:cxn ang="0">
                    <a:pos x="115" y="26"/>
                  </a:cxn>
                  <a:cxn ang="0">
                    <a:pos x="108" y="20"/>
                  </a:cxn>
                  <a:cxn ang="0">
                    <a:pos x="101" y="14"/>
                  </a:cxn>
                  <a:cxn ang="0">
                    <a:pos x="91" y="9"/>
                  </a:cxn>
                  <a:cxn ang="0">
                    <a:pos x="82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2"/>
                  </a:cxn>
                  <a:cxn ang="0">
                    <a:pos x="122" y="291"/>
                  </a:cxn>
                  <a:cxn ang="0">
                    <a:pos x="122" y="314"/>
                  </a:cxn>
                  <a:cxn ang="0">
                    <a:pos x="140" y="320"/>
                  </a:cxn>
                  <a:cxn ang="0">
                    <a:pos x="140" y="114"/>
                  </a:cxn>
                  <a:cxn ang="0">
                    <a:pos x="140" y="114"/>
                  </a:cxn>
                </a:cxnLst>
                <a:rect l="0" t="0" r="r" b="b"/>
                <a:pathLst>
                  <a:path w="140" h="320">
                    <a:moveTo>
                      <a:pt x="140" y="114"/>
                    </a:moveTo>
                    <a:lnTo>
                      <a:pt x="140" y="114"/>
                    </a:lnTo>
                    <a:lnTo>
                      <a:pt x="139" y="89"/>
                    </a:lnTo>
                    <a:lnTo>
                      <a:pt x="139" y="89"/>
                    </a:lnTo>
                    <a:lnTo>
                      <a:pt x="137" y="72"/>
                    </a:lnTo>
                    <a:lnTo>
                      <a:pt x="134" y="59"/>
                    </a:lnTo>
                    <a:lnTo>
                      <a:pt x="126" y="44"/>
                    </a:lnTo>
                    <a:lnTo>
                      <a:pt x="115" y="26"/>
                    </a:lnTo>
                    <a:lnTo>
                      <a:pt x="108" y="20"/>
                    </a:lnTo>
                    <a:lnTo>
                      <a:pt x="101" y="14"/>
                    </a:lnTo>
                    <a:lnTo>
                      <a:pt x="91" y="9"/>
                    </a:lnTo>
                    <a:lnTo>
                      <a:pt x="82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2"/>
                    </a:lnTo>
                    <a:lnTo>
                      <a:pt x="122" y="291"/>
                    </a:lnTo>
                    <a:lnTo>
                      <a:pt x="122" y="314"/>
                    </a:lnTo>
                    <a:lnTo>
                      <a:pt x="140" y="320"/>
                    </a:lnTo>
                    <a:lnTo>
                      <a:pt x="140" y="114"/>
                    </a:lnTo>
                    <a:lnTo>
                      <a:pt x="140" y="114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Line 792"/>
              <p:cNvSpPr>
                <a:spLocks noChangeShapeType="1"/>
              </p:cNvSpPr>
              <p:nvPr/>
            </p:nvSpPr>
            <p:spPr bwMode="auto">
              <a:xfrm>
                <a:off x="8158163" y="2562225"/>
                <a:ext cx="0" cy="5238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3" name="Group 404"/>
            <p:cNvGrpSpPr/>
            <p:nvPr/>
          </p:nvGrpSpPr>
          <p:grpSpPr>
            <a:xfrm>
              <a:off x="6185079" y="2874169"/>
              <a:ext cx="200025" cy="238125"/>
              <a:chOff x="7885112" y="5567362"/>
              <a:chExt cx="200025" cy="238125"/>
            </a:xfrm>
          </p:grpSpPr>
          <p:sp>
            <p:nvSpPr>
              <p:cNvPr id="144" name="Freeform 683"/>
              <p:cNvSpPr>
                <a:spLocks/>
              </p:cNvSpPr>
              <p:nvPr/>
            </p:nvSpPr>
            <p:spPr bwMode="auto">
              <a:xfrm>
                <a:off x="7886700" y="573246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0"/>
                  </a:cxn>
                  <a:cxn ang="0">
                    <a:pos x="242" y="5"/>
                  </a:cxn>
                  <a:cxn ang="0">
                    <a:pos x="237" y="11"/>
                  </a:cxn>
                  <a:cxn ang="0">
                    <a:pos x="228" y="17"/>
                  </a:cxn>
                  <a:cxn ang="0">
                    <a:pos x="214" y="23"/>
                  </a:cxn>
                  <a:cxn ang="0">
                    <a:pos x="193" y="28"/>
                  </a:cxn>
                  <a:cxn ang="0">
                    <a:pos x="162" y="32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2"/>
                  </a:cxn>
                  <a:cxn ang="0">
                    <a:pos x="52" y="28"/>
                  </a:cxn>
                  <a:cxn ang="0">
                    <a:pos x="30" y="23"/>
                  </a:cxn>
                  <a:cxn ang="0">
                    <a:pos x="15" y="17"/>
                  </a:cxn>
                  <a:cxn ang="0">
                    <a:pos x="7" y="11"/>
                  </a:cxn>
                  <a:cxn ang="0">
                    <a:pos x="1" y="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5"/>
                  </a:cxn>
                  <a:cxn ang="0">
                    <a:pos x="2" y="61"/>
                  </a:cxn>
                  <a:cxn ang="0">
                    <a:pos x="7" y="66"/>
                  </a:cxn>
                  <a:cxn ang="0">
                    <a:pos x="19" y="74"/>
                  </a:cxn>
                  <a:cxn ang="0">
                    <a:pos x="34" y="80"/>
                  </a:cxn>
                  <a:cxn ang="0">
                    <a:pos x="55" y="86"/>
                  </a:cxn>
                  <a:cxn ang="0">
                    <a:pos x="86" y="91"/>
                  </a:cxn>
                  <a:cxn ang="0">
                    <a:pos x="124" y="92"/>
                  </a:cxn>
                  <a:cxn ang="0">
                    <a:pos x="124" y="92"/>
                  </a:cxn>
                  <a:cxn ang="0">
                    <a:pos x="160" y="91"/>
                  </a:cxn>
                  <a:cxn ang="0">
                    <a:pos x="188" y="86"/>
                  </a:cxn>
                  <a:cxn ang="0">
                    <a:pos x="211" y="80"/>
                  </a:cxn>
                  <a:cxn ang="0">
                    <a:pos x="226" y="75"/>
                  </a:cxn>
                  <a:cxn ang="0">
                    <a:pos x="236" y="69"/>
                  </a:cxn>
                  <a:cxn ang="0">
                    <a:pos x="242" y="61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2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0"/>
                    </a:lnTo>
                    <a:lnTo>
                      <a:pt x="242" y="5"/>
                    </a:lnTo>
                    <a:lnTo>
                      <a:pt x="237" y="11"/>
                    </a:lnTo>
                    <a:lnTo>
                      <a:pt x="228" y="17"/>
                    </a:lnTo>
                    <a:lnTo>
                      <a:pt x="214" y="23"/>
                    </a:lnTo>
                    <a:lnTo>
                      <a:pt x="193" y="28"/>
                    </a:lnTo>
                    <a:lnTo>
                      <a:pt x="162" y="32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2"/>
                    </a:lnTo>
                    <a:lnTo>
                      <a:pt x="52" y="28"/>
                    </a:lnTo>
                    <a:lnTo>
                      <a:pt x="30" y="23"/>
                    </a:lnTo>
                    <a:lnTo>
                      <a:pt x="15" y="17"/>
                    </a:lnTo>
                    <a:lnTo>
                      <a:pt x="7" y="11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2" y="61"/>
                    </a:lnTo>
                    <a:lnTo>
                      <a:pt x="7" y="66"/>
                    </a:lnTo>
                    <a:lnTo>
                      <a:pt x="19" y="74"/>
                    </a:lnTo>
                    <a:lnTo>
                      <a:pt x="34" y="80"/>
                    </a:lnTo>
                    <a:lnTo>
                      <a:pt x="55" y="86"/>
                    </a:lnTo>
                    <a:lnTo>
                      <a:pt x="86" y="91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60" y="91"/>
                    </a:lnTo>
                    <a:lnTo>
                      <a:pt x="188" y="86"/>
                    </a:lnTo>
                    <a:lnTo>
                      <a:pt x="211" y="80"/>
                    </a:lnTo>
                    <a:lnTo>
                      <a:pt x="226" y="75"/>
                    </a:lnTo>
                    <a:lnTo>
                      <a:pt x="236" y="69"/>
                    </a:lnTo>
                    <a:lnTo>
                      <a:pt x="242" y="61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684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685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686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687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688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689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690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691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noFill/>
              <a:ln w="4763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692"/>
              <p:cNvSpPr>
                <a:spLocks/>
              </p:cNvSpPr>
              <p:nvPr/>
            </p:nvSpPr>
            <p:spPr bwMode="auto">
              <a:xfrm>
                <a:off x="7885112" y="5775325"/>
                <a:ext cx="100013" cy="30162"/>
              </a:xfrm>
              <a:custGeom>
                <a:avLst/>
                <a:gdLst/>
                <a:ahLst/>
                <a:cxnLst>
                  <a:cxn ang="0">
                    <a:pos x="126" y="37"/>
                  </a:cxn>
                  <a:cxn ang="0">
                    <a:pos x="122" y="37"/>
                  </a:cxn>
                  <a:cxn ang="0">
                    <a:pos x="118" y="37"/>
                  </a:cxn>
                  <a:cxn ang="0">
                    <a:pos x="113" y="37"/>
                  </a:cxn>
                  <a:cxn ang="0">
                    <a:pos x="109" y="37"/>
                  </a:cxn>
                  <a:cxn ang="0">
                    <a:pos x="106" y="37"/>
                  </a:cxn>
                  <a:cxn ang="0">
                    <a:pos x="102" y="36"/>
                  </a:cxn>
                  <a:cxn ang="0">
                    <a:pos x="98" y="36"/>
                  </a:cxn>
                  <a:cxn ang="0">
                    <a:pos x="94" y="36"/>
                  </a:cxn>
                  <a:cxn ang="0">
                    <a:pos x="91" y="36"/>
                  </a:cxn>
                  <a:cxn ang="0">
                    <a:pos x="87" y="36"/>
                  </a:cxn>
                  <a:cxn ang="0">
                    <a:pos x="83" y="36"/>
                  </a:cxn>
                  <a:cxn ang="0">
                    <a:pos x="79" y="35"/>
                  </a:cxn>
                  <a:cxn ang="0">
                    <a:pos x="76" y="34"/>
                  </a:cxn>
                  <a:cxn ang="0">
                    <a:pos x="72" y="34"/>
                  </a:cxn>
                  <a:cxn ang="0">
                    <a:pos x="69" y="34"/>
                  </a:cxn>
                  <a:cxn ang="0">
                    <a:pos x="66" y="34"/>
                  </a:cxn>
                  <a:cxn ang="0">
                    <a:pos x="62" y="32"/>
                  </a:cxn>
                  <a:cxn ang="0">
                    <a:pos x="59" y="31"/>
                  </a:cxn>
                  <a:cxn ang="0">
                    <a:pos x="55" y="31"/>
                  </a:cxn>
                  <a:cxn ang="0">
                    <a:pos x="53" y="31"/>
                  </a:cxn>
                  <a:cxn ang="0">
                    <a:pos x="49" y="29"/>
                  </a:cxn>
                  <a:cxn ang="0">
                    <a:pos x="47" y="29"/>
                  </a:cxn>
                  <a:cxn ang="0">
                    <a:pos x="43" y="29"/>
                  </a:cxn>
                  <a:cxn ang="0">
                    <a:pos x="40" y="27"/>
                  </a:cxn>
                  <a:cxn ang="0">
                    <a:pos x="38" y="26"/>
                  </a:cxn>
                  <a:cxn ang="0">
                    <a:pos x="35" y="26"/>
                  </a:cxn>
                  <a:cxn ang="0">
                    <a:pos x="33" y="25"/>
                  </a:cxn>
                  <a:cxn ang="0">
                    <a:pos x="30" y="25"/>
                  </a:cxn>
                  <a:cxn ang="0">
                    <a:pos x="28" y="24"/>
                  </a:cxn>
                  <a:cxn ang="0">
                    <a:pos x="25" y="22"/>
                  </a:cxn>
                  <a:cxn ang="0">
                    <a:pos x="23" y="21"/>
                  </a:cxn>
                  <a:cxn ang="0">
                    <a:pos x="20" y="20"/>
                  </a:cxn>
                  <a:cxn ang="0">
                    <a:pos x="19" y="20"/>
                  </a:cxn>
                  <a:cxn ang="0">
                    <a:pos x="17" y="19"/>
                  </a:cxn>
                  <a:cxn ang="0">
                    <a:pos x="15" y="17"/>
                  </a:cxn>
                  <a:cxn ang="0">
                    <a:pos x="13" y="16"/>
                  </a:cxn>
                  <a:cxn ang="0">
                    <a:pos x="11" y="16"/>
                  </a:cxn>
                  <a:cxn ang="0">
                    <a:pos x="10" y="14"/>
                  </a:cxn>
                  <a:cxn ang="0">
                    <a:pos x="10" y="14"/>
                  </a:cxn>
                  <a:cxn ang="0">
                    <a:pos x="8" y="12"/>
                  </a:cxn>
                  <a:cxn ang="0">
                    <a:pos x="8" y="11"/>
                  </a:cxn>
                  <a:cxn ang="0">
                    <a:pos x="5" y="10"/>
                  </a:cxn>
                  <a:cxn ang="0">
                    <a:pos x="5" y="9"/>
                  </a:cxn>
                  <a:cxn ang="0">
                    <a:pos x="4" y="7"/>
                  </a:cxn>
                  <a:cxn ang="0">
                    <a:pos x="3" y="6"/>
                  </a:cxn>
                  <a:cxn ang="0">
                    <a:pos x="3" y="5"/>
                  </a:cxn>
                  <a:cxn ang="0">
                    <a:pos x="1" y="5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26" h="37">
                    <a:moveTo>
                      <a:pt x="126" y="37"/>
                    </a:moveTo>
                    <a:lnTo>
                      <a:pt x="122" y="37"/>
                    </a:lnTo>
                    <a:lnTo>
                      <a:pt x="118" y="37"/>
                    </a:lnTo>
                    <a:lnTo>
                      <a:pt x="113" y="37"/>
                    </a:lnTo>
                    <a:lnTo>
                      <a:pt x="109" y="37"/>
                    </a:lnTo>
                    <a:lnTo>
                      <a:pt x="106" y="37"/>
                    </a:lnTo>
                    <a:lnTo>
                      <a:pt x="102" y="36"/>
                    </a:lnTo>
                    <a:lnTo>
                      <a:pt x="98" y="36"/>
                    </a:lnTo>
                    <a:lnTo>
                      <a:pt x="94" y="36"/>
                    </a:lnTo>
                    <a:lnTo>
                      <a:pt x="91" y="36"/>
                    </a:lnTo>
                    <a:lnTo>
                      <a:pt x="87" y="36"/>
                    </a:lnTo>
                    <a:lnTo>
                      <a:pt x="83" y="36"/>
                    </a:lnTo>
                    <a:lnTo>
                      <a:pt x="79" y="35"/>
                    </a:lnTo>
                    <a:lnTo>
                      <a:pt x="76" y="34"/>
                    </a:lnTo>
                    <a:lnTo>
                      <a:pt x="72" y="34"/>
                    </a:lnTo>
                    <a:lnTo>
                      <a:pt x="69" y="34"/>
                    </a:lnTo>
                    <a:lnTo>
                      <a:pt x="66" y="34"/>
                    </a:lnTo>
                    <a:lnTo>
                      <a:pt x="62" y="32"/>
                    </a:lnTo>
                    <a:lnTo>
                      <a:pt x="59" y="31"/>
                    </a:lnTo>
                    <a:lnTo>
                      <a:pt x="55" y="31"/>
                    </a:lnTo>
                    <a:lnTo>
                      <a:pt x="53" y="31"/>
                    </a:lnTo>
                    <a:lnTo>
                      <a:pt x="49" y="29"/>
                    </a:lnTo>
                    <a:lnTo>
                      <a:pt x="47" y="29"/>
                    </a:lnTo>
                    <a:lnTo>
                      <a:pt x="43" y="29"/>
                    </a:lnTo>
                    <a:lnTo>
                      <a:pt x="40" y="27"/>
                    </a:lnTo>
                    <a:lnTo>
                      <a:pt x="38" y="26"/>
                    </a:lnTo>
                    <a:lnTo>
                      <a:pt x="35" y="26"/>
                    </a:lnTo>
                    <a:lnTo>
                      <a:pt x="33" y="25"/>
                    </a:lnTo>
                    <a:lnTo>
                      <a:pt x="30" y="25"/>
                    </a:lnTo>
                    <a:lnTo>
                      <a:pt x="28" y="24"/>
                    </a:lnTo>
                    <a:lnTo>
                      <a:pt x="25" y="22"/>
                    </a:lnTo>
                    <a:lnTo>
                      <a:pt x="23" y="21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7" y="19"/>
                    </a:lnTo>
                    <a:lnTo>
                      <a:pt x="15" y="17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693"/>
              <p:cNvSpPr>
                <a:spLocks/>
              </p:cNvSpPr>
              <p:nvPr/>
            </p:nvSpPr>
            <p:spPr bwMode="auto">
              <a:xfrm>
                <a:off x="7985125" y="5775325"/>
                <a:ext cx="100012" cy="30162"/>
              </a:xfrm>
              <a:custGeom>
                <a:avLst/>
                <a:gdLst/>
                <a:ahLst/>
                <a:cxnLst>
                  <a:cxn ang="0">
                    <a:pos x="125" y="0"/>
                  </a:cxn>
                  <a:cxn ang="0">
                    <a:pos x="125" y="0"/>
                  </a:cxn>
                  <a:cxn ang="0">
                    <a:pos x="125" y="2"/>
                  </a:cxn>
                  <a:cxn ang="0">
                    <a:pos x="125" y="2"/>
                  </a:cxn>
                  <a:cxn ang="0">
                    <a:pos x="124" y="5"/>
                  </a:cxn>
                  <a:cxn ang="0">
                    <a:pos x="123" y="5"/>
                  </a:cxn>
                  <a:cxn ang="0">
                    <a:pos x="123" y="6"/>
                  </a:cxn>
                  <a:cxn ang="0">
                    <a:pos x="123" y="7"/>
                  </a:cxn>
                  <a:cxn ang="0">
                    <a:pos x="122" y="9"/>
                  </a:cxn>
                  <a:cxn ang="0">
                    <a:pos x="120" y="10"/>
                  </a:cxn>
                  <a:cxn ang="0">
                    <a:pos x="119" y="11"/>
                  </a:cxn>
                  <a:cxn ang="0">
                    <a:pos x="118" y="12"/>
                  </a:cxn>
                  <a:cxn ang="0">
                    <a:pos x="117" y="14"/>
                  </a:cxn>
                  <a:cxn ang="0">
                    <a:pos x="115" y="14"/>
                  </a:cxn>
                  <a:cxn ang="0">
                    <a:pos x="114" y="16"/>
                  </a:cxn>
                  <a:cxn ang="0">
                    <a:pos x="112" y="16"/>
                  </a:cxn>
                  <a:cxn ang="0">
                    <a:pos x="110" y="17"/>
                  </a:cxn>
                  <a:cxn ang="0">
                    <a:pos x="108" y="19"/>
                  </a:cxn>
                  <a:cxn ang="0">
                    <a:pos x="105" y="20"/>
                  </a:cxn>
                  <a:cxn ang="0">
                    <a:pos x="104" y="20"/>
                  </a:cxn>
                  <a:cxn ang="0">
                    <a:pos x="102" y="21"/>
                  </a:cxn>
                  <a:cxn ang="0">
                    <a:pos x="99" y="22"/>
                  </a:cxn>
                  <a:cxn ang="0">
                    <a:pos x="96" y="24"/>
                  </a:cxn>
                  <a:cxn ang="0">
                    <a:pos x="95" y="25"/>
                  </a:cxn>
                  <a:cxn ang="0">
                    <a:pos x="91" y="25"/>
                  </a:cxn>
                  <a:cxn ang="0">
                    <a:pos x="90" y="26"/>
                  </a:cxn>
                  <a:cxn ang="0">
                    <a:pos x="88" y="26"/>
                  </a:cxn>
                  <a:cxn ang="0">
                    <a:pos x="84" y="27"/>
                  </a:cxn>
                  <a:cxn ang="0">
                    <a:pos x="81" y="29"/>
                  </a:cxn>
                  <a:cxn ang="0">
                    <a:pos x="79" y="29"/>
                  </a:cxn>
                  <a:cxn ang="0">
                    <a:pos x="76" y="29"/>
                  </a:cxn>
                  <a:cxn ang="0">
                    <a:pos x="71" y="31"/>
                  </a:cxn>
                  <a:cxn ang="0">
                    <a:pos x="70" y="31"/>
                  </a:cxn>
                  <a:cxn ang="0">
                    <a:pos x="66" y="31"/>
                  </a:cxn>
                  <a:cxn ang="0">
                    <a:pos x="63" y="32"/>
                  </a:cxn>
                  <a:cxn ang="0">
                    <a:pos x="59" y="34"/>
                  </a:cxn>
                  <a:cxn ang="0">
                    <a:pos x="56" y="34"/>
                  </a:cxn>
                  <a:cxn ang="0">
                    <a:pos x="53" y="34"/>
                  </a:cxn>
                  <a:cxn ang="0">
                    <a:pos x="49" y="34"/>
                  </a:cxn>
                  <a:cxn ang="0">
                    <a:pos x="45" y="35"/>
                  </a:cxn>
                  <a:cxn ang="0">
                    <a:pos x="41" y="36"/>
                  </a:cxn>
                  <a:cxn ang="0">
                    <a:pos x="39" y="36"/>
                  </a:cxn>
                  <a:cxn ang="0">
                    <a:pos x="35" y="36"/>
                  </a:cxn>
                  <a:cxn ang="0">
                    <a:pos x="30" y="36"/>
                  </a:cxn>
                  <a:cxn ang="0">
                    <a:pos x="27" y="36"/>
                  </a:cxn>
                  <a:cxn ang="0">
                    <a:pos x="22" y="36"/>
                  </a:cxn>
                  <a:cxn ang="0">
                    <a:pos x="19" y="37"/>
                  </a:cxn>
                  <a:cxn ang="0">
                    <a:pos x="15" y="37"/>
                  </a:cxn>
                  <a:cxn ang="0">
                    <a:pos x="11" y="37"/>
                  </a:cxn>
                  <a:cxn ang="0">
                    <a:pos x="9" y="37"/>
                  </a:cxn>
                  <a:cxn ang="0">
                    <a:pos x="4" y="37"/>
                  </a:cxn>
                  <a:cxn ang="0">
                    <a:pos x="0" y="37"/>
                  </a:cxn>
                </a:cxnLst>
                <a:rect l="0" t="0" r="r" b="b"/>
                <a:pathLst>
                  <a:path w="125" h="37">
                    <a:moveTo>
                      <a:pt x="125" y="0"/>
                    </a:moveTo>
                    <a:lnTo>
                      <a:pt x="125" y="0"/>
                    </a:lnTo>
                    <a:lnTo>
                      <a:pt x="125" y="2"/>
                    </a:lnTo>
                    <a:lnTo>
                      <a:pt x="125" y="2"/>
                    </a:lnTo>
                    <a:lnTo>
                      <a:pt x="124" y="5"/>
                    </a:lnTo>
                    <a:lnTo>
                      <a:pt x="123" y="5"/>
                    </a:lnTo>
                    <a:lnTo>
                      <a:pt x="123" y="6"/>
                    </a:lnTo>
                    <a:lnTo>
                      <a:pt x="123" y="7"/>
                    </a:lnTo>
                    <a:lnTo>
                      <a:pt x="122" y="9"/>
                    </a:lnTo>
                    <a:lnTo>
                      <a:pt x="120" y="10"/>
                    </a:lnTo>
                    <a:lnTo>
                      <a:pt x="119" y="11"/>
                    </a:lnTo>
                    <a:lnTo>
                      <a:pt x="118" y="12"/>
                    </a:lnTo>
                    <a:lnTo>
                      <a:pt x="117" y="14"/>
                    </a:lnTo>
                    <a:lnTo>
                      <a:pt x="115" y="14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0" y="17"/>
                    </a:lnTo>
                    <a:lnTo>
                      <a:pt x="108" y="19"/>
                    </a:lnTo>
                    <a:lnTo>
                      <a:pt x="105" y="20"/>
                    </a:lnTo>
                    <a:lnTo>
                      <a:pt x="104" y="20"/>
                    </a:lnTo>
                    <a:lnTo>
                      <a:pt x="102" y="21"/>
                    </a:lnTo>
                    <a:lnTo>
                      <a:pt x="99" y="22"/>
                    </a:lnTo>
                    <a:lnTo>
                      <a:pt x="96" y="24"/>
                    </a:lnTo>
                    <a:lnTo>
                      <a:pt x="95" y="25"/>
                    </a:lnTo>
                    <a:lnTo>
                      <a:pt x="91" y="25"/>
                    </a:lnTo>
                    <a:lnTo>
                      <a:pt x="90" y="26"/>
                    </a:lnTo>
                    <a:lnTo>
                      <a:pt x="88" y="26"/>
                    </a:lnTo>
                    <a:lnTo>
                      <a:pt x="84" y="27"/>
                    </a:lnTo>
                    <a:lnTo>
                      <a:pt x="81" y="29"/>
                    </a:lnTo>
                    <a:lnTo>
                      <a:pt x="79" y="29"/>
                    </a:lnTo>
                    <a:lnTo>
                      <a:pt x="76" y="29"/>
                    </a:lnTo>
                    <a:lnTo>
                      <a:pt x="71" y="31"/>
                    </a:lnTo>
                    <a:lnTo>
                      <a:pt x="70" y="31"/>
                    </a:lnTo>
                    <a:lnTo>
                      <a:pt x="66" y="31"/>
                    </a:lnTo>
                    <a:lnTo>
                      <a:pt x="63" y="32"/>
                    </a:lnTo>
                    <a:lnTo>
                      <a:pt x="59" y="34"/>
                    </a:lnTo>
                    <a:lnTo>
                      <a:pt x="56" y="34"/>
                    </a:lnTo>
                    <a:lnTo>
                      <a:pt x="53" y="34"/>
                    </a:lnTo>
                    <a:lnTo>
                      <a:pt x="49" y="34"/>
                    </a:lnTo>
                    <a:lnTo>
                      <a:pt x="45" y="35"/>
                    </a:lnTo>
                    <a:lnTo>
                      <a:pt x="41" y="36"/>
                    </a:lnTo>
                    <a:lnTo>
                      <a:pt x="39" y="36"/>
                    </a:lnTo>
                    <a:lnTo>
                      <a:pt x="35" y="36"/>
                    </a:lnTo>
                    <a:lnTo>
                      <a:pt x="30" y="36"/>
                    </a:lnTo>
                    <a:lnTo>
                      <a:pt x="27" y="36"/>
                    </a:lnTo>
                    <a:lnTo>
                      <a:pt x="22" y="36"/>
                    </a:lnTo>
                    <a:lnTo>
                      <a:pt x="19" y="37"/>
                    </a:lnTo>
                    <a:lnTo>
                      <a:pt x="15" y="37"/>
                    </a:lnTo>
                    <a:lnTo>
                      <a:pt x="11" y="37"/>
                    </a:lnTo>
                    <a:lnTo>
                      <a:pt x="9" y="37"/>
                    </a:lnTo>
                    <a:lnTo>
                      <a:pt x="4" y="37"/>
                    </a:lnTo>
                    <a:lnTo>
                      <a:pt x="0" y="37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694"/>
              <p:cNvSpPr>
                <a:spLocks/>
              </p:cNvSpPr>
              <p:nvPr/>
            </p:nvSpPr>
            <p:spPr bwMode="auto">
              <a:xfrm>
                <a:off x="7983537" y="5567362"/>
                <a:ext cx="101600" cy="301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0" y="0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20" y="1"/>
                  </a:cxn>
                  <a:cxn ang="0">
                    <a:pos x="23" y="1"/>
                  </a:cxn>
                  <a:cxn ang="0">
                    <a:pos x="27" y="1"/>
                  </a:cxn>
                  <a:cxn ang="0">
                    <a:pos x="31" y="3"/>
                  </a:cxn>
                  <a:cxn ang="0">
                    <a:pos x="35" y="3"/>
                  </a:cxn>
                  <a:cxn ang="0">
                    <a:pos x="38" y="3"/>
                  </a:cxn>
                  <a:cxn ang="0">
                    <a:pos x="42" y="3"/>
                  </a:cxn>
                  <a:cxn ang="0">
                    <a:pos x="46" y="3"/>
                  </a:cxn>
                  <a:cxn ang="0">
                    <a:pos x="50" y="4"/>
                  </a:cxn>
                  <a:cxn ang="0">
                    <a:pos x="52" y="4"/>
                  </a:cxn>
                  <a:cxn ang="0">
                    <a:pos x="57" y="5"/>
                  </a:cxn>
                  <a:cxn ang="0">
                    <a:pos x="60" y="5"/>
                  </a:cxn>
                  <a:cxn ang="0">
                    <a:pos x="64" y="6"/>
                  </a:cxn>
                  <a:cxn ang="0">
                    <a:pos x="66" y="6"/>
                  </a:cxn>
                  <a:cxn ang="0">
                    <a:pos x="70" y="8"/>
                  </a:cxn>
                  <a:cxn ang="0">
                    <a:pos x="72" y="8"/>
                  </a:cxn>
                  <a:cxn ang="0">
                    <a:pos x="76" y="9"/>
                  </a:cxn>
                  <a:cxn ang="0">
                    <a:pos x="79" y="9"/>
                  </a:cxn>
                  <a:cxn ang="0">
                    <a:pos x="81" y="10"/>
                  </a:cxn>
                  <a:cxn ang="0">
                    <a:pos x="85" y="11"/>
                  </a:cxn>
                  <a:cxn ang="0">
                    <a:pos x="87" y="11"/>
                  </a:cxn>
                  <a:cxn ang="0">
                    <a:pos x="90" y="13"/>
                  </a:cxn>
                  <a:cxn ang="0">
                    <a:pos x="92" y="13"/>
                  </a:cxn>
                  <a:cxn ang="0">
                    <a:pos x="95" y="14"/>
                  </a:cxn>
                  <a:cxn ang="0">
                    <a:pos x="97" y="15"/>
                  </a:cxn>
                  <a:cxn ang="0">
                    <a:pos x="100" y="15"/>
                  </a:cxn>
                  <a:cxn ang="0">
                    <a:pos x="103" y="18"/>
                  </a:cxn>
                  <a:cxn ang="0">
                    <a:pos x="104" y="18"/>
                  </a:cxn>
                  <a:cxn ang="0">
                    <a:pos x="106" y="19"/>
                  </a:cxn>
                  <a:cxn ang="0">
                    <a:pos x="109" y="20"/>
                  </a:cxn>
                  <a:cxn ang="0">
                    <a:pos x="111" y="21"/>
                  </a:cxn>
                  <a:cxn ang="0">
                    <a:pos x="113" y="23"/>
                  </a:cxn>
                  <a:cxn ang="0">
                    <a:pos x="114" y="23"/>
                  </a:cxn>
                  <a:cxn ang="0">
                    <a:pos x="115" y="24"/>
                  </a:cxn>
                  <a:cxn ang="0">
                    <a:pos x="118" y="25"/>
                  </a:cxn>
                  <a:cxn ang="0">
                    <a:pos x="119" y="26"/>
                  </a:cxn>
                  <a:cxn ang="0">
                    <a:pos x="120" y="26"/>
                  </a:cxn>
                  <a:cxn ang="0">
                    <a:pos x="121" y="29"/>
                  </a:cxn>
                  <a:cxn ang="0">
                    <a:pos x="123" y="29"/>
                  </a:cxn>
                  <a:cxn ang="0">
                    <a:pos x="123" y="31"/>
                  </a:cxn>
                  <a:cxn ang="0">
                    <a:pos x="124" y="31"/>
                  </a:cxn>
                  <a:cxn ang="0">
                    <a:pos x="124" y="34"/>
                  </a:cxn>
                  <a:cxn ang="0">
                    <a:pos x="125" y="34"/>
                  </a:cxn>
                  <a:cxn ang="0">
                    <a:pos x="125" y="35"/>
                  </a:cxn>
                  <a:cxn ang="0">
                    <a:pos x="126" y="36"/>
                  </a:cxn>
                  <a:cxn ang="0">
                    <a:pos x="126" y="38"/>
                  </a:cxn>
                  <a:cxn ang="0">
                    <a:pos x="126" y="39"/>
                  </a:cxn>
                </a:cxnLst>
                <a:rect l="0" t="0" r="r" b="b"/>
                <a:pathLst>
                  <a:path w="126" h="3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8" y="3"/>
                    </a:lnTo>
                    <a:lnTo>
                      <a:pt x="42" y="3"/>
                    </a:lnTo>
                    <a:lnTo>
                      <a:pt x="46" y="3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7" y="5"/>
                    </a:lnTo>
                    <a:lnTo>
                      <a:pt x="60" y="5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70" y="8"/>
                    </a:lnTo>
                    <a:lnTo>
                      <a:pt x="72" y="8"/>
                    </a:lnTo>
                    <a:lnTo>
                      <a:pt x="76" y="9"/>
                    </a:lnTo>
                    <a:lnTo>
                      <a:pt x="79" y="9"/>
                    </a:lnTo>
                    <a:lnTo>
                      <a:pt x="81" y="10"/>
                    </a:lnTo>
                    <a:lnTo>
                      <a:pt x="85" y="11"/>
                    </a:lnTo>
                    <a:lnTo>
                      <a:pt x="87" y="11"/>
                    </a:lnTo>
                    <a:lnTo>
                      <a:pt x="90" y="13"/>
                    </a:lnTo>
                    <a:lnTo>
                      <a:pt x="92" y="13"/>
                    </a:lnTo>
                    <a:lnTo>
                      <a:pt x="95" y="14"/>
                    </a:lnTo>
                    <a:lnTo>
                      <a:pt x="97" y="15"/>
                    </a:lnTo>
                    <a:lnTo>
                      <a:pt x="100" y="15"/>
                    </a:lnTo>
                    <a:lnTo>
                      <a:pt x="103" y="18"/>
                    </a:lnTo>
                    <a:lnTo>
                      <a:pt x="104" y="18"/>
                    </a:lnTo>
                    <a:lnTo>
                      <a:pt x="106" y="19"/>
                    </a:lnTo>
                    <a:lnTo>
                      <a:pt x="109" y="20"/>
                    </a:lnTo>
                    <a:lnTo>
                      <a:pt x="111" y="21"/>
                    </a:lnTo>
                    <a:lnTo>
                      <a:pt x="113" y="23"/>
                    </a:lnTo>
                    <a:lnTo>
                      <a:pt x="114" y="23"/>
                    </a:lnTo>
                    <a:lnTo>
                      <a:pt x="115" y="24"/>
                    </a:lnTo>
                    <a:lnTo>
                      <a:pt x="118" y="25"/>
                    </a:lnTo>
                    <a:lnTo>
                      <a:pt x="119" y="26"/>
                    </a:lnTo>
                    <a:lnTo>
                      <a:pt x="120" y="26"/>
                    </a:lnTo>
                    <a:lnTo>
                      <a:pt x="121" y="29"/>
                    </a:lnTo>
                    <a:lnTo>
                      <a:pt x="123" y="29"/>
                    </a:lnTo>
                    <a:lnTo>
                      <a:pt x="123" y="31"/>
                    </a:lnTo>
                    <a:lnTo>
                      <a:pt x="124" y="31"/>
                    </a:lnTo>
                    <a:lnTo>
                      <a:pt x="124" y="34"/>
                    </a:lnTo>
                    <a:lnTo>
                      <a:pt x="125" y="34"/>
                    </a:lnTo>
                    <a:lnTo>
                      <a:pt x="125" y="35"/>
                    </a:lnTo>
                    <a:lnTo>
                      <a:pt x="126" y="36"/>
                    </a:lnTo>
                    <a:lnTo>
                      <a:pt x="126" y="38"/>
                    </a:lnTo>
                    <a:lnTo>
                      <a:pt x="126" y="3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695"/>
              <p:cNvSpPr>
                <a:spLocks/>
              </p:cNvSpPr>
              <p:nvPr/>
            </p:nvSpPr>
            <p:spPr bwMode="auto">
              <a:xfrm>
                <a:off x="7885112" y="5567362"/>
                <a:ext cx="98425" cy="28575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0" y="38"/>
                  </a:cxn>
                  <a:cxn ang="0">
                    <a:pos x="0" y="35"/>
                  </a:cxn>
                  <a:cxn ang="0">
                    <a:pos x="0" y="35"/>
                  </a:cxn>
                  <a:cxn ang="0">
                    <a:pos x="1" y="34"/>
                  </a:cxn>
                  <a:cxn ang="0">
                    <a:pos x="1" y="33"/>
                  </a:cxn>
                  <a:cxn ang="0">
                    <a:pos x="3" y="31"/>
                  </a:cxn>
                  <a:cxn ang="0">
                    <a:pos x="3" y="30"/>
                  </a:cxn>
                  <a:cxn ang="0">
                    <a:pos x="4" y="29"/>
                  </a:cxn>
                  <a:cxn ang="0">
                    <a:pos x="5" y="28"/>
                  </a:cxn>
                  <a:cxn ang="0">
                    <a:pos x="6" y="26"/>
                  </a:cxn>
                  <a:cxn ang="0">
                    <a:pos x="8" y="25"/>
                  </a:cxn>
                  <a:cxn ang="0">
                    <a:pos x="9" y="24"/>
                  </a:cxn>
                  <a:cxn ang="0">
                    <a:pos x="10" y="24"/>
                  </a:cxn>
                  <a:cxn ang="0">
                    <a:pos x="10" y="23"/>
                  </a:cxn>
                  <a:cxn ang="0">
                    <a:pos x="13" y="21"/>
                  </a:cxn>
                  <a:cxn ang="0">
                    <a:pos x="14" y="20"/>
                  </a:cxn>
                  <a:cxn ang="0">
                    <a:pos x="17" y="19"/>
                  </a:cxn>
                  <a:cxn ang="0">
                    <a:pos x="18" y="18"/>
                  </a:cxn>
                  <a:cxn ang="0">
                    <a:pos x="20" y="18"/>
                  </a:cxn>
                  <a:cxn ang="0">
                    <a:pos x="22" y="16"/>
                  </a:cxn>
                  <a:cxn ang="0">
                    <a:pos x="24" y="15"/>
                  </a:cxn>
                  <a:cxn ang="0">
                    <a:pos x="27" y="14"/>
                  </a:cxn>
                  <a:cxn ang="0">
                    <a:pos x="29" y="13"/>
                  </a:cxn>
                  <a:cxn ang="0">
                    <a:pos x="33" y="13"/>
                  </a:cxn>
                  <a:cxn ang="0">
                    <a:pos x="35" y="11"/>
                  </a:cxn>
                  <a:cxn ang="0">
                    <a:pos x="38" y="11"/>
                  </a:cxn>
                  <a:cxn ang="0">
                    <a:pos x="40" y="10"/>
                  </a:cxn>
                  <a:cxn ang="0">
                    <a:pos x="43" y="9"/>
                  </a:cxn>
                  <a:cxn ang="0">
                    <a:pos x="47" y="9"/>
                  </a:cxn>
                  <a:cxn ang="0">
                    <a:pos x="49" y="9"/>
                  </a:cxn>
                  <a:cxn ang="0">
                    <a:pos x="52" y="6"/>
                  </a:cxn>
                  <a:cxn ang="0">
                    <a:pos x="55" y="6"/>
                  </a:cxn>
                  <a:cxn ang="0">
                    <a:pos x="58" y="6"/>
                  </a:cxn>
                  <a:cxn ang="0">
                    <a:pos x="62" y="5"/>
                  </a:cxn>
                  <a:cxn ang="0">
                    <a:pos x="64" y="4"/>
                  </a:cxn>
                  <a:cxn ang="0">
                    <a:pos x="69" y="4"/>
                  </a:cxn>
                  <a:cxn ang="0">
                    <a:pos x="72" y="4"/>
                  </a:cxn>
                  <a:cxn ang="0">
                    <a:pos x="76" y="4"/>
                  </a:cxn>
                  <a:cxn ang="0">
                    <a:pos x="79" y="3"/>
                  </a:cxn>
                  <a:cxn ang="0">
                    <a:pos x="82" y="3"/>
                  </a:cxn>
                  <a:cxn ang="0">
                    <a:pos x="87" y="3"/>
                  </a:cxn>
                  <a:cxn ang="0">
                    <a:pos x="89" y="3"/>
                  </a:cxn>
                  <a:cxn ang="0">
                    <a:pos x="93" y="3"/>
                  </a:cxn>
                  <a:cxn ang="0">
                    <a:pos x="98" y="1"/>
                  </a:cxn>
                  <a:cxn ang="0">
                    <a:pos x="102" y="1"/>
                  </a:cxn>
                  <a:cxn ang="0">
                    <a:pos x="106" y="1"/>
                  </a:cxn>
                  <a:cxn ang="0">
                    <a:pos x="109" y="0"/>
                  </a:cxn>
                  <a:cxn ang="0">
                    <a:pos x="113" y="0"/>
                  </a:cxn>
                  <a:cxn ang="0">
                    <a:pos x="117" y="0"/>
                  </a:cxn>
                  <a:cxn ang="0">
                    <a:pos x="121" y="0"/>
                  </a:cxn>
                  <a:cxn ang="0">
                    <a:pos x="125" y="0"/>
                  </a:cxn>
                </a:cxnLst>
                <a:rect l="0" t="0" r="r" b="b"/>
                <a:pathLst>
                  <a:path w="125" h="38">
                    <a:moveTo>
                      <a:pt x="0" y="38"/>
                    </a:moveTo>
                    <a:lnTo>
                      <a:pt x="0" y="38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4" y="29"/>
                    </a:lnTo>
                    <a:lnTo>
                      <a:pt x="5" y="28"/>
                    </a:lnTo>
                    <a:lnTo>
                      <a:pt x="6" y="26"/>
                    </a:lnTo>
                    <a:lnTo>
                      <a:pt x="8" y="25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3" y="21"/>
                    </a:lnTo>
                    <a:lnTo>
                      <a:pt x="14" y="20"/>
                    </a:lnTo>
                    <a:lnTo>
                      <a:pt x="17" y="19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2" y="16"/>
                    </a:lnTo>
                    <a:lnTo>
                      <a:pt x="24" y="15"/>
                    </a:lnTo>
                    <a:lnTo>
                      <a:pt x="27" y="14"/>
                    </a:lnTo>
                    <a:lnTo>
                      <a:pt x="29" y="13"/>
                    </a:lnTo>
                    <a:lnTo>
                      <a:pt x="33" y="13"/>
                    </a:lnTo>
                    <a:lnTo>
                      <a:pt x="35" y="11"/>
                    </a:lnTo>
                    <a:lnTo>
                      <a:pt x="38" y="11"/>
                    </a:lnTo>
                    <a:lnTo>
                      <a:pt x="40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49" y="9"/>
                    </a:lnTo>
                    <a:lnTo>
                      <a:pt x="52" y="6"/>
                    </a:lnTo>
                    <a:lnTo>
                      <a:pt x="55" y="6"/>
                    </a:lnTo>
                    <a:lnTo>
                      <a:pt x="58" y="6"/>
                    </a:lnTo>
                    <a:lnTo>
                      <a:pt x="62" y="5"/>
                    </a:lnTo>
                    <a:lnTo>
                      <a:pt x="64" y="4"/>
                    </a:lnTo>
                    <a:lnTo>
                      <a:pt x="69" y="4"/>
                    </a:lnTo>
                    <a:lnTo>
                      <a:pt x="72" y="4"/>
                    </a:lnTo>
                    <a:lnTo>
                      <a:pt x="76" y="4"/>
                    </a:lnTo>
                    <a:lnTo>
                      <a:pt x="79" y="3"/>
                    </a:lnTo>
                    <a:lnTo>
                      <a:pt x="82" y="3"/>
                    </a:lnTo>
                    <a:lnTo>
                      <a:pt x="87" y="3"/>
                    </a:lnTo>
                    <a:lnTo>
                      <a:pt x="89" y="3"/>
                    </a:lnTo>
                    <a:lnTo>
                      <a:pt x="93" y="3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09" y="0"/>
                    </a:lnTo>
                    <a:lnTo>
                      <a:pt x="113" y="0"/>
                    </a:lnTo>
                    <a:lnTo>
                      <a:pt x="117" y="0"/>
                    </a:lnTo>
                    <a:lnTo>
                      <a:pt x="121" y="0"/>
                    </a:lnTo>
                    <a:lnTo>
                      <a:pt x="125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Line 696"/>
              <p:cNvSpPr>
                <a:spLocks noChangeShapeType="1"/>
              </p:cNvSpPr>
              <p:nvPr/>
            </p:nvSpPr>
            <p:spPr bwMode="auto">
              <a:xfrm>
                <a:off x="7885112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Line 697"/>
              <p:cNvSpPr>
                <a:spLocks noChangeShapeType="1"/>
              </p:cNvSpPr>
              <p:nvPr/>
            </p:nvSpPr>
            <p:spPr bwMode="auto">
              <a:xfrm>
                <a:off x="8085137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4" name="Group 420"/>
            <p:cNvGrpSpPr/>
            <p:nvPr/>
          </p:nvGrpSpPr>
          <p:grpSpPr>
            <a:xfrm>
              <a:off x="5687133" y="2885281"/>
              <a:ext cx="214312" cy="215900"/>
              <a:chOff x="6807200" y="6029325"/>
              <a:chExt cx="214312" cy="215900"/>
            </a:xfrm>
          </p:grpSpPr>
          <p:sp>
            <p:nvSpPr>
              <p:cNvPr id="132" name="Freeform 1142"/>
              <p:cNvSpPr>
                <a:spLocks/>
              </p:cNvSpPr>
              <p:nvPr/>
            </p:nvSpPr>
            <p:spPr bwMode="auto">
              <a:xfrm>
                <a:off x="6808787" y="6032500"/>
                <a:ext cx="209550" cy="211137"/>
              </a:xfrm>
              <a:custGeom>
                <a:avLst/>
                <a:gdLst/>
                <a:ahLst/>
                <a:cxnLst>
                  <a:cxn ang="0">
                    <a:pos x="264" y="132"/>
                  </a:cxn>
                  <a:cxn ang="0">
                    <a:pos x="261" y="104"/>
                  </a:cxn>
                  <a:cxn ang="0">
                    <a:pos x="252" y="79"/>
                  </a:cxn>
                  <a:cxn ang="0">
                    <a:pos x="241" y="57"/>
                  </a:cxn>
                  <a:cxn ang="0">
                    <a:pos x="225" y="38"/>
                  </a:cxn>
                  <a:cxn ang="0">
                    <a:pos x="206" y="21"/>
                  </a:cxn>
                  <a:cxn ang="0">
                    <a:pos x="183" y="10"/>
                  </a:cxn>
                  <a:cxn ang="0">
                    <a:pos x="158" y="1"/>
                  </a:cxn>
                  <a:cxn ang="0">
                    <a:pos x="132" y="0"/>
                  </a:cxn>
                  <a:cxn ang="0">
                    <a:pos x="117" y="0"/>
                  </a:cxn>
                  <a:cxn ang="0">
                    <a:pos x="92" y="4"/>
                  </a:cxn>
                  <a:cxn ang="0">
                    <a:pos x="68" y="15"/>
                  </a:cxn>
                  <a:cxn ang="0">
                    <a:pos x="48" y="30"/>
                  </a:cxn>
                  <a:cxn ang="0">
                    <a:pos x="29" y="47"/>
                  </a:cxn>
                  <a:cxn ang="0">
                    <a:pos x="16" y="69"/>
                  </a:cxn>
                  <a:cxn ang="0">
                    <a:pos x="6" y="93"/>
                  </a:cxn>
                  <a:cxn ang="0">
                    <a:pos x="1" y="118"/>
                  </a:cxn>
                  <a:cxn ang="0">
                    <a:pos x="0" y="132"/>
                  </a:cxn>
                  <a:cxn ang="0">
                    <a:pos x="2" y="160"/>
                  </a:cxn>
                  <a:cxn ang="0">
                    <a:pos x="10" y="183"/>
                  </a:cxn>
                  <a:cxn ang="0">
                    <a:pos x="22" y="206"/>
                  </a:cxn>
                  <a:cxn ang="0">
                    <a:pos x="36" y="225"/>
                  </a:cxn>
                  <a:cxn ang="0">
                    <a:pos x="58" y="242"/>
                  </a:cxn>
                  <a:cxn ang="0">
                    <a:pos x="80" y="255"/>
                  </a:cxn>
                  <a:cxn ang="0">
                    <a:pos x="104" y="261"/>
                  </a:cxn>
                  <a:cxn ang="0">
                    <a:pos x="132" y="265"/>
                  </a:cxn>
                  <a:cxn ang="0">
                    <a:pos x="146" y="262"/>
                  </a:cxn>
                  <a:cxn ang="0">
                    <a:pos x="169" y="257"/>
                  </a:cxn>
                  <a:cxn ang="0">
                    <a:pos x="193" y="247"/>
                  </a:cxn>
                  <a:cxn ang="0">
                    <a:pos x="216" y="235"/>
                  </a:cxn>
                  <a:cxn ang="0">
                    <a:pos x="232" y="215"/>
                  </a:cxn>
                  <a:cxn ang="0">
                    <a:pos x="249" y="196"/>
                  </a:cxn>
                  <a:cxn ang="0">
                    <a:pos x="259" y="171"/>
                  </a:cxn>
                  <a:cxn ang="0">
                    <a:pos x="264" y="146"/>
                  </a:cxn>
                  <a:cxn ang="0">
                    <a:pos x="264" y="132"/>
                  </a:cxn>
                </a:cxnLst>
                <a:rect l="0" t="0" r="r" b="b"/>
                <a:pathLst>
                  <a:path w="264" h="265">
                    <a:moveTo>
                      <a:pt x="264" y="132"/>
                    </a:moveTo>
                    <a:lnTo>
                      <a:pt x="264" y="132"/>
                    </a:lnTo>
                    <a:lnTo>
                      <a:pt x="264" y="118"/>
                    </a:lnTo>
                    <a:lnTo>
                      <a:pt x="261" y="104"/>
                    </a:lnTo>
                    <a:lnTo>
                      <a:pt x="259" y="93"/>
                    </a:lnTo>
                    <a:lnTo>
                      <a:pt x="252" y="79"/>
                    </a:lnTo>
                    <a:lnTo>
                      <a:pt x="249" y="69"/>
                    </a:lnTo>
                    <a:lnTo>
                      <a:pt x="241" y="57"/>
                    </a:lnTo>
                    <a:lnTo>
                      <a:pt x="232" y="47"/>
                    </a:lnTo>
                    <a:lnTo>
                      <a:pt x="225" y="38"/>
                    </a:lnTo>
                    <a:lnTo>
                      <a:pt x="216" y="30"/>
                    </a:lnTo>
                    <a:lnTo>
                      <a:pt x="206" y="21"/>
                    </a:lnTo>
                    <a:lnTo>
                      <a:pt x="193" y="15"/>
                    </a:lnTo>
                    <a:lnTo>
                      <a:pt x="183" y="10"/>
                    </a:lnTo>
                    <a:lnTo>
                      <a:pt x="169" y="4"/>
                    </a:lnTo>
                    <a:lnTo>
                      <a:pt x="158" y="1"/>
                    </a:lnTo>
                    <a:lnTo>
                      <a:pt x="14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17" y="0"/>
                    </a:lnTo>
                    <a:lnTo>
                      <a:pt x="104" y="1"/>
                    </a:lnTo>
                    <a:lnTo>
                      <a:pt x="92" y="4"/>
                    </a:lnTo>
                    <a:lnTo>
                      <a:pt x="80" y="10"/>
                    </a:lnTo>
                    <a:lnTo>
                      <a:pt x="68" y="15"/>
                    </a:lnTo>
                    <a:lnTo>
                      <a:pt x="58" y="21"/>
                    </a:lnTo>
                    <a:lnTo>
                      <a:pt x="48" y="30"/>
                    </a:lnTo>
                    <a:lnTo>
                      <a:pt x="36" y="38"/>
                    </a:lnTo>
                    <a:lnTo>
                      <a:pt x="29" y="47"/>
                    </a:lnTo>
                    <a:lnTo>
                      <a:pt x="22" y="57"/>
                    </a:lnTo>
                    <a:lnTo>
                      <a:pt x="16" y="69"/>
                    </a:lnTo>
                    <a:lnTo>
                      <a:pt x="10" y="79"/>
                    </a:lnTo>
                    <a:lnTo>
                      <a:pt x="6" y="93"/>
                    </a:lnTo>
                    <a:lnTo>
                      <a:pt x="2" y="104"/>
                    </a:lnTo>
                    <a:lnTo>
                      <a:pt x="1" y="118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46"/>
                    </a:lnTo>
                    <a:lnTo>
                      <a:pt x="2" y="160"/>
                    </a:lnTo>
                    <a:lnTo>
                      <a:pt x="6" y="171"/>
                    </a:lnTo>
                    <a:lnTo>
                      <a:pt x="10" y="183"/>
                    </a:lnTo>
                    <a:lnTo>
                      <a:pt x="16" y="196"/>
                    </a:lnTo>
                    <a:lnTo>
                      <a:pt x="22" y="206"/>
                    </a:lnTo>
                    <a:lnTo>
                      <a:pt x="29" y="215"/>
                    </a:lnTo>
                    <a:lnTo>
                      <a:pt x="36" y="225"/>
                    </a:lnTo>
                    <a:lnTo>
                      <a:pt x="48" y="235"/>
                    </a:lnTo>
                    <a:lnTo>
                      <a:pt x="58" y="242"/>
                    </a:lnTo>
                    <a:lnTo>
                      <a:pt x="68" y="247"/>
                    </a:lnTo>
                    <a:lnTo>
                      <a:pt x="80" y="255"/>
                    </a:lnTo>
                    <a:lnTo>
                      <a:pt x="92" y="257"/>
                    </a:lnTo>
                    <a:lnTo>
                      <a:pt x="104" y="261"/>
                    </a:lnTo>
                    <a:lnTo>
                      <a:pt x="117" y="262"/>
                    </a:lnTo>
                    <a:lnTo>
                      <a:pt x="132" y="265"/>
                    </a:lnTo>
                    <a:lnTo>
                      <a:pt x="132" y="265"/>
                    </a:lnTo>
                    <a:lnTo>
                      <a:pt x="146" y="262"/>
                    </a:lnTo>
                    <a:lnTo>
                      <a:pt x="158" y="261"/>
                    </a:lnTo>
                    <a:lnTo>
                      <a:pt x="169" y="257"/>
                    </a:lnTo>
                    <a:lnTo>
                      <a:pt x="183" y="255"/>
                    </a:lnTo>
                    <a:lnTo>
                      <a:pt x="193" y="247"/>
                    </a:lnTo>
                    <a:lnTo>
                      <a:pt x="206" y="242"/>
                    </a:lnTo>
                    <a:lnTo>
                      <a:pt x="216" y="235"/>
                    </a:lnTo>
                    <a:lnTo>
                      <a:pt x="225" y="225"/>
                    </a:lnTo>
                    <a:lnTo>
                      <a:pt x="232" y="215"/>
                    </a:lnTo>
                    <a:lnTo>
                      <a:pt x="241" y="206"/>
                    </a:lnTo>
                    <a:lnTo>
                      <a:pt x="249" y="196"/>
                    </a:lnTo>
                    <a:lnTo>
                      <a:pt x="252" y="183"/>
                    </a:lnTo>
                    <a:lnTo>
                      <a:pt x="259" y="171"/>
                    </a:lnTo>
                    <a:lnTo>
                      <a:pt x="261" y="160"/>
                    </a:lnTo>
                    <a:lnTo>
                      <a:pt x="264" y="146"/>
                    </a:lnTo>
                    <a:lnTo>
                      <a:pt x="264" y="132"/>
                    </a:lnTo>
                    <a:lnTo>
                      <a:pt x="264" y="132"/>
                    </a:lnTo>
                    <a:lnTo>
                      <a:pt x="264" y="132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1143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1144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1145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1146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 1147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 1148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1149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1150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1151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1152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1153"/>
              <p:cNvSpPr>
                <a:spLocks/>
              </p:cNvSpPr>
              <p:nvPr/>
            </p:nvSpPr>
            <p:spPr bwMode="auto">
              <a:xfrm>
                <a:off x="6807200" y="6029325"/>
                <a:ext cx="214312" cy="215900"/>
              </a:xfrm>
              <a:custGeom>
                <a:avLst/>
                <a:gdLst/>
                <a:ahLst/>
                <a:cxnLst>
                  <a:cxn ang="0">
                    <a:pos x="271" y="136"/>
                  </a:cxn>
                  <a:cxn ang="0">
                    <a:pos x="270" y="151"/>
                  </a:cxn>
                  <a:cxn ang="0">
                    <a:pos x="268" y="164"/>
                  </a:cxn>
                  <a:cxn ang="0">
                    <a:pos x="265" y="177"/>
                  </a:cxn>
                  <a:cxn ang="0">
                    <a:pos x="260" y="190"/>
                  </a:cxn>
                  <a:cxn ang="0">
                    <a:pos x="247" y="213"/>
                  </a:cxn>
                  <a:cxn ang="0">
                    <a:pos x="231" y="233"/>
                  </a:cxn>
                  <a:cxn ang="0">
                    <a:pos x="211" y="250"/>
                  </a:cxn>
                  <a:cxn ang="0">
                    <a:pos x="188" y="263"/>
                  </a:cxn>
                  <a:cxn ang="0">
                    <a:pos x="176" y="266"/>
                  </a:cxn>
                  <a:cxn ang="0">
                    <a:pos x="162" y="270"/>
                  </a:cxn>
                  <a:cxn ang="0">
                    <a:pos x="150" y="273"/>
                  </a:cxn>
                  <a:cxn ang="0">
                    <a:pos x="136" y="273"/>
                  </a:cxn>
                  <a:cxn ang="0">
                    <a:pos x="122" y="273"/>
                  </a:cxn>
                  <a:cxn ang="0">
                    <a:pos x="108" y="270"/>
                  </a:cxn>
                  <a:cxn ang="0">
                    <a:pos x="96" y="266"/>
                  </a:cxn>
                  <a:cxn ang="0">
                    <a:pos x="83" y="263"/>
                  </a:cxn>
                  <a:cxn ang="0">
                    <a:pos x="59" y="250"/>
                  </a:cxn>
                  <a:cxn ang="0">
                    <a:pos x="39" y="233"/>
                  </a:cxn>
                  <a:cxn ang="0">
                    <a:pos x="23" y="213"/>
                  </a:cxn>
                  <a:cxn ang="0">
                    <a:pos x="10" y="190"/>
                  </a:cxn>
                  <a:cxn ang="0">
                    <a:pos x="6" y="177"/>
                  </a:cxn>
                  <a:cxn ang="0">
                    <a:pos x="3" y="164"/>
                  </a:cxn>
                  <a:cxn ang="0">
                    <a:pos x="0" y="151"/>
                  </a:cxn>
                  <a:cxn ang="0">
                    <a:pos x="0" y="136"/>
                  </a:cxn>
                  <a:cxn ang="0">
                    <a:pos x="0" y="122"/>
                  </a:cxn>
                  <a:cxn ang="0">
                    <a:pos x="3" y="110"/>
                  </a:cxn>
                  <a:cxn ang="0">
                    <a:pos x="6" y="96"/>
                  </a:cxn>
                  <a:cxn ang="0">
                    <a:pos x="10" y="83"/>
                  </a:cxn>
                  <a:cxn ang="0">
                    <a:pos x="23" y="61"/>
                  </a:cxn>
                  <a:cxn ang="0">
                    <a:pos x="39" y="40"/>
                  </a:cxn>
                  <a:cxn ang="0">
                    <a:pos x="59" y="23"/>
                  </a:cxn>
                  <a:cxn ang="0">
                    <a:pos x="83" y="10"/>
                  </a:cxn>
                  <a:cxn ang="0">
                    <a:pos x="96" y="7"/>
                  </a:cxn>
                  <a:cxn ang="0">
                    <a:pos x="108" y="3"/>
                  </a:cxn>
                  <a:cxn ang="0">
                    <a:pos x="122" y="0"/>
                  </a:cxn>
                  <a:cxn ang="0">
                    <a:pos x="136" y="0"/>
                  </a:cxn>
                  <a:cxn ang="0">
                    <a:pos x="150" y="0"/>
                  </a:cxn>
                  <a:cxn ang="0">
                    <a:pos x="162" y="3"/>
                  </a:cxn>
                  <a:cxn ang="0">
                    <a:pos x="176" y="7"/>
                  </a:cxn>
                  <a:cxn ang="0">
                    <a:pos x="188" y="10"/>
                  </a:cxn>
                  <a:cxn ang="0">
                    <a:pos x="211" y="23"/>
                  </a:cxn>
                  <a:cxn ang="0">
                    <a:pos x="231" y="40"/>
                  </a:cxn>
                  <a:cxn ang="0">
                    <a:pos x="247" y="61"/>
                  </a:cxn>
                  <a:cxn ang="0">
                    <a:pos x="260" y="83"/>
                  </a:cxn>
                  <a:cxn ang="0">
                    <a:pos x="265" y="96"/>
                  </a:cxn>
                  <a:cxn ang="0">
                    <a:pos x="268" y="110"/>
                  </a:cxn>
                  <a:cxn ang="0">
                    <a:pos x="270" y="122"/>
                  </a:cxn>
                  <a:cxn ang="0">
                    <a:pos x="271" y="136"/>
                  </a:cxn>
                </a:cxnLst>
                <a:rect l="0" t="0" r="r" b="b"/>
                <a:pathLst>
                  <a:path w="271" h="273">
                    <a:moveTo>
                      <a:pt x="271" y="136"/>
                    </a:moveTo>
                    <a:lnTo>
                      <a:pt x="270" y="151"/>
                    </a:lnTo>
                    <a:lnTo>
                      <a:pt x="268" y="164"/>
                    </a:lnTo>
                    <a:lnTo>
                      <a:pt x="265" y="177"/>
                    </a:lnTo>
                    <a:lnTo>
                      <a:pt x="260" y="190"/>
                    </a:lnTo>
                    <a:lnTo>
                      <a:pt x="247" y="213"/>
                    </a:lnTo>
                    <a:lnTo>
                      <a:pt x="231" y="233"/>
                    </a:lnTo>
                    <a:lnTo>
                      <a:pt x="211" y="250"/>
                    </a:lnTo>
                    <a:lnTo>
                      <a:pt x="188" y="263"/>
                    </a:lnTo>
                    <a:lnTo>
                      <a:pt x="176" y="266"/>
                    </a:lnTo>
                    <a:lnTo>
                      <a:pt x="162" y="270"/>
                    </a:lnTo>
                    <a:lnTo>
                      <a:pt x="150" y="273"/>
                    </a:lnTo>
                    <a:lnTo>
                      <a:pt x="136" y="273"/>
                    </a:lnTo>
                    <a:lnTo>
                      <a:pt x="122" y="273"/>
                    </a:lnTo>
                    <a:lnTo>
                      <a:pt x="108" y="270"/>
                    </a:lnTo>
                    <a:lnTo>
                      <a:pt x="96" y="266"/>
                    </a:lnTo>
                    <a:lnTo>
                      <a:pt x="83" y="263"/>
                    </a:lnTo>
                    <a:lnTo>
                      <a:pt x="59" y="250"/>
                    </a:lnTo>
                    <a:lnTo>
                      <a:pt x="39" y="233"/>
                    </a:lnTo>
                    <a:lnTo>
                      <a:pt x="23" y="213"/>
                    </a:lnTo>
                    <a:lnTo>
                      <a:pt x="10" y="190"/>
                    </a:lnTo>
                    <a:lnTo>
                      <a:pt x="6" y="177"/>
                    </a:lnTo>
                    <a:lnTo>
                      <a:pt x="3" y="164"/>
                    </a:lnTo>
                    <a:lnTo>
                      <a:pt x="0" y="151"/>
                    </a:lnTo>
                    <a:lnTo>
                      <a:pt x="0" y="136"/>
                    </a:lnTo>
                    <a:lnTo>
                      <a:pt x="0" y="122"/>
                    </a:lnTo>
                    <a:lnTo>
                      <a:pt x="3" y="110"/>
                    </a:lnTo>
                    <a:lnTo>
                      <a:pt x="6" y="96"/>
                    </a:lnTo>
                    <a:lnTo>
                      <a:pt x="10" y="83"/>
                    </a:lnTo>
                    <a:lnTo>
                      <a:pt x="23" y="61"/>
                    </a:lnTo>
                    <a:lnTo>
                      <a:pt x="39" y="40"/>
                    </a:lnTo>
                    <a:lnTo>
                      <a:pt x="59" y="23"/>
                    </a:lnTo>
                    <a:lnTo>
                      <a:pt x="83" y="10"/>
                    </a:lnTo>
                    <a:lnTo>
                      <a:pt x="96" y="7"/>
                    </a:lnTo>
                    <a:lnTo>
                      <a:pt x="108" y="3"/>
                    </a:lnTo>
                    <a:lnTo>
                      <a:pt x="122" y="0"/>
                    </a:lnTo>
                    <a:lnTo>
                      <a:pt x="136" y="0"/>
                    </a:lnTo>
                    <a:lnTo>
                      <a:pt x="150" y="0"/>
                    </a:lnTo>
                    <a:lnTo>
                      <a:pt x="162" y="3"/>
                    </a:lnTo>
                    <a:lnTo>
                      <a:pt x="176" y="7"/>
                    </a:lnTo>
                    <a:lnTo>
                      <a:pt x="188" y="10"/>
                    </a:lnTo>
                    <a:lnTo>
                      <a:pt x="211" y="23"/>
                    </a:lnTo>
                    <a:lnTo>
                      <a:pt x="231" y="40"/>
                    </a:lnTo>
                    <a:lnTo>
                      <a:pt x="247" y="61"/>
                    </a:lnTo>
                    <a:lnTo>
                      <a:pt x="260" y="83"/>
                    </a:lnTo>
                    <a:lnTo>
                      <a:pt x="265" y="96"/>
                    </a:lnTo>
                    <a:lnTo>
                      <a:pt x="268" y="110"/>
                    </a:lnTo>
                    <a:lnTo>
                      <a:pt x="270" y="122"/>
                    </a:lnTo>
                    <a:lnTo>
                      <a:pt x="271" y="136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5" name="Group 433"/>
            <p:cNvGrpSpPr/>
            <p:nvPr/>
          </p:nvGrpSpPr>
          <p:grpSpPr>
            <a:xfrm>
              <a:off x="5144738" y="2897981"/>
              <a:ext cx="258762" cy="190500"/>
              <a:chOff x="5410200" y="6157912"/>
              <a:chExt cx="258762" cy="190500"/>
            </a:xfrm>
          </p:grpSpPr>
          <p:sp>
            <p:nvSpPr>
              <p:cNvPr id="116" name="Freeform 728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29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730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731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732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733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734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735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736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737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Freeform 738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Freeform 739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740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741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742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743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cxnSp>
        <p:nvCxnSpPr>
          <p:cNvPr id="30" name="Straight Connector 29"/>
          <p:cNvCxnSpPr/>
          <p:nvPr/>
        </p:nvCxnSpPr>
        <p:spPr>
          <a:xfrm flipV="1">
            <a:off x="7315183" y="1752600"/>
            <a:ext cx="838200" cy="45720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1" name="Group 307"/>
          <p:cNvGrpSpPr/>
          <p:nvPr/>
        </p:nvGrpSpPr>
        <p:grpSpPr>
          <a:xfrm>
            <a:off x="8077195" y="1447813"/>
            <a:ext cx="838207" cy="652464"/>
            <a:chOff x="1219210" y="762009"/>
            <a:chExt cx="582618" cy="423864"/>
          </a:xfrm>
        </p:grpSpPr>
        <p:grpSp>
          <p:nvGrpSpPr>
            <p:cNvPr id="73" name="Group 299"/>
            <p:cNvGrpSpPr>
              <a:grpSpLocks/>
            </p:cNvGrpSpPr>
            <p:nvPr/>
          </p:nvGrpSpPr>
          <p:grpSpPr bwMode="auto">
            <a:xfrm>
              <a:off x="1219210" y="762009"/>
              <a:ext cx="582618" cy="423864"/>
              <a:chOff x="982" y="2328"/>
              <a:chExt cx="367" cy="267"/>
            </a:xfrm>
          </p:grpSpPr>
          <p:sp>
            <p:nvSpPr>
              <p:cNvPr id="75" name="Freeform 300"/>
              <p:cNvSpPr>
                <a:spLocks/>
              </p:cNvSpPr>
              <p:nvPr/>
            </p:nvSpPr>
            <p:spPr bwMode="auto">
              <a:xfrm>
                <a:off x="982" y="2367"/>
                <a:ext cx="33" cy="177"/>
              </a:xfrm>
              <a:custGeom>
                <a:avLst/>
                <a:gdLst/>
                <a:ahLst/>
                <a:cxnLst>
                  <a:cxn ang="0">
                    <a:pos x="65" y="353"/>
                  </a:cxn>
                  <a:cxn ang="0">
                    <a:pos x="16" y="0"/>
                  </a:cxn>
                  <a:cxn ang="0">
                    <a:pos x="0" y="1"/>
                  </a:cxn>
                  <a:cxn ang="0">
                    <a:pos x="50" y="344"/>
                  </a:cxn>
                  <a:cxn ang="0">
                    <a:pos x="65" y="353"/>
                  </a:cxn>
                  <a:cxn ang="0">
                    <a:pos x="65" y="353"/>
                  </a:cxn>
                </a:cxnLst>
                <a:rect l="0" t="0" r="r" b="b"/>
                <a:pathLst>
                  <a:path w="65" h="353">
                    <a:moveTo>
                      <a:pt x="65" y="353"/>
                    </a:moveTo>
                    <a:lnTo>
                      <a:pt x="16" y="0"/>
                    </a:lnTo>
                    <a:lnTo>
                      <a:pt x="0" y="1"/>
                    </a:lnTo>
                    <a:lnTo>
                      <a:pt x="50" y="344"/>
                    </a:lnTo>
                    <a:lnTo>
                      <a:pt x="65" y="353"/>
                    </a:lnTo>
                    <a:lnTo>
                      <a:pt x="65" y="353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01"/>
              <p:cNvSpPr>
                <a:spLocks/>
              </p:cNvSpPr>
              <p:nvPr/>
            </p:nvSpPr>
            <p:spPr bwMode="auto">
              <a:xfrm>
                <a:off x="988" y="2328"/>
                <a:ext cx="251" cy="215"/>
              </a:xfrm>
              <a:custGeom>
                <a:avLst/>
                <a:gdLst/>
                <a:ahLst/>
                <a:cxnLst>
                  <a:cxn ang="0">
                    <a:pos x="502" y="351"/>
                  </a:cxn>
                  <a:cxn ang="0">
                    <a:pos x="449" y="0"/>
                  </a:cxn>
                  <a:cxn ang="0">
                    <a:pos x="0" y="79"/>
                  </a:cxn>
                  <a:cxn ang="0">
                    <a:pos x="52" y="428"/>
                  </a:cxn>
                  <a:cxn ang="0">
                    <a:pos x="502" y="351"/>
                  </a:cxn>
                  <a:cxn ang="0">
                    <a:pos x="502" y="351"/>
                  </a:cxn>
                </a:cxnLst>
                <a:rect l="0" t="0" r="r" b="b"/>
                <a:pathLst>
                  <a:path w="502" h="428">
                    <a:moveTo>
                      <a:pt x="502" y="351"/>
                    </a:moveTo>
                    <a:lnTo>
                      <a:pt x="449" y="0"/>
                    </a:lnTo>
                    <a:lnTo>
                      <a:pt x="0" y="79"/>
                    </a:lnTo>
                    <a:lnTo>
                      <a:pt x="52" y="428"/>
                    </a:lnTo>
                    <a:lnTo>
                      <a:pt x="502" y="351"/>
                    </a:lnTo>
                    <a:lnTo>
                      <a:pt x="502" y="351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02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solidFill>
                <a:srgbClr val="666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303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Line 304"/>
              <p:cNvSpPr>
                <a:spLocks noChangeShapeType="1"/>
              </p:cNvSpPr>
              <p:nvPr/>
            </p:nvSpPr>
            <p:spPr bwMode="auto">
              <a:xfrm flipH="1">
                <a:off x="1026" y="248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Line 305"/>
              <p:cNvSpPr>
                <a:spLocks noChangeShapeType="1"/>
              </p:cNvSpPr>
              <p:nvPr/>
            </p:nvSpPr>
            <p:spPr bwMode="auto">
              <a:xfrm flipH="1">
                <a:off x="1006" y="234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306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307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noFill/>
              <a:ln w="4763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308"/>
              <p:cNvSpPr>
                <a:spLocks/>
              </p:cNvSpPr>
              <p:nvPr/>
            </p:nvSpPr>
            <p:spPr bwMode="auto">
              <a:xfrm>
                <a:off x="1015" y="2504"/>
                <a:ext cx="334" cy="78"/>
              </a:xfrm>
              <a:custGeom>
                <a:avLst/>
                <a:gdLst/>
                <a:ahLst/>
                <a:cxnLst>
                  <a:cxn ang="0">
                    <a:pos x="450" y="0"/>
                  </a:cxn>
                  <a:cxn ang="0">
                    <a:pos x="668" y="80"/>
                  </a:cxn>
                  <a:cxn ang="0">
                    <a:pos x="218" y="156"/>
                  </a:cxn>
                  <a:cxn ang="0">
                    <a:pos x="0" y="80"/>
                  </a:cxn>
                  <a:cxn ang="0">
                    <a:pos x="450" y="0"/>
                  </a:cxn>
                  <a:cxn ang="0">
                    <a:pos x="450" y="0"/>
                  </a:cxn>
                </a:cxnLst>
                <a:rect l="0" t="0" r="r" b="b"/>
                <a:pathLst>
                  <a:path w="668" h="156">
                    <a:moveTo>
                      <a:pt x="450" y="0"/>
                    </a:moveTo>
                    <a:lnTo>
                      <a:pt x="668" y="80"/>
                    </a:lnTo>
                    <a:lnTo>
                      <a:pt x="218" y="156"/>
                    </a:lnTo>
                    <a:lnTo>
                      <a:pt x="0" y="80"/>
                    </a:lnTo>
                    <a:lnTo>
                      <a:pt x="450" y="0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Line 309"/>
              <p:cNvSpPr>
                <a:spLocks noChangeShapeType="1"/>
              </p:cNvSpPr>
              <p:nvPr/>
            </p:nvSpPr>
            <p:spPr bwMode="auto">
              <a:xfrm flipH="1">
                <a:off x="1015" y="2504"/>
                <a:ext cx="224" cy="3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310"/>
              <p:cNvSpPr>
                <a:spLocks/>
              </p:cNvSpPr>
              <p:nvPr/>
            </p:nvSpPr>
            <p:spPr bwMode="auto">
              <a:xfrm>
                <a:off x="1047" y="2540"/>
                <a:ext cx="35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2" h="18">
                    <a:moveTo>
                      <a:pt x="39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311"/>
              <p:cNvSpPr>
                <a:spLocks/>
              </p:cNvSpPr>
              <p:nvPr/>
            </p:nvSpPr>
            <p:spPr bwMode="auto">
              <a:xfrm>
                <a:off x="1076" y="2535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18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8">
                    <a:moveTo>
                      <a:pt x="38" y="0"/>
                    </a:moveTo>
                    <a:lnTo>
                      <a:pt x="72" y="13"/>
                    </a:lnTo>
                    <a:lnTo>
                      <a:pt x="33" y="18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312"/>
              <p:cNvSpPr>
                <a:spLocks/>
              </p:cNvSpPr>
              <p:nvPr/>
            </p:nvSpPr>
            <p:spPr bwMode="auto">
              <a:xfrm>
                <a:off x="1106" y="2531"/>
                <a:ext cx="35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0"/>
                  </a:cxn>
                  <a:cxn ang="0">
                    <a:pos x="34" y="17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7">
                    <a:moveTo>
                      <a:pt x="39" y="0"/>
                    </a:moveTo>
                    <a:lnTo>
                      <a:pt x="71" y="10"/>
                    </a:lnTo>
                    <a:lnTo>
                      <a:pt x="34" y="17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313"/>
              <p:cNvSpPr>
                <a:spLocks/>
              </p:cNvSpPr>
              <p:nvPr/>
            </p:nvSpPr>
            <p:spPr bwMode="auto">
              <a:xfrm>
                <a:off x="1135" y="2526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0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0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314"/>
              <p:cNvSpPr>
                <a:spLocks/>
              </p:cNvSpPr>
              <p:nvPr/>
            </p:nvSpPr>
            <p:spPr bwMode="auto">
              <a:xfrm>
                <a:off x="1163" y="2521"/>
                <a:ext cx="37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315"/>
              <p:cNvSpPr>
                <a:spLocks/>
              </p:cNvSpPr>
              <p:nvPr/>
            </p:nvSpPr>
            <p:spPr bwMode="auto">
              <a:xfrm>
                <a:off x="1194" y="2516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2" h="18">
                    <a:moveTo>
                      <a:pt x="37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Freeform 316"/>
              <p:cNvSpPr>
                <a:spLocks/>
              </p:cNvSpPr>
              <p:nvPr/>
            </p:nvSpPr>
            <p:spPr bwMode="auto">
              <a:xfrm>
                <a:off x="1222" y="2511"/>
                <a:ext cx="38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8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8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8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317"/>
              <p:cNvSpPr>
                <a:spLocks/>
              </p:cNvSpPr>
              <p:nvPr/>
            </p:nvSpPr>
            <p:spPr bwMode="auto">
              <a:xfrm>
                <a:off x="1071" y="2549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1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1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318"/>
              <p:cNvSpPr>
                <a:spLocks/>
              </p:cNvSpPr>
              <p:nvPr/>
            </p:nvSpPr>
            <p:spPr bwMode="auto">
              <a:xfrm>
                <a:off x="1101" y="2544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2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7">
                    <a:moveTo>
                      <a:pt x="38" y="0"/>
                    </a:moveTo>
                    <a:lnTo>
                      <a:pt x="71" y="12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319"/>
              <p:cNvSpPr>
                <a:spLocks/>
              </p:cNvSpPr>
              <p:nvPr/>
            </p:nvSpPr>
            <p:spPr bwMode="auto">
              <a:xfrm>
                <a:off x="1130" y="2539"/>
                <a:ext cx="35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1"/>
                  </a:cxn>
                  <a:cxn ang="0">
                    <a:pos x="33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6">
                    <a:moveTo>
                      <a:pt x="38" y="0"/>
                    </a:moveTo>
                    <a:lnTo>
                      <a:pt x="71" y="11"/>
                    </a:lnTo>
                    <a:lnTo>
                      <a:pt x="33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320"/>
              <p:cNvSpPr>
                <a:spLocks/>
              </p:cNvSpPr>
              <p:nvPr/>
            </p:nvSpPr>
            <p:spPr bwMode="auto">
              <a:xfrm>
                <a:off x="1159" y="2533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321"/>
              <p:cNvSpPr>
                <a:spLocks/>
              </p:cNvSpPr>
              <p:nvPr/>
            </p:nvSpPr>
            <p:spPr bwMode="auto">
              <a:xfrm>
                <a:off x="1188" y="2529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0"/>
                  </a:cxn>
                  <a:cxn ang="0">
                    <a:pos x="34" y="16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6">
                    <a:moveTo>
                      <a:pt x="39" y="0"/>
                    </a:moveTo>
                    <a:lnTo>
                      <a:pt x="73" y="10"/>
                    </a:lnTo>
                    <a:lnTo>
                      <a:pt x="34" y="16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322"/>
              <p:cNvSpPr>
                <a:spLocks/>
              </p:cNvSpPr>
              <p:nvPr/>
            </p:nvSpPr>
            <p:spPr bwMode="auto">
              <a:xfrm>
                <a:off x="1217" y="2524"/>
                <a:ext cx="37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2"/>
                  </a:cxn>
                  <a:cxn ang="0">
                    <a:pos x="35" y="16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2"/>
                    </a:lnTo>
                    <a:lnTo>
                      <a:pt x="35" y="16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323"/>
              <p:cNvSpPr>
                <a:spLocks/>
              </p:cNvSpPr>
              <p:nvPr/>
            </p:nvSpPr>
            <p:spPr bwMode="auto">
              <a:xfrm>
                <a:off x="1247" y="2519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1"/>
                  </a:cxn>
                  <a:cxn ang="0">
                    <a:pos x="34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1"/>
                    </a:lnTo>
                    <a:lnTo>
                      <a:pt x="34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324"/>
              <p:cNvSpPr>
                <a:spLocks/>
              </p:cNvSpPr>
              <p:nvPr/>
            </p:nvSpPr>
            <p:spPr bwMode="auto">
              <a:xfrm>
                <a:off x="1095" y="2557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1"/>
                  </a:cxn>
                  <a:cxn ang="0">
                    <a:pos x="34" y="19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9">
                    <a:moveTo>
                      <a:pt x="39" y="0"/>
                    </a:moveTo>
                    <a:lnTo>
                      <a:pt x="73" y="11"/>
                    </a:lnTo>
                    <a:lnTo>
                      <a:pt x="34" y="19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325"/>
              <p:cNvSpPr>
                <a:spLocks/>
              </p:cNvSpPr>
              <p:nvPr/>
            </p:nvSpPr>
            <p:spPr bwMode="auto">
              <a:xfrm>
                <a:off x="1125" y="2553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1" y="10"/>
                  </a:cxn>
                  <a:cxn ang="0">
                    <a:pos x="32" y="18"/>
                  </a:cxn>
                  <a:cxn ang="0">
                    <a:pos x="0" y="5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1" h="18">
                    <a:moveTo>
                      <a:pt x="37" y="0"/>
                    </a:moveTo>
                    <a:lnTo>
                      <a:pt x="71" y="10"/>
                    </a:lnTo>
                    <a:lnTo>
                      <a:pt x="32" y="18"/>
                    </a:lnTo>
                    <a:lnTo>
                      <a:pt x="0" y="5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326"/>
              <p:cNvSpPr>
                <a:spLocks/>
              </p:cNvSpPr>
              <p:nvPr/>
            </p:nvSpPr>
            <p:spPr bwMode="auto">
              <a:xfrm>
                <a:off x="1242" y="2532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0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8">
                    <a:moveTo>
                      <a:pt x="38" y="0"/>
                    </a:moveTo>
                    <a:lnTo>
                      <a:pt x="71" y="10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327"/>
              <p:cNvSpPr>
                <a:spLocks/>
              </p:cNvSpPr>
              <p:nvPr/>
            </p:nvSpPr>
            <p:spPr bwMode="auto">
              <a:xfrm>
                <a:off x="1271" y="2527"/>
                <a:ext cx="37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6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6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6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28"/>
              <p:cNvSpPr>
                <a:spLocks/>
              </p:cNvSpPr>
              <p:nvPr/>
            </p:nvSpPr>
            <p:spPr bwMode="auto">
              <a:xfrm>
                <a:off x="1120" y="2566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0" y="11"/>
                  </a:cxn>
                  <a:cxn ang="0">
                    <a:pos x="33" y="17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17">
                    <a:moveTo>
                      <a:pt x="38" y="0"/>
                    </a:moveTo>
                    <a:lnTo>
                      <a:pt x="70" y="11"/>
                    </a:lnTo>
                    <a:lnTo>
                      <a:pt x="33" y="17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29"/>
              <p:cNvSpPr>
                <a:spLocks/>
              </p:cNvSpPr>
              <p:nvPr/>
            </p:nvSpPr>
            <p:spPr bwMode="auto">
              <a:xfrm>
                <a:off x="1149" y="2560"/>
                <a:ext cx="36" cy="1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20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20">
                    <a:moveTo>
                      <a:pt x="38" y="0"/>
                    </a:moveTo>
                    <a:lnTo>
                      <a:pt x="72" y="13"/>
                    </a:lnTo>
                    <a:lnTo>
                      <a:pt x="33" y="20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30"/>
              <p:cNvSpPr>
                <a:spLocks/>
              </p:cNvSpPr>
              <p:nvPr/>
            </p:nvSpPr>
            <p:spPr bwMode="auto">
              <a:xfrm>
                <a:off x="1266" y="2540"/>
                <a:ext cx="36" cy="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72" y="13"/>
                  </a:cxn>
                  <a:cxn ang="0">
                    <a:pos x="35" y="18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72" h="18">
                    <a:moveTo>
                      <a:pt x="40" y="0"/>
                    </a:moveTo>
                    <a:lnTo>
                      <a:pt x="72" y="13"/>
                    </a:lnTo>
                    <a:lnTo>
                      <a:pt x="35" y="18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1"/>
              <p:cNvSpPr>
                <a:spLocks/>
              </p:cNvSpPr>
              <p:nvPr/>
            </p:nvSpPr>
            <p:spPr bwMode="auto">
              <a:xfrm>
                <a:off x="1295" y="2536"/>
                <a:ext cx="36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2"/>
                  </a:cxn>
                  <a:cxn ang="0">
                    <a:pos x="35" y="18"/>
                  </a:cxn>
                  <a:cxn ang="0">
                    <a:pos x="0" y="7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8">
                    <a:moveTo>
                      <a:pt x="39" y="0"/>
                    </a:moveTo>
                    <a:lnTo>
                      <a:pt x="71" y="12"/>
                    </a:lnTo>
                    <a:lnTo>
                      <a:pt x="35" y="18"/>
                    </a:lnTo>
                    <a:lnTo>
                      <a:pt x="0" y="7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32"/>
              <p:cNvSpPr>
                <a:spLocks/>
              </p:cNvSpPr>
              <p:nvPr/>
            </p:nvSpPr>
            <p:spPr bwMode="auto">
              <a:xfrm>
                <a:off x="1152" y="2536"/>
                <a:ext cx="124" cy="30"/>
              </a:xfrm>
              <a:custGeom>
                <a:avLst/>
                <a:gdLst/>
                <a:ahLst/>
                <a:cxnLst>
                  <a:cxn ang="0">
                    <a:pos x="248" y="30"/>
                  </a:cxn>
                  <a:cxn ang="0">
                    <a:pos x="166" y="0"/>
                  </a:cxn>
                  <a:cxn ang="0">
                    <a:pos x="0" y="29"/>
                  </a:cxn>
                  <a:cxn ang="0">
                    <a:pos x="84" y="61"/>
                  </a:cxn>
                  <a:cxn ang="0">
                    <a:pos x="248" y="30"/>
                  </a:cxn>
                  <a:cxn ang="0">
                    <a:pos x="248" y="30"/>
                  </a:cxn>
                </a:cxnLst>
                <a:rect l="0" t="0" r="r" b="b"/>
                <a:pathLst>
                  <a:path w="248" h="61">
                    <a:moveTo>
                      <a:pt x="248" y="30"/>
                    </a:moveTo>
                    <a:lnTo>
                      <a:pt x="166" y="0"/>
                    </a:lnTo>
                    <a:lnTo>
                      <a:pt x="0" y="29"/>
                    </a:lnTo>
                    <a:lnTo>
                      <a:pt x="84" y="61"/>
                    </a:lnTo>
                    <a:lnTo>
                      <a:pt x="248" y="30"/>
                    </a:lnTo>
                    <a:lnTo>
                      <a:pt x="248" y="30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333"/>
              <p:cNvSpPr>
                <a:spLocks/>
              </p:cNvSpPr>
              <p:nvPr/>
            </p:nvSpPr>
            <p:spPr bwMode="auto">
              <a:xfrm>
                <a:off x="1014" y="2543"/>
                <a:ext cx="111" cy="52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0"/>
                  </a:cxn>
                  <a:cxn ang="0">
                    <a:pos x="222" y="79"/>
                  </a:cxn>
                  <a:cxn ang="0">
                    <a:pos x="222" y="104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222" h="104">
                    <a:moveTo>
                      <a:pt x="0" y="24"/>
                    </a:moveTo>
                    <a:lnTo>
                      <a:pt x="0" y="0"/>
                    </a:lnTo>
                    <a:lnTo>
                      <a:pt x="222" y="79"/>
                    </a:lnTo>
                    <a:lnTo>
                      <a:pt x="222" y="10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Line 334"/>
              <p:cNvSpPr>
                <a:spLocks noChangeShapeType="1"/>
              </p:cNvSpPr>
              <p:nvPr/>
            </p:nvSpPr>
            <p:spPr bwMode="auto">
              <a:xfrm flipH="1">
                <a:off x="1126" y="2544"/>
                <a:ext cx="221" cy="38"/>
              </a:xfrm>
              <a:prstGeom prst="line">
                <a:avLst/>
              </a:prstGeom>
              <a:noFill/>
              <a:ln w="1588">
                <a:solidFill>
                  <a:srgbClr val="9999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335"/>
              <p:cNvSpPr>
                <a:spLocks/>
              </p:cNvSpPr>
              <p:nvPr/>
            </p:nvSpPr>
            <p:spPr bwMode="auto">
              <a:xfrm>
                <a:off x="982" y="2328"/>
                <a:ext cx="366" cy="26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512" y="348"/>
                  </a:cxn>
                  <a:cxn ang="0">
                    <a:pos x="732" y="431"/>
                  </a:cxn>
                  <a:cxn ang="0">
                    <a:pos x="732" y="454"/>
                  </a:cxn>
                  <a:cxn ang="0">
                    <a:pos x="284" y="532"/>
                  </a:cxn>
                  <a:cxn ang="0">
                    <a:pos x="64" y="453"/>
                  </a:cxn>
                  <a:cxn ang="0">
                    <a:pos x="64" y="431"/>
                  </a:cxn>
                  <a:cxn ang="0">
                    <a:pos x="53" y="426"/>
                  </a:cxn>
                  <a:cxn ang="0">
                    <a:pos x="0" y="79"/>
                  </a:cxn>
                  <a:cxn ang="0">
                    <a:pos x="445" y="1"/>
                  </a:cxn>
                  <a:cxn ang="0">
                    <a:pos x="462" y="0"/>
                  </a:cxn>
                  <a:cxn ang="0">
                    <a:pos x="462" y="0"/>
                  </a:cxn>
                </a:cxnLst>
                <a:rect l="0" t="0" r="r" b="b"/>
                <a:pathLst>
                  <a:path w="732" h="532">
                    <a:moveTo>
                      <a:pt x="462" y="0"/>
                    </a:moveTo>
                    <a:lnTo>
                      <a:pt x="512" y="348"/>
                    </a:lnTo>
                    <a:lnTo>
                      <a:pt x="732" y="431"/>
                    </a:lnTo>
                    <a:lnTo>
                      <a:pt x="732" y="454"/>
                    </a:lnTo>
                    <a:lnTo>
                      <a:pt x="284" y="532"/>
                    </a:lnTo>
                    <a:lnTo>
                      <a:pt x="64" y="453"/>
                    </a:lnTo>
                    <a:lnTo>
                      <a:pt x="64" y="431"/>
                    </a:lnTo>
                    <a:lnTo>
                      <a:pt x="53" y="426"/>
                    </a:lnTo>
                    <a:lnTo>
                      <a:pt x="0" y="79"/>
                    </a:lnTo>
                    <a:lnTo>
                      <a:pt x="445" y="1"/>
                    </a:lnTo>
                    <a:lnTo>
                      <a:pt x="462" y="0"/>
                    </a:lnTo>
                    <a:lnTo>
                      <a:pt x="462" y="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74" name="Picture 1234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 rot="21098833">
              <a:off x="1277353" y="828258"/>
              <a:ext cx="320908" cy="2208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cxnSp>
        <p:nvCxnSpPr>
          <p:cNvPr id="32" name="Straight Connector 31"/>
          <p:cNvCxnSpPr/>
          <p:nvPr/>
        </p:nvCxnSpPr>
        <p:spPr>
          <a:xfrm>
            <a:off x="7238983" y="4876800"/>
            <a:ext cx="1066800" cy="15240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3" name="Group 346"/>
          <p:cNvGrpSpPr/>
          <p:nvPr/>
        </p:nvGrpSpPr>
        <p:grpSpPr>
          <a:xfrm>
            <a:off x="8153393" y="4648213"/>
            <a:ext cx="838207" cy="652464"/>
            <a:chOff x="1219208" y="762009"/>
            <a:chExt cx="582618" cy="423864"/>
          </a:xfrm>
        </p:grpSpPr>
        <p:grpSp>
          <p:nvGrpSpPr>
            <p:cNvPr id="35" name="Group 299"/>
            <p:cNvGrpSpPr>
              <a:grpSpLocks/>
            </p:cNvGrpSpPr>
            <p:nvPr/>
          </p:nvGrpSpPr>
          <p:grpSpPr bwMode="auto">
            <a:xfrm>
              <a:off x="1219208" y="762009"/>
              <a:ext cx="582618" cy="423864"/>
              <a:chOff x="982" y="2328"/>
              <a:chExt cx="367" cy="267"/>
            </a:xfrm>
          </p:grpSpPr>
          <p:sp>
            <p:nvSpPr>
              <p:cNvPr id="37" name="Freeform 300"/>
              <p:cNvSpPr>
                <a:spLocks/>
              </p:cNvSpPr>
              <p:nvPr/>
            </p:nvSpPr>
            <p:spPr bwMode="auto">
              <a:xfrm>
                <a:off x="982" y="2367"/>
                <a:ext cx="33" cy="177"/>
              </a:xfrm>
              <a:custGeom>
                <a:avLst/>
                <a:gdLst/>
                <a:ahLst/>
                <a:cxnLst>
                  <a:cxn ang="0">
                    <a:pos x="65" y="353"/>
                  </a:cxn>
                  <a:cxn ang="0">
                    <a:pos x="16" y="0"/>
                  </a:cxn>
                  <a:cxn ang="0">
                    <a:pos x="0" y="1"/>
                  </a:cxn>
                  <a:cxn ang="0">
                    <a:pos x="50" y="344"/>
                  </a:cxn>
                  <a:cxn ang="0">
                    <a:pos x="65" y="353"/>
                  </a:cxn>
                  <a:cxn ang="0">
                    <a:pos x="65" y="353"/>
                  </a:cxn>
                </a:cxnLst>
                <a:rect l="0" t="0" r="r" b="b"/>
                <a:pathLst>
                  <a:path w="65" h="353">
                    <a:moveTo>
                      <a:pt x="65" y="353"/>
                    </a:moveTo>
                    <a:lnTo>
                      <a:pt x="16" y="0"/>
                    </a:lnTo>
                    <a:lnTo>
                      <a:pt x="0" y="1"/>
                    </a:lnTo>
                    <a:lnTo>
                      <a:pt x="50" y="344"/>
                    </a:lnTo>
                    <a:lnTo>
                      <a:pt x="65" y="353"/>
                    </a:lnTo>
                    <a:lnTo>
                      <a:pt x="65" y="353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Freeform 301"/>
              <p:cNvSpPr>
                <a:spLocks/>
              </p:cNvSpPr>
              <p:nvPr/>
            </p:nvSpPr>
            <p:spPr bwMode="auto">
              <a:xfrm>
                <a:off x="988" y="2328"/>
                <a:ext cx="251" cy="215"/>
              </a:xfrm>
              <a:custGeom>
                <a:avLst/>
                <a:gdLst/>
                <a:ahLst/>
                <a:cxnLst>
                  <a:cxn ang="0">
                    <a:pos x="502" y="351"/>
                  </a:cxn>
                  <a:cxn ang="0">
                    <a:pos x="449" y="0"/>
                  </a:cxn>
                  <a:cxn ang="0">
                    <a:pos x="0" y="79"/>
                  </a:cxn>
                  <a:cxn ang="0">
                    <a:pos x="52" y="428"/>
                  </a:cxn>
                  <a:cxn ang="0">
                    <a:pos x="502" y="351"/>
                  </a:cxn>
                  <a:cxn ang="0">
                    <a:pos x="502" y="351"/>
                  </a:cxn>
                </a:cxnLst>
                <a:rect l="0" t="0" r="r" b="b"/>
                <a:pathLst>
                  <a:path w="502" h="428">
                    <a:moveTo>
                      <a:pt x="502" y="351"/>
                    </a:moveTo>
                    <a:lnTo>
                      <a:pt x="449" y="0"/>
                    </a:lnTo>
                    <a:lnTo>
                      <a:pt x="0" y="79"/>
                    </a:lnTo>
                    <a:lnTo>
                      <a:pt x="52" y="428"/>
                    </a:lnTo>
                    <a:lnTo>
                      <a:pt x="502" y="351"/>
                    </a:lnTo>
                    <a:lnTo>
                      <a:pt x="502" y="351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302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solidFill>
                <a:srgbClr val="666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303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Line 304"/>
              <p:cNvSpPr>
                <a:spLocks noChangeShapeType="1"/>
              </p:cNvSpPr>
              <p:nvPr/>
            </p:nvSpPr>
            <p:spPr bwMode="auto">
              <a:xfrm flipH="1">
                <a:off x="1026" y="248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Line 305"/>
              <p:cNvSpPr>
                <a:spLocks noChangeShapeType="1"/>
              </p:cNvSpPr>
              <p:nvPr/>
            </p:nvSpPr>
            <p:spPr bwMode="auto">
              <a:xfrm flipH="1">
                <a:off x="1006" y="234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06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Freeform 307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noFill/>
              <a:ln w="4763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308"/>
              <p:cNvSpPr>
                <a:spLocks/>
              </p:cNvSpPr>
              <p:nvPr/>
            </p:nvSpPr>
            <p:spPr bwMode="auto">
              <a:xfrm>
                <a:off x="1015" y="2504"/>
                <a:ext cx="334" cy="78"/>
              </a:xfrm>
              <a:custGeom>
                <a:avLst/>
                <a:gdLst/>
                <a:ahLst/>
                <a:cxnLst>
                  <a:cxn ang="0">
                    <a:pos x="450" y="0"/>
                  </a:cxn>
                  <a:cxn ang="0">
                    <a:pos x="668" y="80"/>
                  </a:cxn>
                  <a:cxn ang="0">
                    <a:pos x="218" y="156"/>
                  </a:cxn>
                  <a:cxn ang="0">
                    <a:pos x="0" y="80"/>
                  </a:cxn>
                  <a:cxn ang="0">
                    <a:pos x="450" y="0"/>
                  </a:cxn>
                  <a:cxn ang="0">
                    <a:pos x="450" y="0"/>
                  </a:cxn>
                </a:cxnLst>
                <a:rect l="0" t="0" r="r" b="b"/>
                <a:pathLst>
                  <a:path w="668" h="156">
                    <a:moveTo>
                      <a:pt x="450" y="0"/>
                    </a:moveTo>
                    <a:lnTo>
                      <a:pt x="668" y="80"/>
                    </a:lnTo>
                    <a:lnTo>
                      <a:pt x="218" y="156"/>
                    </a:lnTo>
                    <a:lnTo>
                      <a:pt x="0" y="80"/>
                    </a:lnTo>
                    <a:lnTo>
                      <a:pt x="450" y="0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Line 309"/>
              <p:cNvSpPr>
                <a:spLocks noChangeShapeType="1"/>
              </p:cNvSpPr>
              <p:nvPr/>
            </p:nvSpPr>
            <p:spPr bwMode="auto">
              <a:xfrm flipH="1">
                <a:off x="1015" y="2504"/>
                <a:ext cx="224" cy="3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310"/>
              <p:cNvSpPr>
                <a:spLocks/>
              </p:cNvSpPr>
              <p:nvPr/>
            </p:nvSpPr>
            <p:spPr bwMode="auto">
              <a:xfrm>
                <a:off x="1047" y="2540"/>
                <a:ext cx="35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2" h="18">
                    <a:moveTo>
                      <a:pt x="39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311"/>
              <p:cNvSpPr>
                <a:spLocks/>
              </p:cNvSpPr>
              <p:nvPr/>
            </p:nvSpPr>
            <p:spPr bwMode="auto">
              <a:xfrm>
                <a:off x="1076" y="2535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18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8">
                    <a:moveTo>
                      <a:pt x="38" y="0"/>
                    </a:moveTo>
                    <a:lnTo>
                      <a:pt x="72" y="13"/>
                    </a:lnTo>
                    <a:lnTo>
                      <a:pt x="33" y="18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312"/>
              <p:cNvSpPr>
                <a:spLocks/>
              </p:cNvSpPr>
              <p:nvPr/>
            </p:nvSpPr>
            <p:spPr bwMode="auto">
              <a:xfrm>
                <a:off x="1106" y="2531"/>
                <a:ext cx="35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0"/>
                  </a:cxn>
                  <a:cxn ang="0">
                    <a:pos x="34" y="17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7">
                    <a:moveTo>
                      <a:pt x="39" y="0"/>
                    </a:moveTo>
                    <a:lnTo>
                      <a:pt x="71" y="10"/>
                    </a:lnTo>
                    <a:lnTo>
                      <a:pt x="34" y="17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313"/>
              <p:cNvSpPr>
                <a:spLocks/>
              </p:cNvSpPr>
              <p:nvPr/>
            </p:nvSpPr>
            <p:spPr bwMode="auto">
              <a:xfrm>
                <a:off x="1135" y="2526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0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0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314"/>
              <p:cNvSpPr>
                <a:spLocks/>
              </p:cNvSpPr>
              <p:nvPr/>
            </p:nvSpPr>
            <p:spPr bwMode="auto">
              <a:xfrm>
                <a:off x="1163" y="2521"/>
                <a:ext cx="37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315"/>
              <p:cNvSpPr>
                <a:spLocks/>
              </p:cNvSpPr>
              <p:nvPr/>
            </p:nvSpPr>
            <p:spPr bwMode="auto">
              <a:xfrm>
                <a:off x="1194" y="2516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2" h="18">
                    <a:moveTo>
                      <a:pt x="37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316"/>
              <p:cNvSpPr>
                <a:spLocks/>
              </p:cNvSpPr>
              <p:nvPr/>
            </p:nvSpPr>
            <p:spPr bwMode="auto">
              <a:xfrm>
                <a:off x="1222" y="2511"/>
                <a:ext cx="38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8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8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8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317"/>
              <p:cNvSpPr>
                <a:spLocks/>
              </p:cNvSpPr>
              <p:nvPr/>
            </p:nvSpPr>
            <p:spPr bwMode="auto">
              <a:xfrm>
                <a:off x="1071" y="2549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1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1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318"/>
              <p:cNvSpPr>
                <a:spLocks/>
              </p:cNvSpPr>
              <p:nvPr/>
            </p:nvSpPr>
            <p:spPr bwMode="auto">
              <a:xfrm>
                <a:off x="1101" y="2544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2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7">
                    <a:moveTo>
                      <a:pt x="38" y="0"/>
                    </a:moveTo>
                    <a:lnTo>
                      <a:pt x="71" y="12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19"/>
              <p:cNvSpPr>
                <a:spLocks/>
              </p:cNvSpPr>
              <p:nvPr/>
            </p:nvSpPr>
            <p:spPr bwMode="auto">
              <a:xfrm>
                <a:off x="1130" y="2539"/>
                <a:ext cx="35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1"/>
                  </a:cxn>
                  <a:cxn ang="0">
                    <a:pos x="33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6">
                    <a:moveTo>
                      <a:pt x="38" y="0"/>
                    </a:moveTo>
                    <a:lnTo>
                      <a:pt x="71" y="11"/>
                    </a:lnTo>
                    <a:lnTo>
                      <a:pt x="33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20"/>
              <p:cNvSpPr>
                <a:spLocks/>
              </p:cNvSpPr>
              <p:nvPr/>
            </p:nvSpPr>
            <p:spPr bwMode="auto">
              <a:xfrm>
                <a:off x="1159" y="2533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21"/>
              <p:cNvSpPr>
                <a:spLocks/>
              </p:cNvSpPr>
              <p:nvPr/>
            </p:nvSpPr>
            <p:spPr bwMode="auto">
              <a:xfrm>
                <a:off x="1188" y="2529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0"/>
                  </a:cxn>
                  <a:cxn ang="0">
                    <a:pos x="34" y="16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6">
                    <a:moveTo>
                      <a:pt x="39" y="0"/>
                    </a:moveTo>
                    <a:lnTo>
                      <a:pt x="73" y="10"/>
                    </a:lnTo>
                    <a:lnTo>
                      <a:pt x="34" y="16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22"/>
              <p:cNvSpPr>
                <a:spLocks/>
              </p:cNvSpPr>
              <p:nvPr/>
            </p:nvSpPr>
            <p:spPr bwMode="auto">
              <a:xfrm>
                <a:off x="1217" y="2524"/>
                <a:ext cx="37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2"/>
                  </a:cxn>
                  <a:cxn ang="0">
                    <a:pos x="35" y="16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2"/>
                    </a:lnTo>
                    <a:lnTo>
                      <a:pt x="35" y="16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323"/>
              <p:cNvSpPr>
                <a:spLocks/>
              </p:cNvSpPr>
              <p:nvPr/>
            </p:nvSpPr>
            <p:spPr bwMode="auto">
              <a:xfrm>
                <a:off x="1247" y="2519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1"/>
                  </a:cxn>
                  <a:cxn ang="0">
                    <a:pos x="34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1"/>
                    </a:lnTo>
                    <a:lnTo>
                      <a:pt x="34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324"/>
              <p:cNvSpPr>
                <a:spLocks/>
              </p:cNvSpPr>
              <p:nvPr/>
            </p:nvSpPr>
            <p:spPr bwMode="auto">
              <a:xfrm>
                <a:off x="1095" y="2557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1"/>
                  </a:cxn>
                  <a:cxn ang="0">
                    <a:pos x="34" y="19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9">
                    <a:moveTo>
                      <a:pt x="39" y="0"/>
                    </a:moveTo>
                    <a:lnTo>
                      <a:pt x="73" y="11"/>
                    </a:lnTo>
                    <a:lnTo>
                      <a:pt x="34" y="19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325"/>
              <p:cNvSpPr>
                <a:spLocks/>
              </p:cNvSpPr>
              <p:nvPr/>
            </p:nvSpPr>
            <p:spPr bwMode="auto">
              <a:xfrm>
                <a:off x="1125" y="2553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1" y="10"/>
                  </a:cxn>
                  <a:cxn ang="0">
                    <a:pos x="32" y="18"/>
                  </a:cxn>
                  <a:cxn ang="0">
                    <a:pos x="0" y="5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1" h="18">
                    <a:moveTo>
                      <a:pt x="37" y="0"/>
                    </a:moveTo>
                    <a:lnTo>
                      <a:pt x="71" y="10"/>
                    </a:lnTo>
                    <a:lnTo>
                      <a:pt x="32" y="18"/>
                    </a:lnTo>
                    <a:lnTo>
                      <a:pt x="0" y="5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326"/>
              <p:cNvSpPr>
                <a:spLocks/>
              </p:cNvSpPr>
              <p:nvPr/>
            </p:nvSpPr>
            <p:spPr bwMode="auto">
              <a:xfrm>
                <a:off x="1242" y="2532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0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8">
                    <a:moveTo>
                      <a:pt x="38" y="0"/>
                    </a:moveTo>
                    <a:lnTo>
                      <a:pt x="71" y="10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327"/>
              <p:cNvSpPr>
                <a:spLocks/>
              </p:cNvSpPr>
              <p:nvPr/>
            </p:nvSpPr>
            <p:spPr bwMode="auto">
              <a:xfrm>
                <a:off x="1271" y="2527"/>
                <a:ext cx="37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6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6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6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328"/>
              <p:cNvSpPr>
                <a:spLocks/>
              </p:cNvSpPr>
              <p:nvPr/>
            </p:nvSpPr>
            <p:spPr bwMode="auto">
              <a:xfrm>
                <a:off x="1120" y="2566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0" y="11"/>
                  </a:cxn>
                  <a:cxn ang="0">
                    <a:pos x="33" y="17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17">
                    <a:moveTo>
                      <a:pt x="38" y="0"/>
                    </a:moveTo>
                    <a:lnTo>
                      <a:pt x="70" y="11"/>
                    </a:lnTo>
                    <a:lnTo>
                      <a:pt x="33" y="17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329"/>
              <p:cNvSpPr>
                <a:spLocks/>
              </p:cNvSpPr>
              <p:nvPr/>
            </p:nvSpPr>
            <p:spPr bwMode="auto">
              <a:xfrm>
                <a:off x="1149" y="2560"/>
                <a:ext cx="36" cy="1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20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20">
                    <a:moveTo>
                      <a:pt x="38" y="0"/>
                    </a:moveTo>
                    <a:lnTo>
                      <a:pt x="72" y="13"/>
                    </a:lnTo>
                    <a:lnTo>
                      <a:pt x="33" y="20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330"/>
              <p:cNvSpPr>
                <a:spLocks/>
              </p:cNvSpPr>
              <p:nvPr/>
            </p:nvSpPr>
            <p:spPr bwMode="auto">
              <a:xfrm>
                <a:off x="1266" y="2540"/>
                <a:ext cx="36" cy="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72" y="13"/>
                  </a:cxn>
                  <a:cxn ang="0">
                    <a:pos x="35" y="18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72" h="18">
                    <a:moveTo>
                      <a:pt x="40" y="0"/>
                    </a:moveTo>
                    <a:lnTo>
                      <a:pt x="72" y="13"/>
                    </a:lnTo>
                    <a:lnTo>
                      <a:pt x="35" y="18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31"/>
              <p:cNvSpPr>
                <a:spLocks/>
              </p:cNvSpPr>
              <p:nvPr/>
            </p:nvSpPr>
            <p:spPr bwMode="auto">
              <a:xfrm>
                <a:off x="1295" y="2536"/>
                <a:ext cx="36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2"/>
                  </a:cxn>
                  <a:cxn ang="0">
                    <a:pos x="35" y="18"/>
                  </a:cxn>
                  <a:cxn ang="0">
                    <a:pos x="0" y="7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8">
                    <a:moveTo>
                      <a:pt x="39" y="0"/>
                    </a:moveTo>
                    <a:lnTo>
                      <a:pt x="71" y="12"/>
                    </a:lnTo>
                    <a:lnTo>
                      <a:pt x="35" y="18"/>
                    </a:lnTo>
                    <a:lnTo>
                      <a:pt x="0" y="7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" name="Freeform 332"/>
              <p:cNvSpPr>
                <a:spLocks/>
              </p:cNvSpPr>
              <p:nvPr/>
            </p:nvSpPr>
            <p:spPr bwMode="auto">
              <a:xfrm>
                <a:off x="1152" y="2536"/>
                <a:ext cx="124" cy="30"/>
              </a:xfrm>
              <a:custGeom>
                <a:avLst/>
                <a:gdLst/>
                <a:ahLst/>
                <a:cxnLst>
                  <a:cxn ang="0">
                    <a:pos x="248" y="30"/>
                  </a:cxn>
                  <a:cxn ang="0">
                    <a:pos x="166" y="0"/>
                  </a:cxn>
                  <a:cxn ang="0">
                    <a:pos x="0" y="29"/>
                  </a:cxn>
                  <a:cxn ang="0">
                    <a:pos x="84" y="61"/>
                  </a:cxn>
                  <a:cxn ang="0">
                    <a:pos x="248" y="30"/>
                  </a:cxn>
                  <a:cxn ang="0">
                    <a:pos x="248" y="30"/>
                  </a:cxn>
                </a:cxnLst>
                <a:rect l="0" t="0" r="r" b="b"/>
                <a:pathLst>
                  <a:path w="248" h="61">
                    <a:moveTo>
                      <a:pt x="248" y="30"/>
                    </a:moveTo>
                    <a:lnTo>
                      <a:pt x="166" y="0"/>
                    </a:lnTo>
                    <a:lnTo>
                      <a:pt x="0" y="29"/>
                    </a:lnTo>
                    <a:lnTo>
                      <a:pt x="84" y="61"/>
                    </a:lnTo>
                    <a:lnTo>
                      <a:pt x="248" y="30"/>
                    </a:lnTo>
                    <a:lnTo>
                      <a:pt x="248" y="30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333"/>
              <p:cNvSpPr>
                <a:spLocks/>
              </p:cNvSpPr>
              <p:nvPr/>
            </p:nvSpPr>
            <p:spPr bwMode="auto">
              <a:xfrm>
                <a:off x="1014" y="2543"/>
                <a:ext cx="111" cy="52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0"/>
                  </a:cxn>
                  <a:cxn ang="0">
                    <a:pos x="222" y="79"/>
                  </a:cxn>
                  <a:cxn ang="0">
                    <a:pos x="222" y="104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222" h="104">
                    <a:moveTo>
                      <a:pt x="0" y="24"/>
                    </a:moveTo>
                    <a:lnTo>
                      <a:pt x="0" y="0"/>
                    </a:lnTo>
                    <a:lnTo>
                      <a:pt x="222" y="79"/>
                    </a:lnTo>
                    <a:lnTo>
                      <a:pt x="222" y="10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Line 334"/>
              <p:cNvSpPr>
                <a:spLocks noChangeShapeType="1"/>
              </p:cNvSpPr>
              <p:nvPr/>
            </p:nvSpPr>
            <p:spPr bwMode="auto">
              <a:xfrm flipH="1">
                <a:off x="1126" y="2544"/>
                <a:ext cx="221" cy="38"/>
              </a:xfrm>
              <a:prstGeom prst="line">
                <a:avLst/>
              </a:prstGeom>
              <a:noFill/>
              <a:ln w="1588">
                <a:solidFill>
                  <a:srgbClr val="9999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335"/>
              <p:cNvSpPr>
                <a:spLocks/>
              </p:cNvSpPr>
              <p:nvPr/>
            </p:nvSpPr>
            <p:spPr bwMode="auto">
              <a:xfrm>
                <a:off x="982" y="2328"/>
                <a:ext cx="366" cy="26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512" y="348"/>
                  </a:cxn>
                  <a:cxn ang="0">
                    <a:pos x="732" y="431"/>
                  </a:cxn>
                  <a:cxn ang="0">
                    <a:pos x="732" y="454"/>
                  </a:cxn>
                  <a:cxn ang="0">
                    <a:pos x="284" y="532"/>
                  </a:cxn>
                  <a:cxn ang="0">
                    <a:pos x="64" y="453"/>
                  </a:cxn>
                  <a:cxn ang="0">
                    <a:pos x="64" y="431"/>
                  </a:cxn>
                  <a:cxn ang="0">
                    <a:pos x="53" y="426"/>
                  </a:cxn>
                  <a:cxn ang="0">
                    <a:pos x="0" y="79"/>
                  </a:cxn>
                  <a:cxn ang="0">
                    <a:pos x="445" y="1"/>
                  </a:cxn>
                  <a:cxn ang="0">
                    <a:pos x="462" y="0"/>
                  </a:cxn>
                  <a:cxn ang="0">
                    <a:pos x="462" y="0"/>
                  </a:cxn>
                </a:cxnLst>
                <a:rect l="0" t="0" r="r" b="b"/>
                <a:pathLst>
                  <a:path w="732" h="532">
                    <a:moveTo>
                      <a:pt x="462" y="0"/>
                    </a:moveTo>
                    <a:lnTo>
                      <a:pt x="512" y="348"/>
                    </a:lnTo>
                    <a:lnTo>
                      <a:pt x="732" y="431"/>
                    </a:lnTo>
                    <a:lnTo>
                      <a:pt x="732" y="454"/>
                    </a:lnTo>
                    <a:lnTo>
                      <a:pt x="284" y="532"/>
                    </a:lnTo>
                    <a:lnTo>
                      <a:pt x="64" y="453"/>
                    </a:lnTo>
                    <a:lnTo>
                      <a:pt x="64" y="431"/>
                    </a:lnTo>
                    <a:lnTo>
                      <a:pt x="53" y="426"/>
                    </a:lnTo>
                    <a:lnTo>
                      <a:pt x="0" y="79"/>
                    </a:lnTo>
                    <a:lnTo>
                      <a:pt x="445" y="1"/>
                    </a:lnTo>
                    <a:lnTo>
                      <a:pt x="462" y="0"/>
                    </a:lnTo>
                    <a:lnTo>
                      <a:pt x="462" y="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6" name="Picture 1234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 rot="21098833">
              <a:off x="1277353" y="828257"/>
              <a:ext cx="320908" cy="2208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34" name="Freeform 33"/>
          <p:cNvSpPr/>
          <p:nvPr/>
        </p:nvSpPr>
        <p:spPr>
          <a:xfrm>
            <a:off x="5288907" y="2176530"/>
            <a:ext cx="865031" cy="2678805"/>
          </a:xfrm>
          <a:custGeom>
            <a:avLst/>
            <a:gdLst>
              <a:gd name="connsiteX0" fmla="*/ 465786 w 865031"/>
              <a:gd name="connsiteY0" fmla="*/ 0 h 2678805"/>
              <a:gd name="connsiteX1" fmla="*/ 66541 w 865031"/>
              <a:gd name="connsiteY1" fmla="*/ 772732 h 2678805"/>
              <a:gd name="connsiteX2" fmla="*/ 865031 w 865031"/>
              <a:gd name="connsiteY2" fmla="*/ 2678805 h 2678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5031" h="2678805">
                <a:moveTo>
                  <a:pt x="465786" y="0"/>
                </a:moveTo>
                <a:cubicBezTo>
                  <a:pt x="232893" y="163132"/>
                  <a:pt x="0" y="326265"/>
                  <a:pt x="66541" y="772732"/>
                </a:cubicBezTo>
                <a:cubicBezTo>
                  <a:pt x="133082" y="1219199"/>
                  <a:pt x="729803" y="2346101"/>
                  <a:pt x="865031" y="2678805"/>
                </a:cubicBez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76200"/>
            <a:ext cx="9144000" cy="1143000"/>
          </a:xfrm>
        </p:spPr>
        <p:txBody>
          <a:bodyPr/>
          <a:lstStyle/>
          <a:p>
            <a:r>
              <a:rPr lang="en-US" dirty="0" smtClean="0"/>
              <a:t>Capture from a SPAN/Mirror/Monitor (S/M/M)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4831707" cy="4525963"/>
          </a:xfrm>
        </p:spPr>
        <p:txBody>
          <a:bodyPr/>
          <a:lstStyle/>
          <a:p>
            <a:r>
              <a:rPr lang="en-US" dirty="0" smtClean="0"/>
              <a:t>What do I get? </a:t>
            </a:r>
          </a:p>
          <a:p>
            <a:pPr lvl="1"/>
            <a:r>
              <a:rPr lang="en-US" dirty="0" smtClean="0"/>
              <a:t>The traffic you need to see (maybe)</a:t>
            </a:r>
          </a:p>
          <a:p>
            <a:pPr lvl="1"/>
            <a:r>
              <a:rPr lang="en-US" dirty="0" smtClean="0"/>
              <a:t>Allows you to monitor multiple stations at once.</a:t>
            </a:r>
          </a:p>
          <a:p>
            <a:pPr lvl="1"/>
            <a:r>
              <a:rPr lang="en-US" dirty="0" smtClean="0"/>
              <a:t>If spanning a VLAN, possibly multiple copies of the same packet.  (a/k/a why do I have 8 million retransmissions?)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6138846" y="6453188"/>
            <a:ext cx="33337" cy="11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r>
              <a:rPr lang="en-US" sz="100">
                <a:solidFill>
                  <a:srgbClr val="FFFFFF"/>
                </a:solidFill>
              </a:rPr>
              <a:t>SERIES</a:t>
            </a:r>
            <a:endParaRPr lang="en-US"/>
          </a:p>
        </p:txBody>
      </p: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5716570" y="1905000"/>
            <a:ext cx="1674813" cy="377825"/>
            <a:chOff x="528" y="3472"/>
            <a:chExt cx="786" cy="143"/>
          </a:xfrm>
        </p:grpSpPr>
        <p:sp>
          <p:nvSpPr>
            <p:cNvPr id="431" name="Rectangle 6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32" name="Line 7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" name="Group 8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445" name="Freeform 9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Freeform 10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Rectangle 11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 12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 13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Freeform 14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Freeform 15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Freeform 16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Freeform 17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Freeform 18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Freeform 19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Freeform 20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Rectangle 21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Rectangle 22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Rectangle 23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Rectangle 24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" name="Rectangle 25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" name="Rectangle 26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Rectangle 27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Rectangle 28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Rectangle 29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Rectangle 30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Rectangle 31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Rectangle 32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Rectangle 33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Rectangle 34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Rectangle 35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Rectangle 36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" name="Rectangle 37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" name="Rectangle 38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" name="Rectangle 39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" name="Rectangle 40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" name="Rectangle 41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" name="Rectangle 42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" name="Rectangle 43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" name="Rectangle 44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" name="Rectangle 45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" name="Rectangle 46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4" name="Line 47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5" name="Line 48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6" name="Line 49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7" name="Line 50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8" name="Line 51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9" name="Line 52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0" name="Line 53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1" name="Line 54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2" name="Line 55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3" name="Line 56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4" name="Line 57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7" name="Line 58"/>
          <p:cNvSpPr>
            <a:spLocks noChangeShapeType="1"/>
          </p:cNvSpPr>
          <p:nvPr/>
        </p:nvSpPr>
        <p:spPr bwMode="auto">
          <a:xfrm>
            <a:off x="7162783" y="2209800"/>
            <a:ext cx="1217612" cy="6715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8" name="Line 60"/>
          <p:cNvSpPr>
            <a:spLocks noChangeShapeType="1"/>
          </p:cNvSpPr>
          <p:nvPr/>
        </p:nvSpPr>
        <p:spPr bwMode="auto">
          <a:xfrm flipH="1">
            <a:off x="5867400" y="2209800"/>
            <a:ext cx="109538" cy="369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9" name="Line 61"/>
          <p:cNvSpPr>
            <a:spLocks noChangeShapeType="1"/>
          </p:cNvSpPr>
          <p:nvPr/>
        </p:nvSpPr>
        <p:spPr bwMode="auto">
          <a:xfrm>
            <a:off x="6172183" y="2209800"/>
            <a:ext cx="228600" cy="457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10" name="Line 62"/>
          <p:cNvSpPr>
            <a:spLocks noChangeShapeType="1"/>
          </p:cNvSpPr>
          <p:nvPr/>
        </p:nvSpPr>
        <p:spPr bwMode="auto">
          <a:xfrm>
            <a:off x="6934183" y="2209800"/>
            <a:ext cx="384175" cy="422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2" name="Group 177"/>
          <p:cNvGrpSpPr>
            <a:grpSpLocks/>
          </p:cNvGrpSpPr>
          <p:nvPr/>
        </p:nvGrpSpPr>
        <p:grpSpPr bwMode="auto">
          <a:xfrm>
            <a:off x="6086458" y="4684713"/>
            <a:ext cx="1162050" cy="215900"/>
            <a:chOff x="528" y="3472"/>
            <a:chExt cx="786" cy="143"/>
          </a:xfrm>
        </p:grpSpPr>
        <p:sp>
          <p:nvSpPr>
            <p:cNvPr id="374" name="Rectangle 178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75" name="Line 179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" name="Group 180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388" name="Freeform 181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82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Rectangle 183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84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85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86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87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88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89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190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191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192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Rectangle 193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Rectangle 194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Rectangle 195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Rectangle 196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Rectangle 197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Rectangle 198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Rectangle 199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Rectangle 200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Rectangle 201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Rectangle 202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Rectangle 203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Rectangle 204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Rectangle 205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Rectangle 206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Rectangle 207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Rectangle 208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Rectangle 209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Rectangle 210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Rectangle 211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Rectangle 212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Rectangle 213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Rectangle 214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Rectangle 215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Rectangle 216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Rectangle 217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Rectangle 218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7" name="Line 219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8" name="Line 220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9" name="Line 221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0" name="Line 222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1" name="Line 223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Line 224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Line 225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4" name="Line 226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5" name="Line 227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6" name="Line 228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7" name="Line 229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14" name="Line 230"/>
          <p:cNvSpPr>
            <a:spLocks noChangeShapeType="1"/>
          </p:cNvSpPr>
          <p:nvPr/>
        </p:nvSpPr>
        <p:spPr bwMode="auto">
          <a:xfrm flipH="1">
            <a:off x="5976921" y="4816475"/>
            <a:ext cx="273050" cy="2651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5" name="Group 232"/>
          <p:cNvGrpSpPr>
            <a:grpSpLocks/>
          </p:cNvGrpSpPr>
          <p:nvPr/>
        </p:nvGrpSpPr>
        <p:grpSpPr bwMode="auto">
          <a:xfrm>
            <a:off x="5732446" y="5046663"/>
            <a:ext cx="452437" cy="523875"/>
            <a:chOff x="1350" y="2770"/>
            <a:chExt cx="306" cy="348"/>
          </a:xfrm>
        </p:grpSpPr>
        <p:pic>
          <p:nvPicPr>
            <p:cNvPr id="372" name="Picture 233" descr="computer65x74p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350" y="2770"/>
              <a:ext cx="306" cy="348"/>
            </a:xfrm>
            <a:prstGeom prst="rect">
              <a:avLst/>
            </a:prstGeom>
            <a:noFill/>
          </p:spPr>
        </p:pic>
        <p:sp>
          <p:nvSpPr>
            <p:cNvPr id="373" name="Text Box 234"/>
            <p:cNvSpPr txBox="1">
              <a:spLocks noChangeArrowheads="1"/>
            </p:cNvSpPr>
            <p:nvPr/>
          </p:nvSpPr>
          <p:spPr bwMode="auto">
            <a:xfrm>
              <a:off x="1448" y="2842"/>
              <a:ext cx="136" cy="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X</a:t>
              </a:r>
              <a:endParaRPr lang="en-US"/>
            </a:p>
          </p:txBody>
        </p:sp>
      </p:grpSp>
      <p:sp>
        <p:nvSpPr>
          <p:cNvPr id="16" name="Line 235"/>
          <p:cNvSpPr>
            <a:spLocks noChangeShapeType="1"/>
          </p:cNvSpPr>
          <p:nvPr/>
        </p:nvSpPr>
        <p:spPr bwMode="auto">
          <a:xfrm flipH="1">
            <a:off x="6413483" y="4873625"/>
            <a:ext cx="46038" cy="795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7" name="Group 236"/>
          <p:cNvGrpSpPr>
            <a:grpSpLocks/>
          </p:cNvGrpSpPr>
          <p:nvPr/>
        </p:nvGrpSpPr>
        <p:grpSpPr bwMode="auto">
          <a:xfrm>
            <a:off x="6232508" y="5668963"/>
            <a:ext cx="450850" cy="523875"/>
            <a:chOff x="1632" y="2959"/>
            <a:chExt cx="306" cy="348"/>
          </a:xfrm>
        </p:grpSpPr>
        <p:pic>
          <p:nvPicPr>
            <p:cNvPr id="370" name="Picture 237" descr="computer65x74p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632" y="2959"/>
              <a:ext cx="306" cy="348"/>
            </a:xfrm>
            <a:prstGeom prst="rect">
              <a:avLst/>
            </a:prstGeom>
            <a:noFill/>
          </p:spPr>
        </p:pic>
        <p:sp>
          <p:nvSpPr>
            <p:cNvPr id="371" name="Text Box 238"/>
            <p:cNvSpPr txBox="1">
              <a:spLocks noChangeArrowheads="1"/>
            </p:cNvSpPr>
            <p:nvPr/>
          </p:nvSpPr>
          <p:spPr bwMode="auto">
            <a:xfrm>
              <a:off x="1730" y="3016"/>
              <a:ext cx="135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Y</a:t>
              </a:r>
              <a:endParaRPr lang="en-US"/>
            </a:p>
          </p:txBody>
        </p:sp>
      </p:grpSp>
      <p:sp>
        <p:nvSpPr>
          <p:cNvPr id="18" name="Line 239"/>
          <p:cNvSpPr>
            <a:spLocks noChangeShapeType="1"/>
          </p:cNvSpPr>
          <p:nvPr/>
        </p:nvSpPr>
        <p:spPr bwMode="auto">
          <a:xfrm>
            <a:off x="6767496" y="4873625"/>
            <a:ext cx="142875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19" name="Group 240"/>
          <p:cNvGrpSpPr>
            <a:grpSpLocks/>
          </p:cNvGrpSpPr>
          <p:nvPr/>
        </p:nvGrpSpPr>
        <p:grpSpPr bwMode="auto">
          <a:xfrm>
            <a:off x="6688121" y="5022850"/>
            <a:ext cx="450850" cy="523875"/>
            <a:chOff x="2256" y="2784"/>
            <a:chExt cx="306" cy="348"/>
          </a:xfrm>
        </p:grpSpPr>
        <p:pic>
          <p:nvPicPr>
            <p:cNvPr id="368" name="Picture 241" descr="computer65x74p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256" y="2784"/>
              <a:ext cx="306" cy="348"/>
            </a:xfrm>
            <a:prstGeom prst="rect">
              <a:avLst/>
            </a:prstGeom>
            <a:noFill/>
          </p:spPr>
        </p:pic>
        <p:sp>
          <p:nvSpPr>
            <p:cNvPr id="369" name="Text Box 242"/>
            <p:cNvSpPr txBox="1">
              <a:spLocks noChangeArrowheads="1"/>
            </p:cNvSpPr>
            <p:nvPr/>
          </p:nvSpPr>
          <p:spPr bwMode="auto">
            <a:xfrm>
              <a:off x="2340" y="2833"/>
              <a:ext cx="137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Z</a:t>
              </a:r>
              <a:endParaRPr lang="en-US"/>
            </a:p>
          </p:txBody>
        </p:sp>
      </p:grpSp>
      <p:sp>
        <p:nvSpPr>
          <p:cNvPr id="20" name="AutoShape 243"/>
          <p:cNvSpPr>
            <a:spLocks noChangeArrowheads="1"/>
          </p:cNvSpPr>
          <p:nvPr/>
        </p:nvSpPr>
        <p:spPr bwMode="auto">
          <a:xfrm>
            <a:off x="5791183" y="1543050"/>
            <a:ext cx="1524000" cy="1123950"/>
          </a:xfrm>
          <a:custGeom>
            <a:avLst/>
            <a:gdLst>
              <a:gd name="G0" fmla="+- -1120188 0 0"/>
              <a:gd name="G1" fmla="+- 11796480 0 0"/>
              <a:gd name="G2" fmla="+- -1120188 0 11796480"/>
              <a:gd name="G3" fmla="+- 10800 0 0"/>
              <a:gd name="G4" fmla="+- 0 0 -1120188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9247 0 0"/>
              <a:gd name="G9" fmla="+- 0 0 11796480"/>
              <a:gd name="G10" fmla="+- 9247 0 2700"/>
              <a:gd name="G11" fmla="cos G10 -1120188"/>
              <a:gd name="G12" fmla="sin G10 -1120188"/>
              <a:gd name="G13" fmla="cos 13500 -1120188"/>
              <a:gd name="G14" fmla="sin 13500 -1120188"/>
              <a:gd name="G15" fmla="+- G11 10800 0"/>
              <a:gd name="G16" fmla="+- G12 10800 0"/>
              <a:gd name="G17" fmla="+- G13 10800 0"/>
              <a:gd name="G18" fmla="+- G14 10800 0"/>
              <a:gd name="G19" fmla="*/ 9247 1 2"/>
              <a:gd name="G20" fmla="+- G19 5400 0"/>
              <a:gd name="G21" fmla="cos G20 -1120188"/>
              <a:gd name="G22" fmla="sin G20 -1120188"/>
              <a:gd name="G23" fmla="+- G21 10800 0"/>
              <a:gd name="G24" fmla="+- G12 G23 G22"/>
              <a:gd name="G25" fmla="+- G22 G23 G11"/>
              <a:gd name="G26" fmla="cos 10800 -1120188"/>
              <a:gd name="G27" fmla="sin 10800 -1120188"/>
              <a:gd name="G28" fmla="cos 9247 -1120188"/>
              <a:gd name="G29" fmla="sin 9247 -1120188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20188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9247 G39"/>
              <a:gd name="G43" fmla="sin 9247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195 w 21600"/>
              <a:gd name="T5" fmla="*/ 119 h 21600"/>
              <a:gd name="T6" fmla="*/ 776 w 21600"/>
              <a:gd name="T7" fmla="*/ 10800 h 21600"/>
              <a:gd name="T8" fmla="*/ 9425 w 21600"/>
              <a:gd name="T9" fmla="*/ 1655 h 21600"/>
              <a:gd name="T10" fmla="*/ 23703 w 21600"/>
              <a:gd name="T11" fmla="*/ 6832 h 21600"/>
              <a:gd name="T12" fmla="*/ 21403 w 21600"/>
              <a:gd name="T13" fmla="*/ 11177 h 21600"/>
              <a:gd name="T14" fmla="*/ 17057 w 21600"/>
              <a:gd name="T15" fmla="*/ 8875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638" y="8082"/>
                </a:moveTo>
                <a:cubicBezTo>
                  <a:pt x="18445" y="4201"/>
                  <a:pt x="14860" y="1553"/>
                  <a:pt x="10800" y="1553"/>
                </a:cubicBezTo>
                <a:cubicBezTo>
                  <a:pt x="5693" y="1553"/>
                  <a:pt x="1553" y="5693"/>
                  <a:pt x="1553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41" y="-1"/>
                  <a:pt x="19729" y="3093"/>
                  <a:pt x="21122" y="7625"/>
                </a:cubicBezTo>
                <a:lnTo>
                  <a:pt x="23703" y="6832"/>
                </a:lnTo>
                <a:lnTo>
                  <a:pt x="21403" y="11177"/>
                </a:lnTo>
                <a:lnTo>
                  <a:pt x="17057" y="8875"/>
                </a:lnTo>
                <a:lnTo>
                  <a:pt x="19638" y="8082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1" name="AutoShape 244"/>
          <p:cNvSpPr>
            <a:spLocks noChangeArrowheads="1"/>
          </p:cNvSpPr>
          <p:nvPr/>
        </p:nvSpPr>
        <p:spPr bwMode="auto">
          <a:xfrm>
            <a:off x="6227746" y="4340225"/>
            <a:ext cx="985837" cy="974725"/>
          </a:xfrm>
          <a:custGeom>
            <a:avLst/>
            <a:gdLst>
              <a:gd name="G0" fmla="+- -1111009 0 0"/>
              <a:gd name="G1" fmla="+- 11796480 0 0"/>
              <a:gd name="G2" fmla="+- -1111009 0 11796480"/>
              <a:gd name="G3" fmla="+- 10800 0 0"/>
              <a:gd name="G4" fmla="+- 0 0 -1111009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9290 0 0"/>
              <a:gd name="G9" fmla="+- 0 0 11796480"/>
              <a:gd name="G10" fmla="+- 9290 0 2700"/>
              <a:gd name="G11" fmla="cos G10 -1111009"/>
              <a:gd name="G12" fmla="sin G10 -1111009"/>
              <a:gd name="G13" fmla="cos 13500 -1111009"/>
              <a:gd name="G14" fmla="sin 13500 -1111009"/>
              <a:gd name="G15" fmla="+- G11 10800 0"/>
              <a:gd name="G16" fmla="+- G12 10800 0"/>
              <a:gd name="G17" fmla="+- G13 10800 0"/>
              <a:gd name="G18" fmla="+- G14 10800 0"/>
              <a:gd name="G19" fmla="*/ 9290 1 2"/>
              <a:gd name="G20" fmla="+- G19 5400 0"/>
              <a:gd name="G21" fmla="cos G20 -1111009"/>
              <a:gd name="G22" fmla="sin G20 -1111009"/>
              <a:gd name="G23" fmla="+- G21 10800 0"/>
              <a:gd name="G24" fmla="+- G12 G23 G22"/>
              <a:gd name="G25" fmla="+- G22 G23 G11"/>
              <a:gd name="G26" fmla="cos 10800 -1111009"/>
              <a:gd name="G27" fmla="sin 10800 -1111009"/>
              <a:gd name="G28" fmla="cos 9290 -1111009"/>
              <a:gd name="G29" fmla="sin 9290 -1111009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11009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9290 G39"/>
              <a:gd name="G43" fmla="sin 9290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208 w 21600"/>
              <a:gd name="T5" fmla="*/ 117 h 21600"/>
              <a:gd name="T6" fmla="*/ 755 w 21600"/>
              <a:gd name="T7" fmla="*/ 10800 h 21600"/>
              <a:gd name="T8" fmla="*/ 9430 w 21600"/>
              <a:gd name="T9" fmla="*/ 1611 h 21600"/>
              <a:gd name="T10" fmla="*/ 23713 w 21600"/>
              <a:gd name="T11" fmla="*/ 6863 h 21600"/>
              <a:gd name="T12" fmla="*/ 21415 w 21600"/>
              <a:gd name="T13" fmla="*/ 11176 h 21600"/>
              <a:gd name="T14" fmla="*/ 17103 w 21600"/>
              <a:gd name="T15" fmla="*/ 8878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686" y="8091"/>
                </a:moveTo>
                <a:cubicBezTo>
                  <a:pt x="18494" y="4181"/>
                  <a:pt x="14887" y="1510"/>
                  <a:pt x="10800" y="1510"/>
                </a:cubicBezTo>
                <a:cubicBezTo>
                  <a:pt x="5669" y="1510"/>
                  <a:pt x="1510" y="5669"/>
                  <a:pt x="1510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51" y="-1"/>
                  <a:pt x="19745" y="3105"/>
                  <a:pt x="21130" y="7650"/>
                </a:cubicBezTo>
                <a:lnTo>
                  <a:pt x="23713" y="6863"/>
                </a:lnTo>
                <a:lnTo>
                  <a:pt x="21415" y="11176"/>
                </a:lnTo>
                <a:lnTo>
                  <a:pt x="17103" y="8878"/>
                </a:lnTo>
                <a:lnTo>
                  <a:pt x="19686" y="8091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" name="AutoShape 246"/>
          <p:cNvSpPr>
            <a:spLocks noChangeArrowheads="1"/>
          </p:cNvSpPr>
          <p:nvPr/>
        </p:nvSpPr>
        <p:spPr bwMode="auto">
          <a:xfrm>
            <a:off x="6454758" y="4340225"/>
            <a:ext cx="758825" cy="900113"/>
          </a:xfrm>
          <a:custGeom>
            <a:avLst/>
            <a:gdLst>
              <a:gd name="G0" fmla="+- -1157229 0 0"/>
              <a:gd name="G1" fmla="+- 11796480 0 0"/>
              <a:gd name="G2" fmla="+- -1157229 0 11796480"/>
              <a:gd name="G3" fmla="+- 10800 0 0"/>
              <a:gd name="G4" fmla="+- 0 0 -1157229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8930 0 0"/>
              <a:gd name="G9" fmla="+- 0 0 11796480"/>
              <a:gd name="G10" fmla="+- 8930 0 2700"/>
              <a:gd name="G11" fmla="cos G10 -1157229"/>
              <a:gd name="G12" fmla="sin G10 -1157229"/>
              <a:gd name="G13" fmla="cos 13500 -1157229"/>
              <a:gd name="G14" fmla="sin 13500 -1157229"/>
              <a:gd name="G15" fmla="+- G11 10800 0"/>
              <a:gd name="G16" fmla="+- G12 10800 0"/>
              <a:gd name="G17" fmla="+- G13 10800 0"/>
              <a:gd name="G18" fmla="+- G14 10800 0"/>
              <a:gd name="G19" fmla="*/ 8930 1 2"/>
              <a:gd name="G20" fmla="+- G19 5400 0"/>
              <a:gd name="G21" fmla="cos G20 -1157229"/>
              <a:gd name="G22" fmla="sin G20 -1157229"/>
              <a:gd name="G23" fmla="+- G21 10800 0"/>
              <a:gd name="G24" fmla="+- G12 G23 G22"/>
              <a:gd name="G25" fmla="+- G22 G23 G11"/>
              <a:gd name="G26" fmla="cos 10800 -1157229"/>
              <a:gd name="G27" fmla="sin 10800 -1157229"/>
              <a:gd name="G28" fmla="cos 8930 -1157229"/>
              <a:gd name="G29" fmla="sin 8930 -1157229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57229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8930 G39"/>
              <a:gd name="G43" fmla="sin 8930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142 w 21600"/>
              <a:gd name="T5" fmla="*/ 127 h 21600"/>
              <a:gd name="T6" fmla="*/ 935 w 21600"/>
              <a:gd name="T7" fmla="*/ 10800 h 21600"/>
              <a:gd name="T8" fmla="*/ 9429 w 21600"/>
              <a:gd name="T9" fmla="*/ 1975 h 21600"/>
              <a:gd name="T10" fmla="*/ 23663 w 21600"/>
              <a:gd name="T11" fmla="*/ 6705 h 21600"/>
              <a:gd name="T12" fmla="*/ 21303 w 21600"/>
              <a:gd name="T13" fmla="*/ 11271 h 21600"/>
              <a:gd name="T14" fmla="*/ 16736 w 21600"/>
              <a:gd name="T15" fmla="*/ 8910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309" y="8091"/>
                </a:moveTo>
                <a:cubicBezTo>
                  <a:pt x="18129" y="4386"/>
                  <a:pt x="14688" y="1870"/>
                  <a:pt x="10800" y="1870"/>
                </a:cubicBezTo>
                <a:cubicBezTo>
                  <a:pt x="5868" y="1870"/>
                  <a:pt x="1870" y="5868"/>
                  <a:pt x="1870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02" y="-1"/>
                  <a:pt x="19664" y="3042"/>
                  <a:pt x="21091" y="7524"/>
                </a:cubicBezTo>
                <a:lnTo>
                  <a:pt x="23663" y="6705"/>
                </a:lnTo>
                <a:lnTo>
                  <a:pt x="21303" y="11271"/>
                </a:lnTo>
                <a:lnTo>
                  <a:pt x="16736" y="8910"/>
                </a:lnTo>
                <a:lnTo>
                  <a:pt x="19309" y="8091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3" name="AutoShape 247"/>
          <p:cNvSpPr>
            <a:spLocks noChangeArrowheads="1"/>
          </p:cNvSpPr>
          <p:nvPr/>
        </p:nvSpPr>
        <p:spPr bwMode="auto">
          <a:xfrm>
            <a:off x="6757971" y="4340225"/>
            <a:ext cx="455612" cy="909638"/>
          </a:xfrm>
          <a:custGeom>
            <a:avLst/>
            <a:gdLst>
              <a:gd name="G0" fmla="+- -1157229 0 0"/>
              <a:gd name="G1" fmla="+- 11796480 0 0"/>
              <a:gd name="G2" fmla="+- -1157229 0 11796480"/>
              <a:gd name="G3" fmla="+- 10800 0 0"/>
              <a:gd name="G4" fmla="+- 0 0 -1157229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8930 0 0"/>
              <a:gd name="G9" fmla="+- 0 0 11796480"/>
              <a:gd name="G10" fmla="+- 8930 0 2700"/>
              <a:gd name="G11" fmla="cos G10 -1157229"/>
              <a:gd name="G12" fmla="sin G10 -1157229"/>
              <a:gd name="G13" fmla="cos 13500 -1157229"/>
              <a:gd name="G14" fmla="sin 13500 -1157229"/>
              <a:gd name="G15" fmla="+- G11 10800 0"/>
              <a:gd name="G16" fmla="+- G12 10800 0"/>
              <a:gd name="G17" fmla="+- G13 10800 0"/>
              <a:gd name="G18" fmla="+- G14 10800 0"/>
              <a:gd name="G19" fmla="*/ 8930 1 2"/>
              <a:gd name="G20" fmla="+- G19 5400 0"/>
              <a:gd name="G21" fmla="cos G20 -1157229"/>
              <a:gd name="G22" fmla="sin G20 -1157229"/>
              <a:gd name="G23" fmla="+- G21 10800 0"/>
              <a:gd name="G24" fmla="+- G12 G23 G22"/>
              <a:gd name="G25" fmla="+- G22 G23 G11"/>
              <a:gd name="G26" fmla="cos 10800 -1157229"/>
              <a:gd name="G27" fmla="sin 10800 -1157229"/>
              <a:gd name="G28" fmla="cos 8930 -1157229"/>
              <a:gd name="G29" fmla="sin 8930 -1157229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57229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8930 G39"/>
              <a:gd name="G43" fmla="sin 8930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142 w 21600"/>
              <a:gd name="T5" fmla="*/ 127 h 21600"/>
              <a:gd name="T6" fmla="*/ 935 w 21600"/>
              <a:gd name="T7" fmla="*/ 10800 h 21600"/>
              <a:gd name="T8" fmla="*/ 9429 w 21600"/>
              <a:gd name="T9" fmla="*/ 1975 h 21600"/>
              <a:gd name="T10" fmla="*/ 23663 w 21600"/>
              <a:gd name="T11" fmla="*/ 6705 h 21600"/>
              <a:gd name="T12" fmla="*/ 21303 w 21600"/>
              <a:gd name="T13" fmla="*/ 11271 h 21600"/>
              <a:gd name="T14" fmla="*/ 16736 w 21600"/>
              <a:gd name="T15" fmla="*/ 8910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309" y="8091"/>
                </a:moveTo>
                <a:cubicBezTo>
                  <a:pt x="18129" y="4386"/>
                  <a:pt x="14688" y="1870"/>
                  <a:pt x="10800" y="1870"/>
                </a:cubicBezTo>
                <a:cubicBezTo>
                  <a:pt x="5868" y="1870"/>
                  <a:pt x="1870" y="5868"/>
                  <a:pt x="1870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02" y="-1"/>
                  <a:pt x="19664" y="3042"/>
                  <a:pt x="21091" y="7524"/>
                </a:cubicBezTo>
                <a:lnTo>
                  <a:pt x="23663" y="6705"/>
                </a:lnTo>
                <a:lnTo>
                  <a:pt x="21303" y="11271"/>
                </a:lnTo>
                <a:lnTo>
                  <a:pt x="16736" y="8910"/>
                </a:lnTo>
                <a:lnTo>
                  <a:pt x="19309" y="8091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4" name="Line 248"/>
          <p:cNvSpPr>
            <a:spLocks noChangeShapeType="1"/>
          </p:cNvSpPr>
          <p:nvPr/>
        </p:nvSpPr>
        <p:spPr bwMode="auto">
          <a:xfrm>
            <a:off x="6986571" y="4870450"/>
            <a:ext cx="682625" cy="758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25" name="Picture 249" descr="IPphone87x74p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213583" y="5537200"/>
            <a:ext cx="631825" cy="547688"/>
          </a:xfrm>
          <a:prstGeom prst="rect">
            <a:avLst/>
          </a:prstGeom>
          <a:noFill/>
        </p:spPr>
      </p:pic>
      <p:grpSp>
        <p:nvGrpSpPr>
          <p:cNvPr id="26" name="Group 256"/>
          <p:cNvGrpSpPr>
            <a:grpSpLocks/>
          </p:cNvGrpSpPr>
          <p:nvPr/>
        </p:nvGrpSpPr>
        <p:grpSpPr bwMode="auto">
          <a:xfrm>
            <a:off x="8153393" y="2362207"/>
            <a:ext cx="447676" cy="1814515"/>
            <a:chOff x="2650" y="2690"/>
            <a:chExt cx="282" cy="1143"/>
          </a:xfrm>
        </p:grpSpPr>
        <p:sp>
          <p:nvSpPr>
            <p:cNvPr id="342" name="Rectangle 257"/>
            <p:cNvSpPr>
              <a:spLocks noChangeArrowheads="1"/>
            </p:cNvSpPr>
            <p:nvPr/>
          </p:nvSpPr>
          <p:spPr bwMode="auto">
            <a:xfrm>
              <a:off x="2663" y="2884"/>
              <a:ext cx="70" cy="948"/>
            </a:xfrm>
            <a:prstGeom prst="rect">
              <a:avLst/>
            </a:prstGeom>
            <a:solidFill>
              <a:srgbClr val="CF0E30"/>
            </a:solidFill>
            <a:ln w="4763" algn="ctr">
              <a:noFill/>
              <a:miter lim="800000"/>
              <a:headEnd/>
              <a:tailEnd/>
            </a:ln>
            <a:effectLst/>
            <a:scene3d>
              <a:camera prst="legacyObliqueTopRight"/>
              <a:lightRig rig="legacyFlat3" dir="l"/>
            </a:scene3d>
            <a:sp3d extrusionH="862000" prstMaterial="legacyMatte">
              <a:bevelT w="13500" h="13500" prst="angle"/>
              <a:bevelB w="13500" h="13500" prst="angle"/>
              <a:extrusionClr>
                <a:srgbClr val="CF0E30"/>
              </a:extrusionClr>
            </a:sp3d>
          </p:spPr>
          <p:txBody>
            <a:bodyPr>
              <a:flatTx/>
            </a:bodyPr>
            <a:lstStyle/>
            <a:p>
              <a:endParaRPr lang="en-US"/>
            </a:p>
          </p:txBody>
        </p:sp>
        <p:sp>
          <p:nvSpPr>
            <p:cNvPr id="343" name="Line 258"/>
            <p:cNvSpPr>
              <a:spLocks noChangeShapeType="1"/>
            </p:cNvSpPr>
            <p:nvPr/>
          </p:nvSpPr>
          <p:spPr bwMode="auto">
            <a:xfrm flipH="1">
              <a:off x="2740" y="2929"/>
              <a:ext cx="192" cy="169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Rectangle 259"/>
            <p:cNvSpPr>
              <a:spLocks noChangeArrowheads="1"/>
            </p:cNvSpPr>
            <p:nvPr/>
          </p:nvSpPr>
          <p:spPr bwMode="auto">
            <a:xfrm>
              <a:off x="2659" y="2886"/>
              <a:ext cx="73" cy="947"/>
            </a:xfrm>
            <a:prstGeom prst="rect">
              <a:avLst/>
            </a:prstGeom>
            <a:noFill/>
            <a:ln w="3175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5" name="Line 260"/>
            <p:cNvSpPr>
              <a:spLocks noChangeShapeType="1"/>
            </p:cNvSpPr>
            <p:nvPr/>
          </p:nvSpPr>
          <p:spPr bwMode="auto">
            <a:xfrm flipV="1">
              <a:off x="2887" y="2823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Line 261"/>
            <p:cNvSpPr>
              <a:spLocks noChangeShapeType="1"/>
            </p:cNvSpPr>
            <p:nvPr/>
          </p:nvSpPr>
          <p:spPr bwMode="auto">
            <a:xfrm flipV="1">
              <a:off x="2888" y="3378"/>
              <a:ext cx="1" cy="12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Line 262"/>
            <p:cNvSpPr>
              <a:spLocks noChangeShapeType="1"/>
            </p:cNvSpPr>
            <p:nvPr/>
          </p:nvSpPr>
          <p:spPr bwMode="auto">
            <a:xfrm flipV="1">
              <a:off x="2888" y="3082"/>
              <a:ext cx="1" cy="146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Line 263"/>
            <p:cNvSpPr>
              <a:spLocks noChangeShapeType="1"/>
            </p:cNvSpPr>
            <p:nvPr/>
          </p:nvSpPr>
          <p:spPr bwMode="auto">
            <a:xfrm flipH="1">
              <a:off x="2734" y="3460"/>
              <a:ext cx="192" cy="2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Line 264"/>
            <p:cNvSpPr>
              <a:spLocks noChangeShapeType="1"/>
            </p:cNvSpPr>
            <p:nvPr/>
          </p:nvSpPr>
          <p:spPr bwMode="auto">
            <a:xfrm flipH="1">
              <a:off x="2734" y="3460"/>
              <a:ext cx="192" cy="218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Line 265"/>
            <p:cNvSpPr>
              <a:spLocks noChangeShapeType="1"/>
            </p:cNvSpPr>
            <p:nvPr/>
          </p:nvSpPr>
          <p:spPr bwMode="auto">
            <a:xfrm flipH="1">
              <a:off x="2734" y="3339"/>
              <a:ext cx="192" cy="19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Line 266"/>
            <p:cNvSpPr>
              <a:spLocks noChangeShapeType="1"/>
            </p:cNvSpPr>
            <p:nvPr/>
          </p:nvSpPr>
          <p:spPr bwMode="auto">
            <a:xfrm flipH="1">
              <a:off x="2734" y="3339"/>
              <a:ext cx="192" cy="194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Line 267"/>
            <p:cNvSpPr>
              <a:spLocks noChangeShapeType="1"/>
            </p:cNvSpPr>
            <p:nvPr/>
          </p:nvSpPr>
          <p:spPr bwMode="auto">
            <a:xfrm flipH="1">
              <a:off x="2734" y="3194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Line 268"/>
            <p:cNvSpPr>
              <a:spLocks noChangeShapeType="1"/>
            </p:cNvSpPr>
            <p:nvPr/>
          </p:nvSpPr>
          <p:spPr bwMode="auto">
            <a:xfrm flipH="1">
              <a:off x="2734" y="3194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Line 269"/>
            <p:cNvSpPr>
              <a:spLocks noChangeShapeType="1"/>
            </p:cNvSpPr>
            <p:nvPr/>
          </p:nvSpPr>
          <p:spPr bwMode="auto">
            <a:xfrm flipH="1">
              <a:off x="2734" y="3049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Line 270"/>
            <p:cNvSpPr>
              <a:spLocks noChangeShapeType="1"/>
            </p:cNvSpPr>
            <p:nvPr/>
          </p:nvSpPr>
          <p:spPr bwMode="auto">
            <a:xfrm flipH="1">
              <a:off x="2734" y="3049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" name="Line 271"/>
            <p:cNvSpPr>
              <a:spLocks noChangeShapeType="1"/>
            </p:cNvSpPr>
            <p:nvPr/>
          </p:nvSpPr>
          <p:spPr bwMode="auto">
            <a:xfrm flipV="1">
              <a:off x="2734" y="2783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Line 272"/>
            <p:cNvSpPr>
              <a:spLocks noChangeShapeType="1"/>
            </p:cNvSpPr>
            <p:nvPr/>
          </p:nvSpPr>
          <p:spPr bwMode="auto">
            <a:xfrm flipV="1">
              <a:off x="2734" y="2783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Line 273"/>
            <p:cNvSpPr>
              <a:spLocks noChangeShapeType="1"/>
            </p:cNvSpPr>
            <p:nvPr/>
          </p:nvSpPr>
          <p:spPr bwMode="auto">
            <a:xfrm flipV="1">
              <a:off x="2814" y="3583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" name="Line 274"/>
            <p:cNvSpPr>
              <a:spLocks noChangeShapeType="1"/>
            </p:cNvSpPr>
            <p:nvPr/>
          </p:nvSpPr>
          <p:spPr bwMode="auto">
            <a:xfrm flipV="1">
              <a:off x="2814" y="3306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" name="Line 275"/>
            <p:cNvSpPr>
              <a:spLocks noChangeShapeType="1"/>
            </p:cNvSpPr>
            <p:nvPr/>
          </p:nvSpPr>
          <p:spPr bwMode="auto">
            <a:xfrm flipH="1" flipV="1">
              <a:off x="2815" y="3030"/>
              <a:ext cx="6" cy="132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Line 276"/>
            <p:cNvSpPr>
              <a:spLocks noChangeShapeType="1"/>
            </p:cNvSpPr>
            <p:nvPr/>
          </p:nvSpPr>
          <p:spPr bwMode="auto">
            <a:xfrm flipV="1">
              <a:off x="2734" y="2690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Line 277"/>
            <p:cNvSpPr>
              <a:spLocks noChangeShapeType="1"/>
            </p:cNvSpPr>
            <p:nvPr/>
          </p:nvSpPr>
          <p:spPr bwMode="auto">
            <a:xfrm>
              <a:off x="2651" y="2973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3" name="Line 278"/>
            <p:cNvSpPr>
              <a:spLocks noChangeShapeType="1"/>
            </p:cNvSpPr>
            <p:nvPr/>
          </p:nvSpPr>
          <p:spPr bwMode="auto">
            <a:xfrm>
              <a:off x="2651" y="3092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Line 279"/>
            <p:cNvSpPr>
              <a:spLocks noChangeShapeType="1"/>
            </p:cNvSpPr>
            <p:nvPr/>
          </p:nvSpPr>
          <p:spPr bwMode="auto">
            <a:xfrm>
              <a:off x="2651" y="3238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5" name="Line 280"/>
            <p:cNvSpPr>
              <a:spLocks noChangeShapeType="1"/>
            </p:cNvSpPr>
            <p:nvPr/>
          </p:nvSpPr>
          <p:spPr bwMode="auto">
            <a:xfrm>
              <a:off x="2650" y="3386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6" name="Line 281"/>
            <p:cNvSpPr>
              <a:spLocks noChangeShapeType="1"/>
            </p:cNvSpPr>
            <p:nvPr/>
          </p:nvSpPr>
          <p:spPr bwMode="auto">
            <a:xfrm>
              <a:off x="2650" y="3535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7" name="Line 282"/>
            <p:cNvSpPr>
              <a:spLocks noChangeShapeType="1"/>
            </p:cNvSpPr>
            <p:nvPr/>
          </p:nvSpPr>
          <p:spPr bwMode="auto">
            <a:xfrm>
              <a:off x="2650" y="3669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" name="Group 283"/>
          <p:cNvGrpSpPr>
            <a:grpSpLocks/>
          </p:cNvGrpSpPr>
          <p:nvPr/>
        </p:nvGrpSpPr>
        <p:grpSpPr bwMode="auto">
          <a:xfrm>
            <a:off x="8077416" y="2895596"/>
            <a:ext cx="609828" cy="423862"/>
            <a:chOff x="545" y="2017"/>
            <a:chExt cx="534" cy="411"/>
          </a:xfrm>
        </p:grpSpPr>
        <p:sp>
          <p:nvSpPr>
            <p:cNvPr id="317" name="Line 284"/>
            <p:cNvSpPr>
              <a:spLocks noChangeShapeType="1"/>
            </p:cNvSpPr>
            <p:nvPr/>
          </p:nvSpPr>
          <p:spPr bwMode="auto">
            <a:xfrm>
              <a:off x="545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" name="AutoShape 285"/>
            <p:cNvSpPr>
              <a:spLocks noChangeAspect="1" noChangeArrowheads="1" noTextEdit="1"/>
            </p:cNvSpPr>
            <p:nvPr/>
          </p:nvSpPr>
          <p:spPr bwMode="auto">
            <a:xfrm>
              <a:off x="545" y="2017"/>
              <a:ext cx="534" cy="4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" name="Oval 286"/>
            <p:cNvSpPr>
              <a:spLocks noChangeArrowheads="1"/>
            </p:cNvSpPr>
            <p:nvPr/>
          </p:nvSpPr>
          <p:spPr bwMode="auto">
            <a:xfrm>
              <a:off x="546" y="2188"/>
              <a:ext cx="532" cy="239"/>
            </a:xfrm>
            <a:prstGeom prst="ellipse">
              <a:avLst/>
            </a:prstGeom>
            <a:solidFill>
              <a:srgbClr val="AFAF66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20" name="Rectangle 287"/>
            <p:cNvSpPr>
              <a:spLocks noChangeArrowheads="1"/>
            </p:cNvSpPr>
            <p:nvPr/>
          </p:nvSpPr>
          <p:spPr bwMode="auto">
            <a:xfrm>
              <a:off x="546" y="2139"/>
              <a:ext cx="531" cy="170"/>
            </a:xfrm>
            <a:prstGeom prst="rect">
              <a:avLst/>
            </a:prstGeom>
            <a:solidFill>
              <a:srgbClr val="AFAF66"/>
            </a:solidFill>
            <a:ln w="1588" algn="ctr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21" name="Oval 288"/>
            <p:cNvSpPr>
              <a:spLocks noChangeArrowheads="1"/>
            </p:cNvSpPr>
            <p:nvPr/>
          </p:nvSpPr>
          <p:spPr bwMode="auto">
            <a:xfrm>
              <a:off x="546" y="2018"/>
              <a:ext cx="532" cy="239"/>
            </a:xfrm>
            <a:prstGeom prst="ellipse">
              <a:avLst/>
            </a:prstGeom>
            <a:solidFill>
              <a:srgbClr val="CCCC9B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29" name="Group 289"/>
            <p:cNvGrpSpPr>
              <a:grpSpLocks/>
            </p:cNvGrpSpPr>
            <p:nvPr/>
          </p:nvGrpSpPr>
          <p:grpSpPr bwMode="auto">
            <a:xfrm>
              <a:off x="626" y="2046"/>
              <a:ext cx="368" cy="183"/>
              <a:chOff x="1033" y="1368"/>
              <a:chExt cx="331" cy="149"/>
            </a:xfrm>
          </p:grpSpPr>
          <p:grpSp>
            <p:nvGrpSpPr>
              <p:cNvPr id="31" name="Group 290"/>
              <p:cNvGrpSpPr>
                <a:grpSpLocks/>
              </p:cNvGrpSpPr>
              <p:nvPr/>
            </p:nvGrpSpPr>
            <p:grpSpPr bwMode="auto">
              <a:xfrm>
                <a:off x="1033" y="1368"/>
                <a:ext cx="328" cy="146"/>
                <a:chOff x="1993" y="1656"/>
                <a:chExt cx="328" cy="146"/>
              </a:xfrm>
            </p:grpSpPr>
            <p:sp>
              <p:nvSpPr>
                <p:cNvPr id="334" name="Freeform 291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" name="Freeform 292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" name="Freeform 293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" name="Freeform 294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" name="Freeform 295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" name="Freeform 296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" name="Freeform 297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" name="Freeform 298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3" name="Group 299"/>
              <p:cNvGrpSpPr>
                <a:grpSpLocks/>
              </p:cNvGrpSpPr>
              <p:nvPr/>
            </p:nvGrpSpPr>
            <p:grpSpPr bwMode="auto">
              <a:xfrm>
                <a:off x="1036" y="1372"/>
                <a:ext cx="328" cy="145"/>
                <a:chOff x="1996" y="1660"/>
                <a:chExt cx="328" cy="145"/>
              </a:xfrm>
            </p:grpSpPr>
            <p:sp>
              <p:nvSpPr>
                <p:cNvPr id="326" name="Freeform 300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" name="Freeform 301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" name="Freeform 302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" name="Freeform 303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" name="Freeform 304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" name="Freeform 305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" name="Freeform 306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" name="Freeform 307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323" name="Line 308"/>
            <p:cNvSpPr>
              <a:spLocks noChangeShapeType="1"/>
            </p:cNvSpPr>
            <p:nvPr/>
          </p:nvSpPr>
          <p:spPr bwMode="auto">
            <a:xfrm>
              <a:off x="1076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8" name="Line 61"/>
          <p:cNvSpPr>
            <a:spLocks noChangeShapeType="1"/>
          </p:cNvSpPr>
          <p:nvPr/>
        </p:nvSpPr>
        <p:spPr bwMode="auto">
          <a:xfrm>
            <a:off x="6705583" y="2209799"/>
            <a:ext cx="76200" cy="4958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35" name="Group 486"/>
          <p:cNvGrpSpPr/>
          <p:nvPr/>
        </p:nvGrpSpPr>
        <p:grpSpPr>
          <a:xfrm>
            <a:off x="5633511" y="2547946"/>
            <a:ext cx="1911351" cy="804897"/>
            <a:chOff x="4566728" y="2514609"/>
            <a:chExt cx="1911351" cy="804897"/>
          </a:xfrm>
        </p:grpSpPr>
        <p:grpSp>
          <p:nvGrpSpPr>
            <p:cNvPr id="73" name="Group 485"/>
            <p:cNvGrpSpPr/>
            <p:nvPr/>
          </p:nvGrpSpPr>
          <p:grpSpPr>
            <a:xfrm>
              <a:off x="4566728" y="2514609"/>
              <a:ext cx="1911351" cy="804897"/>
              <a:chOff x="4797429" y="2890847"/>
              <a:chExt cx="1911351" cy="804897"/>
            </a:xfrm>
          </p:grpSpPr>
          <p:grpSp>
            <p:nvGrpSpPr>
              <p:cNvPr id="111" name="Group 64"/>
              <p:cNvGrpSpPr>
                <a:grpSpLocks/>
              </p:cNvGrpSpPr>
              <p:nvPr/>
            </p:nvGrpSpPr>
            <p:grpSpPr bwMode="auto">
              <a:xfrm>
                <a:off x="5815545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112" name="Group 65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308" name="Freeform 66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9" name="Line 67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0" name="Freeform 68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1" name="Line 69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2" name="Line 70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3" name="Line 71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4" name="Freeform 72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5" name="Freeform 73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6" name="Line 74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5" name="Rectangle 75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" name="Rectangle 76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7" name="Rectangle 77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8" name="Rectangle 78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9" name="Freeform 79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" name="Oval 80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" name="Freeform 81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" name="Line 82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" name="Line 83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" name="Freeform 84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" name="Oval 85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" name="Oval 86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" name="Oval 87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" name="Rectangle 88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" name="Rectangle 89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3" name="Group 90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306" name="Oval 9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" name="Rectangle 92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4" name="Group 93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302" name="Oval 94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3" name="Oval 95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4" name="Oval 96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5" name="Oval 97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15" name="Group 98"/>
              <p:cNvGrpSpPr>
                <a:grpSpLocks/>
              </p:cNvGrpSpPr>
              <p:nvPr/>
            </p:nvGrpSpPr>
            <p:grpSpPr bwMode="auto">
              <a:xfrm>
                <a:off x="5306487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177" name="Group 99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275" name="Freeform 100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6" name="Line 101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7" name="Freeform 102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8" name="Line 103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9" name="Line 104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0" name="Line 105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1" name="Freeform 106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2" name="Freeform 107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3" name="Line 108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2" name="Rectangle 109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3" name="Rectangle 110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4" name="Rectangle 111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5" name="Rectangle 112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6" name="Freeform 113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" name="Oval 114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" name="Freeform 115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" name="Line 116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" name="Line 117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" name="Freeform 118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" name="Oval 119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" name="Oval 120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" name="Oval 121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5" name="Rectangle 122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" name="Rectangle 123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78" name="Group 124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73" name="Oval 125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4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79" name="Group 127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69" name="Oval 128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" name="Oval 129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1" name="Oval 130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2" name="Oval 131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83" name="Group 132"/>
              <p:cNvGrpSpPr>
                <a:grpSpLocks/>
              </p:cNvGrpSpPr>
              <p:nvPr/>
            </p:nvGrpSpPr>
            <p:grpSpPr bwMode="auto">
              <a:xfrm>
                <a:off x="4797429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185" name="Group 133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242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3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4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5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6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7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8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9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0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9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1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2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3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01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40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02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36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80" name="Text Box 167"/>
              <p:cNvSpPr txBox="1">
                <a:spLocks noChangeArrowheads="1"/>
              </p:cNvSpPr>
              <p:nvPr/>
            </p:nvSpPr>
            <p:spPr bwMode="auto">
              <a:xfrm>
                <a:off x="4863921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A</a:t>
                </a:r>
                <a:endParaRPr lang="en-US" dirty="0"/>
              </a:p>
            </p:txBody>
          </p:sp>
          <p:sp>
            <p:nvSpPr>
              <p:cNvPr id="181" name="Text Box 168"/>
              <p:cNvSpPr txBox="1">
                <a:spLocks noChangeArrowheads="1"/>
              </p:cNvSpPr>
              <p:nvPr/>
            </p:nvSpPr>
            <p:spPr bwMode="auto">
              <a:xfrm>
                <a:off x="5885213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C</a:t>
                </a:r>
                <a:endParaRPr lang="en-US" dirty="0"/>
              </a:p>
            </p:txBody>
          </p:sp>
          <p:sp>
            <p:nvSpPr>
              <p:cNvPr id="182" name="Text Box 169"/>
              <p:cNvSpPr txBox="1">
                <a:spLocks noChangeArrowheads="1"/>
              </p:cNvSpPr>
              <p:nvPr/>
            </p:nvSpPr>
            <p:spPr bwMode="auto">
              <a:xfrm>
                <a:off x="5374567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B</a:t>
                </a:r>
                <a:endParaRPr lang="en-US" dirty="0"/>
              </a:p>
            </p:txBody>
          </p:sp>
          <p:grpSp>
            <p:nvGrpSpPr>
              <p:cNvPr id="218" name="Group 132"/>
              <p:cNvGrpSpPr>
                <a:grpSpLocks/>
              </p:cNvGrpSpPr>
              <p:nvPr/>
            </p:nvGrpSpPr>
            <p:grpSpPr bwMode="auto">
              <a:xfrm>
                <a:off x="6324604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234" name="Group 133"/>
                <p:cNvGrpSpPr>
                  <a:grpSpLocks/>
                </p:cNvGrpSpPr>
                <p:nvPr/>
              </p:nvGrpSpPr>
              <p:grpSpPr bwMode="auto">
                <a:xfrm>
                  <a:off x="1071" y="667"/>
                  <a:ext cx="30" cy="8"/>
                  <a:chOff x="4702" y="2442"/>
                  <a:chExt cx="76" cy="14"/>
                </a:xfrm>
              </p:grpSpPr>
              <p:sp>
                <p:nvSpPr>
                  <p:cNvPr id="209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0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1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2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3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4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5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6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7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6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8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9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90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35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07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8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51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03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4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84" name="Text Box 168"/>
              <p:cNvSpPr txBox="1">
                <a:spLocks noChangeArrowheads="1"/>
              </p:cNvSpPr>
              <p:nvPr/>
            </p:nvSpPr>
            <p:spPr bwMode="auto">
              <a:xfrm>
                <a:off x="6395858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 smtClean="0">
                    <a:solidFill>
                      <a:srgbClr val="000000"/>
                    </a:solidFill>
                    <a:latin typeface="Tahoma" pitchFamily="34" charset="0"/>
                  </a:rPr>
                  <a:t>D</a:t>
                </a:r>
                <a:endParaRPr lang="en-US" dirty="0"/>
              </a:p>
            </p:txBody>
          </p:sp>
        </p:grpSp>
        <p:grpSp>
          <p:nvGrpSpPr>
            <p:cNvPr id="267" name="Group 385"/>
            <p:cNvGrpSpPr/>
            <p:nvPr/>
          </p:nvGrpSpPr>
          <p:grpSpPr>
            <a:xfrm>
              <a:off x="4661079" y="2857500"/>
              <a:ext cx="200026" cy="271463"/>
              <a:chOff x="7959725" y="2474913"/>
              <a:chExt cx="200026" cy="271463"/>
            </a:xfrm>
          </p:grpSpPr>
          <p:sp>
            <p:nvSpPr>
              <p:cNvPr id="159" name="Freeform 775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776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777"/>
              <p:cNvSpPr>
                <a:spLocks/>
              </p:cNvSpPr>
              <p:nvPr/>
            </p:nvSpPr>
            <p:spPr bwMode="auto">
              <a:xfrm>
                <a:off x="7959725" y="2490788"/>
                <a:ext cx="109538" cy="255588"/>
              </a:xfrm>
              <a:custGeom>
                <a:avLst/>
                <a:gdLst/>
                <a:ahLst/>
                <a:cxnLst>
                  <a:cxn ang="0">
                    <a:pos x="139" y="114"/>
                  </a:cxn>
                  <a:cxn ang="0">
                    <a:pos x="139" y="114"/>
                  </a:cxn>
                  <a:cxn ang="0">
                    <a:pos x="137" y="89"/>
                  </a:cxn>
                  <a:cxn ang="0">
                    <a:pos x="137" y="89"/>
                  </a:cxn>
                  <a:cxn ang="0">
                    <a:pos x="136" y="72"/>
                  </a:cxn>
                  <a:cxn ang="0">
                    <a:pos x="131" y="59"/>
                  </a:cxn>
                  <a:cxn ang="0">
                    <a:pos x="125" y="44"/>
                  </a:cxn>
                  <a:cxn ang="0">
                    <a:pos x="113" y="26"/>
                  </a:cxn>
                  <a:cxn ang="0">
                    <a:pos x="106" y="20"/>
                  </a:cxn>
                  <a:cxn ang="0">
                    <a:pos x="100" y="14"/>
                  </a:cxn>
                  <a:cxn ang="0">
                    <a:pos x="90" y="9"/>
                  </a:cxn>
                  <a:cxn ang="0">
                    <a:pos x="80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4"/>
                  </a:cxn>
                  <a:cxn ang="0">
                    <a:pos x="121" y="291"/>
                  </a:cxn>
                  <a:cxn ang="0">
                    <a:pos x="121" y="314"/>
                  </a:cxn>
                  <a:cxn ang="0">
                    <a:pos x="139" y="320"/>
                  </a:cxn>
                  <a:cxn ang="0">
                    <a:pos x="139" y="114"/>
                  </a:cxn>
                  <a:cxn ang="0">
                    <a:pos x="139" y="114"/>
                  </a:cxn>
                </a:cxnLst>
                <a:rect l="0" t="0" r="r" b="b"/>
                <a:pathLst>
                  <a:path w="139" h="320">
                    <a:moveTo>
                      <a:pt x="139" y="114"/>
                    </a:moveTo>
                    <a:lnTo>
                      <a:pt x="139" y="114"/>
                    </a:lnTo>
                    <a:lnTo>
                      <a:pt x="137" y="89"/>
                    </a:lnTo>
                    <a:lnTo>
                      <a:pt x="137" y="89"/>
                    </a:lnTo>
                    <a:lnTo>
                      <a:pt x="136" y="72"/>
                    </a:lnTo>
                    <a:lnTo>
                      <a:pt x="131" y="59"/>
                    </a:lnTo>
                    <a:lnTo>
                      <a:pt x="125" y="44"/>
                    </a:lnTo>
                    <a:lnTo>
                      <a:pt x="113" y="26"/>
                    </a:lnTo>
                    <a:lnTo>
                      <a:pt x="106" y="20"/>
                    </a:lnTo>
                    <a:lnTo>
                      <a:pt x="100" y="14"/>
                    </a:lnTo>
                    <a:lnTo>
                      <a:pt x="90" y="9"/>
                    </a:lnTo>
                    <a:lnTo>
                      <a:pt x="80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4"/>
                    </a:lnTo>
                    <a:lnTo>
                      <a:pt x="121" y="291"/>
                    </a:lnTo>
                    <a:lnTo>
                      <a:pt x="121" y="314"/>
                    </a:lnTo>
                    <a:lnTo>
                      <a:pt x="139" y="320"/>
                    </a:lnTo>
                    <a:lnTo>
                      <a:pt x="139" y="114"/>
                    </a:lnTo>
                    <a:lnTo>
                      <a:pt x="139" y="114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778"/>
              <p:cNvSpPr>
                <a:spLocks/>
              </p:cNvSpPr>
              <p:nvPr/>
            </p:nvSpPr>
            <p:spPr bwMode="auto">
              <a:xfrm>
                <a:off x="8018463" y="2478088"/>
                <a:ext cx="87313" cy="15875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0" y="20"/>
                  </a:cxn>
                  <a:cxn ang="0">
                    <a:pos x="109" y="0"/>
                  </a:cxn>
                </a:cxnLst>
                <a:rect l="0" t="0" r="r" b="b"/>
                <a:pathLst>
                  <a:path w="109" h="20">
                    <a:moveTo>
                      <a:pt x="109" y="0"/>
                    </a:moveTo>
                    <a:lnTo>
                      <a:pt x="0" y="2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Line 779"/>
              <p:cNvSpPr>
                <a:spLocks noChangeShapeType="1"/>
              </p:cNvSpPr>
              <p:nvPr/>
            </p:nvSpPr>
            <p:spPr bwMode="auto">
              <a:xfrm flipH="1">
                <a:off x="8018463" y="2478088"/>
                <a:ext cx="87313" cy="1587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780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781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782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783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784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785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786"/>
              <p:cNvSpPr>
                <a:spLocks/>
              </p:cNvSpPr>
              <p:nvPr/>
            </p:nvSpPr>
            <p:spPr bwMode="auto">
              <a:xfrm>
                <a:off x="8074025" y="2505075"/>
                <a:ext cx="31750" cy="111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9" y="6"/>
                  </a:cxn>
                  <a:cxn ang="0">
                    <a:pos x="39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39" h="12">
                    <a:moveTo>
                      <a:pt x="0" y="12"/>
                    </a:moveTo>
                    <a:lnTo>
                      <a:pt x="39" y="6"/>
                    </a:lnTo>
                    <a:lnTo>
                      <a:pt x="39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787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788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789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790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Freeform 791"/>
              <p:cNvSpPr>
                <a:spLocks/>
              </p:cNvSpPr>
              <p:nvPr/>
            </p:nvSpPr>
            <p:spPr bwMode="auto">
              <a:xfrm>
                <a:off x="7959725" y="2490788"/>
                <a:ext cx="111125" cy="255588"/>
              </a:xfrm>
              <a:custGeom>
                <a:avLst/>
                <a:gdLst/>
                <a:ahLst/>
                <a:cxnLst>
                  <a:cxn ang="0">
                    <a:pos x="140" y="114"/>
                  </a:cxn>
                  <a:cxn ang="0">
                    <a:pos x="140" y="114"/>
                  </a:cxn>
                  <a:cxn ang="0">
                    <a:pos x="139" y="89"/>
                  </a:cxn>
                  <a:cxn ang="0">
                    <a:pos x="139" y="89"/>
                  </a:cxn>
                  <a:cxn ang="0">
                    <a:pos x="137" y="72"/>
                  </a:cxn>
                  <a:cxn ang="0">
                    <a:pos x="134" y="59"/>
                  </a:cxn>
                  <a:cxn ang="0">
                    <a:pos x="126" y="44"/>
                  </a:cxn>
                  <a:cxn ang="0">
                    <a:pos x="115" y="26"/>
                  </a:cxn>
                  <a:cxn ang="0">
                    <a:pos x="108" y="20"/>
                  </a:cxn>
                  <a:cxn ang="0">
                    <a:pos x="101" y="14"/>
                  </a:cxn>
                  <a:cxn ang="0">
                    <a:pos x="91" y="9"/>
                  </a:cxn>
                  <a:cxn ang="0">
                    <a:pos x="82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2"/>
                  </a:cxn>
                  <a:cxn ang="0">
                    <a:pos x="122" y="291"/>
                  </a:cxn>
                  <a:cxn ang="0">
                    <a:pos x="122" y="314"/>
                  </a:cxn>
                  <a:cxn ang="0">
                    <a:pos x="140" y="320"/>
                  </a:cxn>
                  <a:cxn ang="0">
                    <a:pos x="140" y="114"/>
                  </a:cxn>
                  <a:cxn ang="0">
                    <a:pos x="140" y="114"/>
                  </a:cxn>
                </a:cxnLst>
                <a:rect l="0" t="0" r="r" b="b"/>
                <a:pathLst>
                  <a:path w="140" h="320">
                    <a:moveTo>
                      <a:pt x="140" y="114"/>
                    </a:moveTo>
                    <a:lnTo>
                      <a:pt x="140" y="114"/>
                    </a:lnTo>
                    <a:lnTo>
                      <a:pt x="139" y="89"/>
                    </a:lnTo>
                    <a:lnTo>
                      <a:pt x="139" y="89"/>
                    </a:lnTo>
                    <a:lnTo>
                      <a:pt x="137" y="72"/>
                    </a:lnTo>
                    <a:lnTo>
                      <a:pt x="134" y="59"/>
                    </a:lnTo>
                    <a:lnTo>
                      <a:pt x="126" y="44"/>
                    </a:lnTo>
                    <a:lnTo>
                      <a:pt x="115" y="26"/>
                    </a:lnTo>
                    <a:lnTo>
                      <a:pt x="108" y="20"/>
                    </a:lnTo>
                    <a:lnTo>
                      <a:pt x="101" y="14"/>
                    </a:lnTo>
                    <a:lnTo>
                      <a:pt x="91" y="9"/>
                    </a:lnTo>
                    <a:lnTo>
                      <a:pt x="82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2"/>
                    </a:lnTo>
                    <a:lnTo>
                      <a:pt x="122" y="291"/>
                    </a:lnTo>
                    <a:lnTo>
                      <a:pt x="122" y="314"/>
                    </a:lnTo>
                    <a:lnTo>
                      <a:pt x="140" y="320"/>
                    </a:lnTo>
                    <a:lnTo>
                      <a:pt x="140" y="114"/>
                    </a:lnTo>
                    <a:lnTo>
                      <a:pt x="140" y="114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Line 792"/>
              <p:cNvSpPr>
                <a:spLocks noChangeShapeType="1"/>
              </p:cNvSpPr>
              <p:nvPr/>
            </p:nvSpPr>
            <p:spPr bwMode="auto">
              <a:xfrm>
                <a:off x="8158163" y="2562225"/>
                <a:ext cx="0" cy="5238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" name="Group 404"/>
            <p:cNvGrpSpPr/>
            <p:nvPr/>
          </p:nvGrpSpPr>
          <p:grpSpPr>
            <a:xfrm>
              <a:off x="6185079" y="2874169"/>
              <a:ext cx="200025" cy="238125"/>
              <a:chOff x="7885112" y="5567362"/>
              <a:chExt cx="200025" cy="238125"/>
            </a:xfrm>
          </p:grpSpPr>
          <p:sp>
            <p:nvSpPr>
              <p:cNvPr id="144" name="Freeform 683"/>
              <p:cNvSpPr>
                <a:spLocks/>
              </p:cNvSpPr>
              <p:nvPr/>
            </p:nvSpPr>
            <p:spPr bwMode="auto">
              <a:xfrm>
                <a:off x="7886700" y="573246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0"/>
                  </a:cxn>
                  <a:cxn ang="0">
                    <a:pos x="242" y="5"/>
                  </a:cxn>
                  <a:cxn ang="0">
                    <a:pos x="237" y="11"/>
                  </a:cxn>
                  <a:cxn ang="0">
                    <a:pos x="228" y="17"/>
                  </a:cxn>
                  <a:cxn ang="0">
                    <a:pos x="214" y="23"/>
                  </a:cxn>
                  <a:cxn ang="0">
                    <a:pos x="193" y="28"/>
                  </a:cxn>
                  <a:cxn ang="0">
                    <a:pos x="162" y="32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2"/>
                  </a:cxn>
                  <a:cxn ang="0">
                    <a:pos x="52" y="28"/>
                  </a:cxn>
                  <a:cxn ang="0">
                    <a:pos x="30" y="23"/>
                  </a:cxn>
                  <a:cxn ang="0">
                    <a:pos x="15" y="17"/>
                  </a:cxn>
                  <a:cxn ang="0">
                    <a:pos x="7" y="11"/>
                  </a:cxn>
                  <a:cxn ang="0">
                    <a:pos x="1" y="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5"/>
                  </a:cxn>
                  <a:cxn ang="0">
                    <a:pos x="2" y="61"/>
                  </a:cxn>
                  <a:cxn ang="0">
                    <a:pos x="7" y="66"/>
                  </a:cxn>
                  <a:cxn ang="0">
                    <a:pos x="19" y="74"/>
                  </a:cxn>
                  <a:cxn ang="0">
                    <a:pos x="34" y="80"/>
                  </a:cxn>
                  <a:cxn ang="0">
                    <a:pos x="55" y="86"/>
                  </a:cxn>
                  <a:cxn ang="0">
                    <a:pos x="86" y="91"/>
                  </a:cxn>
                  <a:cxn ang="0">
                    <a:pos x="124" y="92"/>
                  </a:cxn>
                  <a:cxn ang="0">
                    <a:pos x="124" y="92"/>
                  </a:cxn>
                  <a:cxn ang="0">
                    <a:pos x="160" y="91"/>
                  </a:cxn>
                  <a:cxn ang="0">
                    <a:pos x="188" y="86"/>
                  </a:cxn>
                  <a:cxn ang="0">
                    <a:pos x="211" y="80"/>
                  </a:cxn>
                  <a:cxn ang="0">
                    <a:pos x="226" y="75"/>
                  </a:cxn>
                  <a:cxn ang="0">
                    <a:pos x="236" y="69"/>
                  </a:cxn>
                  <a:cxn ang="0">
                    <a:pos x="242" y="61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2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0"/>
                    </a:lnTo>
                    <a:lnTo>
                      <a:pt x="242" y="5"/>
                    </a:lnTo>
                    <a:lnTo>
                      <a:pt x="237" y="11"/>
                    </a:lnTo>
                    <a:lnTo>
                      <a:pt x="228" y="17"/>
                    </a:lnTo>
                    <a:lnTo>
                      <a:pt x="214" y="23"/>
                    </a:lnTo>
                    <a:lnTo>
                      <a:pt x="193" y="28"/>
                    </a:lnTo>
                    <a:lnTo>
                      <a:pt x="162" y="32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2"/>
                    </a:lnTo>
                    <a:lnTo>
                      <a:pt x="52" y="28"/>
                    </a:lnTo>
                    <a:lnTo>
                      <a:pt x="30" y="23"/>
                    </a:lnTo>
                    <a:lnTo>
                      <a:pt x="15" y="17"/>
                    </a:lnTo>
                    <a:lnTo>
                      <a:pt x="7" y="11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2" y="61"/>
                    </a:lnTo>
                    <a:lnTo>
                      <a:pt x="7" y="66"/>
                    </a:lnTo>
                    <a:lnTo>
                      <a:pt x="19" y="74"/>
                    </a:lnTo>
                    <a:lnTo>
                      <a:pt x="34" y="80"/>
                    </a:lnTo>
                    <a:lnTo>
                      <a:pt x="55" y="86"/>
                    </a:lnTo>
                    <a:lnTo>
                      <a:pt x="86" y="91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60" y="91"/>
                    </a:lnTo>
                    <a:lnTo>
                      <a:pt x="188" y="86"/>
                    </a:lnTo>
                    <a:lnTo>
                      <a:pt x="211" y="80"/>
                    </a:lnTo>
                    <a:lnTo>
                      <a:pt x="226" y="75"/>
                    </a:lnTo>
                    <a:lnTo>
                      <a:pt x="236" y="69"/>
                    </a:lnTo>
                    <a:lnTo>
                      <a:pt x="242" y="61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684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685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686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687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688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689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690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691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noFill/>
              <a:ln w="4763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692"/>
              <p:cNvSpPr>
                <a:spLocks/>
              </p:cNvSpPr>
              <p:nvPr/>
            </p:nvSpPr>
            <p:spPr bwMode="auto">
              <a:xfrm>
                <a:off x="7885112" y="5775325"/>
                <a:ext cx="100013" cy="30162"/>
              </a:xfrm>
              <a:custGeom>
                <a:avLst/>
                <a:gdLst/>
                <a:ahLst/>
                <a:cxnLst>
                  <a:cxn ang="0">
                    <a:pos x="126" y="37"/>
                  </a:cxn>
                  <a:cxn ang="0">
                    <a:pos x="122" y="37"/>
                  </a:cxn>
                  <a:cxn ang="0">
                    <a:pos x="118" y="37"/>
                  </a:cxn>
                  <a:cxn ang="0">
                    <a:pos x="113" y="37"/>
                  </a:cxn>
                  <a:cxn ang="0">
                    <a:pos x="109" y="37"/>
                  </a:cxn>
                  <a:cxn ang="0">
                    <a:pos x="106" y="37"/>
                  </a:cxn>
                  <a:cxn ang="0">
                    <a:pos x="102" y="36"/>
                  </a:cxn>
                  <a:cxn ang="0">
                    <a:pos x="98" y="36"/>
                  </a:cxn>
                  <a:cxn ang="0">
                    <a:pos x="94" y="36"/>
                  </a:cxn>
                  <a:cxn ang="0">
                    <a:pos x="91" y="36"/>
                  </a:cxn>
                  <a:cxn ang="0">
                    <a:pos x="87" y="36"/>
                  </a:cxn>
                  <a:cxn ang="0">
                    <a:pos x="83" y="36"/>
                  </a:cxn>
                  <a:cxn ang="0">
                    <a:pos x="79" y="35"/>
                  </a:cxn>
                  <a:cxn ang="0">
                    <a:pos x="76" y="34"/>
                  </a:cxn>
                  <a:cxn ang="0">
                    <a:pos x="72" y="34"/>
                  </a:cxn>
                  <a:cxn ang="0">
                    <a:pos x="69" y="34"/>
                  </a:cxn>
                  <a:cxn ang="0">
                    <a:pos x="66" y="34"/>
                  </a:cxn>
                  <a:cxn ang="0">
                    <a:pos x="62" y="32"/>
                  </a:cxn>
                  <a:cxn ang="0">
                    <a:pos x="59" y="31"/>
                  </a:cxn>
                  <a:cxn ang="0">
                    <a:pos x="55" y="31"/>
                  </a:cxn>
                  <a:cxn ang="0">
                    <a:pos x="53" y="31"/>
                  </a:cxn>
                  <a:cxn ang="0">
                    <a:pos x="49" y="29"/>
                  </a:cxn>
                  <a:cxn ang="0">
                    <a:pos x="47" y="29"/>
                  </a:cxn>
                  <a:cxn ang="0">
                    <a:pos x="43" y="29"/>
                  </a:cxn>
                  <a:cxn ang="0">
                    <a:pos x="40" y="27"/>
                  </a:cxn>
                  <a:cxn ang="0">
                    <a:pos x="38" y="26"/>
                  </a:cxn>
                  <a:cxn ang="0">
                    <a:pos x="35" y="26"/>
                  </a:cxn>
                  <a:cxn ang="0">
                    <a:pos x="33" y="25"/>
                  </a:cxn>
                  <a:cxn ang="0">
                    <a:pos x="30" y="25"/>
                  </a:cxn>
                  <a:cxn ang="0">
                    <a:pos x="28" y="24"/>
                  </a:cxn>
                  <a:cxn ang="0">
                    <a:pos x="25" y="22"/>
                  </a:cxn>
                  <a:cxn ang="0">
                    <a:pos x="23" y="21"/>
                  </a:cxn>
                  <a:cxn ang="0">
                    <a:pos x="20" y="20"/>
                  </a:cxn>
                  <a:cxn ang="0">
                    <a:pos x="19" y="20"/>
                  </a:cxn>
                  <a:cxn ang="0">
                    <a:pos x="17" y="19"/>
                  </a:cxn>
                  <a:cxn ang="0">
                    <a:pos x="15" y="17"/>
                  </a:cxn>
                  <a:cxn ang="0">
                    <a:pos x="13" y="16"/>
                  </a:cxn>
                  <a:cxn ang="0">
                    <a:pos x="11" y="16"/>
                  </a:cxn>
                  <a:cxn ang="0">
                    <a:pos x="10" y="14"/>
                  </a:cxn>
                  <a:cxn ang="0">
                    <a:pos x="10" y="14"/>
                  </a:cxn>
                  <a:cxn ang="0">
                    <a:pos x="8" y="12"/>
                  </a:cxn>
                  <a:cxn ang="0">
                    <a:pos x="8" y="11"/>
                  </a:cxn>
                  <a:cxn ang="0">
                    <a:pos x="5" y="10"/>
                  </a:cxn>
                  <a:cxn ang="0">
                    <a:pos x="5" y="9"/>
                  </a:cxn>
                  <a:cxn ang="0">
                    <a:pos x="4" y="7"/>
                  </a:cxn>
                  <a:cxn ang="0">
                    <a:pos x="3" y="6"/>
                  </a:cxn>
                  <a:cxn ang="0">
                    <a:pos x="3" y="5"/>
                  </a:cxn>
                  <a:cxn ang="0">
                    <a:pos x="1" y="5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26" h="37">
                    <a:moveTo>
                      <a:pt x="126" y="37"/>
                    </a:moveTo>
                    <a:lnTo>
                      <a:pt x="122" y="37"/>
                    </a:lnTo>
                    <a:lnTo>
                      <a:pt x="118" y="37"/>
                    </a:lnTo>
                    <a:lnTo>
                      <a:pt x="113" y="37"/>
                    </a:lnTo>
                    <a:lnTo>
                      <a:pt x="109" y="37"/>
                    </a:lnTo>
                    <a:lnTo>
                      <a:pt x="106" y="37"/>
                    </a:lnTo>
                    <a:lnTo>
                      <a:pt x="102" y="36"/>
                    </a:lnTo>
                    <a:lnTo>
                      <a:pt x="98" y="36"/>
                    </a:lnTo>
                    <a:lnTo>
                      <a:pt x="94" y="36"/>
                    </a:lnTo>
                    <a:lnTo>
                      <a:pt x="91" y="36"/>
                    </a:lnTo>
                    <a:lnTo>
                      <a:pt x="87" y="36"/>
                    </a:lnTo>
                    <a:lnTo>
                      <a:pt x="83" y="36"/>
                    </a:lnTo>
                    <a:lnTo>
                      <a:pt x="79" y="35"/>
                    </a:lnTo>
                    <a:lnTo>
                      <a:pt x="76" y="34"/>
                    </a:lnTo>
                    <a:lnTo>
                      <a:pt x="72" y="34"/>
                    </a:lnTo>
                    <a:lnTo>
                      <a:pt x="69" y="34"/>
                    </a:lnTo>
                    <a:lnTo>
                      <a:pt x="66" y="34"/>
                    </a:lnTo>
                    <a:lnTo>
                      <a:pt x="62" y="32"/>
                    </a:lnTo>
                    <a:lnTo>
                      <a:pt x="59" y="31"/>
                    </a:lnTo>
                    <a:lnTo>
                      <a:pt x="55" y="31"/>
                    </a:lnTo>
                    <a:lnTo>
                      <a:pt x="53" y="31"/>
                    </a:lnTo>
                    <a:lnTo>
                      <a:pt x="49" y="29"/>
                    </a:lnTo>
                    <a:lnTo>
                      <a:pt x="47" y="29"/>
                    </a:lnTo>
                    <a:lnTo>
                      <a:pt x="43" y="29"/>
                    </a:lnTo>
                    <a:lnTo>
                      <a:pt x="40" y="27"/>
                    </a:lnTo>
                    <a:lnTo>
                      <a:pt x="38" y="26"/>
                    </a:lnTo>
                    <a:lnTo>
                      <a:pt x="35" y="26"/>
                    </a:lnTo>
                    <a:lnTo>
                      <a:pt x="33" y="25"/>
                    </a:lnTo>
                    <a:lnTo>
                      <a:pt x="30" y="25"/>
                    </a:lnTo>
                    <a:lnTo>
                      <a:pt x="28" y="24"/>
                    </a:lnTo>
                    <a:lnTo>
                      <a:pt x="25" y="22"/>
                    </a:lnTo>
                    <a:lnTo>
                      <a:pt x="23" y="21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7" y="19"/>
                    </a:lnTo>
                    <a:lnTo>
                      <a:pt x="15" y="17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693"/>
              <p:cNvSpPr>
                <a:spLocks/>
              </p:cNvSpPr>
              <p:nvPr/>
            </p:nvSpPr>
            <p:spPr bwMode="auto">
              <a:xfrm>
                <a:off x="7985125" y="5775325"/>
                <a:ext cx="100012" cy="30162"/>
              </a:xfrm>
              <a:custGeom>
                <a:avLst/>
                <a:gdLst/>
                <a:ahLst/>
                <a:cxnLst>
                  <a:cxn ang="0">
                    <a:pos x="125" y="0"/>
                  </a:cxn>
                  <a:cxn ang="0">
                    <a:pos x="125" y="0"/>
                  </a:cxn>
                  <a:cxn ang="0">
                    <a:pos x="125" y="2"/>
                  </a:cxn>
                  <a:cxn ang="0">
                    <a:pos x="125" y="2"/>
                  </a:cxn>
                  <a:cxn ang="0">
                    <a:pos x="124" y="5"/>
                  </a:cxn>
                  <a:cxn ang="0">
                    <a:pos x="123" y="5"/>
                  </a:cxn>
                  <a:cxn ang="0">
                    <a:pos x="123" y="6"/>
                  </a:cxn>
                  <a:cxn ang="0">
                    <a:pos x="123" y="7"/>
                  </a:cxn>
                  <a:cxn ang="0">
                    <a:pos x="122" y="9"/>
                  </a:cxn>
                  <a:cxn ang="0">
                    <a:pos x="120" y="10"/>
                  </a:cxn>
                  <a:cxn ang="0">
                    <a:pos x="119" y="11"/>
                  </a:cxn>
                  <a:cxn ang="0">
                    <a:pos x="118" y="12"/>
                  </a:cxn>
                  <a:cxn ang="0">
                    <a:pos x="117" y="14"/>
                  </a:cxn>
                  <a:cxn ang="0">
                    <a:pos x="115" y="14"/>
                  </a:cxn>
                  <a:cxn ang="0">
                    <a:pos x="114" y="16"/>
                  </a:cxn>
                  <a:cxn ang="0">
                    <a:pos x="112" y="16"/>
                  </a:cxn>
                  <a:cxn ang="0">
                    <a:pos x="110" y="17"/>
                  </a:cxn>
                  <a:cxn ang="0">
                    <a:pos x="108" y="19"/>
                  </a:cxn>
                  <a:cxn ang="0">
                    <a:pos x="105" y="20"/>
                  </a:cxn>
                  <a:cxn ang="0">
                    <a:pos x="104" y="20"/>
                  </a:cxn>
                  <a:cxn ang="0">
                    <a:pos x="102" y="21"/>
                  </a:cxn>
                  <a:cxn ang="0">
                    <a:pos x="99" y="22"/>
                  </a:cxn>
                  <a:cxn ang="0">
                    <a:pos x="96" y="24"/>
                  </a:cxn>
                  <a:cxn ang="0">
                    <a:pos x="95" y="25"/>
                  </a:cxn>
                  <a:cxn ang="0">
                    <a:pos x="91" y="25"/>
                  </a:cxn>
                  <a:cxn ang="0">
                    <a:pos x="90" y="26"/>
                  </a:cxn>
                  <a:cxn ang="0">
                    <a:pos x="88" y="26"/>
                  </a:cxn>
                  <a:cxn ang="0">
                    <a:pos x="84" y="27"/>
                  </a:cxn>
                  <a:cxn ang="0">
                    <a:pos x="81" y="29"/>
                  </a:cxn>
                  <a:cxn ang="0">
                    <a:pos x="79" y="29"/>
                  </a:cxn>
                  <a:cxn ang="0">
                    <a:pos x="76" y="29"/>
                  </a:cxn>
                  <a:cxn ang="0">
                    <a:pos x="71" y="31"/>
                  </a:cxn>
                  <a:cxn ang="0">
                    <a:pos x="70" y="31"/>
                  </a:cxn>
                  <a:cxn ang="0">
                    <a:pos x="66" y="31"/>
                  </a:cxn>
                  <a:cxn ang="0">
                    <a:pos x="63" y="32"/>
                  </a:cxn>
                  <a:cxn ang="0">
                    <a:pos x="59" y="34"/>
                  </a:cxn>
                  <a:cxn ang="0">
                    <a:pos x="56" y="34"/>
                  </a:cxn>
                  <a:cxn ang="0">
                    <a:pos x="53" y="34"/>
                  </a:cxn>
                  <a:cxn ang="0">
                    <a:pos x="49" y="34"/>
                  </a:cxn>
                  <a:cxn ang="0">
                    <a:pos x="45" y="35"/>
                  </a:cxn>
                  <a:cxn ang="0">
                    <a:pos x="41" y="36"/>
                  </a:cxn>
                  <a:cxn ang="0">
                    <a:pos x="39" y="36"/>
                  </a:cxn>
                  <a:cxn ang="0">
                    <a:pos x="35" y="36"/>
                  </a:cxn>
                  <a:cxn ang="0">
                    <a:pos x="30" y="36"/>
                  </a:cxn>
                  <a:cxn ang="0">
                    <a:pos x="27" y="36"/>
                  </a:cxn>
                  <a:cxn ang="0">
                    <a:pos x="22" y="36"/>
                  </a:cxn>
                  <a:cxn ang="0">
                    <a:pos x="19" y="37"/>
                  </a:cxn>
                  <a:cxn ang="0">
                    <a:pos x="15" y="37"/>
                  </a:cxn>
                  <a:cxn ang="0">
                    <a:pos x="11" y="37"/>
                  </a:cxn>
                  <a:cxn ang="0">
                    <a:pos x="9" y="37"/>
                  </a:cxn>
                  <a:cxn ang="0">
                    <a:pos x="4" y="37"/>
                  </a:cxn>
                  <a:cxn ang="0">
                    <a:pos x="0" y="37"/>
                  </a:cxn>
                </a:cxnLst>
                <a:rect l="0" t="0" r="r" b="b"/>
                <a:pathLst>
                  <a:path w="125" h="37">
                    <a:moveTo>
                      <a:pt x="125" y="0"/>
                    </a:moveTo>
                    <a:lnTo>
                      <a:pt x="125" y="0"/>
                    </a:lnTo>
                    <a:lnTo>
                      <a:pt x="125" y="2"/>
                    </a:lnTo>
                    <a:lnTo>
                      <a:pt x="125" y="2"/>
                    </a:lnTo>
                    <a:lnTo>
                      <a:pt x="124" y="5"/>
                    </a:lnTo>
                    <a:lnTo>
                      <a:pt x="123" y="5"/>
                    </a:lnTo>
                    <a:lnTo>
                      <a:pt x="123" y="6"/>
                    </a:lnTo>
                    <a:lnTo>
                      <a:pt x="123" y="7"/>
                    </a:lnTo>
                    <a:lnTo>
                      <a:pt x="122" y="9"/>
                    </a:lnTo>
                    <a:lnTo>
                      <a:pt x="120" y="10"/>
                    </a:lnTo>
                    <a:lnTo>
                      <a:pt x="119" y="11"/>
                    </a:lnTo>
                    <a:lnTo>
                      <a:pt x="118" y="12"/>
                    </a:lnTo>
                    <a:lnTo>
                      <a:pt x="117" y="14"/>
                    </a:lnTo>
                    <a:lnTo>
                      <a:pt x="115" y="14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0" y="17"/>
                    </a:lnTo>
                    <a:lnTo>
                      <a:pt x="108" y="19"/>
                    </a:lnTo>
                    <a:lnTo>
                      <a:pt x="105" y="20"/>
                    </a:lnTo>
                    <a:lnTo>
                      <a:pt x="104" y="20"/>
                    </a:lnTo>
                    <a:lnTo>
                      <a:pt x="102" y="21"/>
                    </a:lnTo>
                    <a:lnTo>
                      <a:pt x="99" y="22"/>
                    </a:lnTo>
                    <a:lnTo>
                      <a:pt x="96" y="24"/>
                    </a:lnTo>
                    <a:lnTo>
                      <a:pt x="95" y="25"/>
                    </a:lnTo>
                    <a:lnTo>
                      <a:pt x="91" y="25"/>
                    </a:lnTo>
                    <a:lnTo>
                      <a:pt x="90" y="26"/>
                    </a:lnTo>
                    <a:lnTo>
                      <a:pt x="88" y="26"/>
                    </a:lnTo>
                    <a:lnTo>
                      <a:pt x="84" y="27"/>
                    </a:lnTo>
                    <a:lnTo>
                      <a:pt x="81" y="29"/>
                    </a:lnTo>
                    <a:lnTo>
                      <a:pt x="79" y="29"/>
                    </a:lnTo>
                    <a:lnTo>
                      <a:pt x="76" y="29"/>
                    </a:lnTo>
                    <a:lnTo>
                      <a:pt x="71" y="31"/>
                    </a:lnTo>
                    <a:lnTo>
                      <a:pt x="70" y="31"/>
                    </a:lnTo>
                    <a:lnTo>
                      <a:pt x="66" y="31"/>
                    </a:lnTo>
                    <a:lnTo>
                      <a:pt x="63" y="32"/>
                    </a:lnTo>
                    <a:lnTo>
                      <a:pt x="59" y="34"/>
                    </a:lnTo>
                    <a:lnTo>
                      <a:pt x="56" y="34"/>
                    </a:lnTo>
                    <a:lnTo>
                      <a:pt x="53" y="34"/>
                    </a:lnTo>
                    <a:lnTo>
                      <a:pt x="49" y="34"/>
                    </a:lnTo>
                    <a:lnTo>
                      <a:pt x="45" y="35"/>
                    </a:lnTo>
                    <a:lnTo>
                      <a:pt x="41" y="36"/>
                    </a:lnTo>
                    <a:lnTo>
                      <a:pt x="39" y="36"/>
                    </a:lnTo>
                    <a:lnTo>
                      <a:pt x="35" y="36"/>
                    </a:lnTo>
                    <a:lnTo>
                      <a:pt x="30" y="36"/>
                    </a:lnTo>
                    <a:lnTo>
                      <a:pt x="27" y="36"/>
                    </a:lnTo>
                    <a:lnTo>
                      <a:pt x="22" y="36"/>
                    </a:lnTo>
                    <a:lnTo>
                      <a:pt x="19" y="37"/>
                    </a:lnTo>
                    <a:lnTo>
                      <a:pt x="15" y="37"/>
                    </a:lnTo>
                    <a:lnTo>
                      <a:pt x="11" y="37"/>
                    </a:lnTo>
                    <a:lnTo>
                      <a:pt x="9" y="37"/>
                    </a:lnTo>
                    <a:lnTo>
                      <a:pt x="4" y="37"/>
                    </a:lnTo>
                    <a:lnTo>
                      <a:pt x="0" y="37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694"/>
              <p:cNvSpPr>
                <a:spLocks/>
              </p:cNvSpPr>
              <p:nvPr/>
            </p:nvSpPr>
            <p:spPr bwMode="auto">
              <a:xfrm>
                <a:off x="7983537" y="5567362"/>
                <a:ext cx="101600" cy="301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0" y="0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20" y="1"/>
                  </a:cxn>
                  <a:cxn ang="0">
                    <a:pos x="23" y="1"/>
                  </a:cxn>
                  <a:cxn ang="0">
                    <a:pos x="27" y="1"/>
                  </a:cxn>
                  <a:cxn ang="0">
                    <a:pos x="31" y="3"/>
                  </a:cxn>
                  <a:cxn ang="0">
                    <a:pos x="35" y="3"/>
                  </a:cxn>
                  <a:cxn ang="0">
                    <a:pos x="38" y="3"/>
                  </a:cxn>
                  <a:cxn ang="0">
                    <a:pos x="42" y="3"/>
                  </a:cxn>
                  <a:cxn ang="0">
                    <a:pos x="46" y="3"/>
                  </a:cxn>
                  <a:cxn ang="0">
                    <a:pos x="50" y="4"/>
                  </a:cxn>
                  <a:cxn ang="0">
                    <a:pos x="52" y="4"/>
                  </a:cxn>
                  <a:cxn ang="0">
                    <a:pos x="57" y="5"/>
                  </a:cxn>
                  <a:cxn ang="0">
                    <a:pos x="60" y="5"/>
                  </a:cxn>
                  <a:cxn ang="0">
                    <a:pos x="64" y="6"/>
                  </a:cxn>
                  <a:cxn ang="0">
                    <a:pos x="66" y="6"/>
                  </a:cxn>
                  <a:cxn ang="0">
                    <a:pos x="70" y="8"/>
                  </a:cxn>
                  <a:cxn ang="0">
                    <a:pos x="72" y="8"/>
                  </a:cxn>
                  <a:cxn ang="0">
                    <a:pos x="76" y="9"/>
                  </a:cxn>
                  <a:cxn ang="0">
                    <a:pos x="79" y="9"/>
                  </a:cxn>
                  <a:cxn ang="0">
                    <a:pos x="81" y="10"/>
                  </a:cxn>
                  <a:cxn ang="0">
                    <a:pos x="85" y="11"/>
                  </a:cxn>
                  <a:cxn ang="0">
                    <a:pos x="87" y="11"/>
                  </a:cxn>
                  <a:cxn ang="0">
                    <a:pos x="90" y="13"/>
                  </a:cxn>
                  <a:cxn ang="0">
                    <a:pos x="92" y="13"/>
                  </a:cxn>
                  <a:cxn ang="0">
                    <a:pos x="95" y="14"/>
                  </a:cxn>
                  <a:cxn ang="0">
                    <a:pos x="97" y="15"/>
                  </a:cxn>
                  <a:cxn ang="0">
                    <a:pos x="100" y="15"/>
                  </a:cxn>
                  <a:cxn ang="0">
                    <a:pos x="103" y="18"/>
                  </a:cxn>
                  <a:cxn ang="0">
                    <a:pos x="104" y="18"/>
                  </a:cxn>
                  <a:cxn ang="0">
                    <a:pos x="106" y="19"/>
                  </a:cxn>
                  <a:cxn ang="0">
                    <a:pos x="109" y="20"/>
                  </a:cxn>
                  <a:cxn ang="0">
                    <a:pos x="111" y="21"/>
                  </a:cxn>
                  <a:cxn ang="0">
                    <a:pos x="113" y="23"/>
                  </a:cxn>
                  <a:cxn ang="0">
                    <a:pos x="114" y="23"/>
                  </a:cxn>
                  <a:cxn ang="0">
                    <a:pos x="115" y="24"/>
                  </a:cxn>
                  <a:cxn ang="0">
                    <a:pos x="118" y="25"/>
                  </a:cxn>
                  <a:cxn ang="0">
                    <a:pos x="119" y="26"/>
                  </a:cxn>
                  <a:cxn ang="0">
                    <a:pos x="120" y="26"/>
                  </a:cxn>
                  <a:cxn ang="0">
                    <a:pos x="121" y="29"/>
                  </a:cxn>
                  <a:cxn ang="0">
                    <a:pos x="123" y="29"/>
                  </a:cxn>
                  <a:cxn ang="0">
                    <a:pos x="123" y="31"/>
                  </a:cxn>
                  <a:cxn ang="0">
                    <a:pos x="124" y="31"/>
                  </a:cxn>
                  <a:cxn ang="0">
                    <a:pos x="124" y="34"/>
                  </a:cxn>
                  <a:cxn ang="0">
                    <a:pos x="125" y="34"/>
                  </a:cxn>
                  <a:cxn ang="0">
                    <a:pos x="125" y="35"/>
                  </a:cxn>
                  <a:cxn ang="0">
                    <a:pos x="126" y="36"/>
                  </a:cxn>
                  <a:cxn ang="0">
                    <a:pos x="126" y="38"/>
                  </a:cxn>
                  <a:cxn ang="0">
                    <a:pos x="126" y="39"/>
                  </a:cxn>
                </a:cxnLst>
                <a:rect l="0" t="0" r="r" b="b"/>
                <a:pathLst>
                  <a:path w="126" h="3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8" y="3"/>
                    </a:lnTo>
                    <a:lnTo>
                      <a:pt x="42" y="3"/>
                    </a:lnTo>
                    <a:lnTo>
                      <a:pt x="46" y="3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7" y="5"/>
                    </a:lnTo>
                    <a:lnTo>
                      <a:pt x="60" y="5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70" y="8"/>
                    </a:lnTo>
                    <a:lnTo>
                      <a:pt x="72" y="8"/>
                    </a:lnTo>
                    <a:lnTo>
                      <a:pt x="76" y="9"/>
                    </a:lnTo>
                    <a:lnTo>
                      <a:pt x="79" y="9"/>
                    </a:lnTo>
                    <a:lnTo>
                      <a:pt x="81" y="10"/>
                    </a:lnTo>
                    <a:lnTo>
                      <a:pt x="85" y="11"/>
                    </a:lnTo>
                    <a:lnTo>
                      <a:pt x="87" y="11"/>
                    </a:lnTo>
                    <a:lnTo>
                      <a:pt x="90" y="13"/>
                    </a:lnTo>
                    <a:lnTo>
                      <a:pt x="92" y="13"/>
                    </a:lnTo>
                    <a:lnTo>
                      <a:pt x="95" y="14"/>
                    </a:lnTo>
                    <a:lnTo>
                      <a:pt x="97" y="15"/>
                    </a:lnTo>
                    <a:lnTo>
                      <a:pt x="100" y="15"/>
                    </a:lnTo>
                    <a:lnTo>
                      <a:pt x="103" y="18"/>
                    </a:lnTo>
                    <a:lnTo>
                      <a:pt x="104" y="18"/>
                    </a:lnTo>
                    <a:lnTo>
                      <a:pt x="106" y="19"/>
                    </a:lnTo>
                    <a:lnTo>
                      <a:pt x="109" y="20"/>
                    </a:lnTo>
                    <a:lnTo>
                      <a:pt x="111" y="21"/>
                    </a:lnTo>
                    <a:lnTo>
                      <a:pt x="113" y="23"/>
                    </a:lnTo>
                    <a:lnTo>
                      <a:pt x="114" y="23"/>
                    </a:lnTo>
                    <a:lnTo>
                      <a:pt x="115" y="24"/>
                    </a:lnTo>
                    <a:lnTo>
                      <a:pt x="118" y="25"/>
                    </a:lnTo>
                    <a:lnTo>
                      <a:pt x="119" y="26"/>
                    </a:lnTo>
                    <a:lnTo>
                      <a:pt x="120" y="26"/>
                    </a:lnTo>
                    <a:lnTo>
                      <a:pt x="121" y="29"/>
                    </a:lnTo>
                    <a:lnTo>
                      <a:pt x="123" y="29"/>
                    </a:lnTo>
                    <a:lnTo>
                      <a:pt x="123" y="31"/>
                    </a:lnTo>
                    <a:lnTo>
                      <a:pt x="124" y="31"/>
                    </a:lnTo>
                    <a:lnTo>
                      <a:pt x="124" y="34"/>
                    </a:lnTo>
                    <a:lnTo>
                      <a:pt x="125" y="34"/>
                    </a:lnTo>
                    <a:lnTo>
                      <a:pt x="125" y="35"/>
                    </a:lnTo>
                    <a:lnTo>
                      <a:pt x="126" y="36"/>
                    </a:lnTo>
                    <a:lnTo>
                      <a:pt x="126" y="38"/>
                    </a:lnTo>
                    <a:lnTo>
                      <a:pt x="126" y="3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695"/>
              <p:cNvSpPr>
                <a:spLocks/>
              </p:cNvSpPr>
              <p:nvPr/>
            </p:nvSpPr>
            <p:spPr bwMode="auto">
              <a:xfrm>
                <a:off x="7885112" y="5567362"/>
                <a:ext cx="98425" cy="28575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0" y="38"/>
                  </a:cxn>
                  <a:cxn ang="0">
                    <a:pos x="0" y="35"/>
                  </a:cxn>
                  <a:cxn ang="0">
                    <a:pos x="0" y="35"/>
                  </a:cxn>
                  <a:cxn ang="0">
                    <a:pos x="1" y="34"/>
                  </a:cxn>
                  <a:cxn ang="0">
                    <a:pos x="1" y="33"/>
                  </a:cxn>
                  <a:cxn ang="0">
                    <a:pos x="3" y="31"/>
                  </a:cxn>
                  <a:cxn ang="0">
                    <a:pos x="3" y="30"/>
                  </a:cxn>
                  <a:cxn ang="0">
                    <a:pos x="4" y="29"/>
                  </a:cxn>
                  <a:cxn ang="0">
                    <a:pos x="5" y="28"/>
                  </a:cxn>
                  <a:cxn ang="0">
                    <a:pos x="6" y="26"/>
                  </a:cxn>
                  <a:cxn ang="0">
                    <a:pos x="8" y="25"/>
                  </a:cxn>
                  <a:cxn ang="0">
                    <a:pos x="9" y="24"/>
                  </a:cxn>
                  <a:cxn ang="0">
                    <a:pos x="10" y="24"/>
                  </a:cxn>
                  <a:cxn ang="0">
                    <a:pos x="10" y="23"/>
                  </a:cxn>
                  <a:cxn ang="0">
                    <a:pos x="13" y="21"/>
                  </a:cxn>
                  <a:cxn ang="0">
                    <a:pos x="14" y="20"/>
                  </a:cxn>
                  <a:cxn ang="0">
                    <a:pos x="17" y="19"/>
                  </a:cxn>
                  <a:cxn ang="0">
                    <a:pos x="18" y="18"/>
                  </a:cxn>
                  <a:cxn ang="0">
                    <a:pos x="20" y="18"/>
                  </a:cxn>
                  <a:cxn ang="0">
                    <a:pos x="22" y="16"/>
                  </a:cxn>
                  <a:cxn ang="0">
                    <a:pos x="24" y="15"/>
                  </a:cxn>
                  <a:cxn ang="0">
                    <a:pos x="27" y="14"/>
                  </a:cxn>
                  <a:cxn ang="0">
                    <a:pos x="29" y="13"/>
                  </a:cxn>
                  <a:cxn ang="0">
                    <a:pos x="33" y="13"/>
                  </a:cxn>
                  <a:cxn ang="0">
                    <a:pos x="35" y="11"/>
                  </a:cxn>
                  <a:cxn ang="0">
                    <a:pos x="38" y="11"/>
                  </a:cxn>
                  <a:cxn ang="0">
                    <a:pos x="40" y="10"/>
                  </a:cxn>
                  <a:cxn ang="0">
                    <a:pos x="43" y="9"/>
                  </a:cxn>
                  <a:cxn ang="0">
                    <a:pos x="47" y="9"/>
                  </a:cxn>
                  <a:cxn ang="0">
                    <a:pos x="49" y="9"/>
                  </a:cxn>
                  <a:cxn ang="0">
                    <a:pos x="52" y="6"/>
                  </a:cxn>
                  <a:cxn ang="0">
                    <a:pos x="55" y="6"/>
                  </a:cxn>
                  <a:cxn ang="0">
                    <a:pos x="58" y="6"/>
                  </a:cxn>
                  <a:cxn ang="0">
                    <a:pos x="62" y="5"/>
                  </a:cxn>
                  <a:cxn ang="0">
                    <a:pos x="64" y="4"/>
                  </a:cxn>
                  <a:cxn ang="0">
                    <a:pos x="69" y="4"/>
                  </a:cxn>
                  <a:cxn ang="0">
                    <a:pos x="72" y="4"/>
                  </a:cxn>
                  <a:cxn ang="0">
                    <a:pos x="76" y="4"/>
                  </a:cxn>
                  <a:cxn ang="0">
                    <a:pos x="79" y="3"/>
                  </a:cxn>
                  <a:cxn ang="0">
                    <a:pos x="82" y="3"/>
                  </a:cxn>
                  <a:cxn ang="0">
                    <a:pos x="87" y="3"/>
                  </a:cxn>
                  <a:cxn ang="0">
                    <a:pos x="89" y="3"/>
                  </a:cxn>
                  <a:cxn ang="0">
                    <a:pos x="93" y="3"/>
                  </a:cxn>
                  <a:cxn ang="0">
                    <a:pos x="98" y="1"/>
                  </a:cxn>
                  <a:cxn ang="0">
                    <a:pos x="102" y="1"/>
                  </a:cxn>
                  <a:cxn ang="0">
                    <a:pos x="106" y="1"/>
                  </a:cxn>
                  <a:cxn ang="0">
                    <a:pos x="109" y="0"/>
                  </a:cxn>
                  <a:cxn ang="0">
                    <a:pos x="113" y="0"/>
                  </a:cxn>
                  <a:cxn ang="0">
                    <a:pos x="117" y="0"/>
                  </a:cxn>
                  <a:cxn ang="0">
                    <a:pos x="121" y="0"/>
                  </a:cxn>
                  <a:cxn ang="0">
                    <a:pos x="125" y="0"/>
                  </a:cxn>
                </a:cxnLst>
                <a:rect l="0" t="0" r="r" b="b"/>
                <a:pathLst>
                  <a:path w="125" h="38">
                    <a:moveTo>
                      <a:pt x="0" y="38"/>
                    </a:moveTo>
                    <a:lnTo>
                      <a:pt x="0" y="38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4" y="29"/>
                    </a:lnTo>
                    <a:lnTo>
                      <a:pt x="5" y="28"/>
                    </a:lnTo>
                    <a:lnTo>
                      <a:pt x="6" y="26"/>
                    </a:lnTo>
                    <a:lnTo>
                      <a:pt x="8" y="25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3" y="21"/>
                    </a:lnTo>
                    <a:lnTo>
                      <a:pt x="14" y="20"/>
                    </a:lnTo>
                    <a:lnTo>
                      <a:pt x="17" y="19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2" y="16"/>
                    </a:lnTo>
                    <a:lnTo>
                      <a:pt x="24" y="15"/>
                    </a:lnTo>
                    <a:lnTo>
                      <a:pt x="27" y="14"/>
                    </a:lnTo>
                    <a:lnTo>
                      <a:pt x="29" y="13"/>
                    </a:lnTo>
                    <a:lnTo>
                      <a:pt x="33" y="13"/>
                    </a:lnTo>
                    <a:lnTo>
                      <a:pt x="35" y="11"/>
                    </a:lnTo>
                    <a:lnTo>
                      <a:pt x="38" y="11"/>
                    </a:lnTo>
                    <a:lnTo>
                      <a:pt x="40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49" y="9"/>
                    </a:lnTo>
                    <a:lnTo>
                      <a:pt x="52" y="6"/>
                    </a:lnTo>
                    <a:lnTo>
                      <a:pt x="55" y="6"/>
                    </a:lnTo>
                    <a:lnTo>
                      <a:pt x="58" y="6"/>
                    </a:lnTo>
                    <a:lnTo>
                      <a:pt x="62" y="5"/>
                    </a:lnTo>
                    <a:lnTo>
                      <a:pt x="64" y="4"/>
                    </a:lnTo>
                    <a:lnTo>
                      <a:pt x="69" y="4"/>
                    </a:lnTo>
                    <a:lnTo>
                      <a:pt x="72" y="4"/>
                    </a:lnTo>
                    <a:lnTo>
                      <a:pt x="76" y="4"/>
                    </a:lnTo>
                    <a:lnTo>
                      <a:pt x="79" y="3"/>
                    </a:lnTo>
                    <a:lnTo>
                      <a:pt x="82" y="3"/>
                    </a:lnTo>
                    <a:lnTo>
                      <a:pt x="87" y="3"/>
                    </a:lnTo>
                    <a:lnTo>
                      <a:pt x="89" y="3"/>
                    </a:lnTo>
                    <a:lnTo>
                      <a:pt x="93" y="3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09" y="0"/>
                    </a:lnTo>
                    <a:lnTo>
                      <a:pt x="113" y="0"/>
                    </a:lnTo>
                    <a:lnTo>
                      <a:pt x="117" y="0"/>
                    </a:lnTo>
                    <a:lnTo>
                      <a:pt x="121" y="0"/>
                    </a:lnTo>
                    <a:lnTo>
                      <a:pt x="125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Line 696"/>
              <p:cNvSpPr>
                <a:spLocks noChangeShapeType="1"/>
              </p:cNvSpPr>
              <p:nvPr/>
            </p:nvSpPr>
            <p:spPr bwMode="auto">
              <a:xfrm>
                <a:off x="7885112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Line 697"/>
              <p:cNvSpPr>
                <a:spLocks noChangeShapeType="1"/>
              </p:cNvSpPr>
              <p:nvPr/>
            </p:nvSpPr>
            <p:spPr bwMode="auto">
              <a:xfrm>
                <a:off x="8085137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4" name="Group 420"/>
            <p:cNvGrpSpPr/>
            <p:nvPr/>
          </p:nvGrpSpPr>
          <p:grpSpPr>
            <a:xfrm>
              <a:off x="5687133" y="2885281"/>
              <a:ext cx="214312" cy="215900"/>
              <a:chOff x="6807200" y="6029325"/>
              <a:chExt cx="214312" cy="215900"/>
            </a:xfrm>
          </p:grpSpPr>
          <p:sp>
            <p:nvSpPr>
              <p:cNvPr id="132" name="Freeform 1142"/>
              <p:cNvSpPr>
                <a:spLocks/>
              </p:cNvSpPr>
              <p:nvPr/>
            </p:nvSpPr>
            <p:spPr bwMode="auto">
              <a:xfrm>
                <a:off x="6808787" y="6032500"/>
                <a:ext cx="209550" cy="211137"/>
              </a:xfrm>
              <a:custGeom>
                <a:avLst/>
                <a:gdLst/>
                <a:ahLst/>
                <a:cxnLst>
                  <a:cxn ang="0">
                    <a:pos x="264" y="132"/>
                  </a:cxn>
                  <a:cxn ang="0">
                    <a:pos x="261" y="104"/>
                  </a:cxn>
                  <a:cxn ang="0">
                    <a:pos x="252" y="79"/>
                  </a:cxn>
                  <a:cxn ang="0">
                    <a:pos x="241" y="57"/>
                  </a:cxn>
                  <a:cxn ang="0">
                    <a:pos x="225" y="38"/>
                  </a:cxn>
                  <a:cxn ang="0">
                    <a:pos x="206" y="21"/>
                  </a:cxn>
                  <a:cxn ang="0">
                    <a:pos x="183" y="10"/>
                  </a:cxn>
                  <a:cxn ang="0">
                    <a:pos x="158" y="1"/>
                  </a:cxn>
                  <a:cxn ang="0">
                    <a:pos x="132" y="0"/>
                  </a:cxn>
                  <a:cxn ang="0">
                    <a:pos x="117" y="0"/>
                  </a:cxn>
                  <a:cxn ang="0">
                    <a:pos x="92" y="4"/>
                  </a:cxn>
                  <a:cxn ang="0">
                    <a:pos x="68" y="15"/>
                  </a:cxn>
                  <a:cxn ang="0">
                    <a:pos x="48" y="30"/>
                  </a:cxn>
                  <a:cxn ang="0">
                    <a:pos x="29" y="47"/>
                  </a:cxn>
                  <a:cxn ang="0">
                    <a:pos x="16" y="69"/>
                  </a:cxn>
                  <a:cxn ang="0">
                    <a:pos x="6" y="93"/>
                  </a:cxn>
                  <a:cxn ang="0">
                    <a:pos x="1" y="118"/>
                  </a:cxn>
                  <a:cxn ang="0">
                    <a:pos x="0" y="132"/>
                  </a:cxn>
                  <a:cxn ang="0">
                    <a:pos x="2" y="160"/>
                  </a:cxn>
                  <a:cxn ang="0">
                    <a:pos x="10" y="183"/>
                  </a:cxn>
                  <a:cxn ang="0">
                    <a:pos x="22" y="206"/>
                  </a:cxn>
                  <a:cxn ang="0">
                    <a:pos x="36" y="225"/>
                  </a:cxn>
                  <a:cxn ang="0">
                    <a:pos x="58" y="242"/>
                  </a:cxn>
                  <a:cxn ang="0">
                    <a:pos x="80" y="255"/>
                  </a:cxn>
                  <a:cxn ang="0">
                    <a:pos x="104" y="261"/>
                  </a:cxn>
                  <a:cxn ang="0">
                    <a:pos x="132" y="265"/>
                  </a:cxn>
                  <a:cxn ang="0">
                    <a:pos x="146" y="262"/>
                  </a:cxn>
                  <a:cxn ang="0">
                    <a:pos x="169" y="257"/>
                  </a:cxn>
                  <a:cxn ang="0">
                    <a:pos x="193" y="247"/>
                  </a:cxn>
                  <a:cxn ang="0">
                    <a:pos x="216" y="235"/>
                  </a:cxn>
                  <a:cxn ang="0">
                    <a:pos x="232" y="215"/>
                  </a:cxn>
                  <a:cxn ang="0">
                    <a:pos x="249" y="196"/>
                  </a:cxn>
                  <a:cxn ang="0">
                    <a:pos x="259" y="171"/>
                  </a:cxn>
                  <a:cxn ang="0">
                    <a:pos x="264" y="146"/>
                  </a:cxn>
                  <a:cxn ang="0">
                    <a:pos x="264" y="132"/>
                  </a:cxn>
                </a:cxnLst>
                <a:rect l="0" t="0" r="r" b="b"/>
                <a:pathLst>
                  <a:path w="264" h="265">
                    <a:moveTo>
                      <a:pt x="264" y="132"/>
                    </a:moveTo>
                    <a:lnTo>
                      <a:pt x="264" y="132"/>
                    </a:lnTo>
                    <a:lnTo>
                      <a:pt x="264" y="118"/>
                    </a:lnTo>
                    <a:lnTo>
                      <a:pt x="261" y="104"/>
                    </a:lnTo>
                    <a:lnTo>
                      <a:pt x="259" y="93"/>
                    </a:lnTo>
                    <a:lnTo>
                      <a:pt x="252" y="79"/>
                    </a:lnTo>
                    <a:lnTo>
                      <a:pt x="249" y="69"/>
                    </a:lnTo>
                    <a:lnTo>
                      <a:pt x="241" y="57"/>
                    </a:lnTo>
                    <a:lnTo>
                      <a:pt x="232" y="47"/>
                    </a:lnTo>
                    <a:lnTo>
                      <a:pt x="225" y="38"/>
                    </a:lnTo>
                    <a:lnTo>
                      <a:pt x="216" y="30"/>
                    </a:lnTo>
                    <a:lnTo>
                      <a:pt x="206" y="21"/>
                    </a:lnTo>
                    <a:lnTo>
                      <a:pt x="193" y="15"/>
                    </a:lnTo>
                    <a:lnTo>
                      <a:pt x="183" y="10"/>
                    </a:lnTo>
                    <a:lnTo>
                      <a:pt x="169" y="4"/>
                    </a:lnTo>
                    <a:lnTo>
                      <a:pt x="158" y="1"/>
                    </a:lnTo>
                    <a:lnTo>
                      <a:pt x="14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17" y="0"/>
                    </a:lnTo>
                    <a:lnTo>
                      <a:pt x="104" y="1"/>
                    </a:lnTo>
                    <a:lnTo>
                      <a:pt x="92" y="4"/>
                    </a:lnTo>
                    <a:lnTo>
                      <a:pt x="80" y="10"/>
                    </a:lnTo>
                    <a:lnTo>
                      <a:pt x="68" y="15"/>
                    </a:lnTo>
                    <a:lnTo>
                      <a:pt x="58" y="21"/>
                    </a:lnTo>
                    <a:lnTo>
                      <a:pt x="48" y="30"/>
                    </a:lnTo>
                    <a:lnTo>
                      <a:pt x="36" y="38"/>
                    </a:lnTo>
                    <a:lnTo>
                      <a:pt x="29" y="47"/>
                    </a:lnTo>
                    <a:lnTo>
                      <a:pt x="22" y="57"/>
                    </a:lnTo>
                    <a:lnTo>
                      <a:pt x="16" y="69"/>
                    </a:lnTo>
                    <a:lnTo>
                      <a:pt x="10" y="79"/>
                    </a:lnTo>
                    <a:lnTo>
                      <a:pt x="6" y="93"/>
                    </a:lnTo>
                    <a:lnTo>
                      <a:pt x="2" y="104"/>
                    </a:lnTo>
                    <a:lnTo>
                      <a:pt x="1" y="118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46"/>
                    </a:lnTo>
                    <a:lnTo>
                      <a:pt x="2" y="160"/>
                    </a:lnTo>
                    <a:lnTo>
                      <a:pt x="6" y="171"/>
                    </a:lnTo>
                    <a:lnTo>
                      <a:pt x="10" y="183"/>
                    </a:lnTo>
                    <a:lnTo>
                      <a:pt x="16" y="196"/>
                    </a:lnTo>
                    <a:lnTo>
                      <a:pt x="22" y="206"/>
                    </a:lnTo>
                    <a:lnTo>
                      <a:pt x="29" y="215"/>
                    </a:lnTo>
                    <a:lnTo>
                      <a:pt x="36" y="225"/>
                    </a:lnTo>
                    <a:lnTo>
                      <a:pt x="48" y="235"/>
                    </a:lnTo>
                    <a:lnTo>
                      <a:pt x="58" y="242"/>
                    </a:lnTo>
                    <a:lnTo>
                      <a:pt x="68" y="247"/>
                    </a:lnTo>
                    <a:lnTo>
                      <a:pt x="80" y="255"/>
                    </a:lnTo>
                    <a:lnTo>
                      <a:pt x="92" y="257"/>
                    </a:lnTo>
                    <a:lnTo>
                      <a:pt x="104" y="261"/>
                    </a:lnTo>
                    <a:lnTo>
                      <a:pt x="117" y="262"/>
                    </a:lnTo>
                    <a:lnTo>
                      <a:pt x="132" y="265"/>
                    </a:lnTo>
                    <a:lnTo>
                      <a:pt x="132" y="265"/>
                    </a:lnTo>
                    <a:lnTo>
                      <a:pt x="146" y="262"/>
                    </a:lnTo>
                    <a:lnTo>
                      <a:pt x="158" y="261"/>
                    </a:lnTo>
                    <a:lnTo>
                      <a:pt x="169" y="257"/>
                    </a:lnTo>
                    <a:lnTo>
                      <a:pt x="183" y="255"/>
                    </a:lnTo>
                    <a:lnTo>
                      <a:pt x="193" y="247"/>
                    </a:lnTo>
                    <a:lnTo>
                      <a:pt x="206" y="242"/>
                    </a:lnTo>
                    <a:lnTo>
                      <a:pt x="216" y="235"/>
                    </a:lnTo>
                    <a:lnTo>
                      <a:pt x="225" y="225"/>
                    </a:lnTo>
                    <a:lnTo>
                      <a:pt x="232" y="215"/>
                    </a:lnTo>
                    <a:lnTo>
                      <a:pt x="241" y="206"/>
                    </a:lnTo>
                    <a:lnTo>
                      <a:pt x="249" y="196"/>
                    </a:lnTo>
                    <a:lnTo>
                      <a:pt x="252" y="183"/>
                    </a:lnTo>
                    <a:lnTo>
                      <a:pt x="259" y="171"/>
                    </a:lnTo>
                    <a:lnTo>
                      <a:pt x="261" y="160"/>
                    </a:lnTo>
                    <a:lnTo>
                      <a:pt x="264" y="146"/>
                    </a:lnTo>
                    <a:lnTo>
                      <a:pt x="264" y="132"/>
                    </a:lnTo>
                    <a:lnTo>
                      <a:pt x="264" y="132"/>
                    </a:lnTo>
                    <a:lnTo>
                      <a:pt x="264" y="132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1143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1144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1145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1146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 1147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 1148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1149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1150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1151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1152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1153"/>
              <p:cNvSpPr>
                <a:spLocks/>
              </p:cNvSpPr>
              <p:nvPr/>
            </p:nvSpPr>
            <p:spPr bwMode="auto">
              <a:xfrm>
                <a:off x="6807200" y="6029325"/>
                <a:ext cx="214312" cy="215900"/>
              </a:xfrm>
              <a:custGeom>
                <a:avLst/>
                <a:gdLst/>
                <a:ahLst/>
                <a:cxnLst>
                  <a:cxn ang="0">
                    <a:pos x="271" y="136"/>
                  </a:cxn>
                  <a:cxn ang="0">
                    <a:pos x="270" y="151"/>
                  </a:cxn>
                  <a:cxn ang="0">
                    <a:pos x="268" y="164"/>
                  </a:cxn>
                  <a:cxn ang="0">
                    <a:pos x="265" y="177"/>
                  </a:cxn>
                  <a:cxn ang="0">
                    <a:pos x="260" y="190"/>
                  </a:cxn>
                  <a:cxn ang="0">
                    <a:pos x="247" y="213"/>
                  </a:cxn>
                  <a:cxn ang="0">
                    <a:pos x="231" y="233"/>
                  </a:cxn>
                  <a:cxn ang="0">
                    <a:pos x="211" y="250"/>
                  </a:cxn>
                  <a:cxn ang="0">
                    <a:pos x="188" y="263"/>
                  </a:cxn>
                  <a:cxn ang="0">
                    <a:pos x="176" y="266"/>
                  </a:cxn>
                  <a:cxn ang="0">
                    <a:pos x="162" y="270"/>
                  </a:cxn>
                  <a:cxn ang="0">
                    <a:pos x="150" y="273"/>
                  </a:cxn>
                  <a:cxn ang="0">
                    <a:pos x="136" y="273"/>
                  </a:cxn>
                  <a:cxn ang="0">
                    <a:pos x="122" y="273"/>
                  </a:cxn>
                  <a:cxn ang="0">
                    <a:pos x="108" y="270"/>
                  </a:cxn>
                  <a:cxn ang="0">
                    <a:pos x="96" y="266"/>
                  </a:cxn>
                  <a:cxn ang="0">
                    <a:pos x="83" y="263"/>
                  </a:cxn>
                  <a:cxn ang="0">
                    <a:pos x="59" y="250"/>
                  </a:cxn>
                  <a:cxn ang="0">
                    <a:pos x="39" y="233"/>
                  </a:cxn>
                  <a:cxn ang="0">
                    <a:pos x="23" y="213"/>
                  </a:cxn>
                  <a:cxn ang="0">
                    <a:pos x="10" y="190"/>
                  </a:cxn>
                  <a:cxn ang="0">
                    <a:pos x="6" y="177"/>
                  </a:cxn>
                  <a:cxn ang="0">
                    <a:pos x="3" y="164"/>
                  </a:cxn>
                  <a:cxn ang="0">
                    <a:pos x="0" y="151"/>
                  </a:cxn>
                  <a:cxn ang="0">
                    <a:pos x="0" y="136"/>
                  </a:cxn>
                  <a:cxn ang="0">
                    <a:pos x="0" y="122"/>
                  </a:cxn>
                  <a:cxn ang="0">
                    <a:pos x="3" y="110"/>
                  </a:cxn>
                  <a:cxn ang="0">
                    <a:pos x="6" y="96"/>
                  </a:cxn>
                  <a:cxn ang="0">
                    <a:pos x="10" y="83"/>
                  </a:cxn>
                  <a:cxn ang="0">
                    <a:pos x="23" y="61"/>
                  </a:cxn>
                  <a:cxn ang="0">
                    <a:pos x="39" y="40"/>
                  </a:cxn>
                  <a:cxn ang="0">
                    <a:pos x="59" y="23"/>
                  </a:cxn>
                  <a:cxn ang="0">
                    <a:pos x="83" y="10"/>
                  </a:cxn>
                  <a:cxn ang="0">
                    <a:pos x="96" y="7"/>
                  </a:cxn>
                  <a:cxn ang="0">
                    <a:pos x="108" y="3"/>
                  </a:cxn>
                  <a:cxn ang="0">
                    <a:pos x="122" y="0"/>
                  </a:cxn>
                  <a:cxn ang="0">
                    <a:pos x="136" y="0"/>
                  </a:cxn>
                  <a:cxn ang="0">
                    <a:pos x="150" y="0"/>
                  </a:cxn>
                  <a:cxn ang="0">
                    <a:pos x="162" y="3"/>
                  </a:cxn>
                  <a:cxn ang="0">
                    <a:pos x="176" y="7"/>
                  </a:cxn>
                  <a:cxn ang="0">
                    <a:pos x="188" y="10"/>
                  </a:cxn>
                  <a:cxn ang="0">
                    <a:pos x="211" y="23"/>
                  </a:cxn>
                  <a:cxn ang="0">
                    <a:pos x="231" y="40"/>
                  </a:cxn>
                  <a:cxn ang="0">
                    <a:pos x="247" y="61"/>
                  </a:cxn>
                  <a:cxn ang="0">
                    <a:pos x="260" y="83"/>
                  </a:cxn>
                  <a:cxn ang="0">
                    <a:pos x="265" y="96"/>
                  </a:cxn>
                  <a:cxn ang="0">
                    <a:pos x="268" y="110"/>
                  </a:cxn>
                  <a:cxn ang="0">
                    <a:pos x="270" y="122"/>
                  </a:cxn>
                  <a:cxn ang="0">
                    <a:pos x="271" y="136"/>
                  </a:cxn>
                </a:cxnLst>
                <a:rect l="0" t="0" r="r" b="b"/>
                <a:pathLst>
                  <a:path w="271" h="273">
                    <a:moveTo>
                      <a:pt x="271" y="136"/>
                    </a:moveTo>
                    <a:lnTo>
                      <a:pt x="270" y="151"/>
                    </a:lnTo>
                    <a:lnTo>
                      <a:pt x="268" y="164"/>
                    </a:lnTo>
                    <a:lnTo>
                      <a:pt x="265" y="177"/>
                    </a:lnTo>
                    <a:lnTo>
                      <a:pt x="260" y="190"/>
                    </a:lnTo>
                    <a:lnTo>
                      <a:pt x="247" y="213"/>
                    </a:lnTo>
                    <a:lnTo>
                      <a:pt x="231" y="233"/>
                    </a:lnTo>
                    <a:lnTo>
                      <a:pt x="211" y="250"/>
                    </a:lnTo>
                    <a:lnTo>
                      <a:pt x="188" y="263"/>
                    </a:lnTo>
                    <a:lnTo>
                      <a:pt x="176" y="266"/>
                    </a:lnTo>
                    <a:lnTo>
                      <a:pt x="162" y="270"/>
                    </a:lnTo>
                    <a:lnTo>
                      <a:pt x="150" y="273"/>
                    </a:lnTo>
                    <a:lnTo>
                      <a:pt x="136" y="273"/>
                    </a:lnTo>
                    <a:lnTo>
                      <a:pt x="122" y="273"/>
                    </a:lnTo>
                    <a:lnTo>
                      <a:pt x="108" y="270"/>
                    </a:lnTo>
                    <a:lnTo>
                      <a:pt x="96" y="266"/>
                    </a:lnTo>
                    <a:lnTo>
                      <a:pt x="83" y="263"/>
                    </a:lnTo>
                    <a:lnTo>
                      <a:pt x="59" y="250"/>
                    </a:lnTo>
                    <a:lnTo>
                      <a:pt x="39" y="233"/>
                    </a:lnTo>
                    <a:lnTo>
                      <a:pt x="23" y="213"/>
                    </a:lnTo>
                    <a:lnTo>
                      <a:pt x="10" y="190"/>
                    </a:lnTo>
                    <a:lnTo>
                      <a:pt x="6" y="177"/>
                    </a:lnTo>
                    <a:lnTo>
                      <a:pt x="3" y="164"/>
                    </a:lnTo>
                    <a:lnTo>
                      <a:pt x="0" y="151"/>
                    </a:lnTo>
                    <a:lnTo>
                      <a:pt x="0" y="136"/>
                    </a:lnTo>
                    <a:lnTo>
                      <a:pt x="0" y="122"/>
                    </a:lnTo>
                    <a:lnTo>
                      <a:pt x="3" y="110"/>
                    </a:lnTo>
                    <a:lnTo>
                      <a:pt x="6" y="96"/>
                    </a:lnTo>
                    <a:lnTo>
                      <a:pt x="10" y="83"/>
                    </a:lnTo>
                    <a:lnTo>
                      <a:pt x="23" y="61"/>
                    </a:lnTo>
                    <a:lnTo>
                      <a:pt x="39" y="40"/>
                    </a:lnTo>
                    <a:lnTo>
                      <a:pt x="59" y="23"/>
                    </a:lnTo>
                    <a:lnTo>
                      <a:pt x="83" y="10"/>
                    </a:lnTo>
                    <a:lnTo>
                      <a:pt x="96" y="7"/>
                    </a:lnTo>
                    <a:lnTo>
                      <a:pt x="108" y="3"/>
                    </a:lnTo>
                    <a:lnTo>
                      <a:pt x="122" y="0"/>
                    </a:lnTo>
                    <a:lnTo>
                      <a:pt x="136" y="0"/>
                    </a:lnTo>
                    <a:lnTo>
                      <a:pt x="150" y="0"/>
                    </a:lnTo>
                    <a:lnTo>
                      <a:pt x="162" y="3"/>
                    </a:lnTo>
                    <a:lnTo>
                      <a:pt x="176" y="7"/>
                    </a:lnTo>
                    <a:lnTo>
                      <a:pt x="188" y="10"/>
                    </a:lnTo>
                    <a:lnTo>
                      <a:pt x="211" y="23"/>
                    </a:lnTo>
                    <a:lnTo>
                      <a:pt x="231" y="40"/>
                    </a:lnTo>
                    <a:lnTo>
                      <a:pt x="247" y="61"/>
                    </a:lnTo>
                    <a:lnTo>
                      <a:pt x="260" y="83"/>
                    </a:lnTo>
                    <a:lnTo>
                      <a:pt x="265" y="96"/>
                    </a:lnTo>
                    <a:lnTo>
                      <a:pt x="268" y="110"/>
                    </a:lnTo>
                    <a:lnTo>
                      <a:pt x="270" y="122"/>
                    </a:lnTo>
                    <a:lnTo>
                      <a:pt x="271" y="136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0" name="Group 433"/>
            <p:cNvGrpSpPr/>
            <p:nvPr/>
          </p:nvGrpSpPr>
          <p:grpSpPr>
            <a:xfrm>
              <a:off x="5144738" y="2897981"/>
              <a:ext cx="258762" cy="190500"/>
              <a:chOff x="5410200" y="6157912"/>
              <a:chExt cx="258762" cy="190500"/>
            </a:xfrm>
          </p:grpSpPr>
          <p:sp>
            <p:nvSpPr>
              <p:cNvPr id="116" name="Freeform 728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29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730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731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732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733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734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735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736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737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Freeform 738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Freeform 739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740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741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742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743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cxnSp>
        <p:nvCxnSpPr>
          <p:cNvPr id="30" name="Straight Connector 29"/>
          <p:cNvCxnSpPr/>
          <p:nvPr/>
        </p:nvCxnSpPr>
        <p:spPr>
          <a:xfrm flipV="1">
            <a:off x="7315183" y="1752600"/>
            <a:ext cx="838200" cy="45720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1" name="Group 307"/>
          <p:cNvGrpSpPr/>
          <p:nvPr/>
        </p:nvGrpSpPr>
        <p:grpSpPr>
          <a:xfrm>
            <a:off x="8077195" y="1447813"/>
            <a:ext cx="838207" cy="652464"/>
            <a:chOff x="1219210" y="762009"/>
            <a:chExt cx="582618" cy="423864"/>
          </a:xfrm>
        </p:grpSpPr>
        <p:grpSp>
          <p:nvGrpSpPr>
            <p:cNvPr id="322" name="Group 299"/>
            <p:cNvGrpSpPr>
              <a:grpSpLocks/>
            </p:cNvGrpSpPr>
            <p:nvPr/>
          </p:nvGrpSpPr>
          <p:grpSpPr bwMode="auto">
            <a:xfrm>
              <a:off x="1219210" y="762009"/>
              <a:ext cx="582618" cy="423864"/>
              <a:chOff x="982" y="2328"/>
              <a:chExt cx="367" cy="267"/>
            </a:xfrm>
          </p:grpSpPr>
          <p:sp>
            <p:nvSpPr>
              <p:cNvPr id="75" name="Freeform 300"/>
              <p:cNvSpPr>
                <a:spLocks/>
              </p:cNvSpPr>
              <p:nvPr/>
            </p:nvSpPr>
            <p:spPr bwMode="auto">
              <a:xfrm>
                <a:off x="982" y="2367"/>
                <a:ext cx="33" cy="177"/>
              </a:xfrm>
              <a:custGeom>
                <a:avLst/>
                <a:gdLst/>
                <a:ahLst/>
                <a:cxnLst>
                  <a:cxn ang="0">
                    <a:pos x="65" y="353"/>
                  </a:cxn>
                  <a:cxn ang="0">
                    <a:pos x="16" y="0"/>
                  </a:cxn>
                  <a:cxn ang="0">
                    <a:pos x="0" y="1"/>
                  </a:cxn>
                  <a:cxn ang="0">
                    <a:pos x="50" y="344"/>
                  </a:cxn>
                  <a:cxn ang="0">
                    <a:pos x="65" y="353"/>
                  </a:cxn>
                  <a:cxn ang="0">
                    <a:pos x="65" y="353"/>
                  </a:cxn>
                </a:cxnLst>
                <a:rect l="0" t="0" r="r" b="b"/>
                <a:pathLst>
                  <a:path w="65" h="353">
                    <a:moveTo>
                      <a:pt x="65" y="353"/>
                    </a:moveTo>
                    <a:lnTo>
                      <a:pt x="16" y="0"/>
                    </a:lnTo>
                    <a:lnTo>
                      <a:pt x="0" y="1"/>
                    </a:lnTo>
                    <a:lnTo>
                      <a:pt x="50" y="344"/>
                    </a:lnTo>
                    <a:lnTo>
                      <a:pt x="65" y="353"/>
                    </a:lnTo>
                    <a:lnTo>
                      <a:pt x="65" y="353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01"/>
              <p:cNvSpPr>
                <a:spLocks/>
              </p:cNvSpPr>
              <p:nvPr/>
            </p:nvSpPr>
            <p:spPr bwMode="auto">
              <a:xfrm>
                <a:off x="988" y="2328"/>
                <a:ext cx="251" cy="215"/>
              </a:xfrm>
              <a:custGeom>
                <a:avLst/>
                <a:gdLst/>
                <a:ahLst/>
                <a:cxnLst>
                  <a:cxn ang="0">
                    <a:pos x="502" y="351"/>
                  </a:cxn>
                  <a:cxn ang="0">
                    <a:pos x="449" y="0"/>
                  </a:cxn>
                  <a:cxn ang="0">
                    <a:pos x="0" y="79"/>
                  </a:cxn>
                  <a:cxn ang="0">
                    <a:pos x="52" y="428"/>
                  </a:cxn>
                  <a:cxn ang="0">
                    <a:pos x="502" y="351"/>
                  </a:cxn>
                  <a:cxn ang="0">
                    <a:pos x="502" y="351"/>
                  </a:cxn>
                </a:cxnLst>
                <a:rect l="0" t="0" r="r" b="b"/>
                <a:pathLst>
                  <a:path w="502" h="428">
                    <a:moveTo>
                      <a:pt x="502" y="351"/>
                    </a:moveTo>
                    <a:lnTo>
                      <a:pt x="449" y="0"/>
                    </a:lnTo>
                    <a:lnTo>
                      <a:pt x="0" y="79"/>
                    </a:lnTo>
                    <a:lnTo>
                      <a:pt x="52" y="428"/>
                    </a:lnTo>
                    <a:lnTo>
                      <a:pt x="502" y="351"/>
                    </a:lnTo>
                    <a:lnTo>
                      <a:pt x="502" y="351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02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solidFill>
                <a:srgbClr val="666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303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Line 304"/>
              <p:cNvSpPr>
                <a:spLocks noChangeShapeType="1"/>
              </p:cNvSpPr>
              <p:nvPr/>
            </p:nvSpPr>
            <p:spPr bwMode="auto">
              <a:xfrm flipH="1">
                <a:off x="1026" y="248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Line 305"/>
              <p:cNvSpPr>
                <a:spLocks noChangeShapeType="1"/>
              </p:cNvSpPr>
              <p:nvPr/>
            </p:nvSpPr>
            <p:spPr bwMode="auto">
              <a:xfrm flipH="1">
                <a:off x="1006" y="234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306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307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noFill/>
              <a:ln w="4763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308"/>
              <p:cNvSpPr>
                <a:spLocks/>
              </p:cNvSpPr>
              <p:nvPr/>
            </p:nvSpPr>
            <p:spPr bwMode="auto">
              <a:xfrm>
                <a:off x="1015" y="2504"/>
                <a:ext cx="334" cy="78"/>
              </a:xfrm>
              <a:custGeom>
                <a:avLst/>
                <a:gdLst/>
                <a:ahLst/>
                <a:cxnLst>
                  <a:cxn ang="0">
                    <a:pos x="450" y="0"/>
                  </a:cxn>
                  <a:cxn ang="0">
                    <a:pos x="668" y="80"/>
                  </a:cxn>
                  <a:cxn ang="0">
                    <a:pos x="218" y="156"/>
                  </a:cxn>
                  <a:cxn ang="0">
                    <a:pos x="0" y="80"/>
                  </a:cxn>
                  <a:cxn ang="0">
                    <a:pos x="450" y="0"/>
                  </a:cxn>
                  <a:cxn ang="0">
                    <a:pos x="450" y="0"/>
                  </a:cxn>
                </a:cxnLst>
                <a:rect l="0" t="0" r="r" b="b"/>
                <a:pathLst>
                  <a:path w="668" h="156">
                    <a:moveTo>
                      <a:pt x="450" y="0"/>
                    </a:moveTo>
                    <a:lnTo>
                      <a:pt x="668" y="80"/>
                    </a:lnTo>
                    <a:lnTo>
                      <a:pt x="218" y="156"/>
                    </a:lnTo>
                    <a:lnTo>
                      <a:pt x="0" y="80"/>
                    </a:lnTo>
                    <a:lnTo>
                      <a:pt x="450" y="0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Line 309"/>
              <p:cNvSpPr>
                <a:spLocks noChangeShapeType="1"/>
              </p:cNvSpPr>
              <p:nvPr/>
            </p:nvSpPr>
            <p:spPr bwMode="auto">
              <a:xfrm flipH="1">
                <a:off x="1015" y="2504"/>
                <a:ext cx="224" cy="3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310"/>
              <p:cNvSpPr>
                <a:spLocks/>
              </p:cNvSpPr>
              <p:nvPr/>
            </p:nvSpPr>
            <p:spPr bwMode="auto">
              <a:xfrm>
                <a:off x="1047" y="2540"/>
                <a:ext cx="35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2" h="18">
                    <a:moveTo>
                      <a:pt x="39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311"/>
              <p:cNvSpPr>
                <a:spLocks/>
              </p:cNvSpPr>
              <p:nvPr/>
            </p:nvSpPr>
            <p:spPr bwMode="auto">
              <a:xfrm>
                <a:off x="1076" y="2535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18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8">
                    <a:moveTo>
                      <a:pt x="38" y="0"/>
                    </a:moveTo>
                    <a:lnTo>
                      <a:pt x="72" y="13"/>
                    </a:lnTo>
                    <a:lnTo>
                      <a:pt x="33" y="18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312"/>
              <p:cNvSpPr>
                <a:spLocks/>
              </p:cNvSpPr>
              <p:nvPr/>
            </p:nvSpPr>
            <p:spPr bwMode="auto">
              <a:xfrm>
                <a:off x="1106" y="2531"/>
                <a:ext cx="35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0"/>
                  </a:cxn>
                  <a:cxn ang="0">
                    <a:pos x="34" y="17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7">
                    <a:moveTo>
                      <a:pt x="39" y="0"/>
                    </a:moveTo>
                    <a:lnTo>
                      <a:pt x="71" y="10"/>
                    </a:lnTo>
                    <a:lnTo>
                      <a:pt x="34" y="17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313"/>
              <p:cNvSpPr>
                <a:spLocks/>
              </p:cNvSpPr>
              <p:nvPr/>
            </p:nvSpPr>
            <p:spPr bwMode="auto">
              <a:xfrm>
                <a:off x="1135" y="2526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0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0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314"/>
              <p:cNvSpPr>
                <a:spLocks/>
              </p:cNvSpPr>
              <p:nvPr/>
            </p:nvSpPr>
            <p:spPr bwMode="auto">
              <a:xfrm>
                <a:off x="1163" y="2521"/>
                <a:ext cx="37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315"/>
              <p:cNvSpPr>
                <a:spLocks/>
              </p:cNvSpPr>
              <p:nvPr/>
            </p:nvSpPr>
            <p:spPr bwMode="auto">
              <a:xfrm>
                <a:off x="1194" y="2516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2" h="18">
                    <a:moveTo>
                      <a:pt x="37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Freeform 316"/>
              <p:cNvSpPr>
                <a:spLocks/>
              </p:cNvSpPr>
              <p:nvPr/>
            </p:nvSpPr>
            <p:spPr bwMode="auto">
              <a:xfrm>
                <a:off x="1222" y="2511"/>
                <a:ext cx="38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8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8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8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317"/>
              <p:cNvSpPr>
                <a:spLocks/>
              </p:cNvSpPr>
              <p:nvPr/>
            </p:nvSpPr>
            <p:spPr bwMode="auto">
              <a:xfrm>
                <a:off x="1071" y="2549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1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1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318"/>
              <p:cNvSpPr>
                <a:spLocks/>
              </p:cNvSpPr>
              <p:nvPr/>
            </p:nvSpPr>
            <p:spPr bwMode="auto">
              <a:xfrm>
                <a:off x="1101" y="2544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2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7">
                    <a:moveTo>
                      <a:pt x="38" y="0"/>
                    </a:moveTo>
                    <a:lnTo>
                      <a:pt x="71" y="12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319"/>
              <p:cNvSpPr>
                <a:spLocks/>
              </p:cNvSpPr>
              <p:nvPr/>
            </p:nvSpPr>
            <p:spPr bwMode="auto">
              <a:xfrm>
                <a:off x="1130" y="2539"/>
                <a:ext cx="35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1"/>
                  </a:cxn>
                  <a:cxn ang="0">
                    <a:pos x="33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6">
                    <a:moveTo>
                      <a:pt x="38" y="0"/>
                    </a:moveTo>
                    <a:lnTo>
                      <a:pt x="71" y="11"/>
                    </a:lnTo>
                    <a:lnTo>
                      <a:pt x="33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320"/>
              <p:cNvSpPr>
                <a:spLocks/>
              </p:cNvSpPr>
              <p:nvPr/>
            </p:nvSpPr>
            <p:spPr bwMode="auto">
              <a:xfrm>
                <a:off x="1159" y="2533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321"/>
              <p:cNvSpPr>
                <a:spLocks/>
              </p:cNvSpPr>
              <p:nvPr/>
            </p:nvSpPr>
            <p:spPr bwMode="auto">
              <a:xfrm>
                <a:off x="1188" y="2529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0"/>
                  </a:cxn>
                  <a:cxn ang="0">
                    <a:pos x="34" y="16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6">
                    <a:moveTo>
                      <a:pt x="39" y="0"/>
                    </a:moveTo>
                    <a:lnTo>
                      <a:pt x="73" y="10"/>
                    </a:lnTo>
                    <a:lnTo>
                      <a:pt x="34" y="16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322"/>
              <p:cNvSpPr>
                <a:spLocks/>
              </p:cNvSpPr>
              <p:nvPr/>
            </p:nvSpPr>
            <p:spPr bwMode="auto">
              <a:xfrm>
                <a:off x="1217" y="2524"/>
                <a:ext cx="37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2"/>
                  </a:cxn>
                  <a:cxn ang="0">
                    <a:pos x="35" y="16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2"/>
                    </a:lnTo>
                    <a:lnTo>
                      <a:pt x="35" y="16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323"/>
              <p:cNvSpPr>
                <a:spLocks/>
              </p:cNvSpPr>
              <p:nvPr/>
            </p:nvSpPr>
            <p:spPr bwMode="auto">
              <a:xfrm>
                <a:off x="1247" y="2519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1"/>
                  </a:cxn>
                  <a:cxn ang="0">
                    <a:pos x="34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1"/>
                    </a:lnTo>
                    <a:lnTo>
                      <a:pt x="34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324"/>
              <p:cNvSpPr>
                <a:spLocks/>
              </p:cNvSpPr>
              <p:nvPr/>
            </p:nvSpPr>
            <p:spPr bwMode="auto">
              <a:xfrm>
                <a:off x="1095" y="2557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1"/>
                  </a:cxn>
                  <a:cxn ang="0">
                    <a:pos x="34" y="19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9">
                    <a:moveTo>
                      <a:pt x="39" y="0"/>
                    </a:moveTo>
                    <a:lnTo>
                      <a:pt x="73" y="11"/>
                    </a:lnTo>
                    <a:lnTo>
                      <a:pt x="34" y="19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325"/>
              <p:cNvSpPr>
                <a:spLocks/>
              </p:cNvSpPr>
              <p:nvPr/>
            </p:nvSpPr>
            <p:spPr bwMode="auto">
              <a:xfrm>
                <a:off x="1125" y="2553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1" y="10"/>
                  </a:cxn>
                  <a:cxn ang="0">
                    <a:pos x="32" y="18"/>
                  </a:cxn>
                  <a:cxn ang="0">
                    <a:pos x="0" y="5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1" h="18">
                    <a:moveTo>
                      <a:pt x="37" y="0"/>
                    </a:moveTo>
                    <a:lnTo>
                      <a:pt x="71" y="10"/>
                    </a:lnTo>
                    <a:lnTo>
                      <a:pt x="32" y="18"/>
                    </a:lnTo>
                    <a:lnTo>
                      <a:pt x="0" y="5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326"/>
              <p:cNvSpPr>
                <a:spLocks/>
              </p:cNvSpPr>
              <p:nvPr/>
            </p:nvSpPr>
            <p:spPr bwMode="auto">
              <a:xfrm>
                <a:off x="1242" y="2532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0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8">
                    <a:moveTo>
                      <a:pt x="38" y="0"/>
                    </a:moveTo>
                    <a:lnTo>
                      <a:pt x="71" y="10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327"/>
              <p:cNvSpPr>
                <a:spLocks/>
              </p:cNvSpPr>
              <p:nvPr/>
            </p:nvSpPr>
            <p:spPr bwMode="auto">
              <a:xfrm>
                <a:off x="1271" y="2527"/>
                <a:ext cx="37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6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6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6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28"/>
              <p:cNvSpPr>
                <a:spLocks/>
              </p:cNvSpPr>
              <p:nvPr/>
            </p:nvSpPr>
            <p:spPr bwMode="auto">
              <a:xfrm>
                <a:off x="1120" y="2566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0" y="11"/>
                  </a:cxn>
                  <a:cxn ang="0">
                    <a:pos x="33" y="17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17">
                    <a:moveTo>
                      <a:pt x="38" y="0"/>
                    </a:moveTo>
                    <a:lnTo>
                      <a:pt x="70" y="11"/>
                    </a:lnTo>
                    <a:lnTo>
                      <a:pt x="33" y="17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29"/>
              <p:cNvSpPr>
                <a:spLocks/>
              </p:cNvSpPr>
              <p:nvPr/>
            </p:nvSpPr>
            <p:spPr bwMode="auto">
              <a:xfrm>
                <a:off x="1149" y="2560"/>
                <a:ext cx="36" cy="1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20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20">
                    <a:moveTo>
                      <a:pt x="38" y="0"/>
                    </a:moveTo>
                    <a:lnTo>
                      <a:pt x="72" y="13"/>
                    </a:lnTo>
                    <a:lnTo>
                      <a:pt x="33" y="20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30"/>
              <p:cNvSpPr>
                <a:spLocks/>
              </p:cNvSpPr>
              <p:nvPr/>
            </p:nvSpPr>
            <p:spPr bwMode="auto">
              <a:xfrm>
                <a:off x="1266" y="2540"/>
                <a:ext cx="36" cy="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72" y="13"/>
                  </a:cxn>
                  <a:cxn ang="0">
                    <a:pos x="35" y="18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72" h="18">
                    <a:moveTo>
                      <a:pt x="40" y="0"/>
                    </a:moveTo>
                    <a:lnTo>
                      <a:pt x="72" y="13"/>
                    </a:lnTo>
                    <a:lnTo>
                      <a:pt x="35" y="18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1"/>
              <p:cNvSpPr>
                <a:spLocks/>
              </p:cNvSpPr>
              <p:nvPr/>
            </p:nvSpPr>
            <p:spPr bwMode="auto">
              <a:xfrm>
                <a:off x="1295" y="2536"/>
                <a:ext cx="36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2"/>
                  </a:cxn>
                  <a:cxn ang="0">
                    <a:pos x="35" y="18"/>
                  </a:cxn>
                  <a:cxn ang="0">
                    <a:pos x="0" y="7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8">
                    <a:moveTo>
                      <a:pt x="39" y="0"/>
                    </a:moveTo>
                    <a:lnTo>
                      <a:pt x="71" y="12"/>
                    </a:lnTo>
                    <a:lnTo>
                      <a:pt x="35" y="18"/>
                    </a:lnTo>
                    <a:lnTo>
                      <a:pt x="0" y="7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32"/>
              <p:cNvSpPr>
                <a:spLocks/>
              </p:cNvSpPr>
              <p:nvPr/>
            </p:nvSpPr>
            <p:spPr bwMode="auto">
              <a:xfrm>
                <a:off x="1152" y="2536"/>
                <a:ext cx="124" cy="30"/>
              </a:xfrm>
              <a:custGeom>
                <a:avLst/>
                <a:gdLst/>
                <a:ahLst/>
                <a:cxnLst>
                  <a:cxn ang="0">
                    <a:pos x="248" y="30"/>
                  </a:cxn>
                  <a:cxn ang="0">
                    <a:pos x="166" y="0"/>
                  </a:cxn>
                  <a:cxn ang="0">
                    <a:pos x="0" y="29"/>
                  </a:cxn>
                  <a:cxn ang="0">
                    <a:pos x="84" y="61"/>
                  </a:cxn>
                  <a:cxn ang="0">
                    <a:pos x="248" y="30"/>
                  </a:cxn>
                  <a:cxn ang="0">
                    <a:pos x="248" y="30"/>
                  </a:cxn>
                </a:cxnLst>
                <a:rect l="0" t="0" r="r" b="b"/>
                <a:pathLst>
                  <a:path w="248" h="61">
                    <a:moveTo>
                      <a:pt x="248" y="30"/>
                    </a:moveTo>
                    <a:lnTo>
                      <a:pt x="166" y="0"/>
                    </a:lnTo>
                    <a:lnTo>
                      <a:pt x="0" y="29"/>
                    </a:lnTo>
                    <a:lnTo>
                      <a:pt x="84" y="61"/>
                    </a:lnTo>
                    <a:lnTo>
                      <a:pt x="248" y="30"/>
                    </a:lnTo>
                    <a:lnTo>
                      <a:pt x="248" y="30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333"/>
              <p:cNvSpPr>
                <a:spLocks/>
              </p:cNvSpPr>
              <p:nvPr/>
            </p:nvSpPr>
            <p:spPr bwMode="auto">
              <a:xfrm>
                <a:off x="1014" y="2543"/>
                <a:ext cx="111" cy="52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0"/>
                  </a:cxn>
                  <a:cxn ang="0">
                    <a:pos x="222" y="79"/>
                  </a:cxn>
                  <a:cxn ang="0">
                    <a:pos x="222" y="104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222" h="104">
                    <a:moveTo>
                      <a:pt x="0" y="24"/>
                    </a:moveTo>
                    <a:lnTo>
                      <a:pt x="0" y="0"/>
                    </a:lnTo>
                    <a:lnTo>
                      <a:pt x="222" y="79"/>
                    </a:lnTo>
                    <a:lnTo>
                      <a:pt x="222" y="10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Line 334"/>
              <p:cNvSpPr>
                <a:spLocks noChangeShapeType="1"/>
              </p:cNvSpPr>
              <p:nvPr/>
            </p:nvSpPr>
            <p:spPr bwMode="auto">
              <a:xfrm flipH="1">
                <a:off x="1126" y="2544"/>
                <a:ext cx="221" cy="38"/>
              </a:xfrm>
              <a:prstGeom prst="line">
                <a:avLst/>
              </a:prstGeom>
              <a:noFill/>
              <a:ln w="1588">
                <a:solidFill>
                  <a:srgbClr val="9999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335"/>
              <p:cNvSpPr>
                <a:spLocks/>
              </p:cNvSpPr>
              <p:nvPr/>
            </p:nvSpPr>
            <p:spPr bwMode="auto">
              <a:xfrm>
                <a:off x="982" y="2328"/>
                <a:ext cx="366" cy="26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512" y="348"/>
                  </a:cxn>
                  <a:cxn ang="0">
                    <a:pos x="732" y="431"/>
                  </a:cxn>
                  <a:cxn ang="0">
                    <a:pos x="732" y="454"/>
                  </a:cxn>
                  <a:cxn ang="0">
                    <a:pos x="284" y="532"/>
                  </a:cxn>
                  <a:cxn ang="0">
                    <a:pos x="64" y="453"/>
                  </a:cxn>
                  <a:cxn ang="0">
                    <a:pos x="64" y="431"/>
                  </a:cxn>
                  <a:cxn ang="0">
                    <a:pos x="53" y="426"/>
                  </a:cxn>
                  <a:cxn ang="0">
                    <a:pos x="0" y="79"/>
                  </a:cxn>
                  <a:cxn ang="0">
                    <a:pos x="445" y="1"/>
                  </a:cxn>
                  <a:cxn ang="0">
                    <a:pos x="462" y="0"/>
                  </a:cxn>
                  <a:cxn ang="0">
                    <a:pos x="462" y="0"/>
                  </a:cxn>
                </a:cxnLst>
                <a:rect l="0" t="0" r="r" b="b"/>
                <a:pathLst>
                  <a:path w="732" h="532">
                    <a:moveTo>
                      <a:pt x="462" y="0"/>
                    </a:moveTo>
                    <a:lnTo>
                      <a:pt x="512" y="348"/>
                    </a:lnTo>
                    <a:lnTo>
                      <a:pt x="732" y="431"/>
                    </a:lnTo>
                    <a:lnTo>
                      <a:pt x="732" y="454"/>
                    </a:lnTo>
                    <a:lnTo>
                      <a:pt x="284" y="532"/>
                    </a:lnTo>
                    <a:lnTo>
                      <a:pt x="64" y="453"/>
                    </a:lnTo>
                    <a:lnTo>
                      <a:pt x="64" y="431"/>
                    </a:lnTo>
                    <a:lnTo>
                      <a:pt x="53" y="426"/>
                    </a:lnTo>
                    <a:lnTo>
                      <a:pt x="0" y="79"/>
                    </a:lnTo>
                    <a:lnTo>
                      <a:pt x="445" y="1"/>
                    </a:lnTo>
                    <a:lnTo>
                      <a:pt x="462" y="0"/>
                    </a:lnTo>
                    <a:lnTo>
                      <a:pt x="462" y="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74" name="Picture 1234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 rot="21098833">
              <a:off x="1277353" y="828258"/>
              <a:ext cx="320908" cy="2208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cxnSp>
        <p:nvCxnSpPr>
          <p:cNvPr id="32" name="Straight Connector 31"/>
          <p:cNvCxnSpPr/>
          <p:nvPr/>
        </p:nvCxnSpPr>
        <p:spPr>
          <a:xfrm>
            <a:off x="7238983" y="4876800"/>
            <a:ext cx="1066800" cy="15240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4" name="Group 346"/>
          <p:cNvGrpSpPr/>
          <p:nvPr/>
        </p:nvGrpSpPr>
        <p:grpSpPr>
          <a:xfrm>
            <a:off x="8153393" y="4648213"/>
            <a:ext cx="838207" cy="652464"/>
            <a:chOff x="1219208" y="762009"/>
            <a:chExt cx="582618" cy="423864"/>
          </a:xfrm>
        </p:grpSpPr>
        <p:grpSp>
          <p:nvGrpSpPr>
            <p:cNvPr id="325" name="Group 299"/>
            <p:cNvGrpSpPr>
              <a:grpSpLocks/>
            </p:cNvGrpSpPr>
            <p:nvPr/>
          </p:nvGrpSpPr>
          <p:grpSpPr bwMode="auto">
            <a:xfrm>
              <a:off x="1219208" y="762009"/>
              <a:ext cx="582618" cy="423864"/>
              <a:chOff x="982" y="2328"/>
              <a:chExt cx="367" cy="267"/>
            </a:xfrm>
          </p:grpSpPr>
          <p:sp>
            <p:nvSpPr>
              <p:cNvPr id="37" name="Freeform 300"/>
              <p:cNvSpPr>
                <a:spLocks/>
              </p:cNvSpPr>
              <p:nvPr/>
            </p:nvSpPr>
            <p:spPr bwMode="auto">
              <a:xfrm>
                <a:off x="982" y="2367"/>
                <a:ext cx="33" cy="177"/>
              </a:xfrm>
              <a:custGeom>
                <a:avLst/>
                <a:gdLst/>
                <a:ahLst/>
                <a:cxnLst>
                  <a:cxn ang="0">
                    <a:pos x="65" y="353"/>
                  </a:cxn>
                  <a:cxn ang="0">
                    <a:pos x="16" y="0"/>
                  </a:cxn>
                  <a:cxn ang="0">
                    <a:pos x="0" y="1"/>
                  </a:cxn>
                  <a:cxn ang="0">
                    <a:pos x="50" y="344"/>
                  </a:cxn>
                  <a:cxn ang="0">
                    <a:pos x="65" y="353"/>
                  </a:cxn>
                  <a:cxn ang="0">
                    <a:pos x="65" y="353"/>
                  </a:cxn>
                </a:cxnLst>
                <a:rect l="0" t="0" r="r" b="b"/>
                <a:pathLst>
                  <a:path w="65" h="353">
                    <a:moveTo>
                      <a:pt x="65" y="353"/>
                    </a:moveTo>
                    <a:lnTo>
                      <a:pt x="16" y="0"/>
                    </a:lnTo>
                    <a:lnTo>
                      <a:pt x="0" y="1"/>
                    </a:lnTo>
                    <a:lnTo>
                      <a:pt x="50" y="344"/>
                    </a:lnTo>
                    <a:lnTo>
                      <a:pt x="65" y="353"/>
                    </a:lnTo>
                    <a:lnTo>
                      <a:pt x="65" y="353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Freeform 301"/>
              <p:cNvSpPr>
                <a:spLocks/>
              </p:cNvSpPr>
              <p:nvPr/>
            </p:nvSpPr>
            <p:spPr bwMode="auto">
              <a:xfrm>
                <a:off x="988" y="2328"/>
                <a:ext cx="251" cy="215"/>
              </a:xfrm>
              <a:custGeom>
                <a:avLst/>
                <a:gdLst/>
                <a:ahLst/>
                <a:cxnLst>
                  <a:cxn ang="0">
                    <a:pos x="502" y="351"/>
                  </a:cxn>
                  <a:cxn ang="0">
                    <a:pos x="449" y="0"/>
                  </a:cxn>
                  <a:cxn ang="0">
                    <a:pos x="0" y="79"/>
                  </a:cxn>
                  <a:cxn ang="0">
                    <a:pos x="52" y="428"/>
                  </a:cxn>
                  <a:cxn ang="0">
                    <a:pos x="502" y="351"/>
                  </a:cxn>
                  <a:cxn ang="0">
                    <a:pos x="502" y="351"/>
                  </a:cxn>
                </a:cxnLst>
                <a:rect l="0" t="0" r="r" b="b"/>
                <a:pathLst>
                  <a:path w="502" h="428">
                    <a:moveTo>
                      <a:pt x="502" y="351"/>
                    </a:moveTo>
                    <a:lnTo>
                      <a:pt x="449" y="0"/>
                    </a:lnTo>
                    <a:lnTo>
                      <a:pt x="0" y="79"/>
                    </a:lnTo>
                    <a:lnTo>
                      <a:pt x="52" y="428"/>
                    </a:lnTo>
                    <a:lnTo>
                      <a:pt x="502" y="351"/>
                    </a:lnTo>
                    <a:lnTo>
                      <a:pt x="502" y="351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302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solidFill>
                <a:srgbClr val="666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303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Line 304"/>
              <p:cNvSpPr>
                <a:spLocks noChangeShapeType="1"/>
              </p:cNvSpPr>
              <p:nvPr/>
            </p:nvSpPr>
            <p:spPr bwMode="auto">
              <a:xfrm flipH="1">
                <a:off x="1026" y="248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Line 305"/>
              <p:cNvSpPr>
                <a:spLocks noChangeShapeType="1"/>
              </p:cNvSpPr>
              <p:nvPr/>
            </p:nvSpPr>
            <p:spPr bwMode="auto">
              <a:xfrm flipH="1">
                <a:off x="1006" y="234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06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Freeform 307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noFill/>
              <a:ln w="4763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308"/>
              <p:cNvSpPr>
                <a:spLocks/>
              </p:cNvSpPr>
              <p:nvPr/>
            </p:nvSpPr>
            <p:spPr bwMode="auto">
              <a:xfrm>
                <a:off x="1015" y="2504"/>
                <a:ext cx="334" cy="78"/>
              </a:xfrm>
              <a:custGeom>
                <a:avLst/>
                <a:gdLst/>
                <a:ahLst/>
                <a:cxnLst>
                  <a:cxn ang="0">
                    <a:pos x="450" y="0"/>
                  </a:cxn>
                  <a:cxn ang="0">
                    <a:pos x="668" y="80"/>
                  </a:cxn>
                  <a:cxn ang="0">
                    <a:pos x="218" y="156"/>
                  </a:cxn>
                  <a:cxn ang="0">
                    <a:pos x="0" y="80"/>
                  </a:cxn>
                  <a:cxn ang="0">
                    <a:pos x="450" y="0"/>
                  </a:cxn>
                  <a:cxn ang="0">
                    <a:pos x="450" y="0"/>
                  </a:cxn>
                </a:cxnLst>
                <a:rect l="0" t="0" r="r" b="b"/>
                <a:pathLst>
                  <a:path w="668" h="156">
                    <a:moveTo>
                      <a:pt x="450" y="0"/>
                    </a:moveTo>
                    <a:lnTo>
                      <a:pt x="668" y="80"/>
                    </a:lnTo>
                    <a:lnTo>
                      <a:pt x="218" y="156"/>
                    </a:lnTo>
                    <a:lnTo>
                      <a:pt x="0" y="80"/>
                    </a:lnTo>
                    <a:lnTo>
                      <a:pt x="450" y="0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Line 309"/>
              <p:cNvSpPr>
                <a:spLocks noChangeShapeType="1"/>
              </p:cNvSpPr>
              <p:nvPr/>
            </p:nvSpPr>
            <p:spPr bwMode="auto">
              <a:xfrm flipH="1">
                <a:off x="1015" y="2504"/>
                <a:ext cx="224" cy="3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310"/>
              <p:cNvSpPr>
                <a:spLocks/>
              </p:cNvSpPr>
              <p:nvPr/>
            </p:nvSpPr>
            <p:spPr bwMode="auto">
              <a:xfrm>
                <a:off x="1047" y="2540"/>
                <a:ext cx="35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2" h="18">
                    <a:moveTo>
                      <a:pt x="39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311"/>
              <p:cNvSpPr>
                <a:spLocks/>
              </p:cNvSpPr>
              <p:nvPr/>
            </p:nvSpPr>
            <p:spPr bwMode="auto">
              <a:xfrm>
                <a:off x="1076" y="2535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18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8">
                    <a:moveTo>
                      <a:pt x="38" y="0"/>
                    </a:moveTo>
                    <a:lnTo>
                      <a:pt x="72" y="13"/>
                    </a:lnTo>
                    <a:lnTo>
                      <a:pt x="33" y="18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312"/>
              <p:cNvSpPr>
                <a:spLocks/>
              </p:cNvSpPr>
              <p:nvPr/>
            </p:nvSpPr>
            <p:spPr bwMode="auto">
              <a:xfrm>
                <a:off x="1106" y="2531"/>
                <a:ext cx="35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0"/>
                  </a:cxn>
                  <a:cxn ang="0">
                    <a:pos x="34" y="17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7">
                    <a:moveTo>
                      <a:pt x="39" y="0"/>
                    </a:moveTo>
                    <a:lnTo>
                      <a:pt x="71" y="10"/>
                    </a:lnTo>
                    <a:lnTo>
                      <a:pt x="34" y="17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313"/>
              <p:cNvSpPr>
                <a:spLocks/>
              </p:cNvSpPr>
              <p:nvPr/>
            </p:nvSpPr>
            <p:spPr bwMode="auto">
              <a:xfrm>
                <a:off x="1135" y="2526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0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0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314"/>
              <p:cNvSpPr>
                <a:spLocks/>
              </p:cNvSpPr>
              <p:nvPr/>
            </p:nvSpPr>
            <p:spPr bwMode="auto">
              <a:xfrm>
                <a:off x="1163" y="2521"/>
                <a:ext cx="37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315"/>
              <p:cNvSpPr>
                <a:spLocks/>
              </p:cNvSpPr>
              <p:nvPr/>
            </p:nvSpPr>
            <p:spPr bwMode="auto">
              <a:xfrm>
                <a:off x="1194" y="2516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2" h="18">
                    <a:moveTo>
                      <a:pt x="37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316"/>
              <p:cNvSpPr>
                <a:spLocks/>
              </p:cNvSpPr>
              <p:nvPr/>
            </p:nvSpPr>
            <p:spPr bwMode="auto">
              <a:xfrm>
                <a:off x="1222" y="2511"/>
                <a:ext cx="38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8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8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8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317"/>
              <p:cNvSpPr>
                <a:spLocks/>
              </p:cNvSpPr>
              <p:nvPr/>
            </p:nvSpPr>
            <p:spPr bwMode="auto">
              <a:xfrm>
                <a:off x="1071" y="2549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1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1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318"/>
              <p:cNvSpPr>
                <a:spLocks/>
              </p:cNvSpPr>
              <p:nvPr/>
            </p:nvSpPr>
            <p:spPr bwMode="auto">
              <a:xfrm>
                <a:off x="1101" y="2544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2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7">
                    <a:moveTo>
                      <a:pt x="38" y="0"/>
                    </a:moveTo>
                    <a:lnTo>
                      <a:pt x="71" y="12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19"/>
              <p:cNvSpPr>
                <a:spLocks/>
              </p:cNvSpPr>
              <p:nvPr/>
            </p:nvSpPr>
            <p:spPr bwMode="auto">
              <a:xfrm>
                <a:off x="1130" y="2539"/>
                <a:ext cx="35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1"/>
                  </a:cxn>
                  <a:cxn ang="0">
                    <a:pos x="33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6">
                    <a:moveTo>
                      <a:pt x="38" y="0"/>
                    </a:moveTo>
                    <a:lnTo>
                      <a:pt x="71" y="11"/>
                    </a:lnTo>
                    <a:lnTo>
                      <a:pt x="33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20"/>
              <p:cNvSpPr>
                <a:spLocks/>
              </p:cNvSpPr>
              <p:nvPr/>
            </p:nvSpPr>
            <p:spPr bwMode="auto">
              <a:xfrm>
                <a:off x="1159" y="2533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21"/>
              <p:cNvSpPr>
                <a:spLocks/>
              </p:cNvSpPr>
              <p:nvPr/>
            </p:nvSpPr>
            <p:spPr bwMode="auto">
              <a:xfrm>
                <a:off x="1188" y="2529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0"/>
                  </a:cxn>
                  <a:cxn ang="0">
                    <a:pos x="34" y="16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6">
                    <a:moveTo>
                      <a:pt x="39" y="0"/>
                    </a:moveTo>
                    <a:lnTo>
                      <a:pt x="73" y="10"/>
                    </a:lnTo>
                    <a:lnTo>
                      <a:pt x="34" y="16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22"/>
              <p:cNvSpPr>
                <a:spLocks/>
              </p:cNvSpPr>
              <p:nvPr/>
            </p:nvSpPr>
            <p:spPr bwMode="auto">
              <a:xfrm>
                <a:off x="1217" y="2524"/>
                <a:ext cx="37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2"/>
                  </a:cxn>
                  <a:cxn ang="0">
                    <a:pos x="35" y="16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2"/>
                    </a:lnTo>
                    <a:lnTo>
                      <a:pt x="35" y="16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323"/>
              <p:cNvSpPr>
                <a:spLocks/>
              </p:cNvSpPr>
              <p:nvPr/>
            </p:nvSpPr>
            <p:spPr bwMode="auto">
              <a:xfrm>
                <a:off x="1247" y="2519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1"/>
                  </a:cxn>
                  <a:cxn ang="0">
                    <a:pos x="34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1"/>
                    </a:lnTo>
                    <a:lnTo>
                      <a:pt x="34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324"/>
              <p:cNvSpPr>
                <a:spLocks/>
              </p:cNvSpPr>
              <p:nvPr/>
            </p:nvSpPr>
            <p:spPr bwMode="auto">
              <a:xfrm>
                <a:off x="1095" y="2557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1"/>
                  </a:cxn>
                  <a:cxn ang="0">
                    <a:pos x="34" y="19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9">
                    <a:moveTo>
                      <a:pt x="39" y="0"/>
                    </a:moveTo>
                    <a:lnTo>
                      <a:pt x="73" y="11"/>
                    </a:lnTo>
                    <a:lnTo>
                      <a:pt x="34" y="19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325"/>
              <p:cNvSpPr>
                <a:spLocks/>
              </p:cNvSpPr>
              <p:nvPr/>
            </p:nvSpPr>
            <p:spPr bwMode="auto">
              <a:xfrm>
                <a:off x="1125" y="2553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1" y="10"/>
                  </a:cxn>
                  <a:cxn ang="0">
                    <a:pos x="32" y="18"/>
                  </a:cxn>
                  <a:cxn ang="0">
                    <a:pos x="0" y="5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1" h="18">
                    <a:moveTo>
                      <a:pt x="37" y="0"/>
                    </a:moveTo>
                    <a:lnTo>
                      <a:pt x="71" y="10"/>
                    </a:lnTo>
                    <a:lnTo>
                      <a:pt x="32" y="18"/>
                    </a:lnTo>
                    <a:lnTo>
                      <a:pt x="0" y="5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326"/>
              <p:cNvSpPr>
                <a:spLocks/>
              </p:cNvSpPr>
              <p:nvPr/>
            </p:nvSpPr>
            <p:spPr bwMode="auto">
              <a:xfrm>
                <a:off x="1242" y="2532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0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8">
                    <a:moveTo>
                      <a:pt x="38" y="0"/>
                    </a:moveTo>
                    <a:lnTo>
                      <a:pt x="71" y="10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327"/>
              <p:cNvSpPr>
                <a:spLocks/>
              </p:cNvSpPr>
              <p:nvPr/>
            </p:nvSpPr>
            <p:spPr bwMode="auto">
              <a:xfrm>
                <a:off x="1271" y="2527"/>
                <a:ext cx="37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6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6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6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328"/>
              <p:cNvSpPr>
                <a:spLocks/>
              </p:cNvSpPr>
              <p:nvPr/>
            </p:nvSpPr>
            <p:spPr bwMode="auto">
              <a:xfrm>
                <a:off x="1120" y="2566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0" y="11"/>
                  </a:cxn>
                  <a:cxn ang="0">
                    <a:pos x="33" y="17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17">
                    <a:moveTo>
                      <a:pt x="38" y="0"/>
                    </a:moveTo>
                    <a:lnTo>
                      <a:pt x="70" y="11"/>
                    </a:lnTo>
                    <a:lnTo>
                      <a:pt x="33" y="17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329"/>
              <p:cNvSpPr>
                <a:spLocks/>
              </p:cNvSpPr>
              <p:nvPr/>
            </p:nvSpPr>
            <p:spPr bwMode="auto">
              <a:xfrm>
                <a:off x="1149" y="2560"/>
                <a:ext cx="36" cy="1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20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20">
                    <a:moveTo>
                      <a:pt x="38" y="0"/>
                    </a:moveTo>
                    <a:lnTo>
                      <a:pt x="72" y="13"/>
                    </a:lnTo>
                    <a:lnTo>
                      <a:pt x="33" y="20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330"/>
              <p:cNvSpPr>
                <a:spLocks/>
              </p:cNvSpPr>
              <p:nvPr/>
            </p:nvSpPr>
            <p:spPr bwMode="auto">
              <a:xfrm>
                <a:off x="1266" y="2540"/>
                <a:ext cx="36" cy="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72" y="13"/>
                  </a:cxn>
                  <a:cxn ang="0">
                    <a:pos x="35" y="18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72" h="18">
                    <a:moveTo>
                      <a:pt x="40" y="0"/>
                    </a:moveTo>
                    <a:lnTo>
                      <a:pt x="72" y="13"/>
                    </a:lnTo>
                    <a:lnTo>
                      <a:pt x="35" y="18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31"/>
              <p:cNvSpPr>
                <a:spLocks/>
              </p:cNvSpPr>
              <p:nvPr/>
            </p:nvSpPr>
            <p:spPr bwMode="auto">
              <a:xfrm>
                <a:off x="1295" y="2536"/>
                <a:ext cx="36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2"/>
                  </a:cxn>
                  <a:cxn ang="0">
                    <a:pos x="35" y="18"/>
                  </a:cxn>
                  <a:cxn ang="0">
                    <a:pos x="0" y="7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8">
                    <a:moveTo>
                      <a:pt x="39" y="0"/>
                    </a:moveTo>
                    <a:lnTo>
                      <a:pt x="71" y="12"/>
                    </a:lnTo>
                    <a:lnTo>
                      <a:pt x="35" y="18"/>
                    </a:lnTo>
                    <a:lnTo>
                      <a:pt x="0" y="7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" name="Freeform 332"/>
              <p:cNvSpPr>
                <a:spLocks/>
              </p:cNvSpPr>
              <p:nvPr/>
            </p:nvSpPr>
            <p:spPr bwMode="auto">
              <a:xfrm>
                <a:off x="1152" y="2536"/>
                <a:ext cx="124" cy="30"/>
              </a:xfrm>
              <a:custGeom>
                <a:avLst/>
                <a:gdLst/>
                <a:ahLst/>
                <a:cxnLst>
                  <a:cxn ang="0">
                    <a:pos x="248" y="30"/>
                  </a:cxn>
                  <a:cxn ang="0">
                    <a:pos x="166" y="0"/>
                  </a:cxn>
                  <a:cxn ang="0">
                    <a:pos x="0" y="29"/>
                  </a:cxn>
                  <a:cxn ang="0">
                    <a:pos x="84" y="61"/>
                  </a:cxn>
                  <a:cxn ang="0">
                    <a:pos x="248" y="30"/>
                  </a:cxn>
                  <a:cxn ang="0">
                    <a:pos x="248" y="30"/>
                  </a:cxn>
                </a:cxnLst>
                <a:rect l="0" t="0" r="r" b="b"/>
                <a:pathLst>
                  <a:path w="248" h="61">
                    <a:moveTo>
                      <a:pt x="248" y="30"/>
                    </a:moveTo>
                    <a:lnTo>
                      <a:pt x="166" y="0"/>
                    </a:lnTo>
                    <a:lnTo>
                      <a:pt x="0" y="29"/>
                    </a:lnTo>
                    <a:lnTo>
                      <a:pt x="84" y="61"/>
                    </a:lnTo>
                    <a:lnTo>
                      <a:pt x="248" y="30"/>
                    </a:lnTo>
                    <a:lnTo>
                      <a:pt x="248" y="30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333"/>
              <p:cNvSpPr>
                <a:spLocks/>
              </p:cNvSpPr>
              <p:nvPr/>
            </p:nvSpPr>
            <p:spPr bwMode="auto">
              <a:xfrm>
                <a:off x="1014" y="2543"/>
                <a:ext cx="111" cy="52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0"/>
                  </a:cxn>
                  <a:cxn ang="0">
                    <a:pos x="222" y="79"/>
                  </a:cxn>
                  <a:cxn ang="0">
                    <a:pos x="222" y="104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222" h="104">
                    <a:moveTo>
                      <a:pt x="0" y="24"/>
                    </a:moveTo>
                    <a:lnTo>
                      <a:pt x="0" y="0"/>
                    </a:lnTo>
                    <a:lnTo>
                      <a:pt x="222" y="79"/>
                    </a:lnTo>
                    <a:lnTo>
                      <a:pt x="222" y="10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Line 334"/>
              <p:cNvSpPr>
                <a:spLocks noChangeShapeType="1"/>
              </p:cNvSpPr>
              <p:nvPr/>
            </p:nvSpPr>
            <p:spPr bwMode="auto">
              <a:xfrm flipH="1">
                <a:off x="1126" y="2544"/>
                <a:ext cx="221" cy="38"/>
              </a:xfrm>
              <a:prstGeom prst="line">
                <a:avLst/>
              </a:prstGeom>
              <a:noFill/>
              <a:ln w="1588">
                <a:solidFill>
                  <a:srgbClr val="9999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335"/>
              <p:cNvSpPr>
                <a:spLocks/>
              </p:cNvSpPr>
              <p:nvPr/>
            </p:nvSpPr>
            <p:spPr bwMode="auto">
              <a:xfrm>
                <a:off x="982" y="2328"/>
                <a:ext cx="366" cy="26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512" y="348"/>
                  </a:cxn>
                  <a:cxn ang="0">
                    <a:pos x="732" y="431"/>
                  </a:cxn>
                  <a:cxn ang="0">
                    <a:pos x="732" y="454"/>
                  </a:cxn>
                  <a:cxn ang="0">
                    <a:pos x="284" y="532"/>
                  </a:cxn>
                  <a:cxn ang="0">
                    <a:pos x="64" y="453"/>
                  </a:cxn>
                  <a:cxn ang="0">
                    <a:pos x="64" y="431"/>
                  </a:cxn>
                  <a:cxn ang="0">
                    <a:pos x="53" y="426"/>
                  </a:cxn>
                  <a:cxn ang="0">
                    <a:pos x="0" y="79"/>
                  </a:cxn>
                  <a:cxn ang="0">
                    <a:pos x="445" y="1"/>
                  </a:cxn>
                  <a:cxn ang="0">
                    <a:pos x="462" y="0"/>
                  </a:cxn>
                  <a:cxn ang="0">
                    <a:pos x="462" y="0"/>
                  </a:cxn>
                </a:cxnLst>
                <a:rect l="0" t="0" r="r" b="b"/>
                <a:pathLst>
                  <a:path w="732" h="532">
                    <a:moveTo>
                      <a:pt x="462" y="0"/>
                    </a:moveTo>
                    <a:lnTo>
                      <a:pt x="512" y="348"/>
                    </a:lnTo>
                    <a:lnTo>
                      <a:pt x="732" y="431"/>
                    </a:lnTo>
                    <a:lnTo>
                      <a:pt x="732" y="454"/>
                    </a:lnTo>
                    <a:lnTo>
                      <a:pt x="284" y="532"/>
                    </a:lnTo>
                    <a:lnTo>
                      <a:pt x="64" y="453"/>
                    </a:lnTo>
                    <a:lnTo>
                      <a:pt x="64" y="431"/>
                    </a:lnTo>
                    <a:lnTo>
                      <a:pt x="53" y="426"/>
                    </a:lnTo>
                    <a:lnTo>
                      <a:pt x="0" y="79"/>
                    </a:lnTo>
                    <a:lnTo>
                      <a:pt x="445" y="1"/>
                    </a:lnTo>
                    <a:lnTo>
                      <a:pt x="462" y="0"/>
                    </a:lnTo>
                    <a:lnTo>
                      <a:pt x="462" y="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6" name="Picture 1234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 rot="21098833">
              <a:off x="1277353" y="828257"/>
              <a:ext cx="320908" cy="2208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34" name="Freeform 33"/>
          <p:cNvSpPr/>
          <p:nvPr/>
        </p:nvSpPr>
        <p:spPr>
          <a:xfrm>
            <a:off x="5288907" y="2176530"/>
            <a:ext cx="865031" cy="2678805"/>
          </a:xfrm>
          <a:custGeom>
            <a:avLst/>
            <a:gdLst>
              <a:gd name="connsiteX0" fmla="*/ 465786 w 865031"/>
              <a:gd name="connsiteY0" fmla="*/ 0 h 2678805"/>
              <a:gd name="connsiteX1" fmla="*/ 66541 w 865031"/>
              <a:gd name="connsiteY1" fmla="*/ 772732 h 2678805"/>
              <a:gd name="connsiteX2" fmla="*/ 865031 w 865031"/>
              <a:gd name="connsiteY2" fmla="*/ 2678805 h 2678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5031" h="2678805">
                <a:moveTo>
                  <a:pt x="465786" y="0"/>
                </a:moveTo>
                <a:cubicBezTo>
                  <a:pt x="232893" y="163132"/>
                  <a:pt x="0" y="326265"/>
                  <a:pt x="66541" y="772732"/>
                </a:cubicBezTo>
                <a:cubicBezTo>
                  <a:pt x="133082" y="1219199"/>
                  <a:pt x="729803" y="2346101"/>
                  <a:pt x="865031" y="2678805"/>
                </a:cubicBez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76200"/>
            <a:ext cx="9144000" cy="1143000"/>
          </a:xfrm>
        </p:spPr>
        <p:txBody>
          <a:bodyPr/>
          <a:lstStyle/>
          <a:p>
            <a:r>
              <a:rPr lang="en-US" dirty="0" smtClean="0"/>
              <a:t>Capture from a SPAN/Mirror/Monitor (S/M/M)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371600"/>
            <a:ext cx="5176311" cy="4525963"/>
          </a:xfrm>
        </p:spPr>
        <p:txBody>
          <a:bodyPr/>
          <a:lstStyle/>
          <a:p>
            <a:r>
              <a:rPr lang="en-US" sz="3600" dirty="0" smtClean="0"/>
              <a:t>What don’t I get?</a:t>
            </a:r>
          </a:p>
          <a:p>
            <a:pPr lvl="1"/>
            <a:r>
              <a:rPr lang="en-US" sz="3200" dirty="0" smtClean="0"/>
              <a:t>Valid delta times</a:t>
            </a:r>
          </a:p>
          <a:p>
            <a:pPr lvl="2"/>
            <a:r>
              <a:rPr lang="en-US" sz="2800" dirty="0" smtClean="0"/>
              <a:t>Mixing speeds</a:t>
            </a:r>
          </a:p>
          <a:p>
            <a:pPr lvl="2"/>
            <a:r>
              <a:rPr lang="en-US" sz="2800" dirty="0" smtClean="0"/>
              <a:t>Filtering within the session</a:t>
            </a:r>
          </a:p>
          <a:p>
            <a:pPr lvl="2"/>
            <a:r>
              <a:rPr lang="en-US" sz="2800" dirty="0" smtClean="0"/>
              <a:t>Multiple sessions</a:t>
            </a:r>
          </a:p>
          <a:p>
            <a:pPr lvl="2"/>
            <a:r>
              <a:rPr lang="en-US" sz="2800" dirty="0" smtClean="0"/>
              <a:t>Multiple interfaces within the session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6138846" y="6453188"/>
            <a:ext cx="33337" cy="11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r>
              <a:rPr lang="en-US" sz="100">
                <a:solidFill>
                  <a:srgbClr val="FFFFFF"/>
                </a:solidFill>
              </a:rPr>
              <a:t>SERIES</a:t>
            </a:r>
            <a:endParaRPr lang="en-US"/>
          </a:p>
        </p:txBody>
      </p: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5716570" y="1905000"/>
            <a:ext cx="1674813" cy="377825"/>
            <a:chOff x="528" y="3472"/>
            <a:chExt cx="786" cy="143"/>
          </a:xfrm>
        </p:grpSpPr>
        <p:sp>
          <p:nvSpPr>
            <p:cNvPr id="431" name="Rectangle 6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32" name="Line 7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" name="Group 8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445" name="Freeform 9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Freeform 10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Rectangle 11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 12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 13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Freeform 14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Freeform 15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Freeform 16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Freeform 17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Freeform 18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Freeform 19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Freeform 20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Rectangle 21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Rectangle 22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Rectangle 23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Rectangle 24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" name="Rectangle 25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" name="Rectangle 26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Rectangle 27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Rectangle 28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Rectangle 29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Rectangle 30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Rectangle 31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Rectangle 32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Rectangle 33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Rectangle 34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Rectangle 35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Rectangle 36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" name="Rectangle 37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" name="Rectangle 38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" name="Rectangle 39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" name="Rectangle 40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" name="Rectangle 41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" name="Rectangle 42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" name="Rectangle 43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" name="Rectangle 44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" name="Rectangle 45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" name="Rectangle 46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4" name="Line 47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5" name="Line 48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6" name="Line 49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7" name="Line 50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8" name="Line 51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9" name="Line 52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0" name="Line 53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1" name="Line 54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2" name="Line 55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3" name="Line 56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4" name="Line 57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7" name="Line 58"/>
          <p:cNvSpPr>
            <a:spLocks noChangeShapeType="1"/>
          </p:cNvSpPr>
          <p:nvPr/>
        </p:nvSpPr>
        <p:spPr bwMode="auto">
          <a:xfrm>
            <a:off x="7162783" y="2209800"/>
            <a:ext cx="1217612" cy="6715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8" name="Line 60"/>
          <p:cNvSpPr>
            <a:spLocks noChangeShapeType="1"/>
          </p:cNvSpPr>
          <p:nvPr/>
        </p:nvSpPr>
        <p:spPr bwMode="auto">
          <a:xfrm flipH="1">
            <a:off x="5867400" y="2209800"/>
            <a:ext cx="109538" cy="369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9" name="Line 61"/>
          <p:cNvSpPr>
            <a:spLocks noChangeShapeType="1"/>
          </p:cNvSpPr>
          <p:nvPr/>
        </p:nvSpPr>
        <p:spPr bwMode="auto">
          <a:xfrm>
            <a:off x="6172183" y="2209800"/>
            <a:ext cx="228600" cy="457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10" name="Line 62"/>
          <p:cNvSpPr>
            <a:spLocks noChangeShapeType="1"/>
          </p:cNvSpPr>
          <p:nvPr/>
        </p:nvSpPr>
        <p:spPr bwMode="auto">
          <a:xfrm>
            <a:off x="6934183" y="2209800"/>
            <a:ext cx="384175" cy="422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2" name="Group 177"/>
          <p:cNvGrpSpPr>
            <a:grpSpLocks/>
          </p:cNvGrpSpPr>
          <p:nvPr/>
        </p:nvGrpSpPr>
        <p:grpSpPr bwMode="auto">
          <a:xfrm>
            <a:off x="6086458" y="4684713"/>
            <a:ext cx="1162050" cy="215900"/>
            <a:chOff x="528" y="3472"/>
            <a:chExt cx="786" cy="143"/>
          </a:xfrm>
        </p:grpSpPr>
        <p:sp>
          <p:nvSpPr>
            <p:cNvPr id="374" name="Rectangle 178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75" name="Line 179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" name="Group 180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388" name="Freeform 181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82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Rectangle 183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84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85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86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87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88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89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190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191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192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Rectangle 193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Rectangle 194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Rectangle 195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Rectangle 196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Rectangle 197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Rectangle 198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Rectangle 199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Rectangle 200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Rectangle 201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Rectangle 202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Rectangle 203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Rectangle 204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Rectangle 205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Rectangle 206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Rectangle 207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Rectangle 208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Rectangle 209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Rectangle 210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Rectangle 211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Rectangle 212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Rectangle 213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Rectangle 214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Rectangle 215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Rectangle 216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Rectangle 217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Rectangle 218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7" name="Line 219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8" name="Line 220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9" name="Line 221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0" name="Line 222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1" name="Line 223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Line 224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Line 225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4" name="Line 226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5" name="Line 227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6" name="Line 228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7" name="Line 229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14" name="Line 230"/>
          <p:cNvSpPr>
            <a:spLocks noChangeShapeType="1"/>
          </p:cNvSpPr>
          <p:nvPr/>
        </p:nvSpPr>
        <p:spPr bwMode="auto">
          <a:xfrm flipH="1">
            <a:off x="5976921" y="4816475"/>
            <a:ext cx="273050" cy="2651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5" name="Group 232"/>
          <p:cNvGrpSpPr>
            <a:grpSpLocks/>
          </p:cNvGrpSpPr>
          <p:nvPr/>
        </p:nvGrpSpPr>
        <p:grpSpPr bwMode="auto">
          <a:xfrm>
            <a:off x="5732446" y="5046663"/>
            <a:ext cx="452437" cy="523875"/>
            <a:chOff x="1350" y="2770"/>
            <a:chExt cx="306" cy="348"/>
          </a:xfrm>
        </p:grpSpPr>
        <p:pic>
          <p:nvPicPr>
            <p:cNvPr id="372" name="Picture 233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350" y="2770"/>
              <a:ext cx="306" cy="348"/>
            </a:xfrm>
            <a:prstGeom prst="rect">
              <a:avLst/>
            </a:prstGeom>
            <a:noFill/>
          </p:spPr>
        </p:pic>
        <p:sp>
          <p:nvSpPr>
            <p:cNvPr id="373" name="Text Box 234"/>
            <p:cNvSpPr txBox="1">
              <a:spLocks noChangeArrowheads="1"/>
            </p:cNvSpPr>
            <p:nvPr/>
          </p:nvSpPr>
          <p:spPr bwMode="auto">
            <a:xfrm>
              <a:off x="1448" y="2842"/>
              <a:ext cx="136" cy="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X</a:t>
              </a:r>
              <a:endParaRPr lang="en-US"/>
            </a:p>
          </p:txBody>
        </p:sp>
      </p:grpSp>
      <p:sp>
        <p:nvSpPr>
          <p:cNvPr id="16" name="Line 235"/>
          <p:cNvSpPr>
            <a:spLocks noChangeShapeType="1"/>
          </p:cNvSpPr>
          <p:nvPr/>
        </p:nvSpPr>
        <p:spPr bwMode="auto">
          <a:xfrm flipH="1">
            <a:off x="6413483" y="4873625"/>
            <a:ext cx="46038" cy="795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7" name="Group 236"/>
          <p:cNvGrpSpPr>
            <a:grpSpLocks/>
          </p:cNvGrpSpPr>
          <p:nvPr/>
        </p:nvGrpSpPr>
        <p:grpSpPr bwMode="auto">
          <a:xfrm>
            <a:off x="6232508" y="5668963"/>
            <a:ext cx="450850" cy="523875"/>
            <a:chOff x="1632" y="2959"/>
            <a:chExt cx="306" cy="348"/>
          </a:xfrm>
        </p:grpSpPr>
        <p:pic>
          <p:nvPicPr>
            <p:cNvPr id="370" name="Picture 237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632" y="2959"/>
              <a:ext cx="306" cy="348"/>
            </a:xfrm>
            <a:prstGeom prst="rect">
              <a:avLst/>
            </a:prstGeom>
            <a:noFill/>
          </p:spPr>
        </p:pic>
        <p:sp>
          <p:nvSpPr>
            <p:cNvPr id="371" name="Text Box 238"/>
            <p:cNvSpPr txBox="1">
              <a:spLocks noChangeArrowheads="1"/>
            </p:cNvSpPr>
            <p:nvPr/>
          </p:nvSpPr>
          <p:spPr bwMode="auto">
            <a:xfrm>
              <a:off x="1730" y="3016"/>
              <a:ext cx="135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Y</a:t>
              </a:r>
              <a:endParaRPr lang="en-US"/>
            </a:p>
          </p:txBody>
        </p:sp>
      </p:grpSp>
      <p:sp>
        <p:nvSpPr>
          <p:cNvPr id="18" name="Line 239"/>
          <p:cNvSpPr>
            <a:spLocks noChangeShapeType="1"/>
          </p:cNvSpPr>
          <p:nvPr/>
        </p:nvSpPr>
        <p:spPr bwMode="auto">
          <a:xfrm>
            <a:off x="6767496" y="4873625"/>
            <a:ext cx="142875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19" name="Group 240"/>
          <p:cNvGrpSpPr>
            <a:grpSpLocks/>
          </p:cNvGrpSpPr>
          <p:nvPr/>
        </p:nvGrpSpPr>
        <p:grpSpPr bwMode="auto">
          <a:xfrm>
            <a:off x="6688121" y="5022850"/>
            <a:ext cx="450850" cy="523875"/>
            <a:chOff x="2256" y="2784"/>
            <a:chExt cx="306" cy="348"/>
          </a:xfrm>
        </p:grpSpPr>
        <p:pic>
          <p:nvPicPr>
            <p:cNvPr id="368" name="Picture 241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256" y="2784"/>
              <a:ext cx="306" cy="348"/>
            </a:xfrm>
            <a:prstGeom prst="rect">
              <a:avLst/>
            </a:prstGeom>
            <a:noFill/>
          </p:spPr>
        </p:pic>
        <p:sp>
          <p:nvSpPr>
            <p:cNvPr id="369" name="Text Box 242"/>
            <p:cNvSpPr txBox="1">
              <a:spLocks noChangeArrowheads="1"/>
            </p:cNvSpPr>
            <p:nvPr/>
          </p:nvSpPr>
          <p:spPr bwMode="auto">
            <a:xfrm>
              <a:off x="2340" y="2833"/>
              <a:ext cx="137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Z</a:t>
              </a:r>
              <a:endParaRPr lang="en-US"/>
            </a:p>
          </p:txBody>
        </p:sp>
      </p:grpSp>
      <p:sp>
        <p:nvSpPr>
          <p:cNvPr id="20" name="AutoShape 243"/>
          <p:cNvSpPr>
            <a:spLocks noChangeArrowheads="1"/>
          </p:cNvSpPr>
          <p:nvPr/>
        </p:nvSpPr>
        <p:spPr bwMode="auto">
          <a:xfrm>
            <a:off x="5791183" y="1543050"/>
            <a:ext cx="1524000" cy="1123950"/>
          </a:xfrm>
          <a:custGeom>
            <a:avLst/>
            <a:gdLst>
              <a:gd name="G0" fmla="+- -1120188 0 0"/>
              <a:gd name="G1" fmla="+- 11796480 0 0"/>
              <a:gd name="G2" fmla="+- -1120188 0 11796480"/>
              <a:gd name="G3" fmla="+- 10800 0 0"/>
              <a:gd name="G4" fmla="+- 0 0 -1120188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9247 0 0"/>
              <a:gd name="G9" fmla="+- 0 0 11796480"/>
              <a:gd name="G10" fmla="+- 9247 0 2700"/>
              <a:gd name="G11" fmla="cos G10 -1120188"/>
              <a:gd name="G12" fmla="sin G10 -1120188"/>
              <a:gd name="G13" fmla="cos 13500 -1120188"/>
              <a:gd name="G14" fmla="sin 13500 -1120188"/>
              <a:gd name="G15" fmla="+- G11 10800 0"/>
              <a:gd name="G16" fmla="+- G12 10800 0"/>
              <a:gd name="G17" fmla="+- G13 10800 0"/>
              <a:gd name="G18" fmla="+- G14 10800 0"/>
              <a:gd name="G19" fmla="*/ 9247 1 2"/>
              <a:gd name="G20" fmla="+- G19 5400 0"/>
              <a:gd name="G21" fmla="cos G20 -1120188"/>
              <a:gd name="G22" fmla="sin G20 -1120188"/>
              <a:gd name="G23" fmla="+- G21 10800 0"/>
              <a:gd name="G24" fmla="+- G12 G23 G22"/>
              <a:gd name="G25" fmla="+- G22 G23 G11"/>
              <a:gd name="G26" fmla="cos 10800 -1120188"/>
              <a:gd name="G27" fmla="sin 10800 -1120188"/>
              <a:gd name="G28" fmla="cos 9247 -1120188"/>
              <a:gd name="G29" fmla="sin 9247 -1120188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20188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9247 G39"/>
              <a:gd name="G43" fmla="sin 9247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195 w 21600"/>
              <a:gd name="T5" fmla="*/ 119 h 21600"/>
              <a:gd name="T6" fmla="*/ 776 w 21600"/>
              <a:gd name="T7" fmla="*/ 10800 h 21600"/>
              <a:gd name="T8" fmla="*/ 9425 w 21600"/>
              <a:gd name="T9" fmla="*/ 1655 h 21600"/>
              <a:gd name="T10" fmla="*/ 23703 w 21600"/>
              <a:gd name="T11" fmla="*/ 6832 h 21600"/>
              <a:gd name="T12" fmla="*/ 21403 w 21600"/>
              <a:gd name="T13" fmla="*/ 11177 h 21600"/>
              <a:gd name="T14" fmla="*/ 17057 w 21600"/>
              <a:gd name="T15" fmla="*/ 8875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638" y="8082"/>
                </a:moveTo>
                <a:cubicBezTo>
                  <a:pt x="18445" y="4201"/>
                  <a:pt x="14860" y="1553"/>
                  <a:pt x="10800" y="1553"/>
                </a:cubicBezTo>
                <a:cubicBezTo>
                  <a:pt x="5693" y="1553"/>
                  <a:pt x="1553" y="5693"/>
                  <a:pt x="1553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41" y="-1"/>
                  <a:pt x="19729" y="3093"/>
                  <a:pt x="21122" y="7625"/>
                </a:cubicBezTo>
                <a:lnTo>
                  <a:pt x="23703" y="6832"/>
                </a:lnTo>
                <a:lnTo>
                  <a:pt x="21403" y="11177"/>
                </a:lnTo>
                <a:lnTo>
                  <a:pt x="17057" y="8875"/>
                </a:lnTo>
                <a:lnTo>
                  <a:pt x="19638" y="8082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1" name="AutoShape 244"/>
          <p:cNvSpPr>
            <a:spLocks noChangeArrowheads="1"/>
          </p:cNvSpPr>
          <p:nvPr/>
        </p:nvSpPr>
        <p:spPr bwMode="auto">
          <a:xfrm>
            <a:off x="6227746" y="4340225"/>
            <a:ext cx="985837" cy="974725"/>
          </a:xfrm>
          <a:custGeom>
            <a:avLst/>
            <a:gdLst>
              <a:gd name="G0" fmla="+- -1111009 0 0"/>
              <a:gd name="G1" fmla="+- 11796480 0 0"/>
              <a:gd name="G2" fmla="+- -1111009 0 11796480"/>
              <a:gd name="G3" fmla="+- 10800 0 0"/>
              <a:gd name="G4" fmla="+- 0 0 -1111009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9290 0 0"/>
              <a:gd name="G9" fmla="+- 0 0 11796480"/>
              <a:gd name="G10" fmla="+- 9290 0 2700"/>
              <a:gd name="G11" fmla="cos G10 -1111009"/>
              <a:gd name="G12" fmla="sin G10 -1111009"/>
              <a:gd name="G13" fmla="cos 13500 -1111009"/>
              <a:gd name="G14" fmla="sin 13500 -1111009"/>
              <a:gd name="G15" fmla="+- G11 10800 0"/>
              <a:gd name="G16" fmla="+- G12 10800 0"/>
              <a:gd name="G17" fmla="+- G13 10800 0"/>
              <a:gd name="G18" fmla="+- G14 10800 0"/>
              <a:gd name="G19" fmla="*/ 9290 1 2"/>
              <a:gd name="G20" fmla="+- G19 5400 0"/>
              <a:gd name="G21" fmla="cos G20 -1111009"/>
              <a:gd name="G22" fmla="sin G20 -1111009"/>
              <a:gd name="G23" fmla="+- G21 10800 0"/>
              <a:gd name="G24" fmla="+- G12 G23 G22"/>
              <a:gd name="G25" fmla="+- G22 G23 G11"/>
              <a:gd name="G26" fmla="cos 10800 -1111009"/>
              <a:gd name="G27" fmla="sin 10800 -1111009"/>
              <a:gd name="G28" fmla="cos 9290 -1111009"/>
              <a:gd name="G29" fmla="sin 9290 -1111009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11009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9290 G39"/>
              <a:gd name="G43" fmla="sin 9290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208 w 21600"/>
              <a:gd name="T5" fmla="*/ 117 h 21600"/>
              <a:gd name="T6" fmla="*/ 755 w 21600"/>
              <a:gd name="T7" fmla="*/ 10800 h 21600"/>
              <a:gd name="T8" fmla="*/ 9430 w 21600"/>
              <a:gd name="T9" fmla="*/ 1611 h 21600"/>
              <a:gd name="T10" fmla="*/ 23713 w 21600"/>
              <a:gd name="T11" fmla="*/ 6863 h 21600"/>
              <a:gd name="T12" fmla="*/ 21415 w 21600"/>
              <a:gd name="T13" fmla="*/ 11176 h 21600"/>
              <a:gd name="T14" fmla="*/ 17103 w 21600"/>
              <a:gd name="T15" fmla="*/ 8878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686" y="8091"/>
                </a:moveTo>
                <a:cubicBezTo>
                  <a:pt x="18494" y="4181"/>
                  <a:pt x="14887" y="1510"/>
                  <a:pt x="10800" y="1510"/>
                </a:cubicBezTo>
                <a:cubicBezTo>
                  <a:pt x="5669" y="1510"/>
                  <a:pt x="1510" y="5669"/>
                  <a:pt x="1510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51" y="-1"/>
                  <a:pt x="19745" y="3105"/>
                  <a:pt x="21130" y="7650"/>
                </a:cubicBezTo>
                <a:lnTo>
                  <a:pt x="23713" y="6863"/>
                </a:lnTo>
                <a:lnTo>
                  <a:pt x="21415" y="11176"/>
                </a:lnTo>
                <a:lnTo>
                  <a:pt x="17103" y="8878"/>
                </a:lnTo>
                <a:lnTo>
                  <a:pt x="19686" y="8091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" name="AutoShape 246"/>
          <p:cNvSpPr>
            <a:spLocks noChangeArrowheads="1"/>
          </p:cNvSpPr>
          <p:nvPr/>
        </p:nvSpPr>
        <p:spPr bwMode="auto">
          <a:xfrm>
            <a:off x="6454758" y="4340225"/>
            <a:ext cx="758825" cy="900113"/>
          </a:xfrm>
          <a:custGeom>
            <a:avLst/>
            <a:gdLst>
              <a:gd name="G0" fmla="+- -1157229 0 0"/>
              <a:gd name="G1" fmla="+- 11796480 0 0"/>
              <a:gd name="G2" fmla="+- -1157229 0 11796480"/>
              <a:gd name="G3" fmla="+- 10800 0 0"/>
              <a:gd name="G4" fmla="+- 0 0 -1157229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8930 0 0"/>
              <a:gd name="G9" fmla="+- 0 0 11796480"/>
              <a:gd name="G10" fmla="+- 8930 0 2700"/>
              <a:gd name="G11" fmla="cos G10 -1157229"/>
              <a:gd name="G12" fmla="sin G10 -1157229"/>
              <a:gd name="G13" fmla="cos 13500 -1157229"/>
              <a:gd name="G14" fmla="sin 13500 -1157229"/>
              <a:gd name="G15" fmla="+- G11 10800 0"/>
              <a:gd name="G16" fmla="+- G12 10800 0"/>
              <a:gd name="G17" fmla="+- G13 10800 0"/>
              <a:gd name="G18" fmla="+- G14 10800 0"/>
              <a:gd name="G19" fmla="*/ 8930 1 2"/>
              <a:gd name="G20" fmla="+- G19 5400 0"/>
              <a:gd name="G21" fmla="cos G20 -1157229"/>
              <a:gd name="G22" fmla="sin G20 -1157229"/>
              <a:gd name="G23" fmla="+- G21 10800 0"/>
              <a:gd name="G24" fmla="+- G12 G23 G22"/>
              <a:gd name="G25" fmla="+- G22 G23 G11"/>
              <a:gd name="G26" fmla="cos 10800 -1157229"/>
              <a:gd name="G27" fmla="sin 10800 -1157229"/>
              <a:gd name="G28" fmla="cos 8930 -1157229"/>
              <a:gd name="G29" fmla="sin 8930 -1157229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57229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8930 G39"/>
              <a:gd name="G43" fmla="sin 8930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142 w 21600"/>
              <a:gd name="T5" fmla="*/ 127 h 21600"/>
              <a:gd name="T6" fmla="*/ 935 w 21600"/>
              <a:gd name="T7" fmla="*/ 10800 h 21600"/>
              <a:gd name="T8" fmla="*/ 9429 w 21600"/>
              <a:gd name="T9" fmla="*/ 1975 h 21600"/>
              <a:gd name="T10" fmla="*/ 23663 w 21600"/>
              <a:gd name="T11" fmla="*/ 6705 h 21600"/>
              <a:gd name="T12" fmla="*/ 21303 w 21600"/>
              <a:gd name="T13" fmla="*/ 11271 h 21600"/>
              <a:gd name="T14" fmla="*/ 16736 w 21600"/>
              <a:gd name="T15" fmla="*/ 8910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309" y="8091"/>
                </a:moveTo>
                <a:cubicBezTo>
                  <a:pt x="18129" y="4386"/>
                  <a:pt x="14688" y="1870"/>
                  <a:pt x="10800" y="1870"/>
                </a:cubicBezTo>
                <a:cubicBezTo>
                  <a:pt x="5868" y="1870"/>
                  <a:pt x="1870" y="5868"/>
                  <a:pt x="1870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02" y="-1"/>
                  <a:pt x="19664" y="3042"/>
                  <a:pt x="21091" y="7524"/>
                </a:cubicBezTo>
                <a:lnTo>
                  <a:pt x="23663" y="6705"/>
                </a:lnTo>
                <a:lnTo>
                  <a:pt x="21303" y="11271"/>
                </a:lnTo>
                <a:lnTo>
                  <a:pt x="16736" y="8910"/>
                </a:lnTo>
                <a:lnTo>
                  <a:pt x="19309" y="8091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3" name="AutoShape 247"/>
          <p:cNvSpPr>
            <a:spLocks noChangeArrowheads="1"/>
          </p:cNvSpPr>
          <p:nvPr/>
        </p:nvSpPr>
        <p:spPr bwMode="auto">
          <a:xfrm>
            <a:off x="6757971" y="4340225"/>
            <a:ext cx="455612" cy="909638"/>
          </a:xfrm>
          <a:custGeom>
            <a:avLst/>
            <a:gdLst>
              <a:gd name="G0" fmla="+- -1157229 0 0"/>
              <a:gd name="G1" fmla="+- 11796480 0 0"/>
              <a:gd name="G2" fmla="+- -1157229 0 11796480"/>
              <a:gd name="G3" fmla="+- 10800 0 0"/>
              <a:gd name="G4" fmla="+- 0 0 -1157229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8930 0 0"/>
              <a:gd name="G9" fmla="+- 0 0 11796480"/>
              <a:gd name="G10" fmla="+- 8930 0 2700"/>
              <a:gd name="G11" fmla="cos G10 -1157229"/>
              <a:gd name="G12" fmla="sin G10 -1157229"/>
              <a:gd name="G13" fmla="cos 13500 -1157229"/>
              <a:gd name="G14" fmla="sin 13500 -1157229"/>
              <a:gd name="G15" fmla="+- G11 10800 0"/>
              <a:gd name="G16" fmla="+- G12 10800 0"/>
              <a:gd name="G17" fmla="+- G13 10800 0"/>
              <a:gd name="G18" fmla="+- G14 10800 0"/>
              <a:gd name="G19" fmla="*/ 8930 1 2"/>
              <a:gd name="G20" fmla="+- G19 5400 0"/>
              <a:gd name="G21" fmla="cos G20 -1157229"/>
              <a:gd name="G22" fmla="sin G20 -1157229"/>
              <a:gd name="G23" fmla="+- G21 10800 0"/>
              <a:gd name="G24" fmla="+- G12 G23 G22"/>
              <a:gd name="G25" fmla="+- G22 G23 G11"/>
              <a:gd name="G26" fmla="cos 10800 -1157229"/>
              <a:gd name="G27" fmla="sin 10800 -1157229"/>
              <a:gd name="G28" fmla="cos 8930 -1157229"/>
              <a:gd name="G29" fmla="sin 8930 -1157229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57229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8930 G39"/>
              <a:gd name="G43" fmla="sin 8930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142 w 21600"/>
              <a:gd name="T5" fmla="*/ 127 h 21600"/>
              <a:gd name="T6" fmla="*/ 935 w 21600"/>
              <a:gd name="T7" fmla="*/ 10800 h 21600"/>
              <a:gd name="T8" fmla="*/ 9429 w 21600"/>
              <a:gd name="T9" fmla="*/ 1975 h 21600"/>
              <a:gd name="T10" fmla="*/ 23663 w 21600"/>
              <a:gd name="T11" fmla="*/ 6705 h 21600"/>
              <a:gd name="T12" fmla="*/ 21303 w 21600"/>
              <a:gd name="T13" fmla="*/ 11271 h 21600"/>
              <a:gd name="T14" fmla="*/ 16736 w 21600"/>
              <a:gd name="T15" fmla="*/ 8910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309" y="8091"/>
                </a:moveTo>
                <a:cubicBezTo>
                  <a:pt x="18129" y="4386"/>
                  <a:pt x="14688" y="1870"/>
                  <a:pt x="10800" y="1870"/>
                </a:cubicBezTo>
                <a:cubicBezTo>
                  <a:pt x="5868" y="1870"/>
                  <a:pt x="1870" y="5868"/>
                  <a:pt x="1870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02" y="-1"/>
                  <a:pt x="19664" y="3042"/>
                  <a:pt x="21091" y="7524"/>
                </a:cubicBezTo>
                <a:lnTo>
                  <a:pt x="23663" y="6705"/>
                </a:lnTo>
                <a:lnTo>
                  <a:pt x="21303" y="11271"/>
                </a:lnTo>
                <a:lnTo>
                  <a:pt x="16736" y="8910"/>
                </a:lnTo>
                <a:lnTo>
                  <a:pt x="19309" y="8091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4" name="Line 248"/>
          <p:cNvSpPr>
            <a:spLocks noChangeShapeType="1"/>
          </p:cNvSpPr>
          <p:nvPr/>
        </p:nvSpPr>
        <p:spPr bwMode="auto">
          <a:xfrm>
            <a:off x="6986571" y="4870450"/>
            <a:ext cx="682625" cy="758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25" name="Picture 249" descr="IPphone87x74p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213583" y="5537200"/>
            <a:ext cx="631825" cy="547688"/>
          </a:xfrm>
          <a:prstGeom prst="rect">
            <a:avLst/>
          </a:prstGeom>
          <a:noFill/>
        </p:spPr>
      </p:pic>
      <p:grpSp>
        <p:nvGrpSpPr>
          <p:cNvPr id="26" name="Group 256"/>
          <p:cNvGrpSpPr>
            <a:grpSpLocks/>
          </p:cNvGrpSpPr>
          <p:nvPr/>
        </p:nvGrpSpPr>
        <p:grpSpPr bwMode="auto">
          <a:xfrm>
            <a:off x="8153393" y="2362207"/>
            <a:ext cx="447676" cy="1814515"/>
            <a:chOff x="2650" y="2690"/>
            <a:chExt cx="282" cy="1143"/>
          </a:xfrm>
        </p:grpSpPr>
        <p:sp>
          <p:nvSpPr>
            <p:cNvPr id="342" name="Rectangle 257"/>
            <p:cNvSpPr>
              <a:spLocks noChangeArrowheads="1"/>
            </p:cNvSpPr>
            <p:nvPr/>
          </p:nvSpPr>
          <p:spPr bwMode="auto">
            <a:xfrm>
              <a:off x="2663" y="2884"/>
              <a:ext cx="70" cy="948"/>
            </a:xfrm>
            <a:prstGeom prst="rect">
              <a:avLst/>
            </a:prstGeom>
            <a:solidFill>
              <a:srgbClr val="CF0E30"/>
            </a:solidFill>
            <a:ln w="4763" algn="ctr">
              <a:noFill/>
              <a:miter lim="800000"/>
              <a:headEnd/>
              <a:tailEnd/>
            </a:ln>
            <a:effectLst/>
            <a:scene3d>
              <a:camera prst="legacyObliqueTopRight"/>
              <a:lightRig rig="legacyFlat3" dir="l"/>
            </a:scene3d>
            <a:sp3d extrusionH="862000" prstMaterial="legacyMatte">
              <a:bevelT w="13500" h="13500" prst="angle"/>
              <a:bevelB w="13500" h="13500" prst="angle"/>
              <a:extrusionClr>
                <a:srgbClr val="CF0E30"/>
              </a:extrusionClr>
            </a:sp3d>
          </p:spPr>
          <p:txBody>
            <a:bodyPr>
              <a:flatTx/>
            </a:bodyPr>
            <a:lstStyle/>
            <a:p>
              <a:endParaRPr lang="en-US"/>
            </a:p>
          </p:txBody>
        </p:sp>
        <p:sp>
          <p:nvSpPr>
            <p:cNvPr id="343" name="Line 258"/>
            <p:cNvSpPr>
              <a:spLocks noChangeShapeType="1"/>
            </p:cNvSpPr>
            <p:nvPr/>
          </p:nvSpPr>
          <p:spPr bwMode="auto">
            <a:xfrm flipH="1">
              <a:off x="2740" y="2929"/>
              <a:ext cx="192" cy="169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Rectangle 259"/>
            <p:cNvSpPr>
              <a:spLocks noChangeArrowheads="1"/>
            </p:cNvSpPr>
            <p:nvPr/>
          </p:nvSpPr>
          <p:spPr bwMode="auto">
            <a:xfrm>
              <a:off x="2659" y="2886"/>
              <a:ext cx="73" cy="947"/>
            </a:xfrm>
            <a:prstGeom prst="rect">
              <a:avLst/>
            </a:prstGeom>
            <a:noFill/>
            <a:ln w="3175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5" name="Line 260"/>
            <p:cNvSpPr>
              <a:spLocks noChangeShapeType="1"/>
            </p:cNvSpPr>
            <p:nvPr/>
          </p:nvSpPr>
          <p:spPr bwMode="auto">
            <a:xfrm flipV="1">
              <a:off x="2887" y="2823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Line 261"/>
            <p:cNvSpPr>
              <a:spLocks noChangeShapeType="1"/>
            </p:cNvSpPr>
            <p:nvPr/>
          </p:nvSpPr>
          <p:spPr bwMode="auto">
            <a:xfrm flipV="1">
              <a:off x="2888" y="3378"/>
              <a:ext cx="1" cy="12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Line 262"/>
            <p:cNvSpPr>
              <a:spLocks noChangeShapeType="1"/>
            </p:cNvSpPr>
            <p:nvPr/>
          </p:nvSpPr>
          <p:spPr bwMode="auto">
            <a:xfrm flipV="1">
              <a:off x="2888" y="3082"/>
              <a:ext cx="1" cy="146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Line 263"/>
            <p:cNvSpPr>
              <a:spLocks noChangeShapeType="1"/>
            </p:cNvSpPr>
            <p:nvPr/>
          </p:nvSpPr>
          <p:spPr bwMode="auto">
            <a:xfrm flipH="1">
              <a:off x="2734" y="3460"/>
              <a:ext cx="192" cy="2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Line 264"/>
            <p:cNvSpPr>
              <a:spLocks noChangeShapeType="1"/>
            </p:cNvSpPr>
            <p:nvPr/>
          </p:nvSpPr>
          <p:spPr bwMode="auto">
            <a:xfrm flipH="1">
              <a:off x="2734" y="3460"/>
              <a:ext cx="192" cy="218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Line 265"/>
            <p:cNvSpPr>
              <a:spLocks noChangeShapeType="1"/>
            </p:cNvSpPr>
            <p:nvPr/>
          </p:nvSpPr>
          <p:spPr bwMode="auto">
            <a:xfrm flipH="1">
              <a:off x="2734" y="3339"/>
              <a:ext cx="192" cy="19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Line 266"/>
            <p:cNvSpPr>
              <a:spLocks noChangeShapeType="1"/>
            </p:cNvSpPr>
            <p:nvPr/>
          </p:nvSpPr>
          <p:spPr bwMode="auto">
            <a:xfrm flipH="1">
              <a:off x="2734" y="3339"/>
              <a:ext cx="192" cy="194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Line 267"/>
            <p:cNvSpPr>
              <a:spLocks noChangeShapeType="1"/>
            </p:cNvSpPr>
            <p:nvPr/>
          </p:nvSpPr>
          <p:spPr bwMode="auto">
            <a:xfrm flipH="1">
              <a:off x="2734" y="3194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Line 268"/>
            <p:cNvSpPr>
              <a:spLocks noChangeShapeType="1"/>
            </p:cNvSpPr>
            <p:nvPr/>
          </p:nvSpPr>
          <p:spPr bwMode="auto">
            <a:xfrm flipH="1">
              <a:off x="2734" y="3194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Line 269"/>
            <p:cNvSpPr>
              <a:spLocks noChangeShapeType="1"/>
            </p:cNvSpPr>
            <p:nvPr/>
          </p:nvSpPr>
          <p:spPr bwMode="auto">
            <a:xfrm flipH="1">
              <a:off x="2734" y="3049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Line 270"/>
            <p:cNvSpPr>
              <a:spLocks noChangeShapeType="1"/>
            </p:cNvSpPr>
            <p:nvPr/>
          </p:nvSpPr>
          <p:spPr bwMode="auto">
            <a:xfrm flipH="1">
              <a:off x="2734" y="3049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" name="Line 271"/>
            <p:cNvSpPr>
              <a:spLocks noChangeShapeType="1"/>
            </p:cNvSpPr>
            <p:nvPr/>
          </p:nvSpPr>
          <p:spPr bwMode="auto">
            <a:xfrm flipV="1">
              <a:off x="2734" y="2783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Line 272"/>
            <p:cNvSpPr>
              <a:spLocks noChangeShapeType="1"/>
            </p:cNvSpPr>
            <p:nvPr/>
          </p:nvSpPr>
          <p:spPr bwMode="auto">
            <a:xfrm flipV="1">
              <a:off x="2734" y="2783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Line 273"/>
            <p:cNvSpPr>
              <a:spLocks noChangeShapeType="1"/>
            </p:cNvSpPr>
            <p:nvPr/>
          </p:nvSpPr>
          <p:spPr bwMode="auto">
            <a:xfrm flipV="1">
              <a:off x="2814" y="3583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" name="Line 274"/>
            <p:cNvSpPr>
              <a:spLocks noChangeShapeType="1"/>
            </p:cNvSpPr>
            <p:nvPr/>
          </p:nvSpPr>
          <p:spPr bwMode="auto">
            <a:xfrm flipV="1">
              <a:off x="2814" y="3306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" name="Line 275"/>
            <p:cNvSpPr>
              <a:spLocks noChangeShapeType="1"/>
            </p:cNvSpPr>
            <p:nvPr/>
          </p:nvSpPr>
          <p:spPr bwMode="auto">
            <a:xfrm flipH="1" flipV="1">
              <a:off x="2815" y="3030"/>
              <a:ext cx="6" cy="132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Line 276"/>
            <p:cNvSpPr>
              <a:spLocks noChangeShapeType="1"/>
            </p:cNvSpPr>
            <p:nvPr/>
          </p:nvSpPr>
          <p:spPr bwMode="auto">
            <a:xfrm flipV="1">
              <a:off x="2734" y="2690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Line 277"/>
            <p:cNvSpPr>
              <a:spLocks noChangeShapeType="1"/>
            </p:cNvSpPr>
            <p:nvPr/>
          </p:nvSpPr>
          <p:spPr bwMode="auto">
            <a:xfrm>
              <a:off x="2651" y="2973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3" name="Line 278"/>
            <p:cNvSpPr>
              <a:spLocks noChangeShapeType="1"/>
            </p:cNvSpPr>
            <p:nvPr/>
          </p:nvSpPr>
          <p:spPr bwMode="auto">
            <a:xfrm>
              <a:off x="2651" y="3092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Line 279"/>
            <p:cNvSpPr>
              <a:spLocks noChangeShapeType="1"/>
            </p:cNvSpPr>
            <p:nvPr/>
          </p:nvSpPr>
          <p:spPr bwMode="auto">
            <a:xfrm>
              <a:off x="2651" y="3238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5" name="Line 280"/>
            <p:cNvSpPr>
              <a:spLocks noChangeShapeType="1"/>
            </p:cNvSpPr>
            <p:nvPr/>
          </p:nvSpPr>
          <p:spPr bwMode="auto">
            <a:xfrm>
              <a:off x="2650" y="3386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6" name="Line 281"/>
            <p:cNvSpPr>
              <a:spLocks noChangeShapeType="1"/>
            </p:cNvSpPr>
            <p:nvPr/>
          </p:nvSpPr>
          <p:spPr bwMode="auto">
            <a:xfrm>
              <a:off x="2650" y="3535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7" name="Line 282"/>
            <p:cNvSpPr>
              <a:spLocks noChangeShapeType="1"/>
            </p:cNvSpPr>
            <p:nvPr/>
          </p:nvSpPr>
          <p:spPr bwMode="auto">
            <a:xfrm>
              <a:off x="2650" y="3669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" name="Group 283"/>
          <p:cNvGrpSpPr>
            <a:grpSpLocks/>
          </p:cNvGrpSpPr>
          <p:nvPr/>
        </p:nvGrpSpPr>
        <p:grpSpPr bwMode="auto">
          <a:xfrm>
            <a:off x="8077416" y="2895596"/>
            <a:ext cx="609828" cy="423862"/>
            <a:chOff x="545" y="2017"/>
            <a:chExt cx="534" cy="411"/>
          </a:xfrm>
        </p:grpSpPr>
        <p:sp>
          <p:nvSpPr>
            <p:cNvPr id="317" name="Line 284"/>
            <p:cNvSpPr>
              <a:spLocks noChangeShapeType="1"/>
            </p:cNvSpPr>
            <p:nvPr/>
          </p:nvSpPr>
          <p:spPr bwMode="auto">
            <a:xfrm>
              <a:off x="545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" name="AutoShape 285"/>
            <p:cNvSpPr>
              <a:spLocks noChangeAspect="1" noChangeArrowheads="1" noTextEdit="1"/>
            </p:cNvSpPr>
            <p:nvPr/>
          </p:nvSpPr>
          <p:spPr bwMode="auto">
            <a:xfrm>
              <a:off x="545" y="2017"/>
              <a:ext cx="534" cy="4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" name="Oval 286"/>
            <p:cNvSpPr>
              <a:spLocks noChangeArrowheads="1"/>
            </p:cNvSpPr>
            <p:nvPr/>
          </p:nvSpPr>
          <p:spPr bwMode="auto">
            <a:xfrm>
              <a:off x="546" y="2188"/>
              <a:ext cx="532" cy="239"/>
            </a:xfrm>
            <a:prstGeom prst="ellipse">
              <a:avLst/>
            </a:prstGeom>
            <a:solidFill>
              <a:srgbClr val="AFAF66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20" name="Rectangle 287"/>
            <p:cNvSpPr>
              <a:spLocks noChangeArrowheads="1"/>
            </p:cNvSpPr>
            <p:nvPr/>
          </p:nvSpPr>
          <p:spPr bwMode="auto">
            <a:xfrm>
              <a:off x="546" y="2139"/>
              <a:ext cx="531" cy="170"/>
            </a:xfrm>
            <a:prstGeom prst="rect">
              <a:avLst/>
            </a:prstGeom>
            <a:solidFill>
              <a:srgbClr val="AFAF66"/>
            </a:solidFill>
            <a:ln w="1588" algn="ctr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21" name="Oval 288"/>
            <p:cNvSpPr>
              <a:spLocks noChangeArrowheads="1"/>
            </p:cNvSpPr>
            <p:nvPr/>
          </p:nvSpPr>
          <p:spPr bwMode="auto">
            <a:xfrm>
              <a:off x="546" y="2018"/>
              <a:ext cx="532" cy="239"/>
            </a:xfrm>
            <a:prstGeom prst="ellipse">
              <a:avLst/>
            </a:prstGeom>
            <a:solidFill>
              <a:srgbClr val="CCCC9B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29" name="Group 289"/>
            <p:cNvGrpSpPr>
              <a:grpSpLocks/>
            </p:cNvGrpSpPr>
            <p:nvPr/>
          </p:nvGrpSpPr>
          <p:grpSpPr bwMode="auto">
            <a:xfrm>
              <a:off x="626" y="2046"/>
              <a:ext cx="368" cy="183"/>
              <a:chOff x="1033" y="1368"/>
              <a:chExt cx="331" cy="149"/>
            </a:xfrm>
          </p:grpSpPr>
          <p:grpSp>
            <p:nvGrpSpPr>
              <p:cNvPr id="31" name="Group 290"/>
              <p:cNvGrpSpPr>
                <a:grpSpLocks/>
              </p:cNvGrpSpPr>
              <p:nvPr/>
            </p:nvGrpSpPr>
            <p:grpSpPr bwMode="auto">
              <a:xfrm>
                <a:off x="1033" y="1368"/>
                <a:ext cx="328" cy="146"/>
                <a:chOff x="1993" y="1656"/>
                <a:chExt cx="328" cy="146"/>
              </a:xfrm>
            </p:grpSpPr>
            <p:sp>
              <p:nvSpPr>
                <p:cNvPr id="334" name="Freeform 291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" name="Freeform 292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" name="Freeform 293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" name="Freeform 294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" name="Freeform 295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" name="Freeform 296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" name="Freeform 297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" name="Freeform 298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3" name="Group 299"/>
              <p:cNvGrpSpPr>
                <a:grpSpLocks/>
              </p:cNvGrpSpPr>
              <p:nvPr/>
            </p:nvGrpSpPr>
            <p:grpSpPr bwMode="auto">
              <a:xfrm>
                <a:off x="1036" y="1372"/>
                <a:ext cx="328" cy="145"/>
                <a:chOff x="1996" y="1660"/>
                <a:chExt cx="328" cy="145"/>
              </a:xfrm>
            </p:grpSpPr>
            <p:sp>
              <p:nvSpPr>
                <p:cNvPr id="326" name="Freeform 300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" name="Freeform 301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" name="Freeform 302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" name="Freeform 303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" name="Freeform 304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" name="Freeform 305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" name="Freeform 306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" name="Freeform 307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323" name="Line 308"/>
            <p:cNvSpPr>
              <a:spLocks noChangeShapeType="1"/>
            </p:cNvSpPr>
            <p:nvPr/>
          </p:nvSpPr>
          <p:spPr bwMode="auto">
            <a:xfrm>
              <a:off x="1076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8" name="Line 61"/>
          <p:cNvSpPr>
            <a:spLocks noChangeShapeType="1"/>
          </p:cNvSpPr>
          <p:nvPr/>
        </p:nvSpPr>
        <p:spPr bwMode="auto">
          <a:xfrm>
            <a:off x="6705583" y="2209799"/>
            <a:ext cx="76200" cy="4958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35" name="Group 486"/>
          <p:cNvGrpSpPr/>
          <p:nvPr/>
        </p:nvGrpSpPr>
        <p:grpSpPr>
          <a:xfrm>
            <a:off x="5633511" y="2547946"/>
            <a:ext cx="1911351" cy="804897"/>
            <a:chOff x="4566728" y="2514609"/>
            <a:chExt cx="1911351" cy="804897"/>
          </a:xfrm>
        </p:grpSpPr>
        <p:grpSp>
          <p:nvGrpSpPr>
            <p:cNvPr id="73" name="Group 485"/>
            <p:cNvGrpSpPr/>
            <p:nvPr/>
          </p:nvGrpSpPr>
          <p:grpSpPr>
            <a:xfrm>
              <a:off x="4566728" y="2514609"/>
              <a:ext cx="1911351" cy="804897"/>
              <a:chOff x="4797429" y="2890847"/>
              <a:chExt cx="1911351" cy="804897"/>
            </a:xfrm>
          </p:grpSpPr>
          <p:grpSp>
            <p:nvGrpSpPr>
              <p:cNvPr id="111" name="Group 64"/>
              <p:cNvGrpSpPr>
                <a:grpSpLocks/>
              </p:cNvGrpSpPr>
              <p:nvPr/>
            </p:nvGrpSpPr>
            <p:grpSpPr bwMode="auto">
              <a:xfrm>
                <a:off x="5815545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112" name="Group 65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308" name="Freeform 66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9" name="Line 67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0" name="Freeform 68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1" name="Line 69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2" name="Line 70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3" name="Line 71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4" name="Freeform 72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5" name="Freeform 73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6" name="Line 74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5" name="Rectangle 75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" name="Rectangle 76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7" name="Rectangle 77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8" name="Rectangle 78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9" name="Freeform 79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" name="Oval 80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" name="Freeform 81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" name="Line 82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" name="Line 83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" name="Freeform 84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" name="Oval 85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" name="Oval 86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" name="Oval 87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" name="Rectangle 88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" name="Rectangle 89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3" name="Group 90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306" name="Oval 9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" name="Rectangle 92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4" name="Group 93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302" name="Oval 94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3" name="Oval 95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4" name="Oval 96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5" name="Oval 97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15" name="Group 98"/>
              <p:cNvGrpSpPr>
                <a:grpSpLocks/>
              </p:cNvGrpSpPr>
              <p:nvPr/>
            </p:nvGrpSpPr>
            <p:grpSpPr bwMode="auto">
              <a:xfrm>
                <a:off x="5306487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177" name="Group 99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275" name="Freeform 100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6" name="Line 101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7" name="Freeform 102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8" name="Line 103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9" name="Line 104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0" name="Line 105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1" name="Freeform 106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2" name="Freeform 107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3" name="Line 108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2" name="Rectangle 109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3" name="Rectangle 110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4" name="Rectangle 111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5" name="Rectangle 112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6" name="Freeform 113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" name="Oval 114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" name="Freeform 115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" name="Line 116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" name="Line 117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" name="Freeform 118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" name="Oval 119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" name="Oval 120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" name="Oval 121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5" name="Rectangle 122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" name="Rectangle 123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78" name="Group 124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73" name="Oval 125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4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79" name="Group 127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69" name="Oval 128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" name="Oval 129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1" name="Oval 130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2" name="Oval 131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83" name="Group 132"/>
              <p:cNvGrpSpPr>
                <a:grpSpLocks/>
              </p:cNvGrpSpPr>
              <p:nvPr/>
            </p:nvGrpSpPr>
            <p:grpSpPr bwMode="auto">
              <a:xfrm>
                <a:off x="4797429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185" name="Group 133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242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3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4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5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6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7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8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9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0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9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1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2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3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01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40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02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36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80" name="Text Box 167"/>
              <p:cNvSpPr txBox="1">
                <a:spLocks noChangeArrowheads="1"/>
              </p:cNvSpPr>
              <p:nvPr/>
            </p:nvSpPr>
            <p:spPr bwMode="auto">
              <a:xfrm>
                <a:off x="4863921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A</a:t>
                </a:r>
                <a:endParaRPr lang="en-US" dirty="0"/>
              </a:p>
            </p:txBody>
          </p:sp>
          <p:sp>
            <p:nvSpPr>
              <p:cNvPr id="181" name="Text Box 168"/>
              <p:cNvSpPr txBox="1">
                <a:spLocks noChangeArrowheads="1"/>
              </p:cNvSpPr>
              <p:nvPr/>
            </p:nvSpPr>
            <p:spPr bwMode="auto">
              <a:xfrm>
                <a:off x="5885213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C</a:t>
                </a:r>
                <a:endParaRPr lang="en-US" dirty="0"/>
              </a:p>
            </p:txBody>
          </p:sp>
          <p:sp>
            <p:nvSpPr>
              <p:cNvPr id="182" name="Text Box 169"/>
              <p:cNvSpPr txBox="1">
                <a:spLocks noChangeArrowheads="1"/>
              </p:cNvSpPr>
              <p:nvPr/>
            </p:nvSpPr>
            <p:spPr bwMode="auto">
              <a:xfrm>
                <a:off x="5374567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B</a:t>
                </a:r>
                <a:endParaRPr lang="en-US" dirty="0"/>
              </a:p>
            </p:txBody>
          </p:sp>
          <p:grpSp>
            <p:nvGrpSpPr>
              <p:cNvPr id="218" name="Group 132"/>
              <p:cNvGrpSpPr>
                <a:grpSpLocks/>
              </p:cNvGrpSpPr>
              <p:nvPr/>
            </p:nvGrpSpPr>
            <p:grpSpPr bwMode="auto">
              <a:xfrm>
                <a:off x="6324604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234" name="Group 133"/>
                <p:cNvGrpSpPr>
                  <a:grpSpLocks/>
                </p:cNvGrpSpPr>
                <p:nvPr/>
              </p:nvGrpSpPr>
              <p:grpSpPr bwMode="auto">
                <a:xfrm>
                  <a:off x="1071" y="667"/>
                  <a:ext cx="30" cy="8"/>
                  <a:chOff x="4702" y="2442"/>
                  <a:chExt cx="76" cy="14"/>
                </a:xfrm>
              </p:grpSpPr>
              <p:sp>
                <p:nvSpPr>
                  <p:cNvPr id="209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0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1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2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3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4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5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6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7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6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8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9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90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35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07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8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51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03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4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84" name="Text Box 168"/>
              <p:cNvSpPr txBox="1">
                <a:spLocks noChangeArrowheads="1"/>
              </p:cNvSpPr>
              <p:nvPr/>
            </p:nvSpPr>
            <p:spPr bwMode="auto">
              <a:xfrm>
                <a:off x="6395858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 smtClean="0">
                    <a:solidFill>
                      <a:srgbClr val="000000"/>
                    </a:solidFill>
                    <a:latin typeface="Tahoma" pitchFamily="34" charset="0"/>
                  </a:rPr>
                  <a:t>D</a:t>
                </a:r>
                <a:endParaRPr lang="en-US" dirty="0"/>
              </a:p>
            </p:txBody>
          </p:sp>
        </p:grpSp>
        <p:grpSp>
          <p:nvGrpSpPr>
            <p:cNvPr id="267" name="Group 385"/>
            <p:cNvGrpSpPr/>
            <p:nvPr/>
          </p:nvGrpSpPr>
          <p:grpSpPr>
            <a:xfrm>
              <a:off x="4661079" y="2857500"/>
              <a:ext cx="200026" cy="271463"/>
              <a:chOff x="7959725" y="2474913"/>
              <a:chExt cx="200026" cy="271463"/>
            </a:xfrm>
          </p:grpSpPr>
          <p:sp>
            <p:nvSpPr>
              <p:cNvPr id="159" name="Freeform 775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776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777"/>
              <p:cNvSpPr>
                <a:spLocks/>
              </p:cNvSpPr>
              <p:nvPr/>
            </p:nvSpPr>
            <p:spPr bwMode="auto">
              <a:xfrm>
                <a:off x="7959725" y="2490788"/>
                <a:ext cx="109538" cy="255588"/>
              </a:xfrm>
              <a:custGeom>
                <a:avLst/>
                <a:gdLst/>
                <a:ahLst/>
                <a:cxnLst>
                  <a:cxn ang="0">
                    <a:pos x="139" y="114"/>
                  </a:cxn>
                  <a:cxn ang="0">
                    <a:pos x="139" y="114"/>
                  </a:cxn>
                  <a:cxn ang="0">
                    <a:pos x="137" y="89"/>
                  </a:cxn>
                  <a:cxn ang="0">
                    <a:pos x="137" y="89"/>
                  </a:cxn>
                  <a:cxn ang="0">
                    <a:pos x="136" y="72"/>
                  </a:cxn>
                  <a:cxn ang="0">
                    <a:pos x="131" y="59"/>
                  </a:cxn>
                  <a:cxn ang="0">
                    <a:pos x="125" y="44"/>
                  </a:cxn>
                  <a:cxn ang="0">
                    <a:pos x="113" y="26"/>
                  </a:cxn>
                  <a:cxn ang="0">
                    <a:pos x="106" y="20"/>
                  </a:cxn>
                  <a:cxn ang="0">
                    <a:pos x="100" y="14"/>
                  </a:cxn>
                  <a:cxn ang="0">
                    <a:pos x="90" y="9"/>
                  </a:cxn>
                  <a:cxn ang="0">
                    <a:pos x="80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4"/>
                  </a:cxn>
                  <a:cxn ang="0">
                    <a:pos x="121" y="291"/>
                  </a:cxn>
                  <a:cxn ang="0">
                    <a:pos x="121" y="314"/>
                  </a:cxn>
                  <a:cxn ang="0">
                    <a:pos x="139" y="320"/>
                  </a:cxn>
                  <a:cxn ang="0">
                    <a:pos x="139" y="114"/>
                  </a:cxn>
                  <a:cxn ang="0">
                    <a:pos x="139" y="114"/>
                  </a:cxn>
                </a:cxnLst>
                <a:rect l="0" t="0" r="r" b="b"/>
                <a:pathLst>
                  <a:path w="139" h="320">
                    <a:moveTo>
                      <a:pt x="139" y="114"/>
                    </a:moveTo>
                    <a:lnTo>
                      <a:pt x="139" y="114"/>
                    </a:lnTo>
                    <a:lnTo>
                      <a:pt x="137" y="89"/>
                    </a:lnTo>
                    <a:lnTo>
                      <a:pt x="137" y="89"/>
                    </a:lnTo>
                    <a:lnTo>
                      <a:pt x="136" y="72"/>
                    </a:lnTo>
                    <a:lnTo>
                      <a:pt x="131" y="59"/>
                    </a:lnTo>
                    <a:lnTo>
                      <a:pt x="125" y="44"/>
                    </a:lnTo>
                    <a:lnTo>
                      <a:pt x="113" y="26"/>
                    </a:lnTo>
                    <a:lnTo>
                      <a:pt x="106" y="20"/>
                    </a:lnTo>
                    <a:lnTo>
                      <a:pt x="100" y="14"/>
                    </a:lnTo>
                    <a:lnTo>
                      <a:pt x="90" y="9"/>
                    </a:lnTo>
                    <a:lnTo>
                      <a:pt x="80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4"/>
                    </a:lnTo>
                    <a:lnTo>
                      <a:pt x="121" y="291"/>
                    </a:lnTo>
                    <a:lnTo>
                      <a:pt x="121" y="314"/>
                    </a:lnTo>
                    <a:lnTo>
                      <a:pt x="139" y="320"/>
                    </a:lnTo>
                    <a:lnTo>
                      <a:pt x="139" y="114"/>
                    </a:lnTo>
                    <a:lnTo>
                      <a:pt x="139" y="114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778"/>
              <p:cNvSpPr>
                <a:spLocks/>
              </p:cNvSpPr>
              <p:nvPr/>
            </p:nvSpPr>
            <p:spPr bwMode="auto">
              <a:xfrm>
                <a:off x="8018463" y="2478088"/>
                <a:ext cx="87313" cy="15875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0" y="20"/>
                  </a:cxn>
                  <a:cxn ang="0">
                    <a:pos x="109" y="0"/>
                  </a:cxn>
                </a:cxnLst>
                <a:rect l="0" t="0" r="r" b="b"/>
                <a:pathLst>
                  <a:path w="109" h="20">
                    <a:moveTo>
                      <a:pt x="109" y="0"/>
                    </a:moveTo>
                    <a:lnTo>
                      <a:pt x="0" y="2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Line 779"/>
              <p:cNvSpPr>
                <a:spLocks noChangeShapeType="1"/>
              </p:cNvSpPr>
              <p:nvPr/>
            </p:nvSpPr>
            <p:spPr bwMode="auto">
              <a:xfrm flipH="1">
                <a:off x="8018463" y="2478088"/>
                <a:ext cx="87313" cy="1587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780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781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782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783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784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785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786"/>
              <p:cNvSpPr>
                <a:spLocks/>
              </p:cNvSpPr>
              <p:nvPr/>
            </p:nvSpPr>
            <p:spPr bwMode="auto">
              <a:xfrm>
                <a:off x="8074025" y="2505075"/>
                <a:ext cx="31750" cy="111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9" y="6"/>
                  </a:cxn>
                  <a:cxn ang="0">
                    <a:pos x="39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39" h="12">
                    <a:moveTo>
                      <a:pt x="0" y="12"/>
                    </a:moveTo>
                    <a:lnTo>
                      <a:pt x="39" y="6"/>
                    </a:lnTo>
                    <a:lnTo>
                      <a:pt x="39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787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788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789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790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Freeform 791"/>
              <p:cNvSpPr>
                <a:spLocks/>
              </p:cNvSpPr>
              <p:nvPr/>
            </p:nvSpPr>
            <p:spPr bwMode="auto">
              <a:xfrm>
                <a:off x="7959725" y="2490788"/>
                <a:ext cx="111125" cy="255588"/>
              </a:xfrm>
              <a:custGeom>
                <a:avLst/>
                <a:gdLst/>
                <a:ahLst/>
                <a:cxnLst>
                  <a:cxn ang="0">
                    <a:pos x="140" y="114"/>
                  </a:cxn>
                  <a:cxn ang="0">
                    <a:pos x="140" y="114"/>
                  </a:cxn>
                  <a:cxn ang="0">
                    <a:pos x="139" y="89"/>
                  </a:cxn>
                  <a:cxn ang="0">
                    <a:pos x="139" y="89"/>
                  </a:cxn>
                  <a:cxn ang="0">
                    <a:pos x="137" y="72"/>
                  </a:cxn>
                  <a:cxn ang="0">
                    <a:pos x="134" y="59"/>
                  </a:cxn>
                  <a:cxn ang="0">
                    <a:pos x="126" y="44"/>
                  </a:cxn>
                  <a:cxn ang="0">
                    <a:pos x="115" y="26"/>
                  </a:cxn>
                  <a:cxn ang="0">
                    <a:pos x="108" y="20"/>
                  </a:cxn>
                  <a:cxn ang="0">
                    <a:pos x="101" y="14"/>
                  </a:cxn>
                  <a:cxn ang="0">
                    <a:pos x="91" y="9"/>
                  </a:cxn>
                  <a:cxn ang="0">
                    <a:pos x="82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2"/>
                  </a:cxn>
                  <a:cxn ang="0">
                    <a:pos x="122" y="291"/>
                  </a:cxn>
                  <a:cxn ang="0">
                    <a:pos x="122" y="314"/>
                  </a:cxn>
                  <a:cxn ang="0">
                    <a:pos x="140" y="320"/>
                  </a:cxn>
                  <a:cxn ang="0">
                    <a:pos x="140" y="114"/>
                  </a:cxn>
                  <a:cxn ang="0">
                    <a:pos x="140" y="114"/>
                  </a:cxn>
                </a:cxnLst>
                <a:rect l="0" t="0" r="r" b="b"/>
                <a:pathLst>
                  <a:path w="140" h="320">
                    <a:moveTo>
                      <a:pt x="140" y="114"/>
                    </a:moveTo>
                    <a:lnTo>
                      <a:pt x="140" y="114"/>
                    </a:lnTo>
                    <a:lnTo>
                      <a:pt x="139" y="89"/>
                    </a:lnTo>
                    <a:lnTo>
                      <a:pt x="139" y="89"/>
                    </a:lnTo>
                    <a:lnTo>
                      <a:pt x="137" y="72"/>
                    </a:lnTo>
                    <a:lnTo>
                      <a:pt x="134" y="59"/>
                    </a:lnTo>
                    <a:lnTo>
                      <a:pt x="126" y="44"/>
                    </a:lnTo>
                    <a:lnTo>
                      <a:pt x="115" y="26"/>
                    </a:lnTo>
                    <a:lnTo>
                      <a:pt x="108" y="20"/>
                    </a:lnTo>
                    <a:lnTo>
                      <a:pt x="101" y="14"/>
                    </a:lnTo>
                    <a:lnTo>
                      <a:pt x="91" y="9"/>
                    </a:lnTo>
                    <a:lnTo>
                      <a:pt x="82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2"/>
                    </a:lnTo>
                    <a:lnTo>
                      <a:pt x="122" y="291"/>
                    </a:lnTo>
                    <a:lnTo>
                      <a:pt x="122" y="314"/>
                    </a:lnTo>
                    <a:lnTo>
                      <a:pt x="140" y="320"/>
                    </a:lnTo>
                    <a:lnTo>
                      <a:pt x="140" y="114"/>
                    </a:lnTo>
                    <a:lnTo>
                      <a:pt x="140" y="114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Line 792"/>
              <p:cNvSpPr>
                <a:spLocks noChangeShapeType="1"/>
              </p:cNvSpPr>
              <p:nvPr/>
            </p:nvSpPr>
            <p:spPr bwMode="auto">
              <a:xfrm>
                <a:off x="8158163" y="2562225"/>
                <a:ext cx="0" cy="5238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" name="Group 404"/>
            <p:cNvGrpSpPr/>
            <p:nvPr/>
          </p:nvGrpSpPr>
          <p:grpSpPr>
            <a:xfrm>
              <a:off x="6185079" y="2874169"/>
              <a:ext cx="200025" cy="238125"/>
              <a:chOff x="7885112" y="5567362"/>
              <a:chExt cx="200025" cy="238125"/>
            </a:xfrm>
          </p:grpSpPr>
          <p:sp>
            <p:nvSpPr>
              <p:cNvPr id="144" name="Freeform 683"/>
              <p:cNvSpPr>
                <a:spLocks/>
              </p:cNvSpPr>
              <p:nvPr/>
            </p:nvSpPr>
            <p:spPr bwMode="auto">
              <a:xfrm>
                <a:off x="7886700" y="573246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0"/>
                  </a:cxn>
                  <a:cxn ang="0">
                    <a:pos x="242" y="5"/>
                  </a:cxn>
                  <a:cxn ang="0">
                    <a:pos x="237" y="11"/>
                  </a:cxn>
                  <a:cxn ang="0">
                    <a:pos x="228" y="17"/>
                  </a:cxn>
                  <a:cxn ang="0">
                    <a:pos x="214" y="23"/>
                  </a:cxn>
                  <a:cxn ang="0">
                    <a:pos x="193" y="28"/>
                  </a:cxn>
                  <a:cxn ang="0">
                    <a:pos x="162" y="32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2"/>
                  </a:cxn>
                  <a:cxn ang="0">
                    <a:pos x="52" y="28"/>
                  </a:cxn>
                  <a:cxn ang="0">
                    <a:pos x="30" y="23"/>
                  </a:cxn>
                  <a:cxn ang="0">
                    <a:pos x="15" y="17"/>
                  </a:cxn>
                  <a:cxn ang="0">
                    <a:pos x="7" y="11"/>
                  </a:cxn>
                  <a:cxn ang="0">
                    <a:pos x="1" y="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5"/>
                  </a:cxn>
                  <a:cxn ang="0">
                    <a:pos x="2" y="61"/>
                  </a:cxn>
                  <a:cxn ang="0">
                    <a:pos x="7" y="66"/>
                  </a:cxn>
                  <a:cxn ang="0">
                    <a:pos x="19" y="74"/>
                  </a:cxn>
                  <a:cxn ang="0">
                    <a:pos x="34" y="80"/>
                  </a:cxn>
                  <a:cxn ang="0">
                    <a:pos x="55" y="86"/>
                  </a:cxn>
                  <a:cxn ang="0">
                    <a:pos x="86" y="91"/>
                  </a:cxn>
                  <a:cxn ang="0">
                    <a:pos x="124" y="92"/>
                  </a:cxn>
                  <a:cxn ang="0">
                    <a:pos x="124" y="92"/>
                  </a:cxn>
                  <a:cxn ang="0">
                    <a:pos x="160" y="91"/>
                  </a:cxn>
                  <a:cxn ang="0">
                    <a:pos x="188" y="86"/>
                  </a:cxn>
                  <a:cxn ang="0">
                    <a:pos x="211" y="80"/>
                  </a:cxn>
                  <a:cxn ang="0">
                    <a:pos x="226" y="75"/>
                  </a:cxn>
                  <a:cxn ang="0">
                    <a:pos x="236" y="69"/>
                  </a:cxn>
                  <a:cxn ang="0">
                    <a:pos x="242" y="61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2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0"/>
                    </a:lnTo>
                    <a:lnTo>
                      <a:pt x="242" y="5"/>
                    </a:lnTo>
                    <a:lnTo>
                      <a:pt x="237" y="11"/>
                    </a:lnTo>
                    <a:lnTo>
                      <a:pt x="228" y="17"/>
                    </a:lnTo>
                    <a:lnTo>
                      <a:pt x="214" y="23"/>
                    </a:lnTo>
                    <a:lnTo>
                      <a:pt x="193" y="28"/>
                    </a:lnTo>
                    <a:lnTo>
                      <a:pt x="162" y="32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2"/>
                    </a:lnTo>
                    <a:lnTo>
                      <a:pt x="52" y="28"/>
                    </a:lnTo>
                    <a:lnTo>
                      <a:pt x="30" y="23"/>
                    </a:lnTo>
                    <a:lnTo>
                      <a:pt x="15" y="17"/>
                    </a:lnTo>
                    <a:lnTo>
                      <a:pt x="7" y="11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2" y="61"/>
                    </a:lnTo>
                    <a:lnTo>
                      <a:pt x="7" y="66"/>
                    </a:lnTo>
                    <a:lnTo>
                      <a:pt x="19" y="74"/>
                    </a:lnTo>
                    <a:lnTo>
                      <a:pt x="34" y="80"/>
                    </a:lnTo>
                    <a:lnTo>
                      <a:pt x="55" y="86"/>
                    </a:lnTo>
                    <a:lnTo>
                      <a:pt x="86" y="91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60" y="91"/>
                    </a:lnTo>
                    <a:lnTo>
                      <a:pt x="188" y="86"/>
                    </a:lnTo>
                    <a:lnTo>
                      <a:pt x="211" y="80"/>
                    </a:lnTo>
                    <a:lnTo>
                      <a:pt x="226" y="75"/>
                    </a:lnTo>
                    <a:lnTo>
                      <a:pt x="236" y="69"/>
                    </a:lnTo>
                    <a:lnTo>
                      <a:pt x="242" y="61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684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685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686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687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688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689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690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691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noFill/>
              <a:ln w="4763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692"/>
              <p:cNvSpPr>
                <a:spLocks/>
              </p:cNvSpPr>
              <p:nvPr/>
            </p:nvSpPr>
            <p:spPr bwMode="auto">
              <a:xfrm>
                <a:off x="7885112" y="5775325"/>
                <a:ext cx="100013" cy="30162"/>
              </a:xfrm>
              <a:custGeom>
                <a:avLst/>
                <a:gdLst/>
                <a:ahLst/>
                <a:cxnLst>
                  <a:cxn ang="0">
                    <a:pos x="126" y="37"/>
                  </a:cxn>
                  <a:cxn ang="0">
                    <a:pos x="122" y="37"/>
                  </a:cxn>
                  <a:cxn ang="0">
                    <a:pos x="118" y="37"/>
                  </a:cxn>
                  <a:cxn ang="0">
                    <a:pos x="113" y="37"/>
                  </a:cxn>
                  <a:cxn ang="0">
                    <a:pos x="109" y="37"/>
                  </a:cxn>
                  <a:cxn ang="0">
                    <a:pos x="106" y="37"/>
                  </a:cxn>
                  <a:cxn ang="0">
                    <a:pos x="102" y="36"/>
                  </a:cxn>
                  <a:cxn ang="0">
                    <a:pos x="98" y="36"/>
                  </a:cxn>
                  <a:cxn ang="0">
                    <a:pos x="94" y="36"/>
                  </a:cxn>
                  <a:cxn ang="0">
                    <a:pos x="91" y="36"/>
                  </a:cxn>
                  <a:cxn ang="0">
                    <a:pos x="87" y="36"/>
                  </a:cxn>
                  <a:cxn ang="0">
                    <a:pos x="83" y="36"/>
                  </a:cxn>
                  <a:cxn ang="0">
                    <a:pos x="79" y="35"/>
                  </a:cxn>
                  <a:cxn ang="0">
                    <a:pos x="76" y="34"/>
                  </a:cxn>
                  <a:cxn ang="0">
                    <a:pos x="72" y="34"/>
                  </a:cxn>
                  <a:cxn ang="0">
                    <a:pos x="69" y="34"/>
                  </a:cxn>
                  <a:cxn ang="0">
                    <a:pos x="66" y="34"/>
                  </a:cxn>
                  <a:cxn ang="0">
                    <a:pos x="62" y="32"/>
                  </a:cxn>
                  <a:cxn ang="0">
                    <a:pos x="59" y="31"/>
                  </a:cxn>
                  <a:cxn ang="0">
                    <a:pos x="55" y="31"/>
                  </a:cxn>
                  <a:cxn ang="0">
                    <a:pos x="53" y="31"/>
                  </a:cxn>
                  <a:cxn ang="0">
                    <a:pos x="49" y="29"/>
                  </a:cxn>
                  <a:cxn ang="0">
                    <a:pos x="47" y="29"/>
                  </a:cxn>
                  <a:cxn ang="0">
                    <a:pos x="43" y="29"/>
                  </a:cxn>
                  <a:cxn ang="0">
                    <a:pos x="40" y="27"/>
                  </a:cxn>
                  <a:cxn ang="0">
                    <a:pos x="38" y="26"/>
                  </a:cxn>
                  <a:cxn ang="0">
                    <a:pos x="35" y="26"/>
                  </a:cxn>
                  <a:cxn ang="0">
                    <a:pos x="33" y="25"/>
                  </a:cxn>
                  <a:cxn ang="0">
                    <a:pos x="30" y="25"/>
                  </a:cxn>
                  <a:cxn ang="0">
                    <a:pos x="28" y="24"/>
                  </a:cxn>
                  <a:cxn ang="0">
                    <a:pos x="25" y="22"/>
                  </a:cxn>
                  <a:cxn ang="0">
                    <a:pos x="23" y="21"/>
                  </a:cxn>
                  <a:cxn ang="0">
                    <a:pos x="20" y="20"/>
                  </a:cxn>
                  <a:cxn ang="0">
                    <a:pos x="19" y="20"/>
                  </a:cxn>
                  <a:cxn ang="0">
                    <a:pos x="17" y="19"/>
                  </a:cxn>
                  <a:cxn ang="0">
                    <a:pos x="15" y="17"/>
                  </a:cxn>
                  <a:cxn ang="0">
                    <a:pos x="13" y="16"/>
                  </a:cxn>
                  <a:cxn ang="0">
                    <a:pos x="11" y="16"/>
                  </a:cxn>
                  <a:cxn ang="0">
                    <a:pos x="10" y="14"/>
                  </a:cxn>
                  <a:cxn ang="0">
                    <a:pos x="10" y="14"/>
                  </a:cxn>
                  <a:cxn ang="0">
                    <a:pos x="8" y="12"/>
                  </a:cxn>
                  <a:cxn ang="0">
                    <a:pos x="8" y="11"/>
                  </a:cxn>
                  <a:cxn ang="0">
                    <a:pos x="5" y="10"/>
                  </a:cxn>
                  <a:cxn ang="0">
                    <a:pos x="5" y="9"/>
                  </a:cxn>
                  <a:cxn ang="0">
                    <a:pos x="4" y="7"/>
                  </a:cxn>
                  <a:cxn ang="0">
                    <a:pos x="3" y="6"/>
                  </a:cxn>
                  <a:cxn ang="0">
                    <a:pos x="3" y="5"/>
                  </a:cxn>
                  <a:cxn ang="0">
                    <a:pos x="1" y="5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26" h="37">
                    <a:moveTo>
                      <a:pt x="126" y="37"/>
                    </a:moveTo>
                    <a:lnTo>
                      <a:pt x="122" y="37"/>
                    </a:lnTo>
                    <a:lnTo>
                      <a:pt x="118" y="37"/>
                    </a:lnTo>
                    <a:lnTo>
                      <a:pt x="113" y="37"/>
                    </a:lnTo>
                    <a:lnTo>
                      <a:pt x="109" y="37"/>
                    </a:lnTo>
                    <a:lnTo>
                      <a:pt x="106" y="37"/>
                    </a:lnTo>
                    <a:lnTo>
                      <a:pt x="102" y="36"/>
                    </a:lnTo>
                    <a:lnTo>
                      <a:pt x="98" y="36"/>
                    </a:lnTo>
                    <a:lnTo>
                      <a:pt x="94" y="36"/>
                    </a:lnTo>
                    <a:lnTo>
                      <a:pt x="91" y="36"/>
                    </a:lnTo>
                    <a:lnTo>
                      <a:pt x="87" y="36"/>
                    </a:lnTo>
                    <a:lnTo>
                      <a:pt x="83" y="36"/>
                    </a:lnTo>
                    <a:lnTo>
                      <a:pt x="79" y="35"/>
                    </a:lnTo>
                    <a:lnTo>
                      <a:pt x="76" y="34"/>
                    </a:lnTo>
                    <a:lnTo>
                      <a:pt x="72" y="34"/>
                    </a:lnTo>
                    <a:lnTo>
                      <a:pt x="69" y="34"/>
                    </a:lnTo>
                    <a:lnTo>
                      <a:pt x="66" y="34"/>
                    </a:lnTo>
                    <a:lnTo>
                      <a:pt x="62" y="32"/>
                    </a:lnTo>
                    <a:lnTo>
                      <a:pt x="59" y="31"/>
                    </a:lnTo>
                    <a:lnTo>
                      <a:pt x="55" y="31"/>
                    </a:lnTo>
                    <a:lnTo>
                      <a:pt x="53" y="31"/>
                    </a:lnTo>
                    <a:lnTo>
                      <a:pt x="49" y="29"/>
                    </a:lnTo>
                    <a:lnTo>
                      <a:pt x="47" y="29"/>
                    </a:lnTo>
                    <a:lnTo>
                      <a:pt x="43" y="29"/>
                    </a:lnTo>
                    <a:lnTo>
                      <a:pt x="40" y="27"/>
                    </a:lnTo>
                    <a:lnTo>
                      <a:pt x="38" y="26"/>
                    </a:lnTo>
                    <a:lnTo>
                      <a:pt x="35" y="26"/>
                    </a:lnTo>
                    <a:lnTo>
                      <a:pt x="33" y="25"/>
                    </a:lnTo>
                    <a:lnTo>
                      <a:pt x="30" y="25"/>
                    </a:lnTo>
                    <a:lnTo>
                      <a:pt x="28" y="24"/>
                    </a:lnTo>
                    <a:lnTo>
                      <a:pt x="25" y="22"/>
                    </a:lnTo>
                    <a:lnTo>
                      <a:pt x="23" y="21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7" y="19"/>
                    </a:lnTo>
                    <a:lnTo>
                      <a:pt x="15" y="17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693"/>
              <p:cNvSpPr>
                <a:spLocks/>
              </p:cNvSpPr>
              <p:nvPr/>
            </p:nvSpPr>
            <p:spPr bwMode="auto">
              <a:xfrm>
                <a:off x="7985125" y="5775325"/>
                <a:ext cx="100012" cy="30162"/>
              </a:xfrm>
              <a:custGeom>
                <a:avLst/>
                <a:gdLst/>
                <a:ahLst/>
                <a:cxnLst>
                  <a:cxn ang="0">
                    <a:pos x="125" y="0"/>
                  </a:cxn>
                  <a:cxn ang="0">
                    <a:pos x="125" y="0"/>
                  </a:cxn>
                  <a:cxn ang="0">
                    <a:pos x="125" y="2"/>
                  </a:cxn>
                  <a:cxn ang="0">
                    <a:pos x="125" y="2"/>
                  </a:cxn>
                  <a:cxn ang="0">
                    <a:pos x="124" y="5"/>
                  </a:cxn>
                  <a:cxn ang="0">
                    <a:pos x="123" y="5"/>
                  </a:cxn>
                  <a:cxn ang="0">
                    <a:pos x="123" y="6"/>
                  </a:cxn>
                  <a:cxn ang="0">
                    <a:pos x="123" y="7"/>
                  </a:cxn>
                  <a:cxn ang="0">
                    <a:pos x="122" y="9"/>
                  </a:cxn>
                  <a:cxn ang="0">
                    <a:pos x="120" y="10"/>
                  </a:cxn>
                  <a:cxn ang="0">
                    <a:pos x="119" y="11"/>
                  </a:cxn>
                  <a:cxn ang="0">
                    <a:pos x="118" y="12"/>
                  </a:cxn>
                  <a:cxn ang="0">
                    <a:pos x="117" y="14"/>
                  </a:cxn>
                  <a:cxn ang="0">
                    <a:pos x="115" y="14"/>
                  </a:cxn>
                  <a:cxn ang="0">
                    <a:pos x="114" y="16"/>
                  </a:cxn>
                  <a:cxn ang="0">
                    <a:pos x="112" y="16"/>
                  </a:cxn>
                  <a:cxn ang="0">
                    <a:pos x="110" y="17"/>
                  </a:cxn>
                  <a:cxn ang="0">
                    <a:pos x="108" y="19"/>
                  </a:cxn>
                  <a:cxn ang="0">
                    <a:pos x="105" y="20"/>
                  </a:cxn>
                  <a:cxn ang="0">
                    <a:pos x="104" y="20"/>
                  </a:cxn>
                  <a:cxn ang="0">
                    <a:pos x="102" y="21"/>
                  </a:cxn>
                  <a:cxn ang="0">
                    <a:pos x="99" y="22"/>
                  </a:cxn>
                  <a:cxn ang="0">
                    <a:pos x="96" y="24"/>
                  </a:cxn>
                  <a:cxn ang="0">
                    <a:pos x="95" y="25"/>
                  </a:cxn>
                  <a:cxn ang="0">
                    <a:pos x="91" y="25"/>
                  </a:cxn>
                  <a:cxn ang="0">
                    <a:pos x="90" y="26"/>
                  </a:cxn>
                  <a:cxn ang="0">
                    <a:pos x="88" y="26"/>
                  </a:cxn>
                  <a:cxn ang="0">
                    <a:pos x="84" y="27"/>
                  </a:cxn>
                  <a:cxn ang="0">
                    <a:pos x="81" y="29"/>
                  </a:cxn>
                  <a:cxn ang="0">
                    <a:pos x="79" y="29"/>
                  </a:cxn>
                  <a:cxn ang="0">
                    <a:pos x="76" y="29"/>
                  </a:cxn>
                  <a:cxn ang="0">
                    <a:pos x="71" y="31"/>
                  </a:cxn>
                  <a:cxn ang="0">
                    <a:pos x="70" y="31"/>
                  </a:cxn>
                  <a:cxn ang="0">
                    <a:pos x="66" y="31"/>
                  </a:cxn>
                  <a:cxn ang="0">
                    <a:pos x="63" y="32"/>
                  </a:cxn>
                  <a:cxn ang="0">
                    <a:pos x="59" y="34"/>
                  </a:cxn>
                  <a:cxn ang="0">
                    <a:pos x="56" y="34"/>
                  </a:cxn>
                  <a:cxn ang="0">
                    <a:pos x="53" y="34"/>
                  </a:cxn>
                  <a:cxn ang="0">
                    <a:pos x="49" y="34"/>
                  </a:cxn>
                  <a:cxn ang="0">
                    <a:pos x="45" y="35"/>
                  </a:cxn>
                  <a:cxn ang="0">
                    <a:pos x="41" y="36"/>
                  </a:cxn>
                  <a:cxn ang="0">
                    <a:pos x="39" y="36"/>
                  </a:cxn>
                  <a:cxn ang="0">
                    <a:pos x="35" y="36"/>
                  </a:cxn>
                  <a:cxn ang="0">
                    <a:pos x="30" y="36"/>
                  </a:cxn>
                  <a:cxn ang="0">
                    <a:pos x="27" y="36"/>
                  </a:cxn>
                  <a:cxn ang="0">
                    <a:pos x="22" y="36"/>
                  </a:cxn>
                  <a:cxn ang="0">
                    <a:pos x="19" y="37"/>
                  </a:cxn>
                  <a:cxn ang="0">
                    <a:pos x="15" y="37"/>
                  </a:cxn>
                  <a:cxn ang="0">
                    <a:pos x="11" y="37"/>
                  </a:cxn>
                  <a:cxn ang="0">
                    <a:pos x="9" y="37"/>
                  </a:cxn>
                  <a:cxn ang="0">
                    <a:pos x="4" y="37"/>
                  </a:cxn>
                  <a:cxn ang="0">
                    <a:pos x="0" y="37"/>
                  </a:cxn>
                </a:cxnLst>
                <a:rect l="0" t="0" r="r" b="b"/>
                <a:pathLst>
                  <a:path w="125" h="37">
                    <a:moveTo>
                      <a:pt x="125" y="0"/>
                    </a:moveTo>
                    <a:lnTo>
                      <a:pt x="125" y="0"/>
                    </a:lnTo>
                    <a:lnTo>
                      <a:pt x="125" y="2"/>
                    </a:lnTo>
                    <a:lnTo>
                      <a:pt x="125" y="2"/>
                    </a:lnTo>
                    <a:lnTo>
                      <a:pt x="124" y="5"/>
                    </a:lnTo>
                    <a:lnTo>
                      <a:pt x="123" y="5"/>
                    </a:lnTo>
                    <a:lnTo>
                      <a:pt x="123" y="6"/>
                    </a:lnTo>
                    <a:lnTo>
                      <a:pt x="123" y="7"/>
                    </a:lnTo>
                    <a:lnTo>
                      <a:pt x="122" y="9"/>
                    </a:lnTo>
                    <a:lnTo>
                      <a:pt x="120" y="10"/>
                    </a:lnTo>
                    <a:lnTo>
                      <a:pt x="119" y="11"/>
                    </a:lnTo>
                    <a:lnTo>
                      <a:pt x="118" y="12"/>
                    </a:lnTo>
                    <a:lnTo>
                      <a:pt x="117" y="14"/>
                    </a:lnTo>
                    <a:lnTo>
                      <a:pt x="115" y="14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0" y="17"/>
                    </a:lnTo>
                    <a:lnTo>
                      <a:pt x="108" y="19"/>
                    </a:lnTo>
                    <a:lnTo>
                      <a:pt x="105" y="20"/>
                    </a:lnTo>
                    <a:lnTo>
                      <a:pt x="104" y="20"/>
                    </a:lnTo>
                    <a:lnTo>
                      <a:pt x="102" y="21"/>
                    </a:lnTo>
                    <a:lnTo>
                      <a:pt x="99" y="22"/>
                    </a:lnTo>
                    <a:lnTo>
                      <a:pt x="96" y="24"/>
                    </a:lnTo>
                    <a:lnTo>
                      <a:pt x="95" y="25"/>
                    </a:lnTo>
                    <a:lnTo>
                      <a:pt x="91" y="25"/>
                    </a:lnTo>
                    <a:lnTo>
                      <a:pt x="90" y="26"/>
                    </a:lnTo>
                    <a:lnTo>
                      <a:pt x="88" y="26"/>
                    </a:lnTo>
                    <a:lnTo>
                      <a:pt x="84" y="27"/>
                    </a:lnTo>
                    <a:lnTo>
                      <a:pt x="81" y="29"/>
                    </a:lnTo>
                    <a:lnTo>
                      <a:pt x="79" y="29"/>
                    </a:lnTo>
                    <a:lnTo>
                      <a:pt x="76" y="29"/>
                    </a:lnTo>
                    <a:lnTo>
                      <a:pt x="71" y="31"/>
                    </a:lnTo>
                    <a:lnTo>
                      <a:pt x="70" y="31"/>
                    </a:lnTo>
                    <a:lnTo>
                      <a:pt x="66" y="31"/>
                    </a:lnTo>
                    <a:lnTo>
                      <a:pt x="63" y="32"/>
                    </a:lnTo>
                    <a:lnTo>
                      <a:pt x="59" y="34"/>
                    </a:lnTo>
                    <a:lnTo>
                      <a:pt x="56" y="34"/>
                    </a:lnTo>
                    <a:lnTo>
                      <a:pt x="53" y="34"/>
                    </a:lnTo>
                    <a:lnTo>
                      <a:pt x="49" y="34"/>
                    </a:lnTo>
                    <a:lnTo>
                      <a:pt x="45" y="35"/>
                    </a:lnTo>
                    <a:lnTo>
                      <a:pt x="41" y="36"/>
                    </a:lnTo>
                    <a:lnTo>
                      <a:pt x="39" y="36"/>
                    </a:lnTo>
                    <a:lnTo>
                      <a:pt x="35" y="36"/>
                    </a:lnTo>
                    <a:lnTo>
                      <a:pt x="30" y="36"/>
                    </a:lnTo>
                    <a:lnTo>
                      <a:pt x="27" y="36"/>
                    </a:lnTo>
                    <a:lnTo>
                      <a:pt x="22" y="36"/>
                    </a:lnTo>
                    <a:lnTo>
                      <a:pt x="19" y="37"/>
                    </a:lnTo>
                    <a:lnTo>
                      <a:pt x="15" y="37"/>
                    </a:lnTo>
                    <a:lnTo>
                      <a:pt x="11" y="37"/>
                    </a:lnTo>
                    <a:lnTo>
                      <a:pt x="9" y="37"/>
                    </a:lnTo>
                    <a:lnTo>
                      <a:pt x="4" y="37"/>
                    </a:lnTo>
                    <a:lnTo>
                      <a:pt x="0" y="37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694"/>
              <p:cNvSpPr>
                <a:spLocks/>
              </p:cNvSpPr>
              <p:nvPr/>
            </p:nvSpPr>
            <p:spPr bwMode="auto">
              <a:xfrm>
                <a:off x="7983537" y="5567362"/>
                <a:ext cx="101600" cy="301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0" y="0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20" y="1"/>
                  </a:cxn>
                  <a:cxn ang="0">
                    <a:pos x="23" y="1"/>
                  </a:cxn>
                  <a:cxn ang="0">
                    <a:pos x="27" y="1"/>
                  </a:cxn>
                  <a:cxn ang="0">
                    <a:pos x="31" y="3"/>
                  </a:cxn>
                  <a:cxn ang="0">
                    <a:pos x="35" y="3"/>
                  </a:cxn>
                  <a:cxn ang="0">
                    <a:pos x="38" y="3"/>
                  </a:cxn>
                  <a:cxn ang="0">
                    <a:pos x="42" y="3"/>
                  </a:cxn>
                  <a:cxn ang="0">
                    <a:pos x="46" y="3"/>
                  </a:cxn>
                  <a:cxn ang="0">
                    <a:pos x="50" y="4"/>
                  </a:cxn>
                  <a:cxn ang="0">
                    <a:pos x="52" y="4"/>
                  </a:cxn>
                  <a:cxn ang="0">
                    <a:pos x="57" y="5"/>
                  </a:cxn>
                  <a:cxn ang="0">
                    <a:pos x="60" y="5"/>
                  </a:cxn>
                  <a:cxn ang="0">
                    <a:pos x="64" y="6"/>
                  </a:cxn>
                  <a:cxn ang="0">
                    <a:pos x="66" y="6"/>
                  </a:cxn>
                  <a:cxn ang="0">
                    <a:pos x="70" y="8"/>
                  </a:cxn>
                  <a:cxn ang="0">
                    <a:pos x="72" y="8"/>
                  </a:cxn>
                  <a:cxn ang="0">
                    <a:pos x="76" y="9"/>
                  </a:cxn>
                  <a:cxn ang="0">
                    <a:pos x="79" y="9"/>
                  </a:cxn>
                  <a:cxn ang="0">
                    <a:pos x="81" y="10"/>
                  </a:cxn>
                  <a:cxn ang="0">
                    <a:pos x="85" y="11"/>
                  </a:cxn>
                  <a:cxn ang="0">
                    <a:pos x="87" y="11"/>
                  </a:cxn>
                  <a:cxn ang="0">
                    <a:pos x="90" y="13"/>
                  </a:cxn>
                  <a:cxn ang="0">
                    <a:pos x="92" y="13"/>
                  </a:cxn>
                  <a:cxn ang="0">
                    <a:pos x="95" y="14"/>
                  </a:cxn>
                  <a:cxn ang="0">
                    <a:pos x="97" y="15"/>
                  </a:cxn>
                  <a:cxn ang="0">
                    <a:pos x="100" y="15"/>
                  </a:cxn>
                  <a:cxn ang="0">
                    <a:pos x="103" y="18"/>
                  </a:cxn>
                  <a:cxn ang="0">
                    <a:pos x="104" y="18"/>
                  </a:cxn>
                  <a:cxn ang="0">
                    <a:pos x="106" y="19"/>
                  </a:cxn>
                  <a:cxn ang="0">
                    <a:pos x="109" y="20"/>
                  </a:cxn>
                  <a:cxn ang="0">
                    <a:pos x="111" y="21"/>
                  </a:cxn>
                  <a:cxn ang="0">
                    <a:pos x="113" y="23"/>
                  </a:cxn>
                  <a:cxn ang="0">
                    <a:pos x="114" y="23"/>
                  </a:cxn>
                  <a:cxn ang="0">
                    <a:pos x="115" y="24"/>
                  </a:cxn>
                  <a:cxn ang="0">
                    <a:pos x="118" y="25"/>
                  </a:cxn>
                  <a:cxn ang="0">
                    <a:pos x="119" y="26"/>
                  </a:cxn>
                  <a:cxn ang="0">
                    <a:pos x="120" y="26"/>
                  </a:cxn>
                  <a:cxn ang="0">
                    <a:pos x="121" y="29"/>
                  </a:cxn>
                  <a:cxn ang="0">
                    <a:pos x="123" y="29"/>
                  </a:cxn>
                  <a:cxn ang="0">
                    <a:pos x="123" y="31"/>
                  </a:cxn>
                  <a:cxn ang="0">
                    <a:pos x="124" y="31"/>
                  </a:cxn>
                  <a:cxn ang="0">
                    <a:pos x="124" y="34"/>
                  </a:cxn>
                  <a:cxn ang="0">
                    <a:pos x="125" y="34"/>
                  </a:cxn>
                  <a:cxn ang="0">
                    <a:pos x="125" y="35"/>
                  </a:cxn>
                  <a:cxn ang="0">
                    <a:pos x="126" y="36"/>
                  </a:cxn>
                  <a:cxn ang="0">
                    <a:pos x="126" y="38"/>
                  </a:cxn>
                  <a:cxn ang="0">
                    <a:pos x="126" y="39"/>
                  </a:cxn>
                </a:cxnLst>
                <a:rect l="0" t="0" r="r" b="b"/>
                <a:pathLst>
                  <a:path w="126" h="3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8" y="3"/>
                    </a:lnTo>
                    <a:lnTo>
                      <a:pt x="42" y="3"/>
                    </a:lnTo>
                    <a:lnTo>
                      <a:pt x="46" y="3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7" y="5"/>
                    </a:lnTo>
                    <a:lnTo>
                      <a:pt x="60" y="5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70" y="8"/>
                    </a:lnTo>
                    <a:lnTo>
                      <a:pt x="72" y="8"/>
                    </a:lnTo>
                    <a:lnTo>
                      <a:pt x="76" y="9"/>
                    </a:lnTo>
                    <a:lnTo>
                      <a:pt x="79" y="9"/>
                    </a:lnTo>
                    <a:lnTo>
                      <a:pt x="81" y="10"/>
                    </a:lnTo>
                    <a:lnTo>
                      <a:pt x="85" y="11"/>
                    </a:lnTo>
                    <a:lnTo>
                      <a:pt x="87" y="11"/>
                    </a:lnTo>
                    <a:lnTo>
                      <a:pt x="90" y="13"/>
                    </a:lnTo>
                    <a:lnTo>
                      <a:pt x="92" y="13"/>
                    </a:lnTo>
                    <a:lnTo>
                      <a:pt x="95" y="14"/>
                    </a:lnTo>
                    <a:lnTo>
                      <a:pt x="97" y="15"/>
                    </a:lnTo>
                    <a:lnTo>
                      <a:pt x="100" y="15"/>
                    </a:lnTo>
                    <a:lnTo>
                      <a:pt x="103" y="18"/>
                    </a:lnTo>
                    <a:lnTo>
                      <a:pt x="104" y="18"/>
                    </a:lnTo>
                    <a:lnTo>
                      <a:pt x="106" y="19"/>
                    </a:lnTo>
                    <a:lnTo>
                      <a:pt x="109" y="20"/>
                    </a:lnTo>
                    <a:lnTo>
                      <a:pt x="111" y="21"/>
                    </a:lnTo>
                    <a:lnTo>
                      <a:pt x="113" y="23"/>
                    </a:lnTo>
                    <a:lnTo>
                      <a:pt x="114" y="23"/>
                    </a:lnTo>
                    <a:lnTo>
                      <a:pt x="115" y="24"/>
                    </a:lnTo>
                    <a:lnTo>
                      <a:pt x="118" y="25"/>
                    </a:lnTo>
                    <a:lnTo>
                      <a:pt x="119" y="26"/>
                    </a:lnTo>
                    <a:lnTo>
                      <a:pt x="120" y="26"/>
                    </a:lnTo>
                    <a:lnTo>
                      <a:pt x="121" y="29"/>
                    </a:lnTo>
                    <a:lnTo>
                      <a:pt x="123" y="29"/>
                    </a:lnTo>
                    <a:lnTo>
                      <a:pt x="123" y="31"/>
                    </a:lnTo>
                    <a:lnTo>
                      <a:pt x="124" y="31"/>
                    </a:lnTo>
                    <a:lnTo>
                      <a:pt x="124" y="34"/>
                    </a:lnTo>
                    <a:lnTo>
                      <a:pt x="125" y="34"/>
                    </a:lnTo>
                    <a:lnTo>
                      <a:pt x="125" y="35"/>
                    </a:lnTo>
                    <a:lnTo>
                      <a:pt x="126" y="36"/>
                    </a:lnTo>
                    <a:lnTo>
                      <a:pt x="126" y="38"/>
                    </a:lnTo>
                    <a:lnTo>
                      <a:pt x="126" y="3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695"/>
              <p:cNvSpPr>
                <a:spLocks/>
              </p:cNvSpPr>
              <p:nvPr/>
            </p:nvSpPr>
            <p:spPr bwMode="auto">
              <a:xfrm>
                <a:off x="7885112" y="5567362"/>
                <a:ext cx="98425" cy="28575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0" y="38"/>
                  </a:cxn>
                  <a:cxn ang="0">
                    <a:pos x="0" y="35"/>
                  </a:cxn>
                  <a:cxn ang="0">
                    <a:pos x="0" y="35"/>
                  </a:cxn>
                  <a:cxn ang="0">
                    <a:pos x="1" y="34"/>
                  </a:cxn>
                  <a:cxn ang="0">
                    <a:pos x="1" y="33"/>
                  </a:cxn>
                  <a:cxn ang="0">
                    <a:pos x="3" y="31"/>
                  </a:cxn>
                  <a:cxn ang="0">
                    <a:pos x="3" y="30"/>
                  </a:cxn>
                  <a:cxn ang="0">
                    <a:pos x="4" y="29"/>
                  </a:cxn>
                  <a:cxn ang="0">
                    <a:pos x="5" y="28"/>
                  </a:cxn>
                  <a:cxn ang="0">
                    <a:pos x="6" y="26"/>
                  </a:cxn>
                  <a:cxn ang="0">
                    <a:pos x="8" y="25"/>
                  </a:cxn>
                  <a:cxn ang="0">
                    <a:pos x="9" y="24"/>
                  </a:cxn>
                  <a:cxn ang="0">
                    <a:pos x="10" y="24"/>
                  </a:cxn>
                  <a:cxn ang="0">
                    <a:pos x="10" y="23"/>
                  </a:cxn>
                  <a:cxn ang="0">
                    <a:pos x="13" y="21"/>
                  </a:cxn>
                  <a:cxn ang="0">
                    <a:pos x="14" y="20"/>
                  </a:cxn>
                  <a:cxn ang="0">
                    <a:pos x="17" y="19"/>
                  </a:cxn>
                  <a:cxn ang="0">
                    <a:pos x="18" y="18"/>
                  </a:cxn>
                  <a:cxn ang="0">
                    <a:pos x="20" y="18"/>
                  </a:cxn>
                  <a:cxn ang="0">
                    <a:pos x="22" y="16"/>
                  </a:cxn>
                  <a:cxn ang="0">
                    <a:pos x="24" y="15"/>
                  </a:cxn>
                  <a:cxn ang="0">
                    <a:pos x="27" y="14"/>
                  </a:cxn>
                  <a:cxn ang="0">
                    <a:pos x="29" y="13"/>
                  </a:cxn>
                  <a:cxn ang="0">
                    <a:pos x="33" y="13"/>
                  </a:cxn>
                  <a:cxn ang="0">
                    <a:pos x="35" y="11"/>
                  </a:cxn>
                  <a:cxn ang="0">
                    <a:pos x="38" y="11"/>
                  </a:cxn>
                  <a:cxn ang="0">
                    <a:pos x="40" y="10"/>
                  </a:cxn>
                  <a:cxn ang="0">
                    <a:pos x="43" y="9"/>
                  </a:cxn>
                  <a:cxn ang="0">
                    <a:pos x="47" y="9"/>
                  </a:cxn>
                  <a:cxn ang="0">
                    <a:pos x="49" y="9"/>
                  </a:cxn>
                  <a:cxn ang="0">
                    <a:pos x="52" y="6"/>
                  </a:cxn>
                  <a:cxn ang="0">
                    <a:pos x="55" y="6"/>
                  </a:cxn>
                  <a:cxn ang="0">
                    <a:pos x="58" y="6"/>
                  </a:cxn>
                  <a:cxn ang="0">
                    <a:pos x="62" y="5"/>
                  </a:cxn>
                  <a:cxn ang="0">
                    <a:pos x="64" y="4"/>
                  </a:cxn>
                  <a:cxn ang="0">
                    <a:pos x="69" y="4"/>
                  </a:cxn>
                  <a:cxn ang="0">
                    <a:pos x="72" y="4"/>
                  </a:cxn>
                  <a:cxn ang="0">
                    <a:pos x="76" y="4"/>
                  </a:cxn>
                  <a:cxn ang="0">
                    <a:pos x="79" y="3"/>
                  </a:cxn>
                  <a:cxn ang="0">
                    <a:pos x="82" y="3"/>
                  </a:cxn>
                  <a:cxn ang="0">
                    <a:pos x="87" y="3"/>
                  </a:cxn>
                  <a:cxn ang="0">
                    <a:pos x="89" y="3"/>
                  </a:cxn>
                  <a:cxn ang="0">
                    <a:pos x="93" y="3"/>
                  </a:cxn>
                  <a:cxn ang="0">
                    <a:pos x="98" y="1"/>
                  </a:cxn>
                  <a:cxn ang="0">
                    <a:pos x="102" y="1"/>
                  </a:cxn>
                  <a:cxn ang="0">
                    <a:pos x="106" y="1"/>
                  </a:cxn>
                  <a:cxn ang="0">
                    <a:pos x="109" y="0"/>
                  </a:cxn>
                  <a:cxn ang="0">
                    <a:pos x="113" y="0"/>
                  </a:cxn>
                  <a:cxn ang="0">
                    <a:pos x="117" y="0"/>
                  </a:cxn>
                  <a:cxn ang="0">
                    <a:pos x="121" y="0"/>
                  </a:cxn>
                  <a:cxn ang="0">
                    <a:pos x="125" y="0"/>
                  </a:cxn>
                </a:cxnLst>
                <a:rect l="0" t="0" r="r" b="b"/>
                <a:pathLst>
                  <a:path w="125" h="38">
                    <a:moveTo>
                      <a:pt x="0" y="38"/>
                    </a:moveTo>
                    <a:lnTo>
                      <a:pt x="0" y="38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4" y="29"/>
                    </a:lnTo>
                    <a:lnTo>
                      <a:pt x="5" y="28"/>
                    </a:lnTo>
                    <a:lnTo>
                      <a:pt x="6" y="26"/>
                    </a:lnTo>
                    <a:lnTo>
                      <a:pt x="8" y="25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3" y="21"/>
                    </a:lnTo>
                    <a:lnTo>
                      <a:pt x="14" y="20"/>
                    </a:lnTo>
                    <a:lnTo>
                      <a:pt x="17" y="19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2" y="16"/>
                    </a:lnTo>
                    <a:lnTo>
                      <a:pt x="24" y="15"/>
                    </a:lnTo>
                    <a:lnTo>
                      <a:pt x="27" y="14"/>
                    </a:lnTo>
                    <a:lnTo>
                      <a:pt x="29" y="13"/>
                    </a:lnTo>
                    <a:lnTo>
                      <a:pt x="33" y="13"/>
                    </a:lnTo>
                    <a:lnTo>
                      <a:pt x="35" y="11"/>
                    </a:lnTo>
                    <a:lnTo>
                      <a:pt x="38" y="11"/>
                    </a:lnTo>
                    <a:lnTo>
                      <a:pt x="40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49" y="9"/>
                    </a:lnTo>
                    <a:lnTo>
                      <a:pt x="52" y="6"/>
                    </a:lnTo>
                    <a:lnTo>
                      <a:pt x="55" y="6"/>
                    </a:lnTo>
                    <a:lnTo>
                      <a:pt x="58" y="6"/>
                    </a:lnTo>
                    <a:lnTo>
                      <a:pt x="62" y="5"/>
                    </a:lnTo>
                    <a:lnTo>
                      <a:pt x="64" y="4"/>
                    </a:lnTo>
                    <a:lnTo>
                      <a:pt x="69" y="4"/>
                    </a:lnTo>
                    <a:lnTo>
                      <a:pt x="72" y="4"/>
                    </a:lnTo>
                    <a:lnTo>
                      <a:pt x="76" y="4"/>
                    </a:lnTo>
                    <a:lnTo>
                      <a:pt x="79" y="3"/>
                    </a:lnTo>
                    <a:lnTo>
                      <a:pt x="82" y="3"/>
                    </a:lnTo>
                    <a:lnTo>
                      <a:pt x="87" y="3"/>
                    </a:lnTo>
                    <a:lnTo>
                      <a:pt x="89" y="3"/>
                    </a:lnTo>
                    <a:lnTo>
                      <a:pt x="93" y="3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09" y="0"/>
                    </a:lnTo>
                    <a:lnTo>
                      <a:pt x="113" y="0"/>
                    </a:lnTo>
                    <a:lnTo>
                      <a:pt x="117" y="0"/>
                    </a:lnTo>
                    <a:lnTo>
                      <a:pt x="121" y="0"/>
                    </a:lnTo>
                    <a:lnTo>
                      <a:pt x="125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Line 696"/>
              <p:cNvSpPr>
                <a:spLocks noChangeShapeType="1"/>
              </p:cNvSpPr>
              <p:nvPr/>
            </p:nvSpPr>
            <p:spPr bwMode="auto">
              <a:xfrm>
                <a:off x="7885112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Line 697"/>
              <p:cNvSpPr>
                <a:spLocks noChangeShapeType="1"/>
              </p:cNvSpPr>
              <p:nvPr/>
            </p:nvSpPr>
            <p:spPr bwMode="auto">
              <a:xfrm>
                <a:off x="8085137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4" name="Group 420"/>
            <p:cNvGrpSpPr/>
            <p:nvPr/>
          </p:nvGrpSpPr>
          <p:grpSpPr>
            <a:xfrm>
              <a:off x="5687133" y="2885281"/>
              <a:ext cx="214312" cy="215900"/>
              <a:chOff x="6807200" y="6029325"/>
              <a:chExt cx="214312" cy="215900"/>
            </a:xfrm>
          </p:grpSpPr>
          <p:sp>
            <p:nvSpPr>
              <p:cNvPr id="132" name="Freeform 1142"/>
              <p:cNvSpPr>
                <a:spLocks/>
              </p:cNvSpPr>
              <p:nvPr/>
            </p:nvSpPr>
            <p:spPr bwMode="auto">
              <a:xfrm>
                <a:off x="6808787" y="6032500"/>
                <a:ext cx="209550" cy="211137"/>
              </a:xfrm>
              <a:custGeom>
                <a:avLst/>
                <a:gdLst/>
                <a:ahLst/>
                <a:cxnLst>
                  <a:cxn ang="0">
                    <a:pos x="264" y="132"/>
                  </a:cxn>
                  <a:cxn ang="0">
                    <a:pos x="261" y="104"/>
                  </a:cxn>
                  <a:cxn ang="0">
                    <a:pos x="252" y="79"/>
                  </a:cxn>
                  <a:cxn ang="0">
                    <a:pos x="241" y="57"/>
                  </a:cxn>
                  <a:cxn ang="0">
                    <a:pos x="225" y="38"/>
                  </a:cxn>
                  <a:cxn ang="0">
                    <a:pos x="206" y="21"/>
                  </a:cxn>
                  <a:cxn ang="0">
                    <a:pos x="183" y="10"/>
                  </a:cxn>
                  <a:cxn ang="0">
                    <a:pos x="158" y="1"/>
                  </a:cxn>
                  <a:cxn ang="0">
                    <a:pos x="132" y="0"/>
                  </a:cxn>
                  <a:cxn ang="0">
                    <a:pos x="117" y="0"/>
                  </a:cxn>
                  <a:cxn ang="0">
                    <a:pos x="92" y="4"/>
                  </a:cxn>
                  <a:cxn ang="0">
                    <a:pos x="68" y="15"/>
                  </a:cxn>
                  <a:cxn ang="0">
                    <a:pos x="48" y="30"/>
                  </a:cxn>
                  <a:cxn ang="0">
                    <a:pos x="29" y="47"/>
                  </a:cxn>
                  <a:cxn ang="0">
                    <a:pos x="16" y="69"/>
                  </a:cxn>
                  <a:cxn ang="0">
                    <a:pos x="6" y="93"/>
                  </a:cxn>
                  <a:cxn ang="0">
                    <a:pos x="1" y="118"/>
                  </a:cxn>
                  <a:cxn ang="0">
                    <a:pos x="0" y="132"/>
                  </a:cxn>
                  <a:cxn ang="0">
                    <a:pos x="2" y="160"/>
                  </a:cxn>
                  <a:cxn ang="0">
                    <a:pos x="10" y="183"/>
                  </a:cxn>
                  <a:cxn ang="0">
                    <a:pos x="22" y="206"/>
                  </a:cxn>
                  <a:cxn ang="0">
                    <a:pos x="36" y="225"/>
                  </a:cxn>
                  <a:cxn ang="0">
                    <a:pos x="58" y="242"/>
                  </a:cxn>
                  <a:cxn ang="0">
                    <a:pos x="80" y="255"/>
                  </a:cxn>
                  <a:cxn ang="0">
                    <a:pos x="104" y="261"/>
                  </a:cxn>
                  <a:cxn ang="0">
                    <a:pos x="132" y="265"/>
                  </a:cxn>
                  <a:cxn ang="0">
                    <a:pos x="146" y="262"/>
                  </a:cxn>
                  <a:cxn ang="0">
                    <a:pos x="169" y="257"/>
                  </a:cxn>
                  <a:cxn ang="0">
                    <a:pos x="193" y="247"/>
                  </a:cxn>
                  <a:cxn ang="0">
                    <a:pos x="216" y="235"/>
                  </a:cxn>
                  <a:cxn ang="0">
                    <a:pos x="232" y="215"/>
                  </a:cxn>
                  <a:cxn ang="0">
                    <a:pos x="249" y="196"/>
                  </a:cxn>
                  <a:cxn ang="0">
                    <a:pos x="259" y="171"/>
                  </a:cxn>
                  <a:cxn ang="0">
                    <a:pos x="264" y="146"/>
                  </a:cxn>
                  <a:cxn ang="0">
                    <a:pos x="264" y="132"/>
                  </a:cxn>
                </a:cxnLst>
                <a:rect l="0" t="0" r="r" b="b"/>
                <a:pathLst>
                  <a:path w="264" h="265">
                    <a:moveTo>
                      <a:pt x="264" y="132"/>
                    </a:moveTo>
                    <a:lnTo>
                      <a:pt x="264" y="132"/>
                    </a:lnTo>
                    <a:lnTo>
                      <a:pt x="264" y="118"/>
                    </a:lnTo>
                    <a:lnTo>
                      <a:pt x="261" y="104"/>
                    </a:lnTo>
                    <a:lnTo>
                      <a:pt x="259" y="93"/>
                    </a:lnTo>
                    <a:lnTo>
                      <a:pt x="252" y="79"/>
                    </a:lnTo>
                    <a:lnTo>
                      <a:pt x="249" y="69"/>
                    </a:lnTo>
                    <a:lnTo>
                      <a:pt x="241" y="57"/>
                    </a:lnTo>
                    <a:lnTo>
                      <a:pt x="232" y="47"/>
                    </a:lnTo>
                    <a:lnTo>
                      <a:pt x="225" y="38"/>
                    </a:lnTo>
                    <a:lnTo>
                      <a:pt x="216" y="30"/>
                    </a:lnTo>
                    <a:lnTo>
                      <a:pt x="206" y="21"/>
                    </a:lnTo>
                    <a:lnTo>
                      <a:pt x="193" y="15"/>
                    </a:lnTo>
                    <a:lnTo>
                      <a:pt x="183" y="10"/>
                    </a:lnTo>
                    <a:lnTo>
                      <a:pt x="169" y="4"/>
                    </a:lnTo>
                    <a:lnTo>
                      <a:pt x="158" y="1"/>
                    </a:lnTo>
                    <a:lnTo>
                      <a:pt x="14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17" y="0"/>
                    </a:lnTo>
                    <a:lnTo>
                      <a:pt x="104" y="1"/>
                    </a:lnTo>
                    <a:lnTo>
                      <a:pt x="92" y="4"/>
                    </a:lnTo>
                    <a:lnTo>
                      <a:pt x="80" y="10"/>
                    </a:lnTo>
                    <a:lnTo>
                      <a:pt x="68" y="15"/>
                    </a:lnTo>
                    <a:lnTo>
                      <a:pt x="58" y="21"/>
                    </a:lnTo>
                    <a:lnTo>
                      <a:pt x="48" y="30"/>
                    </a:lnTo>
                    <a:lnTo>
                      <a:pt x="36" y="38"/>
                    </a:lnTo>
                    <a:lnTo>
                      <a:pt x="29" y="47"/>
                    </a:lnTo>
                    <a:lnTo>
                      <a:pt x="22" y="57"/>
                    </a:lnTo>
                    <a:lnTo>
                      <a:pt x="16" y="69"/>
                    </a:lnTo>
                    <a:lnTo>
                      <a:pt x="10" y="79"/>
                    </a:lnTo>
                    <a:lnTo>
                      <a:pt x="6" y="93"/>
                    </a:lnTo>
                    <a:lnTo>
                      <a:pt x="2" y="104"/>
                    </a:lnTo>
                    <a:lnTo>
                      <a:pt x="1" y="118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46"/>
                    </a:lnTo>
                    <a:lnTo>
                      <a:pt x="2" y="160"/>
                    </a:lnTo>
                    <a:lnTo>
                      <a:pt x="6" y="171"/>
                    </a:lnTo>
                    <a:lnTo>
                      <a:pt x="10" y="183"/>
                    </a:lnTo>
                    <a:lnTo>
                      <a:pt x="16" y="196"/>
                    </a:lnTo>
                    <a:lnTo>
                      <a:pt x="22" y="206"/>
                    </a:lnTo>
                    <a:lnTo>
                      <a:pt x="29" y="215"/>
                    </a:lnTo>
                    <a:lnTo>
                      <a:pt x="36" y="225"/>
                    </a:lnTo>
                    <a:lnTo>
                      <a:pt x="48" y="235"/>
                    </a:lnTo>
                    <a:lnTo>
                      <a:pt x="58" y="242"/>
                    </a:lnTo>
                    <a:lnTo>
                      <a:pt x="68" y="247"/>
                    </a:lnTo>
                    <a:lnTo>
                      <a:pt x="80" y="255"/>
                    </a:lnTo>
                    <a:lnTo>
                      <a:pt x="92" y="257"/>
                    </a:lnTo>
                    <a:lnTo>
                      <a:pt x="104" y="261"/>
                    </a:lnTo>
                    <a:lnTo>
                      <a:pt x="117" y="262"/>
                    </a:lnTo>
                    <a:lnTo>
                      <a:pt x="132" y="265"/>
                    </a:lnTo>
                    <a:lnTo>
                      <a:pt x="132" y="265"/>
                    </a:lnTo>
                    <a:lnTo>
                      <a:pt x="146" y="262"/>
                    </a:lnTo>
                    <a:lnTo>
                      <a:pt x="158" y="261"/>
                    </a:lnTo>
                    <a:lnTo>
                      <a:pt x="169" y="257"/>
                    </a:lnTo>
                    <a:lnTo>
                      <a:pt x="183" y="255"/>
                    </a:lnTo>
                    <a:lnTo>
                      <a:pt x="193" y="247"/>
                    </a:lnTo>
                    <a:lnTo>
                      <a:pt x="206" y="242"/>
                    </a:lnTo>
                    <a:lnTo>
                      <a:pt x="216" y="235"/>
                    </a:lnTo>
                    <a:lnTo>
                      <a:pt x="225" y="225"/>
                    </a:lnTo>
                    <a:lnTo>
                      <a:pt x="232" y="215"/>
                    </a:lnTo>
                    <a:lnTo>
                      <a:pt x="241" y="206"/>
                    </a:lnTo>
                    <a:lnTo>
                      <a:pt x="249" y="196"/>
                    </a:lnTo>
                    <a:lnTo>
                      <a:pt x="252" y="183"/>
                    </a:lnTo>
                    <a:lnTo>
                      <a:pt x="259" y="171"/>
                    </a:lnTo>
                    <a:lnTo>
                      <a:pt x="261" y="160"/>
                    </a:lnTo>
                    <a:lnTo>
                      <a:pt x="264" y="146"/>
                    </a:lnTo>
                    <a:lnTo>
                      <a:pt x="264" y="132"/>
                    </a:lnTo>
                    <a:lnTo>
                      <a:pt x="264" y="132"/>
                    </a:lnTo>
                    <a:lnTo>
                      <a:pt x="264" y="132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1143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1144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1145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1146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 1147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 1148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1149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1150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1151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1152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1153"/>
              <p:cNvSpPr>
                <a:spLocks/>
              </p:cNvSpPr>
              <p:nvPr/>
            </p:nvSpPr>
            <p:spPr bwMode="auto">
              <a:xfrm>
                <a:off x="6807200" y="6029325"/>
                <a:ext cx="214312" cy="215900"/>
              </a:xfrm>
              <a:custGeom>
                <a:avLst/>
                <a:gdLst/>
                <a:ahLst/>
                <a:cxnLst>
                  <a:cxn ang="0">
                    <a:pos x="271" y="136"/>
                  </a:cxn>
                  <a:cxn ang="0">
                    <a:pos x="270" y="151"/>
                  </a:cxn>
                  <a:cxn ang="0">
                    <a:pos x="268" y="164"/>
                  </a:cxn>
                  <a:cxn ang="0">
                    <a:pos x="265" y="177"/>
                  </a:cxn>
                  <a:cxn ang="0">
                    <a:pos x="260" y="190"/>
                  </a:cxn>
                  <a:cxn ang="0">
                    <a:pos x="247" y="213"/>
                  </a:cxn>
                  <a:cxn ang="0">
                    <a:pos x="231" y="233"/>
                  </a:cxn>
                  <a:cxn ang="0">
                    <a:pos x="211" y="250"/>
                  </a:cxn>
                  <a:cxn ang="0">
                    <a:pos x="188" y="263"/>
                  </a:cxn>
                  <a:cxn ang="0">
                    <a:pos x="176" y="266"/>
                  </a:cxn>
                  <a:cxn ang="0">
                    <a:pos x="162" y="270"/>
                  </a:cxn>
                  <a:cxn ang="0">
                    <a:pos x="150" y="273"/>
                  </a:cxn>
                  <a:cxn ang="0">
                    <a:pos x="136" y="273"/>
                  </a:cxn>
                  <a:cxn ang="0">
                    <a:pos x="122" y="273"/>
                  </a:cxn>
                  <a:cxn ang="0">
                    <a:pos x="108" y="270"/>
                  </a:cxn>
                  <a:cxn ang="0">
                    <a:pos x="96" y="266"/>
                  </a:cxn>
                  <a:cxn ang="0">
                    <a:pos x="83" y="263"/>
                  </a:cxn>
                  <a:cxn ang="0">
                    <a:pos x="59" y="250"/>
                  </a:cxn>
                  <a:cxn ang="0">
                    <a:pos x="39" y="233"/>
                  </a:cxn>
                  <a:cxn ang="0">
                    <a:pos x="23" y="213"/>
                  </a:cxn>
                  <a:cxn ang="0">
                    <a:pos x="10" y="190"/>
                  </a:cxn>
                  <a:cxn ang="0">
                    <a:pos x="6" y="177"/>
                  </a:cxn>
                  <a:cxn ang="0">
                    <a:pos x="3" y="164"/>
                  </a:cxn>
                  <a:cxn ang="0">
                    <a:pos x="0" y="151"/>
                  </a:cxn>
                  <a:cxn ang="0">
                    <a:pos x="0" y="136"/>
                  </a:cxn>
                  <a:cxn ang="0">
                    <a:pos x="0" y="122"/>
                  </a:cxn>
                  <a:cxn ang="0">
                    <a:pos x="3" y="110"/>
                  </a:cxn>
                  <a:cxn ang="0">
                    <a:pos x="6" y="96"/>
                  </a:cxn>
                  <a:cxn ang="0">
                    <a:pos x="10" y="83"/>
                  </a:cxn>
                  <a:cxn ang="0">
                    <a:pos x="23" y="61"/>
                  </a:cxn>
                  <a:cxn ang="0">
                    <a:pos x="39" y="40"/>
                  </a:cxn>
                  <a:cxn ang="0">
                    <a:pos x="59" y="23"/>
                  </a:cxn>
                  <a:cxn ang="0">
                    <a:pos x="83" y="10"/>
                  </a:cxn>
                  <a:cxn ang="0">
                    <a:pos x="96" y="7"/>
                  </a:cxn>
                  <a:cxn ang="0">
                    <a:pos x="108" y="3"/>
                  </a:cxn>
                  <a:cxn ang="0">
                    <a:pos x="122" y="0"/>
                  </a:cxn>
                  <a:cxn ang="0">
                    <a:pos x="136" y="0"/>
                  </a:cxn>
                  <a:cxn ang="0">
                    <a:pos x="150" y="0"/>
                  </a:cxn>
                  <a:cxn ang="0">
                    <a:pos x="162" y="3"/>
                  </a:cxn>
                  <a:cxn ang="0">
                    <a:pos x="176" y="7"/>
                  </a:cxn>
                  <a:cxn ang="0">
                    <a:pos x="188" y="10"/>
                  </a:cxn>
                  <a:cxn ang="0">
                    <a:pos x="211" y="23"/>
                  </a:cxn>
                  <a:cxn ang="0">
                    <a:pos x="231" y="40"/>
                  </a:cxn>
                  <a:cxn ang="0">
                    <a:pos x="247" y="61"/>
                  </a:cxn>
                  <a:cxn ang="0">
                    <a:pos x="260" y="83"/>
                  </a:cxn>
                  <a:cxn ang="0">
                    <a:pos x="265" y="96"/>
                  </a:cxn>
                  <a:cxn ang="0">
                    <a:pos x="268" y="110"/>
                  </a:cxn>
                  <a:cxn ang="0">
                    <a:pos x="270" y="122"/>
                  </a:cxn>
                  <a:cxn ang="0">
                    <a:pos x="271" y="136"/>
                  </a:cxn>
                </a:cxnLst>
                <a:rect l="0" t="0" r="r" b="b"/>
                <a:pathLst>
                  <a:path w="271" h="273">
                    <a:moveTo>
                      <a:pt x="271" y="136"/>
                    </a:moveTo>
                    <a:lnTo>
                      <a:pt x="270" y="151"/>
                    </a:lnTo>
                    <a:lnTo>
                      <a:pt x="268" y="164"/>
                    </a:lnTo>
                    <a:lnTo>
                      <a:pt x="265" y="177"/>
                    </a:lnTo>
                    <a:lnTo>
                      <a:pt x="260" y="190"/>
                    </a:lnTo>
                    <a:lnTo>
                      <a:pt x="247" y="213"/>
                    </a:lnTo>
                    <a:lnTo>
                      <a:pt x="231" y="233"/>
                    </a:lnTo>
                    <a:lnTo>
                      <a:pt x="211" y="250"/>
                    </a:lnTo>
                    <a:lnTo>
                      <a:pt x="188" y="263"/>
                    </a:lnTo>
                    <a:lnTo>
                      <a:pt x="176" y="266"/>
                    </a:lnTo>
                    <a:lnTo>
                      <a:pt x="162" y="270"/>
                    </a:lnTo>
                    <a:lnTo>
                      <a:pt x="150" y="273"/>
                    </a:lnTo>
                    <a:lnTo>
                      <a:pt x="136" y="273"/>
                    </a:lnTo>
                    <a:lnTo>
                      <a:pt x="122" y="273"/>
                    </a:lnTo>
                    <a:lnTo>
                      <a:pt x="108" y="270"/>
                    </a:lnTo>
                    <a:lnTo>
                      <a:pt x="96" y="266"/>
                    </a:lnTo>
                    <a:lnTo>
                      <a:pt x="83" y="263"/>
                    </a:lnTo>
                    <a:lnTo>
                      <a:pt x="59" y="250"/>
                    </a:lnTo>
                    <a:lnTo>
                      <a:pt x="39" y="233"/>
                    </a:lnTo>
                    <a:lnTo>
                      <a:pt x="23" y="213"/>
                    </a:lnTo>
                    <a:lnTo>
                      <a:pt x="10" y="190"/>
                    </a:lnTo>
                    <a:lnTo>
                      <a:pt x="6" y="177"/>
                    </a:lnTo>
                    <a:lnTo>
                      <a:pt x="3" y="164"/>
                    </a:lnTo>
                    <a:lnTo>
                      <a:pt x="0" y="151"/>
                    </a:lnTo>
                    <a:lnTo>
                      <a:pt x="0" y="136"/>
                    </a:lnTo>
                    <a:lnTo>
                      <a:pt x="0" y="122"/>
                    </a:lnTo>
                    <a:lnTo>
                      <a:pt x="3" y="110"/>
                    </a:lnTo>
                    <a:lnTo>
                      <a:pt x="6" y="96"/>
                    </a:lnTo>
                    <a:lnTo>
                      <a:pt x="10" y="83"/>
                    </a:lnTo>
                    <a:lnTo>
                      <a:pt x="23" y="61"/>
                    </a:lnTo>
                    <a:lnTo>
                      <a:pt x="39" y="40"/>
                    </a:lnTo>
                    <a:lnTo>
                      <a:pt x="59" y="23"/>
                    </a:lnTo>
                    <a:lnTo>
                      <a:pt x="83" y="10"/>
                    </a:lnTo>
                    <a:lnTo>
                      <a:pt x="96" y="7"/>
                    </a:lnTo>
                    <a:lnTo>
                      <a:pt x="108" y="3"/>
                    </a:lnTo>
                    <a:lnTo>
                      <a:pt x="122" y="0"/>
                    </a:lnTo>
                    <a:lnTo>
                      <a:pt x="136" y="0"/>
                    </a:lnTo>
                    <a:lnTo>
                      <a:pt x="150" y="0"/>
                    </a:lnTo>
                    <a:lnTo>
                      <a:pt x="162" y="3"/>
                    </a:lnTo>
                    <a:lnTo>
                      <a:pt x="176" y="7"/>
                    </a:lnTo>
                    <a:lnTo>
                      <a:pt x="188" y="10"/>
                    </a:lnTo>
                    <a:lnTo>
                      <a:pt x="211" y="23"/>
                    </a:lnTo>
                    <a:lnTo>
                      <a:pt x="231" y="40"/>
                    </a:lnTo>
                    <a:lnTo>
                      <a:pt x="247" y="61"/>
                    </a:lnTo>
                    <a:lnTo>
                      <a:pt x="260" y="83"/>
                    </a:lnTo>
                    <a:lnTo>
                      <a:pt x="265" y="96"/>
                    </a:lnTo>
                    <a:lnTo>
                      <a:pt x="268" y="110"/>
                    </a:lnTo>
                    <a:lnTo>
                      <a:pt x="270" y="122"/>
                    </a:lnTo>
                    <a:lnTo>
                      <a:pt x="271" y="136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0" name="Group 433"/>
            <p:cNvGrpSpPr/>
            <p:nvPr/>
          </p:nvGrpSpPr>
          <p:grpSpPr>
            <a:xfrm>
              <a:off x="5144738" y="2897981"/>
              <a:ext cx="258762" cy="190500"/>
              <a:chOff x="5410200" y="6157912"/>
              <a:chExt cx="258762" cy="190500"/>
            </a:xfrm>
          </p:grpSpPr>
          <p:sp>
            <p:nvSpPr>
              <p:cNvPr id="116" name="Freeform 728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29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730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731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732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733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734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735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736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737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Freeform 738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Freeform 739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740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741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742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743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cxnSp>
        <p:nvCxnSpPr>
          <p:cNvPr id="30" name="Straight Connector 29"/>
          <p:cNvCxnSpPr/>
          <p:nvPr/>
        </p:nvCxnSpPr>
        <p:spPr>
          <a:xfrm flipV="1">
            <a:off x="7315183" y="1752600"/>
            <a:ext cx="838200" cy="45720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1" name="Group 307"/>
          <p:cNvGrpSpPr/>
          <p:nvPr/>
        </p:nvGrpSpPr>
        <p:grpSpPr>
          <a:xfrm>
            <a:off x="8077195" y="1447813"/>
            <a:ext cx="838207" cy="652464"/>
            <a:chOff x="1219210" y="762009"/>
            <a:chExt cx="582618" cy="423864"/>
          </a:xfrm>
        </p:grpSpPr>
        <p:grpSp>
          <p:nvGrpSpPr>
            <p:cNvPr id="322" name="Group 299"/>
            <p:cNvGrpSpPr>
              <a:grpSpLocks/>
            </p:cNvGrpSpPr>
            <p:nvPr/>
          </p:nvGrpSpPr>
          <p:grpSpPr bwMode="auto">
            <a:xfrm>
              <a:off x="1219210" y="762009"/>
              <a:ext cx="582618" cy="423864"/>
              <a:chOff x="982" y="2328"/>
              <a:chExt cx="367" cy="267"/>
            </a:xfrm>
          </p:grpSpPr>
          <p:sp>
            <p:nvSpPr>
              <p:cNvPr id="75" name="Freeform 300"/>
              <p:cNvSpPr>
                <a:spLocks/>
              </p:cNvSpPr>
              <p:nvPr/>
            </p:nvSpPr>
            <p:spPr bwMode="auto">
              <a:xfrm>
                <a:off x="982" y="2367"/>
                <a:ext cx="33" cy="177"/>
              </a:xfrm>
              <a:custGeom>
                <a:avLst/>
                <a:gdLst/>
                <a:ahLst/>
                <a:cxnLst>
                  <a:cxn ang="0">
                    <a:pos x="65" y="353"/>
                  </a:cxn>
                  <a:cxn ang="0">
                    <a:pos x="16" y="0"/>
                  </a:cxn>
                  <a:cxn ang="0">
                    <a:pos x="0" y="1"/>
                  </a:cxn>
                  <a:cxn ang="0">
                    <a:pos x="50" y="344"/>
                  </a:cxn>
                  <a:cxn ang="0">
                    <a:pos x="65" y="353"/>
                  </a:cxn>
                  <a:cxn ang="0">
                    <a:pos x="65" y="353"/>
                  </a:cxn>
                </a:cxnLst>
                <a:rect l="0" t="0" r="r" b="b"/>
                <a:pathLst>
                  <a:path w="65" h="353">
                    <a:moveTo>
                      <a:pt x="65" y="353"/>
                    </a:moveTo>
                    <a:lnTo>
                      <a:pt x="16" y="0"/>
                    </a:lnTo>
                    <a:lnTo>
                      <a:pt x="0" y="1"/>
                    </a:lnTo>
                    <a:lnTo>
                      <a:pt x="50" y="344"/>
                    </a:lnTo>
                    <a:lnTo>
                      <a:pt x="65" y="353"/>
                    </a:lnTo>
                    <a:lnTo>
                      <a:pt x="65" y="353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01"/>
              <p:cNvSpPr>
                <a:spLocks/>
              </p:cNvSpPr>
              <p:nvPr/>
            </p:nvSpPr>
            <p:spPr bwMode="auto">
              <a:xfrm>
                <a:off x="988" y="2328"/>
                <a:ext cx="251" cy="215"/>
              </a:xfrm>
              <a:custGeom>
                <a:avLst/>
                <a:gdLst/>
                <a:ahLst/>
                <a:cxnLst>
                  <a:cxn ang="0">
                    <a:pos x="502" y="351"/>
                  </a:cxn>
                  <a:cxn ang="0">
                    <a:pos x="449" y="0"/>
                  </a:cxn>
                  <a:cxn ang="0">
                    <a:pos x="0" y="79"/>
                  </a:cxn>
                  <a:cxn ang="0">
                    <a:pos x="52" y="428"/>
                  </a:cxn>
                  <a:cxn ang="0">
                    <a:pos x="502" y="351"/>
                  </a:cxn>
                  <a:cxn ang="0">
                    <a:pos x="502" y="351"/>
                  </a:cxn>
                </a:cxnLst>
                <a:rect l="0" t="0" r="r" b="b"/>
                <a:pathLst>
                  <a:path w="502" h="428">
                    <a:moveTo>
                      <a:pt x="502" y="351"/>
                    </a:moveTo>
                    <a:lnTo>
                      <a:pt x="449" y="0"/>
                    </a:lnTo>
                    <a:lnTo>
                      <a:pt x="0" y="79"/>
                    </a:lnTo>
                    <a:lnTo>
                      <a:pt x="52" y="428"/>
                    </a:lnTo>
                    <a:lnTo>
                      <a:pt x="502" y="351"/>
                    </a:lnTo>
                    <a:lnTo>
                      <a:pt x="502" y="351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02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solidFill>
                <a:srgbClr val="666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303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Line 304"/>
              <p:cNvSpPr>
                <a:spLocks noChangeShapeType="1"/>
              </p:cNvSpPr>
              <p:nvPr/>
            </p:nvSpPr>
            <p:spPr bwMode="auto">
              <a:xfrm flipH="1">
                <a:off x="1026" y="248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Line 305"/>
              <p:cNvSpPr>
                <a:spLocks noChangeShapeType="1"/>
              </p:cNvSpPr>
              <p:nvPr/>
            </p:nvSpPr>
            <p:spPr bwMode="auto">
              <a:xfrm flipH="1">
                <a:off x="1006" y="234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306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307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noFill/>
              <a:ln w="4763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308"/>
              <p:cNvSpPr>
                <a:spLocks/>
              </p:cNvSpPr>
              <p:nvPr/>
            </p:nvSpPr>
            <p:spPr bwMode="auto">
              <a:xfrm>
                <a:off x="1015" y="2504"/>
                <a:ext cx="334" cy="78"/>
              </a:xfrm>
              <a:custGeom>
                <a:avLst/>
                <a:gdLst/>
                <a:ahLst/>
                <a:cxnLst>
                  <a:cxn ang="0">
                    <a:pos x="450" y="0"/>
                  </a:cxn>
                  <a:cxn ang="0">
                    <a:pos x="668" y="80"/>
                  </a:cxn>
                  <a:cxn ang="0">
                    <a:pos x="218" y="156"/>
                  </a:cxn>
                  <a:cxn ang="0">
                    <a:pos x="0" y="80"/>
                  </a:cxn>
                  <a:cxn ang="0">
                    <a:pos x="450" y="0"/>
                  </a:cxn>
                  <a:cxn ang="0">
                    <a:pos x="450" y="0"/>
                  </a:cxn>
                </a:cxnLst>
                <a:rect l="0" t="0" r="r" b="b"/>
                <a:pathLst>
                  <a:path w="668" h="156">
                    <a:moveTo>
                      <a:pt x="450" y="0"/>
                    </a:moveTo>
                    <a:lnTo>
                      <a:pt x="668" y="80"/>
                    </a:lnTo>
                    <a:lnTo>
                      <a:pt x="218" y="156"/>
                    </a:lnTo>
                    <a:lnTo>
                      <a:pt x="0" y="80"/>
                    </a:lnTo>
                    <a:lnTo>
                      <a:pt x="450" y="0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Line 309"/>
              <p:cNvSpPr>
                <a:spLocks noChangeShapeType="1"/>
              </p:cNvSpPr>
              <p:nvPr/>
            </p:nvSpPr>
            <p:spPr bwMode="auto">
              <a:xfrm flipH="1">
                <a:off x="1015" y="2504"/>
                <a:ext cx="224" cy="3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310"/>
              <p:cNvSpPr>
                <a:spLocks/>
              </p:cNvSpPr>
              <p:nvPr/>
            </p:nvSpPr>
            <p:spPr bwMode="auto">
              <a:xfrm>
                <a:off x="1047" y="2540"/>
                <a:ext cx="35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2" h="18">
                    <a:moveTo>
                      <a:pt x="39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311"/>
              <p:cNvSpPr>
                <a:spLocks/>
              </p:cNvSpPr>
              <p:nvPr/>
            </p:nvSpPr>
            <p:spPr bwMode="auto">
              <a:xfrm>
                <a:off x="1076" y="2535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18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8">
                    <a:moveTo>
                      <a:pt x="38" y="0"/>
                    </a:moveTo>
                    <a:lnTo>
                      <a:pt x="72" y="13"/>
                    </a:lnTo>
                    <a:lnTo>
                      <a:pt x="33" y="18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312"/>
              <p:cNvSpPr>
                <a:spLocks/>
              </p:cNvSpPr>
              <p:nvPr/>
            </p:nvSpPr>
            <p:spPr bwMode="auto">
              <a:xfrm>
                <a:off x="1106" y="2531"/>
                <a:ext cx="35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0"/>
                  </a:cxn>
                  <a:cxn ang="0">
                    <a:pos x="34" y="17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7">
                    <a:moveTo>
                      <a:pt x="39" y="0"/>
                    </a:moveTo>
                    <a:lnTo>
                      <a:pt x="71" y="10"/>
                    </a:lnTo>
                    <a:lnTo>
                      <a:pt x="34" y="17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313"/>
              <p:cNvSpPr>
                <a:spLocks/>
              </p:cNvSpPr>
              <p:nvPr/>
            </p:nvSpPr>
            <p:spPr bwMode="auto">
              <a:xfrm>
                <a:off x="1135" y="2526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0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0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314"/>
              <p:cNvSpPr>
                <a:spLocks/>
              </p:cNvSpPr>
              <p:nvPr/>
            </p:nvSpPr>
            <p:spPr bwMode="auto">
              <a:xfrm>
                <a:off x="1163" y="2521"/>
                <a:ext cx="37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315"/>
              <p:cNvSpPr>
                <a:spLocks/>
              </p:cNvSpPr>
              <p:nvPr/>
            </p:nvSpPr>
            <p:spPr bwMode="auto">
              <a:xfrm>
                <a:off x="1194" y="2516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2" h="18">
                    <a:moveTo>
                      <a:pt x="37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Freeform 316"/>
              <p:cNvSpPr>
                <a:spLocks/>
              </p:cNvSpPr>
              <p:nvPr/>
            </p:nvSpPr>
            <p:spPr bwMode="auto">
              <a:xfrm>
                <a:off x="1222" y="2511"/>
                <a:ext cx="38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8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8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8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317"/>
              <p:cNvSpPr>
                <a:spLocks/>
              </p:cNvSpPr>
              <p:nvPr/>
            </p:nvSpPr>
            <p:spPr bwMode="auto">
              <a:xfrm>
                <a:off x="1071" y="2549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1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1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318"/>
              <p:cNvSpPr>
                <a:spLocks/>
              </p:cNvSpPr>
              <p:nvPr/>
            </p:nvSpPr>
            <p:spPr bwMode="auto">
              <a:xfrm>
                <a:off x="1101" y="2544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2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7">
                    <a:moveTo>
                      <a:pt x="38" y="0"/>
                    </a:moveTo>
                    <a:lnTo>
                      <a:pt x="71" y="12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319"/>
              <p:cNvSpPr>
                <a:spLocks/>
              </p:cNvSpPr>
              <p:nvPr/>
            </p:nvSpPr>
            <p:spPr bwMode="auto">
              <a:xfrm>
                <a:off x="1130" y="2539"/>
                <a:ext cx="35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1"/>
                  </a:cxn>
                  <a:cxn ang="0">
                    <a:pos x="33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6">
                    <a:moveTo>
                      <a:pt x="38" y="0"/>
                    </a:moveTo>
                    <a:lnTo>
                      <a:pt x="71" y="11"/>
                    </a:lnTo>
                    <a:lnTo>
                      <a:pt x="33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320"/>
              <p:cNvSpPr>
                <a:spLocks/>
              </p:cNvSpPr>
              <p:nvPr/>
            </p:nvSpPr>
            <p:spPr bwMode="auto">
              <a:xfrm>
                <a:off x="1159" y="2533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321"/>
              <p:cNvSpPr>
                <a:spLocks/>
              </p:cNvSpPr>
              <p:nvPr/>
            </p:nvSpPr>
            <p:spPr bwMode="auto">
              <a:xfrm>
                <a:off x="1188" y="2529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0"/>
                  </a:cxn>
                  <a:cxn ang="0">
                    <a:pos x="34" y="16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6">
                    <a:moveTo>
                      <a:pt x="39" y="0"/>
                    </a:moveTo>
                    <a:lnTo>
                      <a:pt x="73" y="10"/>
                    </a:lnTo>
                    <a:lnTo>
                      <a:pt x="34" y="16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322"/>
              <p:cNvSpPr>
                <a:spLocks/>
              </p:cNvSpPr>
              <p:nvPr/>
            </p:nvSpPr>
            <p:spPr bwMode="auto">
              <a:xfrm>
                <a:off x="1217" y="2524"/>
                <a:ext cx="37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2"/>
                  </a:cxn>
                  <a:cxn ang="0">
                    <a:pos x="35" y="16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2"/>
                    </a:lnTo>
                    <a:lnTo>
                      <a:pt x="35" y="16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323"/>
              <p:cNvSpPr>
                <a:spLocks/>
              </p:cNvSpPr>
              <p:nvPr/>
            </p:nvSpPr>
            <p:spPr bwMode="auto">
              <a:xfrm>
                <a:off x="1247" y="2519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1"/>
                  </a:cxn>
                  <a:cxn ang="0">
                    <a:pos x="34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1"/>
                    </a:lnTo>
                    <a:lnTo>
                      <a:pt x="34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324"/>
              <p:cNvSpPr>
                <a:spLocks/>
              </p:cNvSpPr>
              <p:nvPr/>
            </p:nvSpPr>
            <p:spPr bwMode="auto">
              <a:xfrm>
                <a:off x="1095" y="2557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1"/>
                  </a:cxn>
                  <a:cxn ang="0">
                    <a:pos x="34" y="19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9">
                    <a:moveTo>
                      <a:pt x="39" y="0"/>
                    </a:moveTo>
                    <a:lnTo>
                      <a:pt x="73" y="11"/>
                    </a:lnTo>
                    <a:lnTo>
                      <a:pt x="34" y="19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325"/>
              <p:cNvSpPr>
                <a:spLocks/>
              </p:cNvSpPr>
              <p:nvPr/>
            </p:nvSpPr>
            <p:spPr bwMode="auto">
              <a:xfrm>
                <a:off x="1125" y="2553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1" y="10"/>
                  </a:cxn>
                  <a:cxn ang="0">
                    <a:pos x="32" y="18"/>
                  </a:cxn>
                  <a:cxn ang="0">
                    <a:pos x="0" y="5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1" h="18">
                    <a:moveTo>
                      <a:pt x="37" y="0"/>
                    </a:moveTo>
                    <a:lnTo>
                      <a:pt x="71" y="10"/>
                    </a:lnTo>
                    <a:lnTo>
                      <a:pt x="32" y="18"/>
                    </a:lnTo>
                    <a:lnTo>
                      <a:pt x="0" y="5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326"/>
              <p:cNvSpPr>
                <a:spLocks/>
              </p:cNvSpPr>
              <p:nvPr/>
            </p:nvSpPr>
            <p:spPr bwMode="auto">
              <a:xfrm>
                <a:off x="1242" y="2532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0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8">
                    <a:moveTo>
                      <a:pt x="38" y="0"/>
                    </a:moveTo>
                    <a:lnTo>
                      <a:pt x="71" y="10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327"/>
              <p:cNvSpPr>
                <a:spLocks/>
              </p:cNvSpPr>
              <p:nvPr/>
            </p:nvSpPr>
            <p:spPr bwMode="auto">
              <a:xfrm>
                <a:off x="1271" y="2527"/>
                <a:ext cx="37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6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6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6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28"/>
              <p:cNvSpPr>
                <a:spLocks/>
              </p:cNvSpPr>
              <p:nvPr/>
            </p:nvSpPr>
            <p:spPr bwMode="auto">
              <a:xfrm>
                <a:off x="1120" y="2566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0" y="11"/>
                  </a:cxn>
                  <a:cxn ang="0">
                    <a:pos x="33" y="17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17">
                    <a:moveTo>
                      <a:pt x="38" y="0"/>
                    </a:moveTo>
                    <a:lnTo>
                      <a:pt x="70" y="11"/>
                    </a:lnTo>
                    <a:lnTo>
                      <a:pt x="33" y="17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29"/>
              <p:cNvSpPr>
                <a:spLocks/>
              </p:cNvSpPr>
              <p:nvPr/>
            </p:nvSpPr>
            <p:spPr bwMode="auto">
              <a:xfrm>
                <a:off x="1149" y="2560"/>
                <a:ext cx="36" cy="1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20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20">
                    <a:moveTo>
                      <a:pt x="38" y="0"/>
                    </a:moveTo>
                    <a:lnTo>
                      <a:pt x="72" y="13"/>
                    </a:lnTo>
                    <a:lnTo>
                      <a:pt x="33" y="20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30"/>
              <p:cNvSpPr>
                <a:spLocks/>
              </p:cNvSpPr>
              <p:nvPr/>
            </p:nvSpPr>
            <p:spPr bwMode="auto">
              <a:xfrm>
                <a:off x="1266" y="2540"/>
                <a:ext cx="36" cy="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72" y="13"/>
                  </a:cxn>
                  <a:cxn ang="0">
                    <a:pos x="35" y="18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72" h="18">
                    <a:moveTo>
                      <a:pt x="40" y="0"/>
                    </a:moveTo>
                    <a:lnTo>
                      <a:pt x="72" y="13"/>
                    </a:lnTo>
                    <a:lnTo>
                      <a:pt x="35" y="18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1"/>
              <p:cNvSpPr>
                <a:spLocks/>
              </p:cNvSpPr>
              <p:nvPr/>
            </p:nvSpPr>
            <p:spPr bwMode="auto">
              <a:xfrm>
                <a:off x="1295" y="2536"/>
                <a:ext cx="36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2"/>
                  </a:cxn>
                  <a:cxn ang="0">
                    <a:pos x="35" y="18"/>
                  </a:cxn>
                  <a:cxn ang="0">
                    <a:pos x="0" y="7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8">
                    <a:moveTo>
                      <a:pt x="39" y="0"/>
                    </a:moveTo>
                    <a:lnTo>
                      <a:pt x="71" y="12"/>
                    </a:lnTo>
                    <a:lnTo>
                      <a:pt x="35" y="18"/>
                    </a:lnTo>
                    <a:lnTo>
                      <a:pt x="0" y="7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32"/>
              <p:cNvSpPr>
                <a:spLocks/>
              </p:cNvSpPr>
              <p:nvPr/>
            </p:nvSpPr>
            <p:spPr bwMode="auto">
              <a:xfrm>
                <a:off x="1152" y="2536"/>
                <a:ext cx="124" cy="30"/>
              </a:xfrm>
              <a:custGeom>
                <a:avLst/>
                <a:gdLst/>
                <a:ahLst/>
                <a:cxnLst>
                  <a:cxn ang="0">
                    <a:pos x="248" y="30"/>
                  </a:cxn>
                  <a:cxn ang="0">
                    <a:pos x="166" y="0"/>
                  </a:cxn>
                  <a:cxn ang="0">
                    <a:pos x="0" y="29"/>
                  </a:cxn>
                  <a:cxn ang="0">
                    <a:pos x="84" y="61"/>
                  </a:cxn>
                  <a:cxn ang="0">
                    <a:pos x="248" y="30"/>
                  </a:cxn>
                  <a:cxn ang="0">
                    <a:pos x="248" y="30"/>
                  </a:cxn>
                </a:cxnLst>
                <a:rect l="0" t="0" r="r" b="b"/>
                <a:pathLst>
                  <a:path w="248" h="61">
                    <a:moveTo>
                      <a:pt x="248" y="30"/>
                    </a:moveTo>
                    <a:lnTo>
                      <a:pt x="166" y="0"/>
                    </a:lnTo>
                    <a:lnTo>
                      <a:pt x="0" y="29"/>
                    </a:lnTo>
                    <a:lnTo>
                      <a:pt x="84" y="61"/>
                    </a:lnTo>
                    <a:lnTo>
                      <a:pt x="248" y="30"/>
                    </a:lnTo>
                    <a:lnTo>
                      <a:pt x="248" y="30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333"/>
              <p:cNvSpPr>
                <a:spLocks/>
              </p:cNvSpPr>
              <p:nvPr/>
            </p:nvSpPr>
            <p:spPr bwMode="auto">
              <a:xfrm>
                <a:off x="1014" y="2543"/>
                <a:ext cx="111" cy="52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0"/>
                  </a:cxn>
                  <a:cxn ang="0">
                    <a:pos x="222" y="79"/>
                  </a:cxn>
                  <a:cxn ang="0">
                    <a:pos x="222" y="104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222" h="104">
                    <a:moveTo>
                      <a:pt x="0" y="24"/>
                    </a:moveTo>
                    <a:lnTo>
                      <a:pt x="0" y="0"/>
                    </a:lnTo>
                    <a:lnTo>
                      <a:pt x="222" y="79"/>
                    </a:lnTo>
                    <a:lnTo>
                      <a:pt x="222" y="10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Line 334"/>
              <p:cNvSpPr>
                <a:spLocks noChangeShapeType="1"/>
              </p:cNvSpPr>
              <p:nvPr/>
            </p:nvSpPr>
            <p:spPr bwMode="auto">
              <a:xfrm flipH="1">
                <a:off x="1126" y="2544"/>
                <a:ext cx="221" cy="38"/>
              </a:xfrm>
              <a:prstGeom prst="line">
                <a:avLst/>
              </a:prstGeom>
              <a:noFill/>
              <a:ln w="1588">
                <a:solidFill>
                  <a:srgbClr val="9999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335"/>
              <p:cNvSpPr>
                <a:spLocks/>
              </p:cNvSpPr>
              <p:nvPr/>
            </p:nvSpPr>
            <p:spPr bwMode="auto">
              <a:xfrm>
                <a:off x="982" y="2328"/>
                <a:ext cx="366" cy="26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512" y="348"/>
                  </a:cxn>
                  <a:cxn ang="0">
                    <a:pos x="732" y="431"/>
                  </a:cxn>
                  <a:cxn ang="0">
                    <a:pos x="732" y="454"/>
                  </a:cxn>
                  <a:cxn ang="0">
                    <a:pos x="284" y="532"/>
                  </a:cxn>
                  <a:cxn ang="0">
                    <a:pos x="64" y="453"/>
                  </a:cxn>
                  <a:cxn ang="0">
                    <a:pos x="64" y="431"/>
                  </a:cxn>
                  <a:cxn ang="0">
                    <a:pos x="53" y="426"/>
                  </a:cxn>
                  <a:cxn ang="0">
                    <a:pos x="0" y="79"/>
                  </a:cxn>
                  <a:cxn ang="0">
                    <a:pos x="445" y="1"/>
                  </a:cxn>
                  <a:cxn ang="0">
                    <a:pos x="462" y="0"/>
                  </a:cxn>
                  <a:cxn ang="0">
                    <a:pos x="462" y="0"/>
                  </a:cxn>
                </a:cxnLst>
                <a:rect l="0" t="0" r="r" b="b"/>
                <a:pathLst>
                  <a:path w="732" h="532">
                    <a:moveTo>
                      <a:pt x="462" y="0"/>
                    </a:moveTo>
                    <a:lnTo>
                      <a:pt x="512" y="348"/>
                    </a:lnTo>
                    <a:lnTo>
                      <a:pt x="732" y="431"/>
                    </a:lnTo>
                    <a:lnTo>
                      <a:pt x="732" y="454"/>
                    </a:lnTo>
                    <a:lnTo>
                      <a:pt x="284" y="532"/>
                    </a:lnTo>
                    <a:lnTo>
                      <a:pt x="64" y="453"/>
                    </a:lnTo>
                    <a:lnTo>
                      <a:pt x="64" y="431"/>
                    </a:lnTo>
                    <a:lnTo>
                      <a:pt x="53" y="426"/>
                    </a:lnTo>
                    <a:lnTo>
                      <a:pt x="0" y="79"/>
                    </a:lnTo>
                    <a:lnTo>
                      <a:pt x="445" y="1"/>
                    </a:lnTo>
                    <a:lnTo>
                      <a:pt x="462" y="0"/>
                    </a:lnTo>
                    <a:lnTo>
                      <a:pt x="462" y="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74" name="Picture 1234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21098833">
              <a:off x="1277353" y="828258"/>
              <a:ext cx="320908" cy="2208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cxnSp>
        <p:nvCxnSpPr>
          <p:cNvPr id="32" name="Straight Connector 31"/>
          <p:cNvCxnSpPr/>
          <p:nvPr/>
        </p:nvCxnSpPr>
        <p:spPr>
          <a:xfrm>
            <a:off x="7238983" y="4876800"/>
            <a:ext cx="1066800" cy="15240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4" name="Group 346"/>
          <p:cNvGrpSpPr/>
          <p:nvPr/>
        </p:nvGrpSpPr>
        <p:grpSpPr>
          <a:xfrm>
            <a:off x="8153393" y="4648213"/>
            <a:ext cx="838207" cy="652464"/>
            <a:chOff x="1219208" y="762009"/>
            <a:chExt cx="582618" cy="423864"/>
          </a:xfrm>
        </p:grpSpPr>
        <p:grpSp>
          <p:nvGrpSpPr>
            <p:cNvPr id="325" name="Group 299"/>
            <p:cNvGrpSpPr>
              <a:grpSpLocks/>
            </p:cNvGrpSpPr>
            <p:nvPr/>
          </p:nvGrpSpPr>
          <p:grpSpPr bwMode="auto">
            <a:xfrm>
              <a:off x="1219208" y="762009"/>
              <a:ext cx="582618" cy="423864"/>
              <a:chOff x="982" y="2328"/>
              <a:chExt cx="367" cy="267"/>
            </a:xfrm>
          </p:grpSpPr>
          <p:sp>
            <p:nvSpPr>
              <p:cNvPr id="37" name="Freeform 300"/>
              <p:cNvSpPr>
                <a:spLocks/>
              </p:cNvSpPr>
              <p:nvPr/>
            </p:nvSpPr>
            <p:spPr bwMode="auto">
              <a:xfrm>
                <a:off x="982" y="2367"/>
                <a:ext cx="33" cy="177"/>
              </a:xfrm>
              <a:custGeom>
                <a:avLst/>
                <a:gdLst/>
                <a:ahLst/>
                <a:cxnLst>
                  <a:cxn ang="0">
                    <a:pos x="65" y="353"/>
                  </a:cxn>
                  <a:cxn ang="0">
                    <a:pos x="16" y="0"/>
                  </a:cxn>
                  <a:cxn ang="0">
                    <a:pos x="0" y="1"/>
                  </a:cxn>
                  <a:cxn ang="0">
                    <a:pos x="50" y="344"/>
                  </a:cxn>
                  <a:cxn ang="0">
                    <a:pos x="65" y="353"/>
                  </a:cxn>
                  <a:cxn ang="0">
                    <a:pos x="65" y="353"/>
                  </a:cxn>
                </a:cxnLst>
                <a:rect l="0" t="0" r="r" b="b"/>
                <a:pathLst>
                  <a:path w="65" h="353">
                    <a:moveTo>
                      <a:pt x="65" y="353"/>
                    </a:moveTo>
                    <a:lnTo>
                      <a:pt x="16" y="0"/>
                    </a:lnTo>
                    <a:lnTo>
                      <a:pt x="0" y="1"/>
                    </a:lnTo>
                    <a:lnTo>
                      <a:pt x="50" y="344"/>
                    </a:lnTo>
                    <a:lnTo>
                      <a:pt x="65" y="353"/>
                    </a:lnTo>
                    <a:lnTo>
                      <a:pt x="65" y="353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Freeform 301"/>
              <p:cNvSpPr>
                <a:spLocks/>
              </p:cNvSpPr>
              <p:nvPr/>
            </p:nvSpPr>
            <p:spPr bwMode="auto">
              <a:xfrm>
                <a:off x="988" y="2328"/>
                <a:ext cx="251" cy="215"/>
              </a:xfrm>
              <a:custGeom>
                <a:avLst/>
                <a:gdLst/>
                <a:ahLst/>
                <a:cxnLst>
                  <a:cxn ang="0">
                    <a:pos x="502" y="351"/>
                  </a:cxn>
                  <a:cxn ang="0">
                    <a:pos x="449" y="0"/>
                  </a:cxn>
                  <a:cxn ang="0">
                    <a:pos x="0" y="79"/>
                  </a:cxn>
                  <a:cxn ang="0">
                    <a:pos x="52" y="428"/>
                  </a:cxn>
                  <a:cxn ang="0">
                    <a:pos x="502" y="351"/>
                  </a:cxn>
                  <a:cxn ang="0">
                    <a:pos x="502" y="351"/>
                  </a:cxn>
                </a:cxnLst>
                <a:rect l="0" t="0" r="r" b="b"/>
                <a:pathLst>
                  <a:path w="502" h="428">
                    <a:moveTo>
                      <a:pt x="502" y="351"/>
                    </a:moveTo>
                    <a:lnTo>
                      <a:pt x="449" y="0"/>
                    </a:lnTo>
                    <a:lnTo>
                      <a:pt x="0" y="79"/>
                    </a:lnTo>
                    <a:lnTo>
                      <a:pt x="52" y="428"/>
                    </a:lnTo>
                    <a:lnTo>
                      <a:pt x="502" y="351"/>
                    </a:lnTo>
                    <a:lnTo>
                      <a:pt x="502" y="351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302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solidFill>
                <a:srgbClr val="666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303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Line 304"/>
              <p:cNvSpPr>
                <a:spLocks noChangeShapeType="1"/>
              </p:cNvSpPr>
              <p:nvPr/>
            </p:nvSpPr>
            <p:spPr bwMode="auto">
              <a:xfrm flipH="1">
                <a:off x="1026" y="248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Line 305"/>
              <p:cNvSpPr>
                <a:spLocks noChangeShapeType="1"/>
              </p:cNvSpPr>
              <p:nvPr/>
            </p:nvSpPr>
            <p:spPr bwMode="auto">
              <a:xfrm flipH="1">
                <a:off x="1006" y="234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06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Freeform 307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noFill/>
              <a:ln w="4763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308"/>
              <p:cNvSpPr>
                <a:spLocks/>
              </p:cNvSpPr>
              <p:nvPr/>
            </p:nvSpPr>
            <p:spPr bwMode="auto">
              <a:xfrm>
                <a:off x="1015" y="2504"/>
                <a:ext cx="334" cy="78"/>
              </a:xfrm>
              <a:custGeom>
                <a:avLst/>
                <a:gdLst/>
                <a:ahLst/>
                <a:cxnLst>
                  <a:cxn ang="0">
                    <a:pos x="450" y="0"/>
                  </a:cxn>
                  <a:cxn ang="0">
                    <a:pos x="668" y="80"/>
                  </a:cxn>
                  <a:cxn ang="0">
                    <a:pos x="218" y="156"/>
                  </a:cxn>
                  <a:cxn ang="0">
                    <a:pos x="0" y="80"/>
                  </a:cxn>
                  <a:cxn ang="0">
                    <a:pos x="450" y="0"/>
                  </a:cxn>
                  <a:cxn ang="0">
                    <a:pos x="450" y="0"/>
                  </a:cxn>
                </a:cxnLst>
                <a:rect l="0" t="0" r="r" b="b"/>
                <a:pathLst>
                  <a:path w="668" h="156">
                    <a:moveTo>
                      <a:pt x="450" y="0"/>
                    </a:moveTo>
                    <a:lnTo>
                      <a:pt x="668" y="80"/>
                    </a:lnTo>
                    <a:lnTo>
                      <a:pt x="218" y="156"/>
                    </a:lnTo>
                    <a:lnTo>
                      <a:pt x="0" y="80"/>
                    </a:lnTo>
                    <a:lnTo>
                      <a:pt x="450" y="0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Line 309"/>
              <p:cNvSpPr>
                <a:spLocks noChangeShapeType="1"/>
              </p:cNvSpPr>
              <p:nvPr/>
            </p:nvSpPr>
            <p:spPr bwMode="auto">
              <a:xfrm flipH="1">
                <a:off x="1015" y="2504"/>
                <a:ext cx="224" cy="3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310"/>
              <p:cNvSpPr>
                <a:spLocks/>
              </p:cNvSpPr>
              <p:nvPr/>
            </p:nvSpPr>
            <p:spPr bwMode="auto">
              <a:xfrm>
                <a:off x="1047" y="2540"/>
                <a:ext cx="35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2" h="18">
                    <a:moveTo>
                      <a:pt x="39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311"/>
              <p:cNvSpPr>
                <a:spLocks/>
              </p:cNvSpPr>
              <p:nvPr/>
            </p:nvSpPr>
            <p:spPr bwMode="auto">
              <a:xfrm>
                <a:off x="1076" y="2535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18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8">
                    <a:moveTo>
                      <a:pt x="38" y="0"/>
                    </a:moveTo>
                    <a:lnTo>
                      <a:pt x="72" y="13"/>
                    </a:lnTo>
                    <a:lnTo>
                      <a:pt x="33" y="18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312"/>
              <p:cNvSpPr>
                <a:spLocks/>
              </p:cNvSpPr>
              <p:nvPr/>
            </p:nvSpPr>
            <p:spPr bwMode="auto">
              <a:xfrm>
                <a:off x="1106" y="2531"/>
                <a:ext cx="35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0"/>
                  </a:cxn>
                  <a:cxn ang="0">
                    <a:pos x="34" y="17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7">
                    <a:moveTo>
                      <a:pt x="39" y="0"/>
                    </a:moveTo>
                    <a:lnTo>
                      <a:pt x="71" y="10"/>
                    </a:lnTo>
                    <a:lnTo>
                      <a:pt x="34" y="17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313"/>
              <p:cNvSpPr>
                <a:spLocks/>
              </p:cNvSpPr>
              <p:nvPr/>
            </p:nvSpPr>
            <p:spPr bwMode="auto">
              <a:xfrm>
                <a:off x="1135" y="2526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0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0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314"/>
              <p:cNvSpPr>
                <a:spLocks/>
              </p:cNvSpPr>
              <p:nvPr/>
            </p:nvSpPr>
            <p:spPr bwMode="auto">
              <a:xfrm>
                <a:off x="1163" y="2521"/>
                <a:ext cx="37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315"/>
              <p:cNvSpPr>
                <a:spLocks/>
              </p:cNvSpPr>
              <p:nvPr/>
            </p:nvSpPr>
            <p:spPr bwMode="auto">
              <a:xfrm>
                <a:off x="1194" y="2516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2" h="18">
                    <a:moveTo>
                      <a:pt x="37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316"/>
              <p:cNvSpPr>
                <a:spLocks/>
              </p:cNvSpPr>
              <p:nvPr/>
            </p:nvSpPr>
            <p:spPr bwMode="auto">
              <a:xfrm>
                <a:off x="1222" y="2511"/>
                <a:ext cx="38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8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8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8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317"/>
              <p:cNvSpPr>
                <a:spLocks/>
              </p:cNvSpPr>
              <p:nvPr/>
            </p:nvSpPr>
            <p:spPr bwMode="auto">
              <a:xfrm>
                <a:off x="1071" y="2549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1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1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318"/>
              <p:cNvSpPr>
                <a:spLocks/>
              </p:cNvSpPr>
              <p:nvPr/>
            </p:nvSpPr>
            <p:spPr bwMode="auto">
              <a:xfrm>
                <a:off x="1101" y="2544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2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7">
                    <a:moveTo>
                      <a:pt x="38" y="0"/>
                    </a:moveTo>
                    <a:lnTo>
                      <a:pt x="71" y="12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19"/>
              <p:cNvSpPr>
                <a:spLocks/>
              </p:cNvSpPr>
              <p:nvPr/>
            </p:nvSpPr>
            <p:spPr bwMode="auto">
              <a:xfrm>
                <a:off x="1130" y="2539"/>
                <a:ext cx="35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1"/>
                  </a:cxn>
                  <a:cxn ang="0">
                    <a:pos x="33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6">
                    <a:moveTo>
                      <a:pt x="38" y="0"/>
                    </a:moveTo>
                    <a:lnTo>
                      <a:pt x="71" y="11"/>
                    </a:lnTo>
                    <a:lnTo>
                      <a:pt x="33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20"/>
              <p:cNvSpPr>
                <a:spLocks/>
              </p:cNvSpPr>
              <p:nvPr/>
            </p:nvSpPr>
            <p:spPr bwMode="auto">
              <a:xfrm>
                <a:off x="1159" y="2533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21"/>
              <p:cNvSpPr>
                <a:spLocks/>
              </p:cNvSpPr>
              <p:nvPr/>
            </p:nvSpPr>
            <p:spPr bwMode="auto">
              <a:xfrm>
                <a:off x="1188" y="2529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0"/>
                  </a:cxn>
                  <a:cxn ang="0">
                    <a:pos x="34" y="16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6">
                    <a:moveTo>
                      <a:pt x="39" y="0"/>
                    </a:moveTo>
                    <a:lnTo>
                      <a:pt x="73" y="10"/>
                    </a:lnTo>
                    <a:lnTo>
                      <a:pt x="34" y="16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22"/>
              <p:cNvSpPr>
                <a:spLocks/>
              </p:cNvSpPr>
              <p:nvPr/>
            </p:nvSpPr>
            <p:spPr bwMode="auto">
              <a:xfrm>
                <a:off x="1217" y="2524"/>
                <a:ext cx="37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2"/>
                  </a:cxn>
                  <a:cxn ang="0">
                    <a:pos x="35" y="16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2"/>
                    </a:lnTo>
                    <a:lnTo>
                      <a:pt x="35" y="16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323"/>
              <p:cNvSpPr>
                <a:spLocks/>
              </p:cNvSpPr>
              <p:nvPr/>
            </p:nvSpPr>
            <p:spPr bwMode="auto">
              <a:xfrm>
                <a:off x="1247" y="2519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1"/>
                  </a:cxn>
                  <a:cxn ang="0">
                    <a:pos x="34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1"/>
                    </a:lnTo>
                    <a:lnTo>
                      <a:pt x="34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324"/>
              <p:cNvSpPr>
                <a:spLocks/>
              </p:cNvSpPr>
              <p:nvPr/>
            </p:nvSpPr>
            <p:spPr bwMode="auto">
              <a:xfrm>
                <a:off x="1095" y="2557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1"/>
                  </a:cxn>
                  <a:cxn ang="0">
                    <a:pos x="34" y="19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9">
                    <a:moveTo>
                      <a:pt x="39" y="0"/>
                    </a:moveTo>
                    <a:lnTo>
                      <a:pt x="73" y="11"/>
                    </a:lnTo>
                    <a:lnTo>
                      <a:pt x="34" y="19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325"/>
              <p:cNvSpPr>
                <a:spLocks/>
              </p:cNvSpPr>
              <p:nvPr/>
            </p:nvSpPr>
            <p:spPr bwMode="auto">
              <a:xfrm>
                <a:off x="1125" y="2553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1" y="10"/>
                  </a:cxn>
                  <a:cxn ang="0">
                    <a:pos x="32" y="18"/>
                  </a:cxn>
                  <a:cxn ang="0">
                    <a:pos x="0" y="5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1" h="18">
                    <a:moveTo>
                      <a:pt x="37" y="0"/>
                    </a:moveTo>
                    <a:lnTo>
                      <a:pt x="71" y="10"/>
                    </a:lnTo>
                    <a:lnTo>
                      <a:pt x="32" y="18"/>
                    </a:lnTo>
                    <a:lnTo>
                      <a:pt x="0" y="5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326"/>
              <p:cNvSpPr>
                <a:spLocks/>
              </p:cNvSpPr>
              <p:nvPr/>
            </p:nvSpPr>
            <p:spPr bwMode="auto">
              <a:xfrm>
                <a:off x="1242" y="2532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0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8">
                    <a:moveTo>
                      <a:pt x="38" y="0"/>
                    </a:moveTo>
                    <a:lnTo>
                      <a:pt x="71" y="10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327"/>
              <p:cNvSpPr>
                <a:spLocks/>
              </p:cNvSpPr>
              <p:nvPr/>
            </p:nvSpPr>
            <p:spPr bwMode="auto">
              <a:xfrm>
                <a:off x="1271" y="2527"/>
                <a:ext cx="37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6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6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6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328"/>
              <p:cNvSpPr>
                <a:spLocks/>
              </p:cNvSpPr>
              <p:nvPr/>
            </p:nvSpPr>
            <p:spPr bwMode="auto">
              <a:xfrm>
                <a:off x="1120" y="2566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0" y="11"/>
                  </a:cxn>
                  <a:cxn ang="0">
                    <a:pos x="33" y="17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17">
                    <a:moveTo>
                      <a:pt x="38" y="0"/>
                    </a:moveTo>
                    <a:lnTo>
                      <a:pt x="70" y="11"/>
                    </a:lnTo>
                    <a:lnTo>
                      <a:pt x="33" y="17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329"/>
              <p:cNvSpPr>
                <a:spLocks/>
              </p:cNvSpPr>
              <p:nvPr/>
            </p:nvSpPr>
            <p:spPr bwMode="auto">
              <a:xfrm>
                <a:off x="1149" y="2560"/>
                <a:ext cx="36" cy="1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20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20">
                    <a:moveTo>
                      <a:pt x="38" y="0"/>
                    </a:moveTo>
                    <a:lnTo>
                      <a:pt x="72" y="13"/>
                    </a:lnTo>
                    <a:lnTo>
                      <a:pt x="33" y="20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330"/>
              <p:cNvSpPr>
                <a:spLocks/>
              </p:cNvSpPr>
              <p:nvPr/>
            </p:nvSpPr>
            <p:spPr bwMode="auto">
              <a:xfrm>
                <a:off x="1266" y="2540"/>
                <a:ext cx="36" cy="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72" y="13"/>
                  </a:cxn>
                  <a:cxn ang="0">
                    <a:pos x="35" y="18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72" h="18">
                    <a:moveTo>
                      <a:pt x="40" y="0"/>
                    </a:moveTo>
                    <a:lnTo>
                      <a:pt x="72" y="13"/>
                    </a:lnTo>
                    <a:lnTo>
                      <a:pt x="35" y="18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31"/>
              <p:cNvSpPr>
                <a:spLocks/>
              </p:cNvSpPr>
              <p:nvPr/>
            </p:nvSpPr>
            <p:spPr bwMode="auto">
              <a:xfrm>
                <a:off x="1295" y="2536"/>
                <a:ext cx="36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2"/>
                  </a:cxn>
                  <a:cxn ang="0">
                    <a:pos x="35" y="18"/>
                  </a:cxn>
                  <a:cxn ang="0">
                    <a:pos x="0" y="7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8">
                    <a:moveTo>
                      <a:pt x="39" y="0"/>
                    </a:moveTo>
                    <a:lnTo>
                      <a:pt x="71" y="12"/>
                    </a:lnTo>
                    <a:lnTo>
                      <a:pt x="35" y="18"/>
                    </a:lnTo>
                    <a:lnTo>
                      <a:pt x="0" y="7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" name="Freeform 332"/>
              <p:cNvSpPr>
                <a:spLocks/>
              </p:cNvSpPr>
              <p:nvPr/>
            </p:nvSpPr>
            <p:spPr bwMode="auto">
              <a:xfrm>
                <a:off x="1152" y="2536"/>
                <a:ext cx="124" cy="30"/>
              </a:xfrm>
              <a:custGeom>
                <a:avLst/>
                <a:gdLst/>
                <a:ahLst/>
                <a:cxnLst>
                  <a:cxn ang="0">
                    <a:pos x="248" y="30"/>
                  </a:cxn>
                  <a:cxn ang="0">
                    <a:pos x="166" y="0"/>
                  </a:cxn>
                  <a:cxn ang="0">
                    <a:pos x="0" y="29"/>
                  </a:cxn>
                  <a:cxn ang="0">
                    <a:pos x="84" y="61"/>
                  </a:cxn>
                  <a:cxn ang="0">
                    <a:pos x="248" y="30"/>
                  </a:cxn>
                  <a:cxn ang="0">
                    <a:pos x="248" y="30"/>
                  </a:cxn>
                </a:cxnLst>
                <a:rect l="0" t="0" r="r" b="b"/>
                <a:pathLst>
                  <a:path w="248" h="61">
                    <a:moveTo>
                      <a:pt x="248" y="30"/>
                    </a:moveTo>
                    <a:lnTo>
                      <a:pt x="166" y="0"/>
                    </a:lnTo>
                    <a:lnTo>
                      <a:pt x="0" y="29"/>
                    </a:lnTo>
                    <a:lnTo>
                      <a:pt x="84" y="61"/>
                    </a:lnTo>
                    <a:lnTo>
                      <a:pt x="248" y="30"/>
                    </a:lnTo>
                    <a:lnTo>
                      <a:pt x="248" y="30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333"/>
              <p:cNvSpPr>
                <a:spLocks/>
              </p:cNvSpPr>
              <p:nvPr/>
            </p:nvSpPr>
            <p:spPr bwMode="auto">
              <a:xfrm>
                <a:off x="1014" y="2543"/>
                <a:ext cx="111" cy="52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0"/>
                  </a:cxn>
                  <a:cxn ang="0">
                    <a:pos x="222" y="79"/>
                  </a:cxn>
                  <a:cxn ang="0">
                    <a:pos x="222" y="104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222" h="104">
                    <a:moveTo>
                      <a:pt x="0" y="24"/>
                    </a:moveTo>
                    <a:lnTo>
                      <a:pt x="0" y="0"/>
                    </a:lnTo>
                    <a:lnTo>
                      <a:pt x="222" y="79"/>
                    </a:lnTo>
                    <a:lnTo>
                      <a:pt x="222" y="10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Line 334"/>
              <p:cNvSpPr>
                <a:spLocks noChangeShapeType="1"/>
              </p:cNvSpPr>
              <p:nvPr/>
            </p:nvSpPr>
            <p:spPr bwMode="auto">
              <a:xfrm flipH="1">
                <a:off x="1126" y="2544"/>
                <a:ext cx="221" cy="38"/>
              </a:xfrm>
              <a:prstGeom prst="line">
                <a:avLst/>
              </a:prstGeom>
              <a:noFill/>
              <a:ln w="1588">
                <a:solidFill>
                  <a:srgbClr val="9999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335"/>
              <p:cNvSpPr>
                <a:spLocks/>
              </p:cNvSpPr>
              <p:nvPr/>
            </p:nvSpPr>
            <p:spPr bwMode="auto">
              <a:xfrm>
                <a:off x="982" y="2328"/>
                <a:ext cx="366" cy="26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512" y="348"/>
                  </a:cxn>
                  <a:cxn ang="0">
                    <a:pos x="732" y="431"/>
                  </a:cxn>
                  <a:cxn ang="0">
                    <a:pos x="732" y="454"/>
                  </a:cxn>
                  <a:cxn ang="0">
                    <a:pos x="284" y="532"/>
                  </a:cxn>
                  <a:cxn ang="0">
                    <a:pos x="64" y="453"/>
                  </a:cxn>
                  <a:cxn ang="0">
                    <a:pos x="64" y="431"/>
                  </a:cxn>
                  <a:cxn ang="0">
                    <a:pos x="53" y="426"/>
                  </a:cxn>
                  <a:cxn ang="0">
                    <a:pos x="0" y="79"/>
                  </a:cxn>
                  <a:cxn ang="0">
                    <a:pos x="445" y="1"/>
                  </a:cxn>
                  <a:cxn ang="0">
                    <a:pos x="462" y="0"/>
                  </a:cxn>
                  <a:cxn ang="0">
                    <a:pos x="462" y="0"/>
                  </a:cxn>
                </a:cxnLst>
                <a:rect l="0" t="0" r="r" b="b"/>
                <a:pathLst>
                  <a:path w="732" h="532">
                    <a:moveTo>
                      <a:pt x="462" y="0"/>
                    </a:moveTo>
                    <a:lnTo>
                      <a:pt x="512" y="348"/>
                    </a:lnTo>
                    <a:lnTo>
                      <a:pt x="732" y="431"/>
                    </a:lnTo>
                    <a:lnTo>
                      <a:pt x="732" y="454"/>
                    </a:lnTo>
                    <a:lnTo>
                      <a:pt x="284" y="532"/>
                    </a:lnTo>
                    <a:lnTo>
                      <a:pt x="64" y="453"/>
                    </a:lnTo>
                    <a:lnTo>
                      <a:pt x="64" y="431"/>
                    </a:lnTo>
                    <a:lnTo>
                      <a:pt x="53" y="426"/>
                    </a:lnTo>
                    <a:lnTo>
                      <a:pt x="0" y="79"/>
                    </a:lnTo>
                    <a:lnTo>
                      <a:pt x="445" y="1"/>
                    </a:lnTo>
                    <a:lnTo>
                      <a:pt x="462" y="0"/>
                    </a:lnTo>
                    <a:lnTo>
                      <a:pt x="462" y="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6" name="Picture 1234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21098833">
              <a:off x="1277353" y="828257"/>
              <a:ext cx="320908" cy="2208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34" name="Freeform 33"/>
          <p:cNvSpPr/>
          <p:nvPr/>
        </p:nvSpPr>
        <p:spPr>
          <a:xfrm>
            <a:off x="5288907" y="2176530"/>
            <a:ext cx="865031" cy="2678805"/>
          </a:xfrm>
          <a:custGeom>
            <a:avLst/>
            <a:gdLst>
              <a:gd name="connsiteX0" fmla="*/ 465786 w 865031"/>
              <a:gd name="connsiteY0" fmla="*/ 0 h 2678805"/>
              <a:gd name="connsiteX1" fmla="*/ 66541 w 865031"/>
              <a:gd name="connsiteY1" fmla="*/ 772732 h 2678805"/>
              <a:gd name="connsiteX2" fmla="*/ 865031 w 865031"/>
              <a:gd name="connsiteY2" fmla="*/ 2678805 h 2678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5031" h="2678805">
                <a:moveTo>
                  <a:pt x="465786" y="0"/>
                </a:moveTo>
                <a:cubicBezTo>
                  <a:pt x="232893" y="163132"/>
                  <a:pt x="0" y="326265"/>
                  <a:pt x="66541" y="772732"/>
                </a:cubicBezTo>
                <a:cubicBezTo>
                  <a:pt x="133082" y="1219199"/>
                  <a:pt x="729803" y="2346101"/>
                  <a:pt x="865031" y="2678805"/>
                </a:cubicBez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76200"/>
            <a:ext cx="9144000" cy="1143000"/>
          </a:xfrm>
        </p:spPr>
        <p:txBody>
          <a:bodyPr/>
          <a:lstStyle/>
          <a:p>
            <a:r>
              <a:rPr lang="en-US" dirty="0" smtClean="0"/>
              <a:t>Capture from a SPAN/Mirror/Monitor (S/M/M)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371600"/>
            <a:ext cx="5176311" cy="4525963"/>
          </a:xfrm>
        </p:spPr>
        <p:txBody>
          <a:bodyPr/>
          <a:lstStyle/>
          <a:p>
            <a:r>
              <a:rPr lang="en-US" dirty="0" smtClean="0"/>
              <a:t>Why do I care so much about delta times?</a:t>
            </a:r>
          </a:p>
          <a:p>
            <a:pPr lvl="1"/>
            <a:r>
              <a:rPr lang="en-US" dirty="0" smtClean="0"/>
              <a:t>That’s how I make a living</a:t>
            </a:r>
          </a:p>
          <a:p>
            <a:pPr lvl="1"/>
            <a:r>
              <a:rPr lang="en-US" dirty="0" smtClean="0"/>
              <a:t>That’s how I prove whose fault it is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6138846" y="6453188"/>
            <a:ext cx="33337" cy="11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r>
              <a:rPr lang="en-US" sz="100">
                <a:solidFill>
                  <a:srgbClr val="FFFFFF"/>
                </a:solidFill>
              </a:rPr>
              <a:t>SERIES</a:t>
            </a:r>
            <a:endParaRPr lang="en-US"/>
          </a:p>
        </p:txBody>
      </p:sp>
      <p:grpSp>
        <p:nvGrpSpPr>
          <p:cNvPr id="4" name="Group 5"/>
          <p:cNvGrpSpPr>
            <a:grpSpLocks/>
          </p:cNvGrpSpPr>
          <p:nvPr/>
        </p:nvGrpSpPr>
        <p:grpSpPr bwMode="auto">
          <a:xfrm>
            <a:off x="5716570" y="1905000"/>
            <a:ext cx="1674813" cy="377825"/>
            <a:chOff x="528" y="3472"/>
            <a:chExt cx="786" cy="143"/>
          </a:xfrm>
        </p:grpSpPr>
        <p:sp>
          <p:nvSpPr>
            <p:cNvPr id="431" name="Rectangle 6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32" name="Line 7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" name="Group 8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445" name="Freeform 9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Freeform 10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Rectangle 11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 12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 13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Freeform 14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Freeform 15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Freeform 16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Freeform 17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Freeform 18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Freeform 19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Freeform 20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Rectangle 21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Rectangle 22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Rectangle 23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Rectangle 24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" name="Rectangle 25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" name="Rectangle 26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Rectangle 27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Rectangle 28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Rectangle 29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Rectangle 30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Rectangle 31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Rectangle 32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Rectangle 33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Rectangle 34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Rectangle 35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Rectangle 36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" name="Rectangle 37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" name="Rectangle 38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" name="Rectangle 39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" name="Rectangle 40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" name="Rectangle 41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" name="Rectangle 42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" name="Rectangle 43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" name="Rectangle 44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" name="Rectangle 45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" name="Rectangle 46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4" name="Line 47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5" name="Line 48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6" name="Line 49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7" name="Line 50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8" name="Line 51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9" name="Line 52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0" name="Line 53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1" name="Line 54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2" name="Line 55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3" name="Line 56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4" name="Line 57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7" name="Line 58"/>
          <p:cNvSpPr>
            <a:spLocks noChangeShapeType="1"/>
          </p:cNvSpPr>
          <p:nvPr/>
        </p:nvSpPr>
        <p:spPr bwMode="auto">
          <a:xfrm>
            <a:off x="7162783" y="2209800"/>
            <a:ext cx="1217612" cy="6715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8" name="Line 60"/>
          <p:cNvSpPr>
            <a:spLocks noChangeShapeType="1"/>
          </p:cNvSpPr>
          <p:nvPr/>
        </p:nvSpPr>
        <p:spPr bwMode="auto">
          <a:xfrm flipH="1">
            <a:off x="5867400" y="2209800"/>
            <a:ext cx="109538" cy="369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9" name="Line 61"/>
          <p:cNvSpPr>
            <a:spLocks noChangeShapeType="1"/>
          </p:cNvSpPr>
          <p:nvPr/>
        </p:nvSpPr>
        <p:spPr bwMode="auto">
          <a:xfrm>
            <a:off x="6172183" y="2209800"/>
            <a:ext cx="228600" cy="457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10" name="Line 62"/>
          <p:cNvSpPr>
            <a:spLocks noChangeShapeType="1"/>
          </p:cNvSpPr>
          <p:nvPr/>
        </p:nvSpPr>
        <p:spPr bwMode="auto">
          <a:xfrm>
            <a:off x="6934183" y="2209800"/>
            <a:ext cx="384175" cy="422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1" name="Group 177"/>
          <p:cNvGrpSpPr>
            <a:grpSpLocks/>
          </p:cNvGrpSpPr>
          <p:nvPr/>
        </p:nvGrpSpPr>
        <p:grpSpPr bwMode="auto">
          <a:xfrm>
            <a:off x="6086458" y="4684713"/>
            <a:ext cx="1162050" cy="215900"/>
            <a:chOff x="528" y="3472"/>
            <a:chExt cx="786" cy="143"/>
          </a:xfrm>
        </p:grpSpPr>
        <p:sp>
          <p:nvSpPr>
            <p:cNvPr id="374" name="Rectangle 178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75" name="Line 179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" name="Group 180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388" name="Freeform 181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82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Rectangle 183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84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85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86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87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88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89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190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191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192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Rectangle 193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Rectangle 194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Rectangle 195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Rectangle 196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Rectangle 197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Rectangle 198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Rectangle 199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Rectangle 200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Rectangle 201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Rectangle 202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Rectangle 203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Rectangle 204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Rectangle 205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Rectangle 206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Rectangle 207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Rectangle 208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Rectangle 209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Rectangle 210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Rectangle 211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Rectangle 212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Rectangle 213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Rectangle 214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Rectangle 215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Rectangle 216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Rectangle 217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Rectangle 218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7" name="Line 219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8" name="Line 220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9" name="Line 221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0" name="Line 222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1" name="Line 223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Line 224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Line 225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4" name="Line 226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5" name="Line 227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6" name="Line 228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7" name="Line 229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14" name="Line 230"/>
          <p:cNvSpPr>
            <a:spLocks noChangeShapeType="1"/>
          </p:cNvSpPr>
          <p:nvPr/>
        </p:nvSpPr>
        <p:spPr bwMode="auto">
          <a:xfrm flipH="1">
            <a:off x="5976921" y="4816475"/>
            <a:ext cx="273050" cy="2651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3" name="Group 232"/>
          <p:cNvGrpSpPr>
            <a:grpSpLocks/>
          </p:cNvGrpSpPr>
          <p:nvPr/>
        </p:nvGrpSpPr>
        <p:grpSpPr bwMode="auto">
          <a:xfrm>
            <a:off x="5732446" y="5046663"/>
            <a:ext cx="452437" cy="523875"/>
            <a:chOff x="1350" y="2770"/>
            <a:chExt cx="306" cy="348"/>
          </a:xfrm>
        </p:grpSpPr>
        <p:pic>
          <p:nvPicPr>
            <p:cNvPr id="372" name="Picture 233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350" y="2770"/>
              <a:ext cx="306" cy="348"/>
            </a:xfrm>
            <a:prstGeom prst="rect">
              <a:avLst/>
            </a:prstGeom>
            <a:noFill/>
          </p:spPr>
        </p:pic>
        <p:sp>
          <p:nvSpPr>
            <p:cNvPr id="373" name="Text Box 234"/>
            <p:cNvSpPr txBox="1">
              <a:spLocks noChangeArrowheads="1"/>
            </p:cNvSpPr>
            <p:nvPr/>
          </p:nvSpPr>
          <p:spPr bwMode="auto">
            <a:xfrm>
              <a:off x="1448" y="2842"/>
              <a:ext cx="136" cy="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X</a:t>
              </a:r>
              <a:endParaRPr lang="en-US"/>
            </a:p>
          </p:txBody>
        </p:sp>
      </p:grpSp>
      <p:sp>
        <p:nvSpPr>
          <p:cNvPr id="16" name="Line 235"/>
          <p:cNvSpPr>
            <a:spLocks noChangeShapeType="1"/>
          </p:cNvSpPr>
          <p:nvPr/>
        </p:nvSpPr>
        <p:spPr bwMode="auto">
          <a:xfrm flipH="1">
            <a:off x="6413483" y="4873625"/>
            <a:ext cx="46038" cy="795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5" name="Group 236"/>
          <p:cNvGrpSpPr>
            <a:grpSpLocks/>
          </p:cNvGrpSpPr>
          <p:nvPr/>
        </p:nvGrpSpPr>
        <p:grpSpPr bwMode="auto">
          <a:xfrm>
            <a:off x="6232508" y="5668963"/>
            <a:ext cx="450850" cy="523875"/>
            <a:chOff x="1632" y="2959"/>
            <a:chExt cx="306" cy="348"/>
          </a:xfrm>
        </p:grpSpPr>
        <p:pic>
          <p:nvPicPr>
            <p:cNvPr id="370" name="Picture 237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632" y="2959"/>
              <a:ext cx="306" cy="348"/>
            </a:xfrm>
            <a:prstGeom prst="rect">
              <a:avLst/>
            </a:prstGeom>
            <a:noFill/>
          </p:spPr>
        </p:pic>
        <p:sp>
          <p:nvSpPr>
            <p:cNvPr id="371" name="Text Box 238"/>
            <p:cNvSpPr txBox="1">
              <a:spLocks noChangeArrowheads="1"/>
            </p:cNvSpPr>
            <p:nvPr/>
          </p:nvSpPr>
          <p:spPr bwMode="auto">
            <a:xfrm>
              <a:off x="1730" y="3016"/>
              <a:ext cx="135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Y</a:t>
              </a:r>
              <a:endParaRPr lang="en-US"/>
            </a:p>
          </p:txBody>
        </p:sp>
      </p:grpSp>
      <p:sp>
        <p:nvSpPr>
          <p:cNvPr id="18" name="Line 239"/>
          <p:cNvSpPr>
            <a:spLocks noChangeShapeType="1"/>
          </p:cNvSpPr>
          <p:nvPr/>
        </p:nvSpPr>
        <p:spPr bwMode="auto">
          <a:xfrm>
            <a:off x="6767496" y="4873625"/>
            <a:ext cx="142875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17" name="Group 240"/>
          <p:cNvGrpSpPr>
            <a:grpSpLocks/>
          </p:cNvGrpSpPr>
          <p:nvPr/>
        </p:nvGrpSpPr>
        <p:grpSpPr bwMode="auto">
          <a:xfrm>
            <a:off x="6688121" y="5022850"/>
            <a:ext cx="450850" cy="523875"/>
            <a:chOff x="2256" y="2784"/>
            <a:chExt cx="306" cy="348"/>
          </a:xfrm>
        </p:grpSpPr>
        <p:pic>
          <p:nvPicPr>
            <p:cNvPr id="368" name="Picture 241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256" y="2784"/>
              <a:ext cx="306" cy="348"/>
            </a:xfrm>
            <a:prstGeom prst="rect">
              <a:avLst/>
            </a:prstGeom>
            <a:noFill/>
          </p:spPr>
        </p:pic>
        <p:sp>
          <p:nvSpPr>
            <p:cNvPr id="369" name="Text Box 242"/>
            <p:cNvSpPr txBox="1">
              <a:spLocks noChangeArrowheads="1"/>
            </p:cNvSpPr>
            <p:nvPr/>
          </p:nvSpPr>
          <p:spPr bwMode="auto">
            <a:xfrm>
              <a:off x="2340" y="2833"/>
              <a:ext cx="137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Z</a:t>
              </a:r>
              <a:endParaRPr lang="en-US"/>
            </a:p>
          </p:txBody>
        </p:sp>
      </p:grpSp>
      <p:sp>
        <p:nvSpPr>
          <p:cNvPr id="20" name="AutoShape 243"/>
          <p:cNvSpPr>
            <a:spLocks noChangeArrowheads="1"/>
          </p:cNvSpPr>
          <p:nvPr/>
        </p:nvSpPr>
        <p:spPr bwMode="auto">
          <a:xfrm>
            <a:off x="5791183" y="1543050"/>
            <a:ext cx="1524000" cy="1123950"/>
          </a:xfrm>
          <a:custGeom>
            <a:avLst/>
            <a:gdLst>
              <a:gd name="G0" fmla="+- -1120188 0 0"/>
              <a:gd name="G1" fmla="+- 11796480 0 0"/>
              <a:gd name="G2" fmla="+- -1120188 0 11796480"/>
              <a:gd name="G3" fmla="+- 10800 0 0"/>
              <a:gd name="G4" fmla="+- 0 0 -1120188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9247 0 0"/>
              <a:gd name="G9" fmla="+- 0 0 11796480"/>
              <a:gd name="G10" fmla="+- 9247 0 2700"/>
              <a:gd name="G11" fmla="cos G10 -1120188"/>
              <a:gd name="G12" fmla="sin G10 -1120188"/>
              <a:gd name="G13" fmla="cos 13500 -1120188"/>
              <a:gd name="G14" fmla="sin 13500 -1120188"/>
              <a:gd name="G15" fmla="+- G11 10800 0"/>
              <a:gd name="G16" fmla="+- G12 10800 0"/>
              <a:gd name="G17" fmla="+- G13 10800 0"/>
              <a:gd name="G18" fmla="+- G14 10800 0"/>
              <a:gd name="G19" fmla="*/ 9247 1 2"/>
              <a:gd name="G20" fmla="+- G19 5400 0"/>
              <a:gd name="G21" fmla="cos G20 -1120188"/>
              <a:gd name="G22" fmla="sin G20 -1120188"/>
              <a:gd name="G23" fmla="+- G21 10800 0"/>
              <a:gd name="G24" fmla="+- G12 G23 G22"/>
              <a:gd name="G25" fmla="+- G22 G23 G11"/>
              <a:gd name="G26" fmla="cos 10800 -1120188"/>
              <a:gd name="G27" fmla="sin 10800 -1120188"/>
              <a:gd name="G28" fmla="cos 9247 -1120188"/>
              <a:gd name="G29" fmla="sin 9247 -1120188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20188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9247 G39"/>
              <a:gd name="G43" fmla="sin 9247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195 w 21600"/>
              <a:gd name="T5" fmla="*/ 119 h 21600"/>
              <a:gd name="T6" fmla="*/ 776 w 21600"/>
              <a:gd name="T7" fmla="*/ 10800 h 21600"/>
              <a:gd name="T8" fmla="*/ 9425 w 21600"/>
              <a:gd name="T9" fmla="*/ 1655 h 21600"/>
              <a:gd name="T10" fmla="*/ 23703 w 21600"/>
              <a:gd name="T11" fmla="*/ 6832 h 21600"/>
              <a:gd name="T12" fmla="*/ 21403 w 21600"/>
              <a:gd name="T13" fmla="*/ 11177 h 21600"/>
              <a:gd name="T14" fmla="*/ 17057 w 21600"/>
              <a:gd name="T15" fmla="*/ 8875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638" y="8082"/>
                </a:moveTo>
                <a:cubicBezTo>
                  <a:pt x="18445" y="4201"/>
                  <a:pt x="14860" y="1553"/>
                  <a:pt x="10800" y="1553"/>
                </a:cubicBezTo>
                <a:cubicBezTo>
                  <a:pt x="5693" y="1553"/>
                  <a:pt x="1553" y="5693"/>
                  <a:pt x="1553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41" y="-1"/>
                  <a:pt x="19729" y="3093"/>
                  <a:pt x="21122" y="7625"/>
                </a:cubicBezTo>
                <a:lnTo>
                  <a:pt x="23703" y="6832"/>
                </a:lnTo>
                <a:lnTo>
                  <a:pt x="21403" y="11177"/>
                </a:lnTo>
                <a:lnTo>
                  <a:pt x="17057" y="8875"/>
                </a:lnTo>
                <a:lnTo>
                  <a:pt x="19638" y="8082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1" name="AutoShape 244"/>
          <p:cNvSpPr>
            <a:spLocks noChangeArrowheads="1"/>
          </p:cNvSpPr>
          <p:nvPr/>
        </p:nvSpPr>
        <p:spPr bwMode="auto">
          <a:xfrm>
            <a:off x="6227746" y="4340225"/>
            <a:ext cx="985837" cy="974725"/>
          </a:xfrm>
          <a:custGeom>
            <a:avLst/>
            <a:gdLst>
              <a:gd name="G0" fmla="+- -1111009 0 0"/>
              <a:gd name="G1" fmla="+- 11796480 0 0"/>
              <a:gd name="G2" fmla="+- -1111009 0 11796480"/>
              <a:gd name="G3" fmla="+- 10800 0 0"/>
              <a:gd name="G4" fmla="+- 0 0 -1111009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9290 0 0"/>
              <a:gd name="G9" fmla="+- 0 0 11796480"/>
              <a:gd name="G10" fmla="+- 9290 0 2700"/>
              <a:gd name="G11" fmla="cos G10 -1111009"/>
              <a:gd name="G12" fmla="sin G10 -1111009"/>
              <a:gd name="G13" fmla="cos 13500 -1111009"/>
              <a:gd name="G14" fmla="sin 13500 -1111009"/>
              <a:gd name="G15" fmla="+- G11 10800 0"/>
              <a:gd name="G16" fmla="+- G12 10800 0"/>
              <a:gd name="G17" fmla="+- G13 10800 0"/>
              <a:gd name="G18" fmla="+- G14 10800 0"/>
              <a:gd name="G19" fmla="*/ 9290 1 2"/>
              <a:gd name="G20" fmla="+- G19 5400 0"/>
              <a:gd name="G21" fmla="cos G20 -1111009"/>
              <a:gd name="G22" fmla="sin G20 -1111009"/>
              <a:gd name="G23" fmla="+- G21 10800 0"/>
              <a:gd name="G24" fmla="+- G12 G23 G22"/>
              <a:gd name="G25" fmla="+- G22 G23 G11"/>
              <a:gd name="G26" fmla="cos 10800 -1111009"/>
              <a:gd name="G27" fmla="sin 10800 -1111009"/>
              <a:gd name="G28" fmla="cos 9290 -1111009"/>
              <a:gd name="G29" fmla="sin 9290 -1111009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11009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9290 G39"/>
              <a:gd name="G43" fmla="sin 9290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208 w 21600"/>
              <a:gd name="T5" fmla="*/ 117 h 21600"/>
              <a:gd name="T6" fmla="*/ 755 w 21600"/>
              <a:gd name="T7" fmla="*/ 10800 h 21600"/>
              <a:gd name="T8" fmla="*/ 9430 w 21600"/>
              <a:gd name="T9" fmla="*/ 1611 h 21600"/>
              <a:gd name="T10" fmla="*/ 23713 w 21600"/>
              <a:gd name="T11" fmla="*/ 6863 h 21600"/>
              <a:gd name="T12" fmla="*/ 21415 w 21600"/>
              <a:gd name="T13" fmla="*/ 11176 h 21600"/>
              <a:gd name="T14" fmla="*/ 17103 w 21600"/>
              <a:gd name="T15" fmla="*/ 8878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686" y="8091"/>
                </a:moveTo>
                <a:cubicBezTo>
                  <a:pt x="18494" y="4181"/>
                  <a:pt x="14887" y="1510"/>
                  <a:pt x="10800" y="1510"/>
                </a:cubicBezTo>
                <a:cubicBezTo>
                  <a:pt x="5669" y="1510"/>
                  <a:pt x="1510" y="5669"/>
                  <a:pt x="1510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51" y="-1"/>
                  <a:pt x="19745" y="3105"/>
                  <a:pt x="21130" y="7650"/>
                </a:cubicBezTo>
                <a:lnTo>
                  <a:pt x="23713" y="6863"/>
                </a:lnTo>
                <a:lnTo>
                  <a:pt x="21415" y="11176"/>
                </a:lnTo>
                <a:lnTo>
                  <a:pt x="17103" y="8878"/>
                </a:lnTo>
                <a:lnTo>
                  <a:pt x="19686" y="8091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" name="AutoShape 246"/>
          <p:cNvSpPr>
            <a:spLocks noChangeArrowheads="1"/>
          </p:cNvSpPr>
          <p:nvPr/>
        </p:nvSpPr>
        <p:spPr bwMode="auto">
          <a:xfrm>
            <a:off x="6454758" y="4340225"/>
            <a:ext cx="758825" cy="900113"/>
          </a:xfrm>
          <a:custGeom>
            <a:avLst/>
            <a:gdLst>
              <a:gd name="G0" fmla="+- -1157229 0 0"/>
              <a:gd name="G1" fmla="+- 11796480 0 0"/>
              <a:gd name="G2" fmla="+- -1157229 0 11796480"/>
              <a:gd name="G3" fmla="+- 10800 0 0"/>
              <a:gd name="G4" fmla="+- 0 0 -1157229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8930 0 0"/>
              <a:gd name="G9" fmla="+- 0 0 11796480"/>
              <a:gd name="G10" fmla="+- 8930 0 2700"/>
              <a:gd name="G11" fmla="cos G10 -1157229"/>
              <a:gd name="G12" fmla="sin G10 -1157229"/>
              <a:gd name="G13" fmla="cos 13500 -1157229"/>
              <a:gd name="G14" fmla="sin 13500 -1157229"/>
              <a:gd name="G15" fmla="+- G11 10800 0"/>
              <a:gd name="G16" fmla="+- G12 10800 0"/>
              <a:gd name="G17" fmla="+- G13 10800 0"/>
              <a:gd name="G18" fmla="+- G14 10800 0"/>
              <a:gd name="G19" fmla="*/ 8930 1 2"/>
              <a:gd name="G20" fmla="+- G19 5400 0"/>
              <a:gd name="G21" fmla="cos G20 -1157229"/>
              <a:gd name="G22" fmla="sin G20 -1157229"/>
              <a:gd name="G23" fmla="+- G21 10800 0"/>
              <a:gd name="G24" fmla="+- G12 G23 G22"/>
              <a:gd name="G25" fmla="+- G22 G23 G11"/>
              <a:gd name="G26" fmla="cos 10800 -1157229"/>
              <a:gd name="G27" fmla="sin 10800 -1157229"/>
              <a:gd name="G28" fmla="cos 8930 -1157229"/>
              <a:gd name="G29" fmla="sin 8930 -1157229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57229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8930 G39"/>
              <a:gd name="G43" fmla="sin 8930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142 w 21600"/>
              <a:gd name="T5" fmla="*/ 127 h 21600"/>
              <a:gd name="T6" fmla="*/ 935 w 21600"/>
              <a:gd name="T7" fmla="*/ 10800 h 21600"/>
              <a:gd name="T8" fmla="*/ 9429 w 21600"/>
              <a:gd name="T9" fmla="*/ 1975 h 21600"/>
              <a:gd name="T10" fmla="*/ 23663 w 21600"/>
              <a:gd name="T11" fmla="*/ 6705 h 21600"/>
              <a:gd name="T12" fmla="*/ 21303 w 21600"/>
              <a:gd name="T13" fmla="*/ 11271 h 21600"/>
              <a:gd name="T14" fmla="*/ 16736 w 21600"/>
              <a:gd name="T15" fmla="*/ 8910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309" y="8091"/>
                </a:moveTo>
                <a:cubicBezTo>
                  <a:pt x="18129" y="4386"/>
                  <a:pt x="14688" y="1870"/>
                  <a:pt x="10800" y="1870"/>
                </a:cubicBezTo>
                <a:cubicBezTo>
                  <a:pt x="5868" y="1870"/>
                  <a:pt x="1870" y="5868"/>
                  <a:pt x="1870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02" y="-1"/>
                  <a:pt x="19664" y="3042"/>
                  <a:pt x="21091" y="7524"/>
                </a:cubicBezTo>
                <a:lnTo>
                  <a:pt x="23663" y="6705"/>
                </a:lnTo>
                <a:lnTo>
                  <a:pt x="21303" y="11271"/>
                </a:lnTo>
                <a:lnTo>
                  <a:pt x="16736" y="8910"/>
                </a:lnTo>
                <a:lnTo>
                  <a:pt x="19309" y="8091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3" name="AutoShape 247"/>
          <p:cNvSpPr>
            <a:spLocks noChangeArrowheads="1"/>
          </p:cNvSpPr>
          <p:nvPr/>
        </p:nvSpPr>
        <p:spPr bwMode="auto">
          <a:xfrm>
            <a:off x="6757971" y="4340225"/>
            <a:ext cx="455612" cy="909638"/>
          </a:xfrm>
          <a:custGeom>
            <a:avLst/>
            <a:gdLst>
              <a:gd name="G0" fmla="+- -1157229 0 0"/>
              <a:gd name="G1" fmla="+- 11796480 0 0"/>
              <a:gd name="G2" fmla="+- -1157229 0 11796480"/>
              <a:gd name="G3" fmla="+- 10800 0 0"/>
              <a:gd name="G4" fmla="+- 0 0 -1157229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8930 0 0"/>
              <a:gd name="G9" fmla="+- 0 0 11796480"/>
              <a:gd name="G10" fmla="+- 8930 0 2700"/>
              <a:gd name="G11" fmla="cos G10 -1157229"/>
              <a:gd name="G12" fmla="sin G10 -1157229"/>
              <a:gd name="G13" fmla="cos 13500 -1157229"/>
              <a:gd name="G14" fmla="sin 13500 -1157229"/>
              <a:gd name="G15" fmla="+- G11 10800 0"/>
              <a:gd name="G16" fmla="+- G12 10800 0"/>
              <a:gd name="G17" fmla="+- G13 10800 0"/>
              <a:gd name="G18" fmla="+- G14 10800 0"/>
              <a:gd name="G19" fmla="*/ 8930 1 2"/>
              <a:gd name="G20" fmla="+- G19 5400 0"/>
              <a:gd name="G21" fmla="cos G20 -1157229"/>
              <a:gd name="G22" fmla="sin G20 -1157229"/>
              <a:gd name="G23" fmla="+- G21 10800 0"/>
              <a:gd name="G24" fmla="+- G12 G23 G22"/>
              <a:gd name="G25" fmla="+- G22 G23 G11"/>
              <a:gd name="G26" fmla="cos 10800 -1157229"/>
              <a:gd name="G27" fmla="sin 10800 -1157229"/>
              <a:gd name="G28" fmla="cos 8930 -1157229"/>
              <a:gd name="G29" fmla="sin 8930 -1157229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57229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8930 G39"/>
              <a:gd name="G43" fmla="sin 8930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142 w 21600"/>
              <a:gd name="T5" fmla="*/ 127 h 21600"/>
              <a:gd name="T6" fmla="*/ 935 w 21600"/>
              <a:gd name="T7" fmla="*/ 10800 h 21600"/>
              <a:gd name="T8" fmla="*/ 9429 w 21600"/>
              <a:gd name="T9" fmla="*/ 1975 h 21600"/>
              <a:gd name="T10" fmla="*/ 23663 w 21600"/>
              <a:gd name="T11" fmla="*/ 6705 h 21600"/>
              <a:gd name="T12" fmla="*/ 21303 w 21600"/>
              <a:gd name="T13" fmla="*/ 11271 h 21600"/>
              <a:gd name="T14" fmla="*/ 16736 w 21600"/>
              <a:gd name="T15" fmla="*/ 8910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309" y="8091"/>
                </a:moveTo>
                <a:cubicBezTo>
                  <a:pt x="18129" y="4386"/>
                  <a:pt x="14688" y="1870"/>
                  <a:pt x="10800" y="1870"/>
                </a:cubicBezTo>
                <a:cubicBezTo>
                  <a:pt x="5868" y="1870"/>
                  <a:pt x="1870" y="5868"/>
                  <a:pt x="1870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02" y="-1"/>
                  <a:pt x="19664" y="3042"/>
                  <a:pt x="21091" y="7524"/>
                </a:cubicBezTo>
                <a:lnTo>
                  <a:pt x="23663" y="6705"/>
                </a:lnTo>
                <a:lnTo>
                  <a:pt x="21303" y="11271"/>
                </a:lnTo>
                <a:lnTo>
                  <a:pt x="16736" y="8910"/>
                </a:lnTo>
                <a:lnTo>
                  <a:pt x="19309" y="8091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4" name="Line 248"/>
          <p:cNvSpPr>
            <a:spLocks noChangeShapeType="1"/>
          </p:cNvSpPr>
          <p:nvPr/>
        </p:nvSpPr>
        <p:spPr bwMode="auto">
          <a:xfrm>
            <a:off x="6986571" y="4870450"/>
            <a:ext cx="682625" cy="758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25" name="Picture 249" descr="IPphone87x74p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213583" y="5537200"/>
            <a:ext cx="631825" cy="547688"/>
          </a:xfrm>
          <a:prstGeom prst="rect">
            <a:avLst/>
          </a:prstGeom>
          <a:noFill/>
        </p:spPr>
      </p:pic>
      <p:grpSp>
        <p:nvGrpSpPr>
          <p:cNvPr id="19" name="Group 256"/>
          <p:cNvGrpSpPr>
            <a:grpSpLocks/>
          </p:cNvGrpSpPr>
          <p:nvPr/>
        </p:nvGrpSpPr>
        <p:grpSpPr bwMode="auto">
          <a:xfrm>
            <a:off x="8153393" y="2362207"/>
            <a:ext cx="447676" cy="1814515"/>
            <a:chOff x="2650" y="2690"/>
            <a:chExt cx="282" cy="1143"/>
          </a:xfrm>
        </p:grpSpPr>
        <p:sp>
          <p:nvSpPr>
            <p:cNvPr id="342" name="Rectangle 257"/>
            <p:cNvSpPr>
              <a:spLocks noChangeArrowheads="1"/>
            </p:cNvSpPr>
            <p:nvPr/>
          </p:nvSpPr>
          <p:spPr bwMode="auto">
            <a:xfrm>
              <a:off x="2663" y="2884"/>
              <a:ext cx="70" cy="948"/>
            </a:xfrm>
            <a:prstGeom prst="rect">
              <a:avLst/>
            </a:prstGeom>
            <a:solidFill>
              <a:srgbClr val="CF0E30"/>
            </a:solidFill>
            <a:ln w="4763" algn="ctr">
              <a:noFill/>
              <a:miter lim="800000"/>
              <a:headEnd/>
              <a:tailEnd/>
            </a:ln>
            <a:effectLst/>
            <a:scene3d>
              <a:camera prst="legacyObliqueTopRight"/>
              <a:lightRig rig="legacyFlat3" dir="l"/>
            </a:scene3d>
            <a:sp3d extrusionH="862000" prstMaterial="legacyMatte">
              <a:bevelT w="13500" h="13500" prst="angle"/>
              <a:bevelB w="13500" h="13500" prst="angle"/>
              <a:extrusionClr>
                <a:srgbClr val="CF0E30"/>
              </a:extrusionClr>
            </a:sp3d>
          </p:spPr>
          <p:txBody>
            <a:bodyPr>
              <a:flatTx/>
            </a:bodyPr>
            <a:lstStyle/>
            <a:p>
              <a:endParaRPr lang="en-US"/>
            </a:p>
          </p:txBody>
        </p:sp>
        <p:sp>
          <p:nvSpPr>
            <p:cNvPr id="343" name="Line 258"/>
            <p:cNvSpPr>
              <a:spLocks noChangeShapeType="1"/>
            </p:cNvSpPr>
            <p:nvPr/>
          </p:nvSpPr>
          <p:spPr bwMode="auto">
            <a:xfrm flipH="1">
              <a:off x="2740" y="2929"/>
              <a:ext cx="192" cy="169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Rectangle 259"/>
            <p:cNvSpPr>
              <a:spLocks noChangeArrowheads="1"/>
            </p:cNvSpPr>
            <p:nvPr/>
          </p:nvSpPr>
          <p:spPr bwMode="auto">
            <a:xfrm>
              <a:off x="2659" y="2886"/>
              <a:ext cx="73" cy="947"/>
            </a:xfrm>
            <a:prstGeom prst="rect">
              <a:avLst/>
            </a:prstGeom>
            <a:noFill/>
            <a:ln w="3175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5" name="Line 260"/>
            <p:cNvSpPr>
              <a:spLocks noChangeShapeType="1"/>
            </p:cNvSpPr>
            <p:nvPr/>
          </p:nvSpPr>
          <p:spPr bwMode="auto">
            <a:xfrm flipV="1">
              <a:off x="2887" y="2823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Line 261"/>
            <p:cNvSpPr>
              <a:spLocks noChangeShapeType="1"/>
            </p:cNvSpPr>
            <p:nvPr/>
          </p:nvSpPr>
          <p:spPr bwMode="auto">
            <a:xfrm flipV="1">
              <a:off x="2888" y="3378"/>
              <a:ext cx="1" cy="12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Line 262"/>
            <p:cNvSpPr>
              <a:spLocks noChangeShapeType="1"/>
            </p:cNvSpPr>
            <p:nvPr/>
          </p:nvSpPr>
          <p:spPr bwMode="auto">
            <a:xfrm flipV="1">
              <a:off x="2888" y="3082"/>
              <a:ext cx="1" cy="146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Line 263"/>
            <p:cNvSpPr>
              <a:spLocks noChangeShapeType="1"/>
            </p:cNvSpPr>
            <p:nvPr/>
          </p:nvSpPr>
          <p:spPr bwMode="auto">
            <a:xfrm flipH="1">
              <a:off x="2734" y="3460"/>
              <a:ext cx="192" cy="2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Line 264"/>
            <p:cNvSpPr>
              <a:spLocks noChangeShapeType="1"/>
            </p:cNvSpPr>
            <p:nvPr/>
          </p:nvSpPr>
          <p:spPr bwMode="auto">
            <a:xfrm flipH="1">
              <a:off x="2734" y="3460"/>
              <a:ext cx="192" cy="218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Line 265"/>
            <p:cNvSpPr>
              <a:spLocks noChangeShapeType="1"/>
            </p:cNvSpPr>
            <p:nvPr/>
          </p:nvSpPr>
          <p:spPr bwMode="auto">
            <a:xfrm flipH="1">
              <a:off x="2734" y="3339"/>
              <a:ext cx="192" cy="19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Line 266"/>
            <p:cNvSpPr>
              <a:spLocks noChangeShapeType="1"/>
            </p:cNvSpPr>
            <p:nvPr/>
          </p:nvSpPr>
          <p:spPr bwMode="auto">
            <a:xfrm flipH="1">
              <a:off x="2734" y="3339"/>
              <a:ext cx="192" cy="194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Line 267"/>
            <p:cNvSpPr>
              <a:spLocks noChangeShapeType="1"/>
            </p:cNvSpPr>
            <p:nvPr/>
          </p:nvSpPr>
          <p:spPr bwMode="auto">
            <a:xfrm flipH="1">
              <a:off x="2734" y="3194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Line 268"/>
            <p:cNvSpPr>
              <a:spLocks noChangeShapeType="1"/>
            </p:cNvSpPr>
            <p:nvPr/>
          </p:nvSpPr>
          <p:spPr bwMode="auto">
            <a:xfrm flipH="1">
              <a:off x="2734" y="3194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Line 269"/>
            <p:cNvSpPr>
              <a:spLocks noChangeShapeType="1"/>
            </p:cNvSpPr>
            <p:nvPr/>
          </p:nvSpPr>
          <p:spPr bwMode="auto">
            <a:xfrm flipH="1">
              <a:off x="2734" y="3049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Line 270"/>
            <p:cNvSpPr>
              <a:spLocks noChangeShapeType="1"/>
            </p:cNvSpPr>
            <p:nvPr/>
          </p:nvSpPr>
          <p:spPr bwMode="auto">
            <a:xfrm flipH="1">
              <a:off x="2734" y="3049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" name="Line 271"/>
            <p:cNvSpPr>
              <a:spLocks noChangeShapeType="1"/>
            </p:cNvSpPr>
            <p:nvPr/>
          </p:nvSpPr>
          <p:spPr bwMode="auto">
            <a:xfrm flipV="1">
              <a:off x="2734" y="2783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Line 272"/>
            <p:cNvSpPr>
              <a:spLocks noChangeShapeType="1"/>
            </p:cNvSpPr>
            <p:nvPr/>
          </p:nvSpPr>
          <p:spPr bwMode="auto">
            <a:xfrm flipV="1">
              <a:off x="2734" y="2783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Line 273"/>
            <p:cNvSpPr>
              <a:spLocks noChangeShapeType="1"/>
            </p:cNvSpPr>
            <p:nvPr/>
          </p:nvSpPr>
          <p:spPr bwMode="auto">
            <a:xfrm flipV="1">
              <a:off x="2814" y="3583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" name="Line 274"/>
            <p:cNvSpPr>
              <a:spLocks noChangeShapeType="1"/>
            </p:cNvSpPr>
            <p:nvPr/>
          </p:nvSpPr>
          <p:spPr bwMode="auto">
            <a:xfrm flipV="1">
              <a:off x="2814" y="3306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" name="Line 275"/>
            <p:cNvSpPr>
              <a:spLocks noChangeShapeType="1"/>
            </p:cNvSpPr>
            <p:nvPr/>
          </p:nvSpPr>
          <p:spPr bwMode="auto">
            <a:xfrm flipH="1" flipV="1">
              <a:off x="2815" y="3030"/>
              <a:ext cx="6" cy="132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Line 276"/>
            <p:cNvSpPr>
              <a:spLocks noChangeShapeType="1"/>
            </p:cNvSpPr>
            <p:nvPr/>
          </p:nvSpPr>
          <p:spPr bwMode="auto">
            <a:xfrm flipV="1">
              <a:off x="2734" y="2690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Line 277"/>
            <p:cNvSpPr>
              <a:spLocks noChangeShapeType="1"/>
            </p:cNvSpPr>
            <p:nvPr/>
          </p:nvSpPr>
          <p:spPr bwMode="auto">
            <a:xfrm>
              <a:off x="2651" y="2973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3" name="Line 278"/>
            <p:cNvSpPr>
              <a:spLocks noChangeShapeType="1"/>
            </p:cNvSpPr>
            <p:nvPr/>
          </p:nvSpPr>
          <p:spPr bwMode="auto">
            <a:xfrm>
              <a:off x="2651" y="3092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Line 279"/>
            <p:cNvSpPr>
              <a:spLocks noChangeShapeType="1"/>
            </p:cNvSpPr>
            <p:nvPr/>
          </p:nvSpPr>
          <p:spPr bwMode="auto">
            <a:xfrm>
              <a:off x="2651" y="3238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5" name="Line 280"/>
            <p:cNvSpPr>
              <a:spLocks noChangeShapeType="1"/>
            </p:cNvSpPr>
            <p:nvPr/>
          </p:nvSpPr>
          <p:spPr bwMode="auto">
            <a:xfrm>
              <a:off x="2650" y="3386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6" name="Line 281"/>
            <p:cNvSpPr>
              <a:spLocks noChangeShapeType="1"/>
            </p:cNvSpPr>
            <p:nvPr/>
          </p:nvSpPr>
          <p:spPr bwMode="auto">
            <a:xfrm>
              <a:off x="2650" y="3535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7" name="Line 282"/>
            <p:cNvSpPr>
              <a:spLocks noChangeShapeType="1"/>
            </p:cNvSpPr>
            <p:nvPr/>
          </p:nvSpPr>
          <p:spPr bwMode="auto">
            <a:xfrm>
              <a:off x="2650" y="3669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" name="Group 283"/>
          <p:cNvGrpSpPr>
            <a:grpSpLocks/>
          </p:cNvGrpSpPr>
          <p:nvPr/>
        </p:nvGrpSpPr>
        <p:grpSpPr bwMode="auto">
          <a:xfrm>
            <a:off x="8077416" y="2895596"/>
            <a:ext cx="609828" cy="423862"/>
            <a:chOff x="545" y="2017"/>
            <a:chExt cx="534" cy="411"/>
          </a:xfrm>
        </p:grpSpPr>
        <p:sp>
          <p:nvSpPr>
            <p:cNvPr id="317" name="Line 284"/>
            <p:cNvSpPr>
              <a:spLocks noChangeShapeType="1"/>
            </p:cNvSpPr>
            <p:nvPr/>
          </p:nvSpPr>
          <p:spPr bwMode="auto">
            <a:xfrm>
              <a:off x="545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" name="AutoShape 285"/>
            <p:cNvSpPr>
              <a:spLocks noChangeAspect="1" noChangeArrowheads="1" noTextEdit="1"/>
            </p:cNvSpPr>
            <p:nvPr/>
          </p:nvSpPr>
          <p:spPr bwMode="auto">
            <a:xfrm>
              <a:off x="545" y="2017"/>
              <a:ext cx="534" cy="4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" name="Oval 286"/>
            <p:cNvSpPr>
              <a:spLocks noChangeArrowheads="1"/>
            </p:cNvSpPr>
            <p:nvPr/>
          </p:nvSpPr>
          <p:spPr bwMode="auto">
            <a:xfrm>
              <a:off x="546" y="2188"/>
              <a:ext cx="532" cy="239"/>
            </a:xfrm>
            <a:prstGeom prst="ellipse">
              <a:avLst/>
            </a:prstGeom>
            <a:solidFill>
              <a:srgbClr val="AFAF66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20" name="Rectangle 287"/>
            <p:cNvSpPr>
              <a:spLocks noChangeArrowheads="1"/>
            </p:cNvSpPr>
            <p:nvPr/>
          </p:nvSpPr>
          <p:spPr bwMode="auto">
            <a:xfrm>
              <a:off x="546" y="2139"/>
              <a:ext cx="531" cy="170"/>
            </a:xfrm>
            <a:prstGeom prst="rect">
              <a:avLst/>
            </a:prstGeom>
            <a:solidFill>
              <a:srgbClr val="AFAF66"/>
            </a:solidFill>
            <a:ln w="1588" algn="ctr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21" name="Oval 288"/>
            <p:cNvSpPr>
              <a:spLocks noChangeArrowheads="1"/>
            </p:cNvSpPr>
            <p:nvPr/>
          </p:nvSpPr>
          <p:spPr bwMode="auto">
            <a:xfrm>
              <a:off x="546" y="2018"/>
              <a:ext cx="532" cy="239"/>
            </a:xfrm>
            <a:prstGeom prst="ellipse">
              <a:avLst/>
            </a:prstGeom>
            <a:solidFill>
              <a:srgbClr val="CCCC9B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" name="Group 289"/>
            <p:cNvGrpSpPr>
              <a:grpSpLocks/>
            </p:cNvGrpSpPr>
            <p:nvPr/>
          </p:nvGrpSpPr>
          <p:grpSpPr bwMode="auto">
            <a:xfrm>
              <a:off x="626" y="2046"/>
              <a:ext cx="368" cy="183"/>
              <a:chOff x="1033" y="1368"/>
              <a:chExt cx="331" cy="149"/>
            </a:xfrm>
          </p:grpSpPr>
          <p:grpSp>
            <p:nvGrpSpPr>
              <p:cNvPr id="29" name="Group 290"/>
              <p:cNvGrpSpPr>
                <a:grpSpLocks/>
              </p:cNvGrpSpPr>
              <p:nvPr/>
            </p:nvGrpSpPr>
            <p:grpSpPr bwMode="auto">
              <a:xfrm>
                <a:off x="1033" y="1368"/>
                <a:ext cx="328" cy="146"/>
                <a:chOff x="1993" y="1656"/>
                <a:chExt cx="328" cy="146"/>
              </a:xfrm>
            </p:grpSpPr>
            <p:sp>
              <p:nvSpPr>
                <p:cNvPr id="334" name="Freeform 291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" name="Freeform 292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" name="Freeform 293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" name="Freeform 294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" name="Freeform 295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" name="Freeform 296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" name="Freeform 297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" name="Freeform 298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1" name="Group 299"/>
              <p:cNvGrpSpPr>
                <a:grpSpLocks/>
              </p:cNvGrpSpPr>
              <p:nvPr/>
            </p:nvGrpSpPr>
            <p:grpSpPr bwMode="auto">
              <a:xfrm>
                <a:off x="1036" y="1372"/>
                <a:ext cx="328" cy="145"/>
                <a:chOff x="1996" y="1660"/>
                <a:chExt cx="328" cy="145"/>
              </a:xfrm>
            </p:grpSpPr>
            <p:sp>
              <p:nvSpPr>
                <p:cNvPr id="326" name="Freeform 300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" name="Freeform 301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" name="Freeform 302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" name="Freeform 303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" name="Freeform 304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" name="Freeform 305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" name="Freeform 306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" name="Freeform 307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323" name="Line 308"/>
            <p:cNvSpPr>
              <a:spLocks noChangeShapeType="1"/>
            </p:cNvSpPr>
            <p:nvPr/>
          </p:nvSpPr>
          <p:spPr bwMode="auto">
            <a:xfrm>
              <a:off x="1076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8" name="Line 61"/>
          <p:cNvSpPr>
            <a:spLocks noChangeShapeType="1"/>
          </p:cNvSpPr>
          <p:nvPr/>
        </p:nvSpPr>
        <p:spPr bwMode="auto">
          <a:xfrm>
            <a:off x="6705583" y="2209799"/>
            <a:ext cx="76200" cy="4958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33" name="Group 486"/>
          <p:cNvGrpSpPr/>
          <p:nvPr/>
        </p:nvGrpSpPr>
        <p:grpSpPr>
          <a:xfrm>
            <a:off x="5633511" y="2547946"/>
            <a:ext cx="1911351" cy="804897"/>
            <a:chOff x="4566728" y="2514609"/>
            <a:chExt cx="1911351" cy="804897"/>
          </a:xfrm>
        </p:grpSpPr>
        <p:grpSp>
          <p:nvGrpSpPr>
            <p:cNvPr id="35" name="Group 485"/>
            <p:cNvGrpSpPr/>
            <p:nvPr/>
          </p:nvGrpSpPr>
          <p:grpSpPr>
            <a:xfrm>
              <a:off x="4566728" y="2514609"/>
              <a:ext cx="1911351" cy="804897"/>
              <a:chOff x="4797429" y="2890847"/>
              <a:chExt cx="1911351" cy="804897"/>
            </a:xfrm>
          </p:grpSpPr>
          <p:grpSp>
            <p:nvGrpSpPr>
              <p:cNvPr id="73" name="Group 64"/>
              <p:cNvGrpSpPr>
                <a:grpSpLocks/>
              </p:cNvGrpSpPr>
              <p:nvPr/>
            </p:nvGrpSpPr>
            <p:grpSpPr bwMode="auto">
              <a:xfrm>
                <a:off x="5815545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111" name="Group 65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308" name="Freeform 66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9" name="Line 67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0" name="Freeform 68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1" name="Line 69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2" name="Line 70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3" name="Line 71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4" name="Freeform 72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5" name="Freeform 73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6" name="Line 74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5" name="Rectangle 75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" name="Rectangle 76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7" name="Rectangle 77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8" name="Rectangle 78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9" name="Freeform 79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" name="Oval 80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" name="Freeform 81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" name="Line 82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" name="Line 83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" name="Freeform 84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" name="Oval 85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" name="Oval 86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" name="Oval 87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" name="Rectangle 88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" name="Rectangle 89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2" name="Group 90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306" name="Oval 9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" name="Rectangle 92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3" name="Group 93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302" name="Oval 94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3" name="Oval 95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4" name="Oval 96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5" name="Oval 97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14" name="Group 98"/>
              <p:cNvGrpSpPr>
                <a:grpSpLocks/>
              </p:cNvGrpSpPr>
              <p:nvPr/>
            </p:nvGrpSpPr>
            <p:grpSpPr bwMode="auto">
              <a:xfrm>
                <a:off x="5306487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115" name="Group 99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275" name="Freeform 100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6" name="Line 101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7" name="Freeform 102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8" name="Line 103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9" name="Line 104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0" name="Line 105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1" name="Freeform 106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2" name="Freeform 107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3" name="Line 108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2" name="Rectangle 109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3" name="Rectangle 110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4" name="Rectangle 111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5" name="Rectangle 112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6" name="Freeform 113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" name="Oval 114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" name="Freeform 115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" name="Line 116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" name="Line 117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" name="Freeform 118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" name="Oval 119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" name="Oval 120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" name="Oval 121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5" name="Rectangle 122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" name="Rectangle 123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77" name="Group 124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73" name="Oval 125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4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78" name="Group 127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69" name="Oval 128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" name="Oval 129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1" name="Oval 130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2" name="Oval 131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79" name="Group 132"/>
              <p:cNvGrpSpPr>
                <a:grpSpLocks/>
              </p:cNvGrpSpPr>
              <p:nvPr/>
            </p:nvGrpSpPr>
            <p:grpSpPr bwMode="auto">
              <a:xfrm>
                <a:off x="4797429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183" name="Group 133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242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3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4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5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6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7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8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9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0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9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1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2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3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85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40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01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36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80" name="Text Box 167"/>
              <p:cNvSpPr txBox="1">
                <a:spLocks noChangeArrowheads="1"/>
              </p:cNvSpPr>
              <p:nvPr/>
            </p:nvSpPr>
            <p:spPr bwMode="auto">
              <a:xfrm>
                <a:off x="4863921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A</a:t>
                </a:r>
                <a:endParaRPr lang="en-US" dirty="0"/>
              </a:p>
            </p:txBody>
          </p:sp>
          <p:sp>
            <p:nvSpPr>
              <p:cNvPr id="181" name="Text Box 168"/>
              <p:cNvSpPr txBox="1">
                <a:spLocks noChangeArrowheads="1"/>
              </p:cNvSpPr>
              <p:nvPr/>
            </p:nvSpPr>
            <p:spPr bwMode="auto">
              <a:xfrm>
                <a:off x="5885213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C</a:t>
                </a:r>
                <a:endParaRPr lang="en-US" dirty="0"/>
              </a:p>
            </p:txBody>
          </p:sp>
          <p:sp>
            <p:nvSpPr>
              <p:cNvPr id="182" name="Text Box 169"/>
              <p:cNvSpPr txBox="1">
                <a:spLocks noChangeArrowheads="1"/>
              </p:cNvSpPr>
              <p:nvPr/>
            </p:nvSpPr>
            <p:spPr bwMode="auto">
              <a:xfrm>
                <a:off x="5374567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B</a:t>
                </a:r>
                <a:endParaRPr lang="en-US" dirty="0"/>
              </a:p>
            </p:txBody>
          </p:sp>
          <p:grpSp>
            <p:nvGrpSpPr>
              <p:cNvPr id="202" name="Group 132"/>
              <p:cNvGrpSpPr>
                <a:grpSpLocks/>
              </p:cNvGrpSpPr>
              <p:nvPr/>
            </p:nvGrpSpPr>
            <p:grpSpPr bwMode="auto">
              <a:xfrm>
                <a:off x="6324604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218" name="Group 133"/>
                <p:cNvGrpSpPr>
                  <a:grpSpLocks/>
                </p:cNvGrpSpPr>
                <p:nvPr/>
              </p:nvGrpSpPr>
              <p:grpSpPr bwMode="auto">
                <a:xfrm>
                  <a:off x="1071" y="667"/>
                  <a:ext cx="30" cy="8"/>
                  <a:chOff x="4702" y="2442"/>
                  <a:chExt cx="76" cy="14"/>
                </a:xfrm>
              </p:grpSpPr>
              <p:sp>
                <p:nvSpPr>
                  <p:cNvPr id="209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0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1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2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3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4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5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6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7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6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8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9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90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34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07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8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5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03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4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84" name="Text Box 168"/>
              <p:cNvSpPr txBox="1">
                <a:spLocks noChangeArrowheads="1"/>
              </p:cNvSpPr>
              <p:nvPr/>
            </p:nvSpPr>
            <p:spPr bwMode="auto">
              <a:xfrm>
                <a:off x="6395858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 smtClean="0">
                    <a:solidFill>
                      <a:srgbClr val="000000"/>
                    </a:solidFill>
                    <a:latin typeface="Tahoma" pitchFamily="34" charset="0"/>
                  </a:rPr>
                  <a:t>D</a:t>
                </a:r>
                <a:endParaRPr lang="en-US" dirty="0"/>
              </a:p>
            </p:txBody>
          </p:sp>
        </p:grpSp>
        <p:grpSp>
          <p:nvGrpSpPr>
            <p:cNvPr id="251" name="Group 385"/>
            <p:cNvGrpSpPr/>
            <p:nvPr/>
          </p:nvGrpSpPr>
          <p:grpSpPr>
            <a:xfrm>
              <a:off x="4661079" y="2857500"/>
              <a:ext cx="200026" cy="271463"/>
              <a:chOff x="7959725" y="2474913"/>
              <a:chExt cx="200026" cy="271463"/>
            </a:xfrm>
          </p:grpSpPr>
          <p:sp>
            <p:nvSpPr>
              <p:cNvPr id="159" name="Freeform 775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776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777"/>
              <p:cNvSpPr>
                <a:spLocks/>
              </p:cNvSpPr>
              <p:nvPr/>
            </p:nvSpPr>
            <p:spPr bwMode="auto">
              <a:xfrm>
                <a:off x="7959725" y="2490788"/>
                <a:ext cx="109538" cy="255588"/>
              </a:xfrm>
              <a:custGeom>
                <a:avLst/>
                <a:gdLst/>
                <a:ahLst/>
                <a:cxnLst>
                  <a:cxn ang="0">
                    <a:pos x="139" y="114"/>
                  </a:cxn>
                  <a:cxn ang="0">
                    <a:pos x="139" y="114"/>
                  </a:cxn>
                  <a:cxn ang="0">
                    <a:pos x="137" y="89"/>
                  </a:cxn>
                  <a:cxn ang="0">
                    <a:pos x="137" y="89"/>
                  </a:cxn>
                  <a:cxn ang="0">
                    <a:pos x="136" y="72"/>
                  </a:cxn>
                  <a:cxn ang="0">
                    <a:pos x="131" y="59"/>
                  </a:cxn>
                  <a:cxn ang="0">
                    <a:pos x="125" y="44"/>
                  </a:cxn>
                  <a:cxn ang="0">
                    <a:pos x="113" y="26"/>
                  </a:cxn>
                  <a:cxn ang="0">
                    <a:pos x="106" y="20"/>
                  </a:cxn>
                  <a:cxn ang="0">
                    <a:pos x="100" y="14"/>
                  </a:cxn>
                  <a:cxn ang="0">
                    <a:pos x="90" y="9"/>
                  </a:cxn>
                  <a:cxn ang="0">
                    <a:pos x="80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4"/>
                  </a:cxn>
                  <a:cxn ang="0">
                    <a:pos x="121" y="291"/>
                  </a:cxn>
                  <a:cxn ang="0">
                    <a:pos x="121" y="314"/>
                  </a:cxn>
                  <a:cxn ang="0">
                    <a:pos x="139" y="320"/>
                  </a:cxn>
                  <a:cxn ang="0">
                    <a:pos x="139" y="114"/>
                  </a:cxn>
                  <a:cxn ang="0">
                    <a:pos x="139" y="114"/>
                  </a:cxn>
                </a:cxnLst>
                <a:rect l="0" t="0" r="r" b="b"/>
                <a:pathLst>
                  <a:path w="139" h="320">
                    <a:moveTo>
                      <a:pt x="139" y="114"/>
                    </a:moveTo>
                    <a:lnTo>
                      <a:pt x="139" y="114"/>
                    </a:lnTo>
                    <a:lnTo>
                      <a:pt x="137" y="89"/>
                    </a:lnTo>
                    <a:lnTo>
                      <a:pt x="137" y="89"/>
                    </a:lnTo>
                    <a:lnTo>
                      <a:pt x="136" y="72"/>
                    </a:lnTo>
                    <a:lnTo>
                      <a:pt x="131" y="59"/>
                    </a:lnTo>
                    <a:lnTo>
                      <a:pt x="125" y="44"/>
                    </a:lnTo>
                    <a:lnTo>
                      <a:pt x="113" y="26"/>
                    </a:lnTo>
                    <a:lnTo>
                      <a:pt x="106" y="20"/>
                    </a:lnTo>
                    <a:lnTo>
                      <a:pt x="100" y="14"/>
                    </a:lnTo>
                    <a:lnTo>
                      <a:pt x="90" y="9"/>
                    </a:lnTo>
                    <a:lnTo>
                      <a:pt x="80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4"/>
                    </a:lnTo>
                    <a:lnTo>
                      <a:pt x="121" y="291"/>
                    </a:lnTo>
                    <a:lnTo>
                      <a:pt x="121" y="314"/>
                    </a:lnTo>
                    <a:lnTo>
                      <a:pt x="139" y="320"/>
                    </a:lnTo>
                    <a:lnTo>
                      <a:pt x="139" y="114"/>
                    </a:lnTo>
                    <a:lnTo>
                      <a:pt x="139" y="114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778"/>
              <p:cNvSpPr>
                <a:spLocks/>
              </p:cNvSpPr>
              <p:nvPr/>
            </p:nvSpPr>
            <p:spPr bwMode="auto">
              <a:xfrm>
                <a:off x="8018463" y="2478088"/>
                <a:ext cx="87313" cy="15875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0" y="20"/>
                  </a:cxn>
                  <a:cxn ang="0">
                    <a:pos x="109" y="0"/>
                  </a:cxn>
                </a:cxnLst>
                <a:rect l="0" t="0" r="r" b="b"/>
                <a:pathLst>
                  <a:path w="109" h="20">
                    <a:moveTo>
                      <a:pt x="109" y="0"/>
                    </a:moveTo>
                    <a:lnTo>
                      <a:pt x="0" y="2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Line 779"/>
              <p:cNvSpPr>
                <a:spLocks noChangeShapeType="1"/>
              </p:cNvSpPr>
              <p:nvPr/>
            </p:nvSpPr>
            <p:spPr bwMode="auto">
              <a:xfrm flipH="1">
                <a:off x="8018463" y="2478088"/>
                <a:ext cx="87313" cy="1587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780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781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782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783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784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785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786"/>
              <p:cNvSpPr>
                <a:spLocks/>
              </p:cNvSpPr>
              <p:nvPr/>
            </p:nvSpPr>
            <p:spPr bwMode="auto">
              <a:xfrm>
                <a:off x="8074025" y="2505075"/>
                <a:ext cx="31750" cy="111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9" y="6"/>
                  </a:cxn>
                  <a:cxn ang="0">
                    <a:pos x="39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39" h="12">
                    <a:moveTo>
                      <a:pt x="0" y="12"/>
                    </a:moveTo>
                    <a:lnTo>
                      <a:pt x="39" y="6"/>
                    </a:lnTo>
                    <a:lnTo>
                      <a:pt x="39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787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788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789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790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Freeform 791"/>
              <p:cNvSpPr>
                <a:spLocks/>
              </p:cNvSpPr>
              <p:nvPr/>
            </p:nvSpPr>
            <p:spPr bwMode="auto">
              <a:xfrm>
                <a:off x="7959725" y="2490788"/>
                <a:ext cx="111125" cy="255588"/>
              </a:xfrm>
              <a:custGeom>
                <a:avLst/>
                <a:gdLst/>
                <a:ahLst/>
                <a:cxnLst>
                  <a:cxn ang="0">
                    <a:pos x="140" y="114"/>
                  </a:cxn>
                  <a:cxn ang="0">
                    <a:pos x="140" y="114"/>
                  </a:cxn>
                  <a:cxn ang="0">
                    <a:pos x="139" y="89"/>
                  </a:cxn>
                  <a:cxn ang="0">
                    <a:pos x="139" y="89"/>
                  </a:cxn>
                  <a:cxn ang="0">
                    <a:pos x="137" y="72"/>
                  </a:cxn>
                  <a:cxn ang="0">
                    <a:pos x="134" y="59"/>
                  </a:cxn>
                  <a:cxn ang="0">
                    <a:pos x="126" y="44"/>
                  </a:cxn>
                  <a:cxn ang="0">
                    <a:pos x="115" y="26"/>
                  </a:cxn>
                  <a:cxn ang="0">
                    <a:pos x="108" y="20"/>
                  </a:cxn>
                  <a:cxn ang="0">
                    <a:pos x="101" y="14"/>
                  </a:cxn>
                  <a:cxn ang="0">
                    <a:pos x="91" y="9"/>
                  </a:cxn>
                  <a:cxn ang="0">
                    <a:pos x="82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2"/>
                  </a:cxn>
                  <a:cxn ang="0">
                    <a:pos x="122" y="291"/>
                  </a:cxn>
                  <a:cxn ang="0">
                    <a:pos x="122" y="314"/>
                  </a:cxn>
                  <a:cxn ang="0">
                    <a:pos x="140" y="320"/>
                  </a:cxn>
                  <a:cxn ang="0">
                    <a:pos x="140" y="114"/>
                  </a:cxn>
                  <a:cxn ang="0">
                    <a:pos x="140" y="114"/>
                  </a:cxn>
                </a:cxnLst>
                <a:rect l="0" t="0" r="r" b="b"/>
                <a:pathLst>
                  <a:path w="140" h="320">
                    <a:moveTo>
                      <a:pt x="140" y="114"/>
                    </a:moveTo>
                    <a:lnTo>
                      <a:pt x="140" y="114"/>
                    </a:lnTo>
                    <a:lnTo>
                      <a:pt x="139" y="89"/>
                    </a:lnTo>
                    <a:lnTo>
                      <a:pt x="139" y="89"/>
                    </a:lnTo>
                    <a:lnTo>
                      <a:pt x="137" y="72"/>
                    </a:lnTo>
                    <a:lnTo>
                      <a:pt x="134" y="59"/>
                    </a:lnTo>
                    <a:lnTo>
                      <a:pt x="126" y="44"/>
                    </a:lnTo>
                    <a:lnTo>
                      <a:pt x="115" y="26"/>
                    </a:lnTo>
                    <a:lnTo>
                      <a:pt x="108" y="20"/>
                    </a:lnTo>
                    <a:lnTo>
                      <a:pt x="101" y="14"/>
                    </a:lnTo>
                    <a:lnTo>
                      <a:pt x="91" y="9"/>
                    </a:lnTo>
                    <a:lnTo>
                      <a:pt x="82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2"/>
                    </a:lnTo>
                    <a:lnTo>
                      <a:pt x="122" y="291"/>
                    </a:lnTo>
                    <a:lnTo>
                      <a:pt x="122" y="314"/>
                    </a:lnTo>
                    <a:lnTo>
                      <a:pt x="140" y="320"/>
                    </a:lnTo>
                    <a:lnTo>
                      <a:pt x="140" y="114"/>
                    </a:lnTo>
                    <a:lnTo>
                      <a:pt x="140" y="114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Line 792"/>
              <p:cNvSpPr>
                <a:spLocks noChangeShapeType="1"/>
              </p:cNvSpPr>
              <p:nvPr/>
            </p:nvSpPr>
            <p:spPr bwMode="auto">
              <a:xfrm>
                <a:off x="8158163" y="2562225"/>
                <a:ext cx="0" cy="5238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7" name="Group 404"/>
            <p:cNvGrpSpPr/>
            <p:nvPr/>
          </p:nvGrpSpPr>
          <p:grpSpPr>
            <a:xfrm>
              <a:off x="6185079" y="2874169"/>
              <a:ext cx="200025" cy="238125"/>
              <a:chOff x="7885112" y="5567362"/>
              <a:chExt cx="200025" cy="238125"/>
            </a:xfrm>
          </p:grpSpPr>
          <p:sp>
            <p:nvSpPr>
              <p:cNvPr id="144" name="Freeform 683"/>
              <p:cNvSpPr>
                <a:spLocks/>
              </p:cNvSpPr>
              <p:nvPr/>
            </p:nvSpPr>
            <p:spPr bwMode="auto">
              <a:xfrm>
                <a:off x="7886700" y="573246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0"/>
                  </a:cxn>
                  <a:cxn ang="0">
                    <a:pos x="242" y="5"/>
                  </a:cxn>
                  <a:cxn ang="0">
                    <a:pos x="237" y="11"/>
                  </a:cxn>
                  <a:cxn ang="0">
                    <a:pos x="228" y="17"/>
                  </a:cxn>
                  <a:cxn ang="0">
                    <a:pos x="214" y="23"/>
                  </a:cxn>
                  <a:cxn ang="0">
                    <a:pos x="193" y="28"/>
                  </a:cxn>
                  <a:cxn ang="0">
                    <a:pos x="162" y="32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2"/>
                  </a:cxn>
                  <a:cxn ang="0">
                    <a:pos x="52" y="28"/>
                  </a:cxn>
                  <a:cxn ang="0">
                    <a:pos x="30" y="23"/>
                  </a:cxn>
                  <a:cxn ang="0">
                    <a:pos x="15" y="17"/>
                  </a:cxn>
                  <a:cxn ang="0">
                    <a:pos x="7" y="11"/>
                  </a:cxn>
                  <a:cxn ang="0">
                    <a:pos x="1" y="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5"/>
                  </a:cxn>
                  <a:cxn ang="0">
                    <a:pos x="2" y="61"/>
                  </a:cxn>
                  <a:cxn ang="0">
                    <a:pos x="7" y="66"/>
                  </a:cxn>
                  <a:cxn ang="0">
                    <a:pos x="19" y="74"/>
                  </a:cxn>
                  <a:cxn ang="0">
                    <a:pos x="34" y="80"/>
                  </a:cxn>
                  <a:cxn ang="0">
                    <a:pos x="55" y="86"/>
                  </a:cxn>
                  <a:cxn ang="0">
                    <a:pos x="86" y="91"/>
                  </a:cxn>
                  <a:cxn ang="0">
                    <a:pos x="124" y="92"/>
                  </a:cxn>
                  <a:cxn ang="0">
                    <a:pos x="124" y="92"/>
                  </a:cxn>
                  <a:cxn ang="0">
                    <a:pos x="160" y="91"/>
                  </a:cxn>
                  <a:cxn ang="0">
                    <a:pos x="188" y="86"/>
                  </a:cxn>
                  <a:cxn ang="0">
                    <a:pos x="211" y="80"/>
                  </a:cxn>
                  <a:cxn ang="0">
                    <a:pos x="226" y="75"/>
                  </a:cxn>
                  <a:cxn ang="0">
                    <a:pos x="236" y="69"/>
                  </a:cxn>
                  <a:cxn ang="0">
                    <a:pos x="242" y="61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2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0"/>
                    </a:lnTo>
                    <a:lnTo>
                      <a:pt x="242" y="5"/>
                    </a:lnTo>
                    <a:lnTo>
                      <a:pt x="237" y="11"/>
                    </a:lnTo>
                    <a:lnTo>
                      <a:pt x="228" y="17"/>
                    </a:lnTo>
                    <a:lnTo>
                      <a:pt x="214" y="23"/>
                    </a:lnTo>
                    <a:lnTo>
                      <a:pt x="193" y="28"/>
                    </a:lnTo>
                    <a:lnTo>
                      <a:pt x="162" y="32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2"/>
                    </a:lnTo>
                    <a:lnTo>
                      <a:pt x="52" y="28"/>
                    </a:lnTo>
                    <a:lnTo>
                      <a:pt x="30" y="23"/>
                    </a:lnTo>
                    <a:lnTo>
                      <a:pt x="15" y="17"/>
                    </a:lnTo>
                    <a:lnTo>
                      <a:pt x="7" y="11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2" y="61"/>
                    </a:lnTo>
                    <a:lnTo>
                      <a:pt x="7" y="66"/>
                    </a:lnTo>
                    <a:lnTo>
                      <a:pt x="19" y="74"/>
                    </a:lnTo>
                    <a:lnTo>
                      <a:pt x="34" y="80"/>
                    </a:lnTo>
                    <a:lnTo>
                      <a:pt x="55" y="86"/>
                    </a:lnTo>
                    <a:lnTo>
                      <a:pt x="86" y="91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60" y="91"/>
                    </a:lnTo>
                    <a:lnTo>
                      <a:pt x="188" y="86"/>
                    </a:lnTo>
                    <a:lnTo>
                      <a:pt x="211" y="80"/>
                    </a:lnTo>
                    <a:lnTo>
                      <a:pt x="226" y="75"/>
                    </a:lnTo>
                    <a:lnTo>
                      <a:pt x="236" y="69"/>
                    </a:lnTo>
                    <a:lnTo>
                      <a:pt x="242" y="61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684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685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686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687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688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689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690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691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noFill/>
              <a:ln w="4763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692"/>
              <p:cNvSpPr>
                <a:spLocks/>
              </p:cNvSpPr>
              <p:nvPr/>
            </p:nvSpPr>
            <p:spPr bwMode="auto">
              <a:xfrm>
                <a:off x="7885112" y="5775325"/>
                <a:ext cx="100013" cy="30162"/>
              </a:xfrm>
              <a:custGeom>
                <a:avLst/>
                <a:gdLst/>
                <a:ahLst/>
                <a:cxnLst>
                  <a:cxn ang="0">
                    <a:pos x="126" y="37"/>
                  </a:cxn>
                  <a:cxn ang="0">
                    <a:pos x="122" y="37"/>
                  </a:cxn>
                  <a:cxn ang="0">
                    <a:pos x="118" y="37"/>
                  </a:cxn>
                  <a:cxn ang="0">
                    <a:pos x="113" y="37"/>
                  </a:cxn>
                  <a:cxn ang="0">
                    <a:pos x="109" y="37"/>
                  </a:cxn>
                  <a:cxn ang="0">
                    <a:pos x="106" y="37"/>
                  </a:cxn>
                  <a:cxn ang="0">
                    <a:pos x="102" y="36"/>
                  </a:cxn>
                  <a:cxn ang="0">
                    <a:pos x="98" y="36"/>
                  </a:cxn>
                  <a:cxn ang="0">
                    <a:pos x="94" y="36"/>
                  </a:cxn>
                  <a:cxn ang="0">
                    <a:pos x="91" y="36"/>
                  </a:cxn>
                  <a:cxn ang="0">
                    <a:pos x="87" y="36"/>
                  </a:cxn>
                  <a:cxn ang="0">
                    <a:pos x="83" y="36"/>
                  </a:cxn>
                  <a:cxn ang="0">
                    <a:pos x="79" y="35"/>
                  </a:cxn>
                  <a:cxn ang="0">
                    <a:pos x="76" y="34"/>
                  </a:cxn>
                  <a:cxn ang="0">
                    <a:pos x="72" y="34"/>
                  </a:cxn>
                  <a:cxn ang="0">
                    <a:pos x="69" y="34"/>
                  </a:cxn>
                  <a:cxn ang="0">
                    <a:pos x="66" y="34"/>
                  </a:cxn>
                  <a:cxn ang="0">
                    <a:pos x="62" y="32"/>
                  </a:cxn>
                  <a:cxn ang="0">
                    <a:pos x="59" y="31"/>
                  </a:cxn>
                  <a:cxn ang="0">
                    <a:pos x="55" y="31"/>
                  </a:cxn>
                  <a:cxn ang="0">
                    <a:pos x="53" y="31"/>
                  </a:cxn>
                  <a:cxn ang="0">
                    <a:pos x="49" y="29"/>
                  </a:cxn>
                  <a:cxn ang="0">
                    <a:pos x="47" y="29"/>
                  </a:cxn>
                  <a:cxn ang="0">
                    <a:pos x="43" y="29"/>
                  </a:cxn>
                  <a:cxn ang="0">
                    <a:pos x="40" y="27"/>
                  </a:cxn>
                  <a:cxn ang="0">
                    <a:pos x="38" y="26"/>
                  </a:cxn>
                  <a:cxn ang="0">
                    <a:pos x="35" y="26"/>
                  </a:cxn>
                  <a:cxn ang="0">
                    <a:pos x="33" y="25"/>
                  </a:cxn>
                  <a:cxn ang="0">
                    <a:pos x="30" y="25"/>
                  </a:cxn>
                  <a:cxn ang="0">
                    <a:pos x="28" y="24"/>
                  </a:cxn>
                  <a:cxn ang="0">
                    <a:pos x="25" y="22"/>
                  </a:cxn>
                  <a:cxn ang="0">
                    <a:pos x="23" y="21"/>
                  </a:cxn>
                  <a:cxn ang="0">
                    <a:pos x="20" y="20"/>
                  </a:cxn>
                  <a:cxn ang="0">
                    <a:pos x="19" y="20"/>
                  </a:cxn>
                  <a:cxn ang="0">
                    <a:pos x="17" y="19"/>
                  </a:cxn>
                  <a:cxn ang="0">
                    <a:pos x="15" y="17"/>
                  </a:cxn>
                  <a:cxn ang="0">
                    <a:pos x="13" y="16"/>
                  </a:cxn>
                  <a:cxn ang="0">
                    <a:pos x="11" y="16"/>
                  </a:cxn>
                  <a:cxn ang="0">
                    <a:pos x="10" y="14"/>
                  </a:cxn>
                  <a:cxn ang="0">
                    <a:pos x="10" y="14"/>
                  </a:cxn>
                  <a:cxn ang="0">
                    <a:pos x="8" y="12"/>
                  </a:cxn>
                  <a:cxn ang="0">
                    <a:pos x="8" y="11"/>
                  </a:cxn>
                  <a:cxn ang="0">
                    <a:pos x="5" y="10"/>
                  </a:cxn>
                  <a:cxn ang="0">
                    <a:pos x="5" y="9"/>
                  </a:cxn>
                  <a:cxn ang="0">
                    <a:pos x="4" y="7"/>
                  </a:cxn>
                  <a:cxn ang="0">
                    <a:pos x="3" y="6"/>
                  </a:cxn>
                  <a:cxn ang="0">
                    <a:pos x="3" y="5"/>
                  </a:cxn>
                  <a:cxn ang="0">
                    <a:pos x="1" y="5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26" h="37">
                    <a:moveTo>
                      <a:pt x="126" y="37"/>
                    </a:moveTo>
                    <a:lnTo>
                      <a:pt x="122" y="37"/>
                    </a:lnTo>
                    <a:lnTo>
                      <a:pt x="118" y="37"/>
                    </a:lnTo>
                    <a:lnTo>
                      <a:pt x="113" y="37"/>
                    </a:lnTo>
                    <a:lnTo>
                      <a:pt x="109" y="37"/>
                    </a:lnTo>
                    <a:lnTo>
                      <a:pt x="106" y="37"/>
                    </a:lnTo>
                    <a:lnTo>
                      <a:pt x="102" y="36"/>
                    </a:lnTo>
                    <a:lnTo>
                      <a:pt x="98" y="36"/>
                    </a:lnTo>
                    <a:lnTo>
                      <a:pt x="94" y="36"/>
                    </a:lnTo>
                    <a:lnTo>
                      <a:pt x="91" y="36"/>
                    </a:lnTo>
                    <a:lnTo>
                      <a:pt x="87" y="36"/>
                    </a:lnTo>
                    <a:lnTo>
                      <a:pt x="83" y="36"/>
                    </a:lnTo>
                    <a:lnTo>
                      <a:pt x="79" y="35"/>
                    </a:lnTo>
                    <a:lnTo>
                      <a:pt x="76" y="34"/>
                    </a:lnTo>
                    <a:lnTo>
                      <a:pt x="72" y="34"/>
                    </a:lnTo>
                    <a:lnTo>
                      <a:pt x="69" y="34"/>
                    </a:lnTo>
                    <a:lnTo>
                      <a:pt x="66" y="34"/>
                    </a:lnTo>
                    <a:lnTo>
                      <a:pt x="62" y="32"/>
                    </a:lnTo>
                    <a:lnTo>
                      <a:pt x="59" y="31"/>
                    </a:lnTo>
                    <a:lnTo>
                      <a:pt x="55" y="31"/>
                    </a:lnTo>
                    <a:lnTo>
                      <a:pt x="53" y="31"/>
                    </a:lnTo>
                    <a:lnTo>
                      <a:pt x="49" y="29"/>
                    </a:lnTo>
                    <a:lnTo>
                      <a:pt x="47" y="29"/>
                    </a:lnTo>
                    <a:lnTo>
                      <a:pt x="43" y="29"/>
                    </a:lnTo>
                    <a:lnTo>
                      <a:pt x="40" y="27"/>
                    </a:lnTo>
                    <a:lnTo>
                      <a:pt x="38" y="26"/>
                    </a:lnTo>
                    <a:lnTo>
                      <a:pt x="35" y="26"/>
                    </a:lnTo>
                    <a:lnTo>
                      <a:pt x="33" y="25"/>
                    </a:lnTo>
                    <a:lnTo>
                      <a:pt x="30" y="25"/>
                    </a:lnTo>
                    <a:lnTo>
                      <a:pt x="28" y="24"/>
                    </a:lnTo>
                    <a:lnTo>
                      <a:pt x="25" y="22"/>
                    </a:lnTo>
                    <a:lnTo>
                      <a:pt x="23" y="21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7" y="19"/>
                    </a:lnTo>
                    <a:lnTo>
                      <a:pt x="15" y="17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693"/>
              <p:cNvSpPr>
                <a:spLocks/>
              </p:cNvSpPr>
              <p:nvPr/>
            </p:nvSpPr>
            <p:spPr bwMode="auto">
              <a:xfrm>
                <a:off x="7985125" y="5775325"/>
                <a:ext cx="100012" cy="30162"/>
              </a:xfrm>
              <a:custGeom>
                <a:avLst/>
                <a:gdLst/>
                <a:ahLst/>
                <a:cxnLst>
                  <a:cxn ang="0">
                    <a:pos x="125" y="0"/>
                  </a:cxn>
                  <a:cxn ang="0">
                    <a:pos x="125" y="0"/>
                  </a:cxn>
                  <a:cxn ang="0">
                    <a:pos x="125" y="2"/>
                  </a:cxn>
                  <a:cxn ang="0">
                    <a:pos x="125" y="2"/>
                  </a:cxn>
                  <a:cxn ang="0">
                    <a:pos x="124" y="5"/>
                  </a:cxn>
                  <a:cxn ang="0">
                    <a:pos x="123" y="5"/>
                  </a:cxn>
                  <a:cxn ang="0">
                    <a:pos x="123" y="6"/>
                  </a:cxn>
                  <a:cxn ang="0">
                    <a:pos x="123" y="7"/>
                  </a:cxn>
                  <a:cxn ang="0">
                    <a:pos x="122" y="9"/>
                  </a:cxn>
                  <a:cxn ang="0">
                    <a:pos x="120" y="10"/>
                  </a:cxn>
                  <a:cxn ang="0">
                    <a:pos x="119" y="11"/>
                  </a:cxn>
                  <a:cxn ang="0">
                    <a:pos x="118" y="12"/>
                  </a:cxn>
                  <a:cxn ang="0">
                    <a:pos x="117" y="14"/>
                  </a:cxn>
                  <a:cxn ang="0">
                    <a:pos x="115" y="14"/>
                  </a:cxn>
                  <a:cxn ang="0">
                    <a:pos x="114" y="16"/>
                  </a:cxn>
                  <a:cxn ang="0">
                    <a:pos x="112" y="16"/>
                  </a:cxn>
                  <a:cxn ang="0">
                    <a:pos x="110" y="17"/>
                  </a:cxn>
                  <a:cxn ang="0">
                    <a:pos x="108" y="19"/>
                  </a:cxn>
                  <a:cxn ang="0">
                    <a:pos x="105" y="20"/>
                  </a:cxn>
                  <a:cxn ang="0">
                    <a:pos x="104" y="20"/>
                  </a:cxn>
                  <a:cxn ang="0">
                    <a:pos x="102" y="21"/>
                  </a:cxn>
                  <a:cxn ang="0">
                    <a:pos x="99" y="22"/>
                  </a:cxn>
                  <a:cxn ang="0">
                    <a:pos x="96" y="24"/>
                  </a:cxn>
                  <a:cxn ang="0">
                    <a:pos x="95" y="25"/>
                  </a:cxn>
                  <a:cxn ang="0">
                    <a:pos x="91" y="25"/>
                  </a:cxn>
                  <a:cxn ang="0">
                    <a:pos x="90" y="26"/>
                  </a:cxn>
                  <a:cxn ang="0">
                    <a:pos x="88" y="26"/>
                  </a:cxn>
                  <a:cxn ang="0">
                    <a:pos x="84" y="27"/>
                  </a:cxn>
                  <a:cxn ang="0">
                    <a:pos x="81" y="29"/>
                  </a:cxn>
                  <a:cxn ang="0">
                    <a:pos x="79" y="29"/>
                  </a:cxn>
                  <a:cxn ang="0">
                    <a:pos x="76" y="29"/>
                  </a:cxn>
                  <a:cxn ang="0">
                    <a:pos x="71" y="31"/>
                  </a:cxn>
                  <a:cxn ang="0">
                    <a:pos x="70" y="31"/>
                  </a:cxn>
                  <a:cxn ang="0">
                    <a:pos x="66" y="31"/>
                  </a:cxn>
                  <a:cxn ang="0">
                    <a:pos x="63" y="32"/>
                  </a:cxn>
                  <a:cxn ang="0">
                    <a:pos x="59" y="34"/>
                  </a:cxn>
                  <a:cxn ang="0">
                    <a:pos x="56" y="34"/>
                  </a:cxn>
                  <a:cxn ang="0">
                    <a:pos x="53" y="34"/>
                  </a:cxn>
                  <a:cxn ang="0">
                    <a:pos x="49" y="34"/>
                  </a:cxn>
                  <a:cxn ang="0">
                    <a:pos x="45" y="35"/>
                  </a:cxn>
                  <a:cxn ang="0">
                    <a:pos x="41" y="36"/>
                  </a:cxn>
                  <a:cxn ang="0">
                    <a:pos x="39" y="36"/>
                  </a:cxn>
                  <a:cxn ang="0">
                    <a:pos x="35" y="36"/>
                  </a:cxn>
                  <a:cxn ang="0">
                    <a:pos x="30" y="36"/>
                  </a:cxn>
                  <a:cxn ang="0">
                    <a:pos x="27" y="36"/>
                  </a:cxn>
                  <a:cxn ang="0">
                    <a:pos x="22" y="36"/>
                  </a:cxn>
                  <a:cxn ang="0">
                    <a:pos x="19" y="37"/>
                  </a:cxn>
                  <a:cxn ang="0">
                    <a:pos x="15" y="37"/>
                  </a:cxn>
                  <a:cxn ang="0">
                    <a:pos x="11" y="37"/>
                  </a:cxn>
                  <a:cxn ang="0">
                    <a:pos x="9" y="37"/>
                  </a:cxn>
                  <a:cxn ang="0">
                    <a:pos x="4" y="37"/>
                  </a:cxn>
                  <a:cxn ang="0">
                    <a:pos x="0" y="37"/>
                  </a:cxn>
                </a:cxnLst>
                <a:rect l="0" t="0" r="r" b="b"/>
                <a:pathLst>
                  <a:path w="125" h="37">
                    <a:moveTo>
                      <a:pt x="125" y="0"/>
                    </a:moveTo>
                    <a:lnTo>
                      <a:pt x="125" y="0"/>
                    </a:lnTo>
                    <a:lnTo>
                      <a:pt x="125" y="2"/>
                    </a:lnTo>
                    <a:lnTo>
                      <a:pt x="125" y="2"/>
                    </a:lnTo>
                    <a:lnTo>
                      <a:pt x="124" y="5"/>
                    </a:lnTo>
                    <a:lnTo>
                      <a:pt x="123" y="5"/>
                    </a:lnTo>
                    <a:lnTo>
                      <a:pt x="123" y="6"/>
                    </a:lnTo>
                    <a:lnTo>
                      <a:pt x="123" y="7"/>
                    </a:lnTo>
                    <a:lnTo>
                      <a:pt x="122" y="9"/>
                    </a:lnTo>
                    <a:lnTo>
                      <a:pt x="120" y="10"/>
                    </a:lnTo>
                    <a:lnTo>
                      <a:pt x="119" y="11"/>
                    </a:lnTo>
                    <a:lnTo>
                      <a:pt x="118" y="12"/>
                    </a:lnTo>
                    <a:lnTo>
                      <a:pt x="117" y="14"/>
                    </a:lnTo>
                    <a:lnTo>
                      <a:pt x="115" y="14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0" y="17"/>
                    </a:lnTo>
                    <a:lnTo>
                      <a:pt x="108" y="19"/>
                    </a:lnTo>
                    <a:lnTo>
                      <a:pt x="105" y="20"/>
                    </a:lnTo>
                    <a:lnTo>
                      <a:pt x="104" y="20"/>
                    </a:lnTo>
                    <a:lnTo>
                      <a:pt x="102" y="21"/>
                    </a:lnTo>
                    <a:lnTo>
                      <a:pt x="99" y="22"/>
                    </a:lnTo>
                    <a:lnTo>
                      <a:pt x="96" y="24"/>
                    </a:lnTo>
                    <a:lnTo>
                      <a:pt x="95" y="25"/>
                    </a:lnTo>
                    <a:lnTo>
                      <a:pt x="91" y="25"/>
                    </a:lnTo>
                    <a:lnTo>
                      <a:pt x="90" y="26"/>
                    </a:lnTo>
                    <a:lnTo>
                      <a:pt x="88" y="26"/>
                    </a:lnTo>
                    <a:lnTo>
                      <a:pt x="84" y="27"/>
                    </a:lnTo>
                    <a:lnTo>
                      <a:pt x="81" y="29"/>
                    </a:lnTo>
                    <a:lnTo>
                      <a:pt x="79" y="29"/>
                    </a:lnTo>
                    <a:lnTo>
                      <a:pt x="76" y="29"/>
                    </a:lnTo>
                    <a:lnTo>
                      <a:pt x="71" y="31"/>
                    </a:lnTo>
                    <a:lnTo>
                      <a:pt x="70" y="31"/>
                    </a:lnTo>
                    <a:lnTo>
                      <a:pt x="66" y="31"/>
                    </a:lnTo>
                    <a:lnTo>
                      <a:pt x="63" y="32"/>
                    </a:lnTo>
                    <a:lnTo>
                      <a:pt x="59" y="34"/>
                    </a:lnTo>
                    <a:lnTo>
                      <a:pt x="56" y="34"/>
                    </a:lnTo>
                    <a:lnTo>
                      <a:pt x="53" y="34"/>
                    </a:lnTo>
                    <a:lnTo>
                      <a:pt x="49" y="34"/>
                    </a:lnTo>
                    <a:lnTo>
                      <a:pt x="45" y="35"/>
                    </a:lnTo>
                    <a:lnTo>
                      <a:pt x="41" y="36"/>
                    </a:lnTo>
                    <a:lnTo>
                      <a:pt x="39" y="36"/>
                    </a:lnTo>
                    <a:lnTo>
                      <a:pt x="35" y="36"/>
                    </a:lnTo>
                    <a:lnTo>
                      <a:pt x="30" y="36"/>
                    </a:lnTo>
                    <a:lnTo>
                      <a:pt x="27" y="36"/>
                    </a:lnTo>
                    <a:lnTo>
                      <a:pt x="22" y="36"/>
                    </a:lnTo>
                    <a:lnTo>
                      <a:pt x="19" y="37"/>
                    </a:lnTo>
                    <a:lnTo>
                      <a:pt x="15" y="37"/>
                    </a:lnTo>
                    <a:lnTo>
                      <a:pt x="11" y="37"/>
                    </a:lnTo>
                    <a:lnTo>
                      <a:pt x="9" y="37"/>
                    </a:lnTo>
                    <a:lnTo>
                      <a:pt x="4" y="37"/>
                    </a:lnTo>
                    <a:lnTo>
                      <a:pt x="0" y="37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694"/>
              <p:cNvSpPr>
                <a:spLocks/>
              </p:cNvSpPr>
              <p:nvPr/>
            </p:nvSpPr>
            <p:spPr bwMode="auto">
              <a:xfrm>
                <a:off x="7983537" y="5567362"/>
                <a:ext cx="101600" cy="301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0" y="0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20" y="1"/>
                  </a:cxn>
                  <a:cxn ang="0">
                    <a:pos x="23" y="1"/>
                  </a:cxn>
                  <a:cxn ang="0">
                    <a:pos x="27" y="1"/>
                  </a:cxn>
                  <a:cxn ang="0">
                    <a:pos x="31" y="3"/>
                  </a:cxn>
                  <a:cxn ang="0">
                    <a:pos x="35" y="3"/>
                  </a:cxn>
                  <a:cxn ang="0">
                    <a:pos x="38" y="3"/>
                  </a:cxn>
                  <a:cxn ang="0">
                    <a:pos x="42" y="3"/>
                  </a:cxn>
                  <a:cxn ang="0">
                    <a:pos x="46" y="3"/>
                  </a:cxn>
                  <a:cxn ang="0">
                    <a:pos x="50" y="4"/>
                  </a:cxn>
                  <a:cxn ang="0">
                    <a:pos x="52" y="4"/>
                  </a:cxn>
                  <a:cxn ang="0">
                    <a:pos x="57" y="5"/>
                  </a:cxn>
                  <a:cxn ang="0">
                    <a:pos x="60" y="5"/>
                  </a:cxn>
                  <a:cxn ang="0">
                    <a:pos x="64" y="6"/>
                  </a:cxn>
                  <a:cxn ang="0">
                    <a:pos x="66" y="6"/>
                  </a:cxn>
                  <a:cxn ang="0">
                    <a:pos x="70" y="8"/>
                  </a:cxn>
                  <a:cxn ang="0">
                    <a:pos x="72" y="8"/>
                  </a:cxn>
                  <a:cxn ang="0">
                    <a:pos x="76" y="9"/>
                  </a:cxn>
                  <a:cxn ang="0">
                    <a:pos x="79" y="9"/>
                  </a:cxn>
                  <a:cxn ang="0">
                    <a:pos x="81" y="10"/>
                  </a:cxn>
                  <a:cxn ang="0">
                    <a:pos x="85" y="11"/>
                  </a:cxn>
                  <a:cxn ang="0">
                    <a:pos x="87" y="11"/>
                  </a:cxn>
                  <a:cxn ang="0">
                    <a:pos x="90" y="13"/>
                  </a:cxn>
                  <a:cxn ang="0">
                    <a:pos x="92" y="13"/>
                  </a:cxn>
                  <a:cxn ang="0">
                    <a:pos x="95" y="14"/>
                  </a:cxn>
                  <a:cxn ang="0">
                    <a:pos x="97" y="15"/>
                  </a:cxn>
                  <a:cxn ang="0">
                    <a:pos x="100" y="15"/>
                  </a:cxn>
                  <a:cxn ang="0">
                    <a:pos x="103" y="18"/>
                  </a:cxn>
                  <a:cxn ang="0">
                    <a:pos x="104" y="18"/>
                  </a:cxn>
                  <a:cxn ang="0">
                    <a:pos x="106" y="19"/>
                  </a:cxn>
                  <a:cxn ang="0">
                    <a:pos x="109" y="20"/>
                  </a:cxn>
                  <a:cxn ang="0">
                    <a:pos x="111" y="21"/>
                  </a:cxn>
                  <a:cxn ang="0">
                    <a:pos x="113" y="23"/>
                  </a:cxn>
                  <a:cxn ang="0">
                    <a:pos x="114" y="23"/>
                  </a:cxn>
                  <a:cxn ang="0">
                    <a:pos x="115" y="24"/>
                  </a:cxn>
                  <a:cxn ang="0">
                    <a:pos x="118" y="25"/>
                  </a:cxn>
                  <a:cxn ang="0">
                    <a:pos x="119" y="26"/>
                  </a:cxn>
                  <a:cxn ang="0">
                    <a:pos x="120" y="26"/>
                  </a:cxn>
                  <a:cxn ang="0">
                    <a:pos x="121" y="29"/>
                  </a:cxn>
                  <a:cxn ang="0">
                    <a:pos x="123" y="29"/>
                  </a:cxn>
                  <a:cxn ang="0">
                    <a:pos x="123" y="31"/>
                  </a:cxn>
                  <a:cxn ang="0">
                    <a:pos x="124" y="31"/>
                  </a:cxn>
                  <a:cxn ang="0">
                    <a:pos x="124" y="34"/>
                  </a:cxn>
                  <a:cxn ang="0">
                    <a:pos x="125" y="34"/>
                  </a:cxn>
                  <a:cxn ang="0">
                    <a:pos x="125" y="35"/>
                  </a:cxn>
                  <a:cxn ang="0">
                    <a:pos x="126" y="36"/>
                  </a:cxn>
                  <a:cxn ang="0">
                    <a:pos x="126" y="38"/>
                  </a:cxn>
                  <a:cxn ang="0">
                    <a:pos x="126" y="39"/>
                  </a:cxn>
                </a:cxnLst>
                <a:rect l="0" t="0" r="r" b="b"/>
                <a:pathLst>
                  <a:path w="126" h="3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8" y="3"/>
                    </a:lnTo>
                    <a:lnTo>
                      <a:pt x="42" y="3"/>
                    </a:lnTo>
                    <a:lnTo>
                      <a:pt x="46" y="3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7" y="5"/>
                    </a:lnTo>
                    <a:lnTo>
                      <a:pt x="60" y="5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70" y="8"/>
                    </a:lnTo>
                    <a:lnTo>
                      <a:pt x="72" y="8"/>
                    </a:lnTo>
                    <a:lnTo>
                      <a:pt x="76" y="9"/>
                    </a:lnTo>
                    <a:lnTo>
                      <a:pt x="79" y="9"/>
                    </a:lnTo>
                    <a:lnTo>
                      <a:pt x="81" y="10"/>
                    </a:lnTo>
                    <a:lnTo>
                      <a:pt x="85" y="11"/>
                    </a:lnTo>
                    <a:lnTo>
                      <a:pt x="87" y="11"/>
                    </a:lnTo>
                    <a:lnTo>
                      <a:pt x="90" y="13"/>
                    </a:lnTo>
                    <a:lnTo>
                      <a:pt x="92" y="13"/>
                    </a:lnTo>
                    <a:lnTo>
                      <a:pt x="95" y="14"/>
                    </a:lnTo>
                    <a:lnTo>
                      <a:pt x="97" y="15"/>
                    </a:lnTo>
                    <a:lnTo>
                      <a:pt x="100" y="15"/>
                    </a:lnTo>
                    <a:lnTo>
                      <a:pt x="103" y="18"/>
                    </a:lnTo>
                    <a:lnTo>
                      <a:pt x="104" y="18"/>
                    </a:lnTo>
                    <a:lnTo>
                      <a:pt x="106" y="19"/>
                    </a:lnTo>
                    <a:lnTo>
                      <a:pt x="109" y="20"/>
                    </a:lnTo>
                    <a:lnTo>
                      <a:pt x="111" y="21"/>
                    </a:lnTo>
                    <a:lnTo>
                      <a:pt x="113" y="23"/>
                    </a:lnTo>
                    <a:lnTo>
                      <a:pt x="114" y="23"/>
                    </a:lnTo>
                    <a:lnTo>
                      <a:pt x="115" y="24"/>
                    </a:lnTo>
                    <a:lnTo>
                      <a:pt x="118" y="25"/>
                    </a:lnTo>
                    <a:lnTo>
                      <a:pt x="119" y="26"/>
                    </a:lnTo>
                    <a:lnTo>
                      <a:pt x="120" y="26"/>
                    </a:lnTo>
                    <a:lnTo>
                      <a:pt x="121" y="29"/>
                    </a:lnTo>
                    <a:lnTo>
                      <a:pt x="123" y="29"/>
                    </a:lnTo>
                    <a:lnTo>
                      <a:pt x="123" y="31"/>
                    </a:lnTo>
                    <a:lnTo>
                      <a:pt x="124" y="31"/>
                    </a:lnTo>
                    <a:lnTo>
                      <a:pt x="124" y="34"/>
                    </a:lnTo>
                    <a:lnTo>
                      <a:pt x="125" y="34"/>
                    </a:lnTo>
                    <a:lnTo>
                      <a:pt x="125" y="35"/>
                    </a:lnTo>
                    <a:lnTo>
                      <a:pt x="126" y="36"/>
                    </a:lnTo>
                    <a:lnTo>
                      <a:pt x="126" y="38"/>
                    </a:lnTo>
                    <a:lnTo>
                      <a:pt x="126" y="3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695"/>
              <p:cNvSpPr>
                <a:spLocks/>
              </p:cNvSpPr>
              <p:nvPr/>
            </p:nvSpPr>
            <p:spPr bwMode="auto">
              <a:xfrm>
                <a:off x="7885112" y="5567362"/>
                <a:ext cx="98425" cy="28575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0" y="38"/>
                  </a:cxn>
                  <a:cxn ang="0">
                    <a:pos x="0" y="35"/>
                  </a:cxn>
                  <a:cxn ang="0">
                    <a:pos x="0" y="35"/>
                  </a:cxn>
                  <a:cxn ang="0">
                    <a:pos x="1" y="34"/>
                  </a:cxn>
                  <a:cxn ang="0">
                    <a:pos x="1" y="33"/>
                  </a:cxn>
                  <a:cxn ang="0">
                    <a:pos x="3" y="31"/>
                  </a:cxn>
                  <a:cxn ang="0">
                    <a:pos x="3" y="30"/>
                  </a:cxn>
                  <a:cxn ang="0">
                    <a:pos x="4" y="29"/>
                  </a:cxn>
                  <a:cxn ang="0">
                    <a:pos x="5" y="28"/>
                  </a:cxn>
                  <a:cxn ang="0">
                    <a:pos x="6" y="26"/>
                  </a:cxn>
                  <a:cxn ang="0">
                    <a:pos x="8" y="25"/>
                  </a:cxn>
                  <a:cxn ang="0">
                    <a:pos x="9" y="24"/>
                  </a:cxn>
                  <a:cxn ang="0">
                    <a:pos x="10" y="24"/>
                  </a:cxn>
                  <a:cxn ang="0">
                    <a:pos x="10" y="23"/>
                  </a:cxn>
                  <a:cxn ang="0">
                    <a:pos x="13" y="21"/>
                  </a:cxn>
                  <a:cxn ang="0">
                    <a:pos x="14" y="20"/>
                  </a:cxn>
                  <a:cxn ang="0">
                    <a:pos x="17" y="19"/>
                  </a:cxn>
                  <a:cxn ang="0">
                    <a:pos x="18" y="18"/>
                  </a:cxn>
                  <a:cxn ang="0">
                    <a:pos x="20" y="18"/>
                  </a:cxn>
                  <a:cxn ang="0">
                    <a:pos x="22" y="16"/>
                  </a:cxn>
                  <a:cxn ang="0">
                    <a:pos x="24" y="15"/>
                  </a:cxn>
                  <a:cxn ang="0">
                    <a:pos x="27" y="14"/>
                  </a:cxn>
                  <a:cxn ang="0">
                    <a:pos x="29" y="13"/>
                  </a:cxn>
                  <a:cxn ang="0">
                    <a:pos x="33" y="13"/>
                  </a:cxn>
                  <a:cxn ang="0">
                    <a:pos x="35" y="11"/>
                  </a:cxn>
                  <a:cxn ang="0">
                    <a:pos x="38" y="11"/>
                  </a:cxn>
                  <a:cxn ang="0">
                    <a:pos x="40" y="10"/>
                  </a:cxn>
                  <a:cxn ang="0">
                    <a:pos x="43" y="9"/>
                  </a:cxn>
                  <a:cxn ang="0">
                    <a:pos x="47" y="9"/>
                  </a:cxn>
                  <a:cxn ang="0">
                    <a:pos x="49" y="9"/>
                  </a:cxn>
                  <a:cxn ang="0">
                    <a:pos x="52" y="6"/>
                  </a:cxn>
                  <a:cxn ang="0">
                    <a:pos x="55" y="6"/>
                  </a:cxn>
                  <a:cxn ang="0">
                    <a:pos x="58" y="6"/>
                  </a:cxn>
                  <a:cxn ang="0">
                    <a:pos x="62" y="5"/>
                  </a:cxn>
                  <a:cxn ang="0">
                    <a:pos x="64" y="4"/>
                  </a:cxn>
                  <a:cxn ang="0">
                    <a:pos x="69" y="4"/>
                  </a:cxn>
                  <a:cxn ang="0">
                    <a:pos x="72" y="4"/>
                  </a:cxn>
                  <a:cxn ang="0">
                    <a:pos x="76" y="4"/>
                  </a:cxn>
                  <a:cxn ang="0">
                    <a:pos x="79" y="3"/>
                  </a:cxn>
                  <a:cxn ang="0">
                    <a:pos x="82" y="3"/>
                  </a:cxn>
                  <a:cxn ang="0">
                    <a:pos x="87" y="3"/>
                  </a:cxn>
                  <a:cxn ang="0">
                    <a:pos x="89" y="3"/>
                  </a:cxn>
                  <a:cxn ang="0">
                    <a:pos x="93" y="3"/>
                  </a:cxn>
                  <a:cxn ang="0">
                    <a:pos x="98" y="1"/>
                  </a:cxn>
                  <a:cxn ang="0">
                    <a:pos x="102" y="1"/>
                  </a:cxn>
                  <a:cxn ang="0">
                    <a:pos x="106" y="1"/>
                  </a:cxn>
                  <a:cxn ang="0">
                    <a:pos x="109" y="0"/>
                  </a:cxn>
                  <a:cxn ang="0">
                    <a:pos x="113" y="0"/>
                  </a:cxn>
                  <a:cxn ang="0">
                    <a:pos x="117" y="0"/>
                  </a:cxn>
                  <a:cxn ang="0">
                    <a:pos x="121" y="0"/>
                  </a:cxn>
                  <a:cxn ang="0">
                    <a:pos x="125" y="0"/>
                  </a:cxn>
                </a:cxnLst>
                <a:rect l="0" t="0" r="r" b="b"/>
                <a:pathLst>
                  <a:path w="125" h="38">
                    <a:moveTo>
                      <a:pt x="0" y="38"/>
                    </a:moveTo>
                    <a:lnTo>
                      <a:pt x="0" y="38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4" y="29"/>
                    </a:lnTo>
                    <a:lnTo>
                      <a:pt x="5" y="28"/>
                    </a:lnTo>
                    <a:lnTo>
                      <a:pt x="6" y="26"/>
                    </a:lnTo>
                    <a:lnTo>
                      <a:pt x="8" y="25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3" y="21"/>
                    </a:lnTo>
                    <a:lnTo>
                      <a:pt x="14" y="20"/>
                    </a:lnTo>
                    <a:lnTo>
                      <a:pt x="17" y="19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2" y="16"/>
                    </a:lnTo>
                    <a:lnTo>
                      <a:pt x="24" y="15"/>
                    </a:lnTo>
                    <a:lnTo>
                      <a:pt x="27" y="14"/>
                    </a:lnTo>
                    <a:lnTo>
                      <a:pt x="29" y="13"/>
                    </a:lnTo>
                    <a:lnTo>
                      <a:pt x="33" y="13"/>
                    </a:lnTo>
                    <a:lnTo>
                      <a:pt x="35" y="11"/>
                    </a:lnTo>
                    <a:lnTo>
                      <a:pt x="38" y="11"/>
                    </a:lnTo>
                    <a:lnTo>
                      <a:pt x="40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49" y="9"/>
                    </a:lnTo>
                    <a:lnTo>
                      <a:pt x="52" y="6"/>
                    </a:lnTo>
                    <a:lnTo>
                      <a:pt x="55" y="6"/>
                    </a:lnTo>
                    <a:lnTo>
                      <a:pt x="58" y="6"/>
                    </a:lnTo>
                    <a:lnTo>
                      <a:pt x="62" y="5"/>
                    </a:lnTo>
                    <a:lnTo>
                      <a:pt x="64" y="4"/>
                    </a:lnTo>
                    <a:lnTo>
                      <a:pt x="69" y="4"/>
                    </a:lnTo>
                    <a:lnTo>
                      <a:pt x="72" y="4"/>
                    </a:lnTo>
                    <a:lnTo>
                      <a:pt x="76" y="4"/>
                    </a:lnTo>
                    <a:lnTo>
                      <a:pt x="79" y="3"/>
                    </a:lnTo>
                    <a:lnTo>
                      <a:pt x="82" y="3"/>
                    </a:lnTo>
                    <a:lnTo>
                      <a:pt x="87" y="3"/>
                    </a:lnTo>
                    <a:lnTo>
                      <a:pt x="89" y="3"/>
                    </a:lnTo>
                    <a:lnTo>
                      <a:pt x="93" y="3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09" y="0"/>
                    </a:lnTo>
                    <a:lnTo>
                      <a:pt x="113" y="0"/>
                    </a:lnTo>
                    <a:lnTo>
                      <a:pt x="117" y="0"/>
                    </a:lnTo>
                    <a:lnTo>
                      <a:pt x="121" y="0"/>
                    </a:lnTo>
                    <a:lnTo>
                      <a:pt x="125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Line 696"/>
              <p:cNvSpPr>
                <a:spLocks noChangeShapeType="1"/>
              </p:cNvSpPr>
              <p:nvPr/>
            </p:nvSpPr>
            <p:spPr bwMode="auto">
              <a:xfrm>
                <a:off x="7885112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Line 697"/>
              <p:cNvSpPr>
                <a:spLocks noChangeShapeType="1"/>
              </p:cNvSpPr>
              <p:nvPr/>
            </p:nvSpPr>
            <p:spPr bwMode="auto">
              <a:xfrm>
                <a:off x="8085137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" name="Group 420"/>
            <p:cNvGrpSpPr/>
            <p:nvPr/>
          </p:nvGrpSpPr>
          <p:grpSpPr>
            <a:xfrm>
              <a:off x="5687133" y="2885281"/>
              <a:ext cx="214312" cy="215900"/>
              <a:chOff x="6807200" y="6029325"/>
              <a:chExt cx="214312" cy="215900"/>
            </a:xfrm>
          </p:grpSpPr>
          <p:sp>
            <p:nvSpPr>
              <p:cNvPr id="132" name="Freeform 1142"/>
              <p:cNvSpPr>
                <a:spLocks/>
              </p:cNvSpPr>
              <p:nvPr/>
            </p:nvSpPr>
            <p:spPr bwMode="auto">
              <a:xfrm>
                <a:off x="6808787" y="6032500"/>
                <a:ext cx="209550" cy="211137"/>
              </a:xfrm>
              <a:custGeom>
                <a:avLst/>
                <a:gdLst/>
                <a:ahLst/>
                <a:cxnLst>
                  <a:cxn ang="0">
                    <a:pos x="264" y="132"/>
                  </a:cxn>
                  <a:cxn ang="0">
                    <a:pos x="261" y="104"/>
                  </a:cxn>
                  <a:cxn ang="0">
                    <a:pos x="252" y="79"/>
                  </a:cxn>
                  <a:cxn ang="0">
                    <a:pos x="241" y="57"/>
                  </a:cxn>
                  <a:cxn ang="0">
                    <a:pos x="225" y="38"/>
                  </a:cxn>
                  <a:cxn ang="0">
                    <a:pos x="206" y="21"/>
                  </a:cxn>
                  <a:cxn ang="0">
                    <a:pos x="183" y="10"/>
                  </a:cxn>
                  <a:cxn ang="0">
                    <a:pos x="158" y="1"/>
                  </a:cxn>
                  <a:cxn ang="0">
                    <a:pos x="132" y="0"/>
                  </a:cxn>
                  <a:cxn ang="0">
                    <a:pos x="117" y="0"/>
                  </a:cxn>
                  <a:cxn ang="0">
                    <a:pos x="92" y="4"/>
                  </a:cxn>
                  <a:cxn ang="0">
                    <a:pos x="68" y="15"/>
                  </a:cxn>
                  <a:cxn ang="0">
                    <a:pos x="48" y="30"/>
                  </a:cxn>
                  <a:cxn ang="0">
                    <a:pos x="29" y="47"/>
                  </a:cxn>
                  <a:cxn ang="0">
                    <a:pos x="16" y="69"/>
                  </a:cxn>
                  <a:cxn ang="0">
                    <a:pos x="6" y="93"/>
                  </a:cxn>
                  <a:cxn ang="0">
                    <a:pos x="1" y="118"/>
                  </a:cxn>
                  <a:cxn ang="0">
                    <a:pos x="0" y="132"/>
                  </a:cxn>
                  <a:cxn ang="0">
                    <a:pos x="2" y="160"/>
                  </a:cxn>
                  <a:cxn ang="0">
                    <a:pos x="10" y="183"/>
                  </a:cxn>
                  <a:cxn ang="0">
                    <a:pos x="22" y="206"/>
                  </a:cxn>
                  <a:cxn ang="0">
                    <a:pos x="36" y="225"/>
                  </a:cxn>
                  <a:cxn ang="0">
                    <a:pos x="58" y="242"/>
                  </a:cxn>
                  <a:cxn ang="0">
                    <a:pos x="80" y="255"/>
                  </a:cxn>
                  <a:cxn ang="0">
                    <a:pos x="104" y="261"/>
                  </a:cxn>
                  <a:cxn ang="0">
                    <a:pos x="132" y="265"/>
                  </a:cxn>
                  <a:cxn ang="0">
                    <a:pos x="146" y="262"/>
                  </a:cxn>
                  <a:cxn ang="0">
                    <a:pos x="169" y="257"/>
                  </a:cxn>
                  <a:cxn ang="0">
                    <a:pos x="193" y="247"/>
                  </a:cxn>
                  <a:cxn ang="0">
                    <a:pos x="216" y="235"/>
                  </a:cxn>
                  <a:cxn ang="0">
                    <a:pos x="232" y="215"/>
                  </a:cxn>
                  <a:cxn ang="0">
                    <a:pos x="249" y="196"/>
                  </a:cxn>
                  <a:cxn ang="0">
                    <a:pos x="259" y="171"/>
                  </a:cxn>
                  <a:cxn ang="0">
                    <a:pos x="264" y="146"/>
                  </a:cxn>
                  <a:cxn ang="0">
                    <a:pos x="264" y="132"/>
                  </a:cxn>
                </a:cxnLst>
                <a:rect l="0" t="0" r="r" b="b"/>
                <a:pathLst>
                  <a:path w="264" h="265">
                    <a:moveTo>
                      <a:pt x="264" y="132"/>
                    </a:moveTo>
                    <a:lnTo>
                      <a:pt x="264" y="132"/>
                    </a:lnTo>
                    <a:lnTo>
                      <a:pt x="264" y="118"/>
                    </a:lnTo>
                    <a:lnTo>
                      <a:pt x="261" y="104"/>
                    </a:lnTo>
                    <a:lnTo>
                      <a:pt x="259" y="93"/>
                    </a:lnTo>
                    <a:lnTo>
                      <a:pt x="252" y="79"/>
                    </a:lnTo>
                    <a:lnTo>
                      <a:pt x="249" y="69"/>
                    </a:lnTo>
                    <a:lnTo>
                      <a:pt x="241" y="57"/>
                    </a:lnTo>
                    <a:lnTo>
                      <a:pt x="232" y="47"/>
                    </a:lnTo>
                    <a:lnTo>
                      <a:pt x="225" y="38"/>
                    </a:lnTo>
                    <a:lnTo>
                      <a:pt x="216" y="30"/>
                    </a:lnTo>
                    <a:lnTo>
                      <a:pt x="206" y="21"/>
                    </a:lnTo>
                    <a:lnTo>
                      <a:pt x="193" y="15"/>
                    </a:lnTo>
                    <a:lnTo>
                      <a:pt x="183" y="10"/>
                    </a:lnTo>
                    <a:lnTo>
                      <a:pt x="169" y="4"/>
                    </a:lnTo>
                    <a:lnTo>
                      <a:pt x="158" y="1"/>
                    </a:lnTo>
                    <a:lnTo>
                      <a:pt x="14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17" y="0"/>
                    </a:lnTo>
                    <a:lnTo>
                      <a:pt x="104" y="1"/>
                    </a:lnTo>
                    <a:lnTo>
                      <a:pt x="92" y="4"/>
                    </a:lnTo>
                    <a:lnTo>
                      <a:pt x="80" y="10"/>
                    </a:lnTo>
                    <a:lnTo>
                      <a:pt x="68" y="15"/>
                    </a:lnTo>
                    <a:lnTo>
                      <a:pt x="58" y="21"/>
                    </a:lnTo>
                    <a:lnTo>
                      <a:pt x="48" y="30"/>
                    </a:lnTo>
                    <a:lnTo>
                      <a:pt x="36" y="38"/>
                    </a:lnTo>
                    <a:lnTo>
                      <a:pt x="29" y="47"/>
                    </a:lnTo>
                    <a:lnTo>
                      <a:pt x="22" y="57"/>
                    </a:lnTo>
                    <a:lnTo>
                      <a:pt x="16" y="69"/>
                    </a:lnTo>
                    <a:lnTo>
                      <a:pt x="10" y="79"/>
                    </a:lnTo>
                    <a:lnTo>
                      <a:pt x="6" y="93"/>
                    </a:lnTo>
                    <a:lnTo>
                      <a:pt x="2" y="104"/>
                    </a:lnTo>
                    <a:lnTo>
                      <a:pt x="1" y="118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46"/>
                    </a:lnTo>
                    <a:lnTo>
                      <a:pt x="2" y="160"/>
                    </a:lnTo>
                    <a:lnTo>
                      <a:pt x="6" y="171"/>
                    </a:lnTo>
                    <a:lnTo>
                      <a:pt x="10" y="183"/>
                    </a:lnTo>
                    <a:lnTo>
                      <a:pt x="16" y="196"/>
                    </a:lnTo>
                    <a:lnTo>
                      <a:pt x="22" y="206"/>
                    </a:lnTo>
                    <a:lnTo>
                      <a:pt x="29" y="215"/>
                    </a:lnTo>
                    <a:lnTo>
                      <a:pt x="36" y="225"/>
                    </a:lnTo>
                    <a:lnTo>
                      <a:pt x="48" y="235"/>
                    </a:lnTo>
                    <a:lnTo>
                      <a:pt x="58" y="242"/>
                    </a:lnTo>
                    <a:lnTo>
                      <a:pt x="68" y="247"/>
                    </a:lnTo>
                    <a:lnTo>
                      <a:pt x="80" y="255"/>
                    </a:lnTo>
                    <a:lnTo>
                      <a:pt x="92" y="257"/>
                    </a:lnTo>
                    <a:lnTo>
                      <a:pt x="104" y="261"/>
                    </a:lnTo>
                    <a:lnTo>
                      <a:pt x="117" y="262"/>
                    </a:lnTo>
                    <a:lnTo>
                      <a:pt x="132" y="265"/>
                    </a:lnTo>
                    <a:lnTo>
                      <a:pt x="132" y="265"/>
                    </a:lnTo>
                    <a:lnTo>
                      <a:pt x="146" y="262"/>
                    </a:lnTo>
                    <a:lnTo>
                      <a:pt x="158" y="261"/>
                    </a:lnTo>
                    <a:lnTo>
                      <a:pt x="169" y="257"/>
                    </a:lnTo>
                    <a:lnTo>
                      <a:pt x="183" y="255"/>
                    </a:lnTo>
                    <a:lnTo>
                      <a:pt x="193" y="247"/>
                    </a:lnTo>
                    <a:lnTo>
                      <a:pt x="206" y="242"/>
                    </a:lnTo>
                    <a:lnTo>
                      <a:pt x="216" y="235"/>
                    </a:lnTo>
                    <a:lnTo>
                      <a:pt x="225" y="225"/>
                    </a:lnTo>
                    <a:lnTo>
                      <a:pt x="232" y="215"/>
                    </a:lnTo>
                    <a:lnTo>
                      <a:pt x="241" y="206"/>
                    </a:lnTo>
                    <a:lnTo>
                      <a:pt x="249" y="196"/>
                    </a:lnTo>
                    <a:lnTo>
                      <a:pt x="252" y="183"/>
                    </a:lnTo>
                    <a:lnTo>
                      <a:pt x="259" y="171"/>
                    </a:lnTo>
                    <a:lnTo>
                      <a:pt x="261" y="160"/>
                    </a:lnTo>
                    <a:lnTo>
                      <a:pt x="264" y="146"/>
                    </a:lnTo>
                    <a:lnTo>
                      <a:pt x="264" y="132"/>
                    </a:lnTo>
                    <a:lnTo>
                      <a:pt x="264" y="132"/>
                    </a:lnTo>
                    <a:lnTo>
                      <a:pt x="264" y="132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1143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1144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1145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1146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 1147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 1148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1149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1150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1151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1152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1153"/>
              <p:cNvSpPr>
                <a:spLocks/>
              </p:cNvSpPr>
              <p:nvPr/>
            </p:nvSpPr>
            <p:spPr bwMode="auto">
              <a:xfrm>
                <a:off x="6807200" y="6029325"/>
                <a:ext cx="214312" cy="215900"/>
              </a:xfrm>
              <a:custGeom>
                <a:avLst/>
                <a:gdLst/>
                <a:ahLst/>
                <a:cxnLst>
                  <a:cxn ang="0">
                    <a:pos x="271" y="136"/>
                  </a:cxn>
                  <a:cxn ang="0">
                    <a:pos x="270" y="151"/>
                  </a:cxn>
                  <a:cxn ang="0">
                    <a:pos x="268" y="164"/>
                  </a:cxn>
                  <a:cxn ang="0">
                    <a:pos x="265" y="177"/>
                  </a:cxn>
                  <a:cxn ang="0">
                    <a:pos x="260" y="190"/>
                  </a:cxn>
                  <a:cxn ang="0">
                    <a:pos x="247" y="213"/>
                  </a:cxn>
                  <a:cxn ang="0">
                    <a:pos x="231" y="233"/>
                  </a:cxn>
                  <a:cxn ang="0">
                    <a:pos x="211" y="250"/>
                  </a:cxn>
                  <a:cxn ang="0">
                    <a:pos x="188" y="263"/>
                  </a:cxn>
                  <a:cxn ang="0">
                    <a:pos x="176" y="266"/>
                  </a:cxn>
                  <a:cxn ang="0">
                    <a:pos x="162" y="270"/>
                  </a:cxn>
                  <a:cxn ang="0">
                    <a:pos x="150" y="273"/>
                  </a:cxn>
                  <a:cxn ang="0">
                    <a:pos x="136" y="273"/>
                  </a:cxn>
                  <a:cxn ang="0">
                    <a:pos x="122" y="273"/>
                  </a:cxn>
                  <a:cxn ang="0">
                    <a:pos x="108" y="270"/>
                  </a:cxn>
                  <a:cxn ang="0">
                    <a:pos x="96" y="266"/>
                  </a:cxn>
                  <a:cxn ang="0">
                    <a:pos x="83" y="263"/>
                  </a:cxn>
                  <a:cxn ang="0">
                    <a:pos x="59" y="250"/>
                  </a:cxn>
                  <a:cxn ang="0">
                    <a:pos x="39" y="233"/>
                  </a:cxn>
                  <a:cxn ang="0">
                    <a:pos x="23" y="213"/>
                  </a:cxn>
                  <a:cxn ang="0">
                    <a:pos x="10" y="190"/>
                  </a:cxn>
                  <a:cxn ang="0">
                    <a:pos x="6" y="177"/>
                  </a:cxn>
                  <a:cxn ang="0">
                    <a:pos x="3" y="164"/>
                  </a:cxn>
                  <a:cxn ang="0">
                    <a:pos x="0" y="151"/>
                  </a:cxn>
                  <a:cxn ang="0">
                    <a:pos x="0" y="136"/>
                  </a:cxn>
                  <a:cxn ang="0">
                    <a:pos x="0" y="122"/>
                  </a:cxn>
                  <a:cxn ang="0">
                    <a:pos x="3" y="110"/>
                  </a:cxn>
                  <a:cxn ang="0">
                    <a:pos x="6" y="96"/>
                  </a:cxn>
                  <a:cxn ang="0">
                    <a:pos x="10" y="83"/>
                  </a:cxn>
                  <a:cxn ang="0">
                    <a:pos x="23" y="61"/>
                  </a:cxn>
                  <a:cxn ang="0">
                    <a:pos x="39" y="40"/>
                  </a:cxn>
                  <a:cxn ang="0">
                    <a:pos x="59" y="23"/>
                  </a:cxn>
                  <a:cxn ang="0">
                    <a:pos x="83" y="10"/>
                  </a:cxn>
                  <a:cxn ang="0">
                    <a:pos x="96" y="7"/>
                  </a:cxn>
                  <a:cxn ang="0">
                    <a:pos x="108" y="3"/>
                  </a:cxn>
                  <a:cxn ang="0">
                    <a:pos x="122" y="0"/>
                  </a:cxn>
                  <a:cxn ang="0">
                    <a:pos x="136" y="0"/>
                  </a:cxn>
                  <a:cxn ang="0">
                    <a:pos x="150" y="0"/>
                  </a:cxn>
                  <a:cxn ang="0">
                    <a:pos x="162" y="3"/>
                  </a:cxn>
                  <a:cxn ang="0">
                    <a:pos x="176" y="7"/>
                  </a:cxn>
                  <a:cxn ang="0">
                    <a:pos x="188" y="10"/>
                  </a:cxn>
                  <a:cxn ang="0">
                    <a:pos x="211" y="23"/>
                  </a:cxn>
                  <a:cxn ang="0">
                    <a:pos x="231" y="40"/>
                  </a:cxn>
                  <a:cxn ang="0">
                    <a:pos x="247" y="61"/>
                  </a:cxn>
                  <a:cxn ang="0">
                    <a:pos x="260" y="83"/>
                  </a:cxn>
                  <a:cxn ang="0">
                    <a:pos x="265" y="96"/>
                  </a:cxn>
                  <a:cxn ang="0">
                    <a:pos x="268" y="110"/>
                  </a:cxn>
                  <a:cxn ang="0">
                    <a:pos x="270" y="122"/>
                  </a:cxn>
                  <a:cxn ang="0">
                    <a:pos x="271" y="136"/>
                  </a:cxn>
                </a:cxnLst>
                <a:rect l="0" t="0" r="r" b="b"/>
                <a:pathLst>
                  <a:path w="271" h="273">
                    <a:moveTo>
                      <a:pt x="271" y="136"/>
                    </a:moveTo>
                    <a:lnTo>
                      <a:pt x="270" y="151"/>
                    </a:lnTo>
                    <a:lnTo>
                      <a:pt x="268" y="164"/>
                    </a:lnTo>
                    <a:lnTo>
                      <a:pt x="265" y="177"/>
                    </a:lnTo>
                    <a:lnTo>
                      <a:pt x="260" y="190"/>
                    </a:lnTo>
                    <a:lnTo>
                      <a:pt x="247" y="213"/>
                    </a:lnTo>
                    <a:lnTo>
                      <a:pt x="231" y="233"/>
                    </a:lnTo>
                    <a:lnTo>
                      <a:pt x="211" y="250"/>
                    </a:lnTo>
                    <a:lnTo>
                      <a:pt x="188" y="263"/>
                    </a:lnTo>
                    <a:lnTo>
                      <a:pt x="176" y="266"/>
                    </a:lnTo>
                    <a:lnTo>
                      <a:pt x="162" y="270"/>
                    </a:lnTo>
                    <a:lnTo>
                      <a:pt x="150" y="273"/>
                    </a:lnTo>
                    <a:lnTo>
                      <a:pt x="136" y="273"/>
                    </a:lnTo>
                    <a:lnTo>
                      <a:pt x="122" y="273"/>
                    </a:lnTo>
                    <a:lnTo>
                      <a:pt x="108" y="270"/>
                    </a:lnTo>
                    <a:lnTo>
                      <a:pt x="96" y="266"/>
                    </a:lnTo>
                    <a:lnTo>
                      <a:pt x="83" y="263"/>
                    </a:lnTo>
                    <a:lnTo>
                      <a:pt x="59" y="250"/>
                    </a:lnTo>
                    <a:lnTo>
                      <a:pt x="39" y="233"/>
                    </a:lnTo>
                    <a:lnTo>
                      <a:pt x="23" y="213"/>
                    </a:lnTo>
                    <a:lnTo>
                      <a:pt x="10" y="190"/>
                    </a:lnTo>
                    <a:lnTo>
                      <a:pt x="6" y="177"/>
                    </a:lnTo>
                    <a:lnTo>
                      <a:pt x="3" y="164"/>
                    </a:lnTo>
                    <a:lnTo>
                      <a:pt x="0" y="151"/>
                    </a:lnTo>
                    <a:lnTo>
                      <a:pt x="0" y="136"/>
                    </a:lnTo>
                    <a:lnTo>
                      <a:pt x="0" y="122"/>
                    </a:lnTo>
                    <a:lnTo>
                      <a:pt x="3" y="110"/>
                    </a:lnTo>
                    <a:lnTo>
                      <a:pt x="6" y="96"/>
                    </a:lnTo>
                    <a:lnTo>
                      <a:pt x="10" y="83"/>
                    </a:lnTo>
                    <a:lnTo>
                      <a:pt x="23" y="61"/>
                    </a:lnTo>
                    <a:lnTo>
                      <a:pt x="39" y="40"/>
                    </a:lnTo>
                    <a:lnTo>
                      <a:pt x="59" y="23"/>
                    </a:lnTo>
                    <a:lnTo>
                      <a:pt x="83" y="10"/>
                    </a:lnTo>
                    <a:lnTo>
                      <a:pt x="96" y="7"/>
                    </a:lnTo>
                    <a:lnTo>
                      <a:pt x="108" y="3"/>
                    </a:lnTo>
                    <a:lnTo>
                      <a:pt x="122" y="0"/>
                    </a:lnTo>
                    <a:lnTo>
                      <a:pt x="136" y="0"/>
                    </a:lnTo>
                    <a:lnTo>
                      <a:pt x="150" y="0"/>
                    </a:lnTo>
                    <a:lnTo>
                      <a:pt x="162" y="3"/>
                    </a:lnTo>
                    <a:lnTo>
                      <a:pt x="176" y="7"/>
                    </a:lnTo>
                    <a:lnTo>
                      <a:pt x="188" y="10"/>
                    </a:lnTo>
                    <a:lnTo>
                      <a:pt x="211" y="23"/>
                    </a:lnTo>
                    <a:lnTo>
                      <a:pt x="231" y="40"/>
                    </a:lnTo>
                    <a:lnTo>
                      <a:pt x="247" y="61"/>
                    </a:lnTo>
                    <a:lnTo>
                      <a:pt x="260" y="83"/>
                    </a:lnTo>
                    <a:lnTo>
                      <a:pt x="265" y="96"/>
                    </a:lnTo>
                    <a:lnTo>
                      <a:pt x="268" y="110"/>
                    </a:lnTo>
                    <a:lnTo>
                      <a:pt x="270" y="122"/>
                    </a:lnTo>
                    <a:lnTo>
                      <a:pt x="271" y="136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4" name="Group 433"/>
            <p:cNvGrpSpPr/>
            <p:nvPr/>
          </p:nvGrpSpPr>
          <p:grpSpPr>
            <a:xfrm>
              <a:off x="5144738" y="2897981"/>
              <a:ext cx="258762" cy="190500"/>
              <a:chOff x="5410200" y="6157912"/>
              <a:chExt cx="258762" cy="190500"/>
            </a:xfrm>
          </p:grpSpPr>
          <p:sp>
            <p:nvSpPr>
              <p:cNvPr id="116" name="Freeform 728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29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730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731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732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733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734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735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736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737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Freeform 738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Freeform 739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740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741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742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743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cxnSp>
        <p:nvCxnSpPr>
          <p:cNvPr id="30" name="Straight Connector 29"/>
          <p:cNvCxnSpPr/>
          <p:nvPr/>
        </p:nvCxnSpPr>
        <p:spPr>
          <a:xfrm flipV="1">
            <a:off x="7315183" y="1752600"/>
            <a:ext cx="838200" cy="45720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0" name="Group 307"/>
          <p:cNvGrpSpPr/>
          <p:nvPr/>
        </p:nvGrpSpPr>
        <p:grpSpPr>
          <a:xfrm>
            <a:off x="8077195" y="1447813"/>
            <a:ext cx="838207" cy="652464"/>
            <a:chOff x="1219210" y="762009"/>
            <a:chExt cx="582618" cy="423864"/>
          </a:xfrm>
        </p:grpSpPr>
        <p:grpSp>
          <p:nvGrpSpPr>
            <p:cNvPr id="301" name="Group 299"/>
            <p:cNvGrpSpPr>
              <a:grpSpLocks/>
            </p:cNvGrpSpPr>
            <p:nvPr/>
          </p:nvGrpSpPr>
          <p:grpSpPr bwMode="auto">
            <a:xfrm>
              <a:off x="1219210" y="762009"/>
              <a:ext cx="582618" cy="423864"/>
              <a:chOff x="982" y="2328"/>
              <a:chExt cx="367" cy="267"/>
            </a:xfrm>
          </p:grpSpPr>
          <p:sp>
            <p:nvSpPr>
              <p:cNvPr id="75" name="Freeform 300"/>
              <p:cNvSpPr>
                <a:spLocks/>
              </p:cNvSpPr>
              <p:nvPr/>
            </p:nvSpPr>
            <p:spPr bwMode="auto">
              <a:xfrm>
                <a:off x="982" y="2367"/>
                <a:ext cx="33" cy="177"/>
              </a:xfrm>
              <a:custGeom>
                <a:avLst/>
                <a:gdLst/>
                <a:ahLst/>
                <a:cxnLst>
                  <a:cxn ang="0">
                    <a:pos x="65" y="353"/>
                  </a:cxn>
                  <a:cxn ang="0">
                    <a:pos x="16" y="0"/>
                  </a:cxn>
                  <a:cxn ang="0">
                    <a:pos x="0" y="1"/>
                  </a:cxn>
                  <a:cxn ang="0">
                    <a:pos x="50" y="344"/>
                  </a:cxn>
                  <a:cxn ang="0">
                    <a:pos x="65" y="353"/>
                  </a:cxn>
                  <a:cxn ang="0">
                    <a:pos x="65" y="353"/>
                  </a:cxn>
                </a:cxnLst>
                <a:rect l="0" t="0" r="r" b="b"/>
                <a:pathLst>
                  <a:path w="65" h="353">
                    <a:moveTo>
                      <a:pt x="65" y="353"/>
                    </a:moveTo>
                    <a:lnTo>
                      <a:pt x="16" y="0"/>
                    </a:lnTo>
                    <a:lnTo>
                      <a:pt x="0" y="1"/>
                    </a:lnTo>
                    <a:lnTo>
                      <a:pt x="50" y="344"/>
                    </a:lnTo>
                    <a:lnTo>
                      <a:pt x="65" y="353"/>
                    </a:lnTo>
                    <a:lnTo>
                      <a:pt x="65" y="353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01"/>
              <p:cNvSpPr>
                <a:spLocks/>
              </p:cNvSpPr>
              <p:nvPr/>
            </p:nvSpPr>
            <p:spPr bwMode="auto">
              <a:xfrm>
                <a:off x="988" y="2328"/>
                <a:ext cx="251" cy="215"/>
              </a:xfrm>
              <a:custGeom>
                <a:avLst/>
                <a:gdLst/>
                <a:ahLst/>
                <a:cxnLst>
                  <a:cxn ang="0">
                    <a:pos x="502" y="351"/>
                  </a:cxn>
                  <a:cxn ang="0">
                    <a:pos x="449" y="0"/>
                  </a:cxn>
                  <a:cxn ang="0">
                    <a:pos x="0" y="79"/>
                  </a:cxn>
                  <a:cxn ang="0">
                    <a:pos x="52" y="428"/>
                  </a:cxn>
                  <a:cxn ang="0">
                    <a:pos x="502" y="351"/>
                  </a:cxn>
                  <a:cxn ang="0">
                    <a:pos x="502" y="351"/>
                  </a:cxn>
                </a:cxnLst>
                <a:rect l="0" t="0" r="r" b="b"/>
                <a:pathLst>
                  <a:path w="502" h="428">
                    <a:moveTo>
                      <a:pt x="502" y="351"/>
                    </a:moveTo>
                    <a:lnTo>
                      <a:pt x="449" y="0"/>
                    </a:lnTo>
                    <a:lnTo>
                      <a:pt x="0" y="79"/>
                    </a:lnTo>
                    <a:lnTo>
                      <a:pt x="52" y="428"/>
                    </a:lnTo>
                    <a:lnTo>
                      <a:pt x="502" y="351"/>
                    </a:lnTo>
                    <a:lnTo>
                      <a:pt x="502" y="351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02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solidFill>
                <a:srgbClr val="666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303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Line 304"/>
              <p:cNvSpPr>
                <a:spLocks noChangeShapeType="1"/>
              </p:cNvSpPr>
              <p:nvPr/>
            </p:nvSpPr>
            <p:spPr bwMode="auto">
              <a:xfrm flipH="1">
                <a:off x="1026" y="248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Line 305"/>
              <p:cNvSpPr>
                <a:spLocks noChangeShapeType="1"/>
              </p:cNvSpPr>
              <p:nvPr/>
            </p:nvSpPr>
            <p:spPr bwMode="auto">
              <a:xfrm flipH="1">
                <a:off x="1006" y="234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306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307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noFill/>
              <a:ln w="4763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308"/>
              <p:cNvSpPr>
                <a:spLocks/>
              </p:cNvSpPr>
              <p:nvPr/>
            </p:nvSpPr>
            <p:spPr bwMode="auto">
              <a:xfrm>
                <a:off x="1015" y="2504"/>
                <a:ext cx="334" cy="78"/>
              </a:xfrm>
              <a:custGeom>
                <a:avLst/>
                <a:gdLst/>
                <a:ahLst/>
                <a:cxnLst>
                  <a:cxn ang="0">
                    <a:pos x="450" y="0"/>
                  </a:cxn>
                  <a:cxn ang="0">
                    <a:pos x="668" y="80"/>
                  </a:cxn>
                  <a:cxn ang="0">
                    <a:pos x="218" y="156"/>
                  </a:cxn>
                  <a:cxn ang="0">
                    <a:pos x="0" y="80"/>
                  </a:cxn>
                  <a:cxn ang="0">
                    <a:pos x="450" y="0"/>
                  </a:cxn>
                  <a:cxn ang="0">
                    <a:pos x="450" y="0"/>
                  </a:cxn>
                </a:cxnLst>
                <a:rect l="0" t="0" r="r" b="b"/>
                <a:pathLst>
                  <a:path w="668" h="156">
                    <a:moveTo>
                      <a:pt x="450" y="0"/>
                    </a:moveTo>
                    <a:lnTo>
                      <a:pt x="668" y="80"/>
                    </a:lnTo>
                    <a:lnTo>
                      <a:pt x="218" y="156"/>
                    </a:lnTo>
                    <a:lnTo>
                      <a:pt x="0" y="80"/>
                    </a:lnTo>
                    <a:lnTo>
                      <a:pt x="450" y="0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Line 309"/>
              <p:cNvSpPr>
                <a:spLocks noChangeShapeType="1"/>
              </p:cNvSpPr>
              <p:nvPr/>
            </p:nvSpPr>
            <p:spPr bwMode="auto">
              <a:xfrm flipH="1">
                <a:off x="1015" y="2504"/>
                <a:ext cx="224" cy="3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310"/>
              <p:cNvSpPr>
                <a:spLocks/>
              </p:cNvSpPr>
              <p:nvPr/>
            </p:nvSpPr>
            <p:spPr bwMode="auto">
              <a:xfrm>
                <a:off x="1047" y="2540"/>
                <a:ext cx="35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2" h="18">
                    <a:moveTo>
                      <a:pt x="39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311"/>
              <p:cNvSpPr>
                <a:spLocks/>
              </p:cNvSpPr>
              <p:nvPr/>
            </p:nvSpPr>
            <p:spPr bwMode="auto">
              <a:xfrm>
                <a:off x="1076" y="2535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18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8">
                    <a:moveTo>
                      <a:pt x="38" y="0"/>
                    </a:moveTo>
                    <a:lnTo>
                      <a:pt x="72" y="13"/>
                    </a:lnTo>
                    <a:lnTo>
                      <a:pt x="33" y="18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312"/>
              <p:cNvSpPr>
                <a:spLocks/>
              </p:cNvSpPr>
              <p:nvPr/>
            </p:nvSpPr>
            <p:spPr bwMode="auto">
              <a:xfrm>
                <a:off x="1106" y="2531"/>
                <a:ext cx="35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0"/>
                  </a:cxn>
                  <a:cxn ang="0">
                    <a:pos x="34" y="17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7">
                    <a:moveTo>
                      <a:pt x="39" y="0"/>
                    </a:moveTo>
                    <a:lnTo>
                      <a:pt x="71" y="10"/>
                    </a:lnTo>
                    <a:lnTo>
                      <a:pt x="34" y="17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313"/>
              <p:cNvSpPr>
                <a:spLocks/>
              </p:cNvSpPr>
              <p:nvPr/>
            </p:nvSpPr>
            <p:spPr bwMode="auto">
              <a:xfrm>
                <a:off x="1135" y="2526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0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0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314"/>
              <p:cNvSpPr>
                <a:spLocks/>
              </p:cNvSpPr>
              <p:nvPr/>
            </p:nvSpPr>
            <p:spPr bwMode="auto">
              <a:xfrm>
                <a:off x="1163" y="2521"/>
                <a:ext cx="37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315"/>
              <p:cNvSpPr>
                <a:spLocks/>
              </p:cNvSpPr>
              <p:nvPr/>
            </p:nvSpPr>
            <p:spPr bwMode="auto">
              <a:xfrm>
                <a:off x="1194" y="2516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2" h="18">
                    <a:moveTo>
                      <a:pt x="37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Freeform 316"/>
              <p:cNvSpPr>
                <a:spLocks/>
              </p:cNvSpPr>
              <p:nvPr/>
            </p:nvSpPr>
            <p:spPr bwMode="auto">
              <a:xfrm>
                <a:off x="1222" y="2511"/>
                <a:ext cx="38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8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8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8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317"/>
              <p:cNvSpPr>
                <a:spLocks/>
              </p:cNvSpPr>
              <p:nvPr/>
            </p:nvSpPr>
            <p:spPr bwMode="auto">
              <a:xfrm>
                <a:off x="1071" y="2549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1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1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318"/>
              <p:cNvSpPr>
                <a:spLocks/>
              </p:cNvSpPr>
              <p:nvPr/>
            </p:nvSpPr>
            <p:spPr bwMode="auto">
              <a:xfrm>
                <a:off x="1101" y="2544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2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7">
                    <a:moveTo>
                      <a:pt x="38" y="0"/>
                    </a:moveTo>
                    <a:lnTo>
                      <a:pt x="71" y="12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319"/>
              <p:cNvSpPr>
                <a:spLocks/>
              </p:cNvSpPr>
              <p:nvPr/>
            </p:nvSpPr>
            <p:spPr bwMode="auto">
              <a:xfrm>
                <a:off x="1130" y="2539"/>
                <a:ext cx="35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1"/>
                  </a:cxn>
                  <a:cxn ang="0">
                    <a:pos x="33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6">
                    <a:moveTo>
                      <a:pt x="38" y="0"/>
                    </a:moveTo>
                    <a:lnTo>
                      <a:pt x="71" y="11"/>
                    </a:lnTo>
                    <a:lnTo>
                      <a:pt x="33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320"/>
              <p:cNvSpPr>
                <a:spLocks/>
              </p:cNvSpPr>
              <p:nvPr/>
            </p:nvSpPr>
            <p:spPr bwMode="auto">
              <a:xfrm>
                <a:off x="1159" y="2533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321"/>
              <p:cNvSpPr>
                <a:spLocks/>
              </p:cNvSpPr>
              <p:nvPr/>
            </p:nvSpPr>
            <p:spPr bwMode="auto">
              <a:xfrm>
                <a:off x="1188" y="2529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0"/>
                  </a:cxn>
                  <a:cxn ang="0">
                    <a:pos x="34" y="16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6">
                    <a:moveTo>
                      <a:pt x="39" y="0"/>
                    </a:moveTo>
                    <a:lnTo>
                      <a:pt x="73" y="10"/>
                    </a:lnTo>
                    <a:lnTo>
                      <a:pt x="34" y="16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322"/>
              <p:cNvSpPr>
                <a:spLocks/>
              </p:cNvSpPr>
              <p:nvPr/>
            </p:nvSpPr>
            <p:spPr bwMode="auto">
              <a:xfrm>
                <a:off x="1217" y="2524"/>
                <a:ext cx="37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2"/>
                  </a:cxn>
                  <a:cxn ang="0">
                    <a:pos x="35" y="16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2"/>
                    </a:lnTo>
                    <a:lnTo>
                      <a:pt x="35" y="16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323"/>
              <p:cNvSpPr>
                <a:spLocks/>
              </p:cNvSpPr>
              <p:nvPr/>
            </p:nvSpPr>
            <p:spPr bwMode="auto">
              <a:xfrm>
                <a:off x="1247" y="2519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1"/>
                  </a:cxn>
                  <a:cxn ang="0">
                    <a:pos x="34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1"/>
                    </a:lnTo>
                    <a:lnTo>
                      <a:pt x="34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324"/>
              <p:cNvSpPr>
                <a:spLocks/>
              </p:cNvSpPr>
              <p:nvPr/>
            </p:nvSpPr>
            <p:spPr bwMode="auto">
              <a:xfrm>
                <a:off x="1095" y="2557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1"/>
                  </a:cxn>
                  <a:cxn ang="0">
                    <a:pos x="34" y="19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9">
                    <a:moveTo>
                      <a:pt x="39" y="0"/>
                    </a:moveTo>
                    <a:lnTo>
                      <a:pt x="73" y="11"/>
                    </a:lnTo>
                    <a:lnTo>
                      <a:pt x="34" y="19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325"/>
              <p:cNvSpPr>
                <a:spLocks/>
              </p:cNvSpPr>
              <p:nvPr/>
            </p:nvSpPr>
            <p:spPr bwMode="auto">
              <a:xfrm>
                <a:off x="1125" y="2553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1" y="10"/>
                  </a:cxn>
                  <a:cxn ang="0">
                    <a:pos x="32" y="18"/>
                  </a:cxn>
                  <a:cxn ang="0">
                    <a:pos x="0" y="5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1" h="18">
                    <a:moveTo>
                      <a:pt x="37" y="0"/>
                    </a:moveTo>
                    <a:lnTo>
                      <a:pt x="71" y="10"/>
                    </a:lnTo>
                    <a:lnTo>
                      <a:pt x="32" y="18"/>
                    </a:lnTo>
                    <a:lnTo>
                      <a:pt x="0" y="5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326"/>
              <p:cNvSpPr>
                <a:spLocks/>
              </p:cNvSpPr>
              <p:nvPr/>
            </p:nvSpPr>
            <p:spPr bwMode="auto">
              <a:xfrm>
                <a:off x="1242" y="2532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0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8">
                    <a:moveTo>
                      <a:pt x="38" y="0"/>
                    </a:moveTo>
                    <a:lnTo>
                      <a:pt x="71" y="10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327"/>
              <p:cNvSpPr>
                <a:spLocks/>
              </p:cNvSpPr>
              <p:nvPr/>
            </p:nvSpPr>
            <p:spPr bwMode="auto">
              <a:xfrm>
                <a:off x="1271" y="2527"/>
                <a:ext cx="37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6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6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6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28"/>
              <p:cNvSpPr>
                <a:spLocks/>
              </p:cNvSpPr>
              <p:nvPr/>
            </p:nvSpPr>
            <p:spPr bwMode="auto">
              <a:xfrm>
                <a:off x="1120" y="2566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0" y="11"/>
                  </a:cxn>
                  <a:cxn ang="0">
                    <a:pos x="33" y="17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17">
                    <a:moveTo>
                      <a:pt x="38" y="0"/>
                    </a:moveTo>
                    <a:lnTo>
                      <a:pt x="70" y="11"/>
                    </a:lnTo>
                    <a:lnTo>
                      <a:pt x="33" y="17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29"/>
              <p:cNvSpPr>
                <a:spLocks/>
              </p:cNvSpPr>
              <p:nvPr/>
            </p:nvSpPr>
            <p:spPr bwMode="auto">
              <a:xfrm>
                <a:off x="1149" y="2560"/>
                <a:ext cx="36" cy="1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20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20">
                    <a:moveTo>
                      <a:pt x="38" y="0"/>
                    </a:moveTo>
                    <a:lnTo>
                      <a:pt x="72" y="13"/>
                    </a:lnTo>
                    <a:lnTo>
                      <a:pt x="33" y="20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30"/>
              <p:cNvSpPr>
                <a:spLocks/>
              </p:cNvSpPr>
              <p:nvPr/>
            </p:nvSpPr>
            <p:spPr bwMode="auto">
              <a:xfrm>
                <a:off x="1266" y="2540"/>
                <a:ext cx="36" cy="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72" y="13"/>
                  </a:cxn>
                  <a:cxn ang="0">
                    <a:pos x="35" y="18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72" h="18">
                    <a:moveTo>
                      <a:pt x="40" y="0"/>
                    </a:moveTo>
                    <a:lnTo>
                      <a:pt x="72" y="13"/>
                    </a:lnTo>
                    <a:lnTo>
                      <a:pt x="35" y="18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1"/>
              <p:cNvSpPr>
                <a:spLocks/>
              </p:cNvSpPr>
              <p:nvPr/>
            </p:nvSpPr>
            <p:spPr bwMode="auto">
              <a:xfrm>
                <a:off x="1295" y="2536"/>
                <a:ext cx="36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2"/>
                  </a:cxn>
                  <a:cxn ang="0">
                    <a:pos x="35" y="18"/>
                  </a:cxn>
                  <a:cxn ang="0">
                    <a:pos x="0" y="7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8">
                    <a:moveTo>
                      <a:pt x="39" y="0"/>
                    </a:moveTo>
                    <a:lnTo>
                      <a:pt x="71" y="12"/>
                    </a:lnTo>
                    <a:lnTo>
                      <a:pt x="35" y="18"/>
                    </a:lnTo>
                    <a:lnTo>
                      <a:pt x="0" y="7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32"/>
              <p:cNvSpPr>
                <a:spLocks/>
              </p:cNvSpPr>
              <p:nvPr/>
            </p:nvSpPr>
            <p:spPr bwMode="auto">
              <a:xfrm>
                <a:off x="1152" y="2536"/>
                <a:ext cx="124" cy="30"/>
              </a:xfrm>
              <a:custGeom>
                <a:avLst/>
                <a:gdLst/>
                <a:ahLst/>
                <a:cxnLst>
                  <a:cxn ang="0">
                    <a:pos x="248" y="30"/>
                  </a:cxn>
                  <a:cxn ang="0">
                    <a:pos x="166" y="0"/>
                  </a:cxn>
                  <a:cxn ang="0">
                    <a:pos x="0" y="29"/>
                  </a:cxn>
                  <a:cxn ang="0">
                    <a:pos x="84" y="61"/>
                  </a:cxn>
                  <a:cxn ang="0">
                    <a:pos x="248" y="30"/>
                  </a:cxn>
                  <a:cxn ang="0">
                    <a:pos x="248" y="30"/>
                  </a:cxn>
                </a:cxnLst>
                <a:rect l="0" t="0" r="r" b="b"/>
                <a:pathLst>
                  <a:path w="248" h="61">
                    <a:moveTo>
                      <a:pt x="248" y="30"/>
                    </a:moveTo>
                    <a:lnTo>
                      <a:pt x="166" y="0"/>
                    </a:lnTo>
                    <a:lnTo>
                      <a:pt x="0" y="29"/>
                    </a:lnTo>
                    <a:lnTo>
                      <a:pt x="84" y="61"/>
                    </a:lnTo>
                    <a:lnTo>
                      <a:pt x="248" y="30"/>
                    </a:lnTo>
                    <a:lnTo>
                      <a:pt x="248" y="30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333"/>
              <p:cNvSpPr>
                <a:spLocks/>
              </p:cNvSpPr>
              <p:nvPr/>
            </p:nvSpPr>
            <p:spPr bwMode="auto">
              <a:xfrm>
                <a:off x="1014" y="2543"/>
                <a:ext cx="111" cy="52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0"/>
                  </a:cxn>
                  <a:cxn ang="0">
                    <a:pos x="222" y="79"/>
                  </a:cxn>
                  <a:cxn ang="0">
                    <a:pos x="222" y="104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222" h="104">
                    <a:moveTo>
                      <a:pt x="0" y="24"/>
                    </a:moveTo>
                    <a:lnTo>
                      <a:pt x="0" y="0"/>
                    </a:lnTo>
                    <a:lnTo>
                      <a:pt x="222" y="79"/>
                    </a:lnTo>
                    <a:lnTo>
                      <a:pt x="222" y="10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Line 334"/>
              <p:cNvSpPr>
                <a:spLocks noChangeShapeType="1"/>
              </p:cNvSpPr>
              <p:nvPr/>
            </p:nvSpPr>
            <p:spPr bwMode="auto">
              <a:xfrm flipH="1">
                <a:off x="1126" y="2544"/>
                <a:ext cx="221" cy="38"/>
              </a:xfrm>
              <a:prstGeom prst="line">
                <a:avLst/>
              </a:prstGeom>
              <a:noFill/>
              <a:ln w="1588">
                <a:solidFill>
                  <a:srgbClr val="9999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335"/>
              <p:cNvSpPr>
                <a:spLocks/>
              </p:cNvSpPr>
              <p:nvPr/>
            </p:nvSpPr>
            <p:spPr bwMode="auto">
              <a:xfrm>
                <a:off x="982" y="2328"/>
                <a:ext cx="366" cy="26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512" y="348"/>
                  </a:cxn>
                  <a:cxn ang="0">
                    <a:pos x="732" y="431"/>
                  </a:cxn>
                  <a:cxn ang="0">
                    <a:pos x="732" y="454"/>
                  </a:cxn>
                  <a:cxn ang="0">
                    <a:pos x="284" y="532"/>
                  </a:cxn>
                  <a:cxn ang="0">
                    <a:pos x="64" y="453"/>
                  </a:cxn>
                  <a:cxn ang="0">
                    <a:pos x="64" y="431"/>
                  </a:cxn>
                  <a:cxn ang="0">
                    <a:pos x="53" y="426"/>
                  </a:cxn>
                  <a:cxn ang="0">
                    <a:pos x="0" y="79"/>
                  </a:cxn>
                  <a:cxn ang="0">
                    <a:pos x="445" y="1"/>
                  </a:cxn>
                  <a:cxn ang="0">
                    <a:pos x="462" y="0"/>
                  </a:cxn>
                  <a:cxn ang="0">
                    <a:pos x="462" y="0"/>
                  </a:cxn>
                </a:cxnLst>
                <a:rect l="0" t="0" r="r" b="b"/>
                <a:pathLst>
                  <a:path w="732" h="532">
                    <a:moveTo>
                      <a:pt x="462" y="0"/>
                    </a:moveTo>
                    <a:lnTo>
                      <a:pt x="512" y="348"/>
                    </a:lnTo>
                    <a:lnTo>
                      <a:pt x="732" y="431"/>
                    </a:lnTo>
                    <a:lnTo>
                      <a:pt x="732" y="454"/>
                    </a:lnTo>
                    <a:lnTo>
                      <a:pt x="284" y="532"/>
                    </a:lnTo>
                    <a:lnTo>
                      <a:pt x="64" y="453"/>
                    </a:lnTo>
                    <a:lnTo>
                      <a:pt x="64" y="431"/>
                    </a:lnTo>
                    <a:lnTo>
                      <a:pt x="53" y="426"/>
                    </a:lnTo>
                    <a:lnTo>
                      <a:pt x="0" y="79"/>
                    </a:lnTo>
                    <a:lnTo>
                      <a:pt x="445" y="1"/>
                    </a:lnTo>
                    <a:lnTo>
                      <a:pt x="462" y="0"/>
                    </a:lnTo>
                    <a:lnTo>
                      <a:pt x="462" y="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74" name="Picture 1234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21098833">
              <a:off x="1277353" y="828258"/>
              <a:ext cx="320908" cy="2208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cxnSp>
        <p:nvCxnSpPr>
          <p:cNvPr id="32" name="Straight Connector 31"/>
          <p:cNvCxnSpPr/>
          <p:nvPr/>
        </p:nvCxnSpPr>
        <p:spPr>
          <a:xfrm>
            <a:off x="7238983" y="4876800"/>
            <a:ext cx="1066800" cy="15240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2" name="Group 346"/>
          <p:cNvGrpSpPr/>
          <p:nvPr/>
        </p:nvGrpSpPr>
        <p:grpSpPr>
          <a:xfrm>
            <a:off x="8153393" y="4648213"/>
            <a:ext cx="838207" cy="652464"/>
            <a:chOff x="1219208" y="762009"/>
            <a:chExt cx="582618" cy="423864"/>
          </a:xfrm>
        </p:grpSpPr>
        <p:grpSp>
          <p:nvGrpSpPr>
            <p:cNvPr id="324" name="Group 299"/>
            <p:cNvGrpSpPr>
              <a:grpSpLocks/>
            </p:cNvGrpSpPr>
            <p:nvPr/>
          </p:nvGrpSpPr>
          <p:grpSpPr bwMode="auto">
            <a:xfrm>
              <a:off x="1219208" y="762009"/>
              <a:ext cx="582618" cy="423864"/>
              <a:chOff x="982" y="2328"/>
              <a:chExt cx="367" cy="267"/>
            </a:xfrm>
          </p:grpSpPr>
          <p:sp>
            <p:nvSpPr>
              <p:cNvPr id="37" name="Freeform 300"/>
              <p:cNvSpPr>
                <a:spLocks/>
              </p:cNvSpPr>
              <p:nvPr/>
            </p:nvSpPr>
            <p:spPr bwMode="auto">
              <a:xfrm>
                <a:off x="982" y="2367"/>
                <a:ext cx="33" cy="177"/>
              </a:xfrm>
              <a:custGeom>
                <a:avLst/>
                <a:gdLst/>
                <a:ahLst/>
                <a:cxnLst>
                  <a:cxn ang="0">
                    <a:pos x="65" y="353"/>
                  </a:cxn>
                  <a:cxn ang="0">
                    <a:pos x="16" y="0"/>
                  </a:cxn>
                  <a:cxn ang="0">
                    <a:pos x="0" y="1"/>
                  </a:cxn>
                  <a:cxn ang="0">
                    <a:pos x="50" y="344"/>
                  </a:cxn>
                  <a:cxn ang="0">
                    <a:pos x="65" y="353"/>
                  </a:cxn>
                  <a:cxn ang="0">
                    <a:pos x="65" y="353"/>
                  </a:cxn>
                </a:cxnLst>
                <a:rect l="0" t="0" r="r" b="b"/>
                <a:pathLst>
                  <a:path w="65" h="353">
                    <a:moveTo>
                      <a:pt x="65" y="353"/>
                    </a:moveTo>
                    <a:lnTo>
                      <a:pt x="16" y="0"/>
                    </a:lnTo>
                    <a:lnTo>
                      <a:pt x="0" y="1"/>
                    </a:lnTo>
                    <a:lnTo>
                      <a:pt x="50" y="344"/>
                    </a:lnTo>
                    <a:lnTo>
                      <a:pt x="65" y="353"/>
                    </a:lnTo>
                    <a:lnTo>
                      <a:pt x="65" y="353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Freeform 301"/>
              <p:cNvSpPr>
                <a:spLocks/>
              </p:cNvSpPr>
              <p:nvPr/>
            </p:nvSpPr>
            <p:spPr bwMode="auto">
              <a:xfrm>
                <a:off x="988" y="2328"/>
                <a:ext cx="251" cy="215"/>
              </a:xfrm>
              <a:custGeom>
                <a:avLst/>
                <a:gdLst/>
                <a:ahLst/>
                <a:cxnLst>
                  <a:cxn ang="0">
                    <a:pos x="502" y="351"/>
                  </a:cxn>
                  <a:cxn ang="0">
                    <a:pos x="449" y="0"/>
                  </a:cxn>
                  <a:cxn ang="0">
                    <a:pos x="0" y="79"/>
                  </a:cxn>
                  <a:cxn ang="0">
                    <a:pos x="52" y="428"/>
                  </a:cxn>
                  <a:cxn ang="0">
                    <a:pos x="502" y="351"/>
                  </a:cxn>
                  <a:cxn ang="0">
                    <a:pos x="502" y="351"/>
                  </a:cxn>
                </a:cxnLst>
                <a:rect l="0" t="0" r="r" b="b"/>
                <a:pathLst>
                  <a:path w="502" h="428">
                    <a:moveTo>
                      <a:pt x="502" y="351"/>
                    </a:moveTo>
                    <a:lnTo>
                      <a:pt x="449" y="0"/>
                    </a:lnTo>
                    <a:lnTo>
                      <a:pt x="0" y="79"/>
                    </a:lnTo>
                    <a:lnTo>
                      <a:pt x="52" y="428"/>
                    </a:lnTo>
                    <a:lnTo>
                      <a:pt x="502" y="351"/>
                    </a:lnTo>
                    <a:lnTo>
                      <a:pt x="502" y="351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302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solidFill>
                <a:srgbClr val="666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303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Line 304"/>
              <p:cNvSpPr>
                <a:spLocks noChangeShapeType="1"/>
              </p:cNvSpPr>
              <p:nvPr/>
            </p:nvSpPr>
            <p:spPr bwMode="auto">
              <a:xfrm flipH="1">
                <a:off x="1026" y="248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Line 305"/>
              <p:cNvSpPr>
                <a:spLocks noChangeShapeType="1"/>
              </p:cNvSpPr>
              <p:nvPr/>
            </p:nvSpPr>
            <p:spPr bwMode="auto">
              <a:xfrm flipH="1">
                <a:off x="1006" y="234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06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Freeform 307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noFill/>
              <a:ln w="4763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308"/>
              <p:cNvSpPr>
                <a:spLocks/>
              </p:cNvSpPr>
              <p:nvPr/>
            </p:nvSpPr>
            <p:spPr bwMode="auto">
              <a:xfrm>
                <a:off x="1015" y="2504"/>
                <a:ext cx="334" cy="78"/>
              </a:xfrm>
              <a:custGeom>
                <a:avLst/>
                <a:gdLst/>
                <a:ahLst/>
                <a:cxnLst>
                  <a:cxn ang="0">
                    <a:pos x="450" y="0"/>
                  </a:cxn>
                  <a:cxn ang="0">
                    <a:pos x="668" y="80"/>
                  </a:cxn>
                  <a:cxn ang="0">
                    <a:pos x="218" y="156"/>
                  </a:cxn>
                  <a:cxn ang="0">
                    <a:pos x="0" y="80"/>
                  </a:cxn>
                  <a:cxn ang="0">
                    <a:pos x="450" y="0"/>
                  </a:cxn>
                  <a:cxn ang="0">
                    <a:pos x="450" y="0"/>
                  </a:cxn>
                </a:cxnLst>
                <a:rect l="0" t="0" r="r" b="b"/>
                <a:pathLst>
                  <a:path w="668" h="156">
                    <a:moveTo>
                      <a:pt x="450" y="0"/>
                    </a:moveTo>
                    <a:lnTo>
                      <a:pt x="668" y="80"/>
                    </a:lnTo>
                    <a:lnTo>
                      <a:pt x="218" y="156"/>
                    </a:lnTo>
                    <a:lnTo>
                      <a:pt x="0" y="80"/>
                    </a:lnTo>
                    <a:lnTo>
                      <a:pt x="450" y="0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Line 309"/>
              <p:cNvSpPr>
                <a:spLocks noChangeShapeType="1"/>
              </p:cNvSpPr>
              <p:nvPr/>
            </p:nvSpPr>
            <p:spPr bwMode="auto">
              <a:xfrm flipH="1">
                <a:off x="1015" y="2504"/>
                <a:ext cx="224" cy="3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310"/>
              <p:cNvSpPr>
                <a:spLocks/>
              </p:cNvSpPr>
              <p:nvPr/>
            </p:nvSpPr>
            <p:spPr bwMode="auto">
              <a:xfrm>
                <a:off x="1047" y="2540"/>
                <a:ext cx="35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2" h="18">
                    <a:moveTo>
                      <a:pt x="39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311"/>
              <p:cNvSpPr>
                <a:spLocks/>
              </p:cNvSpPr>
              <p:nvPr/>
            </p:nvSpPr>
            <p:spPr bwMode="auto">
              <a:xfrm>
                <a:off x="1076" y="2535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18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8">
                    <a:moveTo>
                      <a:pt x="38" y="0"/>
                    </a:moveTo>
                    <a:lnTo>
                      <a:pt x="72" y="13"/>
                    </a:lnTo>
                    <a:lnTo>
                      <a:pt x="33" y="18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312"/>
              <p:cNvSpPr>
                <a:spLocks/>
              </p:cNvSpPr>
              <p:nvPr/>
            </p:nvSpPr>
            <p:spPr bwMode="auto">
              <a:xfrm>
                <a:off x="1106" y="2531"/>
                <a:ext cx="35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0"/>
                  </a:cxn>
                  <a:cxn ang="0">
                    <a:pos x="34" y="17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7">
                    <a:moveTo>
                      <a:pt x="39" y="0"/>
                    </a:moveTo>
                    <a:lnTo>
                      <a:pt x="71" y="10"/>
                    </a:lnTo>
                    <a:lnTo>
                      <a:pt x="34" y="17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313"/>
              <p:cNvSpPr>
                <a:spLocks/>
              </p:cNvSpPr>
              <p:nvPr/>
            </p:nvSpPr>
            <p:spPr bwMode="auto">
              <a:xfrm>
                <a:off x="1135" y="2526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0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0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314"/>
              <p:cNvSpPr>
                <a:spLocks/>
              </p:cNvSpPr>
              <p:nvPr/>
            </p:nvSpPr>
            <p:spPr bwMode="auto">
              <a:xfrm>
                <a:off x="1163" y="2521"/>
                <a:ext cx="37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315"/>
              <p:cNvSpPr>
                <a:spLocks/>
              </p:cNvSpPr>
              <p:nvPr/>
            </p:nvSpPr>
            <p:spPr bwMode="auto">
              <a:xfrm>
                <a:off x="1194" y="2516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2" h="18">
                    <a:moveTo>
                      <a:pt x="37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316"/>
              <p:cNvSpPr>
                <a:spLocks/>
              </p:cNvSpPr>
              <p:nvPr/>
            </p:nvSpPr>
            <p:spPr bwMode="auto">
              <a:xfrm>
                <a:off x="1222" y="2511"/>
                <a:ext cx="38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8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8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8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317"/>
              <p:cNvSpPr>
                <a:spLocks/>
              </p:cNvSpPr>
              <p:nvPr/>
            </p:nvSpPr>
            <p:spPr bwMode="auto">
              <a:xfrm>
                <a:off x="1071" y="2549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1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1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318"/>
              <p:cNvSpPr>
                <a:spLocks/>
              </p:cNvSpPr>
              <p:nvPr/>
            </p:nvSpPr>
            <p:spPr bwMode="auto">
              <a:xfrm>
                <a:off x="1101" y="2544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2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7">
                    <a:moveTo>
                      <a:pt x="38" y="0"/>
                    </a:moveTo>
                    <a:lnTo>
                      <a:pt x="71" y="12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19"/>
              <p:cNvSpPr>
                <a:spLocks/>
              </p:cNvSpPr>
              <p:nvPr/>
            </p:nvSpPr>
            <p:spPr bwMode="auto">
              <a:xfrm>
                <a:off x="1130" y="2539"/>
                <a:ext cx="35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1"/>
                  </a:cxn>
                  <a:cxn ang="0">
                    <a:pos x="33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6">
                    <a:moveTo>
                      <a:pt x="38" y="0"/>
                    </a:moveTo>
                    <a:lnTo>
                      <a:pt x="71" y="11"/>
                    </a:lnTo>
                    <a:lnTo>
                      <a:pt x="33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20"/>
              <p:cNvSpPr>
                <a:spLocks/>
              </p:cNvSpPr>
              <p:nvPr/>
            </p:nvSpPr>
            <p:spPr bwMode="auto">
              <a:xfrm>
                <a:off x="1159" y="2533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21"/>
              <p:cNvSpPr>
                <a:spLocks/>
              </p:cNvSpPr>
              <p:nvPr/>
            </p:nvSpPr>
            <p:spPr bwMode="auto">
              <a:xfrm>
                <a:off x="1188" y="2529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0"/>
                  </a:cxn>
                  <a:cxn ang="0">
                    <a:pos x="34" y="16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6">
                    <a:moveTo>
                      <a:pt x="39" y="0"/>
                    </a:moveTo>
                    <a:lnTo>
                      <a:pt x="73" y="10"/>
                    </a:lnTo>
                    <a:lnTo>
                      <a:pt x="34" y="16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22"/>
              <p:cNvSpPr>
                <a:spLocks/>
              </p:cNvSpPr>
              <p:nvPr/>
            </p:nvSpPr>
            <p:spPr bwMode="auto">
              <a:xfrm>
                <a:off x="1217" y="2524"/>
                <a:ext cx="37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2"/>
                  </a:cxn>
                  <a:cxn ang="0">
                    <a:pos x="35" y="16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2"/>
                    </a:lnTo>
                    <a:lnTo>
                      <a:pt x="35" y="16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323"/>
              <p:cNvSpPr>
                <a:spLocks/>
              </p:cNvSpPr>
              <p:nvPr/>
            </p:nvSpPr>
            <p:spPr bwMode="auto">
              <a:xfrm>
                <a:off x="1247" y="2519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1"/>
                  </a:cxn>
                  <a:cxn ang="0">
                    <a:pos x="34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1"/>
                    </a:lnTo>
                    <a:lnTo>
                      <a:pt x="34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324"/>
              <p:cNvSpPr>
                <a:spLocks/>
              </p:cNvSpPr>
              <p:nvPr/>
            </p:nvSpPr>
            <p:spPr bwMode="auto">
              <a:xfrm>
                <a:off x="1095" y="2557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1"/>
                  </a:cxn>
                  <a:cxn ang="0">
                    <a:pos x="34" y="19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9">
                    <a:moveTo>
                      <a:pt x="39" y="0"/>
                    </a:moveTo>
                    <a:lnTo>
                      <a:pt x="73" y="11"/>
                    </a:lnTo>
                    <a:lnTo>
                      <a:pt x="34" y="19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325"/>
              <p:cNvSpPr>
                <a:spLocks/>
              </p:cNvSpPr>
              <p:nvPr/>
            </p:nvSpPr>
            <p:spPr bwMode="auto">
              <a:xfrm>
                <a:off x="1125" y="2553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1" y="10"/>
                  </a:cxn>
                  <a:cxn ang="0">
                    <a:pos x="32" y="18"/>
                  </a:cxn>
                  <a:cxn ang="0">
                    <a:pos x="0" y="5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1" h="18">
                    <a:moveTo>
                      <a:pt x="37" y="0"/>
                    </a:moveTo>
                    <a:lnTo>
                      <a:pt x="71" y="10"/>
                    </a:lnTo>
                    <a:lnTo>
                      <a:pt x="32" y="18"/>
                    </a:lnTo>
                    <a:lnTo>
                      <a:pt x="0" y="5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326"/>
              <p:cNvSpPr>
                <a:spLocks/>
              </p:cNvSpPr>
              <p:nvPr/>
            </p:nvSpPr>
            <p:spPr bwMode="auto">
              <a:xfrm>
                <a:off x="1242" y="2532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0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8">
                    <a:moveTo>
                      <a:pt x="38" y="0"/>
                    </a:moveTo>
                    <a:lnTo>
                      <a:pt x="71" y="10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327"/>
              <p:cNvSpPr>
                <a:spLocks/>
              </p:cNvSpPr>
              <p:nvPr/>
            </p:nvSpPr>
            <p:spPr bwMode="auto">
              <a:xfrm>
                <a:off x="1271" y="2527"/>
                <a:ext cx="37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6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6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6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328"/>
              <p:cNvSpPr>
                <a:spLocks/>
              </p:cNvSpPr>
              <p:nvPr/>
            </p:nvSpPr>
            <p:spPr bwMode="auto">
              <a:xfrm>
                <a:off x="1120" y="2566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0" y="11"/>
                  </a:cxn>
                  <a:cxn ang="0">
                    <a:pos x="33" y="17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17">
                    <a:moveTo>
                      <a:pt x="38" y="0"/>
                    </a:moveTo>
                    <a:lnTo>
                      <a:pt x="70" y="11"/>
                    </a:lnTo>
                    <a:lnTo>
                      <a:pt x="33" y="17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329"/>
              <p:cNvSpPr>
                <a:spLocks/>
              </p:cNvSpPr>
              <p:nvPr/>
            </p:nvSpPr>
            <p:spPr bwMode="auto">
              <a:xfrm>
                <a:off x="1149" y="2560"/>
                <a:ext cx="36" cy="1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20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20">
                    <a:moveTo>
                      <a:pt x="38" y="0"/>
                    </a:moveTo>
                    <a:lnTo>
                      <a:pt x="72" y="13"/>
                    </a:lnTo>
                    <a:lnTo>
                      <a:pt x="33" y="20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330"/>
              <p:cNvSpPr>
                <a:spLocks/>
              </p:cNvSpPr>
              <p:nvPr/>
            </p:nvSpPr>
            <p:spPr bwMode="auto">
              <a:xfrm>
                <a:off x="1266" y="2540"/>
                <a:ext cx="36" cy="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72" y="13"/>
                  </a:cxn>
                  <a:cxn ang="0">
                    <a:pos x="35" y="18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72" h="18">
                    <a:moveTo>
                      <a:pt x="40" y="0"/>
                    </a:moveTo>
                    <a:lnTo>
                      <a:pt x="72" y="13"/>
                    </a:lnTo>
                    <a:lnTo>
                      <a:pt x="35" y="18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31"/>
              <p:cNvSpPr>
                <a:spLocks/>
              </p:cNvSpPr>
              <p:nvPr/>
            </p:nvSpPr>
            <p:spPr bwMode="auto">
              <a:xfrm>
                <a:off x="1295" y="2536"/>
                <a:ext cx="36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2"/>
                  </a:cxn>
                  <a:cxn ang="0">
                    <a:pos x="35" y="18"/>
                  </a:cxn>
                  <a:cxn ang="0">
                    <a:pos x="0" y="7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8">
                    <a:moveTo>
                      <a:pt x="39" y="0"/>
                    </a:moveTo>
                    <a:lnTo>
                      <a:pt x="71" y="12"/>
                    </a:lnTo>
                    <a:lnTo>
                      <a:pt x="35" y="18"/>
                    </a:lnTo>
                    <a:lnTo>
                      <a:pt x="0" y="7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" name="Freeform 332"/>
              <p:cNvSpPr>
                <a:spLocks/>
              </p:cNvSpPr>
              <p:nvPr/>
            </p:nvSpPr>
            <p:spPr bwMode="auto">
              <a:xfrm>
                <a:off x="1152" y="2536"/>
                <a:ext cx="124" cy="30"/>
              </a:xfrm>
              <a:custGeom>
                <a:avLst/>
                <a:gdLst/>
                <a:ahLst/>
                <a:cxnLst>
                  <a:cxn ang="0">
                    <a:pos x="248" y="30"/>
                  </a:cxn>
                  <a:cxn ang="0">
                    <a:pos x="166" y="0"/>
                  </a:cxn>
                  <a:cxn ang="0">
                    <a:pos x="0" y="29"/>
                  </a:cxn>
                  <a:cxn ang="0">
                    <a:pos x="84" y="61"/>
                  </a:cxn>
                  <a:cxn ang="0">
                    <a:pos x="248" y="30"/>
                  </a:cxn>
                  <a:cxn ang="0">
                    <a:pos x="248" y="30"/>
                  </a:cxn>
                </a:cxnLst>
                <a:rect l="0" t="0" r="r" b="b"/>
                <a:pathLst>
                  <a:path w="248" h="61">
                    <a:moveTo>
                      <a:pt x="248" y="30"/>
                    </a:moveTo>
                    <a:lnTo>
                      <a:pt x="166" y="0"/>
                    </a:lnTo>
                    <a:lnTo>
                      <a:pt x="0" y="29"/>
                    </a:lnTo>
                    <a:lnTo>
                      <a:pt x="84" y="61"/>
                    </a:lnTo>
                    <a:lnTo>
                      <a:pt x="248" y="30"/>
                    </a:lnTo>
                    <a:lnTo>
                      <a:pt x="248" y="30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333"/>
              <p:cNvSpPr>
                <a:spLocks/>
              </p:cNvSpPr>
              <p:nvPr/>
            </p:nvSpPr>
            <p:spPr bwMode="auto">
              <a:xfrm>
                <a:off x="1014" y="2543"/>
                <a:ext cx="111" cy="52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0"/>
                  </a:cxn>
                  <a:cxn ang="0">
                    <a:pos x="222" y="79"/>
                  </a:cxn>
                  <a:cxn ang="0">
                    <a:pos x="222" y="104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222" h="104">
                    <a:moveTo>
                      <a:pt x="0" y="24"/>
                    </a:moveTo>
                    <a:lnTo>
                      <a:pt x="0" y="0"/>
                    </a:lnTo>
                    <a:lnTo>
                      <a:pt x="222" y="79"/>
                    </a:lnTo>
                    <a:lnTo>
                      <a:pt x="222" y="10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Line 334"/>
              <p:cNvSpPr>
                <a:spLocks noChangeShapeType="1"/>
              </p:cNvSpPr>
              <p:nvPr/>
            </p:nvSpPr>
            <p:spPr bwMode="auto">
              <a:xfrm flipH="1">
                <a:off x="1126" y="2544"/>
                <a:ext cx="221" cy="38"/>
              </a:xfrm>
              <a:prstGeom prst="line">
                <a:avLst/>
              </a:prstGeom>
              <a:noFill/>
              <a:ln w="1588">
                <a:solidFill>
                  <a:srgbClr val="9999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335"/>
              <p:cNvSpPr>
                <a:spLocks/>
              </p:cNvSpPr>
              <p:nvPr/>
            </p:nvSpPr>
            <p:spPr bwMode="auto">
              <a:xfrm>
                <a:off x="982" y="2328"/>
                <a:ext cx="366" cy="26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512" y="348"/>
                  </a:cxn>
                  <a:cxn ang="0">
                    <a:pos x="732" y="431"/>
                  </a:cxn>
                  <a:cxn ang="0">
                    <a:pos x="732" y="454"/>
                  </a:cxn>
                  <a:cxn ang="0">
                    <a:pos x="284" y="532"/>
                  </a:cxn>
                  <a:cxn ang="0">
                    <a:pos x="64" y="453"/>
                  </a:cxn>
                  <a:cxn ang="0">
                    <a:pos x="64" y="431"/>
                  </a:cxn>
                  <a:cxn ang="0">
                    <a:pos x="53" y="426"/>
                  </a:cxn>
                  <a:cxn ang="0">
                    <a:pos x="0" y="79"/>
                  </a:cxn>
                  <a:cxn ang="0">
                    <a:pos x="445" y="1"/>
                  </a:cxn>
                  <a:cxn ang="0">
                    <a:pos x="462" y="0"/>
                  </a:cxn>
                  <a:cxn ang="0">
                    <a:pos x="462" y="0"/>
                  </a:cxn>
                </a:cxnLst>
                <a:rect l="0" t="0" r="r" b="b"/>
                <a:pathLst>
                  <a:path w="732" h="532">
                    <a:moveTo>
                      <a:pt x="462" y="0"/>
                    </a:moveTo>
                    <a:lnTo>
                      <a:pt x="512" y="348"/>
                    </a:lnTo>
                    <a:lnTo>
                      <a:pt x="732" y="431"/>
                    </a:lnTo>
                    <a:lnTo>
                      <a:pt x="732" y="454"/>
                    </a:lnTo>
                    <a:lnTo>
                      <a:pt x="284" y="532"/>
                    </a:lnTo>
                    <a:lnTo>
                      <a:pt x="64" y="453"/>
                    </a:lnTo>
                    <a:lnTo>
                      <a:pt x="64" y="431"/>
                    </a:lnTo>
                    <a:lnTo>
                      <a:pt x="53" y="426"/>
                    </a:lnTo>
                    <a:lnTo>
                      <a:pt x="0" y="79"/>
                    </a:lnTo>
                    <a:lnTo>
                      <a:pt x="445" y="1"/>
                    </a:lnTo>
                    <a:lnTo>
                      <a:pt x="462" y="0"/>
                    </a:lnTo>
                    <a:lnTo>
                      <a:pt x="462" y="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6" name="Picture 1234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21098833">
              <a:off x="1277353" y="828257"/>
              <a:ext cx="320908" cy="2208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34" name="Freeform 33"/>
          <p:cNvSpPr/>
          <p:nvPr/>
        </p:nvSpPr>
        <p:spPr>
          <a:xfrm>
            <a:off x="5288907" y="2176530"/>
            <a:ext cx="865031" cy="2678805"/>
          </a:xfrm>
          <a:custGeom>
            <a:avLst/>
            <a:gdLst>
              <a:gd name="connsiteX0" fmla="*/ 465786 w 865031"/>
              <a:gd name="connsiteY0" fmla="*/ 0 h 2678805"/>
              <a:gd name="connsiteX1" fmla="*/ 66541 w 865031"/>
              <a:gd name="connsiteY1" fmla="*/ 772732 h 2678805"/>
              <a:gd name="connsiteX2" fmla="*/ 865031 w 865031"/>
              <a:gd name="connsiteY2" fmla="*/ 2678805 h 2678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5031" h="2678805">
                <a:moveTo>
                  <a:pt x="465786" y="0"/>
                </a:moveTo>
                <a:cubicBezTo>
                  <a:pt x="232893" y="163132"/>
                  <a:pt x="0" y="326265"/>
                  <a:pt x="66541" y="772732"/>
                </a:cubicBezTo>
                <a:cubicBezTo>
                  <a:pt x="133082" y="1219199"/>
                  <a:pt x="729803" y="2346101"/>
                  <a:pt x="865031" y="2678805"/>
                </a:cubicBez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76200"/>
            <a:ext cx="9144000" cy="1143000"/>
          </a:xfrm>
        </p:spPr>
        <p:txBody>
          <a:bodyPr/>
          <a:lstStyle/>
          <a:p>
            <a:r>
              <a:rPr lang="en-US" dirty="0" smtClean="0"/>
              <a:t>Capture from a SPAN/Mirror/Monitor (S/M/M)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371600"/>
            <a:ext cx="5176311" cy="4525963"/>
          </a:xfrm>
        </p:spPr>
        <p:txBody>
          <a:bodyPr/>
          <a:lstStyle/>
          <a:p>
            <a:r>
              <a:rPr lang="en-US" dirty="0" smtClean="0"/>
              <a:t>What don’t I get?</a:t>
            </a:r>
          </a:p>
          <a:p>
            <a:pPr lvl="1"/>
            <a:r>
              <a:rPr lang="en-US" dirty="0" smtClean="0"/>
              <a:t>All of the packets you think you are going to</a:t>
            </a:r>
          </a:p>
          <a:p>
            <a:pPr lvl="1"/>
            <a:r>
              <a:rPr lang="en-US" dirty="0" smtClean="0"/>
              <a:t>Packets always in the order they truly happened</a:t>
            </a:r>
          </a:p>
          <a:p>
            <a:pPr lvl="1"/>
            <a:r>
              <a:rPr lang="en-US" dirty="0" smtClean="0"/>
              <a:t>Physically damaged frames</a:t>
            </a:r>
          </a:p>
          <a:p>
            <a:pPr lvl="2"/>
            <a:r>
              <a:rPr lang="en-US" dirty="0" smtClean="0"/>
              <a:t>Might not have been able to bring them into Wireshark anyway due to my NIC driver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6138846" y="6453188"/>
            <a:ext cx="33337" cy="11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r>
              <a:rPr lang="en-US" sz="100">
                <a:solidFill>
                  <a:srgbClr val="FFFFFF"/>
                </a:solidFill>
              </a:rPr>
              <a:t>SERIES</a:t>
            </a:r>
            <a:endParaRPr lang="en-US"/>
          </a:p>
        </p:txBody>
      </p:sp>
      <p:grpSp>
        <p:nvGrpSpPr>
          <p:cNvPr id="4" name="Group 5"/>
          <p:cNvGrpSpPr>
            <a:grpSpLocks/>
          </p:cNvGrpSpPr>
          <p:nvPr/>
        </p:nvGrpSpPr>
        <p:grpSpPr bwMode="auto">
          <a:xfrm>
            <a:off x="5716570" y="1905000"/>
            <a:ext cx="1674813" cy="377825"/>
            <a:chOff x="528" y="3472"/>
            <a:chExt cx="786" cy="143"/>
          </a:xfrm>
        </p:grpSpPr>
        <p:sp>
          <p:nvSpPr>
            <p:cNvPr id="431" name="Rectangle 6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32" name="Line 7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" name="Group 8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445" name="Freeform 9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Freeform 10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Rectangle 11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 12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 13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Freeform 14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Freeform 15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Freeform 16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Freeform 17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Freeform 18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Freeform 19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Freeform 20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Rectangle 21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Rectangle 22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Rectangle 23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Rectangle 24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" name="Rectangle 25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" name="Rectangle 26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Rectangle 27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Rectangle 28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Rectangle 29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Rectangle 30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Rectangle 31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Rectangle 32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Rectangle 33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Rectangle 34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Rectangle 35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Rectangle 36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" name="Rectangle 37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" name="Rectangle 38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" name="Rectangle 39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" name="Rectangle 40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" name="Rectangle 41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" name="Rectangle 42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" name="Rectangle 43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" name="Rectangle 44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" name="Rectangle 45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" name="Rectangle 46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4" name="Line 47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5" name="Line 48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6" name="Line 49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7" name="Line 50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8" name="Line 51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9" name="Line 52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0" name="Line 53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1" name="Line 54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2" name="Line 55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3" name="Line 56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4" name="Line 57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7" name="Line 58"/>
          <p:cNvSpPr>
            <a:spLocks noChangeShapeType="1"/>
          </p:cNvSpPr>
          <p:nvPr/>
        </p:nvSpPr>
        <p:spPr bwMode="auto">
          <a:xfrm>
            <a:off x="7162783" y="2209800"/>
            <a:ext cx="1217612" cy="6715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8" name="Line 60"/>
          <p:cNvSpPr>
            <a:spLocks noChangeShapeType="1"/>
          </p:cNvSpPr>
          <p:nvPr/>
        </p:nvSpPr>
        <p:spPr bwMode="auto">
          <a:xfrm flipH="1">
            <a:off x="5867400" y="2209800"/>
            <a:ext cx="109538" cy="369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9" name="Line 61"/>
          <p:cNvSpPr>
            <a:spLocks noChangeShapeType="1"/>
          </p:cNvSpPr>
          <p:nvPr/>
        </p:nvSpPr>
        <p:spPr bwMode="auto">
          <a:xfrm>
            <a:off x="6172183" y="2209800"/>
            <a:ext cx="228600" cy="457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sp>
        <p:nvSpPr>
          <p:cNvPr id="10" name="Line 62"/>
          <p:cNvSpPr>
            <a:spLocks noChangeShapeType="1"/>
          </p:cNvSpPr>
          <p:nvPr/>
        </p:nvSpPr>
        <p:spPr bwMode="auto">
          <a:xfrm>
            <a:off x="6934183" y="2209800"/>
            <a:ext cx="384175" cy="422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1" name="Group 177"/>
          <p:cNvGrpSpPr>
            <a:grpSpLocks/>
          </p:cNvGrpSpPr>
          <p:nvPr/>
        </p:nvGrpSpPr>
        <p:grpSpPr bwMode="auto">
          <a:xfrm>
            <a:off x="6086458" y="4684713"/>
            <a:ext cx="1162050" cy="215900"/>
            <a:chOff x="528" y="3472"/>
            <a:chExt cx="786" cy="143"/>
          </a:xfrm>
        </p:grpSpPr>
        <p:sp>
          <p:nvSpPr>
            <p:cNvPr id="374" name="Rectangle 178"/>
            <p:cNvSpPr>
              <a:spLocks noChangeArrowheads="1"/>
            </p:cNvSpPr>
            <p:nvPr/>
          </p:nvSpPr>
          <p:spPr bwMode="auto">
            <a:xfrm>
              <a:off x="530" y="3472"/>
              <a:ext cx="784" cy="143"/>
            </a:xfrm>
            <a:prstGeom prst="rect">
              <a:avLst/>
            </a:prstGeom>
            <a:solidFill>
              <a:srgbClr val="006666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75" name="Line 179"/>
            <p:cNvSpPr>
              <a:spLocks noChangeShapeType="1"/>
            </p:cNvSpPr>
            <p:nvPr/>
          </p:nvSpPr>
          <p:spPr bwMode="auto">
            <a:xfrm>
              <a:off x="530" y="3542"/>
              <a:ext cx="7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" name="Group 180"/>
            <p:cNvGrpSpPr>
              <a:grpSpLocks/>
            </p:cNvGrpSpPr>
            <p:nvPr/>
          </p:nvGrpSpPr>
          <p:grpSpPr bwMode="auto">
            <a:xfrm>
              <a:off x="552" y="3492"/>
              <a:ext cx="83" cy="42"/>
              <a:chOff x="415" y="3365"/>
              <a:chExt cx="83" cy="42"/>
            </a:xfrm>
          </p:grpSpPr>
          <p:sp>
            <p:nvSpPr>
              <p:cNvPr id="388" name="Freeform 181"/>
              <p:cNvSpPr>
                <a:spLocks/>
              </p:cNvSpPr>
              <p:nvPr/>
            </p:nvSpPr>
            <p:spPr bwMode="auto">
              <a:xfrm>
                <a:off x="43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3" y="7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5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3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82"/>
              <p:cNvSpPr>
                <a:spLocks/>
              </p:cNvSpPr>
              <p:nvPr/>
            </p:nvSpPr>
            <p:spPr bwMode="auto">
              <a:xfrm>
                <a:off x="415" y="3394"/>
                <a:ext cx="6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1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3" y="8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5" y="14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5" y="12"/>
                  </a:cxn>
                  <a:cxn ang="0">
                    <a:pos x="6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5"/>
                  </a:cxn>
                  <a:cxn ang="0">
                    <a:pos x="7" y="16"/>
                  </a:cxn>
                  <a:cxn ang="0">
                    <a:pos x="6" y="17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1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7" h="18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Rectangle 183"/>
              <p:cNvSpPr>
                <a:spLocks noChangeArrowheads="1"/>
              </p:cNvSpPr>
              <p:nvPr/>
            </p:nvSpPr>
            <p:spPr bwMode="auto">
              <a:xfrm>
                <a:off x="423" y="3397"/>
                <a:ext cx="3" cy="9"/>
              </a:xfrm>
              <a:prstGeom prst="rect">
                <a:avLst/>
              </a:prstGeom>
              <a:solidFill>
                <a:srgbClr val="B2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84"/>
              <p:cNvSpPr>
                <a:spLocks/>
              </p:cNvSpPr>
              <p:nvPr/>
            </p:nvSpPr>
            <p:spPr bwMode="auto">
              <a:xfrm>
                <a:off x="427" y="3397"/>
                <a:ext cx="5" cy="1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10"/>
                  </a:cxn>
                  <a:cxn ang="0">
                    <a:pos x="5" y="11"/>
                  </a:cxn>
                  <a:cxn ang="0">
                    <a:pos x="5" y="12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2"/>
                  </a:cxn>
                </a:cxnLst>
                <a:rect l="0" t="0" r="r" b="b"/>
                <a:pathLst>
                  <a:path w="5" h="14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85"/>
              <p:cNvSpPr>
                <a:spLocks/>
              </p:cNvSpPr>
              <p:nvPr/>
            </p:nvSpPr>
            <p:spPr bwMode="auto">
              <a:xfrm>
                <a:off x="440" y="3397"/>
                <a:ext cx="5" cy="1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6"/>
                  </a:cxn>
                  <a:cxn ang="0">
                    <a:pos x="6" y="9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4" y="13"/>
                  </a:cxn>
                  <a:cxn ang="0">
                    <a:pos x="3" y="14"/>
                  </a:cxn>
                  <a:cxn ang="0">
                    <a:pos x="2" y="14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2" y="10"/>
                  </a:cxn>
                  <a:cxn ang="0">
                    <a:pos x="2" y="11"/>
                  </a:cxn>
                  <a:cxn ang="0">
                    <a:pos x="2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6" h="14">
                    <a:moveTo>
                      <a:pt x="6" y="3"/>
                    </a:move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86"/>
              <p:cNvSpPr>
                <a:spLocks/>
              </p:cNvSpPr>
              <p:nvPr/>
            </p:nvSpPr>
            <p:spPr bwMode="auto">
              <a:xfrm>
                <a:off x="452" y="3394"/>
                <a:ext cx="5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6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7"/>
                  </a:cxn>
                  <a:cxn ang="0">
                    <a:pos x="5" y="8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6" y="15"/>
                  </a:cxn>
                  <a:cxn ang="0">
                    <a:pos x="6" y="16"/>
                  </a:cxn>
                  <a:cxn ang="0">
                    <a:pos x="5" y="17"/>
                  </a:cxn>
                  <a:cxn ang="0">
                    <a:pos x="3" y="18"/>
                  </a:cxn>
                  <a:cxn ang="0">
                    <a:pos x="1" y="17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2" y="12"/>
                  </a:cxn>
                  <a:cxn ang="0">
                    <a:pos x="2" y="12"/>
                  </a:cxn>
                  <a:cxn ang="0">
                    <a:pos x="2" y="14"/>
                  </a:cxn>
                  <a:cxn ang="0">
                    <a:pos x="2" y="15"/>
                  </a:cxn>
                  <a:cxn ang="0">
                    <a:pos x="3" y="15"/>
                  </a:cxn>
                  <a:cxn ang="0">
                    <a:pos x="3" y="15"/>
                  </a:cxn>
                  <a:cxn ang="0">
                    <a:pos x="4" y="14"/>
                  </a:cxn>
                  <a:cxn ang="0">
                    <a:pos x="4" y="13"/>
                  </a:cxn>
                  <a:cxn ang="0">
                    <a:pos x="4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6" h="1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87"/>
              <p:cNvSpPr>
                <a:spLocks/>
              </p:cNvSpPr>
              <p:nvPr/>
            </p:nvSpPr>
            <p:spPr bwMode="auto">
              <a:xfrm>
                <a:off x="459" y="3397"/>
                <a:ext cx="6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2" y="8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5" y="8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3" y="0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88"/>
              <p:cNvSpPr>
                <a:spLocks/>
              </p:cNvSpPr>
              <p:nvPr/>
            </p:nvSpPr>
            <p:spPr bwMode="auto">
              <a:xfrm>
                <a:off x="466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1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4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89"/>
              <p:cNvSpPr>
                <a:spLocks/>
              </p:cNvSpPr>
              <p:nvPr/>
            </p:nvSpPr>
            <p:spPr bwMode="auto">
              <a:xfrm>
                <a:off x="472" y="3397"/>
                <a:ext cx="5" cy="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" y="12"/>
                  </a:cxn>
                  <a:cxn ang="0">
                    <a:pos x="1" y="1"/>
                  </a:cxn>
                  <a:cxn ang="0">
                    <a:pos x="0" y="1"/>
                  </a:cxn>
                </a:cxnLst>
                <a:rect l="0" t="0" r="r" b="b"/>
                <a:pathLst>
                  <a:path w="6" h="12">
                    <a:moveTo>
                      <a:pt x="0" y="1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190"/>
              <p:cNvSpPr>
                <a:spLocks/>
              </p:cNvSpPr>
              <p:nvPr/>
            </p:nvSpPr>
            <p:spPr bwMode="auto">
              <a:xfrm>
                <a:off x="478" y="3397"/>
                <a:ext cx="4" cy="9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3" y="1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3" y="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191"/>
              <p:cNvSpPr>
                <a:spLocks/>
              </p:cNvSpPr>
              <p:nvPr/>
            </p:nvSpPr>
            <p:spPr bwMode="auto">
              <a:xfrm>
                <a:off x="484" y="3397"/>
                <a:ext cx="7" cy="9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5" y="9"/>
                  </a:cxn>
                  <a:cxn ang="0">
                    <a:pos x="6" y="0"/>
                  </a:cxn>
                  <a:cxn ang="0">
                    <a:pos x="9" y="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3"/>
                  </a:cxn>
                  <a:cxn ang="0">
                    <a:pos x="5" y="12"/>
                  </a:cxn>
                  <a:cxn ang="0">
                    <a:pos x="3" y="12"/>
                  </a:cxn>
                  <a:cxn ang="0">
                    <a:pos x="2" y="3"/>
                  </a:cxn>
                  <a:cxn ang="0">
                    <a:pos x="2" y="12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9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192"/>
              <p:cNvSpPr>
                <a:spLocks/>
              </p:cNvSpPr>
              <p:nvPr/>
            </p:nvSpPr>
            <p:spPr bwMode="auto">
              <a:xfrm>
                <a:off x="493" y="3397"/>
                <a:ext cx="5" cy="10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4" y="7"/>
                  </a:cxn>
                  <a:cxn ang="0">
                    <a:pos x="5" y="7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6" y="10"/>
                  </a:cxn>
                  <a:cxn ang="0">
                    <a:pos x="6" y="11"/>
                  </a:cxn>
                  <a:cxn ang="0">
                    <a:pos x="6" y="12"/>
                  </a:cxn>
                  <a:cxn ang="0">
                    <a:pos x="5" y="13"/>
                  </a:cxn>
                  <a:cxn ang="0">
                    <a:pos x="3" y="14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6" y="5"/>
                  </a:cxn>
                  <a:cxn ang="0">
                    <a:pos x="5" y="5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6" h="14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2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Rectangle 193"/>
              <p:cNvSpPr>
                <a:spLocks noChangeArrowheads="1"/>
              </p:cNvSpPr>
              <p:nvPr/>
            </p:nvSpPr>
            <p:spPr bwMode="auto">
              <a:xfrm>
                <a:off x="437" y="3365"/>
                <a:ext cx="0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Rectangle 194"/>
              <p:cNvSpPr>
                <a:spLocks noChangeArrowheads="1"/>
              </p:cNvSpPr>
              <p:nvPr/>
            </p:nvSpPr>
            <p:spPr bwMode="auto">
              <a:xfrm>
                <a:off x="44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Rectangle 195"/>
              <p:cNvSpPr>
                <a:spLocks noChangeArrowheads="1"/>
              </p:cNvSpPr>
              <p:nvPr/>
            </p:nvSpPr>
            <p:spPr bwMode="auto">
              <a:xfrm>
                <a:off x="442" y="3376"/>
                <a:ext cx="1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Rectangle 196"/>
              <p:cNvSpPr>
                <a:spLocks noChangeArrowheads="1"/>
              </p:cNvSpPr>
              <p:nvPr/>
            </p:nvSpPr>
            <p:spPr bwMode="auto">
              <a:xfrm>
                <a:off x="446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Rectangle 197"/>
              <p:cNvSpPr>
                <a:spLocks noChangeArrowheads="1"/>
              </p:cNvSpPr>
              <p:nvPr/>
            </p:nvSpPr>
            <p:spPr bwMode="auto">
              <a:xfrm>
                <a:off x="449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Rectangle 198"/>
              <p:cNvSpPr>
                <a:spLocks noChangeArrowheads="1"/>
              </p:cNvSpPr>
              <p:nvPr/>
            </p:nvSpPr>
            <p:spPr bwMode="auto">
              <a:xfrm>
                <a:off x="452" y="3383"/>
                <a:ext cx="0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Rectangle 199"/>
              <p:cNvSpPr>
                <a:spLocks noChangeArrowheads="1"/>
              </p:cNvSpPr>
              <p:nvPr/>
            </p:nvSpPr>
            <p:spPr bwMode="auto">
              <a:xfrm>
                <a:off x="455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Rectangle 200"/>
              <p:cNvSpPr>
                <a:spLocks noChangeArrowheads="1"/>
              </p:cNvSpPr>
              <p:nvPr/>
            </p:nvSpPr>
            <p:spPr bwMode="auto">
              <a:xfrm>
                <a:off x="476" y="3365"/>
                <a:ext cx="1" cy="22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Rectangle 201"/>
              <p:cNvSpPr>
                <a:spLocks noChangeArrowheads="1"/>
              </p:cNvSpPr>
              <p:nvPr/>
            </p:nvSpPr>
            <p:spPr bwMode="auto">
              <a:xfrm>
                <a:off x="45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Rectangle 202"/>
              <p:cNvSpPr>
                <a:spLocks noChangeArrowheads="1"/>
              </p:cNvSpPr>
              <p:nvPr/>
            </p:nvSpPr>
            <p:spPr bwMode="auto">
              <a:xfrm>
                <a:off x="46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Rectangle 203"/>
              <p:cNvSpPr>
                <a:spLocks noChangeArrowheads="1"/>
              </p:cNvSpPr>
              <p:nvPr/>
            </p:nvSpPr>
            <p:spPr bwMode="auto">
              <a:xfrm>
                <a:off x="47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Rectangle 204"/>
              <p:cNvSpPr>
                <a:spLocks noChangeArrowheads="1"/>
              </p:cNvSpPr>
              <p:nvPr/>
            </p:nvSpPr>
            <p:spPr bwMode="auto">
              <a:xfrm>
                <a:off x="474" y="3371"/>
                <a:ext cx="0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Rectangle 205"/>
              <p:cNvSpPr>
                <a:spLocks noChangeArrowheads="1"/>
              </p:cNvSpPr>
              <p:nvPr/>
            </p:nvSpPr>
            <p:spPr bwMode="auto">
              <a:xfrm>
                <a:off x="480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Rectangle 206"/>
              <p:cNvSpPr>
                <a:spLocks noChangeArrowheads="1"/>
              </p:cNvSpPr>
              <p:nvPr/>
            </p:nvSpPr>
            <p:spPr bwMode="auto">
              <a:xfrm>
                <a:off x="483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Rectangle 207"/>
              <p:cNvSpPr>
                <a:spLocks noChangeArrowheads="1"/>
              </p:cNvSpPr>
              <p:nvPr/>
            </p:nvSpPr>
            <p:spPr bwMode="auto">
              <a:xfrm>
                <a:off x="486" y="3379"/>
                <a:ext cx="0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Rectangle 208"/>
              <p:cNvSpPr>
                <a:spLocks noChangeArrowheads="1"/>
              </p:cNvSpPr>
              <p:nvPr/>
            </p:nvSpPr>
            <p:spPr bwMode="auto">
              <a:xfrm>
                <a:off x="489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Rectangle 209"/>
              <p:cNvSpPr>
                <a:spLocks noChangeArrowheads="1"/>
              </p:cNvSpPr>
              <p:nvPr/>
            </p:nvSpPr>
            <p:spPr bwMode="auto">
              <a:xfrm>
                <a:off x="492" y="3382"/>
                <a:ext cx="1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Rectangle 210"/>
              <p:cNvSpPr>
                <a:spLocks noChangeArrowheads="1"/>
              </p:cNvSpPr>
              <p:nvPr/>
            </p:nvSpPr>
            <p:spPr bwMode="auto">
              <a:xfrm>
                <a:off x="422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Rectangle 211"/>
              <p:cNvSpPr>
                <a:spLocks noChangeArrowheads="1"/>
              </p:cNvSpPr>
              <p:nvPr/>
            </p:nvSpPr>
            <p:spPr bwMode="auto">
              <a:xfrm>
                <a:off x="424" y="3381"/>
                <a:ext cx="1" cy="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Rectangle 212"/>
              <p:cNvSpPr>
                <a:spLocks noChangeArrowheads="1"/>
              </p:cNvSpPr>
              <p:nvPr/>
            </p:nvSpPr>
            <p:spPr bwMode="auto">
              <a:xfrm>
                <a:off x="427" y="3379"/>
                <a:ext cx="1" cy="8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Rectangle 213"/>
              <p:cNvSpPr>
                <a:spLocks noChangeArrowheads="1"/>
              </p:cNvSpPr>
              <p:nvPr/>
            </p:nvSpPr>
            <p:spPr bwMode="auto">
              <a:xfrm>
                <a:off x="431" y="3376"/>
                <a:ext cx="0" cy="11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Rectangle 214"/>
              <p:cNvSpPr>
                <a:spLocks noChangeArrowheads="1"/>
              </p:cNvSpPr>
              <p:nvPr/>
            </p:nvSpPr>
            <p:spPr bwMode="auto">
              <a:xfrm>
                <a:off x="433" y="3371"/>
                <a:ext cx="1" cy="16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Rectangle 215"/>
              <p:cNvSpPr>
                <a:spLocks noChangeArrowheads="1"/>
              </p:cNvSpPr>
              <p:nvPr/>
            </p:nvSpPr>
            <p:spPr bwMode="auto">
              <a:xfrm>
                <a:off x="461" y="3383"/>
                <a:ext cx="1" cy="4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Rectangle 216"/>
              <p:cNvSpPr>
                <a:spLocks noChangeArrowheads="1"/>
              </p:cNvSpPr>
              <p:nvPr/>
            </p:nvSpPr>
            <p:spPr bwMode="auto">
              <a:xfrm>
                <a:off x="465" y="3382"/>
                <a:ext cx="0" cy="5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Rectangle 217"/>
              <p:cNvSpPr>
                <a:spLocks noChangeArrowheads="1"/>
              </p:cNvSpPr>
              <p:nvPr/>
            </p:nvSpPr>
            <p:spPr bwMode="auto">
              <a:xfrm>
                <a:off x="496" y="3384"/>
                <a:ext cx="0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Rectangle 218"/>
              <p:cNvSpPr>
                <a:spLocks noChangeArrowheads="1"/>
              </p:cNvSpPr>
              <p:nvPr/>
            </p:nvSpPr>
            <p:spPr bwMode="auto">
              <a:xfrm>
                <a:off x="418" y="3384"/>
                <a:ext cx="1" cy="3"/>
              </a:xfrm>
              <a:prstGeom prst="rect">
                <a:avLst/>
              </a:prstGeom>
              <a:solidFill>
                <a:srgbClr val="F7F7F7"/>
              </a:solidFill>
              <a:ln w="0">
                <a:solidFill>
                  <a:srgbClr val="F7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7" name="Line 219"/>
            <p:cNvSpPr>
              <a:spLocks noChangeShapeType="1"/>
            </p:cNvSpPr>
            <p:nvPr/>
          </p:nvSpPr>
          <p:spPr bwMode="auto">
            <a:xfrm>
              <a:off x="52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8" name="Line 220"/>
            <p:cNvSpPr>
              <a:spLocks noChangeShapeType="1"/>
            </p:cNvSpPr>
            <p:nvPr/>
          </p:nvSpPr>
          <p:spPr bwMode="auto">
            <a:xfrm>
              <a:off x="599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9" name="Line 221"/>
            <p:cNvSpPr>
              <a:spLocks noChangeShapeType="1"/>
            </p:cNvSpPr>
            <p:nvPr/>
          </p:nvSpPr>
          <p:spPr bwMode="auto">
            <a:xfrm>
              <a:off x="671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0" name="Line 222"/>
            <p:cNvSpPr>
              <a:spLocks noChangeShapeType="1"/>
            </p:cNvSpPr>
            <p:nvPr/>
          </p:nvSpPr>
          <p:spPr bwMode="auto">
            <a:xfrm>
              <a:off x="743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1" name="Line 223"/>
            <p:cNvSpPr>
              <a:spLocks noChangeShapeType="1"/>
            </p:cNvSpPr>
            <p:nvPr/>
          </p:nvSpPr>
          <p:spPr bwMode="auto">
            <a:xfrm>
              <a:off x="815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Line 224"/>
            <p:cNvSpPr>
              <a:spLocks noChangeShapeType="1"/>
            </p:cNvSpPr>
            <p:nvPr/>
          </p:nvSpPr>
          <p:spPr bwMode="auto">
            <a:xfrm>
              <a:off x="887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Line 225"/>
            <p:cNvSpPr>
              <a:spLocks noChangeShapeType="1"/>
            </p:cNvSpPr>
            <p:nvPr/>
          </p:nvSpPr>
          <p:spPr bwMode="auto">
            <a:xfrm>
              <a:off x="958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4" name="Line 226"/>
            <p:cNvSpPr>
              <a:spLocks noChangeShapeType="1"/>
            </p:cNvSpPr>
            <p:nvPr/>
          </p:nvSpPr>
          <p:spPr bwMode="auto">
            <a:xfrm>
              <a:off x="1030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5" name="Line 227"/>
            <p:cNvSpPr>
              <a:spLocks noChangeShapeType="1"/>
            </p:cNvSpPr>
            <p:nvPr/>
          </p:nvSpPr>
          <p:spPr bwMode="auto">
            <a:xfrm>
              <a:off x="1102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6" name="Line 228"/>
            <p:cNvSpPr>
              <a:spLocks noChangeShapeType="1"/>
            </p:cNvSpPr>
            <p:nvPr/>
          </p:nvSpPr>
          <p:spPr bwMode="auto">
            <a:xfrm>
              <a:off x="1174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7" name="Line 229"/>
            <p:cNvSpPr>
              <a:spLocks noChangeShapeType="1"/>
            </p:cNvSpPr>
            <p:nvPr/>
          </p:nvSpPr>
          <p:spPr bwMode="auto">
            <a:xfrm>
              <a:off x="1246" y="3542"/>
              <a:ext cx="0" cy="7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en-US"/>
            </a:p>
          </p:txBody>
        </p:sp>
      </p:grpSp>
      <p:sp>
        <p:nvSpPr>
          <p:cNvPr id="14" name="Line 230"/>
          <p:cNvSpPr>
            <a:spLocks noChangeShapeType="1"/>
          </p:cNvSpPr>
          <p:nvPr/>
        </p:nvSpPr>
        <p:spPr bwMode="auto">
          <a:xfrm flipH="1">
            <a:off x="5976921" y="4816475"/>
            <a:ext cx="273050" cy="2651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3" name="Group 232"/>
          <p:cNvGrpSpPr>
            <a:grpSpLocks/>
          </p:cNvGrpSpPr>
          <p:nvPr/>
        </p:nvGrpSpPr>
        <p:grpSpPr bwMode="auto">
          <a:xfrm>
            <a:off x="5732446" y="5046663"/>
            <a:ext cx="452437" cy="523875"/>
            <a:chOff x="1350" y="2770"/>
            <a:chExt cx="306" cy="348"/>
          </a:xfrm>
        </p:grpSpPr>
        <p:pic>
          <p:nvPicPr>
            <p:cNvPr id="372" name="Picture 233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350" y="2770"/>
              <a:ext cx="306" cy="348"/>
            </a:xfrm>
            <a:prstGeom prst="rect">
              <a:avLst/>
            </a:prstGeom>
            <a:noFill/>
          </p:spPr>
        </p:pic>
        <p:sp>
          <p:nvSpPr>
            <p:cNvPr id="373" name="Text Box 234"/>
            <p:cNvSpPr txBox="1">
              <a:spLocks noChangeArrowheads="1"/>
            </p:cNvSpPr>
            <p:nvPr/>
          </p:nvSpPr>
          <p:spPr bwMode="auto">
            <a:xfrm>
              <a:off x="1448" y="2842"/>
              <a:ext cx="136" cy="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X</a:t>
              </a:r>
              <a:endParaRPr lang="en-US"/>
            </a:p>
          </p:txBody>
        </p:sp>
      </p:grpSp>
      <p:sp>
        <p:nvSpPr>
          <p:cNvPr id="16" name="Line 235"/>
          <p:cNvSpPr>
            <a:spLocks noChangeShapeType="1"/>
          </p:cNvSpPr>
          <p:nvPr/>
        </p:nvSpPr>
        <p:spPr bwMode="auto">
          <a:xfrm flipH="1">
            <a:off x="6413483" y="4873625"/>
            <a:ext cx="46038" cy="795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15" name="Group 236"/>
          <p:cNvGrpSpPr>
            <a:grpSpLocks/>
          </p:cNvGrpSpPr>
          <p:nvPr/>
        </p:nvGrpSpPr>
        <p:grpSpPr bwMode="auto">
          <a:xfrm>
            <a:off x="6232508" y="5668963"/>
            <a:ext cx="450850" cy="523875"/>
            <a:chOff x="1632" y="2959"/>
            <a:chExt cx="306" cy="348"/>
          </a:xfrm>
        </p:grpSpPr>
        <p:pic>
          <p:nvPicPr>
            <p:cNvPr id="370" name="Picture 237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632" y="2959"/>
              <a:ext cx="306" cy="348"/>
            </a:xfrm>
            <a:prstGeom prst="rect">
              <a:avLst/>
            </a:prstGeom>
            <a:noFill/>
          </p:spPr>
        </p:pic>
        <p:sp>
          <p:nvSpPr>
            <p:cNvPr id="371" name="Text Box 238"/>
            <p:cNvSpPr txBox="1">
              <a:spLocks noChangeArrowheads="1"/>
            </p:cNvSpPr>
            <p:nvPr/>
          </p:nvSpPr>
          <p:spPr bwMode="auto">
            <a:xfrm>
              <a:off x="1730" y="3016"/>
              <a:ext cx="135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Y</a:t>
              </a:r>
              <a:endParaRPr lang="en-US"/>
            </a:p>
          </p:txBody>
        </p:sp>
      </p:grpSp>
      <p:sp>
        <p:nvSpPr>
          <p:cNvPr id="18" name="Line 239"/>
          <p:cNvSpPr>
            <a:spLocks noChangeShapeType="1"/>
          </p:cNvSpPr>
          <p:nvPr/>
        </p:nvSpPr>
        <p:spPr bwMode="auto">
          <a:xfrm>
            <a:off x="6767496" y="4873625"/>
            <a:ext cx="142875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17" name="Group 240"/>
          <p:cNvGrpSpPr>
            <a:grpSpLocks/>
          </p:cNvGrpSpPr>
          <p:nvPr/>
        </p:nvGrpSpPr>
        <p:grpSpPr bwMode="auto">
          <a:xfrm>
            <a:off x="6688121" y="5022850"/>
            <a:ext cx="450850" cy="523875"/>
            <a:chOff x="2256" y="2784"/>
            <a:chExt cx="306" cy="348"/>
          </a:xfrm>
        </p:grpSpPr>
        <p:pic>
          <p:nvPicPr>
            <p:cNvPr id="368" name="Picture 241" descr="computer65x74p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256" y="2784"/>
              <a:ext cx="306" cy="348"/>
            </a:xfrm>
            <a:prstGeom prst="rect">
              <a:avLst/>
            </a:prstGeom>
            <a:noFill/>
          </p:spPr>
        </p:pic>
        <p:sp>
          <p:nvSpPr>
            <p:cNvPr id="369" name="Text Box 242"/>
            <p:cNvSpPr txBox="1">
              <a:spLocks noChangeArrowheads="1"/>
            </p:cNvSpPr>
            <p:nvPr/>
          </p:nvSpPr>
          <p:spPr bwMode="auto">
            <a:xfrm>
              <a:off x="2340" y="2833"/>
              <a:ext cx="137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3094" tIns="31547" rIns="63094" bIns="31547"/>
            <a:lstStyle/>
            <a:p>
              <a:r>
                <a:rPr lang="en-US" sz="800" b="1">
                  <a:solidFill>
                    <a:srgbClr val="000000"/>
                  </a:solidFill>
                  <a:latin typeface="Tahoma" pitchFamily="34" charset="0"/>
                </a:rPr>
                <a:t>Z</a:t>
              </a:r>
              <a:endParaRPr lang="en-US"/>
            </a:p>
          </p:txBody>
        </p:sp>
      </p:grpSp>
      <p:sp>
        <p:nvSpPr>
          <p:cNvPr id="20" name="AutoShape 243"/>
          <p:cNvSpPr>
            <a:spLocks noChangeArrowheads="1"/>
          </p:cNvSpPr>
          <p:nvPr/>
        </p:nvSpPr>
        <p:spPr bwMode="auto">
          <a:xfrm>
            <a:off x="5791183" y="1543050"/>
            <a:ext cx="1524000" cy="1123950"/>
          </a:xfrm>
          <a:custGeom>
            <a:avLst/>
            <a:gdLst>
              <a:gd name="G0" fmla="+- -1120188 0 0"/>
              <a:gd name="G1" fmla="+- 11796480 0 0"/>
              <a:gd name="G2" fmla="+- -1120188 0 11796480"/>
              <a:gd name="G3" fmla="+- 10800 0 0"/>
              <a:gd name="G4" fmla="+- 0 0 -1120188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9247 0 0"/>
              <a:gd name="G9" fmla="+- 0 0 11796480"/>
              <a:gd name="G10" fmla="+- 9247 0 2700"/>
              <a:gd name="G11" fmla="cos G10 -1120188"/>
              <a:gd name="G12" fmla="sin G10 -1120188"/>
              <a:gd name="G13" fmla="cos 13500 -1120188"/>
              <a:gd name="G14" fmla="sin 13500 -1120188"/>
              <a:gd name="G15" fmla="+- G11 10800 0"/>
              <a:gd name="G16" fmla="+- G12 10800 0"/>
              <a:gd name="G17" fmla="+- G13 10800 0"/>
              <a:gd name="G18" fmla="+- G14 10800 0"/>
              <a:gd name="G19" fmla="*/ 9247 1 2"/>
              <a:gd name="G20" fmla="+- G19 5400 0"/>
              <a:gd name="G21" fmla="cos G20 -1120188"/>
              <a:gd name="G22" fmla="sin G20 -1120188"/>
              <a:gd name="G23" fmla="+- G21 10800 0"/>
              <a:gd name="G24" fmla="+- G12 G23 G22"/>
              <a:gd name="G25" fmla="+- G22 G23 G11"/>
              <a:gd name="G26" fmla="cos 10800 -1120188"/>
              <a:gd name="G27" fmla="sin 10800 -1120188"/>
              <a:gd name="G28" fmla="cos 9247 -1120188"/>
              <a:gd name="G29" fmla="sin 9247 -1120188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20188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9247 G39"/>
              <a:gd name="G43" fmla="sin 9247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195 w 21600"/>
              <a:gd name="T5" fmla="*/ 119 h 21600"/>
              <a:gd name="T6" fmla="*/ 776 w 21600"/>
              <a:gd name="T7" fmla="*/ 10800 h 21600"/>
              <a:gd name="T8" fmla="*/ 9425 w 21600"/>
              <a:gd name="T9" fmla="*/ 1655 h 21600"/>
              <a:gd name="T10" fmla="*/ 23703 w 21600"/>
              <a:gd name="T11" fmla="*/ 6832 h 21600"/>
              <a:gd name="T12" fmla="*/ 21403 w 21600"/>
              <a:gd name="T13" fmla="*/ 11177 h 21600"/>
              <a:gd name="T14" fmla="*/ 17057 w 21600"/>
              <a:gd name="T15" fmla="*/ 8875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638" y="8082"/>
                </a:moveTo>
                <a:cubicBezTo>
                  <a:pt x="18445" y="4201"/>
                  <a:pt x="14860" y="1553"/>
                  <a:pt x="10800" y="1553"/>
                </a:cubicBezTo>
                <a:cubicBezTo>
                  <a:pt x="5693" y="1553"/>
                  <a:pt x="1553" y="5693"/>
                  <a:pt x="1553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41" y="-1"/>
                  <a:pt x="19729" y="3093"/>
                  <a:pt x="21122" y="7625"/>
                </a:cubicBezTo>
                <a:lnTo>
                  <a:pt x="23703" y="6832"/>
                </a:lnTo>
                <a:lnTo>
                  <a:pt x="21403" y="11177"/>
                </a:lnTo>
                <a:lnTo>
                  <a:pt x="17057" y="8875"/>
                </a:lnTo>
                <a:lnTo>
                  <a:pt x="19638" y="8082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1" name="AutoShape 244"/>
          <p:cNvSpPr>
            <a:spLocks noChangeArrowheads="1"/>
          </p:cNvSpPr>
          <p:nvPr/>
        </p:nvSpPr>
        <p:spPr bwMode="auto">
          <a:xfrm>
            <a:off x="6227746" y="4340225"/>
            <a:ext cx="985837" cy="974725"/>
          </a:xfrm>
          <a:custGeom>
            <a:avLst/>
            <a:gdLst>
              <a:gd name="G0" fmla="+- -1111009 0 0"/>
              <a:gd name="G1" fmla="+- 11796480 0 0"/>
              <a:gd name="G2" fmla="+- -1111009 0 11796480"/>
              <a:gd name="G3" fmla="+- 10800 0 0"/>
              <a:gd name="G4" fmla="+- 0 0 -1111009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9290 0 0"/>
              <a:gd name="G9" fmla="+- 0 0 11796480"/>
              <a:gd name="G10" fmla="+- 9290 0 2700"/>
              <a:gd name="G11" fmla="cos G10 -1111009"/>
              <a:gd name="G12" fmla="sin G10 -1111009"/>
              <a:gd name="G13" fmla="cos 13500 -1111009"/>
              <a:gd name="G14" fmla="sin 13500 -1111009"/>
              <a:gd name="G15" fmla="+- G11 10800 0"/>
              <a:gd name="G16" fmla="+- G12 10800 0"/>
              <a:gd name="G17" fmla="+- G13 10800 0"/>
              <a:gd name="G18" fmla="+- G14 10800 0"/>
              <a:gd name="G19" fmla="*/ 9290 1 2"/>
              <a:gd name="G20" fmla="+- G19 5400 0"/>
              <a:gd name="G21" fmla="cos G20 -1111009"/>
              <a:gd name="G22" fmla="sin G20 -1111009"/>
              <a:gd name="G23" fmla="+- G21 10800 0"/>
              <a:gd name="G24" fmla="+- G12 G23 G22"/>
              <a:gd name="G25" fmla="+- G22 G23 G11"/>
              <a:gd name="G26" fmla="cos 10800 -1111009"/>
              <a:gd name="G27" fmla="sin 10800 -1111009"/>
              <a:gd name="G28" fmla="cos 9290 -1111009"/>
              <a:gd name="G29" fmla="sin 9290 -1111009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11009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9290 G39"/>
              <a:gd name="G43" fmla="sin 9290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208 w 21600"/>
              <a:gd name="T5" fmla="*/ 117 h 21600"/>
              <a:gd name="T6" fmla="*/ 755 w 21600"/>
              <a:gd name="T7" fmla="*/ 10800 h 21600"/>
              <a:gd name="T8" fmla="*/ 9430 w 21600"/>
              <a:gd name="T9" fmla="*/ 1611 h 21600"/>
              <a:gd name="T10" fmla="*/ 23713 w 21600"/>
              <a:gd name="T11" fmla="*/ 6863 h 21600"/>
              <a:gd name="T12" fmla="*/ 21415 w 21600"/>
              <a:gd name="T13" fmla="*/ 11176 h 21600"/>
              <a:gd name="T14" fmla="*/ 17103 w 21600"/>
              <a:gd name="T15" fmla="*/ 8878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686" y="8091"/>
                </a:moveTo>
                <a:cubicBezTo>
                  <a:pt x="18494" y="4181"/>
                  <a:pt x="14887" y="1510"/>
                  <a:pt x="10800" y="1510"/>
                </a:cubicBezTo>
                <a:cubicBezTo>
                  <a:pt x="5669" y="1510"/>
                  <a:pt x="1510" y="5669"/>
                  <a:pt x="1510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51" y="-1"/>
                  <a:pt x="19745" y="3105"/>
                  <a:pt x="21130" y="7650"/>
                </a:cubicBezTo>
                <a:lnTo>
                  <a:pt x="23713" y="6863"/>
                </a:lnTo>
                <a:lnTo>
                  <a:pt x="21415" y="11176"/>
                </a:lnTo>
                <a:lnTo>
                  <a:pt x="17103" y="8878"/>
                </a:lnTo>
                <a:lnTo>
                  <a:pt x="19686" y="8091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" name="AutoShape 246"/>
          <p:cNvSpPr>
            <a:spLocks noChangeArrowheads="1"/>
          </p:cNvSpPr>
          <p:nvPr/>
        </p:nvSpPr>
        <p:spPr bwMode="auto">
          <a:xfrm>
            <a:off x="6454758" y="4340225"/>
            <a:ext cx="758825" cy="900113"/>
          </a:xfrm>
          <a:custGeom>
            <a:avLst/>
            <a:gdLst>
              <a:gd name="G0" fmla="+- -1157229 0 0"/>
              <a:gd name="G1" fmla="+- 11796480 0 0"/>
              <a:gd name="G2" fmla="+- -1157229 0 11796480"/>
              <a:gd name="G3" fmla="+- 10800 0 0"/>
              <a:gd name="G4" fmla="+- 0 0 -1157229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8930 0 0"/>
              <a:gd name="G9" fmla="+- 0 0 11796480"/>
              <a:gd name="G10" fmla="+- 8930 0 2700"/>
              <a:gd name="G11" fmla="cos G10 -1157229"/>
              <a:gd name="G12" fmla="sin G10 -1157229"/>
              <a:gd name="G13" fmla="cos 13500 -1157229"/>
              <a:gd name="G14" fmla="sin 13500 -1157229"/>
              <a:gd name="G15" fmla="+- G11 10800 0"/>
              <a:gd name="G16" fmla="+- G12 10800 0"/>
              <a:gd name="G17" fmla="+- G13 10800 0"/>
              <a:gd name="G18" fmla="+- G14 10800 0"/>
              <a:gd name="G19" fmla="*/ 8930 1 2"/>
              <a:gd name="G20" fmla="+- G19 5400 0"/>
              <a:gd name="G21" fmla="cos G20 -1157229"/>
              <a:gd name="G22" fmla="sin G20 -1157229"/>
              <a:gd name="G23" fmla="+- G21 10800 0"/>
              <a:gd name="G24" fmla="+- G12 G23 G22"/>
              <a:gd name="G25" fmla="+- G22 G23 G11"/>
              <a:gd name="G26" fmla="cos 10800 -1157229"/>
              <a:gd name="G27" fmla="sin 10800 -1157229"/>
              <a:gd name="G28" fmla="cos 8930 -1157229"/>
              <a:gd name="G29" fmla="sin 8930 -1157229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57229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8930 G39"/>
              <a:gd name="G43" fmla="sin 8930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142 w 21600"/>
              <a:gd name="T5" fmla="*/ 127 h 21600"/>
              <a:gd name="T6" fmla="*/ 935 w 21600"/>
              <a:gd name="T7" fmla="*/ 10800 h 21600"/>
              <a:gd name="T8" fmla="*/ 9429 w 21600"/>
              <a:gd name="T9" fmla="*/ 1975 h 21600"/>
              <a:gd name="T10" fmla="*/ 23663 w 21600"/>
              <a:gd name="T11" fmla="*/ 6705 h 21600"/>
              <a:gd name="T12" fmla="*/ 21303 w 21600"/>
              <a:gd name="T13" fmla="*/ 11271 h 21600"/>
              <a:gd name="T14" fmla="*/ 16736 w 21600"/>
              <a:gd name="T15" fmla="*/ 8910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309" y="8091"/>
                </a:moveTo>
                <a:cubicBezTo>
                  <a:pt x="18129" y="4386"/>
                  <a:pt x="14688" y="1870"/>
                  <a:pt x="10800" y="1870"/>
                </a:cubicBezTo>
                <a:cubicBezTo>
                  <a:pt x="5868" y="1870"/>
                  <a:pt x="1870" y="5868"/>
                  <a:pt x="1870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02" y="-1"/>
                  <a:pt x="19664" y="3042"/>
                  <a:pt x="21091" y="7524"/>
                </a:cubicBezTo>
                <a:lnTo>
                  <a:pt x="23663" y="6705"/>
                </a:lnTo>
                <a:lnTo>
                  <a:pt x="21303" y="11271"/>
                </a:lnTo>
                <a:lnTo>
                  <a:pt x="16736" y="8910"/>
                </a:lnTo>
                <a:lnTo>
                  <a:pt x="19309" y="8091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3" name="AutoShape 247"/>
          <p:cNvSpPr>
            <a:spLocks noChangeArrowheads="1"/>
          </p:cNvSpPr>
          <p:nvPr/>
        </p:nvSpPr>
        <p:spPr bwMode="auto">
          <a:xfrm>
            <a:off x="6757971" y="4340225"/>
            <a:ext cx="455612" cy="909638"/>
          </a:xfrm>
          <a:custGeom>
            <a:avLst/>
            <a:gdLst>
              <a:gd name="G0" fmla="+- -1157229 0 0"/>
              <a:gd name="G1" fmla="+- 11796480 0 0"/>
              <a:gd name="G2" fmla="+- -1157229 0 11796480"/>
              <a:gd name="G3" fmla="+- 10800 0 0"/>
              <a:gd name="G4" fmla="+- 0 0 -1157229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8930 0 0"/>
              <a:gd name="G9" fmla="+- 0 0 11796480"/>
              <a:gd name="G10" fmla="+- 8930 0 2700"/>
              <a:gd name="G11" fmla="cos G10 -1157229"/>
              <a:gd name="G12" fmla="sin G10 -1157229"/>
              <a:gd name="G13" fmla="cos 13500 -1157229"/>
              <a:gd name="G14" fmla="sin 13500 -1157229"/>
              <a:gd name="G15" fmla="+- G11 10800 0"/>
              <a:gd name="G16" fmla="+- G12 10800 0"/>
              <a:gd name="G17" fmla="+- G13 10800 0"/>
              <a:gd name="G18" fmla="+- G14 10800 0"/>
              <a:gd name="G19" fmla="*/ 8930 1 2"/>
              <a:gd name="G20" fmla="+- G19 5400 0"/>
              <a:gd name="G21" fmla="cos G20 -1157229"/>
              <a:gd name="G22" fmla="sin G20 -1157229"/>
              <a:gd name="G23" fmla="+- G21 10800 0"/>
              <a:gd name="G24" fmla="+- G12 G23 G22"/>
              <a:gd name="G25" fmla="+- G22 G23 G11"/>
              <a:gd name="G26" fmla="cos 10800 -1157229"/>
              <a:gd name="G27" fmla="sin 10800 -1157229"/>
              <a:gd name="G28" fmla="cos 8930 -1157229"/>
              <a:gd name="G29" fmla="sin 8930 -1157229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11796480"/>
              <a:gd name="G36" fmla="sin G34 11796480"/>
              <a:gd name="G37" fmla="+/ 11796480 -1157229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8930 G39"/>
              <a:gd name="G43" fmla="sin 8930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9142 w 21600"/>
              <a:gd name="T5" fmla="*/ 127 h 21600"/>
              <a:gd name="T6" fmla="*/ 935 w 21600"/>
              <a:gd name="T7" fmla="*/ 10800 h 21600"/>
              <a:gd name="T8" fmla="*/ 9429 w 21600"/>
              <a:gd name="T9" fmla="*/ 1975 h 21600"/>
              <a:gd name="T10" fmla="*/ 23663 w 21600"/>
              <a:gd name="T11" fmla="*/ 6705 h 21600"/>
              <a:gd name="T12" fmla="*/ 21303 w 21600"/>
              <a:gd name="T13" fmla="*/ 11271 h 21600"/>
              <a:gd name="T14" fmla="*/ 16736 w 21600"/>
              <a:gd name="T15" fmla="*/ 8910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9309" y="8091"/>
                </a:moveTo>
                <a:cubicBezTo>
                  <a:pt x="18129" y="4386"/>
                  <a:pt x="14688" y="1870"/>
                  <a:pt x="10800" y="1870"/>
                </a:cubicBezTo>
                <a:cubicBezTo>
                  <a:pt x="5868" y="1870"/>
                  <a:pt x="1870" y="5868"/>
                  <a:pt x="1870" y="10800"/>
                </a:cubicBezTo>
                <a:lnTo>
                  <a:pt x="0" y="10800"/>
                </a:lnTo>
                <a:cubicBezTo>
                  <a:pt x="0" y="4835"/>
                  <a:pt x="4835" y="0"/>
                  <a:pt x="10800" y="0"/>
                </a:cubicBezTo>
                <a:cubicBezTo>
                  <a:pt x="15502" y="-1"/>
                  <a:pt x="19664" y="3042"/>
                  <a:pt x="21091" y="7524"/>
                </a:cubicBezTo>
                <a:lnTo>
                  <a:pt x="23663" y="6705"/>
                </a:lnTo>
                <a:lnTo>
                  <a:pt x="21303" y="11271"/>
                </a:lnTo>
                <a:lnTo>
                  <a:pt x="16736" y="8910"/>
                </a:lnTo>
                <a:lnTo>
                  <a:pt x="19309" y="8091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4" name="Line 248"/>
          <p:cNvSpPr>
            <a:spLocks noChangeShapeType="1"/>
          </p:cNvSpPr>
          <p:nvPr/>
        </p:nvSpPr>
        <p:spPr bwMode="auto">
          <a:xfrm>
            <a:off x="6986571" y="4870450"/>
            <a:ext cx="682625" cy="758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25" name="Picture 249" descr="IPphone87x74p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213583" y="5537200"/>
            <a:ext cx="631825" cy="547688"/>
          </a:xfrm>
          <a:prstGeom prst="rect">
            <a:avLst/>
          </a:prstGeom>
          <a:noFill/>
        </p:spPr>
      </p:pic>
      <p:grpSp>
        <p:nvGrpSpPr>
          <p:cNvPr id="19" name="Group 256"/>
          <p:cNvGrpSpPr>
            <a:grpSpLocks/>
          </p:cNvGrpSpPr>
          <p:nvPr/>
        </p:nvGrpSpPr>
        <p:grpSpPr bwMode="auto">
          <a:xfrm>
            <a:off x="8153393" y="2362207"/>
            <a:ext cx="447676" cy="1814515"/>
            <a:chOff x="2650" y="2690"/>
            <a:chExt cx="282" cy="1143"/>
          </a:xfrm>
        </p:grpSpPr>
        <p:sp>
          <p:nvSpPr>
            <p:cNvPr id="342" name="Rectangle 257"/>
            <p:cNvSpPr>
              <a:spLocks noChangeArrowheads="1"/>
            </p:cNvSpPr>
            <p:nvPr/>
          </p:nvSpPr>
          <p:spPr bwMode="auto">
            <a:xfrm>
              <a:off x="2663" y="2884"/>
              <a:ext cx="70" cy="948"/>
            </a:xfrm>
            <a:prstGeom prst="rect">
              <a:avLst/>
            </a:prstGeom>
            <a:solidFill>
              <a:srgbClr val="CF0E30"/>
            </a:solidFill>
            <a:ln w="4763" algn="ctr">
              <a:noFill/>
              <a:miter lim="800000"/>
              <a:headEnd/>
              <a:tailEnd/>
            </a:ln>
            <a:effectLst/>
            <a:scene3d>
              <a:camera prst="legacyObliqueTopRight"/>
              <a:lightRig rig="legacyFlat3" dir="l"/>
            </a:scene3d>
            <a:sp3d extrusionH="862000" prstMaterial="legacyMatte">
              <a:bevelT w="13500" h="13500" prst="angle"/>
              <a:bevelB w="13500" h="13500" prst="angle"/>
              <a:extrusionClr>
                <a:srgbClr val="CF0E30"/>
              </a:extrusionClr>
            </a:sp3d>
          </p:spPr>
          <p:txBody>
            <a:bodyPr>
              <a:flatTx/>
            </a:bodyPr>
            <a:lstStyle/>
            <a:p>
              <a:endParaRPr lang="en-US"/>
            </a:p>
          </p:txBody>
        </p:sp>
        <p:sp>
          <p:nvSpPr>
            <p:cNvPr id="343" name="Line 258"/>
            <p:cNvSpPr>
              <a:spLocks noChangeShapeType="1"/>
            </p:cNvSpPr>
            <p:nvPr/>
          </p:nvSpPr>
          <p:spPr bwMode="auto">
            <a:xfrm flipH="1">
              <a:off x="2740" y="2929"/>
              <a:ext cx="192" cy="169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Rectangle 259"/>
            <p:cNvSpPr>
              <a:spLocks noChangeArrowheads="1"/>
            </p:cNvSpPr>
            <p:nvPr/>
          </p:nvSpPr>
          <p:spPr bwMode="auto">
            <a:xfrm>
              <a:off x="2659" y="2886"/>
              <a:ext cx="73" cy="947"/>
            </a:xfrm>
            <a:prstGeom prst="rect">
              <a:avLst/>
            </a:prstGeom>
            <a:noFill/>
            <a:ln w="3175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5" name="Line 260"/>
            <p:cNvSpPr>
              <a:spLocks noChangeShapeType="1"/>
            </p:cNvSpPr>
            <p:nvPr/>
          </p:nvSpPr>
          <p:spPr bwMode="auto">
            <a:xfrm flipV="1">
              <a:off x="2887" y="2823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Line 261"/>
            <p:cNvSpPr>
              <a:spLocks noChangeShapeType="1"/>
            </p:cNvSpPr>
            <p:nvPr/>
          </p:nvSpPr>
          <p:spPr bwMode="auto">
            <a:xfrm flipV="1">
              <a:off x="2888" y="3378"/>
              <a:ext cx="1" cy="12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Line 262"/>
            <p:cNvSpPr>
              <a:spLocks noChangeShapeType="1"/>
            </p:cNvSpPr>
            <p:nvPr/>
          </p:nvSpPr>
          <p:spPr bwMode="auto">
            <a:xfrm flipV="1">
              <a:off x="2888" y="3082"/>
              <a:ext cx="1" cy="146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Line 263"/>
            <p:cNvSpPr>
              <a:spLocks noChangeShapeType="1"/>
            </p:cNvSpPr>
            <p:nvPr/>
          </p:nvSpPr>
          <p:spPr bwMode="auto">
            <a:xfrm flipH="1">
              <a:off x="2734" y="3460"/>
              <a:ext cx="192" cy="2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Line 264"/>
            <p:cNvSpPr>
              <a:spLocks noChangeShapeType="1"/>
            </p:cNvSpPr>
            <p:nvPr/>
          </p:nvSpPr>
          <p:spPr bwMode="auto">
            <a:xfrm flipH="1">
              <a:off x="2734" y="3460"/>
              <a:ext cx="192" cy="218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Line 265"/>
            <p:cNvSpPr>
              <a:spLocks noChangeShapeType="1"/>
            </p:cNvSpPr>
            <p:nvPr/>
          </p:nvSpPr>
          <p:spPr bwMode="auto">
            <a:xfrm flipH="1">
              <a:off x="2734" y="3339"/>
              <a:ext cx="192" cy="19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Line 266"/>
            <p:cNvSpPr>
              <a:spLocks noChangeShapeType="1"/>
            </p:cNvSpPr>
            <p:nvPr/>
          </p:nvSpPr>
          <p:spPr bwMode="auto">
            <a:xfrm flipH="1">
              <a:off x="2734" y="3339"/>
              <a:ext cx="192" cy="194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Line 267"/>
            <p:cNvSpPr>
              <a:spLocks noChangeShapeType="1"/>
            </p:cNvSpPr>
            <p:nvPr/>
          </p:nvSpPr>
          <p:spPr bwMode="auto">
            <a:xfrm flipH="1">
              <a:off x="2734" y="3194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Line 268"/>
            <p:cNvSpPr>
              <a:spLocks noChangeShapeType="1"/>
            </p:cNvSpPr>
            <p:nvPr/>
          </p:nvSpPr>
          <p:spPr bwMode="auto">
            <a:xfrm flipH="1">
              <a:off x="2734" y="3194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Line 269"/>
            <p:cNvSpPr>
              <a:spLocks noChangeShapeType="1"/>
            </p:cNvSpPr>
            <p:nvPr/>
          </p:nvSpPr>
          <p:spPr bwMode="auto">
            <a:xfrm flipH="1">
              <a:off x="2734" y="3049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Line 270"/>
            <p:cNvSpPr>
              <a:spLocks noChangeShapeType="1"/>
            </p:cNvSpPr>
            <p:nvPr/>
          </p:nvSpPr>
          <p:spPr bwMode="auto">
            <a:xfrm flipH="1">
              <a:off x="2734" y="3049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" name="Line 271"/>
            <p:cNvSpPr>
              <a:spLocks noChangeShapeType="1"/>
            </p:cNvSpPr>
            <p:nvPr/>
          </p:nvSpPr>
          <p:spPr bwMode="auto">
            <a:xfrm flipV="1">
              <a:off x="2734" y="2783"/>
              <a:ext cx="192" cy="19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Line 272"/>
            <p:cNvSpPr>
              <a:spLocks noChangeShapeType="1"/>
            </p:cNvSpPr>
            <p:nvPr/>
          </p:nvSpPr>
          <p:spPr bwMode="auto">
            <a:xfrm flipV="1">
              <a:off x="2734" y="2783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Line 273"/>
            <p:cNvSpPr>
              <a:spLocks noChangeShapeType="1"/>
            </p:cNvSpPr>
            <p:nvPr/>
          </p:nvSpPr>
          <p:spPr bwMode="auto">
            <a:xfrm flipV="1">
              <a:off x="2814" y="3583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" name="Line 274"/>
            <p:cNvSpPr>
              <a:spLocks noChangeShapeType="1"/>
            </p:cNvSpPr>
            <p:nvPr/>
          </p:nvSpPr>
          <p:spPr bwMode="auto">
            <a:xfrm flipV="1">
              <a:off x="2814" y="3306"/>
              <a:ext cx="1" cy="14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" name="Line 275"/>
            <p:cNvSpPr>
              <a:spLocks noChangeShapeType="1"/>
            </p:cNvSpPr>
            <p:nvPr/>
          </p:nvSpPr>
          <p:spPr bwMode="auto">
            <a:xfrm flipH="1" flipV="1">
              <a:off x="2815" y="3030"/>
              <a:ext cx="6" cy="132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Line 276"/>
            <p:cNvSpPr>
              <a:spLocks noChangeShapeType="1"/>
            </p:cNvSpPr>
            <p:nvPr/>
          </p:nvSpPr>
          <p:spPr bwMode="auto">
            <a:xfrm flipV="1">
              <a:off x="2734" y="2690"/>
              <a:ext cx="192" cy="19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Line 277"/>
            <p:cNvSpPr>
              <a:spLocks noChangeShapeType="1"/>
            </p:cNvSpPr>
            <p:nvPr/>
          </p:nvSpPr>
          <p:spPr bwMode="auto">
            <a:xfrm>
              <a:off x="2651" y="2973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3" name="Line 278"/>
            <p:cNvSpPr>
              <a:spLocks noChangeShapeType="1"/>
            </p:cNvSpPr>
            <p:nvPr/>
          </p:nvSpPr>
          <p:spPr bwMode="auto">
            <a:xfrm>
              <a:off x="2651" y="3092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Line 279"/>
            <p:cNvSpPr>
              <a:spLocks noChangeShapeType="1"/>
            </p:cNvSpPr>
            <p:nvPr/>
          </p:nvSpPr>
          <p:spPr bwMode="auto">
            <a:xfrm>
              <a:off x="2651" y="3238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5" name="Line 280"/>
            <p:cNvSpPr>
              <a:spLocks noChangeShapeType="1"/>
            </p:cNvSpPr>
            <p:nvPr/>
          </p:nvSpPr>
          <p:spPr bwMode="auto">
            <a:xfrm>
              <a:off x="2650" y="3386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6" name="Line 281"/>
            <p:cNvSpPr>
              <a:spLocks noChangeShapeType="1"/>
            </p:cNvSpPr>
            <p:nvPr/>
          </p:nvSpPr>
          <p:spPr bwMode="auto">
            <a:xfrm>
              <a:off x="2650" y="3535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67" name="Line 282"/>
            <p:cNvSpPr>
              <a:spLocks noChangeShapeType="1"/>
            </p:cNvSpPr>
            <p:nvPr/>
          </p:nvSpPr>
          <p:spPr bwMode="auto">
            <a:xfrm>
              <a:off x="2650" y="3669"/>
              <a:ext cx="78" cy="3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" name="Group 283"/>
          <p:cNvGrpSpPr>
            <a:grpSpLocks/>
          </p:cNvGrpSpPr>
          <p:nvPr/>
        </p:nvGrpSpPr>
        <p:grpSpPr bwMode="auto">
          <a:xfrm>
            <a:off x="8077416" y="2895596"/>
            <a:ext cx="609828" cy="423862"/>
            <a:chOff x="545" y="2017"/>
            <a:chExt cx="534" cy="411"/>
          </a:xfrm>
        </p:grpSpPr>
        <p:sp>
          <p:nvSpPr>
            <p:cNvPr id="317" name="Line 284"/>
            <p:cNvSpPr>
              <a:spLocks noChangeShapeType="1"/>
            </p:cNvSpPr>
            <p:nvPr/>
          </p:nvSpPr>
          <p:spPr bwMode="auto">
            <a:xfrm>
              <a:off x="545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" name="AutoShape 285"/>
            <p:cNvSpPr>
              <a:spLocks noChangeAspect="1" noChangeArrowheads="1" noTextEdit="1"/>
            </p:cNvSpPr>
            <p:nvPr/>
          </p:nvSpPr>
          <p:spPr bwMode="auto">
            <a:xfrm>
              <a:off x="545" y="2017"/>
              <a:ext cx="534" cy="4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" name="Oval 286"/>
            <p:cNvSpPr>
              <a:spLocks noChangeArrowheads="1"/>
            </p:cNvSpPr>
            <p:nvPr/>
          </p:nvSpPr>
          <p:spPr bwMode="auto">
            <a:xfrm>
              <a:off x="546" y="2188"/>
              <a:ext cx="532" cy="239"/>
            </a:xfrm>
            <a:prstGeom prst="ellipse">
              <a:avLst/>
            </a:prstGeom>
            <a:solidFill>
              <a:srgbClr val="AFAF66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20" name="Rectangle 287"/>
            <p:cNvSpPr>
              <a:spLocks noChangeArrowheads="1"/>
            </p:cNvSpPr>
            <p:nvPr/>
          </p:nvSpPr>
          <p:spPr bwMode="auto">
            <a:xfrm>
              <a:off x="546" y="2139"/>
              <a:ext cx="531" cy="170"/>
            </a:xfrm>
            <a:prstGeom prst="rect">
              <a:avLst/>
            </a:prstGeom>
            <a:solidFill>
              <a:srgbClr val="AFAF66"/>
            </a:solidFill>
            <a:ln w="1588" algn="ctr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21" name="Oval 288"/>
            <p:cNvSpPr>
              <a:spLocks noChangeArrowheads="1"/>
            </p:cNvSpPr>
            <p:nvPr/>
          </p:nvSpPr>
          <p:spPr bwMode="auto">
            <a:xfrm>
              <a:off x="546" y="2018"/>
              <a:ext cx="532" cy="239"/>
            </a:xfrm>
            <a:prstGeom prst="ellipse">
              <a:avLst/>
            </a:prstGeom>
            <a:solidFill>
              <a:srgbClr val="CCCC9B"/>
            </a:solidFill>
            <a:ln w="1588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" name="Group 289"/>
            <p:cNvGrpSpPr>
              <a:grpSpLocks/>
            </p:cNvGrpSpPr>
            <p:nvPr/>
          </p:nvGrpSpPr>
          <p:grpSpPr bwMode="auto">
            <a:xfrm>
              <a:off x="626" y="2046"/>
              <a:ext cx="368" cy="183"/>
              <a:chOff x="1033" y="1368"/>
              <a:chExt cx="331" cy="149"/>
            </a:xfrm>
          </p:grpSpPr>
          <p:grpSp>
            <p:nvGrpSpPr>
              <p:cNvPr id="29" name="Group 290"/>
              <p:cNvGrpSpPr>
                <a:grpSpLocks/>
              </p:cNvGrpSpPr>
              <p:nvPr/>
            </p:nvGrpSpPr>
            <p:grpSpPr bwMode="auto">
              <a:xfrm>
                <a:off x="1033" y="1368"/>
                <a:ext cx="328" cy="146"/>
                <a:chOff x="1993" y="1656"/>
                <a:chExt cx="328" cy="146"/>
              </a:xfrm>
            </p:grpSpPr>
            <p:sp>
              <p:nvSpPr>
                <p:cNvPr id="334" name="Freeform 291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" name="Freeform 292"/>
                <p:cNvSpPr>
                  <a:spLocks/>
                </p:cNvSpPr>
                <p:nvPr/>
              </p:nvSpPr>
              <p:spPr bwMode="auto">
                <a:xfrm>
                  <a:off x="216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35" y="62"/>
                    </a:cxn>
                    <a:cxn ang="0">
                      <a:pos x="120" y="20"/>
                    </a:cxn>
                    <a:cxn ang="0">
                      <a:pos x="157" y="34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57" h="62">
                      <a:moveTo>
                        <a:pt x="0" y="48"/>
                      </a:moveTo>
                      <a:lnTo>
                        <a:pt x="35" y="62"/>
                      </a:lnTo>
                      <a:lnTo>
                        <a:pt x="120" y="20"/>
                      </a:lnTo>
                      <a:lnTo>
                        <a:pt x="157" y="34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" name="Freeform 293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" name="Freeform 294"/>
                <p:cNvSpPr>
                  <a:spLocks/>
                </p:cNvSpPr>
                <p:nvPr/>
              </p:nvSpPr>
              <p:spPr bwMode="auto">
                <a:xfrm>
                  <a:off x="1993" y="1732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2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2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" name="Freeform 295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" name="Freeform 296"/>
                <p:cNvSpPr>
                  <a:spLocks/>
                </p:cNvSpPr>
                <p:nvPr/>
              </p:nvSpPr>
              <p:spPr bwMode="auto">
                <a:xfrm>
                  <a:off x="2001" y="1656"/>
                  <a:ext cx="158" cy="63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8" y="28"/>
                    </a:cxn>
                    <a:cxn ang="0">
                      <a:pos x="137" y="63"/>
                    </a:cxn>
                    <a:cxn ang="0">
                      <a:pos x="38" y="63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8" h="63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8" y="28"/>
                      </a:lnTo>
                      <a:lnTo>
                        <a:pt x="137" y="63"/>
                      </a:lnTo>
                      <a:lnTo>
                        <a:pt x="38" y="63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" name="Freeform 297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" name="Freeform 298"/>
                <p:cNvSpPr>
                  <a:spLocks/>
                </p:cNvSpPr>
                <p:nvPr/>
              </p:nvSpPr>
              <p:spPr bwMode="auto">
                <a:xfrm>
                  <a:off x="2159" y="1739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157" y="49"/>
                    </a:cxn>
                    <a:cxn ang="0">
                      <a:pos x="122" y="63"/>
                    </a:cxn>
                    <a:cxn ang="0">
                      <a:pos x="40" y="21"/>
                    </a:cxn>
                    <a:cxn ang="0">
                      <a:pos x="0" y="35"/>
                    </a:cxn>
                    <a:cxn ang="0">
                      <a:pos x="20" y="0"/>
                    </a:cxn>
                    <a:cxn ang="0">
                      <a:pos x="122" y="0"/>
                    </a:cxn>
                    <a:cxn ang="0">
                      <a:pos x="78" y="11"/>
                    </a:cxn>
                    <a:cxn ang="0">
                      <a:pos x="157" y="49"/>
                    </a:cxn>
                  </a:cxnLst>
                  <a:rect l="0" t="0" r="r" b="b"/>
                  <a:pathLst>
                    <a:path w="157" h="63">
                      <a:moveTo>
                        <a:pt x="157" y="49"/>
                      </a:moveTo>
                      <a:lnTo>
                        <a:pt x="122" y="63"/>
                      </a:lnTo>
                      <a:lnTo>
                        <a:pt x="40" y="21"/>
                      </a:lnTo>
                      <a:lnTo>
                        <a:pt x="0" y="35"/>
                      </a:lnTo>
                      <a:lnTo>
                        <a:pt x="20" y="0"/>
                      </a:lnTo>
                      <a:lnTo>
                        <a:pt x="122" y="0"/>
                      </a:lnTo>
                      <a:lnTo>
                        <a:pt x="78" y="11"/>
                      </a:lnTo>
                      <a:lnTo>
                        <a:pt x="15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1" name="Group 299"/>
              <p:cNvGrpSpPr>
                <a:grpSpLocks/>
              </p:cNvGrpSpPr>
              <p:nvPr/>
            </p:nvGrpSpPr>
            <p:grpSpPr bwMode="auto">
              <a:xfrm>
                <a:off x="1036" y="1372"/>
                <a:ext cx="328" cy="145"/>
                <a:chOff x="1996" y="1660"/>
                <a:chExt cx="328" cy="145"/>
              </a:xfrm>
            </p:grpSpPr>
            <p:sp>
              <p:nvSpPr>
                <p:cNvPr id="326" name="Freeform 300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" name="Freeform 301"/>
                <p:cNvSpPr>
                  <a:spLocks/>
                </p:cNvSpPr>
                <p:nvPr/>
              </p:nvSpPr>
              <p:spPr bwMode="auto">
                <a:xfrm>
                  <a:off x="2167" y="1663"/>
                  <a:ext cx="157" cy="63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35" y="63"/>
                    </a:cxn>
                    <a:cxn ang="0">
                      <a:pos x="120" y="21"/>
                    </a:cxn>
                    <a:cxn ang="0">
                      <a:pos x="157" y="35"/>
                    </a:cxn>
                    <a:cxn ang="0">
                      <a:pos x="137" y="0"/>
                    </a:cxn>
                    <a:cxn ang="0">
                      <a:pos x="38" y="0"/>
                    </a:cxn>
                    <a:cxn ang="0">
                      <a:pos x="79" y="11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157" h="63">
                      <a:moveTo>
                        <a:pt x="0" y="49"/>
                      </a:moveTo>
                      <a:lnTo>
                        <a:pt x="35" y="63"/>
                      </a:lnTo>
                      <a:lnTo>
                        <a:pt x="120" y="21"/>
                      </a:lnTo>
                      <a:lnTo>
                        <a:pt x="157" y="35"/>
                      </a:lnTo>
                      <a:lnTo>
                        <a:pt x="137" y="0"/>
                      </a:lnTo>
                      <a:lnTo>
                        <a:pt x="38" y="0"/>
                      </a:lnTo>
                      <a:lnTo>
                        <a:pt x="79" y="11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" name="Freeform 302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" name="Freeform 303"/>
                <p:cNvSpPr>
                  <a:spLocks/>
                </p:cNvSpPr>
                <p:nvPr/>
              </p:nvSpPr>
              <p:spPr bwMode="auto">
                <a:xfrm>
                  <a:off x="1996" y="1736"/>
                  <a:ext cx="157" cy="66"/>
                </a:xfrm>
                <a:custGeom>
                  <a:avLst/>
                  <a:gdLst/>
                  <a:ahLst/>
                  <a:cxnLst>
                    <a:cxn ang="0">
                      <a:pos x="157" y="14"/>
                    </a:cxn>
                    <a:cxn ang="0">
                      <a:pos x="122" y="0"/>
                    </a:cxn>
                    <a:cxn ang="0">
                      <a:pos x="40" y="41"/>
                    </a:cxn>
                    <a:cxn ang="0">
                      <a:pos x="0" y="28"/>
                    </a:cxn>
                    <a:cxn ang="0">
                      <a:pos x="20" y="66"/>
                    </a:cxn>
                    <a:cxn ang="0">
                      <a:pos x="122" y="66"/>
                    </a:cxn>
                    <a:cxn ang="0">
                      <a:pos x="78" y="52"/>
                    </a:cxn>
                    <a:cxn ang="0">
                      <a:pos x="157" y="14"/>
                    </a:cxn>
                  </a:cxnLst>
                  <a:rect l="0" t="0" r="r" b="b"/>
                  <a:pathLst>
                    <a:path w="157" h="66">
                      <a:moveTo>
                        <a:pt x="157" y="14"/>
                      </a:moveTo>
                      <a:lnTo>
                        <a:pt x="122" y="0"/>
                      </a:lnTo>
                      <a:lnTo>
                        <a:pt x="40" y="41"/>
                      </a:lnTo>
                      <a:lnTo>
                        <a:pt x="0" y="28"/>
                      </a:lnTo>
                      <a:lnTo>
                        <a:pt x="20" y="66"/>
                      </a:lnTo>
                      <a:lnTo>
                        <a:pt x="122" y="66"/>
                      </a:lnTo>
                      <a:lnTo>
                        <a:pt x="78" y="52"/>
                      </a:lnTo>
                      <a:lnTo>
                        <a:pt x="157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" name="Freeform 304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" name="Freeform 305"/>
                <p:cNvSpPr>
                  <a:spLocks/>
                </p:cNvSpPr>
                <p:nvPr/>
              </p:nvSpPr>
              <p:spPr bwMode="auto">
                <a:xfrm>
                  <a:off x="2004" y="1660"/>
                  <a:ext cx="157" cy="62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5" y="0"/>
                    </a:cxn>
                    <a:cxn ang="0">
                      <a:pos x="120" y="38"/>
                    </a:cxn>
                    <a:cxn ang="0">
                      <a:pos x="157" y="27"/>
                    </a:cxn>
                    <a:cxn ang="0">
                      <a:pos x="137" y="62"/>
                    </a:cxn>
                    <a:cxn ang="0">
                      <a:pos x="38" y="62"/>
                    </a:cxn>
                    <a:cxn ang="0">
                      <a:pos x="79" y="52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157" h="62">
                      <a:moveTo>
                        <a:pt x="0" y="14"/>
                      </a:moveTo>
                      <a:lnTo>
                        <a:pt x="35" y="0"/>
                      </a:lnTo>
                      <a:lnTo>
                        <a:pt x="120" y="38"/>
                      </a:lnTo>
                      <a:lnTo>
                        <a:pt x="157" y="27"/>
                      </a:lnTo>
                      <a:lnTo>
                        <a:pt x="137" y="62"/>
                      </a:lnTo>
                      <a:lnTo>
                        <a:pt x="38" y="62"/>
                      </a:lnTo>
                      <a:lnTo>
                        <a:pt x="79" y="5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" name="Freeform 306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" name="Freeform 307"/>
                <p:cNvSpPr>
                  <a:spLocks/>
                </p:cNvSpPr>
                <p:nvPr/>
              </p:nvSpPr>
              <p:spPr bwMode="auto">
                <a:xfrm>
                  <a:off x="2161" y="1743"/>
                  <a:ext cx="158" cy="62"/>
                </a:xfrm>
                <a:custGeom>
                  <a:avLst/>
                  <a:gdLst/>
                  <a:ahLst/>
                  <a:cxnLst>
                    <a:cxn ang="0">
                      <a:pos x="158" y="48"/>
                    </a:cxn>
                    <a:cxn ang="0">
                      <a:pos x="123" y="62"/>
                    </a:cxn>
                    <a:cxn ang="0">
                      <a:pos x="41" y="21"/>
                    </a:cxn>
                    <a:cxn ang="0">
                      <a:pos x="0" y="34"/>
                    </a:cxn>
                    <a:cxn ang="0">
                      <a:pos x="21" y="0"/>
                    </a:cxn>
                    <a:cxn ang="0">
                      <a:pos x="123" y="0"/>
                    </a:cxn>
                    <a:cxn ang="0">
                      <a:pos x="79" y="10"/>
                    </a:cxn>
                    <a:cxn ang="0">
                      <a:pos x="158" y="48"/>
                    </a:cxn>
                  </a:cxnLst>
                  <a:rect l="0" t="0" r="r" b="b"/>
                  <a:pathLst>
                    <a:path w="158" h="62">
                      <a:moveTo>
                        <a:pt x="158" y="48"/>
                      </a:moveTo>
                      <a:lnTo>
                        <a:pt x="123" y="62"/>
                      </a:lnTo>
                      <a:lnTo>
                        <a:pt x="41" y="21"/>
                      </a:lnTo>
                      <a:lnTo>
                        <a:pt x="0" y="34"/>
                      </a:lnTo>
                      <a:lnTo>
                        <a:pt x="21" y="0"/>
                      </a:lnTo>
                      <a:lnTo>
                        <a:pt x="123" y="0"/>
                      </a:lnTo>
                      <a:lnTo>
                        <a:pt x="79" y="10"/>
                      </a:lnTo>
                      <a:lnTo>
                        <a:pt x="15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323" name="Line 308"/>
            <p:cNvSpPr>
              <a:spLocks noChangeShapeType="1"/>
            </p:cNvSpPr>
            <p:nvPr/>
          </p:nvSpPr>
          <p:spPr bwMode="auto">
            <a:xfrm>
              <a:off x="1076" y="2136"/>
              <a:ext cx="1" cy="170"/>
            </a:xfrm>
            <a:prstGeom prst="line">
              <a:avLst/>
            </a:prstGeom>
            <a:noFill/>
            <a:ln w="4763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8" name="Line 61"/>
          <p:cNvSpPr>
            <a:spLocks noChangeShapeType="1"/>
          </p:cNvSpPr>
          <p:nvPr/>
        </p:nvSpPr>
        <p:spPr bwMode="auto">
          <a:xfrm>
            <a:off x="6705583" y="2209799"/>
            <a:ext cx="76200" cy="4958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anchor="ctr"/>
          <a:lstStyle/>
          <a:p>
            <a:endParaRPr lang="en-US"/>
          </a:p>
        </p:txBody>
      </p:sp>
      <p:grpSp>
        <p:nvGrpSpPr>
          <p:cNvPr id="33" name="Group 486"/>
          <p:cNvGrpSpPr/>
          <p:nvPr/>
        </p:nvGrpSpPr>
        <p:grpSpPr>
          <a:xfrm>
            <a:off x="5633511" y="2547946"/>
            <a:ext cx="1911351" cy="804897"/>
            <a:chOff x="4566728" y="2514609"/>
            <a:chExt cx="1911351" cy="804897"/>
          </a:xfrm>
        </p:grpSpPr>
        <p:grpSp>
          <p:nvGrpSpPr>
            <p:cNvPr id="35" name="Group 485"/>
            <p:cNvGrpSpPr/>
            <p:nvPr/>
          </p:nvGrpSpPr>
          <p:grpSpPr>
            <a:xfrm>
              <a:off x="4566728" y="2514609"/>
              <a:ext cx="1911351" cy="804897"/>
              <a:chOff x="4797429" y="2890847"/>
              <a:chExt cx="1911351" cy="804897"/>
            </a:xfrm>
          </p:grpSpPr>
          <p:grpSp>
            <p:nvGrpSpPr>
              <p:cNvPr id="73" name="Group 64"/>
              <p:cNvGrpSpPr>
                <a:grpSpLocks/>
              </p:cNvGrpSpPr>
              <p:nvPr/>
            </p:nvGrpSpPr>
            <p:grpSpPr bwMode="auto">
              <a:xfrm>
                <a:off x="5815545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111" name="Group 65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308" name="Freeform 66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9" name="Line 67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0" name="Freeform 68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1" name="Line 69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2" name="Line 70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3" name="Line 71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4" name="Freeform 72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5" name="Freeform 73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6" name="Line 74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5" name="Rectangle 75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" name="Rectangle 76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7" name="Rectangle 77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8" name="Rectangle 78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89" name="Freeform 79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" name="Oval 80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" name="Freeform 81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" name="Line 82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" name="Line 83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" name="Freeform 84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" name="Oval 85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" name="Oval 86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" name="Oval 87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" name="Rectangle 88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" name="Rectangle 89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2" name="Group 90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306" name="Oval 9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" name="Rectangle 92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3" name="Group 93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302" name="Oval 94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3" name="Oval 95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4" name="Oval 96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5" name="Oval 97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14" name="Group 98"/>
              <p:cNvGrpSpPr>
                <a:grpSpLocks/>
              </p:cNvGrpSpPr>
              <p:nvPr/>
            </p:nvGrpSpPr>
            <p:grpSpPr bwMode="auto">
              <a:xfrm>
                <a:off x="5306487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115" name="Group 99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275" name="Freeform 100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6" name="Line 101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7" name="Freeform 102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8" name="Line 103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9" name="Line 104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0" name="Line 105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1" name="Freeform 106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2" name="Freeform 107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3" name="Line 108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2" name="Rectangle 109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3" name="Rectangle 110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4" name="Rectangle 111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5" name="Rectangle 112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56" name="Freeform 113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" name="Oval 114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" name="Freeform 115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" name="Line 116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" name="Line 117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" name="Freeform 118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" name="Oval 119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" name="Oval 120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" name="Oval 121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5" name="Rectangle 122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" name="Rectangle 123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77" name="Group 124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73" name="Oval 125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4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78" name="Group 127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69" name="Oval 128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" name="Oval 129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1" name="Oval 130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2" name="Oval 131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79" name="Group 132"/>
              <p:cNvGrpSpPr>
                <a:grpSpLocks/>
              </p:cNvGrpSpPr>
              <p:nvPr/>
            </p:nvGrpSpPr>
            <p:grpSpPr bwMode="auto">
              <a:xfrm>
                <a:off x="4797429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183" name="Group 133"/>
                <p:cNvGrpSpPr>
                  <a:grpSpLocks/>
                </p:cNvGrpSpPr>
                <p:nvPr/>
              </p:nvGrpSpPr>
              <p:grpSpPr bwMode="auto">
                <a:xfrm>
                  <a:off x="1073" y="667"/>
                  <a:ext cx="30" cy="8"/>
                  <a:chOff x="4702" y="2442"/>
                  <a:chExt cx="76" cy="14"/>
                </a:xfrm>
              </p:grpSpPr>
              <p:sp>
                <p:nvSpPr>
                  <p:cNvPr id="242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3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4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5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6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7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8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9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0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9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1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2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223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85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40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01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36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80" name="Text Box 167"/>
              <p:cNvSpPr txBox="1">
                <a:spLocks noChangeArrowheads="1"/>
              </p:cNvSpPr>
              <p:nvPr/>
            </p:nvSpPr>
            <p:spPr bwMode="auto">
              <a:xfrm>
                <a:off x="4863921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A</a:t>
                </a:r>
                <a:endParaRPr lang="en-US" dirty="0"/>
              </a:p>
            </p:txBody>
          </p:sp>
          <p:sp>
            <p:nvSpPr>
              <p:cNvPr id="181" name="Text Box 168"/>
              <p:cNvSpPr txBox="1">
                <a:spLocks noChangeArrowheads="1"/>
              </p:cNvSpPr>
              <p:nvPr/>
            </p:nvSpPr>
            <p:spPr bwMode="auto">
              <a:xfrm>
                <a:off x="5885213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C</a:t>
                </a:r>
                <a:endParaRPr lang="en-US" dirty="0"/>
              </a:p>
            </p:txBody>
          </p:sp>
          <p:sp>
            <p:nvSpPr>
              <p:cNvPr id="182" name="Text Box 169"/>
              <p:cNvSpPr txBox="1">
                <a:spLocks noChangeArrowheads="1"/>
              </p:cNvSpPr>
              <p:nvPr/>
            </p:nvSpPr>
            <p:spPr bwMode="auto">
              <a:xfrm>
                <a:off x="5374567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>
                    <a:solidFill>
                      <a:srgbClr val="000000"/>
                    </a:solidFill>
                    <a:latin typeface="Tahoma" pitchFamily="34" charset="0"/>
                  </a:rPr>
                  <a:t>B</a:t>
                </a:r>
                <a:endParaRPr lang="en-US" dirty="0"/>
              </a:p>
            </p:txBody>
          </p:sp>
          <p:grpSp>
            <p:nvGrpSpPr>
              <p:cNvPr id="202" name="Group 132"/>
              <p:cNvGrpSpPr>
                <a:grpSpLocks/>
              </p:cNvGrpSpPr>
              <p:nvPr/>
            </p:nvGrpSpPr>
            <p:grpSpPr bwMode="auto">
              <a:xfrm>
                <a:off x="6324604" y="2890847"/>
                <a:ext cx="384176" cy="804897"/>
                <a:chOff x="960" y="192"/>
                <a:chExt cx="260" cy="737"/>
              </a:xfrm>
            </p:grpSpPr>
            <p:grpSp>
              <p:nvGrpSpPr>
                <p:cNvPr id="218" name="Group 133"/>
                <p:cNvGrpSpPr>
                  <a:grpSpLocks/>
                </p:cNvGrpSpPr>
                <p:nvPr/>
              </p:nvGrpSpPr>
              <p:grpSpPr bwMode="auto">
                <a:xfrm>
                  <a:off x="1071" y="667"/>
                  <a:ext cx="30" cy="8"/>
                  <a:chOff x="4702" y="2442"/>
                  <a:chExt cx="76" cy="14"/>
                </a:xfrm>
              </p:grpSpPr>
              <p:sp>
                <p:nvSpPr>
                  <p:cNvPr id="209" name="Freeform 134"/>
                  <p:cNvSpPr>
                    <a:spLocks/>
                  </p:cNvSpPr>
                  <p:nvPr/>
                </p:nvSpPr>
                <p:spPr bwMode="auto">
                  <a:xfrm>
                    <a:off x="4702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0" name="Line 135"/>
                  <p:cNvSpPr>
                    <a:spLocks noChangeShapeType="1"/>
                  </p:cNvSpPr>
                  <p:nvPr/>
                </p:nvSpPr>
                <p:spPr bwMode="auto">
                  <a:xfrm>
                    <a:off x="4704" y="2452"/>
                    <a:ext cx="9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1" name="Freeform 136"/>
                  <p:cNvSpPr>
                    <a:spLocks/>
                  </p:cNvSpPr>
                  <p:nvPr/>
                </p:nvSpPr>
                <p:spPr bwMode="auto">
                  <a:xfrm>
                    <a:off x="4718" y="2442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4"/>
                      </a:cxn>
                      <a:cxn ang="0">
                        <a:pos x="11" y="14"/>
                      </a:cxn>
                    </a:cxnLst>
                    <a:rect l="0" t="0" r="r" b="b"/>
                    <a:pathLst>
                      <a:path w="11" h="14">
                        <a:moveTo>
                          <a:pt x="0" y="0"/>
                        </a:moveTo>
                        <a:lnTo>
                          <a:pt x="0" y="14"/>
                        </a:lnTo>
                        <a:lnTo>
                          <a:pt x="11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2" name="Line 137"/>
                  <p:cNvSpPr>
                    <a:spLocks noChangeShapeType="1"/>
                  </p:cNvSpPr>
                  <p:nvPr/>
                </p:nvSpPr>
                <p:spPr bwMode="auto">
                  <a:xfrm>
                    <a:off x="4729" y="2442"/>
                    <a:ext cx="13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3" name="Line 138"/>
                  <p:cNvSpPr>
                    <a:spLocks noChangeShapeType="1"/>
                  </p:cNvSpPr>
                  <p:nvPr/>
                </p:nvSpPr>
                <p:spPr bwMode="auto">
                  <a:xfrm>
                    <a:off x="473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4" name="Line 139"/>
                  <p:cNvSpPr>
                    <a:spLocks noChangeShapeType="1"/>
                  </p:cNvSpPr>
                  <p:nvPr/>
                </p:nvSpPr>
                <p:spPr bwMode="auto">
                  <a:xfrm>
                    <a:off x="4745" y="2442"/>
                    <a:ext cx="1" cy="14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5" name="Freeform 140"/>
                  <p:cNvSpPr>
                    <a:spLocks/>
                  </p:cNvSpPr>
                  <p:nvPr/>
                </p:nvSpPr>
                <p:spPr bwMode="auto">
                  <a:xfrm>
                    <a:off x="4748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7" y="14"/>
                      </a:cxn>
                      <a:cxn ang="0">
                        <a:pos x="13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0" y="0"/>
                        </a:lnTo>
                        <a:lnTo>
                          <a:pt x="7" y="14"/>
                        </a:lnTo>
                        <a:lnTo>
                          <a:pt x="13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6" name="Freeform 141"/>
                  <p:cNvSpPr>
                    <a:spLocks/>
                  </p:cNvSpPr>
                  <p:nvPr/>
                </p:nvSpPr>
                <p:spPr bwMode="auto">
                  <a:xfrm>
                    <a:off x="4765" y="2442"/>
                    <a:ext cx="13" cy="14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6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lnTo>
                          <a:pt x="6" y="0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chemeClr val="bg2"/>
                  </a:solidFill>
                  <a:ln w="3175" cmpd="sng">
                    <a:noFill/>
                    <a:prstDash val="solid"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chemeClr val="bg2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7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766" y="2452"/>
                    <a:ext cx="10" cy="1"/>
                  </a:xfrm>
                  <a:prstGeom prst="line">
                    <a:avLst/>
                  </a:pr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scene3d>
                    <a:camera prst="legacyObliqueTopRight"/>
                    <a:lightRig rig="legacyFlat3" dir="b"/>
                  </a:scene3d>
                  <a:sp3d prstMaterial="legacyMatte">
                    <a:bevelT w="13500" h="13500" prst="angle"/>
                    <a:bevelB w="13500" h="13500" prst="angle"/>
                    <a:extrusionClr>
                      <a:srgbClr val="C0C0C0"/>
                    </a:extrusionClr>
                  </a:sp3d>
                </p:spPr>
                <p:txBody>
                  <a:bodyPr>
                    <a:flatTx/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6" name="Rectangle 143"/>
                <p:cNvSpPr>
                  <a:spLocks noChangeArrowheads="1"/>
                </p:cNvSpPr>
                <p:nvPr/>
              </p:nvSpPr>
              <p:spPr bwMode="auto">
                <a:xfrm>
                  <a:off x="994" y="192"/>
                  <a:ext cx="190" cy="668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13" y="777"/>
                  <a:ext cx="155" cy="18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8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13" y="741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 algn="ctr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89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13" y="705"/>
                  <a:ext cx="155" cy="17"/>
                </a:xfrm>
                <a:prstGeom prst="rect">
                  <a:avLst/>
                </a:prstGeom>
                <a:solidFill>
                  <a:schemeClr val="bg2"/>
                </a:solidFill>
                <a:ln w="3175">
                  <a:noFill/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Flat3" dir="b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</p:spPr>
              <p:txBody>
                <a:bodyPr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90" name="Freeform 147"/>
                <p:cNvSpPr>
                  <a:spLocks/>
                </p:cNvSpPr>
                <p:nvPr/>
              </p:nvSpPr>
              <p:spPr bwMode="auto">
                <a:xfrm>
                  <a:off x="1008" y="288"/>
                  <a:ext cx="15" cy="47"/>
                </a:xfrm>
                <a:custGeom>
                  <a:avLst/>
                  <a:gdLst/>
                  <a:ahLst/>
                  <a:cxnLst>
                    <a:cxn ang="0">
                      <a:pos x="40" y="36"/>
                    </a:cxn>
                    <a:cxn ang="0">
                      <a:pos x="40" y="30"/>
                    </a:cxn>
                    <a:cxn ang="0">
                      <a:pos x="39" y="24"/>
                    </a:cxn>
                    <a:cxn ang="0">
                      <a:pos x="37" y="19"/>
                    </a:cxn>
                    <a:cxn ang="0">
                      <a:pos x="36" y="15"/>
                    </a:cxn>
                    <a:cxn ang="0">
                      <a:pos x="34" y="10"/>
                    </a:cxn>
                    <a:cxn ang="0">
                      <a:pos x="31" y="7"/>
                    </a:cxn>
                    <a:cxn ang="0">
                      <a:pos x="29" y="4"/>
                    </a:cxn>
                    <a:cxn ang="0">
                      <a:pos x="26" y="2"/>
                    </a:cxn>
                    <a:cxn ang="0">
                      <a:pos x="23" y="0"/>
                    </a:cxn>
                    <a:cxn ang="0">
                      <a:pos x="20" y="0"/>
                    </a:cxn>
                    <a:cxn ang="0">
                      <a:pos x="17" y="0"/>
                    </a:cxn>
                    <a:cxn ang="0">
                      <a:pos x="14" y="2"/>
                    </a:cxn>
                    <a:cxn ang="0">
                      <a:pos x="12" y="4"/>
                    </a:cxn>
                    <a:cxn ang="0">
                      <a:pos x="9" y="7"/>
                    </a:cxn>
                    <a:cxn ang="0">
                      <a:pos x="7" y="10"/>
                    </a:cxn>
                    <a:cxn ang="0">
                      <a:pos x="5" y="15"/>
                    </a:cxn>
                    <a:cxn ang="0">
                      <a:pos x="3" y="19"/>
                    </a:cxn>
                    <a:cxn ang="0">
                      <a:pos x="2" y="24"/>
                    </a:cxn>
                    <a:cxn ang="0">
                      <a:pos x="1" y="30"/>
                    </a:cxn>
                    <a:cxn ang="0">
                      <a:pos x="1" y="36"/>
                    </a:cxn>
                    <a:cxn ang="0">
                      <a:pos x="1" y="42"/>
                    </a:cxn>
                    <a:cxn ang="0">
                      <a:pos x="1" y="48"/>
                    </a:cxn>
                    <a:cxn ang="0">
                      <a:pos x="2" y="54"/>
                    </a:cxn>
                    <a:cxn ang="0">
                      <a:pos x="3" y="59"/>
                    </a:cxn>
                    <a:cxn ang="0">
                      <a:pos x="4" y="64"/>
                    </a:cxn>
                    <a:cxn ang="0">
                      <a:pos x="6" y="68"/>
                    </a:cxn>
                    <a:cxn ang="0">
                      <a:pos x="8" y="72"/>
                    </a:cxn>
                    <a:cxn ang="0">
                      <a:pos x="11" y="75"/>
                    </a:cxn>
                    <a:cxn ang="0">
                      <a:pos x="14" y="78"/>
                    </a:cxn>
                    <a:cxn ang="0">
                      <a:pos x="16" y="79"/>
                    </a:cxn>
                    <a:cxn ang="0">
                      <a:pos x="19" y="80"/>
                    </a:cxn>
                    <a:cxn ang="0">
                      <a:pos x="22" y="80"/>
                    </a:cxn>
                    <a:cxn ang="0">
                      <a:pos x="25" y="79"/>
                    </a:cxn>
                    <a:cxn ang="0">
                      <a:pos x="28" y="77"/>
                    </a:cxn>
                    <a:cxn ang="0">
                      <a:pos x="31" y="74"/>
                    </a:cxn>
                    <a:cxn ang="0">
                      <a:pos x="33" y="71"/>
                    </a:cxn>
                    <a:cxn ang="0">
                      <a:pos x="35" y="67"/>
                    </a:cxn>
                    <a:cxn ang="0">
                      <a:pos x="37" y="62"/>
                    </a:cxn>
                    <a:cxn ang="0">
                      <a:pos x="38" y="57"/>
                    </a:cxn>
                    <a:cxn ang="0">
                      <a:pos x="39" y="52"/>
                    </a:cxn>
                    <a:cxn ang="0">
                      <a:pos x="40" y="46"/>
                    </a:cxn>
                    <a:cxn ang="0">
                      <a:pos x="40" y="40"/>
                    </a:cxn>
                  </a:cxnLst>
                  <a:rect l="0" t="0" r="r" b="b"/>
                  <a:pathLst>
                    <a:path w="40" h="80">
                      <a:moveTo>
                        <a:pt x="40" y="40"/>
                      </a:move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39" y="24"/>
                      </a:lnTo>
                      <a:lnTo>
                        <a:pt x="38" y="23"/>
                      </a:lnTo>
                      <a:lnTo>
                        <a:pt x="38" y="21"/>
                      </a:lnTo>
                      <a:lnTo>
                        <a:pt x="37" y="19"/>
                      </a:lnTo>
                      <a:lnTo>
                        <a:pt x="37" y="18"/>
                      </a:lnTo>
                      <a:lnTo>
                        <a:pt x="36" y="16"/>
                      </a:lnTo>
                      <a:lnTo>
                        <a:pt x="36" y="15"/>
                      </a:lnTo>
                      <a:lnTo>
                        <a:pt x="35" y="13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31" y="6"/>
                      </a:lnTo>
                      <a:lnTo>
                        <a:pt x="30" y="5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2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5"/>
                      </a:lnTo>
                      <a:lnTo>
                        <a:pt x="10" y="6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8" y="9"/>
                      </a:lnTo>
                      <a:lnTo>
                        <a:pt x="7" y="10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2" y="23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1" y="28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40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7"/>
                      </a:lnTo>
                      <a:lnTo>
                        <a:pt x="3" y="59"/>
                      </a:lnTo>
                      <a:lnTo>
                        <a:pt x="3" y="61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5" y="65"/>
                      </a:lnTo>
                      <a:lnTo>
                        <a:pt x="6" y="67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8" y="71"/>
                      </a:lnTo>
                      <a:lnTo>
                        <a:pt x="8" y="72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3" y="77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5" y="79"/>
                      </a:lnTo>
                      <a:lnTo>
                        <a:pt x="16" y="79"/>
                      </a:lnTo>
                      <a:lnTo>
                        <a:pt x="17" y="80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0" y="80"/>
                      </a:lnTo>
                      <a:lnTo>
                        <a:pt x="21" y="80"/>
                      </a:lnTo>
                      <a:lnTo>
                        <a:pt x="22" y="80"/>
                      </a:lnTo>
                      <a:lnTo>
                        <a:pt x="23" y="80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6" y="78"/>
                      </a:lnTo>
                      <a:lnTo>
                        <a:pt x="27" y="78"/>
                      </a:lnTo>
                      <a:lnTo>
                        <a:pt x="28" y="77"/>
                      </a:lnTo>
                      <a:lnTo>
                        <a:pt x="29" y="76"/>
                      </a:lnTo>
                      <a:lnTo>
                        <a:pt x="30" y="75"/>
                      </a:lnTo>
                      <a:lnTo>
                        <a:pt x="31" y="74"/>
                      </a:lnTo>
                      <a:lnTo>
                        <a:pt x="31" y="73"/>
                      </a:lnTo>
                      <a:lnTo>
                        <a:pt x="32" y="72"/>
                      </a:lnTo>
                      <a:lnTo>
                        <a:pt x="33" y="71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5" y="67"/>
                      </a:lnTo>
                      <a:lnTo>
                        <a:pt x="36" y="65"/>
                      </a:lnTo>
                      <a:lnTo>
                        <a:pt x="36" y="64"/>
                      </a:lnTo>
                      <a:lnTo>
                        <a:pt x="37" y="62"/>
                      </a:lnTo>
                      <a:lnTo>
                        <a:pt x="37" y="61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39" y="56"/>
                      </a:lnTo>
                      <a:lnTo>
                        <a:pt x="39" y="54"/>
                      </a:lnTo>
                      <a:lnTo>
                        <a:pt x="39" y="52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Oval 148"/>
                <p:cNvSpPr>
                  <a:spLocks noChangeArrowheads="1"/>
                </p:cNvSpPr>
                <p:nvPr/>
              </p:nvSpPr>
              <p:spPr bwMode="auto">
                <a:xfrm>
                  <a:off x="997" y="382"/>
                  <a:ext cx="14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EAEAE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149"/>
                <p:cNvSpPr>
                  <a:spLocks/>
                </p:cNvSpPr>
                <p:nvPr/>
              </p:nvSpPr>
              <p:spPr bwMode="auto">
                <a:xfrm>
                  <a:off x="960" y="840"/>
                  <a:ext cx="260" cy="89"/>
                </a:xfrm>
                <a:custGeom>
                  <a:avLst/>
                  <a:gdLst/>
                  <a:ahLst/>
                  <a:cxnLst>
                    <a:cxn ang="0">
                      <a:pos x="1" y="130"/>
                    </a:cxn>
                    <a:cxn ang="0">
                      <a:pos x="5" y="104"/>
                    </a:cxn>
                    <a:cxn ang="0">
                      <a:pos x="13" y="80"/>
                    </a:cxn>
                    <a:cxn ang="0">
                      <a:pos x="23" y="59"/>
                    </a:cxn>
                    <a:cxn ang="0">
                      <a:pos x="35" y="40"/>
                    </a:cxn>
                    <a:cxn ang="0">
                      <a:pos x="50" y="24"/>
                    </a:cxn>
                    <a:cxn ang="0">
                      <a:pos x="67" y="11"/>
                    </a:cxn>
                    <a:cxn ang="0">
                      <a:pos x="85" y="2"/>
                    </a:cxn>
                    <a:cxn ang="0">
                      <a:pos x="90" y="1"/>
                    </a:cxn>
                    <a:cxn ang="0">
                      <a:pos x="90" y="4"/>
                    </a:cxn>
                    <a:cxn ang="0">
                      <a:pos x="90" y="8"/>
                    </a:cxn>
                    <a:cxn ang="0">
                      <a:pos x="90" y="13"/>
                    </a:cxn>
                    <a:cxn ang="0">
                      <a:pos x="90" y="19"/>
                    </a:cxn>
                    <a:cxn ang="0">
                      <a:pos x="90" y="24"/>
                    </a:cxn>
                    <a:cxn ang="0">
                      <a:pos x="90" y="28"/>
                    </a:cxn>
                    <a:cxn ang="0">
                      <a:pos x="90" y="30"/>
                    </a:cxn>
                    <a:cxn ang="0">
                      <a:pos x="102" y="30"/>
                    </a:cxn>
                    <a:cxn ang="0">
                      <a:pos x="151" y="30"/>
                    </a:cxn>
                    <a:cxn ang="0">
                      <a:pos x="226" y="30"/>
                    </a:cxn>
                    <a:cxn ang="0">
                      <a:pos x="315" y="30"/>
                    </a:cxn>
                    <a:cxn ang="0">
                      <a:pos x="407" y="30"/>
                    </a:cxn>
                    <a:cxn ang="0">
                      <a:pos x="490" y="30"/>
                    </a:cxn>
                    <a:cxn ang="0">
                      <a:pos x="553" y="30"/>
                    </a:cxn>
                    <a:cxn ang="0">
                      <a:pos x="584" y="30"/>
                    </a:cxn>
                    <a:cxn ang="0">
                      <a:pos x="586" y="29"/>
                    </a:cxn>
                    <a:cxn ang="0">
                      <a:pos x="586" y="26"/>
                    </a:cxn>
                    <a:cxn ang="0">
                      <a:pos x="586" y="21"/>
                    </a:cxn>
                    <a:cxn ang="0">
                      <a:pos x="586" y="16"/>
                    </a:cxn>
                    <a:cxn ang="0">
                      <a:pos x="586" y="11"/>
                    </a:cxn>
                    <a:cxn ang="0">
                      <a:pos x="586" y="6"/>
                    </a:cxn>
                    <a:cxn ang="0">
                      <a:pos x="586" y="2"/>
                    </a:cxn>
                    <a:cxn ang="0">
                      <a:pos x="586" y="0"/>
                    </a:cxn>
                    <a:cxn ang="0">
                      <a:pos x="600" y="6"/>
                    </a:cxn>
                    <a:cxn ang="0">
                      <a:pos x="618" y="17"/>
                    </a:cxn>
                    <a:cxn ang="0">
                      <a:pos x="634" y="32"/>
                    </a:cxn>
                    <a:cxn ang="0">
                      <a:pos x="647" y="49"/>
                    </a:cxn>
                    <a:cxn ang="0">
                      <a:pos x="659" y="69"/>
                    </a:cxn>
                    <a:cxn ang="0">
                      <a:pos x="667" y="92"/>
                    </a:cxn>
                    <a:cxn ang="0">
                      <a:pos x="673" y="117"/>
                    </a:cxn>
                    <a:cxn ang="0">
                      <a:pos x="676" y="144"/>
                    </a:cxn>
                    <a:cxn ang="0">
                      <a:pos x="659" y="151"/>
                    </a:cxn>
                    <a:cxn ang="0">
                      <a:pos x="593" y="151"/>
                    </a:cxn>
                    <a:cxn ang="0">
                      <a:pos x="491" y="151"/>
                    </a:cxn>
                    <a:cxn ang="0">
                      <a:pos x="370" y="151"/>
                    </a:cxn>
                    <a:cxn ang="0">
                      <a:pos x="244" y="151"/>
                    </a:cxn>
                    <a:cxn ang="0">
                      <a:pos x="130" y="151"/>
                    </a:cxn>
                    <a:cxn ang="0">
                      <a:pos x="45" y="151"/>
                    </a:cxn>
                    <a:cxn ang="0">
                      <a:pos x="2" y="151"/>
                    </a:cxn>
                  </a:cxnLst>
                  <a:rect l="0" t="0" r="r" b="b"/>
                  <a:pathLst>
                    <a:path w="676" h="151">
                      <a:moveTo>
                        <a:pt x="0" y="151"/>
                      </a:moveTo>
                      <a:lnTo>
                        <a:pt x="0" y="144"/>
                      </a:lnTo>
                      <a:lnTo>
                        <a:pt x="1" y="137"/>
                      </a:lnTo>
                      <a:lnTo>
                        <a:pt x="1" y="130"/>
                      </a:lnTo>
                      <a:lnTo>
                        <a:pt x="2" y="123"/>
                      </a:lnTo>
                      <a:lnTo>
                        <a:pt x="3" y="117"/>
                      </a:lnTo>
                      <a:lnTo>
                        <a:pt x="4" y="110"/>
                      </a:lnTo>
                      <a:lnTo>
                        <a:pt x="5" y="104"/>
                      </a:lnTo>
                      <a:lnTo>
                        <a:pt x="7" y="98"/>
                      </a:lnTo>
                      <a:lnTo>
                        <a:pt x="9" y="92"/>
                      </a:lnTo>
                      <a:lnTo>
                        <a:pt x="11" y="86"/>
                      </a:lnTo>
                      <a:lnTo>
                        <a:pt x="13" y="80"/>
                      </a:lnTo>
                      <a:lnTo>
                        <a:pt x="15" y="75"/>
                      </a:lnTo>
                      <a:lnTo>
                        <a:pt x="17" y="69"/>
                      </a:lnTo>
                      <a:lnTo>
                        <a:pt x="20" y="64"/>
                      </a:lnTo>
                      <a:lnTo>
                        <a:pt x="23" y="59"/>
                      </a:lnTo>
                      <a:lnTo>
                        <a:pt x="26" y="54"/>
                      </a:lnTo>
                      <a:lnTo>
                        <a:pt x="29" y="49"/>
                      </a:lnTo>
                      <a:lnTo>
                        <a:pt x="32" y="45"/>
                      </a:lnTo>
                      <a:lnTo>
                        <a:pt x="35" y="40"/>
                      </a:lnTo>
                      <a:lnTo>
                        <a:pt x="39" y="36"/>
                      </a:lnTo>
                      <a:lnTo>
                        <a:pt x="42" y="32"/>
                      </a:lnTo>
                      <a:lnTo>
                        <a:pt x="46" y="28"/>
                      </a:lnTo>
                      <a:lnTo>
                        <a:pt x="50" y="24"/>
                      </a:lnTo>
                      <a:lnTo>
                        <a:pt x="54" y="21"/>
                      </a:lnTo>
                      <a:lnTo>
                        <a:pt x="58" y="17"/>
                      </a:lnTo>
                      <a:lnTo>
                        <a:pt x="63" y="14"/>
                      </a:lnTo>
                      <a:lnTo>
                        <a:pt x="67" y="11"/>
                      </a:lnTo>
                      <a:lnTo>
                        <a:pt x="71" y="9"/>
                      </a:lnTo>
                      <a:lnTo>
                        <a:pt x="76" y="6"/>
                      </a:lnTo>
                      <a:lnTo>
                        <a:pt x="81" y="4"/>
                      </a:lnTo>
                      <a:lnTo>
                        <a:pt x="85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1"/>
                      </a:lnTo>
                      <a:lnTo>
                        <a:pt x="90" y="1"/>
                      </a:lnTo>
                      <a:lnTo>
                        <a:pt x="90" y="2"/>
                      </a:lnTo>
                      <a:lnTo>
                        <a:pt x="90" y="3"/>
                      </a:lnTo>
                      <a:lnTo>
                        <a:pt x="90" y="4"/>
                      </a:lnTo>
                      <a:lnTo>
                        <a:pt x="90" y="5"/>
                      </a:lnTo>
                      <a:lnTo>
                        <a:pt x="90" y="6"/>
                      </a:lnTo>
                      <a:lnTo>
                        <a:pt x="90" y="7"/>
                      </a:lnTo>
                      <a:lnTo>
                        <a:pt x="90" y="8"/>
                      </a:lnTo>
                      <a:lnTo>
                        <a:pt x="90" y="9"/>
                      </a:lnTo>
                      <a:lnTo>
                        <a:pt x="90" y="11"/>
                      </a:lnTo>
                      <a:lnTo>
                        <a:pt x="90" y="12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0" y="16"/>
                      </a:lnTo>
                      <a:lnTo>
                        <a:pt x="90" y="18"/>
                      </a:lnTo>
                      <a:lnTo>
                        <a:pt x="90" y="19"/>
                      </a:lnTo>
                      <a:lnTo>
                        <a:pt x="90" y="20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0" y="24"/>
                      </a:lnTo>
                      <a:lnTo>
                        <a:pt x="90" y="25"/>
                      </a:lnTo>
                      <a:lnTo>
                        <a:pt x="90" y="26"/>
                      </a:lnTo>
                      <a:lnTo>
                        <a:pt x="90" y="27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30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12" y="30"/>
                      </a:lnTo>
                      <a:lnTo>
                        <a:pt x="123" y="30"/>
                      </a:lnTo>
                      <a:lnTo>
                        <a:pt x="136" y="30"/>
                      </a:lnTo>
                      <a:lnTo>
                        <a:pt x="151" y="30"/>
                      </a:lnTo>
                      <a:lnTo>
                        <a:pt x="168" y="30"/>
                      </a:lnTo>
                      <a:lnTo>
                        <a:pt x="186" y="30"/>
                      </a:lnTo>
                      <a:lnTo>
                        <a:pt x="205" y="30"/>
                      </a:lnTo>
                      <a:lnTo>
                        <a:pt x="226" y="30"/>
                      </a:lnTo>
                      <a:lnTo>
                        <a:pt x="247" y="30"/>
                      </a:lnTo>
                      <a:lnTo>
                        <a:pt x="269" y="30"/>
                      </a:lnTo>
                      <a:lnTo>
                        <a:pt x="292" y="30"/>
                      </a:lnTo>
                      <a:lnTo>
                        <a:pt x="315" y="30"/>
                      </a:lnTo>
                      <a:lnTo>
                        <a:pt x="338" y="30"/>
                      </a:lnTo>
                      <a:lnTo>
                        <a:pt x="361" y="30"/>
                      </a:lnTo>
                      <a:lnTo>
                        <a:pt x="384" y="30"/>
                      </a:lnTo>
                      <a:lnTo>
                        <a:pt x="407" y="30"/>
                      </a:lnTo>
                      <a:lnTo>
                        <a:pt x="429" y="30"/>
                      </a:lnTo>
                      <a:lnTo>
                        <a:pt x="450" y="30"/>
                      </a:lnTo>
                      <a:lnTo>
                        <a:pt x="471" y="30"/>
                      </a:lnTo>
                      <a:lnTo>
                        <a:pt x="490" y="30"/>
                      </a:lnTo>
                      <a:lnTo>
                        <a:pt x="508" y="30"/>
                      </a:lnTo>
                      <a:lnTo>
                        <a:pt x="525" y="30"/>
                      </a:lnTo>
                      <a:lnTo>
                        <a:pt x="540" y="30"/>
                      </a:lnTo>
                      <a:lnTo>
                        <a:pt x="553" y="30"/>
                      </a:lnTo>
                      <a:lnTo>
                        <a:pt x="564" y="30"/>
                      </a:lnTo>
                      <a:lnTo>
                        <a:pt x="573" y="30"/>
                      </a:lnTo>
                      <a:lnTo>
                        <a:pt x="580" y="30"/>
                      </a:lnTo>
                      <a:lnTo>
                        <a:pt x="584" y="30"/>
                      </a:lnTo>
                      <a:lnTo>
                        <a:pt x="586" y="30"/>
                      </a:lnTo>
                      <a:lnTo>
                        <a:pt x="586" y="30"/>
                      </a:lnTo>
                      <a:lnTo>
                        <a:pt x="586" y="29"/>
                      </a:lnTo>
                      <a:lnTo>
                        <a:pt x="586" y="29"/>
                      </a:lnTo>
                      <a:lnTo>
                        <a:pt x="586" y="28"/>
                      </a:lnTo>
                      <a:lnTo>
                        <a:pt x="586" y="28"/>
                      </a:lnTo>
                      <a:lnTo>
                        <a:pt x="586" y="27"/>
                      </a:lnTo>
                      <a:lnTo>
                        <a:pt x="586" y="26"/>
                      </a:lnTo>
                      <a:lnTo>
                        <a:pt x="586" y="25"/>
                      </a:lnTo>
                      <a:lnTo>
                        <a:pt x="586" y="24"/>
                      </a:lnTo>
                      <a:lnTo>
                        <a:pt x="586" y="23"/>
                      </a:lnTo>
                      <a:lnTo>
                        <a:pt x="586" y="21"/>
                      </a:lnTo>
                      <a:lnTo>
                        <a:pt x="586" y="20"/>
                      </a:lnTo>
                      <a:lnTo>
                        <a:pt x="586" y="19"/>
                      </a:lnTo>
                      <a:lnTo>
                        <a:pt x="586" y="18"/>
                      </a:lnTo>
                      <a:lnTo>
                        <a:pt x="586" y="16"/>
                      </a:lnTo>
                      <a:lnTo>
                        <a:pt x="586" y="15"/>
                      </a:lnTo>
                      <a:lnTo>
                        <a:pt x="586" y="13"/>
                      </a:lnTo>
                      <a:lnTo>
                        <a:pt x="586" y="12"/>
                      </a:lnTo>
                      <a:lnTo>
                        <a:pt x="586" y="11"/>
                      </a:lnTo>
                      <a:lnTo>
                        <a:pt x="586" y="9"/>
                      </a:lnTo>
                      <a:lnTo>
                        <a:pt x="586" y="8"/>
                      </a:lnTo>
                      <a:lnTo>
                        <a:pt x="586" y="7"/>
                      </a:lnTo>
                      <a:lnTo>
                        <a:pt x="586" y="6"/>
                      </a:lnTo>
                      <a:lnTo>
                        <a:pt x="586" y="5"/>
                      </a:lnTo>
                      <a:lnTo>
                        <a:pt x="586" y="4"/>
                      </a:lnTo>
                      <a:lnTo>
                        <a:pt x="586" y="3"/>
                      </a:lnTo>
                      <a:lnTo>
                        <a:pt x="586" y="2"/>
                      </a:lnTo>
                      <a:lnTo>
                        <a:pt x="586" y="1"/>
                      </a:lnTo>
                      <a:lnTo>
                        <a:pt x="586" y="1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86" y="0"/>
                      </a:lnTo>
                      <a:lnTo>
                        <a:pt x="591" y="2"/>
                      </a:lnTo>
                      <a:lnTo>
                        <a:pt x="595" y="4"/>
                      </a:lnTo>
                      <a:lnTo>
                        <a:pt x="600" y="6"/>
                      </a:lnTo>
                      <a:lnTo>
                        <a:pt x="605" y="9"/>
                      </a:lnTo>
                      <a:lnTo>
                        <a:pt x="609" y="11"/>
                      </a:lnTo>
                      <a:lnTo>
                        <a:pt x="613" y="14"/>
                      </a:lnTo>
                      <a:lnTo>
                        <a:pt x="618" y="17"/>
                      </a:lnTo>
                      <a:lnTo>
                        <a:pt x="622" y="21"/>
                      </a:lnTo>
                      <a:lnTo>
                        <a:pt x="626" y="24"/>
                      </a:lnTo>
                      <a:lnTo>
                        <a:pt x="630" y="28"/>
                      </a:lnTo>
                      <a:lnTo>
                        <a:pt x="634" y="32"/>
                      </a:lnTo>
                      <a:lnTo>
                        <a:pt x="637" y="36"/>
                      </a:lnTo>
                      <a:lnTo>
                        <a:pt x="641" y="40"/>
                      </a:lnTo>
                      <a:lnTo>
                        <a:pt x="644" y="45"/>
                      </a:lnTo>
                      <a:lnTo>
                        <a:pt x="647" y="49"/>
                      </a:lnTo>
                      <a:lnTo>
                        <a:pt x="650" y="54"/>
                      </a:lnTo>
                      <a:lnTo>
                        <a:pt x="653" y="59"/>
                      </a:lnTo>
                      <a:lnTo>
                        <a:pt x="656" y="64"/>
                      </a:lnTo>
                      <a:lnTo>
                        <a:pt x="659" y="69"/>
                      </a:lnTo>
                      <a:lnTo>
                        <a:pt x="661" y="75"/>
                      </a:lnTo>
                      <a:lnTo>
                        <a:pt x="663" y="80"/>
                      </a:lnTo>
                      <a:lnTo>
                        <a:pt x="665" y="86"/>
                      </a:lnTo>
                      <a:lnTo>
                        <a:pt x="667" y="92"/>
                      </a:lnTo>
                      <a:lnTo>
                        <a:pt x="669" y="98"/>
                      </a:lnTo>
                      <a:lnTo>
                        <a:pt x="671" y="104"/>
                      </a:lnTo>
                      <a:lnTo>
                        <a:pt x="672" y="110"/>
                      </a:lnTo>
                      <a:lnTo>
                        <a:pt x="673" y="117"/>
                      </a:lnTo>
                      <a:lnTo>
                        <a:pt x="674" y="123"/>
                      </a:lnTo>
                      <a:lnTo>
                        <a:pt x="675" y="130"/>
                      </a:lnTo>
                      <a:lnTo>
                        <a:pt x="675" y="137"/>
                      </a:lnTo>
                      <a:lnTo>
                        <a:pt x="676" y="144"/>
                      </a:lnTo>
                      <a:lnTo>
                        <a:pt x="676" y="151"/>
                      </a:lnTo>
                      <a:lnTo>
                        <a:pt x="674" y="151"/>
                      </a:lnTo>
                      <a:lnTo>
                        <a:pt x="668" y="151"/>
                      </a:lnTo>
                      <a:lnTo>
                        <a:pt x="659" y="151"/>
                      </a:lnTo>
                      <a:lnTo>
                        <a:pt x="647" y="151"/>
                      </a:lnTo>
                      <a:lnTo>
                        <a:pt x="631" y="151"/>
                      </a:lnTo>
                      <a:lnTo>
                        <a:pt x="613" y="151"/>
                      </a:lnTo>
                      <a:lnTo>
                        <a:pt x="593" y="151"/>
                      </a:lnTo>
                      <a:lnTo>
                        <a:pt x="570" y="151"/>
                      </a:lnTo>
                      <a:lnTo>
                        <a:pt x="546" y="151"/>
                      </a:lnTo>
                      <a:lnTo>
                        <a:pt x="519" y="151"/>
                      </a:lnTo>
                      <a:lnTo>
                        <a:pt x="491" y="151"/>
                      </a:lnTo>
                      <a:lnTo>
                        <a:pt x="462" y="151"/>
                      </a:lnTo>
                      <a:lnTo>
                        <a:pt x="432" y="151"/>
                      </a:lnTo>
                      <a:lnTo>
                        <a:pt x="401" y="151"/>
                      </a:lnTo>
                      <a:lnTo>
                        <a:pt x="370" y="151"/>
                      </a:lnTo>
                      <a:lnTo>
                        <a:pt x="338" y="151"/>
                      </a:lnTo>
                      <a:lnTo>
                        <a:pt x="306" y="151"/>
                      </a:lnTo>
                      <a:lnTo>
                        <a:pt x="275" y="151"/>
                      </a:lnTo>
                      <a:lnTo>
                        <a:pt x="244" y="151"/>
                      </a:lnTo>
                      <a:lnTo>
                        <a:pt x="214" y="151"/>
                      </a:lnTo>
                      <a:lnTo>
                        <a:pt x="185" y="151"/>
                      </a:lnTo>
                      <a:lnTo>
                        <a:pt x="157" y="151"/>
                      </a:lnTo>
                      <a:lnTo>
                        <a:pt x="130" y="151"/>
                      </a:lnTo>
                      <a:lnTo>
                        <a:pt x="106" y="151"/>
                      </a:lnTo>
                      <a:lnTo>
                        <a:pt x="83" y="151"/>
                      </a:lnTo>
                      <a:lnTo>
                        <a:pt x="63" y="151"/>
                      </a:lnTo>
                      <a:lnTo>
                        <a:pt x="45" y="151"/>
                      </a:lnTo>
                      <a:lnTo>
                        <a:pt x="29" y="151"/>
                      </a:lnTo>
                      <a:lnTo>
                        <a:pt x="17" y="151"/>
                      </a:lnTo>
                      <a:lnTo>
                        <a:pt x="8" y="151"/>
                      </a:lnTo>
                      <a:lnTo>
                        <a:pt x="2" y="151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1588" cap="flat" cmpd="sng">
                  <a:solidFill>
                    <a:srgbClr val="5F5F5F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Line 150"/>
                <p:cNvSpPr>
                  <a:spLocks noChangeShapeType="1"/>
                </p:cNvSpPr>
                <p:nvPr/>
              </p:nvSpPr>
              <p:spPr bwMode="auto">
                <a:xfrm>
                  <a:off x="1164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Line 151"/>
                <p:cNvSpPr>
                  <a:spLocks noChangeShapeType="1"/>
                </p:cNvSpPr>
                <p:nvPr/>
              </p:nvSpPr>
              <p:spPr bwMode="auto">
                <a:xfrm>
                  <a:off x="1017" y="858"/>
                  <a:ext cx="0" cy="71"/>
                </a:xfrm>
                <a:prstGeom prst="line">
                  <a:avLst/>
                </a:prstGeom>
                <a:noFill/>
                <a:ln w="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Freeform 152"/>
                <p:cNvSpPr>
                  <a:spLocks/>
                </p:cNvSpPr>
                <p:nvPr/>
              </p:nvSpPr>
              <p:spPr bwMode="auto">
                <a:xfrm>
                  <a:off x="1009" y="288"/>
                  <a:ext cx="14" cy="47"/>
                </a:xfrm>
                <a:custGeom>
                  <a:avLst/>
                  <a:gdLst/>
                  <a:ahLst/>
                  <a:cxnLst>
                    <a:cxn ang="0">
                      <a:pos x="38" y="36"/>
                    </a:cxn>
                    <a:cxn ang="0">
                      <a:pos x="37" y="28"/>
                    </a:cxn>
                    <a:cxn ang="0">
                      <a:pos x="36" y="21"/>
                    </a:cxn>
                    <a:cxn ang="0">
                      <a:pos x="34" y="15"/>
                    </a:cxn>
                    <a:cxn ang="0">
                      <a:pos x="31" y="9"/>
                    </a:cxn>
                    <a:cxn ang="0">
                      <a:pos x="28" y="5"/>
                    </a:cxn>
                    <a:cxn ang="0">
                      <a:pos x="25" y="2"/>
                    </a:cxn>
                    <a:cxn ang="0">
                      <a:pos x="21" y="0"/>
                    </a:cxn>
                    <a:cxn ang="0">
                      <a:pos x="17" y="0"/>
                    </a:cxn>
                    <a:cxn ang="0">
                      <a:pos x="13" y="2"/>
                    </a:cxn>
                    <a:cxn ang="0">
                      <a:pos x="10" y="5"/>
                    </a:cxn>
                    <a:cxn ang="0">
                      <a:pos x="7" y="9"/>
                    </a:cxn>
                    <a:cxn ang="0">
                      <a:pos x="4" y="15"/>
                    </a:cxn>
                    <a:cxn ang="0">
                      <a:pos x="2" y="21"/>
                    </a:cxn>
                    <a:cxn ang="0">
                      <a:pos x="0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0" y="51"/>
                    </a:cxn>
                    <a:cxn ang="0">
                      <a:pos x="2" y="58"/>
                    </a:cxn>
                    <a:cxn ang="0">
                      <a:pos x="4" y="65"/>
                    </a:cxn>
                    <a:cxn ang="0">
                      <a:pos x="7" y="70"/>
                    </a:cxn>
                    <a:cxn ang="0">
                      <a:pos x="10" y="74"/>
                    </a:cxn>
                    <a:cxn ang="0">
                      <a:pos x="13" y="77"/>
                    </a:cxn>
                    <a:cxn ang="0">
                      <a:pos x="17" y="79"/>
                    </a:cxn>
                    <a:cxn ang="0">
                      <a:pos x="21" y="79"/>
                    </a:cxn>
                    <a:cxn ang="0">
                      <a:pos x="25" y="77"/>
                    </a:cxn>
                    <a:cxn ang="0">
                      <a:pos x="28" y="74"/>
                    </a:cxn>
                    <a:cxn ang="0">
                      <a:pos x="31" y="70"/>
                    </a:cxn>
                    <a:cxn ang="0">
                      <a:pos x="34" y="65"/>
                    </a:cxn>
                    <a:cxn ang="0">
                      <a:pos x="36" y="58"/>
                    </a:cxn>
                    <a:cxn ang="0">
                      <a:pos x="37" y="51"/>
                    </a:cxn>
                    <a:cxn ang="0">
                      <a:pos x="38" y="44"/>
                    </a:cxn>
                  </a:cxnLst>
                  <a:rect l="0" t="0" r="r" b="b"/>
                  <a:pathLst>
                    <a:path w="38" h="79">
                      <a:moveTo>
                        <a:pt x="38" y="40"/>
                      </a:move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7" y="28"/>
                      </a:lnTo>
                      <a:lnTo>
                        <a:pt x="37" y="24"/>
                      </a:lnTo>
                      <a:lnTo>
                        <a:pt x="36" y="21"/>
                      </a:lnTo>
                      <a:lnTo>
                        <a:pt x="35" y="18"/>
                      </a:lnTo>
                      <a:lnTo>
                        <a:pt x="34" y="15"/>
                      </a:lnTo>
                      <a:lnTo>
                        <a:pt x="33" y="12"/>
                      </a:lnTo>
                      <a:lnTo>
                        <a:pt x="31" y="9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6" y="3"/>
                      </a:lnTo>
                      <a:lnTo>
                        <a:pt x="25" y="2"/>
                      </a:lnTo>
                      <a:lnTo>
                        <a:pt x="23" y="1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2"/>
                      </a:lnTo>
                      <a:lnTo>
                        <a:pt x="11" y="3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7" y="9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3" y="18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2" y="58"/>
                      </a:lnTo>
                      <a:lnTo>
                        <a:pt x="3" y="62"/>
                      </a:lnTo>
                      <a:lnTo>
                        <a:pt x="4" y="65"/>
                      </a:lnTo>
                      <a:lnTo>
                        <a:pt x="5" y="67"/>
                      </a:lnTo>
                      <a:lnTo>
                        <a:pt x="7" y="70"/>
                      </a:lnTo>
                      <a:lnTo>
                        <a:pt x="8" y="72"/>
                      </a:lnTo>
                      <a:lnTo>
                        <a:pt x="10" y="74"/>
                      </a:lnTo>
                      <a:lnTo>
                        <a:pt x="11" y="76"/>
                      </a:lnTo>
                      <a:lnTo>
                        <a:pt x="13" y="77"/>
                      </a:lnTo>
                      <a:lnTo>
                        <a:pt x="15" y="78"/>
                      </a:lnTo>
                      <a:lnTo>
                        <a:pt x="17" y="79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23" y="78"/>
                      </a:lnTo>
                      <a:lnTo>
                        <a:pt x="25" y="77"/>
                      </a:lnTo>
                      <a:lnTo>
                        <a:pt x="26" y="76"/>
                      </a:lnTo>
                      <a:lnTo>
                        <a:pt x="28" y="74"/>
                      </a:lnTo>
                      <a:lnTo>
                        <a:pt x="30" y="72"/>
                      </a:lnTo>
                      <a:lnTo>
                        <a:pt x="31" y="70"/>
                      </a:lnTo>
                      <a:lnTo>
                        <a:pt x="32" y="67"/>
                      </a:lnTo>
                      <a:lnTo>
                        <a:pt x="34" y="65"/>
                      </a:lnTo>
                      <a:lnTo>
                        <a:pt x="35" y="62"/>
                      </a:lnTo>
                      <a:lnTo>
                        <a:pt x="36" y="58"/>
                      </a:lnTo>
                      <a:lnTo>
                        <a:pt x="37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Oval 153"/>
                <p:cNvSpPr>
                  <a:spLocks noChangeArrowheads="1"/>
                </p:cNvSpPr>
                <p:nvPr/>
              </p:nvSpPr>
              <p:spPr bwMode="auto">
                <a:xfrm>
                  <a:off x="1013" y="239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Oval 154"/>
                <p:cNvSpPr>
                  <a:spLocks noChangeArrowheads="1"/>
                </p:cNvSpPr>
                <p:nvPr/>
              </p:nvSpPr>
              <p:spPr bwMode="auto">
                <a:xfrm>
                  <a:off x="1013" y="221"/>
                  <a:ext cx="4" cy="6"/>
                </a:xfrm>
                <a:prstGeom prst="ellipse">
                  <a:avLst/>
                </a:prstGeom>
                <a:solidFill>
                  <a:srgbClr val="33CC33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" name="Oval 155"/>
                <p:cNvSpPr>
                  <a:spLocks noChangeArrowheads="1"/>
                </p:cNvSpPr>
                <p:nvPr/>
              </p:nvSpPr>
              <p:spPr bwMode="auto">
                <a:xfrm>
                  <a:off x="1013" y="203"/>
                  <a:ext cx="4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" name="Rectangle 156"/>
                <p:cNvSpPr>
                  <a:spLocks noChangeArrowheads="1"/>
                </p:cNvSpPr>
                <p:nvPr/>
              </p:nvSpPr>
              <p:spPr bwMode="auto">
                <a:xfrm>
                  <a:off x="1056" y="238"/>
                  <a:ext cx="102" cy="70"/>
                </a:xfrm>
                <a:prstGeom prst="rect">
                  <a:avLst/>
                </a:prstGeom>
                <a:gradFill rotWithShape="1">
                  <a:gsLst>
                    <a:gs pos="0">
                      <a:srgbClr val="C0C0C0"/>
                    </a:gs>
                    <a:gs pos="50000">
                      <a:srgbClr val="C0C0C0">
                        <a:gamma/>
                        <a:tint val="23922"/>
                        <a:invGamma/>
                      </a:srgbClr>
                    </a:gs>
                    <a:gs pos="100000">
                      <a:srgbClr val="C0C0C0"/>
                    </a:gs>
                  </a:gsLst>
                  <a:lin ang="0" scaled="1"/>
                </a:gradFill>
                <a:ln w="0">
                  <a:noFill/>
                  <a:miter lim="800000"/>
                  <a:headEnd/>
                  <a:tailEnd/>
                </a:ln>
                <a:effectLst>
                  <a:prstShdw prst="shdw17" dist="12700" dir="10800000">
                    <a:srgbClr val="C0C0C0">
                      <a:gamma/>
                      <a:shade val="60000"/>
                      <a:invGamma/>
                    </a:srgbClr>
                  </a:prstShdw>
                </a:effec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" name="Rectangle 157"/>
                <p:cNvSpPr>
                  <a:spLocks noChangeArrowheads="1"/>
                </p:cNvSpPr>
                <p:nvPr/>
              </p:nvSpPr>
              <p:spPr bwMode="auto">
                <a:xfrm>
                  <a:off x="1067" y="249"/>
                  <a:ext cx="80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F7F7F7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34" name="Group 158"/>
                <p:cNvGrpSpPr>
                  <a:grpSpLocks/>
                </p:cNvGrpSpPr>
                <p:nvPr/>
              </p:nvGrpSpPr>
              <p:grpSpPr bwMode="auto">
                <a:xfrm>
                  <a:off x="998" y="382"/>
                  <a:ext cx="12" cy="20"/>
                  <a:chOff x="4658" y="1959"/>
                  <a:chExt cx="33" cy="33"/>
                </a:xfrm>
              </p:grpSpPr>
              <p:sp>
                <p:nvSpPr>
                  <p:cNvPr id="207" name="Oval 159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1959"/>
                    <a:ext cx="33" cy="3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8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673" y="1961"/>
                    <a:ext cx="4" cy="3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C0C0C0"/>
                      </a:gs>
                      <a:gs pos="50000">
                        <a:srgbClr val="C0C0C0">
                          <a:gamma/>
                          <a:tint val="23922"/>
                          <a:invGamma/>
                        </a:srgbClr>
                      </a:gs>
                      <a:gs pos="100000">
                        <a:srgbClr val="C0C0C0"/>
                      </a:gs>
                    </a:gsLst>
                    <a:lin ang="0" scaled="1"/>
                  </a:gra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5" name="Group 161"/>
                <p:cNvGrpSpPr>
                  <a:grpSpLocks/>
                </p:cNvGrpSpPr>
                <p:nvPr/>
              </p:nvGrpSpPr>
              <p:grpSpPr bwMode="auto">
                <a:xfrm>
                  <a:off x="1078" y="269"/>
                  <a:ext cx="57" cy="9"/>
                  <a:chOff x="1248" y="288"/>
                  <a:chExt cx="57" cy="9"/>
                </a:xfrm>
              </p:grpSpPr>
              <p:sp>
                <p:nvSpPr>
                  <p:cNvPr id="203" name="Oval 162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4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1265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1282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" name="Oval 165"/>
                  <p:cNvSpPr>
                    <a:spLocks noChangeArrowheads="1"/>
                  </p:cNvSpPr>
                  <p:nvPr/>
                </p:nvSpPr>
                <p:spPr bwMode="auto">
                  <a:xfrm>
                    <a:off x="1299" y="288"/>
                    <a:ext cx="6" cy="9"/>
                  </a:xfrm>
                  <a:prstGeom prst="ellipse">
                    <a:avLst/>
                  </a:prstGeom>
                  <a:solidFill>
                    <a:srgbClr val="33CC33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84" name="Text Box 168"/>
              <p:cNvSpPr txBox="1">
                <a:spLocks noChangeArrowheads="1"/>
              </p:cNvSpPr>
              <p:nvPr/>
            </p:nvSpPr>
            <p:spPr bwMode="auto">
              <a:xfrm>
                <a:off x="6395858" y="3059805"/>
                <a:ext cx="233189" cy="21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3094" tIns="31547" rIns="63094" bIns="31547"/>
              <a:lstStyle/>
              <a:p>
                <a:pPr algn="ctr"/>
                <a:r>
                  <a:rPr lang="en-US" sz="800" b="1" dirty="0" smtClean="0">
                    <a:solidFill>
                      <a:srgbClr val="000000"/>
                    </a:solidFill>
                    <a:latin typeface="Tahoma" pitchFamily="34" charset="0"/>
                  </a:rPr>
                  <a:t>D</a:t>
                </a:r>
                <a:endParaRPr lang="en-US" dirty="0"/>
              </a:p>
            </p:txBody>
          </p:sp>
        </p:grpSp>
        <p:grpSp>
          <p:nvGrpSpPr>
            <p:cNvPr id="251" name="Group 385"/>
            <p:cNvGrpSpPr/>
            <p:nvPr/>
          </p:nvGrpSpPr>
          <p:grpSpPr>
            <a:xfrm>
              <a:off x="4661079" y="2857500"/>
              <a:ext cx="200026" cy="271463"/>
              <a:chOff x="7959725" y="2474913"/>
              <a:chExt cx="200026" cy="271463"/>
            </a:xfrm>
          </p:grpSpPr>
          <p:sp>
            <p:nvSpPr>
              <p:cNvPr id="159" name="Freeform 775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776"/>
              <p:cNvSpPr>
                <a:spLocks/>
              </p:cNvSpPr>
              <p:nvPr/>
            </p:nvSpPr>
            <p:spPr bwMode="auto">
              <a:xfrm>
                <a:off x="7993063" y="2474913"/>
                <a:ext cx="165100" cy="271463"/>
              </a:xfrm>
              <a:custGeom>
                <a:avLst/>
                <a:gdLst/>
                <a:ahLst/>
                <a:cxnLst>
                  <a:cxn ang="0">
                    <a:pos x="208" y="115"/>
                  </a:cxn>
                  <a:cxn ang="0">
                    <a:pos x="208" y="115"/>
                  </a:cxn>
                  <a:cxn ang="0">
                    <a:pos x="208" y="90"/>
                  </a:cxn>
                  <a:cxn ang="0">
                    <a:pos x="208" y="90"/>
                  </a:cxn>
                  <a:cxn ang="0">
                    <a:pos x="205" y="74"/>
                  </a:cxn>
                  <a:cxn ang="0">
                    <a:pos x="202" y="59"/>
                  </a:cxn>
                  <a:cxn ang="0">
                    <a:pos x="193" y="44"/>
                  </a:cxn>
                  <a:cxn ang="0">
                    <a:pos x="183" y="29"/>
                  </a:cxn>
                  <a:cxn ang="0">
                    <a:pos x="177" y="22"/>
                  </a:cxn>
                  <a:cxn ang="0">
                    <a:pos x="168" y="15"/>
                  </a:cxn>
                  <a:cxn ang="0">
                    <a:pos x="159" y="10"/>
                  </a:cxn>
                  <a:cxn ang="0">
                    <a:pos x="151" y="5"/>
                  </a:cxn>
                  <a:cxn ang="0">
                    <a:pos x="138" y="2"/>
                  </a:cxn>
                  <a:cxn ang="0">
                    <a:pos x="124" y="0"/>
                  </a:cxn>
                  <a:cxn ang="0">
                    <a:pos x="124" y="0"/>
                  </a:cxn>
                  <a:cxn ang="0">
                    <a:pos x="108" y="2"/>
                  </a:cxn>
                  <a:cxn ang="0">
                    <a:pos x="108" y="2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6" y="26"/>
                  </a:cxn>
                  <a:cxn ang="0">
                    <a:pos x="31" y="43"/>
                  </a:cxn>
                  <a:cxn ang="0">
                    <a:pos x="68" y="60"/>
                  </a:cxn>
                  <a:cxn ang="0">
                    <a:pos x="98" y="340"/>
                  </a:cxn>
                  <a:cxn ang="0">
                    <a:pos x="117" y="338"/>
                  </a:cxn>
                  <a:cxn ang="0">
                    <a:pos x="117" y="313"/>
                  </a:cxn>
                  <a:cxn ang="0">
                    <a:pos x="196" y="299"/>
                  </a:cxn>
                  <a:cxn ang="0">
                    <a:pos x="196" y="324"/>
                  </a:cxn>
                  <a:cxn ang="0">
                    <a:pos x="208" y="323"/>
                  </a:cxn>
                  <a:cxn ang="0">
                    <a:pos x="208" y="115"/>
                  </a:cxn>
                  <a:cxn ang="0">
                    <a:pos x="208" y="115"/>
                  </a:cxn>
                </a:cxnLst>
                <a:rect l="0" t="0" r="r" b="b"/>
                <a:pathLst>
                  <a:path w="208" h="340">
                    <a:moveTo>
                      <a:pt x="208" y="115"/>
                    </a:moveTo>
                    <a:lnTo>
                      <a:pt x="208" y="115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5" y="74"/>
                    </a:lnTo>
                    <a:lnTo>
                      <a:pt x="202" y="59"/>
                    </a:lnTo>
                    <a:lnTo>
                      <a:pt x="193" y="44"/>
                    </a:lnTo>
                    <a:lnTo>
                      <a:pt x="183" y="29"/>
                    </a:lnTo>
                    <a:lnTo>
                      <a:pt x="177" y="22"/>
                    </a:lnTo>
                    <a:lnTo>
                      <a:pt x="168" y="15"/>
                    </a:lnTo>
                    <a:lnTo>
                      <a:pt x="159" y="10"/>
                    </a:lnTo>
                    <a:lnTo>
                      <a:pt x="151" y="5"/>
                    </a:lnTo>
                    <a:lnTo>
                      <a:pt x="138" y="2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6" y="26"/>
                    </a:lnTo>
                    <a:lnTo>
                      <a:pt x="31" y="43"/>
                    </a:lnTo>
                    <a:lnTo>
                      <a:pt x="68" y="60"/>
                    </a:lnTo>
                    <a:lnTo>
                      <a:pt x="98" y="340"/>
                    </a:lnTo>
                    <a:lnTo>
                      <a:pt x="117" y="338"/>
                    </a:lnTo>
                    <a:lnTo>
                      <a:pt x="117" y="313"/>
                    </a:lnTo>
                    <a:lnTo>
                      <a:pt x="196" y="299"/>
                    </a:lnTo>
                    <a:lnTo>
                      <a:pt x="196" y="324"/>
                    </a:lnTo>
                    <a:lnTo>
                      <a:pt x="208" y="323"/>
                    </a:lnTo>
                    <a:lnTo>
                      <a:pt x="208" y="115"/>
                    </a:lnTo>
                    <a:lnTo>
                      <a:pt x="208" y="115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777"/>
              <p:cNvSpPr>
                <a:spLocks/>
              </p:cNvSpPr>
              <p:nvPr/>
            </p:nvSpPr>
            <p:spPr bwMode="auto">
              <a:xfrm>
                <a:off x="7959725" y="2490788"/>
                <a:ext cx="109538" cy="255588"/>
              </a:xfrm>
              <a:custGeom>
                <a:avLst/>
                <a:gdLst/>
                <a:ahLst/>
                <a:cxnLst>
                  <a:cxn ang="0">
                    <a:pos x="139" y="114"/>
                  </a:cxn>
                  <a:cxn ang="0">
                    <a:pos x="139" y="114"/>
                  </a:cxn>
                  <a:cxn ang="0">
                    <a:pos x="137" y="89"/>
                  </a:cxn>
                  <a:cxn ang="0">
                    <a:pos x="137" y="89"/>
                  </a:cxn>
                  <a:cxn ang="0">
                    <a:pos x="136" y="72"/>
                  </a:cxn>
                  <a:cxn ang="0">
                    <a:pos x="131" y="59"/>
                  </a:cxn>
                  <a:cxn ang="0">
                    <a:pos x="125" y="44"/>
                  </a:cxn>
                  <a:cxn ang="0">
                    <a:pos x="113" y="26"/>
                  </a:cxn>
                  <a:cxn ang="0">
                    <a:pos x="106" y="20"/>
                  </a:cxn>
                  <a:cxn ang="0">
                    <a:pos x="100" y="14"/>
                  </a:cxn>
                  <a:cxn ang="0">
                    <a:pos x="90" y="9"/>
                  </a:cxn>
                  <a:cxn ang="0">
                    <a:pos x="80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4"/>
                  </a:cxn>
                  <a:cxn ang="0">
                    <a:pos x="121" y="291"/>
                  </a:cxn>
                  <a:cxn ang="0">
                    <a:pos x="121" y="314"/>
                  </a:cxn>
                  <a:cxn ang="0">
                    <a:pos x="139" y="320"/>
                  </a:cxn>
                  <a:cxn ang="0">
                    <a:pos x="139" y="114"/>
                  </a:cxn>
                  <a:cxn ang="0">
                    <a:pos x="139" y="114"/>
                  </a:cxn>
                </a:cxnLst>
                <a:rect l="0" t="0" r="r" b="b"/>
                <a:pathLst>
                  <a:path w="139" h="320">
                    <a:moveTo>
                      <a:pt x="139" y="114"/>
                    </a:moveTo>
                    <a:lnTo>
                      <a:pt x="139" y="114"/>
                    </a:lnTo>
                    <a:lnTo>
                      <a:pt x="137" y="89"/>
                    </a:lnTo>
                    <a:lnTo>
                      <a:pt x="137" y="89"/>
                    </a:lnTo>
                    <a:lnTo>
                      <a:pt x="136" y="72"/>
                    </a:lnTo>
                    <a:lnTo>
                      <a:pt x="131" y="59"/>
                    </a:lnTo>
                    <a:lnTo>
                      <a:pt x="125" y="44"/>
                    </a:lnTo>
                    <a:lnTo>
                      <a:pt x="113" y="26"/>
                    </a:lnTo>
                    <a:lnTo>
                      <a:pt x="106" y="20"/>
                    </a:lnTo>
                    <a:lnTo>
                      <a:pt x="100" y="14"/>
                    </a:lnTo>
                    <a:lnTo>
                      <a:pt x="90" y="9"/>
                    </a:lnTo>
                    <a:lnTo>
                      <a:pt x="80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4"/>
                    </a:lnTo>
                    <a:lnTo>
                      <a:pt x="121" y="291"/>
                    </a:lnTo>
                    <a:lnTo>
                      <a:pt x="121" y="314"/>
                    </a:lnTo>
                    <a:lnTo>
                      <a:pt x="139" y="320"/>
                    </a:lnTo>
                    <a:lnTo>
                      <a:pt x="139" y="114"/>
                    </a:lnTo>
                    <a:lnTo>
                      <a:pt x="139" y="114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778"/>
              <p:cNvSpPr>
                <a:spLocks/>
              </p:cNvSpPr>
              <p:nvPr/>
            </p:nvSpPr>
            <p:spPr bwMode="auto">
              <a:xfrm>
                <a:off x="8018463" y="2478088"/>
                <a:ext cx="87313" cy="15875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0" y="20"/>
                  </a:cxn>
                  <a:cxn ang="0">
                    <a:pos x="109" y="0"/>
                  </a:cxn>
                </a:cxnLst>
                <a:rect l="0" t="0" r="r" b="b"/>
                <a:pathLst>
                  <a:path w="109" h="20">
                    <a:moveTo>
                      <a:pt x="109" y="0"/>
                    </a:moveTo>
                    <a:lnTo>
                      <a:pt x="0" y="2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Line 779"/>
              <p:cNvSpPr>
                <a:spLocks noChangeShapeType="1"/>
              </p:cNvSpPr>
              <p:nvPr/>
            </p:nvSpPr>
            <p:spPr bwMode="auto">
              <a:xfrm flipH="1">
                <a:off x="8018463" y="2478088"/>
                <a:ext cx="87313" cy="1587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780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781"/>
              <p:cNvSpPr>
                <a:spLocks/>
              </p:cNvSpPr>
              <p:nvPr/>
            </p:nvSpPr>
            <p:spPr bwMode="auto">
              <a:xfrm>
                <a:off x="8056563" y="2493963"/>
                <a:ext cx="93663" cy="68263"/>
              </a:xfrm>
              <a:custGeom>
                <a:avLst/>
                <a:gdLst/>
                <a:ahLst/>
                <a:cxnLst>
                  <a:cxn ang="0">
                    <a:pos x="19" y="47"/>
                  </a:cxn>
                  <a:cxn ang="0">
                    <a:pos x="19" y="47"/>
                  </a:cxn>
                  <a:cxn ang="0">
                    <a:pos x="25" y="62"/>
                  </a:cxn>
                  <a:cxn ang="0">
                    <a:pos x="28" y="75"/>
                  </a:cxn>
                  <a:cxn ang="0">
                    <a:pos x="30" y="87"/>
                  </a:cxn>
                  <a:cxn ang="0">
                    <a:pos x="118" y="72"/>
                  </a:cxn>
                  <a:cxn ang="0">
                    <a:pos x="118" y="72"/>
                  </a:cxn>
                  <a:cxn ang="0">
                    <a:pos x="117" y="61"/>
                  </a:cxn>
                  <a:cxn ang="0">
                    <a:pos x="113" y="47"/>
                  </a:cxn>
                  <a:cxn ang="0">
                    <a:pos x="107" y="32"/>
                  </a:cxn>
                  <a:cxn ang="0">
                    <a:pos x="107" y="32"/>
                  </a:cxn>
                  <a:cxn ang="0">
                    <a:pos x="99" y="18"/>
                  </a:cxn>
                  <a:cxn ang="0">
                    <a:pos x="92" y="8"/>
                  </a:cxn>
                  <a:cxn ang="0">
                    <a:pos x="82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8" y="22"/>
                  </a:cxn>
                  <a:cxn ang="0">
                    <a:pos x="14" y="32"/>
                  </a:cxn>
                  <a:cxn ang="0">
                    <a:pos x="19" y="47"/>
                  </a:cxn>
                  <a:cxn ang="0">
                    <a:pos x="19" y="47"/>
                  </a:cxn>
                  <a:cxn ang="0">
                    <a:pos x="19" y="47"/>
                  </a:cxn>
                </a:cxnLst>
                <a:rect l="0" t="0" r="r" b="b"/>
                <a:pathLst>
                  <a:path w="118" h="87">
                    <a:moveTo>
                      <a:pt x="19" y="47"/>
                    </a:moveTo>
                    <a:lnTo>
                      <a:pt x="19" y="47"/>
                    </a:lnTo>
                    <a:lnTo>
                      <a:pt x="25" y="62"/>
                    </a:lnTo>
                    <a:lnTo>
                      <a:pt x="28" y="75"/>
                    </a:lnTo>
                    <a:lnTo>
                      <a:pt x="30" y="87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7" y="61"/>
                    </a:lnTo>
                    <a:lnTo>
                      <a:pt x="113" y="47"/>
                    </a:lnTo>
                    <a:lnTo>
                      <a:pt x="107" y="32"/>
                    </a:lnTo>
                    <a:lnTo>
                      <a:pt x="107" y="32"/>
                    </a:lnTo>
                    <a:lnTo>
                      <a:pt x="99" y="18"/>
                    </a:lnTo>
                    <a:lnTo>
                      <a:pt x="92" y="8"/>
                    </a:lnTo>
                    <a:lnTo>
                      <a:pt x="82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22"/>
                    </a:lnTo>
                    <a:lnTo>
                      <a:pt x="14" y="32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782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783"/>
              <p:cNvSpPr>
                <a:spLocks/>
              </p:cNvSpPr>
              <p:nvPr/>
            </p:nvSpPr>
            <p:spPr bwMode="auto">
              <a:xfrm>
                <a:off x="8121650" y="2493963"/>
                <a:ext cx="30163" cy="57150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1" y="5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7"/>
                  </a:cxn>
                  <a:cxn ang="0">
                    <a:pos x="16" y="17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1" y="44"/>
                  </a:cxn>
                  <a:cxn ang="0">
                    <a:pos x="35" y="58"/>
                  </a:cxn>
                  <a:cxn ang="0">
                    <a:pos x="38" y="72"/>
                  </a:cxn>
                  <a:cxn ang="0">
                    <a:pos x="38" y="72"/>
                  </a:cxn>
                  <a:cxn ang="0">
                    <a:pos x="38" y="72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1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1" y="44"/>
                    </a:lnTo>
                    <a:lnTo>
                      <a:pt x="35" y="58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784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785"/>
              <p:cNvSpPr>
                <a:spLocks/>
              </p:cNvSpPr>
              <p:nvPr/>
            </p:nvSpPr>
            <p:spPr bwMode="auto">
              <a:xfrm>
                <a:off x="8077200" y="2540000"/>
                <a:ext cx="74613" cy="22225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93" y="14"/>
                  </a:cxn>
                  <a:cxn ang="0">
                    <a:pos x="55" y="0"/>
                  </a:cxn>
                  <a:cxn ang="0">
                    <a:pos x="0" y="10"/>
                  </a:cxn>
                  <a:cxn ang="0">
                    <a:pos x="3" y="29"/>
                  </a:cxn>
                  <a:cxn ang="0">
                    <a:pos x="3" y="29"/>
                  </a:cxn>
                </a:cxnLst>
                <a:rect l="0" t="0" r="r" b="b"/>
                <a:pathLst>
                  <a:path w="93" h="29">
                    <a:moveTo>
                      <a:pt x="3" y="29"/>
                    </a:moveTo>
                    <a:lnTo>
                      <a:pt x="93" y="14"/>
                    </a:lnTo>
                    <a:lnTo>
                      <a:pt x="55" y="0"/>
                    </a:lnTo>
                    <a:lnTo>
                      <a:pt x="0" y="10"/>
                    </a:lnTo>
                    <a:lnTo>
                      <a:pt x="3" y="29"/>
                    </a:lnTo>
                    <a:lnTo>
                      <a:pt x="3" y="29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786"/>
              <p:cNvSpPr>
                <a:spLocks/>
              </p:cNvSpPr>
              <p:nvPr/>
            </p:nvSpPr>
            <p:spPr bwMode="auto">
              <a:xfrm>
                <a:off x="8074025" y="2505075"/>
                <a:ext cx="31750" cy="1111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9" y="6"/>
                  </a:cxn>
                  <a:cxn ang="0">
                    <a:pos x="39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0" y="12"/>
                  </a:cxn>
                </a:cxnLst>
                <a:rect l="0" t="0" r="r" b="b"/>
                <a:pathLst>
                  <a:path w="39" h="12">
                    <a:moveTo>
                      <a:pt x="0" y="12"/>
                    </a:moveTo>
                    <a:lnTo>
                      <a:pt x="39" y="6"/>
                    </a:lnTo>
                    <a:lnTo>
                      <a:pt x="39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787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788"/>
              <p:cNvSpPr>
                <a:spLocks/>
              </p:cNvSpPr>
              <p:nvPr/>
            </p:nvSpPr>
            <p:spPr bwMode="auto">
              <a:xfrm>
                <a:off x="7959725" y="2551113"/>
                <a:ext cx="111125" cy="66675"/>
              </a:xfrm>
              <a:custGeom>
                <a:avLst/>
                <a:gdLst/>
                <a:ahLst/>
                <a:cxnLst>
                  <a:cxn ang="0">
                    <a:pos x="140" y="85"/>
                  </a:cxn>
                  <a:cxn ang="0">
                    <a:pos x="0" y="34"/>
                  </a:cxn>
                  <a:cxn ang="0">
                    <a:pos x="0" y="0"/>
                  </a:cxn>
                  <a:cxn ang="0">
                    <a:pos x="140" y="50"/>
                  </a:cxn>
                  <a:cxn ang="0">
                    <a:pos x="140" y="85"/>
                  </a:cxn>
                  <a:cxn ang="0">
                    <a:pos x="140" y="85"/>
                  </a:cxn>
                </a:cxnLst>
                <a:rect l="0" t="0" r="r" b="b"/>
                <a:pathLst>
                  <a:path w="140" h="85">
                    <a:moveTo>
                      <a:pt x="140" y="85"/>
                    </a:moveTo>
                    <a:lnTo>
                      <a:pt x="0" y="34"/>
                    </a:lnTo>
                    <a:lnTo>
                      <a:pt x="0" y="0"/>
                    </a:lnTo>
                    <a:lnTo>
                      <a:pt x="140" y="50"/>
                    </a:lnTo>
                    <a:lnTo>
                      <a:pt x="140" y="85"/>
                    </a:lnTo>
                    <a:lnTo>
                      <a:pt x="140" y="85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789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790"/>
              <p:cNvSpPr>
                <a:spLocks/>
              </p:cNvSpPr>
              <p:nvPr/>
            </p:nvSpPr>
            <p:spPr bwMode="auto">
              <a:xfrm>
                <a:off x="8072438" y="2574925"/>
                <a:ext cx="87313" cy="42863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1" y="35"/>
                  </a:cxn>
                  <a:cxn ang="0">
                    <a:pos x="111" y="0"/>
                  </a:cxn>
                  <a:cxn ang="0">
                    <a:pos x="0" y="20"/>
                  </a:cxn>
                  <a:cxn ang="0">
                    <a:pos x="0" y="54"/>
                  </a:cxn>
                  <a:cxn ang="0">
                    <a:pos x="0" y="54"/>
                  </a:cxn>
                </a:cxnLst>
                <a:rect l="0" t="0" r="r" b="b"/>
                <a:pathLst>
                  <a:path w="111" h="54">
                    <a:moveTo>
                      <a:pt x="0" y="54"/>
                    </a:moveTo>
                    <a:lnTo>
                      <a:pt x="111" y="35"/>
                    </a:lnTo>
                    <a:lnTo>
                      <a:pt x="111" y="0"/>
                    </a:lnTo>
                    <a:lnTo>
                      <a:pt x="0" y="20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noFill/>
              <a:ln w="15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Freeform 791"/>
              <p:cNvSpPr>
                <a:spLocks/>
              </p:cNvSpPr>
              <p:nvPr/>
            </p:nvSpPr>
            <p:spPr bwMode="auto">
              <a:xfrm>
                <a:off x="7959725" y="2490788"/>
                <a:ext cx="111125" cy="255588"/>
              </a:xfrm>
              <a:custGeom>
                <a:avLst/>
                <a:gdLst/>
                <a:ahLst/>
                <a:cxnLst>
                  <a:cxn ang="0">
                    <a:pos x="140" y="114"/>
                  </a:cxn>
                  <a:cxn ang="0">
                    <a:pos x="140" y="114"/>
                  </a:cxn>
                  <a:cxn ang="0">
                    <a:pos x="139" y="89"/>
                  </a:cxn>
                  <a:cxn ang="0">
                    <a:pos x="139" y="89"/>
                  </a:cxn>
                  <a:cxn ang="0">
                    <a:pos x="137" y="72"/>
                  </a:cxn>
                  <a:cxn ang="0">
                    <a:pos x="134" y="59"/>
                  </a:cxn>
                  <a:cxn ang="0">
                    <a:pos x="126" y="44"/>
                  </a:cxn>
                  <a:cxn ang="0">
                    <a:pos x="115" y="26"/>
                  </a:cxn>
                  <a:cxn ang="0">
                    <a:pos x="108" y="20"/>
                  </a:cxn>
                  <a:cxn ang="0">
                    <a:pos x="101" y="14"/>
                  </a:cxn>
                  <a:cxn ang="0">
                    <a:pos x="91" y="9"/>
                  </a:cxn>
                  <a:cxn ang="0">
                    <a:pos x="82" y="4"/>
                  </a:cxn>
                  <a:cxn ang="0">
                    <a:pos x="69" y="2"/>
                  </a:cxn>
                  <a:cxn ang="0">
                    <a:pos x="56" y="0"/>
                  </a:cxn>
                  <a:cxn ang="0">
                    <a:pos x="56" y="0"/>
                  </a:cxn>
                  <a:cxn ang="0">
                    <a:pos x="42" y="0"/>
                  </a:cxn>
                  <a:cxn ang="0">
                    <a:pos x="29" y="4"/>
                  </a:cxn>
                  <a:cxn ang="0">
                    <a:pos x="19" y="10"/>
                  </a:cxn>
                  <a:cxn ang="0">
                    <a:pos x="12" y="18"/>
                  </a:cxn>
                  <a:cxn ang="0">
                    <a:pos x="7" y="24"/>
                  </a:cxn>
                  <a:cxn ang="0">
                    <a:pos x="4" y="3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0" y="60"/>
                  </a:cxn>
                  <a:cxn ang="0">
                    <a:pos x="0" y="269"/>
                  </a:cxn>
                  <a:cxn ang="0">
                    <a:pos x="14" y="275"/>
                  </a:cxn>
                  <a:cxn ang="0">
                    <a:pos x="14" y="252"/>
                  </a:cxn>
                  <a:cxn ang="0">
                    <a:pos x="122" y="291"/>
                  </a:cxn>
                  <a:cxn ang="0">
                    <a:pos x="122" y="314"/>
                  </a:cxn>
                  <a:cxn ang="0">
                    <a:pos x="140" y="320"/>
                  </a:cxn>
                  <a:cxn ang="0">
                    <a:pos x="140" y="114"/>
                  </a:cxn>
                  <a:cxn ang="0">
                    <a:pos x="140" y="114"/>
                  </a:cxn>
                </a:cxnLst>
                <a:rect l="0" t="0" r="r" b="b"/>
                <a:pathLst>
                  <a:path w="140" h="320">
                    <a:moveTo>
                      <a:pt x="140" y="114"/>
                    </a:moveTo>
                    <a:lnTo>
                      <a:pt x="140" y="114"/>
                    </a:lnTo>
                    <a:lnTo>
                      <a:pt x="139" y="89"/>
                    </a:lnTo>
                    <a:lnTo>
                      <a:pt x="139" y="89"/>
                    </a:lnTo>
                    <a:lnTo>
                      <a:pt x="137" y="72"/>
                    </a:lnTo>
                    <a:lnTo>
                      <a:pt x="134" y="59"/>
                    </a:lnTo>
                    <a:lnTo>
                      <a:pt x="126" y="44"/>
                    </a:lnTo>
                    <a:lnTo>
                      <a:pt x="115" y="26"/>
                    </a:lnTo>
                    <a:lnTo>
                      <a:pt x="108" y="20"/>
                    </a:lnTo>
                    <a:lnTo>
                      <a:pt x="101" y="14"/>
                    </a:lnTo>
                    <a:lnTo>
                      <a:pt x="91" y="9"/>
                    </a:lnTo>
                    <a:lnTo>
                      <a:pt x="82" y="4"/>
                    </a:lnTo>
                    <a:lnTo>
                      <a:pt x="69" y="2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4"/>
                    </a:lnTo>
                    <a:lnTo>
                      <a:pt x="19" y="10"/>
                    </a:lnTo>
                    <a:lnTo>
                      <a:pt x="12" y="18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0" y="269"/>
                    </a:lnTo>
                    <a:lnTo>
                      <a:pt x="14" y="275"/>
                    </a:lnTo>
                    <a:lnTo>
                      <a:pt x="14" y="252"/>
                    </a:lnTo>
                    <a:lnTo>
                      <a:pt x="122" y="291"/>
                    </a:lnTo>
                    <a:lnTo>
                      <a:pt x="122" y="314"/>
                    </a:lnTo>
                    <a:lnTo>
                      <a:pt x="140" y="320"/>
                    </a:lnTo>
                    <a:lnTo>
                      <a:pt x="140" y="114"/>
                    </a:lnTo>
                    <a:lnTo>
                      <a:pt x="140" y="114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Line 792"/>
              <p:cNvSpPr>
                <a:spLocks noChangeShapeType="1"/>
              </p:cNvSpPr>
              <p:nvPr/>
            </p:nvSpPr>
            <p:spPr bwMode="auto">
              <a:xfrm>
                <a:off x="8158163" y="2562225"/>
                <a:ext cx="0" cy="5238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7" name="Group 404"/>
            <p:cNvGrpSpPr/>
            <p:nvPr/>
          </p:nvGrpSpPr>
          <p:grpSpPr>
            <a:xfrm>
              <a:off x="6185079" y="2874169"/>
              <a:ext cx="200025" cy="238125"/>
              <a:chOff x="7885112" y="5567362"/>
              <a:chExt cx="200025" cy="238125"/>
            </a:xfrm>
          </p:grpSpPr>
          <p:sp>
            <p:nvSpPr>
              <p:cNvPr id="144" name="Freeform 683"/>
              <p:cNvSpPr>
                <a:spLocks/>
              </p:cNvSpPr>
              <p:nvPr/>
            </p:nvSpPr>
            <p:spPr bwMode="auto">
              <a:xfrm>
                <a:off x="7886700" y="573246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0"/>
                  </a:cxn>
                  <a:cxn ang="0">
                    <a:pos x="242" y="5"/>
                  </a:cxn>
                  <a:cxn ang="0">
                    <a:pos x="237" y="11"/>
                  </a:cxn>
                  <a:cxn ang="0">
                    <a:pos x="228" y="17"/>
                  </a:cxn>
                  <a:cxn ang="0">
                    <a:pos x="214" y="23"/>
                  </a:cxn>
                  <a:cxn ang="0">
                    <a:pos x="193" y="28"/>
                  </a:cxn>
                  <a:cxn ang="0">
                    <a:pos x="162" y="32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2"/>
                  </a:cxn>
                  <a:cxn ang="0">
                    <a:pos x="52" y="28"/>
                  </a:cxn>
                  <a:cxn ang="0">
                    <a:pos x="30" y="23"/>
                  </a:cxn>
                  <a:cxn ang="0">
                    <a:pos x="15" y="17"/>
                  </a:cxn>
                  <a:cxn ang="0">
                    <a:pos x="7" y="11"/>
                  </a:cxn>
                  <a:cxn ang="0">
                    <a:pos x="1" y="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5"/>
                  </a:cxn>
                  <a:cxn ang="0">
                    <a:pos x="2" y="61"/>
                  </a:cxn>
                  <a:cxn ang="0">
                    <a:pos x="7" y="66"/>
                  </a:cxn>
                  <a:cxn ang="0">
                    <a:pos x="19" y="74"/>
                  </a:cxn>
                  <a:cxn ang="0">
                    <a:pos x="34" y="80"/>
                  </a:cxn>
                  <a:cxn ang="0">
                    <a:pos x="55" y="86"/>
                  </a:cxn>
                  <a:cxn ang="0">
                    <a:pos x="86" y="91"/>
                  </a:cxn>
                  <a:cxn ang="0">
                    <a:pos x="124" y="92"/>
                  </a:cxn>
                  <a:cxn ang="0">
                    <a:pos x="124" y="92"/>
                  </a:cxn>
                  <a:cxn ang="0">
                    <a:pos x="160" y="91"/>
                  </a:cxn>
                  <a:cxn ang="0">
                    <a:pos x="188" y="86"/>
                  </a:cxn>
                  <a:cxn ang="0">
                    <a:pos x="211" y="80"/>
                  </a:cxn>
                  <a:cxn ang="0">
                    <a:pos x="226" y="75"/>
                  </a:cxn>
                  <a:cxn ang="0">
                    <a:pos x="236" y="69"/>
                  </a:cxn>
                  <a:cxn ang="0">
                    <a:pos x="242" y="61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2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0"/>
                    </a:lnTo>
                    <a:lnTo>
                      <a:pt x="242" y="5"/>
                    </a:lnTo>
                    <a:lnTo>
                      <a:pt x="237" y="11"/>
                    </a:lnTo>
                    <a:lnTo>
                      <a:pt x="228" y="17"/>
                    </a:lnTo>
                    <a:lnTo>
                      <a:pt x="214" y="23"/>
                    </a:lnTo>
                    <a:lnTo>
                      <a:pt x="193" y="28"/>
                    </a:lnTo>
                    <a:lnTo>
                      <a:pt x="162" y="32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2"/>
                    </a:lnTo>
                    <a:lnTo>
                      <a:pt x="52" y="28"/>
                    </a:lnTo>
                    <a:lnTo>
                      <a:pt x="30" y="23"/>
                    </a:lnTo>
                    <a:lnTo>
                      <a:pt x="15" y="17"/>
                    </a:lnTo>
                    <a:lnTo>
                      <a:pt x="7" y="11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2" y="61"/>
                    </a:lnTo>
                    <a:lnTo>
                      <a:pt x="7" y="66"/>
                    </a:lnTo>
                    <a:lnTo>
                      <a:pt x="19" y="74"/>
                    </a:lnTo>
                    <a:lnTo>
                      <a:pt x="34" y="80"/>
                    </a:lnTo>
                    <a:lnTo>
                      <a:pt x="55" y="86"/>
                    </a:lnTo>
                    <a:lnTo>
                      <a:pt x="86" y="91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60" y="91"/>
                    </a:lnTo>
                    <a:lnTo>
                      <a:pt x="188" y="86"/>
                    </a:lnTo>
                    <a:lnTo>
                      <a:pt x="211" y="80"/>
                    </a:lnTo>
                    <a:lnTo>
                      <a:pt x="226" y="75"/>
                    </a:lnTo>
                    <a:lnTo>
                      <a:pt x="236" y="69"/>
                    </a:lnTo>
                    <a:lnTo>
                      <a:pt x="242" y="61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684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685"/>
              <p:cNvSpPr>
                <a:spLocks/>
              </p:cNvSpPr>
              <p:nvPr/>
            </p:nvSpPr>
            <p:spPr bwMode="auto">
              <a:xfrm>
                <a:off x="7886700" y="5686425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60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5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1"/>
                  </a:cxn>
                  <a:cxn ang="0">
                    <a:pos x="162" y="36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6"/>
                  </a:cxn>
                  <a:cxn ang="0">
                    <a:pos x="52" y="31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7" y="70"/>
                  </a:cxn>
                  <a:cxn ang="0">
                    <a:pos x="19" y="76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0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0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70"/>
                  </a:cxn>
                  <a:cxn ang="0">
                    <a:pos x="242" y="65"/>
                  </a:cxn>
                  <a:cxn ang="0">
                    <a:pos x="246" y="60"/>
                  </a:cxn>
                  <a:cxn ang="0">
                    <a:pos x="246" y="60"/>
                  </a:cxn>
                  <a:cxn ang="0">
                    <a:pos x="246" y="60"/>
                  </a:cxn>
                </a:cxnLst>
                <a:rect l="0" t="0" r="r" b="b"/>
                <a:pathLst>
                  <a:path w="246" h="93">
                    <a:moveTo>
                      <a:pt x="246" y="60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5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1"/>
                    </a:lnTo>
                    <a:lnTo>
                      <a:pt x="16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6"/>
                    </a:lnTo>
                    <a:lnTo>
                      <a:pt x="52" y="31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9" y="76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0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0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70"/>
                    </a:lnTo>
                    <a:lnTo>
                      <a:pt x="242" y="65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686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687"/>
              <p:cNvSpPr>
                <a:spLocks/>
              </p:cNvSpPr>
              <p:nvPr/>
            </p:nvSpPr>
            <p:spPr bwMode="auto">
              <a:xfrm>
                <a:off x="7886700" y="5641975"/>
                <a:ext cx="195262" cy="74612"/>
              </a:xfrm>
              <a:custGeom>
                <a:avLst/>
                <a:gdLst/>
                <a:ahLst/>
                <a:cxnLst>
                  <a:cxn ang="0">
                    <a:pos x="246" y="61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7"/>
                  </a:cxn>
                  <a:cxn ang="0">
                    <a:pos x="237" y="12"/>
                  </a:cxn>
                  <a:cxn ang="0">
                    <a:pos x="228" y="19"/>
                  </a:cxn>
                  <a:cxn ang="0">
                    <a:pos x="214" y="25"/>
                  </a:cxn>
                  <a:cxn ang="0">
                    <a:pos x="193" y="32"/>
                  </a:cxn>
                  <a:cxn ang="0">
                    <a:pos x="162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83" y="35"/>
                  </a:cxn>
                  <a:cxn ang="0">
                    <a:pos x="52" y="32"/>
                  </a:cxn>
                  <a:cxn ang="0">
                    <a:pos x="30" y="25"/>
                  </a:cxn>
                  <a:cxn ang="0">
                    <a:pos x="15" y="19"/>
                  </a:cxn>
                  <a:cxn ang="0">
                    <a:pos x="7" y="12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7" y="71"/>
                  </a:cxn>
                  <a:cxn ang="0">
                    <a:pos x="19" y="77"/>
                  </a:cxn>
                  <a:cxn ang="0">
                    <a:pos x="34" y="83"/>
                  </a:cxn>
                  <a:cxn ang="0">
                    <a:pos x="55" y="88"/>
                  </a:cxn>
                  <a:cxn ang="0">
                    <a:pos x="86" y="94"/>
                  </a:cxn>
                  <a:cxn ang="0">
                    <a:pos x="124" y="96"/>
                  </a:cxn>
                  <a:cxn ang="0">
                    <a:pos x="124" y="96"/>
                  </a:cxn>
                  <a:cxn ang="0">
                    <a:pos x="160" y="94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7"/>
                  </a:cxn>
                  <a:cxn ang="0">
                    <a:pos x="236" y="73"/>
                  </a:cxn>
                  <a:cxn ang="0">
                    <a:pos x="242" y="66"/>
                  </a:cxn>
                  <a:cxn ang="0">
                    <a:pos x="246" y="61"/>
                  </a:cxn>
                  <a:cxn ang="0">
                    <a:pos x="246" y="61"/>
                  </a:cxn>
                  <a:cxn ang="0">
                    <a:pos x="246" y="61"/>
                  </a:cxn>
                </a:cxnLst>
                <a:rect l="0" t="0" r="r" b="b"/>
                <a:pathLst>
                  <a:path w="246" h="96">
                    <a:moveTo>
                      <a:pt x="246" y="61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7"/>
                    </a:lnTo>
                    <a:lnTo>
                      <a:pt x="237" y="12"/>
                    </a:lnTo>
                    <a:lnTo>
                      <a:pt x="228" y="19"/>
                    </a:lnTo>
                    <a:lnTo>
                      <a:pt x="214" y="25"/>
                    </a:lnTo>
                    <a:lnTo>
                      <a:pt x="193" y="32"/>
                    </a:lnTo>
                    <a:lnTo>
                      <a:pt x="162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83" y="35"/>
                    </a:lnTo>
                    <a:lnTo>
                      <a:pt x="52" y="32"/>
                    </a:lnTo>
                    <a:lnTo>
                      <a:pt x="30" y="25"/>
                    </a:lnTo>
                    <a:lnTo>
                      <a:pt x="15" y="19"/>
                    </a:lnTo>
                    <a:lnTo>
                      <a:pt x="7" y="12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7" y="71"/>
                    </a:lnTo>
                    <a:lnTo>
                      <a:pt x="19" y="77"/>
                    </a:lnTo>
                    <a:lnTo>
                      <a:pt x="34" y="83"/>
                    </a:lnTo>
                    <a:lnTo>
                      <a:pt x="55" y="88"/>
                    </a:lnTo>
                    <a:lnTo>
                      <a:pt x="86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60" y="94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7"/>
                    </a:lnTo>
                    <a:lnTo>
                      <a:pt x="236" y="73"/>
                    </a:lnTo>
                    <a:lnTo>
                      <a:pt x="242" y="66"/>
                    </a:lnTo>
                    <a:lnTo>
                      <a:pt x="246" y="61"/>
                    </a:lnTo>
                    <a:lnTo>
                      <a:pt x="246" y="61"/>
                    </a:lnTo>
                    <a:lnTo>
                      <a:pt x="246" y="61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688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689"/>
              <p:cNvSpPr>
                <a:spLocks/>
              </p:cNvSpPr>
              <p:nvPr/>
            </p:nvSpPr>
            <p:spPr bwMode="auto">
              <a:xfrm>
                <a:off x="7886700" y="5599112"/>
                <a:ext cx="195262" cy="73025"/>
              </a:xfrm>
              <a:custGeom>
                <a:avLst/>
                <a:gdLst/>
                <a:ahLst/>
                <a:cxnLst>
                  <a:cxn ang="0">
                    <a:pos x="246" y="57"/>
                  </a:cxn>
                  <a:cxn ang="0">
                    <a:pos x="246" y="0"/>
                  </a:cxn>
                  <a:cxn ang="0">
                    <a:pos x="246" y="2"/>
                  </a:cxn>
                  <a:cxn ang="0">
                    <a:pos x="242" y="4"/>
                  </a:cxn>
                  <a:cxn ang="0">
                    <a:pos x="237" y="10"/>
                  </a:cxn>
                  <a:cxn ang="0">
                    <a:pos x="228" y="17"/>
                  </a:cxn>
                  <a:cxn ang="0">
                    <a:pos x="214" y="24"/>
                  </a:cxn>
                  <a:cxn ang="0">
                    <a:pos x="193" y="29"/>
                  </a:cxn>
                  <a:cxn ang="0">
                    <a:pos x="162" y="34"/>
                  </a:cxn>
                  <a:cxn ang="0">
                    <a:pos x="123" y="35"/>
                  </a:cxn>
                  <a:cxn ang="0">
                    <a:pos x="123" y="35"/>
                  </a:cxn>
                  <a:cxn ang="0">
                    <a:pos x="83" y="34"/>
                  </a:cxn>
                  <a:cxn ang="0">
                    <a:pos x="52" y="29"/>
                  </a:cxn>
                  <a:cxn ang="0">
                    <a:pos x="30" y="24"/>
                  </a:cxn>
                  <a:cxn ang="0">
                    <a:pos x="15" y="17"/>
                  </a:cxn>
                  <a:cxn ang="0">
                    <a:pos x="7" y="10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7"/>
                  </a:cxn>
                  <a:cxn ang="0">
                    <a:pos x="2" y="62"/>
                  </a:cxn>
                  <a:cxn ang="0">
                    <a:pos x="7" y="68"/>
                  </a:cxn>
                  <a:cxn ang="0">
                    <a:pos x="19" y="74"/>
                  </a:cxn>
                  <a:cxn ang="0">
                    <a:pos x="34" y="81"/>
                  </a:cxn>
                  <a:cxn ang="0">
                    <a:pos x="55" y="88"/>
                  </a:cxn>
                  <a:cxn ang="0">
                    <a:pos x="86" y="91"/>
                  </a:cxn>
                  <a:cxn ang="0">
                    <a:pos x="124" y="93"/>
                  </a:cxn>
                  <a:cxn ang="0">
                    <a:pos x="124" y="93"/>
                  </a:cxn>
                  <a:cxn ang="0">
                    <a:pos x="160" y="91"/>
                  </a:cxn>
                  <a:cxn ang="0">
                    <a:pos x="188" y="88"/>
                  </a:cxn>
                  <a:cxn ang="0">
                    <a:pos x="211" y="83"/>
                  </a:cxn>
                  <a:cxn ang="0">
                    <a:pos x="226" y="76"/>
                  </a:cxn>
                  <a:cxn ang="0">
                    <a:pos x="236" y="69"/>
                  </a:cxn>
                  <a:cxn ang="0">
                    <a:pos x="242" y="64"/>
                  </a:cxn>
                  <a:cxn ang="0">
                    <a:pos x="246" y="57"/>
                  </a:cxn>
                  <a:cxn ang="0">
                    <a:pos x="246" y="57"/>
                  </a:cxn>
                  <a:cxn ang="0">
                    <a:pos x="246" y="57"/>
                  </a:cxn>
                </a:cxnLst>
                <a:rect l="0" t="0" r="r" b="b"/>
                <a:pathLst>
                  <a:path w="246" h="93">
                    <a:moveTo>
                      <a:pt x="246" y="57"/>
                    </a:moveTo>
                    <a:lnTo>
                      <a:pt x="246" y="0"/>
                    </a:lnTo>
                    <a:lnTo>
                      <a:pt x="246" y="2"/>
                    </a:lnTo>
                    <a:lnTo>
                      <a:pt x="242" y="4"/>
                    </a:lnTo>
                    <a:lnTo>
                      <a:pt x="237" y="10"/>
                    </a:lnTo>
                    <a:lnTo>
                      <a:pt x="228" y="17"/>
                    </a:lnTo>
                    <a:lnTo>
                      <a:pt x="214" y="24"/>
                    </a:lnTo>
                    <a:lnTo>
                      <a:pt x="193" y="29"/>
                    </a:lnTo>
                    <a:lnTo>
                      <a:pt x="162" y="34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83" y="34"/>
                    </a:lnTo>
                    <a:lnTo>
                      <a:pt x="52" y="29"/>
                    </a:lnTo>
                    <a:lnTo>
                      <a:pt x="30" y="24"/>
                    </a:lnTo>
                    <a:lnTo>
                      <a:pt x="15" y="17"/>
                    </a:lnTo>
                    <a:lnTo>
                      <a:pt x="7" y="10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2" y="62"/>
                    </a:lnTo>
                    <a:lnTo>
                      <a:pt x="7" y="68"/>
                    </a:lnTo>
                    <a:lnTo>
                      <a:pt x="19" y="74"/>
                    </a:lnTo>
                    <a:lnTo>
                      <a:pt x="34" y="81"/>
                    </a:lnTo>
                    <a:lnTo>
                      <a:pt x="55" y="88"/>
                    </a:lnTo>
                    <a:lnTo>
                      <a:pt x="86" y="91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60" y="91"/>
                    </a:lnTo>
                    <a:lnTo>
                      <a:pt x="188" y="88"/>
                    </a:lnTo>
                    <a:lnTo>
                      <a:pt x="211" y="83"/>
                    </a:lnTo>
                    <a:lnTo>
                      <a:pt x="226" y="76"/>
                    </a:lnTo>
                    <a:lnTo>
                      <a:pt x="236" y="69"/>
                    </a:lnTo>
                    <a:lnTo>
                      <a:pt x="242" y="6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6" y="57"/>
                    </a:lnTo>
                    <a:close/>
                  </a:path>
                </a:pathLst>
              </a:custGeom>
              <a:noFill/>
              <a:ln w="1588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690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691"/>
              <p:cNvSpPr>
                <a:spLocks/>
              </p:cNvSpPr>
              <p:nvPr/>
            </p:nvSpPr>
            <p:spPr bwMode="auto">
              <a:xfrm>
                <a:off x="7886700" y="5567362"/>
                <a:ext cx="195262" cy="58738"/>
              </a:xfrm>
              <a:custGeom>
                <a:avLst/>
                <a:gdLst/>
                <a:ahLst/>
                <a:cxnLst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4"/>
                  </a:cxn>
                  <a:cxn ang="0">
                    <a:pos x="245" y="30"/>
                  </a:cxn>
                  <a:cxn ang="0">
                    <a:pos x="236" y="24"/>
                  </a:cxn>
                  <a:cxn ang="0">
                    <a:pos x="226" y="17"/>
                  </a:cxn>
                  <a:cxn ang="0">
                    <a:pos x="209" y="10"/>
                  </a:cxn>
                  <a:cxn ang="0">
                    <a:pos x="191" y="8"/>
                  </a:cxn>
                  <a:cxn ang="0">
                    <a:pos x="171" y="3"/>
                  </a:cxn>
                  <a:cxn ang="0">
                    <a:pos x="147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98" y="0"/>
                  </a:cxn>
                  <a:cxn ang="0">
                    <a:pos x="74" y="3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9" y="17"/>
                  </a:cxn>
                  <a:cxn ang="0">
                    <a:pos x="8" y="24"/>
                  </a:cxn>
                  <a:cxn ang="0">
                    <a:pos x="1" y="30"/>
                  </a:cxn>
                  <a:cxn ang="0">
                    <a:pos x="0" y="34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4"/>
                  </a:cxn>
                  <a:cxn ang="0">
                    <a:pos x="8" y="52"/>
                  </a:cxn>
                  <a:cxn ang="0">
                    <a:pos x="19" y="58"/>
                  </a:cxn>
                  <a:cxn ang="0">
                    <a:pos x="34" y="63"/>
                  </a:cxn>
                  <a:cxn ang="0">
                    <a:pos x="52" y="68"/>
                  </a:cxn>
                  <a:cxn ang="0">
                    <a:pos x="74" y="72"/>
                  </a:cxn>
                  <a:cxn ang="0">
                    <a:pos x="98" y="73"/>
                  </a:cxn>
                  <a:cxn ang="0">
                    <a:pos x="123" y="74"/>
                  </a:cxn>
                  <a:cxn ang="0">
                    <a:pos x="123" y="74"/>
                  </a:cxn>
                  <a:cxn ang="0">
                    <a:pos x="147" y="73"/>
                  </a:cxn>
                  <a:cxn ang="0">
                    <a:pos x="171" y="72"/>
                  </a:cxn>
                  <a:cxn ang="0">
                    <a:pos x="191" y="68"/>
                  </a:cxn>
                  <a:cxn ang="0">
                    <a:pos x="209" y="63"/>
                  </a:cxn>
                  <a:cxn ang="0">
                    <a:pos x="226" y="58"/>
                  </a:cxn>
                  <a:cxn ang="0">
                    <a:pos x="236" y="52"/>
                  </a:cxn>
                  <a:cxn ang="0">
                    <a:pos x="245" y="44"/>
                  </a:cxn>
                  <a:cxn ang="0">
                    <a:pos x="246" y="42"/>
                  </a:cxn>
                  <a:cxn ang="0">
                    <a:pos x="246" y="37"/>
                  </a:cxn>
                  <a:cxn ang="0">
                    <a:pos x="246" y="37"/>
                  </a:cxn>
                  <a:cxn ang="0">
                    <a:pos x="246" y="37"/>
                  </a:cxn>
                </a:cxnLst>
                <a:rect l="0" t="0" r="r" b="b"/>
                <a:pathLst>
                  <a:path w="246" h="74">
                    <a:moveTo>
                      <a:pt x="246" y="37"/>
                    </a:moveTo>
                    <a:lnTo>
                      <a:pt x="246" y="37"/>
                    </a:lnTo>
                    <a:lnTo>
                      <a:pt x="246" y="34"/>
                    </a:lnTo>
                    <a:lnTo>
                      <a:pt x="245" y="30"/>
                    </a:lnTo>
                    <a:lnTo>
                      <a:pt x="236" y="24"/>
                    </a:lnTo>
                    <a:lnTo>
                      <a:pt x="226" y="17"/>
                    </a:lnTo>
                    <a:lnTo>
                      <a:pt x="209" y="10"/>
                    </a:lnTo>
                    <a:lnTo>
                      <a:pt x="191" y="8"/>
                    </a:lnTo>
                    <a:lnTo>
                      <a:pt x="171" y="3"/>
                    </a:lnTo>
                    <a:lnTo>
                      <a:pt x="147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98" y="0"/>
                    </a:lnTo>
                    <a:lnTo>
                      <a:pt x="74" y="3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9" y="17"/>
                    </a:lnTo>
                    <a:lnTo>
                      <a:pt x="8" y="24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8" y="52"/>
                    </a:lnTo>
                    <a:lnTo>
                      <a:pt x="19" y="58"/>
                    </a:lnTo>
                    <a:lnTo>
                      <a:pt x="34" y="63"/>
                    </a:lnTo>
                    <a:lnTo>
                      <a:pt x="52" y="68"/>
                    </a:lnTo>
                    <a:lnTo>
                      <a:pt x="74" y="72"/>
                    </a:lnTo>
                    <a:lnTo>
                      <a:pt x="98" y="73"/>
                    </a:lnTo>
                    <a:lnTo>
                      <a:pt x="123" y="74"/>
                    </a:lnTo>
                    <a:lnTo>
                      <a:pt x="123" y="74"/>
                    </a:lnTo>
                    <a:lnTo>
                      <a:pt x="147" y="73"/>
                    </a:lnTo>
                    <a:lnTo>
                      <a:pt x="171" y="72"/>
                    </a:lnTo>
                    <a:lnTo>
                      <a:pt x="191" y="68"/>
                    </a:lnTo>
                    <a:lnTo>
                      <a:pt x="209" y="63"/>
                    </a:lnTo>
                    <a:lnTo>
                      <a:pt x="226" y="58"/>
                    </a:lnTo>
                    <a:lnTo>
                      <a:pt x="236" y="52"/>
                    </a:lnTo>
                    <a:lnTo>
                      <a:pt x="245" y="44"/>
                    </a:lnTo>
                    <a:lnTo>
                      <a:pt x="246" y="42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46" y="37"/>
                    </a:lnTo>
                    <a:close/>
                  </a:path>
                </a:pathLst>
              </a:custGeom>
              <a:noFill/>
              <a:ln w="4763">
                <a:solidFill>
                  <a:srgbClr val="4573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692"/>
              <p:cNvSpPr>
                <a:spLocks/>
              </p:cNvSpPr>
              <p:nvPr/>
            </p:nvSpPr>
            <p:spPr bwMode="auto">
              <a:xfrm>
                <a:off x="7885112" y="5775325"/>
                <a:ext cx="100013" cy="30162"/>
              </a:xfrm>
              <a:custGeom>
                <a:avLst/>
                <a:gdLst/>
                <a:ahLst/>
                <a:cxnLst>
                  <a:cxn ang="0">
                    <a:pos x="126" y="37"/>
                  </a:cxn>
                  <a:cxn ang="0">
                    <a:pos x="122" y="37"/>
                  </a:cxn>
                  <a:cxn ang="0">
                    <a:pos x="118" y="37"/>
                  </a:cxn>
                  <a:cxn ang="0">
                    <a:pos x="113" y="37"/>
                  </a:cxn>
                  <a:cxn ang="0">
                    <a:pos x="109" y="37"/>
                  </a:cxn>
                  <a:cxn ang="0">
                    <a:pos x="106" y="37"/>
                  </a:cxn>
                  <a:cxn ang="0">
                    <a:pos x="102" y="36"/>
                  </a:cxn>
                  <a:cxn ang="0">
                    <a:pos x="98" y="36"/>
                  </a:cxn>
                  <a:cxn ang="0">
                    <a:pos x="94" y="36"/>
                  </a:cxn>
                  <a:cxn ang="0">
                    <a:pos x="91" y="36"/>
                  </a:cxn>
                  <a:cxn ang="0">
                    <a:pos x="87" y="36"/>
                  </a:cxn>
                  <a:cxn ang="0">
                    <a:pos x="83" y="36"/>
                  </a:cxn>
                  <a:cxn ang="0">
                    <a:pos x="79" y="35"/>
                  </a:cxn>
                  <a:cxn ang="0">
                    <a:pos x="76" y="34"/>
                  </a:cxn>
                  <a:cxn ang="0">
                    <a:pos x="72" y="34"/>
                  </a:cxn>
                  <a:cxn ang="0">
                    <a:pos x="69" y="34"/>
                  </a:cxn>
                  <a:cxn ang="0">
                    <a:pos x="66" y="34"/>
                  </a:cxn>
                  <a:cxn ang="0">
                    <a:pos x="62" y="32"/>
                  </a:cxn>
                  <a:cxn ang="0">
                    <a:pos x="59" y="31"/>
                  </a:cxn>
                  <a:cxn ang="0">
                    <a:pos x="55" y="31"/>
                  </a:cxn>
                  <a:cxn ang="0">
                    <a:pos x="53" y="31"/>
                  </a:cxn>
                  <a:cxn ang="0">
                    <a:pos x="49" y="29"/>
                  </a:cxn>
                  <a:cxn ang="0">
                    <a:pos x="47" y="29"/>
                  </a:cxn>
                  <a:cxn ang="0">
                    <a:pos x="43" y="29"/>
                  </a:cxn>
                  <a:cxn ang="0">
                    <a:pos x="40" y="27"/>
                  </a:cxn>
                  <a:cxn ang="0">
                    <a:pos x="38" y="26"/>
                  </a:cxn>
                  <a:cxn ang="0">
                    <a:pos x="35" y="26"/>
                  </a:cxn>
                  <a:cxn ang="0">
                    <a:pos x="33" y="25"/>
                  </a:cxn>
                  <a:cxn ang="0">
                    <a:pos x="30" y="25"/>
                  </a:cxn>
                  <a:cxn ang="0">
                    <a:pos x="28" y="24"/>
                  </a:cxn>
                  <a:cxn ang="0">
                    <a:pos x="25" y="22"/>
                  </a:cxn>
                  <a:cxn ang="0">
                    <a:pos x="23" y="21"/>
                  </a:cxn>
                  <a:cxn ang="0">
                    <a:pos x="20" y="20"/>
                  </a:cxn>
                  <a:cxn ang="0">
                    <a:pos x="19" y="20"/>
                  </a:cxn>
                  <a:cxn ang="0">
                    <a:pos x="17" y="19"/>
                  </a:cxn>
                  <a:cxn ang="0">
                    <a:pos x="15" y="17"/>
                  </a:cxn>
                  <a:cxn ang="0">
                    <a:pos x="13" y="16"/>
                  </a:cxn>
                  <a:cxn ang="0">
                    <a:pos x="11" y="16"/>
                  </a:cxn>
                  <a:cxn ang="0">
                    <a:pos x="10" y="14"/>
                  </a:cxn>
                  <a:cxn ang="0">
                    <a:pos x="10" y="14"/>
                  </a:cxn>
                  <a:cxn ang="0">
                    <a:pos x="8" y="12"/>
                  </a:cxn>
                  <a:cxn ang="0">
                    <a:pos x="8" y="11"/>
                  </a:cxn>
                  <a:cxn ang="0">
                    <a:pos x="5" y="10"/>
                  </a:cxn>
                  <a:cxn ang="0">
                    <a:pos x="5" y="9"/>
                  </a:cxn>
                  <a:cxn ang="0">
                    <a:pos x="4" y="7"/>
                  </a:cxn>
                  <a:cxn ang="0">
                    <a:pos x="3" y="6"/>
                  </a:cxn>
                  <a:cxn ang="0">
                    <a:pos x="3" y="5"/>
                  </a:cxn>
                  <a:cxn ang="0">
                    <a:pos x="1" y="5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26" h="37">
                    <a:moveTo>
                      <a:pt x="126" y="37"/>
                    </a:moveTo>
                    <a:lnTo>
                      <a:pt x="122" y="37"/>
                    </a:lnTo>
                    <a:lnTo>
                      <a:pt x="118" y="37"/>
                    </a:lnTo>
                    <a:lnTo>
                      <a:pt x="113" y="37"/>
                    </a:lnTo>
                    <a:lnTo>
                      <a:pt x="109" y="37"/>
                    </a:lnTo>
                    <a:lnTo>
                      <a:pt x="106" y="37"/>
                    </a:lnTo>
                    <a:lnTo>
                      <a:pt x="102" y="36"/>
                    </a:lnTo>
                    <a:lnTo>
                      <a:pt x="98" y="36"/>
                    </a:lnTo>
                    <a:lnTo>
                      <a:pt x="94" y="36"/>
                    </a:lnTo>
                    <a:lnTo>
                      <a:pt x="91" y="36"/>
                    </a:lnTo>
                    <a:lnTo>
                      <a:pt x="87" y="36"/>
                    </a:lnTo>
                    <a:lnTo>
                      <a:pt x="83" y="36"/>
                    </a:lnTo>
                    <a:lnTo>
                      <a:pt x="79" y="35"/>
                    </a:lnTo>
                    <a:lnTo>
                      <a:pt x="76" y="34"/>
                    </a:lnTo>
                    <a:lnTo>
                      <a:pt x="72" y="34"/>
                    </a:lnTo>
                    <a:lnTo>
                      <a:pt x="69" y="34"/>
                    </a:lnTo>
                    <a:lnTo>
                      <a:pt x="66" y="34"/>
                    </a:lnTo>
                    <a:lnTo>
                      <a:pt x="62" y="32"/>
                    </a:lnTo>
                    <a:lnTo>
                      <a:pt x="59" y="31"/>
                    </a:lnTo>
                    <a:lnTo>
                      <a:pt x="55" y="31"/>
                    </a:lnTo>
                    <a:lnTo>
                      <a:pt x="53" y="31"/>
                    </a:lnTo>
                    <a:lnTo>
                      <a:pt x="49" y="29"/>
                    </a:lnTo>
                    <a:lnTo>
                      <a:pt x="47" y="29"/>
                    </a:lnTo>
                    <a:lnTo>
                      <a:pt x="43" y="29"/>
                    </a:lnTo>
                    <a:lnTo>
                      <a:pt x="40" y="27"/>
                    </a:lnTo>
                    <a:lnTo>
                      <a:pt x="38" y="26"/>
                    </a:lnTo>
                    <a:lnTo>
                      <a:pt x="35" y="26"/>
                    </a:lnTo>
                    <a:lnTo>
                      <a:pt x="33" y="25"/>
                    </a:lnTo>
                    <a:lnTo>
                      <a:pt x="30" y="25"/>
                    </a:lnTo>
                    <a:lnTo>
                      <a:pt x="28" y="24"/>
                    </a:lnTo>
                    <a:lnTo>
                      <a:pt x="25" y="22"/>
                    </a:lnTo>
                    <a:lnTo>
                      <a:pt x="23" y="21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7" y="19"/>
                    </a:lnTo>
                    <a:lnTo>
                      <a:pt x="15" y="17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693"/>
              <p:cNvSpPr>
                <a:spLocks/>
              </p:cNvSpPr>
              <p:nvPr/>
            </p:nvSpPr>
            <p:spPr bwMode="auto">
              <a:xfrm>
                <a:off x="7985125" y="5775325"/>
                <a:ext cx="100012" cy="30162"/>
              </a:xfrm>
              <a:custGeom>
                <a:avLst/>
                <a:gdLst/>
                <a:ahLst/>
                <a:cxnLst>
                  <a:cxn ang="0">
                    <a:pos x="125" y="0"/>
                  </a:cxn>
                  <a:cxn ang="0">
                    <a:pos x="125" y="0"/>
                  </a:cxn>
                  <a:cxn ang="0">
                    <a:pos x="125" y="2"/>
                  </a:cxn>
                  <a:cxn ang="0">
                    <a:pos x="125" y="2"/>
                  </a:cxn>
                  <a:cxn ang="0">
                    <a:pos x="124" y="5"/>
                  </a:cxn>
                  <a:cxn ang="0">
                    <a:pos x="123" y="5"/>
                  </a:cxn>
                  <a:cxn ang="0">
                    <a:pos x="123" y="6"/>
                  </a:cxn>
                  <a:cxn ang="0">
                    <a:pos x="123" y="7"/>
                  </a:cxn>
                  <a:cxn ang="0">
                    <a:pos x="122" y="9"/>
                  </a:cxn>
                  <a:cxn ang="0">
                    <a:pos x="120" y="10"/>
                  </a:cxn>
                  <a:cxn ang="0">
                    <a:pos x="119" y="11"/>
                  </a:cxn>
                  <a:cxn ang="0">
                    <a:pos x="118" y="12"/>
                  </a:cxn>
                  <a:cxn ang="0">
                    <a:pos x="117" y="14"/>
                  </a:cxn>
                  <a:cxn ang="0">
                    <a:pos x="115" y="14"/>
                  </a:cxn>
                  <a:cxn ang="0">
                    <a:pos x="114" y="16"/>
                  </a:cxn>
                  <a:cxn ang="0">
                    <a:pos x="112" y="16"/>
                  </a:cxn>
                  <a:cxn ang="0">
                    <a:pos x="110" y="17"/>
                  </a:cxn>
                  <a:cxn ang="0">
                    <a:pos x="108" y="19"/>
                  </a:cxn>
                  <a:cxn ang="0">
                    <a:pos x="105" y="20"/>
                  </a:cxn>
                  <a:cxn ang="0">
                    <a:pos x="104" y="20"/>
                  </a:cxn>
                  <a:cxn ang="0">
                    <a:pos x="102" y="21"/>
                  </a:cxn>
                  <a:cxn ang="0">
                    <a:pos x="99" y="22"/>
                  </a:cxn>
                  <a:cxn ang="0">
                    <a:pos x="96" y="24"/>
                  </a:cxn>
                  <a:cxn ang="0">
                    <a:pos x="95" y="25"/>
                  </a:cxn>
                  <a:cxn ang="0">
                    <a:pos x="91" y="25"/>
                  </a:cxn>
                  <a:cxn ang="0">
                    <a:pos x="90" y="26"/>
                  </a:cxn>
                  <a:cxn ang="0">
                    <a:pos x="88" y="26"/>
                  </a:cxn>
                  <a:cxn ang="0">
                    <a:pos x="84" y="27"/>
                  </a:cxn>
                  <a:cxn ang="0">
                    <a:pos x="81" y="29"/>
                  </a:cxn>
                  <a:cxn ang="0">
                    <a:pos x="79" y="29"/>
                  </a:cxn>
                  <a:cxn ang="0">
                    <a:pos x="76" y="29"/>
                  </a:cxn>
                  <a:cxn ang="0">
                    <a:pos x="71" y="31"/>
                  </a:cxn>
                  <a:cxn ang="0">
                    <a:pos x="70" y="31"/>
                  </a:cxn>
                  <a:cxn ang="0">
                    <a:pos x="66" y="31"/>
                  </a:cxn>
                  <a:cxn ang="0">
                    <a:pos x="63" y="32"/>
                  </a:cxn>
                  <a:cxn ang="0">
                    <a:pos x="59" y="34"/>
                  </a:cxn>
                  <a:cxn ang="0">
                    <a:pos x="56" y="34"/>
                  </a:cxn>
                  <a:cxn ang="0">
                    <a:pos x="53" y="34"/>
                  </a:cxn>
                  <a:cxn ang="0">
                    <a:pos x="49" y="34"/>
                  </a:cxn>
                  <a:cxn ang="0">
                    <a:pos x="45" y="35"/>
                  </a:cxn>
                  <a:cxn ang="0">
                    <a:pos x="41" y="36"/>
                  </a:cxn>
                  <a:cxn ang="0">
                    <a:pos x="39" y="36"/>
                  </a:cxn>
                  <a:cxn ang="0">
                    <a:pos x="35" y="36"/>
                  </a:cxn>
                  <a:cxn ang="0">
                    <a:pos x="30" y="36"/>
                  </a:cxn>
                  <a:cxn ang="0">
                    <a:pos x="27" y="36"/>
                  </a:cxn>
                  <a:cxn ang="0">
                    <a:pos x="22" y="36"/>
                  </a:cxn>
                  <a:cxn ang="0">
                    <a:pos x="19" y="37"/>
                  </a:cxn>
                  <a:cxn ang="0">
                    <a:pos x="15" y="37"/>
                  </a:cxn>
                  <a:cxn ang="0">
                    <a:pos x="11" y="37"/>
                  </a:cxn>
                  <a:cxn ang="0">
                    <a:pos x="9" y="37"/>
                  </a:cxn>
                  <a:cxn ang="0">
                    <a:pos x="4" y="37"/>
                  </a:cxn>
                  <a:cxn ang="0">
                    <a:pos x="0" y="37"/>
                  </a:cxn>
                </a:cxnLst>
                <a:rect l="0" t="0" r="r" b="b"/>
                <a:pathLst>
                  <a:path w="125" h="37">
                    <a:moveTo>
                      <a:pt x="125" y="0"/>
                    </a:moveTo>
                    <a:lnTo>
                      <a:pt x="125" y="0"/>
                    </a:lnTo>
                    <a:lnTo>
                      <a:pt x="125" y="2"/>
                    </a:lnTo>
                    <a:lnTo>
                      <a:pt x="125" y="2"/>
                    </a:lnTo>
                    <a:lnTo>
                      <a:pt x="124" y="5"/>
                    </a:lnTo>
                    <a:lnTo>
                      <a:pt x="123" y="5"/>
                    </a:lnTo>
                    <a:lnTo>
                      <a:pt x="123" y="6"/>
                    </a:lnTo>
                    <a:lnTo>
                      <a:pt x="123" y="7"/>
                    </a:lnTo>
                    <a:lnTo>
                      <a:pt x="122" y="9"/>
                    </a:lnTo>
                    <a:lnTo>
                      <a:pt x="120" y="10"/>
                    </a:lnTo>
                    <a:lnTo>
                      <a:pt x="119" y="11"/>
                    </a:lnTo>
                    <a:lnTo>
                      <a:pt x="118" y="12"/>
                    </a:lnTo>
                    <a:lnTo>
                      <a:pt x="117" y="14"/>
                    </a:lnTo>
                    <a:lnTo>
                      <a:pt x="115" y="14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0" y="17"/>
                    </a:lnTo>
                    <a:lnTo>
                      <a:pt x="108" y="19"/>
                    </a:lnTo>
                    <a:lnTo>
                      <a:pt x="105" y="20"/>
                    </a:lnTo>
                    <a:lnTo>
                      <a:pt x="104" y="20"/>
                    </a:lnTo>
                    <a:lnTo>
                      <a:pt x="102" y="21"/>
                    </a:lnTo>
                    <a:lnTo>
                      <a:pt x="99" y="22"/>
                    </a:lnTo>
                    <a:lnTo>
                      <a:pt x="96" y="24"/>
                    </a:lnTo>
                    <a:lnTo>
                      <a:pt x="95" y="25"/>
                    </a:lnTo>
                    <a:lnTo>
                      <a:pt x="91" y="25"/>
                    </a:lnTo>
                    <a:lnTo>
                      <a:pt x="90" y="26"/>
                    </a:lnTo>
                    <a:lnTo>
                      <a:pt x="88" y="26"/>
                    </a:lnTo>
                    <a:lnTo>
                      <a:pt x="84" y="27"/>
                    </a:lnTo>
                    <a:lnTo>
                      <a:pt x="81" y="29"/>
                    </a:lnTo>
                    <a:lnTo>
                      <a:pt x="79" y="29"/>
                    </a:lnTo>
                    <a:lnTo>
                      <a:pt x="76" y="29"/>
                    </a:lnTo>
                    <a:lnTo>
                      <a:pt x="71" y="31"/>
                    </a:lnTo>
                    <a:lnTo>
                      <a:pt x="70" y="31"/>
                    </a:lnTo>
                    <a:lnTo>
                      <a:pt x="66" y="31"/>
                    </a:lnTo>
                    <a:lnTo>
                      <a:pt x="63" y="32"/>
                    </a:lnTo>
                    <a:lnTo>
                      <a:pt x="59" y="34"/>
                    </a:lnTo>
                    <a:lnTo>
                      <a:pt x="56" y="34"/>
                    </a:lnTo>
                    <a:lnTo>
                      <a:pt x="53" y="34"/>
                    </a:lnTo>
                    <a:lnTo>
                      <a:pt x="49" y="34"/>
                    </a:lnTo>
                    <a:lnTo>
                      <a:pt x="45" y="35"/>
                    </a:lnTo>
                    <a:lnTo>
                      <a:pt x="41" y="36"/>
                    </a:lnTo>
                    <a:lnTo>
                      <a:pt x="39" y="36"/>
                    </a:lnTo>
                    <a:lnTo>
                      <a:pt x="35" y="36"/>
                    </a:lnTo>
                    <a:lnTo>
                      <a:pt x="30" y="36"/>
                    </a:lnTo>
                    <a:lnTo>
                      <a:pt x="27" y="36"/>
                    </a:lnTo>
                    <a:lnTo>
                      <a:pt x="22" y="36"/>
                    </a:lnTo>
                    <a:lnTo>
                      <a:pt x="19" y="37"/>
                    </a:lnTo>
                    <a:lnTo>
                      <a:pt x="15" y="37"/>
                    </a:lnTo>
                    <a:lnTo>
                      <a:pt x="11" y="37"/>
                    </a:lnTo>
                    <a:lnTo>
                      <a:pt x="9" y="37"/>
                    </a:lnTo>
                    <a:lnTo>
                      <a:pt x="4" y="37"/>
                    </a:lnTo>
                    <a:lnTo>
                      <a:pt x="0" y="37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694"/>
              <p:cNvSpPr>
                <a:spLocks/>
              </p:cNvSpPr>
              <p:nvPr/>
            </p:nvSpPr>
            <p:spPr bwMode="auto">
              <a:xfrm>
                <a:off x="7983537" y="5567362"/>
                <a:ext cx="101600" cy="301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0" y="0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20" y="1"/>
                  </a:cxn>
                  <a:cxn ang="0">
                    <a:pos x="23" y="1"/>
                  </a:cxn>
                  <a:cxn ang="0">
                    <a:pos x="27" y="1"/>
                  </a:cxn>
                  <a:cxn ang="0">
                    <a:pos x="31" y="3"/>
                  </a:cxn>
                  <a:cxn ang="0">
                    <a:pos x="35" y="3"/>
                  </a:cxn>
                  <a:cxn ang="0">
                    <a:pos x="38" y="3"/>
                  </a:cxn>
                  <a:cxn ang="0">
                    <a:pos x="42" y="3"/>
                  </a:cxn>
                  <a:cxn ang="0">
                    <a:pos x="46" y="3"/>
                  </a:cxn>
                  <a:cxn ang="0">
                    <a:pos x="50" y="4"/>
                  </a:cxn>
                  <a:cxn ang="0">
                    <a:pos x="52" y="4"/>
                  </a:cxn>
                  <a:cxn ang="0">
                    <a:pos x="57" y="5"/>
                  </a:cxn>
                  <a:cxn ang="0">
                    <a:pos x="60" y="5"/>
                  </a:cxn>
                  <a:cxn ang="0">
                    <a:pos x="64" y="6"/>
                  </a:cxn>
                  <a:cxn ang="0">
                    <a:pos x="66" y="6"/>
                  </a:cxn>
                  <a:cxn ang="0">
                    <a:pos x="70" y="8"/>
                  </a:cxn>
                  <a:cxn ang="0">
                    <a:pos x="72" y="8"/>
                  </a:cxn>
                  <a:cxn ang="0">
                    <a:pos x="76" y="9"/>
                  </a:cxn>
                  <a:cxn ang="0">
                    <a:pos x="79" y="9"/>
                  </a:cxn>
                  <a:cxn ang="0">
                    <a:pos x="81" y="10"/>
                  </a:cxn>
                  <a:cxn ang="0">
                    <a:pos x="85" y="11"/>
                  </a:cxn>
                  <a:cxn ang="0">
                    <a:pos x="87" y="11"/>
                  </a:cxn>
                  <a:cxn ang="0">
                    <a:pos x="90" y="13"/>
                  </a:cxn>
                  <a:cxn ang="0">
                    <a:pos x="92" y="13"/>
                  </a:cxn>
                  <a:cxn ang="0">
                    <a:pos x="95" y="14"/>
                  </a:cxn>
                  <a:cxn ang="0">
                    <a:pos x="97" y="15"/>
                  </a:cxn>
                  <a:cxn ang="0">
                    <a:pos x="100" y="15"/>
                  </a:cxn>
                  <a:cxn ang="0">
                    <a:pos x="103" y="18"/>
                  </a:cxn>
                  <a:cxn ang="0">
                    <a:pos x="104" y="18"/>
                  </a:cxn>
                  <a:cxn ang="0">
                    <a:pos x="106" y="19"/>
                  </a:cxn>
                  <a:cxn ang="0">
                    <a:pos x="109" y="20"/>
                  </a:cxn>
                  <a:cxn ang="0">
                    <a:pos x="111" y="21"/>
                  </a:cxn>
                  <a:cxn ang="0">
                    <a:pos x="113" y="23"/>
                  </a:cxn>
                  <a:cxn ang="0">
                    <a:pos x="114" y="23"/>
                  </a:cxn>
                  <a:cxn ang="0">
                    <a:pos x="115" y="24"/>
                  </a:cxn>
                  <a:cxn ang="0">
                    <a:pos x="118" y="25"/>
                  </a:cxn>
                  <a:cxn ang="0">
                    <a:pos x="119" y="26"/>
                  </a:cxn>
                  <a:cxn ang="0">
                    <a:pos x="120" y="26"/>
                  </a:cxn>
                  <a:cxn ang="0">
                    <a:pos x="121" y="29"/>
                  </a:cxn>
                  <a:cxn ang="0">
                    <a:pos x="123" y="29"/>
                  </a:cxn>
                  <a:cxn ang="0">
                    <a:pos x="123" y="31"/>
                  </a:cxn>
                  <a:cxn ang="0">
                    <a:pos x="124" y="31"/>
                  </a:cxn>
                  <a:cxn ang="0">
                    <a:pos x="124" y="34"/>
                  </a:cxn>
                  <a:cxn ang="0">
                    <a:pos x="125" y="34"/>
                  </a:cxn>
                  <a:cxn ang="0">
                    <a:pos x="125" y="35"/>
                  </a:cxn>
                  <a:cxn ang="0">
                    <a:pos x="126" y="36"/>
                  </a:cxn>
                  <a:cxn ang="0">
                    <a:pos x="126" y="38"/>
                  </a:cxn>
                  <a:cxn ang="0">
                    <a:pos x="126" y="39"/>
                  </a:cxn>
                </a:cxnLst>
                <a:rect l="0" t="0" r="r" b="b"/>
                <a:pathLst>
                  <a:path w="126" h="3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8" y="3"/>
                    </a:lnTo>
                    <a:lnTo>
                      <a:pt x="42" y="3"/>
                    </a:lnTo>
                    <a:lnTo>
                      <a:pt x="46" y="3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7" y="5"/>
                    </a:lnTo>
                    <a:lnTo>
                      <a:pt x="60" y="5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70" y="8"/>
                    </a:lnTo>
                    <a:lnTo>
                      <a:pt x="72" y="8"/>
                    </a:lnTo>
                    <a:lnTo>
                      <a:pt x="76" y="9"/>
                    </a:lnTo>
                    <a:lnTo>
                      <a:pt x="79" y="9"/>
                    </a:lnTo>
                    <a:lnTo>
                      <a:pt x="81" y="10"/>
                    </a:lnTo>
                    <a:lnTo>
                      <a:pt x="85" y="11"/>
                    </a:lnTo>
                    <a:lnTo>
                      <a:pt x="87" y="11"/>
                    </a:lnTo>
                    <a:lnTo>
                      <a:pt x="90" y="13"/>
                    </a:lnTo>
                    <a:lnTo>
                      <a:pt x="92" y="13"/>
                    </a:lnTo>
                    <a:lnTo>
                      <a:pt x="95" y="14"/>
                    </a:lnTo>
                    <a:lnTo>
                      <a:pt x="97" y="15"/>
                    </a:lnTo>
                    <a:lnTo>
                      <a:pt x="100" y="15"/>
                    </a:lnTo>
                    <a:lnTo>
                      <a:pt x="103" y="18"/>
                    </a:lnTo>
                    <a:lnTo>
                      <a:pt x="104" y="18"/>
                    </a:lnTo>
                    <a:lnTo>
                      <a:pt x="106" y="19"/>
                    </a:lnTo>
                    <a:lnTo>
                      <a:pt x="109" y="20"/>
                    </a:lnTo>
                    <a:lnTo>
                      <a:pt x="111" y="21"/>
                    </a:lnTo>
                    <a:lnTo>
                      <a:pt x="113" y="23"/>
                    </a:lnTo>
                    <a:lnTo>
                      <a:pt x="114" y="23"/>
                    </a:lnTo>
                    <a:lnTo>
                      <a:pt x="115" y="24"/>
                    </a:lnTo>
                    <a:lnTo>
                      <a:pt x="118" y="25"/>
                    </a:lnTo>
                    <a:lnTo>
                      <a:pt x="119" y="26"/>
                    </a:lnTo>
                    <a:lnTo>
                      <a:pt x="120" y="26"/>
                    </a:lnTo>
                    <a:lnTo>
                      <a:pt x="121" y="29"/>
                    </a:lnTo>
                    <a:lnTo>
                      <a:pt x="123" y="29"/>
                    </a:lnTo>
                    <a:lnTo>
                      <a:pt x="123" y="31"/>
                    </a:lnTo>
                    <a:lnTo>
                      <a:pt x="124" y="31"/>
                    </a:lnTo>
                    <a:lnTo>
                      <a:pt x="124" y="34"/>
                    </a:lnTo>
                    <a:lnTo>
                      <a:pt x="125" y="34"/>
                    </a:lnTo>
                    <a:lnTo>
                      <a:pt x="125" y="35"/>
                    </a:lnTo>
                    <a:lnTo>
                      <a:pt x="126" y="36"/>
                    </a:lnTo>
                    <a:lnTo>
                      <a:pt x="126" y="38"/>
                    </a:lnTo>
                    <a:lnTo>
                      <a:pt x="126" y="3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695"/>
              <p:cNvSpPr>
                <a:spLocks/>
              </p:cNvSpPr>
              <p:nvPr/>
            </p:nvSpPr>
            <p:spPr bwMode="auto">
              <a:xfrm>
                <a:off x="7885112" y="5567362"/>
                <a:ext cx="98425" cy="28575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0" y="38"/>
                  </a:cxn>
                  <a:cxn ang="0">
                    <a:pos x="0" y="35"/>
                  </a:cxn>
                  <a:cxn ang="0">
                    <a:pos x="0" y="35"/>
                  </a:cxn>
                  <a:cxn ang="0">
                    <a:pos x="1" y="34"/>
                  </a:cxn>
                  <a:cxn ang="0">
                    <a:pos x="1" y="33"/>
                  </a:cxn>
                  <a:cxn ang="0">
                    <a:pos x="3" y="31"/>
                  </a:cxn>
                  <a:cxn ang="0">
                    <a:pos x="3" y="30"/>
                  </a:cxn>
                  <a:cxn ang="0">
                    <a:pos x="4" y="29"/>
                  </a:cxn>
                  <a:cxn ang="0">
                    <a:pos x="5" y="28"/>
                  </a:cxn>
                  <a:cxn ang="0">
                    <a:pos x="6" y="26"/>
                  </a:cxn>
                  <a:cxn ang="0">
                    <a:pos x="8" y="25"/>
                  </a:cxn>
                  <a:cxn ang="0">
                    <a:pos x="9" y="24"/>
                  </a:cxn>
                  <a:cxn ang="0">
                    <a:pos x="10" y="24"/>
                  </a:cxn>
                  <a:cxn ang="0">
                    <a:pos x="10" y="23"/>
                  </a:cxn>
                  <a:cxn ang="0">
                    <a:pos x="13" y="21"/>
                  </a:cxn>
                  <a:cxn ang="0">
                    <a:pos x="14" y="20"/>
                  </a:cxn>
                  <a:cxn ang="0">
                    <a:pos x="17" y="19"/>
                  </a:cxn>
                  <a:cxn ang="0">
                    <a:pos x="18" y="18"/>
                  </a:cxn>
                  <a:cxn ang="0">
                    <a:pos x="20" y="18"/>
                  </a:cxn>
                  <a:cxn ang="0">
                    <a:pos x="22" y="16"/>
                  </a:cxn>
                  <a:cxn ang="0">
                    <a:pos x="24" y="15"/>
                  </a:cxn>
                  <a:cxn ang="0">
                    <a:pos x="27" y="14"/>
                  </a:cxn>
                  <a:cxn ang="0">
                    <a:pos x="29" y="13"/>
                  </a:cxn>
                  <a:cxn ang="0">
                    <a:pos x="33" y="13"/>
                  </a:cxn>
                  <a:cxn ang="0">
                    <a:pos x="35" y="11"/>
                  </a:cxn>
                  <a:cxn ang="0">
                    <a:pos x="38" y="11"/>
                  </a:cxn>
                  <a:cxn ang="0">
                    <a:pos x="40" y="10"/>
                  </a:cxn>
                  <a:cxn ang="0">
                    <a:pos x="43" y="9"/>
                  </a:cxn>
                  <a:cxn ang="0">
                    <a:pos x="47" y="9"/>
                  </a:cxn>
                  <a:cxn ang="0">
                    <a:pos x="49" y="9"/>
                  </a:cxn>
                  <a:cxn ang="0">
                    <a:pos x="52" y="6"/>
                  </a:cxn>
                  <a:cxn ang="0">
                    <a:pos x="55" y="6"/>
                  </a:cxn>
                  <a:cxn ang="0">
                    <a:pos x="58" y="6"/>
                  </a:cxn>
                  <a:cxn ang="0">
                    <a:pos x="62" y="5"/>
                  </a:cxn>
                  <a:cxn ang="0">
                    <a:pos x="64" y="4"/>
                  </a:cxn>
                  <a:cxn ang="0">
                    <a:pos x="69" y="4"/>
                  </a:cxn>
                  <a:cxn ang="0">
                    <a:pos x="72" y="4"/>
                  </a:cxn>
                  <a:cxn ang="0">
                    <a:pos x="76" y="4"/>
                  </a:cxn>
                  <a:cxn ang="0">
                    <a:pos x="79" y="3"/>
                  </a:cxn>
                  <a:cxn ang="0">
                    <a:pos x="82" y="3"/>
                  </a:cxn>
                  <a:cxn ang="0">
                    <a:pos x="87" y="3"/>
                  </a:cxn>
                  <a:cxn ang="0">
                    <a:pos x="89" y="3"/>
                  </a:cxn>
                  <a:cxn ang="0">
                    <a:pos x="93" y="3"/>
                  </a:cxn>
                  <a:cxn ang="0">
                    <a:pos x="98" y="1"/>
                  </a:cxn>
                  <a:cxn ang="0">
                    <a:pos x="102" y="1"/>
                  </a:cxn>
                  <a:cxn ang="0">
                    <a:pos x="106" y="1"/>
                  </a:cxn>
                  <a:cxn ang="0">
                    <a:pos x="109" y="0"/>
                  </a:cxn>
                  <a:cxn ang="0">
                    <a:pos x="113" y="0"/>
                  </a:cxn>
                  <a:cxn ang="0">
                    <a:pos x="117" y="0"/>
                  </a:cxn>
                  <a:cxn ang="0">
                    <a:pos x="121" y="0"/>
                  </a:cxn>
                  <a:cxn ang="0">
                    <a:pos x="125" y="0"/>
                  </a:cxn>
                </a:cxnLst>
                <a:rect l="0" t="0" r="r" b="b"/>
                <a:pathLst>
                  <a:path w="125" h="38">
                    <a:moveTo>
                      <a:pt x="0" y="38"/>
                    </a:moveTo>
                    <a:lnTo>
                      <a:pt x="0" y="38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4" y="29"/>
                    </a:lnTo>
                    <a:lnTo>
                      <a:pt x="5" y="28"/>
                    </a:lnTo>
                    <a:lnTo>
                      <a:pt x="6" y="26"/>
                    </a:lnTo>
                    <a:lnTo>
                      <a:pt x="8" y="25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3" y="21"/>
                    </a:lnTo>
                    <a:lnTo>
                      <a:pt x="14" y="20"/>
                    </a:lnTo>
                    <a:lnTo>
                      <a:pt x="17" y="19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2" y="16"/>
                    </a:lnTo>
                    <a:lnTo>
                      <a:pt x="24" y="15"/>
                    </a:lnTo>
                    <a:lnTo>
                      <a:pt x="27" y="14"/>
                    </a:lnTo>
                    <a:lnTo>
                      <a:pt x="29" y="13"/>
                    </a:lnTo>
                    <a:lnTo>
                      <a:pt x="33" y="13"/>
                    </a:lnTo>
                    <a:lnTo>
                      <a:pt x="35" y="11"/>
                    </a:lnTo>
                    <a:lnTo>
                      <a:pt x="38" y="11"/>
                    </a:lnTo>
                    <a:lnTo>
                      <a:pt x="40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49" y="9"/>
                    </a:lnTo>
                    <a:lnTo>
                      <a:pt x="52" y="6"/>
                    </a:lnTo>
                    <a:lnTo>
                      <a:pt x="55" y="6"/>
                    </a:lnTo>
                    <a:lnTo>
                      <a:pt x="58" y="6"/>
                    </a:lnTo>
                    <a:lnTo>
                      <a:pt x="62" y="5"/>
                    </a:lnTo>
                    <a:lnTo>
                      <a:pt x="64" y="4"/>
                    </a:lnTo>
                    <a:lnTo>
                      <a:pt x="69" y="4"/>
                    </a:lnTo>
                    <a:lnTo>
                      <a:pt x="72" y="4"/>
                    </a:lnTo>
                    <a:lnTo>
                      <a:pt x="76" y="4"/>
                    </a:lnTo>
                    <a:lnTo>
                      <a:pt x="79" y="3"/>
                    </a:lnTo>
                    <a:lnTo>
                      <a:pt x="82" y="3"/>
                    </a:lnTo>
                    <a:lnTo>
                      <a:pt x="87" y="3"/>
                    </a:lnTo>
                    <a:lnTo>
                      <a:pt x="89" y="3"/>
                    </a:lnTo>
                    <a:lnTo>
                      <a:pt x="93" y="3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09" y="0"/>
                    </a:lnTo>
                    <a:lnTo>
                      <a:pt x="113" y="0"/>
                    </a:lnTo>
                    <a:lnTo>
                      <a:pt x="117" y="0"/>
                    </a:lnTo>
                    <a:lnTo>
                      <a:pt x="121" y="0"/>
                    </a:lnTo>
                    <a:lnTo>
                      <a:pt x="125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Line 696"/>
              <p:cNvSpPr>
                <a:spLocks noChangeShapeType="1"/>
              </p:cNvSpPr>
              <p:nvPr/>
            </p:nvSpPr>
            <p:spPr bwMode="auto">
              <a:xfrm>
                <a:off x="7885112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Line 697"/>
              <p:cNvSpPr>
                <a:spLocks noChangeShapeType="1"/>
              </p:cNvSpPr>
              <p:nvPr/>
            </p:nvSpPr>
            <p:spPr bwMode="auto">
              <a:xfrm>
                <a:off x="8085137" y="5595937"/>
                <a:ext cx="0" cy="1809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" name="Group 420"/>
            <p:cNvGrpSpPr/>
            <p:nvPr/>
          </p:nvGrpSpPr>
          <p:grpSpPr>
            <a:xfrm>
              <a:off x="5687133" y="2885281"/>
              <a:ext cx="214312" cy="215900"/>
              <a:chOff x="6807200" y="6029325"/>
              <a:chExt cx="214312" cy="215900"/>
            </a:xfrm>
          </p:grpSpPr>
          <p:sp>
            <p:nvSpPr>
              <p:cNvPr id="132" name="Freeform 1142"/>
              <p:cNvSpPr>
                <a:spLocks/>
              </p:cNvSpPr>
              <p:nvPr/>
            </p:nvSpPr>
            <p:spPr bwMode="auto">
              <a:xfrm>
                <a:off x="6808787" y="6032500"/>
                <a:ext cx="209550" cy="211137"/>
              </a:xfrm>
              <a:custGeom>
                <a:avLst/>
                <a:gdLst/>
                <a:ahLst/>
                <a:cxnLst>
                  <a:cxn ang="0">
                    <a:pos x="264" y="132"/>
                  </a:cxn>
                  <a:cxn ang="0">
                    <a:pos x="261" y="104"/>
                  </a:cxn>
                  <a:cxn ang="0">
                    <a:pos x="252" y="79"/>
                  </a:cxn>
                  <a:cxn ang="0">
                    <a:pos x="241" y="57"/>
                  </a:cxn>
                  <a:cxn ang="0">
                    <a:pos x="225" y="38"/>
                  </a:cxn>
                  <a:cxn ang="0">
                    <a:pos x="206" y="21"/>
                  </a:cxn>
                  <a:cxn ang="0">
                    <a:pos x="183" y="10"/>
                  </a:cxn>
                  <a:cxn ang="0">
                    <a:pos x="158" y="1"/>
                  </a:cxn>
                  <a:cxn ang="0">
                    <a:pos x="132" y="0"/>
                  </a:cxn>
                  <a:cxn ang="0">
                    <a:pos x="117" y="0"/>
                  </a:cxn>
                  <a:cxn ang="0">
                    <a:pos x="92" y="4"/>
                  </a:cxn>
                  <a:cxn ang="0">
                    <a:pos x="68" y="15"/>
                  </a:cxn>
                  <a:cxn ang="0">
                    <a:pos x="48" y="30"/>
                  </a:cxn>
                  <a:cxn ang="0">
                    <a:pos x="29" y="47"/>
                  </a:cxn>
                  <a:cxn ang="0">
                    <a:pos x="16" y="69"/>
                  </a:cxn>
                  <a:cxn ang="0">
                    <a:pos x="6" y="93"/>
                  </a:cxn>
                  <a:cxn ang="0">
                    <a:pos x="1" y="118"/>
                  </a:cxn>
                  <a:cxn ang="0">
                    <a:pos x="0" y="132"/>
                  </a:cxn>
                  <a:cxn ang="0">
                    <a:pos x="2" y="160"/>
                  </a:cxn>
                  <a:cxn ang="0">
                    <a:pos x="10" y="183"/>
                  </a:cxn>
                  <a:cxn ang="0">
                    <a:pos x="22" y="206"/>
                  </a:cxn>
                  <a:cxn ang="0">
                    <a:pos x="36" y="225"/>
                  </a:cxn>
                  <a:cxn ang="0">
                    <a:pos x="58" y="242"/>
                  </a:cxn>
                  <a:cxn ang="0">
                    <a:pos x="80" y="255"/>
                  </a:cxn>
                  <a:cxn ang="0">
                    <a:pos x="104" y="261"/>
                  </a:cxn>
                  <a:cxn ang="0">
                    <a:pos x="132" y="265"/>
                  </a:cxn>
                  <a:cxn ang="0">
                    <a:pos x="146" y="262"/>
                  </a:cxn>
                  <a:cxn ang="0">
                    <a:pos x="169" y="257"/>
                  </a:cxn>
                  <a:cxn ang="0">
                    <a:pos x="193" y="247"/>
                  </a:cxn>
                  <a:cxn ang="0">
                    <a:pos x="216" y="235"/>
                  </a:cxn>
                  <a:cxn ang="0">
                    <a:pos x="232" y="215"/>
                  </a:cxn>
                  <a:cxn ang="0">
                    <a:pos x="249" y="196"/>
                  </a:cxn>
                  <a:cxn ang="0">
                    <a:pos x="259" y="171"/>
                  </a:cxn>
                  <a:cxn ang="0">
                    <a:pos x="264" y="146"/>
                  </a:cxn>
                  <a:cxn ang="0">
                    <a:pos x="264" y="132"/>
                  </a:cxn>
                </a:cxnLst>
                <a:rect l="0" t="0" r="r" b="b"/>
                <a:pathLst>
                  <a:path w="264" h="265">
                    <a:moveTo>
                      <a:pt x="264" y="132"/>
                    </a:moveTo>
                    <a:lnTo>
                      <a:pt x="264" y="132"/>
                    </a:lnTo>
                    <a:lnTo>
                      <a:pt x="264" y="118"/>
                    </a:lnTo>
                    <a:lnTo>
                      <a:pt x="261" y="104"/>
                    </a:lnTo>
                    <a:lnTo>
                      <a:pt x="259" y="93"/>
                    </a:lnTo>
                    <a:lnTo>
                      <a:pt x="252" y="79"/>
                    </a:lnTo>
                    <a:lnTo>
                      <a:pt x="249" y="69"/>
                    </a:lnTo>
                    <a:lnTo>
                      <a:pt x="241" y="57"/>
                    </a:lnTo>
                    <a:lnTo>
                      <a:pt x="232" y="47"/>
                    </a:lnTo>
                    <a:lnTo>
                      <a:pt x="225" y="38"/>
                    </a:lnTo>
                    <a:lnTo>
                      <a:pt x="216" y="30"/>
                    </a:lnTo>
                    <a:lnTo>
                      <a:pt x="206" y="21"/>
                    </a:lnTo>
                    <a:lnTo>
                      <a:pt x="193" y="15"/>
                    </a:lnTo>
                    <a:lnTo>
                      <a:pt x="183" y="10"/>
                    </a:lnTo>
                    <a:lnTo>
                      <a:pt x="169" y="4"/>
                    </a:lnTo>
                    <a:lnTo>
                      <a:pt x="158" y="1"/>
                    </a:lnTo>
                    <a:lnTo>
                      <a:pt x="14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17" y="0"/>
                    </a:lnTo>
                    <a:lnTo>
                      <a:pt x="104" y="1"/>
                    </a:lnTo>
                    <a:lnTo>
                      <a:pt x="92" y="4"/>
                    </a:lnTo>
                    <a:lnTo>
                      <a:pt x="80" y="10"/>
                    </a:lnTo>
                    <a:lnTo>
                      <a:pt x="68" y="15"/>
                    </a:lnTo>
                    <a:lnTo>
                      <a:pt x="58" y="21"/>
                    </a:lnTo>
                    <a:lnTo>
                      <a:pt x="48" y="30"/>
                    </a:lnTo>
                    <a:lnTo>
                      <a:pt x="36" y="38"/>
                    </a:lnTo>
                    <a:lnTo>
                      <a:pt x="29" y="47"/>
                    </a:lnTo>
                    <a:lnTo>
                      <a:pt x="22" y="57"/>
                    </a:lnTo>
                    <a:lnTo>
                      <a:pt x="16" y="69"/>
                    </a:lnTo>
                    <a:lnTo>
                      <a:pt x="10" y="79"/>
                    </a:lnTo>
                    <a:lnTo>
                      <a:pt x="6" y="93"/>
                    </a:lnTo>
                    <a:lnTo>
                      <a:pt x="2" y="104"/>
                    </a:lnTo>
                    <a:lnTo>
                      <a:pt x="1" y="118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46"/>
                    </a:lnTo>
                    <a:lnTo>
                      <a:pt x="2" y="160"/>
                    </a:lnTo>
                    <a:lnTo>
                      <a:pt x="6" y="171"/>
                    </a:lnTo>
                    <a:lnTo>
                      <a:pt x="10" y="183"/>
                    </a:lnTo>
                    <a:lnTo>
                      <a:pt x="16" y="196"/>
                    </a:lnTo>
                    <a:lnTo>
                      <a:pt x="22" y="206"/>
                    </a:lnTo>
                    <a:lnTo>
                      <a:pt x="29" y="215"/>
                    </a:lnTo>
                    <a:lnTo>
                      <a:pt x="36" y="225"/>
                    </a:lnTo>
                    <a:lnTo>
                      <a:pt x="48" y="235"/>
                    </a:lnTo>
                    <a:lnTo>
                      <a:pt x="58" y="242"/>
                    </a:lnTo>
                    <a:lnTo>
                      <a:pt x="68" y="247"/>
                    </a:lnTo>
                    <a:lnTo>
                      <a:pt x="80" y="255"/>
                    </a:lnTo>
                    <a:lnTo>
                      <a:pt x="92" y="257"/>
                    </a:lnTo>
                    <a:lnTo>
                      <a:pt x="104" y="261"/>
                    </a:lnTo>
                    <a:lnTo>
                      <a:pt x="117" y="262"/>
                    </a:lnTo>
                    <a:lnTo>
                      <a:pt x="132" y="265"/>
                    </a:lnTo>
                    <a:lnTo>
                      <a:pt x="132" y="265"/>
                    </a:lnTo>
                    <a:lnTo>
                      <a:pt x="146" y="262"/>
                    </a:lnTo>
                    <a:lnTo>
                      <a:pt x="158" y="261"/>
                    </a:lnTo>
                    <a:lnTo>
                      <a:pt x="169" y="257"/>
                    </a:lnTo>
                    <a:lnTo>
                      <a:pt x="183" y="255"/>
                    </a:lnTo>
                    <a:lnTo>
                      <a:pt x="193" y="247"/>
                    </a:lnTo>
                    <a:lnTo>
                      <a:pt x="206" y="242"/>
                    </a:lnTo>
                    <a:lnTo>
                      <a:pt x="216" y="235"/>
                    </a:lnTo>
                    <a:lnTo>
                      <a:pt x="225" y="225"/>
                    </a:lnTo>
                    <a:lnTo>
                      <a:pt x="232" y="215"/>
                    </a:lnTo>
                    <a:lnTo>
                      <a:pt x="241" y="206"/>
                    </a:lnTo>
                    <a:lnTo>
                      <a:pt x="249" y="196"/>
                    </a:lnTo>
                    <a:lnTo>
                      <a:pt x="252" y="183"/>
                    </a:lnTo>
                    <a:lnTo>
                      <a:pt x="259" y="171"/>
                    </a:lnTo>
                    <a:lnTo>
                      <a:pt x="261" y="160"/>
                    </a:lnTo>
                    <a:lnTo>
                      <a:pt x="264" y="146"/>
                    </a:lnTo>
                    <a:lnTo>
                      <a:pt x="264" y="132"/>
                    </a:lnTo>
                    <a:lnTo>
                      <a:pt x="264" y="132"/>
                    </a:lnTo>
                    <a:lnTo>
                      <a:pt x="264" y="132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1143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1144"/>
              <p:cNvSpPr>
                <a:spLocks/>
              </p:cNvSpPr>
              <p:nvPr/>
            </p:nvSpPr>
            <p:spPr bwMode="auto">
              <a:xfrm>
                <a:off x="6935787" y="6045200"/>
                <a:ext cx="80963" cy="147637"/>
              </a:xfrm>
              <a:custGeom>
                <a:avLst/>
                <a:gdLst/>
                <a:ahLst/>
                <a:cxnLst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92" y="64"/>
                  </a:cxn>
                  <a:cxn ang="0">
                    <a:pos x="93" y="69"/>
                  </a:cxn>
                  <a:cxn ang="0">
                    <a:pos x="97" y="74"/>
                  </a:cxn>
                  <a:cxn ang="0">
                    <a:pos x="101" y="84"/>
                  </a:cxn>
                  <a:cxn ang="0">
                    <a:pos x="102" y="96"/>
                  </a:cxn>
                  <a:cxn ang="0">
                    <a:pos x="102" y="102"/>
                  </a:cxn>
                  <a:cxn ang="0">
                    <a:pos x="103" y="118"/>
                  </a:cxn>
                  <a:cxn ang="0">
                    <a:pos x="102" y="127"/>
                  </a:cxn>
                  <a:cxn ang="0">
                    <a:pos x="98" y="129"/>
                  </a:cxn>
                  <a:cxn ang="0">
                    <a:pos x="102" y="131"/>
                  </a:cxn>
                  <a:cxn ang="0">
                    <a:pos x="97" y="150"/>
                  </a:cxn>
                  <a:cxn ang="0">
                    <a:pos x="97" y="151"/>
                  </a:cxn>
                  <a:cxn ang="0">
                    <a:pos x="94" y="150"/>
                  </a:cxn>
                  <a:cxn ang="0">
                    <a:pos x="93" y="151"/>
                  </a:cxn>
                  <a:cxn ang="0">
                    <a:pos x="93" y="155"/>
                  </a:cxn>
                  <a:cxn ang="0">
                    <a:pos x="97" y="155"/>
                  </a:cxn>
                  <a:cxn ang="0">
                    <a:pos x="85" y="177"/>
                  </a:cxn>
                  <a:cxn ang="0">
                    <a:pos x="82" y="182"/>
                  </a:cxn>
                  <a:cxn ang="0">
                    <a:pos x="79" y="182"/>
                  </a:cxn>
                  <a:cxn ang="0">
                    <a:pos x="82" y="183"/>
                  </a:cxn>
                  <a:cxn ang="0">
                    <a:pos x="82" y="185"/>
                  </a:cxn>
                  <a:cxn ang="0">
                    <a:pos x="79" y="187"/>
                  </a:cxn>
                  <a:cxn ang="0">
                    <a:pos x="77" y="150"/>
                  </a:cxn>
                  <a:cxn ang="0">
                    <a:pos x="74" y="146"/>
                  </a:cxn>
                  <a:cxn ang="0">
                    <a:pos x="69" y="146"/>
                  </a:cxn>
                  <a:cxn ang="0">
                    <a:pos x="58" y="147"/>
                  </a:cxn>
                  <a:cxn ang="0">
                    <a:pos x="50" y="127"/>
                  </a:cxn>
                  <a:cxn ang="0">
                    <a:pos x="48" y="126"/>
                  </a:cxn>
                  <a:cxn ang="0">
                    <a:pos x="31" y="127"/>
                  </a:cxn>
                  <a:cxn ang="0">
                    <a:pos x="20" y="117"/>
                  </a:cxn>
                  <a:cxn ang="0">
                    <a:pos x="25" y="104"/>
                  </a:cxn>
                  <a:cxn ang="0">
                    <a:pos x="34" y="113"/>
                  </a:cxn>
                  <a:cxn ang="0">
                    <a:pos x="58" y="102"/>
                  </a:cxn>
                  <a:cxn ang="0">
                    <a:pos x="70" y="79"/>
                  </a:cxn>
                  <a:cxn ang="0">
                    <a:pos x="70" y="53"/>
                  </a:cxn>
                  <a:cxn ang="0">
                    <a:pos x="68" y="50"/>
                  </a:cxn>
                  <a:cxn ang="0">
                    <a:pos x="63" y="52"/>
                  </a:cxn>
                  <a:cxn ang="0">
                    <a:pos x="52" y="64"/>
                  </a:cxn>
                  <a:cxn ang="0">
                    <a:pos x="48" y="82"/>
                  </a:cxn>
                  <a:cxn ang="0">
                    <a:pos x="43" y="84"/>
                  </a:cxn>
                  <a:cxn ang="0">
                    <a:pos x="43" y="70"/>
                  </a:cxn>
                  <a:cxn ang="0">
                    <a:pos x="29" y="64"/>
                  </a:cxn>
                  <a:cxn ang="0">
                    <a:pos x="29" y="60"/>
                  </a:cxn>
                  <a:cxn ang="0">
                    <a:pos x="35" y="43"/>
                  </a:cxn>
                  <a:cxn ang="0">
                    <a:pos x="34" y="39"/>
                  </a:cxn>
                  <a:cxn ang="0">
                    <a:pos x="11" y="39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3" y="9"/>
                  </a:cxn>
                  <a:cxn ang="0">
                    <a:pos x="29" y="0"/>
                  </a:cxn>
                  <a:cxn ang="0">
                    <a:pos x="54" y="15"/>
                  </a:cxn>
                  <a:cxn ang="0">
                    <a:pos x="74" y="35"/>
                  </a:cxn>
                  <a:cxn ang="0">
                    <a:pos x="74" y="35"/>
                  </a:cxn>
                  <a:cxn ang="0">
                    <a:pos x="74" y="35"/>
                  </a:cxn>
                </a:cxnLst>
                <a:rect l="0" t="0" r="r" b="b"/>
                <a:pathLst>
                  <a:path w="103" h="187">
                    <a:moveTo>
                      <a:pt x="74" y="35"/>
                    </a:moveTo>
                    <a:lnTo>
                      <a:pt x="74" y="35"/>
                    </a:lnTo>
                    <a:lnTo>
                      <a:pt x="74" y="35"/>
                    </a:lnTo>
                    <a:lnTo>
                      <a:pt x="92" y="64"/>
                    </a:lnTo>
                    <a:lnTo>
                      <a:pt x="93" y="69"/>
                    </a:lnTo>
                    <a:lnTo>
                      <a:pt x="97" y="74"/>
                    </a:lnTo>
                    <a:lnTo>
                      <a:pt x="101" y="84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3" y="118"/>
                    </a:lnTo>
                    <a:lnTo>
                      <a:pt x="102" y="127"/>
                    </a:lnTo>
                    <a:lnTo>
                      <a:pt x="98" y="129"/>
                    </a:lnTo>
                    <a:lnTo>
                      <a:pt x="102" y="131"/>
                    </a:lnTo>
                    <a:lnTo>
                      <a:pt x="97" y="150"/>
                    </a:lnTo>
                    <a:lnTo>
                      <a:pt x="97" y="151"/>
                    </a:lnTo>
                    <a:lnTo>
                      <a:pt x="94" y="150"/>
                    </a:lnTo>
                    <a:lnTo>
                      <a:pt x="93" y="151"/>
                    </a:lnTo>
                    <a:lnTo>
                      <a:pt x="93" y="155"/>
                    </a:lnTo>
                    <a:lnTo>
                      <a:pt x="97" y="155"/>
                    </a:lnTo>
                    <a:lnTo>
                      <a:pt x="85" y="177"/>
                    </a:lnTo>
                    <a:lnTo>
                      <a:pt x="82" y="182"/>
                    </a:lnTo>
                    <a:lnTo>
                      <a:pt x="79" y="182"/>
                    </a:lnTo>
                    <a:lnTo>
                      <a:pt x="82" y="183"/>
                    </a:lnTo>
                    <a:lnTo>
                      <a:pt x="82" y="185"/>
                    </a:lnTo>
                    <a:lnTo>
                      <a:pt x="79" y="187"/>
                    </a:lnTo>
                    <a:lnTo>
                      <a:pt x="77" y="150"/>
                    </a:lnTo>
                    <a:lnTo>
                      <a:pt x="74" y="146"/>
                    </a:lnTo>
                    <a:lnTo>
                      <a:pt x="69" y="146"/>
                    </a:lnTo>
                    <a:lnTo>
                      <a:pt x="58" y="147"/>
                    </a:lnTo>
                    <a:lnTo>
                      <a:pt x="50" y="127"/>
                    </a:lnTo>
                    <a:lnTo>
                      <a:pt x="48" y="126"/>
                    </a:lnTo>
                    <a:lnTo>
                      <a:pt x="31" y="127"/>
                    </a:lnTo>
                    <a:lnTo>
                      <a:pt x="20" y="117"/>
                    </a:lnTo>
                    <a:lnTo>
                      <a:pt x="25" y="104"/>
                    </a:lnTo>
                    <a:lnTo>
                      <a:pt x="34" y="113"/>
                    </a:lnTo>
                    <a:lnTo>
                      <a:pt x="58" y="102"/>
                    </a:lnTo>
                    <a:lnTo>
                      <a:pt x="70" y="79"/>
                    </a:lnTo>
                    <a:lnTo>
                      <a:pt x="70" y="53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2" y="64"/>
                    </a:lnTo>
                    <a:lnTo>
                      <a:pt x="48" y="82"/>
                    </a:lnTo>
                    <a:lnTo>
                      <a:pt x="43" y="84"/>
                    </a:lnTo>
                    <a:lnTo>
                      <a:pt x="43" y="70"/>
                    </a:lnTo>
                    <a:lnTo>
                      <a:pt x="29" y="64"/>
                    </a:lnTo>
                    <a:lnTo>
                      <a:pt x="29" y="60"/>
                    </a:lnTo>
                    <a:lnTo>
                      <a:pt x="35" y="43"/>
                    </a:lnTo>
                    <a:lnTo>
                      <a:pt x="34" y="39"/>
                    </a:lnTo>
                    <a:lnTo>
                      <a:pt x="11" y="39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3" y="9"/>
                    </a:lnTo>
                    <a:lnTo>
                      <a:pt x="29" y="0"/>
                    </a:lnTo>
                    <a:lnTo>
                      <a:pt x="54" y="15"/>
                    </a:lnTo>
                    <a:lnTo>
                      <a:pt x="74" y="35"/>
                    </a:lnTo>
                    <a:lnTo>
                      <a:pt x="74" y="35"/>
                    </a:lnTo>
                    <a:lnTo>
                      <a:pt x="74" y="3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1145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1146"/>
              <p:cNvSpPr>
                <a:spLocks/>
              </p:cNvSpPr>
              <p:nvPr/>
            </p:nvSpPr>
            <p:spPr bwMode="auto">
              <a:xfrm>
                <a:off x="6819900" y="6057900"/>
                <a:ext cx="53975" cy="8572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42" y="5"/>
                  </a:cxn>
                  <a:cxn ang="0">
                    <a:pos x="44" y="10"/>
                  </a:cxn>
                  <a:cxn ang="0">
                    <a:pos x="51" y="3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58" y="10"/>
                  </a:cxn>
                  <a:cxn ang="0">
                    <a:pos x="59" y="8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53" y="29"/>
                  </a:cxn>
                  <a:cxn ang="0">
                    <a:pos x="56" y="46"/>
                  </a:cxn>
                  <a:cxn ang="0">
                    <a:pos x="64" y="52"/>
                  </a:cxn>
                  <a:cxn ang="0">
                    <a:pos x="61" y="66"/>
                  </a:cxn>
                  <a:cxn ang="0">
                    <a:pos x="38" y="84"/>
                  </a:cxn>
                  <a:cxn ang="0">
                    <a:pos x="23" y="106"/>
                  </a:cxn>
                  <a:cxn ang="0">
                    <a:pos x="17" y="103"/>
                  </a:cxn>
                  <a:cxn ang="0">
                    <a:pos x="12" y="100"/>
                  </a:cxn>
                  <a:cxn ang="0">
                    <a:pos x="8" y="91"/>
                  </a:cxn>
                  <a:cxn ang="0">
                    <a:pos x="13" y="73"/>
                  </a:cxn>
                  <a:cxn ang="0">
                    <a:pos x="9" y="75"/>
                  </a:cxn>
                  <a:cxn ang="0">
                    <a:pos x="4" y="70"/>
                  </a:cxn>
                  <a:cxn ang="0">
                    <a:pos x="0" y="52"/>
                  </a:cxn>
                  <a:cxn ang="0">
                    <a:pos x="13" y="36"/>
                  </a:cxn>
                  <a:cxn ang="0">
                    <a:pos x="17" y="34"/>
                  </a:cxn>
                  <a:cxn ang="0">
                    <a:pos x="18" y="30"/>
                  </a:cxn>
                  <a:cxn ang="0">
                    <a:pos x="19" y="25"/>
                  </a:cxn>
                  <a:cxn ang="0">
                    <a:pos x="22" y="24"/>
                  </a:cxn>
                  <a:cxn ang="0">
                    <a:pos x="22" y="25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1"/>
                  </a:cxn>
                  <a:cxn ang="0">
                    <a:pos x="23" y="21"/>
                  </a:cxn>
                  <a:cxn ang="0">
                    <a:pos x="22" y="17"/>
                  </a:cxn>
                  <a:cxn ang="0">
                    <a:pos x="23" y="14"/>
                  </a:cxn>
                  <a:cxn ang="0">
                    <a:pos x="23" y="10"/>
                  </a:cxn>
                  <a:cxn ang="0">
                    <a:pos x="22" y="10"/>
                  </a:cxn>
                  <a:cxn ang="0">
                    <a:pos x="22" y="10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33" y="5"/>
                  </a:cxn>
                  <a:cxn ang="0">
                    <a:pos x="38" y="3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5"/>
                  </a:cxn>
                </a:cxnLst>
                <a:rect l="0" t="0" r="r" b="b"/>
                <a:pathLst>
                  <a:path w="68" h="106">
                    <a:moveTo>
                      <a:pt x="42" y="5"/>
                    </a:moveTo>
                    <a:lnTo>
                      <a:pt x="42" y="5"/>
                    </a:lnTo>
                    <a:lnTo>
                      <a:pt x="44" y="10"/>
                    </a:lnTo>
                    <a:lnTo>
                      <a:pt x="51" y="3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59" y="8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53" y="29"/>
                    </a:lnTo>
                    <a:lnTo>
                      <a:pt x="56" y="46"/>
                    </a:lnTo>
                    <a:lnTo>
                      <a:pt x="64" y="52"/>
                    </a:lnTo>
                    <a:lnTo>
                      <a:pt x="61" y="66"/>
                    </a:lnTo>
                    <a:lnTo>
                      <a:pt x="38" y="84"/>
                    </a:lnTo>
                    <a:lnTo>
                      <a:pt x="23" y="106"/>
                    </a:lnTo>
                    <a:lnTo>
                      <a:pt x="17" y="103"/>
                    </a:lnTo>
                    <a:lnTo>
                      <a:pt x="12" y="100"/>
                    </a:lnTo>
                    <a:lnTo>
                      <a:pt x="8" y="91"/>
                    </a:lnTo>
                    <a:lnTo>
                      <a:pt x="13" y="73"/>
                    </a:lnTo>
                    <a:lnTo>
                      <a:pt x="9" y="75"/>
                    </a:lnTo>
                    <a:lnTo>
                      <a:pt x="4" y="70"/>
                    </a:lnTo>
                    <a:lnTo>
                      <a:pt x="0" y="52"/>
                    </a:lnTo>
                    <a:lnTo>
                      <a:pt x="13" y="36"/>
                    </a:lnTo>
                    <a:lnTo>
                      <a:pt x="17" y="34"/>
                    </a:lnTo>
                    <a:lnTo>
                      <a:pt x="18" y="30"/>
                    </a:lnTo>
                    <a:lnTo>
                      <a:pt x="19" y="25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17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 1147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 1148"/>
              <p:cNvSpPr>
                <a:spLocks/>
              </p:cNvSpPr>
              <p:nvPr/>
            </p:nvSpPr>
            <p:spPr bwMode="auto">
              <a:xfrm>
                <a:off x="6878637" y="6057900"/>
                <a:ext cx="22225" cy="34925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6" y="35"/>
                  </a:cxn>
                  <a:cxn ang="0">
                    <a:pos x="6" y="40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2" y="20"/>
                  </a:cxn>
                  <a:cxn ang="0">
                    <a:pos x="11" y="14"/>
                  </a:cxn>
                  <a:cxn ang="0">
                    <a:pos x="11" y="11"/>
                  </a:cxn>
                  <a:cxn ang="0">
                    <a:pos x="6" y="0"/>
                  </a:cxn>
                  <a:cxn ang="0">
                    <a:pos x="15" y="5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</a:cxnLst>
                <a:rect l="0" t="0" r="r" b="b"/>
                <a:pathLst>
                  <a:path w="26" h="42">
                    <a:moveTo>
                      <a:pt x="26" y="37"/>
                    </a:moveTo>
                    <a:lnTo>
                      <a:pt x="26" y="37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6" y="35"/>
                    </a:lnTo>
                    <a:lnTo>
                      <a:pt x="6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2" y="20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15" y="5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1149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1150"/>
              <p:cNvSpPr>
                <a:spLocks/>
              </p:cNvSpPr>
              <p:nvPr/>
            </p:nvSpPr>
            <p:spPr bwMode="auto">
              <a:xfrm>
                <a:off x="6834187" y="6148387"/>
                <a:ext cx="60325" cy="6985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49" y="0"/>
                  </a:cxn>
                  <a:cxn ang="0">
                    <a:pos x="45" y="15"/>
                  </a:cxn>
                  <a:cxn ang="0">
                    <a:pos x="57" y="29"/>
                  </a:cxn>
                  <a:cxn ang="0">
                    <a:pos x="69" y="37"/>
                  </a:cxn>
                  <a:cxn ang="0">
                    <a:pos x="64" y="56"/>
                  </a:cxn>
                  <a:cxn ang="0">
                    <a:pos x="69" y="80"/>
                  </a:cxn>
                  <a:cxn ang="0">
                    <a:pos x="77" y="88"/>
                  </a:cxn>
                  <a:cxn ang="0">
                    <a:pos x="50" y="84"/>
                  </a:cxn>
                  <a:cxn ang="0">
                    <a:pos x="43" y="79"/>
                  </a:cxn>
                  <a:cxn ang="0">
                    <a:pos x="45" y="78"/>
                  </a:cxn>
                  <a:cxn ang="0">
                    <a:pos x="45" y="78"/>
                  </a:cxn>
                  <a:cxn ang="0">
                    <a:pos x="40" y="75"/>
                  </a:cxn>
                  <a:cxn ang="0">
                    <a:pos x="34" y="73"/>
                  </a:cxn>
                  <a:cxn ang="0">
                    <a:pos x="34" y="61"/>
                  </a:cxn>
                  <a:cxn ang="0">
                    <a:pos x="40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4" y="56"/>
                  </a:cxn>
                  <a:cxn ang="0">
                    <a:pos x="20" y="46"/>
                  </a:cxn>
                  <a:cxn ang="0">
                    <a:pos x="20" y="45"/>
                  </a:cxn>
                  <a:cxn ang="0">
                    <a:pos x="22" y="42"/>
                  </a:cxn>
                  <a:cxn ang="0">
                    <a:pos x="22" y="39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7" y="42"/>
                  </a:cxn>
                  <a:cxn ang="0">
                    <a:pos x="13" y="41"/>
                  </a:cxn>
                  <a:cxn ang="0">
                    <a:pos x="12" y="39"/>
                  </a:cxn>
                  <a:cxn ang="0">
                    <a:pos x="13" y="36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8" y="34"/>
                  </a:cxn>
                  <a:cxn ang="0">
                    <a:pos x="0" y="19"/>
                  </a:cxn>
                  <a:cxn ang="0">
                    <a:pos x="3" y="10"/>
                  </a:cxn>
                  <a:cxn ang="0">
                    <a:pos x="5" y="9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27" y="2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77" h="88">
                    <a:moveTo>
                      <a:pt x="27" y="2"/>
                    </a:moveTo>
                    <a:lnTo>
                      <a:pt x="27" y="2"/>
                    </a:lnTo>
                    <a:lnTo>
                      <a:pt x="49" y="0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9" y="37"/>
                    </a:lnTo>
                    <a:lnTo>
                      <a:pt x="64" y="56"/>
                    </a:lnTo>
                    <a:lnTo>
                      <a:pt x="69" y="80"/>
                    </a:lnTo>
                    <a:lnTo>
                      <a:pt x="77" y="88"/>
                    </a:lnTo>
                    <a:lnTo>
                      <a:pt x="50" y="84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75"/>
                    </a:lnTo>
                    <a:lnTo>
                      <a:pt x="34" y="73"/>
                    </a:lnTo>
                    <a:lnTo>
                      <a:pt x="34" y="61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4" y="56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13" y="41"/>
                    </a:lnTo>
                    <a:lnTo>
                      <a:pt x="12" y="39"/>
                    </a:lnTo>
                    <a:lnTo>
                      <a:pt x="13" y="36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8" y="34"/>
                    </a:lnTo>
                    <a:lnTo>
                      <a:pt x="0" y="19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1151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1152"/>
              <p:cNvSpPr>
                <a:spLocks/>
              </p:cNvSpPr>
              <p:nvPr/>
            </p:nvSpPr>
            <p:spPr bwMode="auto">
              <a:xfrm>
                <a:off x="6915150" y="6202362"/>
                <a:ext cx="71437" cy="34925"/>
              </a:xfrm>
              <a:custGeom>
                <a:avLst/>
                <a:gdLst/>
                <a:ahLst/>
                <a:cxnLst>
                  <a:cxn ang="0">
                    <a:pos x="84" y="2"/>
                  </a:cxn>
                  <a:cxn ang="0">
                    <a:pos x="84" y="2"/>
                  </a:cxn>
                  <a:cxn ang="0">
                    <a:pos x="89" y="4"/>
                  </a:cxn>
                  <a:cxn ang="0">
                    <a:pos x="90" y="4"/>
                  </a:cxn>
                  <a:cxn ang="0">
                    <a:pos x="89" y="7"/>
                  </a:cxn>
                  <a:cxn ang="0">
                    <a:pos x="84" y="9"/>
                  </a:cxn>
                  <a:cxn ang="0">
                    <a:pos x="83" y="12"/>
                  </a:cxn>
                  <a:cxn ang="0">
                    <a:pos x="75" y="15"/>
                  </a:cxn>
                  <a:cxn ang="0">
                    <a:pos x="74" y="19"/>
                  </a:cxn>
                  <a:cxn ang="0">
                    <a:pos x="73" y="20"/>
                  </a:cxn>
                  <a:cxn ang="0">
                    <a:pos x="73" y="19"/>
                  </a:cxn>
                  <a:cxn ang="0">
                    <a:pos x="67" y="20"/>
                  </a:cxn>
                  <a:cxn ang="0">
                    <a:pos x="65" y="24"/>
                  </a:cxn>
                  <a:cxn ang="0">
                    <a:pos x="59" y="24"/>
                  </a:cxn>
                  <a:cxn ang="0">
                    <a:pos x="45" y="36"/>
                  </a:cxn>
                  <a:cxn ang="0">
                    <a:pos x="36" y="37"/>
                  </a:cxn>
                  <a:cxn ang="0">
                    <a:pos x="41" y="32"/>
                  </a:cxn>
                  <a:cxn ang="0">
                    <a:pos x="41" y="29"/>
                  </a:cxn>
                  <a:cxn ang="0">
                    <a:pos x="34" y="32"/>
                  </a:cxn>
                  <a:cxn ang="0">
                    <a:pos x="33" y="36"/>
                  </a:cxn>
                  <a:cxn ang="0">
                    <a:pos x="33" y="39"/>
                  </a:cxn>
                  <a:cxn ang="0">
                    <a:pos x="33" y="39"/>
                  </a:cxn>
                  <a:cxn ang="0">
                    <a:pos x="28" y="36"/>
                  </a:cxn>
                  <a:cxn ang="0">
                    <a:pos x="21" y="42"/>
                  </a:cxn>
                  <a:cxn ang="0">
                    <a:pos x="16" y="42"/>
                  </a:cxn>
                  <a:cxn ang="0">
                    <a:pos x="21" y="37"/>
                  </a:cxn>
                  <a:cxn ang="0">
                    <a:pos x="21" y="36"/>
                  </a:cxn>
                  <a:cxn ang="0">
                    <a:pos x="16" y="39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9" y="37"/>
                  </a:cxn>
                  <a:cxn ang="0">
                    <a:pos x="14" y="34"/>
                  </a:cxn>
                  <a:cxn ang="0">
                    <a:pos x="25" y="36"/>
                  </a:cxn>
                  <a:cxn ang="0">
                    <a:pos x="31" y="32"/>
                  </a:cxn>
                  <a:cxn ang="0">
                    <a:pos x="36" y="27"/>
                  </a:cxn>
                  <a:cxn ang="0">
                    <a:pos x="40" y="24"/>
                  </a:cxn>
                  <a:cxn ang="0">
                    <a:pos x="41" y="22"/>
                  </a:cxn>
                  <a:cxn ang="0">
                    <a:pos x="41" y="22"/>
                  </a:cxn>
                  <a:cxn ang="0">
                    <a:pos x="40" y="20"/>
                  </a:cxn>
                  <a:cxn ang="0">
                    <a:pos x="36" y="22"/>
                  </a:cxn>
                  <a:cxn ang="0">
                    <a:pos x="36" y="24"/>
                  </a:cxn>
                  <a:cxn ang="0">
                    <a:pos x="41" y="10"/>
                  </a:cxn>
                  <a:cxn ang="0">
                    <a:pos x="51" y="5"/>
                  </a:cxn>
                  <a:cxn ang="0">
                    <a:pos x="56" y="9"/>
                  </a:cxn>
                  <a:cxn ang="0">
                    <a:pos x="53" y="10"/>
                  </a:cxn>
                  <a:cxn ang="0">
                    <a:pos x="53" y="12"/>
                  </a:cxn>
                  <a:cxn ang="0">
                    <a:pos x="59" y="10"/>
                  </a:cxn>
                  <a:cxn ang="0">
                    <a:pos x="64" y="12"/>
                  </a:cxn>
                  <a:cxn ang="0">
                    <a:pos x="64" y="15"/>
                  </a:cxn>
                  <a:cxn ang="0">
                    <a:pos x="68" y="12"/>
                  </a:cxn>
                  <a:cxn ang="0">
                    <a:pos x="73" y="9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75" y="9"/>
                  </a:cxn>
                  <a:cxn ang="0">
                    <a:pos x="77" y="7"/>
                  </a:cxn>
                  <a:cxn ang="0">
                    <a:pos x="77" y="2"/>
                  </a:cxn>
                  <a:cxn ang="0">
                    <a:pos x="79" y="0"/>
                  </a:cxn>
                  <a:cxn ang="0">
                    <a:pos x="83" y="4"/>
                  </a:cxn>
                  <a:cxn ang="0">
                    <a:pos x="84" y="2"/>
                  </a:cxn>
                  <a:cxn ang="0">
                    <a:pos x="84" y="2"/>
                  </a:cxn>
                  <a:cxn ang="0">
                    <a:pos x="84" y="2"/>
                  </a:cxn>
                </a:cxnLst>
                <a:rect l="0" t="0" r="r" b="b"/>
                <a:pathLst>
                  <a:path w="90" h="44">
                    <a:moveTo>
                      <a:pt x="84" y="2"/>
                    </a:moveTo>
                    <a:lnTo>
                      <a:pt x="84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89" y="7"/>
                    </a:lnTo>
                    <a:lnTo>
                      <a:pt x="84" y="9"/>
                    </a:lnTo>
                    <a:lnTo>
                      <a:pt x="83" y="12"/>
                    </a:lnTo>
                    <a:lnTo>
                      <a:pt x="75" y="15"/>
                    </a:lnTo>
                    <a:lnTo>
                      <a:pt x="74" y="19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67" y="20"/>
                    </a:lnTo>
                    <a:lnTo>
                      <a:pt x="65" y="24"/>
                    </a:lnTo>
                    <a:lnTo>
                      <a:pt x="59" y="24"/>
                    </a:lnTo>
                    <a:lnTo>
                      <a:pt x="45" y="36"/>
                    </a:lnTo>
                    <a:lnTo>
                      <a:pt x="36" y="37"/>
                    </a:lnTo>
                    <a:lnTo>
                      <a:pt x="41" y="32"/>
                    </a:lnTo>
                    <a:lnTo>
                      <a:pt x="41" y="29"/>
                    </a:lnTo>
                    <a:lnTo>
                      <a:pt x="34" y="32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1" y="42"/>
                    </a:lnTo>
                    <a:lnTo>
                      <a:pt x="16" y="42"/>
                    </a:lnTo>
                    <a:lnTo>
                      <a:pt x="21" y="37"/>
                    </a:lnTo>
                    <a:lnTo>
                      <a:pt x="21" y="36"/>
                    </a:lnTo>
                    <a:lnTo>
                      <a:pt x="16" y="39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41" y="10"/>
                    </a:lnTo>
                    <a:lnTo>
                      <a:pt x="51" y="5"/>
                    </a:lnTo>
                    <a:lnTo>
                      <a:pt x="56" y="9"/>
                    </a:lnTo>
                    <a:lnTo>
                      <a:pt x="53" y="10"/>
                    </a:lnTo>
                    <a:lnTo>
                      <a:pt x="53" y="12"/>
                    </a:lnTo>
                    <a:lnTo>
                      <a:pt x="59" y="10"/>
                    </a:lnTo>
                    <a:lnTo>
                      <a:pt x="64" y="12"/>
                    </a:lnTo>
                    <a:lnTo>
                      <a:pt x="64" y="15"/>
                    </a:lnTo>
                    <a:lnTo>
                      <a:pt x="68" y="12"/>
                    </a:lnTo>
                    <a:lnTo>
                      <a:pt x="73" y="9"/>
                    </a:lnTo>
                    <a:lnTo>
                      <a:pt x="74" y="7"/>
                    </a:lnTo>
                    <a:lnTo>
                      <a:pt x="74" y="7"/>
                    </a:lnTo>
                    <a:lnTo>
                      <a:pt x="75" y="9"/>
                    </a:lnTo>
                    <a:lnTo>
                      <a:pt x="77" y="7"/>
                    </a:lnTo>
                    <a:lnTo>
                      <a:pt x="77" y="2"/>
                    </a:lnTo>
                    <a:lnTo>
                      <a:pt x="79" y="0"/>
                    </a:lnTo>
                    <a:lnTo>
                      <a:pt x="83" y="4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1153"/>
              <p:cNvSpPr>
                <a:spLocks/>
              </p:cNvSpPr>
              <p:nvPr/>
            </p:nvSpPr>
            <p:spPr bwMode="auto">
              <a:xfrm>
                <a:off x="6807200" y="6029325"/>
                <a:ext cx="214312" cy="215900"/>
              </a:xfrm>
              <a:custGeom>
                <a:avLst/>
                <a:gdLst/>
                <a:ahLst/>
                <a:cxnLst>
                  <a:cxn ang="0">
                    <a:pos x="271" y="136"/>
                  </a:cxn>
                  <a:cxn ang="0">
                    <a:pos x="270" y="151"/>
                  </a:cxn>
                  <a:cxn ang="0">
                    <a:pos x="268" y="164"/>
                  </a:cxn>
                  <a:cxn ang="0">
                    <a:pos x="265" y="177"/>
                  </a:cxn>
                  <a:cxn ang="0">
                    <a:pos x="260" y="190"/>
                  </a:cxn>
                  <a:cxn ang="0">
                    <a:pos x="247" y="213"/>
                  </a:cxn>
                  <a:cxn ang="0">
                    <a:pos x="231" y="233"/>
                  </a:cxn>
                  <a:cxn ang="0">
                    <a:pos x="211" y="250"/>
                  </a:cxn>
                  <a:cxn ang="0">
                    <a:pos x="188" y="263"/>
                  </a:cxn>
                  <a:cxn ang="0">
                    <a:pos x="176" y="266"/>
                  </a:cxn>
                  <a:cxn ang="0">
                    <a:pos x="162" y="270"/>
                  </a:cxn>
                  <a:cxn ang="0">
                    <a:pos x="150" y="273"/>
                  </a:cxn>
                  <a:cxn ang="0">
                    <a:pos x="136" y="273"/>
                  </a:cxn>
                  <a:cxn ang="0">
                    <a:pos x="122" y="273"/>
                  </a:cxn>
                  <a:cxn ang="0">
                    <a:pos x="108" y="270"/>
                  </a:cxn>
                  <a:cxn ang="0">
                    <a:pos x="96" y="266"/>
                  </a:cxn>
                  <a:cxn ang="0">
                    <a:pos x="83" y="263"/>
                  </a:cxn>
                  <a:cxn ang="0">
                    <a:pos x="59" y="250"/>
                  </a:cxn>
                  <a:cxn ang="0">
                    <a:pos x="39" y="233"/>
                  </a:cxn>
                  <a:cxn ang="0">
                    <a:pos x="23" y="213"/>
                  </a:cxn>
                  <a:cxn ang="0">
                    <a:pos x="10" y="190"/>
                  </a:cxn>
                  <a:cxn ang="0">
                    <a:pos x="6" y="177"/>
                  </a:cxn>
                  <a:cxn ang="0">
                    <a:pos x="3" y="164"/>
                  </a:cxn>
                  <a:cxn ang="0">
                    <a:pos x="0" y="151"/>
                  </a:cxn>
                  <a:cxn ang="0">
                    <a:pos x="0" y="136"/>
                  </a:cxn>
                  <a:cxn ang="0">
                    <a:pos x="0" y="122"/>
                  </a:cxn>
                  <a:cxn ang="0">
                    <a:pos x="3" y="110"/>
                  </a:cxn>
                  <a:cxn ang="0">
                    <a:pos x="6" y="96"/>
                  </a:cxn>
                  <a:cxn ang="0">
                    <a:pos x="10" y="83"/>
                  </a:cxn>
                  <a:cxn ang="0">
                    <a:pos x="23" y="61"/>
                  </a:cxn>
                  <a:cxn ang="0">
                    <a:pos x="39" y="40"/>
                  </a:cxn>
                  <a:cxn ang="0">
                    <a:pos x="59" y="23"/>
                  </a:cxn>
                  <a:cxn ang="0">
                    <a:pos x="83" y="10"/>
                  </a:cxn>
                  <a:cxn ang="0">
                    <a:pos x="96" y="7"/>
                  </a:cxn>
                  <a:cxn ang="0">
                    <a:pos x="108" y="3"/>
                  </a:cxn>
                  <a:cxn ang="0">
                    <a:pos x="122" y="0"/>
                  </a:cxn>
                  <a:cxn ang="0">
                    <a:pos x="136" y="0"/>
                  </a:cxn>
                  <a:cxn ang="0">
                    <a:pos x="150" y="0"/>
                  </a:cxn>
                  <a:cxn ang="0">
                    <a:pos x="162" y="3"/>
                  </a:cxn>
                  <a:cxn ang="0">
                    <a:pos x="176" y="7"/>
                  </a:cxn>
                  <a:cxn ang="0">
                    <a:pos x="188" y="10"/>
                  </a:cxn>
                  <a:cxn ang="0">
                    <a:pos x="211" y="23"/>
                  </a:cxn>
                  <a:cxn ang="0">
                    <a:pos x="231" y="40"/>
                  </a:cxn>
                  <a:cxn ang="0">
                    <a:pos x="247" y="61"/>
                  </a:cxn>
                  <a:cxn ang="0">
                    <a:pos x="260" y="83"/>
                  </a:cxn>
                  <a:cxn ang="0">
                    <a:pos x="265" y="96"/>
                  </a:cxn>
                  <a:cxn ang="0">
                    <a:pos x="268" y="110"/>
                  </a:cxn>
                  <a:cxn ang="0">
                    <a:pos x="270" y="122"/>
                  </a:cxn>
                  <a:cxn ang="0">
                    <a:pos x="271" y="136"/>
                  </a:cxn>
                </a:cxnLst>
                <a:rect l="0" t="0" r="r" b="b"/>
                <a:pathLst>
                  <a:path w="271" h="273">
                    <a:moveTo>
                      <a:pt x="271" y="136"/>
                    </a:moveTo>
                    <a:lnTo>
                      <a:pt x="270" y="151"/>
                    </a:lnTo>
                    <a:lnTo>
                      <a:pt x="268" y="164"/>
                    </a:lnTo>
                    <a:lnTo>
                      <a:pt x="265" y="177"/>
                    </a:lnTo>
                    <a:lnTo>
                      <a:pt x="260" y="190"/>
                    </a:lnTo>
                    <a:lnTo>
                      <a:pt x="247" y="213"/>
                    </a:lnTo>
                    <a:lnTo>
                      <a:pt x="231" y="233"/>
                    </a:lnTo>
                    <a:lnTo>
                      <a:pt x="211" y="250"/>
                    </a:lnTo>
                    <a:lnTo>
                      <a:pt x="188" y="263"/>
                    </a:lnTo>
                    <a:lnTo>
                      <a:pt x="176" y="266"/>
                    </a:lnTo>
                    <a:lnTo>
                      <a:pt x="162" y="270"/>
                    </a:lnTo>
                    <a:lnTo>
                      <a:pt x="150" y="273"/>
                    </a:lnTo>
                    <a:lnTo>
                      <a:pt x="136" y="273"/>
                    </a:lnTo>
                    <a:lnTo>
                      <a:pt x="122" y="273"/>
                    </a:lnTo>
                    <a:lnTo>
                      <a:pt x="108" y="270"/>
                    </a:lnTo>
                    <a:lnTo>
                      <a:pt x="96" y="266"/>
                    </a:lnTo>
                    <a:lnTo>
                      <a:pt x="83" y="263"/>
                    </a:lnTo>
                    <a:lnTo>
                      <a:pt x="59" y="250"/>
                    </a:lnTo>
                    <a:lnTo>
                      <a:pt x="39" y="233"/>
                    </a:lnTo>
                    <a:lnTo>
                      <a:pt x="23" y="213"/>
                    </a:lnTo>
                    <a:lnTo>
                      <a:pt x="10" y="190"/>
                    </a:lnTo>
                    <a:lnTo>
                      <a:pt x="6" y="177"/>
                    </a:lnTo>
                    <a:lnTo>
                      <a:pt x="3" y="164"/>
                    </a:lnTo>
                    <a:lnTo>
                      <a:pt x="0" y="151"/>
                    </a:lnTo>
                    <a:lnTo>
                      <a:pt x="0" y="136"/>
                    </a:lnTo>
                    <a:lnTo>
                      <a:pt x="0" y="122"/>
                    </a:lnTo>
                    <a:lnTo>
                      <a:pt x="3" y="110"/>
                    </a:lnTo>
                    <a:lnTo>
                      <a:pt x="6" y="96"/>
                    </a:lnTo>
                    <a:lnTo>
                      <a:pt x="10" y="83"/>
                    </a:lnTo>
                    <a:lnTo>
                      <a:pt x="23" y="61"/>
                    </a:lnTo>
                    <a:lnTo>
                      <a:pt x="39" y="40"/>
                    </a:lnTo>
                    <a:lnTo>
                      <a:pt x="59" y="23"/>
                    </a:lnTo>
                    <a:lnTo>
                      <a:pt x="83" y="10"/>
                    </a:lnTo>
                    <a:lnTo>
                      <a:pt x="96" y="7"/>
                    </a:lnTo>
                    <a:lnTo>
                      <a:pt x="108" y="3"/>
                    </a:lnTo>
                    <a:lnTo>
                      <a:pt x="122" y="0"/>
                    </a:lnTo>
                    <a:lnTo>
                      <a:pt x="136" y="0"/>
                    </a:lnTo>
                    <a:lnTo>
                      <a:pt x="150" y="0"/>
                    </a:lnTo>
                    <a:lnTo>
                      <a:pt x="162" y="3"/>
                    </a:lnTo>
                    <a:lnTo>
                      <a:pt x="176" y="7"/>
                    </a:lnTo>
                    <a:lnTo>
                      <a:pt x="188" y="10"/>
                    </a:lnTo>
                    <a:lnTo>
                      <a:pt x="211" y="23"/>
                    </a:lnTo>
                    <a:lnTo>
                      <a:pt x="231" y="40"/>
                    </a:lnTo>
                    <a:lnTo>
                      <a:pt x="247" y="61"/>
                    </a:lnTo>
                    <a:lnTo>
                      <a:pt x="260" y="83"/>
                    </a:lnTo>
                    <a:lnTo>
                      <a:pt x="265" y="96"/>
                    </a:lnTo>
                    <a:lnTo>
                      <a:pt x="268" y="110"/>
                    </a:lnTo>
                    <a:lnTo>
                      <a:pt x="270" y="122"/>
                    </a:lnTo>
                    <a:lnTo>
                      <a:pt x="271" y="136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4" name="Group 433"/>
            <p:cNvGrpSpPr/>
            <p:nvPr/>
          </p:nvGrpSpPr>
          <p:grpSpPr>
            <a:xfrm>
              <a:off x="5144738" y="2897981"/>
              <a:ext cx="258762" cy="190500"/>
              <a:chOff x="5410200" y="6157912"/>
              <a:chExt cx="258762" cy="190500"/>
            </a:xfrm>
          </p:grpSpPr>
          <p:sp>
            <p:nvSpPr>
              <p:cNvPr id="116" name="Freeform 728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solidFill>
                <a:srgbClr val="809C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29"/>
              <p:cNvSpPr>
                <a:spLocks/>
              </p:cNvSpPr>
              <p:nvPr/>
            </p:nvSpPr>
            <p:spPr bwMode="auto">
              <a:xfrm>
                <a:off x="5410200" y="6157912"/>
                <a:ext cx="234950" cy="190500"/>
              </a:xfrm>
              <a:custGeom>
                <a:avLst/>
                <a:gdLst/>
                <a:ahLst/>
                <a:cxnLst>
                  <a:cxn ang="0">
                    <a:pos x="134" y="29"/>
                  </a:cxn>
                  <a:cxn ang="0">
                    <a:pos x="134" y="25"/>
                  </a:cxn>
                  <a:cxn ang="0">
                    <a:pos x="134" y="25"/>
                  </a:cxn>
                  <a:cxn ang="0">
                    <a:pos x="134" y="20"/>
                  </a:cxn>
                  <a:cxn ang="0">
                    <a:pos x="132" y="12"/>
                  </a:cxn>
                  <a:cxn ang="0">
                    <a:pos x="129" y="10"/>
                  </a:cxn>
                  <a:cxn ang="0">
                    <a:pos x="126" y="6"/>
                  </a:cxn>
                  <a:cxn ang="0">
                    <a:pos x="122" y="3"/>
                  </a:cxn>
                  <a:cxn ang="0">
                    <a:pos x="117" y="1"/>
                  </a:cxn>
                  <a:cxn ang="0">
                    <a:pos x="111" y="0"/>
                  </a:cxn>
                  <a:cxn ang="0">
                    <a:pos x="106" y="1"/>
                  </a:cxn>
                  <a:cxn ang="0">
                    <a:pos x="29" y="15"/>
                  </a:cxn>
                  <a:cxn ang="0">
                    <a:pos x="29" y="15"/>
                  </a:cxn>
                  <a:cxn ang="0">
                    <a:pos x="26" y="17"/>
                  </a:cxn>
                  <a:cxn ang="0">
                    <a:pos x="18" y="19"/>
                  </a:cxn>
                  <a:cxn ang="0">
                    <a:pos x="13" y="21"/>
                  </a:cxn>
                  <a:cxn ang="0">
                    <a:pos x="9" y="26"/>
                  </a:cxn>
                  <a:cxn ang="0">
                    <a:pos x="4" y="31"/>
                  </a:cxn>
                  <a:cxn ang="0">
                    <a:pos x="3" y="37"/>
                  </a:cxn>
                  <a:cxn ang="0">
                    <a:pos x="2" y="44"/>
                  </a:cxn>
                  <a:cxn ang="0">
                    <a:pos x="0" y="49"/>
                  </a:cxn>
                  <a:cxn ang="0">
                    <a:pos x="0" y="238"/>
                  </a:cxn>
                  <a:cxn ang="0">
                    <a:pos x="296" y="187"/>
                  </a:cxn>
                  <a:cxn ang="0">
                    <a:pos x="296" y="0"/>
                  </a:cxn>
                  <a:cxn ang="0">
                    <a:pos x="134" y="29"/>
                  </a:cxn>
                  <a:cxn ang="0">
                    <a:pos x="134" y="29"/>
                  </a:cxn>
                </a:cxnLst>
                <a:rect l="0" t="0" r="r" b="b"/>
                <a:pathLst>
                  <a:path w="296" h="238">
                    <a:moveTo>
                      <a:pt x="134" y="29"/>
                    </a:moveTo>
                    <a:lnTo>
                      <a:pt x="134" y="25"/>
                    </a:lnTo>
                    <a:lnTo>
                      <a:pt x="134" y="25"/>
                    </a:lnTo>
                    <a:lnTo>
                      <a:pt x="134" y="20"/>
                    </a:lnTo>
                    <a:lnTo>
                      <a:pt x="132" y="12"/>
                    </a:lnTo>
                    <a:lnTo>
                      <a:pt x="129" y="10"/>
                    </a:lnTo>
                    <a:lnTo>
                      <a:pt x="126" y="6"/>
                    </a:lnTo>
                    <a:lnTo>
                      <a:pt x="122" y="3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06" y="1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6" y="17"/>
                    </a:lnTo>
                    <a:lnTo>
                      <a:pt x="18" y="19"/>
                    </a:lnTo>
                    <a:lnTo>
                      <a:pt x="13" y="21"/>
                    </a:lnTo>
                    <a:lnTo>
                      <a:pt x="9" y="26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0" y="238"/>
                    </a:lnTo>
                    <a:lnTo>
                      <a:pt x="296" y="187"/>
                    </a:lnTo>
                    <a:lnTo>
                      <a:pt x="296" y="0"/>
                    </a:lnTo>
                    <a:lnTo>
                      <a:pt x="134" y="29"/>
                    </a:lnTo>
                    <a:lnTo>
                      <a:pt x="134" y="2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730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solidFill>
                <a:srgbClr val="BF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731"/>
              <p:cNvSpPr>
                <a:spLocks/>
              </p:cNvSpPr>
              <p:nvPr/>
            </p:nvSpPr>
            <p:spPr bwMode="auto">
              <a:xfrm>
                <a:off x="5411787" y="6165850"/>
                <a:ext cx="257175" cy="182562"/>
              </a:xfrm>
              <a:custGeom>
                <a:avLst/>
                <a:gdLst/>
                <a:ahLst/>
                <a:cxnLst>
                  <a:cxn ang="0">
                    <a:pos x="31" y="49"/>
                  </a:cxn>
                  <a:cxn ang="0">
                    <a:pos x="0" y="230"/>
                  </a:cxn>
                  <a:cxn ang="0">
                    <a:pos x="293" y="180"/>
                  </a:cxn>
                  <a:cxn ang="0">
                    <a:pos x="323" y="0"/>
                  </a:cxn>
                  <a:cxn ang="0">
                    <a:pos x="31" y="49"/>
                  </a:cxn>
                  <a:cxn ang="0">
                    <a:pos x="31" y="49"/>
                  </a:cxn>
                </a:cxnLst>
                <a:rect l="0" t="0" r="r" b="b"/>
                <a:pathLst>
                  <a:path w="323" h="230">
                    <a:moveTo>
                      <a:pt x="31" y="49"/>
                    </a:moveTo>
                    <a:lnTo>
                      <a:pt x="0" y="230"/>
                    </a:lnTo>
                    <a:lnTo>
                      <a:pt x="293" y="180"/>
                    </a:lnTo>
                    <a:lnTo>
                      <a:pt x="323" y="0"/>
                    </a:lnTo>
                    <a:lnTo>
                      <a:pt x="31" y="49"/>
                    </a:lnTo>
                    <a:lnTo>
                      <a:pt x="31" y="49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732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solidFill>
                <a:srgbClr val="457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733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734"/>
              <p:cNvSpPr>
                <a:spLocks/>
              </p:cNvSpPr>
              <p:nvPr/>
            </p:nvSpPr>
            <p:spPr bwMode="auto">
              <a:xfrm>
                <a:off x="5554662" y="6205537"/>
                <a:ext cx="42863" cy="76200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37" y="15"/>
                  </a:cxn>
                  <a:cxn ang="0">
                    <a:pos x="27" y="6"/>
                  </a:cxn>
                  <a:cxn ang="0">
                    <a:pos x="13" y="0"/>
                  </a:cxn>
                  <a:cxn ang="0">
                    <a:pos x="6" y="6"/>
                  </a:cxn>
                  <a:cxn ang="0">
                    <a:pos x="0" y="10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7" y="23"/>
                  </a:cxn>
                  <a:cxn ang="0">
                    <a:pos x="17" y="24"/>
                  </a:cxn>
                  <a:cxn ang="0">
                    <a:pos x="13" y="34"/>
                  </a:cxn>
                  <a:cxn ang="0">
                    <a:pos x="15" y="34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3" y="44"/>
                  </a:cxn>
                  <a:cxn ang="0">
                    <a:pos x="27" y="31"/>
                  </a:cxn>
                  <a:cxn ang="0">
                    <a:pos x="32" y="25"/>
                  </a:cxn>
                  <a:cxn ang="0">
                    <a:pos x="33" y="25"/>
                  </a:cxn>
                  <a:cxn ang="0">
                    <a:pos x="35" y="25"/>
                  </a:cxn>
                  <a:cxn ang="0">
                    <a:pos x="37" y="39"/>
                  </a:cxn>
                  <a:cxn ang="0">
                    <a:pos x="28" y="51"/>
                  </a:cxn>
                  <a:cxn ang="0">
                    <a:pos x="17" y="60"/>
                  </a:cxn>
                  <a:cxn ang="0">
                    <a:pos x="12" y="55"/>
                  </a:cxn>
                  <a:cxn ang="0">
                    <a:pos x="10" y="63"/>
                  </a:cxn>
                  <a:cxn ang="0">
                    <a:pos x="15" y="68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8" y="75"/>
                  </a:cxn>
                  <a:cxn ang="0">
                    <a:pos x="35" y="74"/>
                  </a:cxn>
                  <a:cxn ang="0">
                    <a:pos x="37" y="74"/>
                  </a:cxn>
                  <a:cxn ang="0">
                    <a:pos x="38" y="75"/>
                  </a:cxn>
                  <a:cxn ang="0">
                    <a:pos x="40" y="94"/>
                  </a:cxn>
                  <a:cxn ang="0">
                    <a:pos x="41" y="92"/>
                  </a:cxn>
                  <a:cxn ang="0">
                    <a:pos x="41" y="92"/>
                  </a:cxn>
                  <a:cxn ang="0">
                    <a:pos x="40" y="90"/>
                  </a:cxn>
                  <a:cxn ang="0">
                    <a:pos x="41" y="90"/>
                  </a:cxn>
                  <a:cxn ang="0">
                    <a:pos x="43" y="88"/>
                  </a:cxn>
                  <a:cxn ang="0">
                    <a:pos x="49" y="75"/>
                  </a:cxn>
                  <a:cxn ang="0">
                    <a:pos x="47" y="75"/>
                  </a:cxn>
                  <a:cxn ang="0">
                    <a:pos x="47" y="74"/>
                  </a:cxn>
                  <a:cxn ang="0">
                    <a:pos x="49" y="72"/>
                  </a:cxn>
                  <a:cxn ang="0">
                    <a:pos x="50" y="74"/>
                  </a:cxn>
                  <a:cxn ang="0">
                    <a:pos x="50" y="72"/>
                  </a:cxn>
                  <a:cxn ang="0">
                    <a:pos x="52" y="63"/>
                  </a:cxn>
                  <a:cxn ang="0">
                    <a:pos x="50" y="63"/>
                  </a:cxn>
                  <a:cxn ang="0">
                    <a:pos x="52" y="60"/>
                  </a:cxn>
                  <a:cxn ang="0">
                    <a:pos x="52" y="55"/>
                  </a:cxn>
                  <a:cxn ang="0">
                    <a:pos x="52" y="46"/>
                  </a:cxn>
                  <a:cxn ang="0">
                    <a:pos x="52" y="44"/>
                  </a:cxn>
                  <a:cxn ang="0">
                    <a:pos x="50" y="39"/>
                  </a:cxn>
                  <a:cxn ang="0">
                    <a:pos x="49" y="34"/>
                  </a:cxn>
                  <a:cxn ang="0">
                    <a:pos x="47" y="31"/>
                  </a:cxn>
                  <a:cxn ang="0">
                    <a:pos x="47" y="29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52" h="94">
                    <a:moveTo>
                      <a:pt x="37" y="15"/>
                    </a:moveTo>
                    <a:lnTo>
                      <a:pt x="37" y="15"/>
                    </a:lnTo>
                    <a:lnTo>
                      <a:pt x="27" y="6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7" y="31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39"/>
                    </a:lnTo>
                    <a:lnTo>
                      <a:pt x="28" y="51"/>
                    </a:lnTo>
                    <a:lnTo>
                      <a:pt x="17" y="60"/>
                    </a:lnTo>
                    <a:lnTo>
                      <a:pt x="12" y="55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8" y="75"/>
                    </a:lnTo>
                    <a:lnTo>
                      <a:pt x="35" y="74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40" y="94"/>
                    </a:lnTo>
                    <a:lnTo>
                      <a:pt x="41" y="92"/>
                    </a:lnTo>
                    <a:lnTo>
                      <a:pt x="41" y="92"/>
                    </a:lnTo>
                    <a:lnTo>
                      <a:pt x="40" y="90"/>
                    </a:lnTo>
                    <a:lnTo>
                      <a:pt x="41" y="90"/>
                    </a:lnTo>
                    <a:lnTo>
                      <a:pt x="43" y="88"/>
                    </a:lnTo>
                    <a:lnTo>
                      <a:pt x="49" y="75"/>
                    </a:lnTo>
                    <a:lnTo>
                      <a:pt x="47" y="75"/>
                    </a:lnTo>
                    <a:lnTo>
                      <a:pt x="47" y="74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2" y="60"/>
                    </a:lnTo>
                    <a:lnTo>
                      <a:pt x="52" y="55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0" y="39"/>
                    </a:lnTo>
                    <a:lnTo>
                      <a:pt x="49" y="34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735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736"/>
              <p:cNvSpPr>
                <a:spLocks/>
              </p:cNvSpPr>
              <p:nvPr/>
            </p:nvSpPr>
            <p:spPr bwMode="auto">
              <a:xfrm>
                <a:off x="5495925" y="6224587"/>
                <a:ext cx="26987" cy="4445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2" y="2"/>
                  </a:cxn>
                  <a:cxn ang="0">
                    <a:pos x="25" y="0"/>
                  </a:cxn>
                  <a:cxn ang="0">
                    <a:pos x="24" y="0"/>
                  </a:cxn>
                  <a:cxn ang="0">
                    <a:pos x="22" y="1"/>
                  </a:cxn>
                  <a:cxn ang="0">
                    <a:pos x="20" y="1"/>
                  </a:cxn>
                  <a:cxn ang="0">
                    <a:pos x="20" y="2"/>
                  </a:cxn>
                  <a:cxn ang="0">
                    <a:pos x="18" y="3"/>
                  </a:cxn>
                  <a:cxn ang="0">
                    <a:pos x="14" y="7"/>
                  </a:cxn>
                  <a:cxn ang="0">
                    <a:pos x="14" y="6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14" y="8"/>
                  </a:cxn>
                  <a:cxn ang="0">
                    <a:pos x="11" y="11"/>
                  </a:cxn>
                  <a:cxn ang="0">
                    <a:pos x="11" y="12"/>
                  </a:cxn>
                  <a:cxn ang="0">
                    <a:pos x="14" y="12"/>
                  </a:cxn>
                  <a:cxn ang="0">
                    <a:pos x="14" y="13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1" y="13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1" y="41"/>
                  </a:cxn>
                  <a:cxn ang="0">
                    <a:pos x="5" y="42"/>
                  </a:cxn>
                  <a:cxn ang="0">
                    <a:pos x="6" y="41"/>
                  </a:cxn>
                  <a:cxn ang="0">
                    <a:pos x="4" y="51"/>
                  </a:cxn>
                  <a:cxn ang="0">
                    <a:pos x="6" y="54"/>
                  </a:cxn>
                  <a:cxn ang="0">
                    <a:pos x="9" y="56"/>
                  </a:cxn>
                  <a:cxn ang="0">
                    <a:pos x="11" y="56"/>
                  </a:cxn>
                  <a:cxn ang="0">
                    <a:pos x="20" y="45"/>
                  </a:cxn>
                  <a:cxn ang="0">
                    <a:pos x="32" y="32"/>
                  </a:cxn>
                  <a:cxn ang="0">
                    <a:pos x="33" y="26"/>
                  </a:cxn>
                  <a:cxn ang="0">
                    <a:pos x="30" y="22"/>
                  </a:cxn>
                  <a:cxn ang="0">
                    <a:pos x="29" y="13"/>
                  </a:cxn>
                  <a:cxn ang="0">
                    <a:pos x="35" y="6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2"/>
                  </a:cxn>
                  <a:cxn ang="0">
                    <a:pos x="30" y="2"/>
                  </a:cxn>
                  <a:cxn ang="0">
                    <a:pos x="27" y="1"/>
                  </a:cxn>
                  <a:cxn ang="0">
                    <a:pos x="22" y="6"/>
                  </a:cxn>
                  <a:cxn ang="0">
                    <a:pos x="22" y="2"/>
                  </a:cxn>
                  <a:cxn ang="0">
                    <a:pos x="22" y="2"/>
                  </a:cxn>
                  <a:cxn ang="0">
                    <a:pos x="22" y="2"/>
                  </a:cxn>
                </a:cxnLst>
                <a:rect l="0" t="0" r="r" b="b"/>
                <a:pathLst>
                  <a:path w="35" h="56">
                    <a:moveTo>
                      <a:pt x="22" y="2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1" y="41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4" y="51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20" y="45"/>
                    </a:lnTo>
                    <a:lnTo>
                      <a:pt x="32" y="32"/>
                    </a:lnTo>
                    <a:lnTo>
                      <a:pt x="33" y="26"/>
                    </a:lnTo>
                    <a:lnTo>
                      <a:pt x="30" y="22"/>
                    </a:lnTo>
                    <a:lnTo>
                      <a:pt x="29" y="13"/>
                    </a:lnTo>
                    <a:lnTo>
                      <a:pt x="35" y="6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7" y="1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737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Freeform 738"/>
              <p:cNvSpPr>
                <a:spLocks/>
              </p:cNvSpPr>
              <p:nvPr/>
            </p:nvSpPr>
            <p:spPr bwMode="auto">
              <a:xfrm>
                <a:off x="5527675" y="6221412"/>
                <a:ext cx="9525" cy="17463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3" y="17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0" y="11"/>
                  </a:cxn>
                  <a:cxn ang="0">
                    <a:pos x="0" y="16"/>
                  </a:cxn>
                  <a:cxn ang="0">
                    <a:pos x="0" y="20"/>
                  </a:cxn>
                  <a:cxn ang="0">
                    <a:pos x="3" y="21"/>
                  </a:cxn>
                  <a:cxn ang="0">
                    <a:pos x="7" y="17"/>
                  </a:cxn>
                  <a:cxn ang="0">
                    <a:pos x="12" y="21"/>
                  </a:cxn>
                  <a:cxn ang="0">
                    <a:pos x="12" y="20"/>
                  </a:cxn>
                  <a:cxn ang="0">
                    <a:pos x="13" y="17"/>
                  </a:cxn>
                  <a:cxn ang="0">
                    <a:pos x="13" y="17"/>
                  </a:cxn>
                  <a:cxn ang="0">
                    <a:pos x="13" y="17"/>
                  </a:cxn>
                </a:cxnLst>
                <a:rect l="0" t="0" r="r" b="b"/>
                <a:pathLst>
                  <a:path w="13" h="21">
                    <a:moveTo>
                      <a:pt x="13" y="17"/>
                    </a:moveTo>
                    <a:lnTo>
                      <a:pt x="13" y="17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1"/>
                    </a:lnTo>
                    <a:lnTo>
                      <a:pt x="7" y="17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Freeform 739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740"/>
              <p:cNvSpPr>
                <a:spLocks/>
              </p:cNvSpPr>
              <p:nvPr/>
            </p:nvSpPr>
            <p:spPr bwMode="auto">
              <a:xfrm>
                <a:off x="5503862" y="6269037"/>
                <a:ext cx="30163" cy="33338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1" y="10"/>
                  </a:cxn>
                  <a:cxn ang="0">
                    <a:pos x="0" y="15"/>
                  </a:cxn>
                  <a:cxn ang="0">
                    <a:pos x="4" y="21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5" y="23"/>
                  </a:cxn>
                  <a:cxn ang="0">
                    <a:pos x="8" y="24"/>
                  </a:cxn>
                  <a:cxn ang="0">
                    <a:pos x="9" y="24"/>
                  </a:cxn>
                  <a:cxn ang="0">
                    <a:pos x="9" y="24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2" y="23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19" y="29"/>
                  </a:cxn>
                  <a:cxn ang="0">
                    <a:pos x="20" y="28"/>
                  </a:cxn>
                  <a:cxn ang="0">
                    <a:pos x="22" y="28"/>
                  </a:cxn>
                  <a:cxn ang="0">
                    <a:pos x="22" y="29"/>
                  </a:cxn>
                  <a:cxn ang="0">
                    <a:pos x="19" y="31"/>
                  </a:cxn>
                  <a:cxn ang="0">
                    <a:pos x="17" y="39"/>
                  </a:cxn>
                  <a:cxn ang="0">
                    <a:pos x="20" y="39"/>
                  </a:cxn>
                  <a:cxn ang="0">
                    <a:pos x="23" y="39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25" y="42"/>
                  </a:cxn>
                  <a:cxn ang="0">
                    <a:pos x="39" y="42"/>
                  </a:cxn>
                  <a:cxn ang="0">
                    <a:pos x="35" y="39"/>
                  </a:cxn>
                  <a:cxn ang="0">
                    <a:pos x="34" y="28"/>
                  </a:cxn>
                  <a:cxn ang="0">
                    <a:pos x="37" y="16"/>
                  </a:cxn>
                  <a:cxn ang="0">
                    <a:pos x="30" y="15"/>
                  </a:cxn>
                  <a:cxn ang="0">
                    <a:pos x="23" y="9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14" y="4"/>
                  </a:cxn>
                </a:cxnLst>
                <a:rect l="0" t="0" r="r" b="b"/>
                <a:pathLst>
                  <a:path w="39" h="42">
                    <a:moveTo>
                      <a:pt x="14" y="4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4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19" y="31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39" y="42"/>
                    </a:lnTo>
                    <a:lnTo>
                      <a:pt x="35" y="39"/>
                    </a:lnTo>
                    <a:lnTo>
                      <a:pt x="34" y="28"/>
                    </a:lnTo>
                    <a:lnTo>
                      <a:pt x="37" y="16"/>
                    </a:lnTo>
                    <a:lnTo>
                      <a:pt x="30" y="15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741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66BB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742"/>
              <p:cNvSpPr>
                <a:spLocks/>
              </p:cNvSpPr>
              <p:nvPr/>
            </p:nvSpPr>
            <p:spPr bwMode="auto">
              <a:xfrm>
                <a:off x="5546725" y="6286500"/>
                <a:ext cx="34925" cy="238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2" y="1"/>
                  </a:cxn>
                  <a:cxn ang="0">
                    <a:pos x="40" y="1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39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33" y="7"/>
                  </a:cxn>
                  <a:cxn ang="0">
                    <a:pos x="32" y="8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7" y="7"/>
                  </a:cxn>
                  <a:cxn ang="0">
                    <a:pos x="27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0" y="7"/>
                  </a:cxn>
                  <a:cxn ang="0">
                    <a:pos x="18" y="16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6"/>
                  </a:cxn>
                  <a:cxn ang="0">
                    <a:pos x="18" y="17"/>
                  </a:cxn>
                  <a:cxn ang="0">
                    <a:pos x="14" y="21"/>
                  </a:cxn>
                  <a:cxn ang="0">
                    <a:pos x="12" y="22"/>
                  </a:cxn>
                  <a:cxn ang="0">
                    <a:pos x="7" y="25"/>
                  </a:cxn>
                  <a:cxn ang="0">
                    <a:pos x="3" y="26"/>
                  </a:cxn>
                  <a:cxn ang="0">
                    <a:pos x="0" y="30"/>
                  </a:cxn>
                  <a:cxn ang="0">
                    <a:pos x="7" y="27"/>
                  </a:cxn>
                  <a:cxn ang="0">
                    <a:pos x="7" y="26"/>
                  </a:cxn>
                  <a:cxn ang="0">
                    <a:pos x="10" y="25"/>
                  </a:cxn>
                  <a:cxn ang="0">
                    <a:pos x="10" y="25"/>
                  </a:cxn>
                  <a:cxn ang="0">
                    <a:pos x="7" y="27"/>
                  </a:cxn>
                  <a:cxn ang="0">
                    <a:pos x="10" y="27"/>
                  </a:cxn>
                  <a:cxn ang="0">
                    <a:pos x="14" y="22"/>
                  </a:cxn>
                  <a:cxn ang="0">
                    <a:pos x="15" y="25"/>
                  </a:cxn>
                  <a:cxn ang="0">
                    <a:pos x="15" y="25"/>
                  </a:cxn>
                  <a:cxn ang="0">
                    <a:pos x="15" y="22"/>
                  </a:cxn>
                  <a:cxn ang="0">
                    <a:pos x="15" y="21"/>
                  </a:cxn>
                  <a:cxn ang="0">
                    <a:pos x="20" y="19"/>
                  </a:cxn>
                  <a:cxn ang="0">
                    <a:pos x="20" y="21"/>
                  </a:cxn>
                  <a:cxn ang="0">
                    <a:pos x="18" y="22"/>
                  </a:cxn>
                  <a:cxn ang="0">
                    <a:pos x="22" y="21"/>
                  </a:cxn>
                  <a:cxn ang="0">
                    <a:pos x="30" y="13"/>
                  </a:cxn>
                  <a:cxn ang="0">
                    <a:pos x="32" y="13"/>
                  </a:cxn>
                  <a:cxn ang="0">
                    <a:pos x="33" y="12"/>
                  </a:cxn>
                  <a:cxn ang="0">
                    <a:pos x="35" y="11"/>
                  </a:cxn>
                  <a:cxn ang="0">
                    <a:pos x="35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40" y="6"/>
                  </a:cxn>
                  <a:cxn ang="0">
                    <a:pos x="42" y="5"/>
                  </a:cxn>
                  <a:cxn ang="0">
                    <a:pos x="44" y="2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1"/>
                  </a:cxn>
                  <a:cxn ang="0">
                    <a:pos x="42" y="1"/>
                  </a:cxn>
                  <a:cxn ang="0">
                    <a:pos x="42" y="1"/>
                  </a:cxn>
                </a:cxnLst>
                <a:rect l="0" t="0" r="r" b="b"/>
                <a:pathLst>
                  <a:path w="45" h="30">
                    <a:moveTo>
                      <a:pt x="42" y="1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4" y="21"/>
                    </a:lnTo>
                    <a:lnTo>
                      <a:pt x="12" y="22"/>
                    </a:lnTo>
                    <a:lnTo>
                      <a:pt x="7" y="25"/>
                    </a:lnTo>
                    <a:lnTo>
                      <a:pt x="3" y="26"/>
                    </a:lnTo>
                    <a:lnTo>
                      <a:pt x="0" y="30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22" y="21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40" y="6"/>
                    </a:lnTo>
                    <a:lnTo>
                      <a:pt x="42" y="5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</a:path>
                </a:pathLst>
              </a:custGeom>
              <a:noFill/>
              <a:ln w="1588">
                <a:solidFill>
                  <a:srgbClr val="33A0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743"/>
              <p:cNvSpPr>
                <a:spLocks/>
              </p:cNvSpPr>
              <p:nvPr/>
            </p:nvSpPr>
            <p:spPr bwMode="auto">
              <a:xfrm>
                <a:off x="5489575" y="6203950"/>
                <a:ext cx="107950" cy="109537"/>
              </a:xfrm>
              <a:custGeom>
                <a:avLst/>
                <a:gdLst/>
                <a:ahLst/>
                <a:cxnLst>
                  <a:cxn ang="0">
                    <a:pos x="136" y="58"/>
                  </a:cxn>
                  <a:cxn ang="0">
                    <a:pos x="136" y="58"/>
                  </a:cxn>
                  <a:cxn ang="0">
                    <a:pos x="134" y="72"/>
                  </a:cxn>
                  <a:cxn ang="0">
                    <a:pos x="131" y="86"/>
                  </a:cxn>
                  <a:cxn ang="0">
                    <a:pos x="123" y="98"/>
                  </a:cxn>
                  <a:cxn ang="0">
                    <a:pos x="115" y="110"/>
                  </a:cxn>
                  <a:cxn ang="0">
                    <a:pos x="105" y="118"/>
                  </a:cxn>
                  <a:cxn ang="0">
                    <a:pos x="94" y="127"/>
                  </a:cxn>
                  <a:cxn ang="0">
                    <a:pos x="82" y="135"/>
                  </a:cxn>
                  <a:cxn ang="0">
                    <a:pos x="69" y="137"/>
                  </a:cxn>
                  <a:cxn ang="0">
                    <a:pos x="69" y="137"/>
                  </a:cxn>
                  <a:cxn ang="0">
                    <a:pos x="55" y="139"/>
                  </a:cxn>
                  <a:cxn ang="0">
                    <a:pos x="41" y="137"/>
                  </a:cxn>
                  <a:cxn ang="0">
                    <a:pos x="30" y="132"/>
                  </a:cxn>
                  <a:cxn ang="0">
                    <a:pos x="20" y="126"/>
                  </a:cxn>
                  <a:cxn ang="0">
                    <a:pos x="11" y="117"/>
                  </a:cxn>
                  <a:cxn ang="0">
                    <a:pos x="5" y="107"/>
                  </a:cxn>
                  <a:cxn ang="0">
                    <a:pos x="1" y="95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1" y="68"/>
                  </a:cxn>
                  <a:cxn ang="0">
                    <a:pos x="5" y="54"/>
                  </a:cxn>
                  <a:cxn ang="0">
                    <a:pos x="11" y="42"/>
                  </a:cxn>
                  <a:cxn ang="0">
                    <a:pos x="20" y="29"/>
                  </a:cxn>
                  <a:cxn ang="0">
                    <a:pos x="30" y="19"/>
                  </a:cxn>
                  <a:cxn ang="0">
                    <a:pos x="41" y="12"/>
                  </a:cxn>
                  <a:cxn ang="0">
                    <a:pos x="55" y="5"/>
                  </a:cxn>
                  <a:cxn ang="0">
                    <a:pos x="69" y="2"/>
                  </a:cxn>
                  <a:cxn ang="0">
                    <a:pos x="69" y="2"/>
                  </a:cxn>
                  <a:cxn ang="0">
                    <a:pos x="82" y="0"/>
                  </a:cxn>
                  <a:cxn ang="0">
                    <a:pos x="94" y="2"/>
                  </a:cxn>
                  <a:cxn ang="0">
                    <a:pos x="105" y="7"/>
                  </a:cxn>
                  <a:cxn ang="0">
                    <a:pos x="115" y="13"/>
                  </a:cxn>
                  <a:cxn ang="0">
                    <a:pos x="123" y="22"/>
                  </a:cxn>
                  <a:cxn ang="0">
                    <a:pos x="131" y="32"/>
                  </a:cxn>
                  <a:cxn ang="0">
                    <a:pos x="134" y="46"/>
                  </a:cxn>
                  <a:cxn ang="0">
                    <a:pos x="136" y="58"/>
                  </a:cxn>
                  <a:cxn ang="0">
                    <a:pos x="136" y="58"/>
                  </a:cxn>
                  <a:cxn ang="0">
                    <a:pos x="136" y="58"/>
                  </a:cxn>
                </a:cxnLst>
                <a:rect l="0" t="0" r="r" b="b"/>
                <a:pathLst>
                  <a:path w="136" h="139">
                    <a:moveTo>
                      <a:pt x="136" y="58"/>
                    </a:moveTo>
                    <a:lnTo>
                      <a:pt x="136" y="58"/>
                    </a:lnTo>
                    <a:lnTo>
                      <a:pt x="134" y="72"/>
                    </a:lnTo>
                    <a:lnTo>
                      <a:pt x="131" y="86"/>
                    </a:lnTo>
                    <a:lnTo>
                      <a:pt x="123" y="98"/>
                    </a:lnTo>
                    <a:lnTo>
                      <a:pt x="115" y="110"/>
                    </a:lnTo>
                    <a:lnTo>
                      <a:pt x="105" y="118"/>
                    </a:lnTo>
                    <a:lnTo>
                      <a:pt x="94" y="127"/>
                    </a:lnTo>
                    <a:lnTo>
                      <a:pt x="82" y="135"/>
                    </a:lnTo>
                    <a:lnTo>
                      <a:pt x="69" y="137"/>
                    </a:lnTo>
                    <a:lnTo>
                      <a:pt x="69" y="137"/>
                    </a:lnTo>
                    <a:lnTo>
                      <a:pt x="55" y="139"/>
                    </a:lnTo>
                    <a:lnTo>
                      <a:pt x="41" y="137"/>
                    </a:lnTo>
                    <a:lnTo>
                      <a:pt x="30" y="132"/>
                    </a:lnTo>
                    <a:lnTo>
                      <a:pt x="20" y="126"/>
                    </a:lnTo>
                    <a:lnTo>
                      <a:pt x="11" y="117"/>
                    </a:lnTo>
                    <a:lnTo>
                      <a:pt x="5" y="107"/>
                    </a:lnTo>
                    <a:lnTo>
                      <a:pt x="1" y="95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1" y="68"/>
                    </a:lnTo>
                    <a:lnTo>
                      <a:pt x="5" y="54"/>
                    </a:lnTo>
                    <a:lnTo>
                      <a:pt x="11" y="42"/>
                    </a:lnTo>
                    <a:lnTo>
                      <a:pt x="20" y="29"/>
                    </a:lnTo>
                    <a:lnTo>
                      <a:pt x="30" y="19"/>
                    </a:lnTo>
                    <a:lnTo>
                      <a:pt x="41" y="12"/>
                    </a:lnTo>
                    <a:lnTo>
                      <a:pt x="55" y="5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82" y="0"/>
                    </a:lnTo>
                    <a:lnTo>
                      <a:pt x="94" y="2"/>
                    </a:lnTo>
                    <a:lnTo>
                      <a:pt x="105" y="7"/>
                    </a:lnTo>
                    <a:lnTo>
                      <a:pt x="115" y="13"/>
                    </a:lnTo>
                    <a:lnTo>
                      <a:pt x="123" y="22"/>
                    </a:lnTo>
                    <a:lnTo>
                      <a:pt x="131" y="32"/>
                    </a:lnTo>
                    <a:lnTo>
                      <a:pt x="134" y="46"/>
                    </a:lnTo>
                    <a:lnTo>
                      <a:pt x="136" y="58"/>
                    </a:lnTo>
                    <a:lnTo>
                      <a:pt x="136" y="58"/>
                    </a:lnTo>
                    <a:lnTo>
                      <a:pt x="136" y="58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cxnSp>
        <p:nvCxnSpPr>
          <p:cNvPr id="30" name="Straight Connector 29"/>
          <p:cNvCxnSpPr/>
          <p:nvPr/>
        </p:nvCxnSpPr>
        <p:spPr>
          <a:xfrm flipV="1">
            <a:off x="7315183" y="1752600"/>
            <a:ext cx="838200" cy="45720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0" name="Group 307"/>
          <p:cNvGrpSpPr/>
          <p:nvPr/>
        </p:nvGrpSpPr>
        <p:grpSpPr>
          <a:xfrm>
            <a:off x="8077195" y="1447813"/>
            <a:ext cx="838207" cy="652464"/>
            <a:chOff x="1219210" y="762009"/>
            <a:chExt cx="582618" cy="423864"/>
          </a:xfrm>
        </p:grpSpPr>
        <p:grpSp>
          <p:nvGrpSpPr>
            <p:cNvPr id="301" name="Group 299"/>
            <p:cNvGrpSpPr>
              <a:grpSpLocks/>
            </p:cNvGrpSpPr>
            <p:nvPr/>
          </p:nvGrpSpPr>
          <p:grpSpPr bwMode="auto">
            <a:xfrm>
              <a:off x="1219210" y="762009"/>
              <a:ext cx="582618" cy="423864"/>
              <a:chOff x="982" y="2328"/>
              <a:chExt cx="367" cy="267"/>
            </a:xfrm>
          </p:grpSpPr>
          <p:sp>
            <p:nvSpPr>
              <p:cNvPr id="75" name="Freeform 300"/>
              <p:cNvSpPr>
                <a:spLocks/>
              </p:cNvSpPr>
              <p:nvPr/>
            </p:nvSpPr>
            <p:spPr bwMode="auto">
              <a:xfrm>
                <a:off x="982" y="2367"/>
                <a:ext cx="33" cy="177"/>
              </a:xfrm>
              <a:custGeom>
                <a:avLst/>
                <a:gdLst/>
                <a:ahLst/>
                <a:cxnLst>
                  <a:cxn ang="0">
                    <a:pos x="65" y="353"/>
                  </a:cxn>
                  <a:cxn ang="0">
                    <a:pos x="16" y="0"/>
                  </a:cxn>
                  <a:cxn ang="0">
                    <a:pos x="0" y="1"/>
                  </a:cxn>
                  <a:cxn ang="0">
                    <a:pos x="50" y="344"/>
                  </a:cxn>
                  <a:cxn ang="0">
                    <a:pos x="65" y="353"/>
                  </a:cxn>
                  <a:cxn ang="0">
                    <a:pos x="65" y="353"/>
                  </a:cxn>
                </a:cxnLst>
                <a:rect l="0" t="0" r="r" b="b"/>
                <a:pathLst>
                  <a:path w="65" h="353">
                    <a:moveTo>
                      <a:pt x="65" y="353"/>
                    </a:moveTo>
                    <a:lnTo>
                      <a:pt x="16" y="0"/>
                    </a:lnTo>
                    <a:lnTo>
                      <a:pt x="0" y="1"/>
                    </a:lnTo>
                    <a:lnTo>
                      <a:pt x="50" y="344"/>
                    </a:lnTo>
                    <a:lnTo>
                      <a:pt x="65" y="353"/>
                    </a:lnTo>
                    <a:lnTo>
                      <a:pt x="65" y="353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01"/>
              <p:cNvSpPr>
                <a:spLocks/>
              </p:cNvSpPr>
              <p:nvPr/>
            </p:nvSpPr>
            <p:spPr bwMode="auto">
              <a:xfrm>
                <a:off x="988" y="2328"/>
                <a:ext cx="251" cy="215"/>
              </a:xfrm>
              <a:custGeom>
                <a:avLst/>
                <a:gdLst/>
                <a:ahLst/>
                <a:cxnLst>
                  <a:cxn ang="0">
                    <a:pos x="502" y="351"/>
                  </a:cxn>
                  <a:cxn ang="0">
                    <a:pos x="449" y="0"/>
                  </a:cxn>
                  <a:cxn ang="0">
                    <a:pos x="0" y="79"/>
                  </a:cxn>
                  <a:cxn ang="0">
                    <a:pos x="52" y="428"/>
                  </a:cxn>
                  <a:cxn ang="0">
                    <a:pos x="502" y="351"/>
                  </a:cxn>
                  <a:cxn ang="0">
                    <a:pos x="502" y="351"/>
                  </a:cxn>
                </a:cxnLst>
                <a:rect l="0" t="0" r="r" b="b"/>
                <a:pathLst>
                  <a:path w="502" h="428">
                    <a:moveTo>
                      <a:pt x="502" y="351"/>
                    </a:moveTo>
                    <a:lnTo>
                      <a:pt x="449" y="0"/>
                    </a:lnTo>
                    <a:lnTo>
                      <a:pt x="0" y="79"/>
                    </a:lnTo>
                    <a:lnTo>
                      <a:pt x="52" y="428"/>
                    </a:lnTo>
                    <a:lnTo>
                      <a:pt x="502" y="351"/>
                    </a:lnTo>
                    <a:lnTo>
                      <a:pt x="502" y="351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02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solidFill>
                <a:srgbClr val="666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303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Line 304"/>
              <p:cNvSpPr>
                <a:spLocks noChangeShapeType="1"/>
              </p:cNvSpPr>
              <p:nvPr/>
            </p:nvSpPr>
            <p:spPr bwMode="auto">
              <a:xfrm flipH="1">
                <a:off x="1026" y="248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Line 305"/>
              <p:cNvSpPr>
                <a:spLocks noChangeShapeType="1"/>
              </p:cNvSpPr>
              <p:nvPr/>
            </p:nvSpPr>
            <p:spPr bwMode="auto">
              <a:xfrm flipH="1">
                <a:off x="1006" y="234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306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307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noFill/>
              <a:ln w="4763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308"/>
              <p:cNvSpPr>
                <a:spLocks/>
              </p:cNvSpPr>
              <p:nvPr/>
            </p:nvSpPr>
            <p:spPr bwMode="auto">
              <a:xfrm>
                <a:off x="1015" y="2504"/>
                <a:ext cx="334" cy="78"/>
              </a:xfrm>
              <a:custGeom>
                <a:avLst/>
                <a:gdLst/>
                <a:ahLst/>
                <a:cxnLst>
                  <a:cxn ang="0">
                    <a:pos x="450" y="0"/>
                  </a:cxn>
                  <a:cxn ang="0">
                    <a:pos x="668" y="80"/>
                  </a:cxn>
                  <a:cxn ang="0">
                    <a:pos x="218" y="156"/>
                  </a:cxn>
                  <a:cxn ang="0">
                    <a:pos x="0" y="80"/>
                  </a:cxn>
                  <a:cxn ang="0">
                    <a:pos x="450" y="0"/>
                  </a:cxn>
                  <a:cxn ang="0">
                    <a:pos x="450" y="0"/>
                  </a:cxn>
                </a:cxnLst>
                <a:rect l="0" t="0" r="r" b="b"/>
                <a:pathLst>
                  <a:path w="668" h="156">
                    <a:moveTo>
                      <a:pt x="450" y="0"/>
                    </a:moveTo>
                    <a:lnTo>
                      <a:pt x="668" y="80"/>
                    </a:lnTo>
                    <a:lnTo>
                      <a:pt x="218" y="156"/>
                    </a:lnTo>
                    <a:lnTo>
                      <a:pt x="0" y="80"/>
                    </a:lnTo>
                    <a:lnTo>
                      <a:pt x="450" y="0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Line 309"/>
              <p:cNvSpPr>
                <a:spLocks noChangeShapeType="1"/>
              </p:cNvSpPr>
              <p:nvPr/>
            </p:nvSpPr>
            <p:spPr bwMode="auto">
              <a:xfrm flipH="1">
                <a:off x="1015" y="2504"/>
                <a:ext cx="224" cy="3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310"/>
              <p:cNvSpPr>
                <a:spLocks/>
              </p:cNvSpPr>
              <p:nvPr/>
            </p:nvSpPr>
            <p:spPr bwMode="auto">
              <a:xfrm>
                <a:off x="1047" y="2540"/>
                <a:ext cx="35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2" h="18">
                    <a:moveTo>
                      <a:pt x="39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311"/>
              <p:cNvSpPr>
                <a:spLocks/>
              </p:cNvSpPr>
              <p:nvPr/>
            </p:nvSpPr>
            <p:spPr bwMode="auto">
              <a:xfrm>
                <a:off x="1076" y="2535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18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8">
                    <a:moveTo>
                      <a:pt x="38" y="0"/>
                    </a:moveTo>
                    <a:lnTo>
                      <a:pt x="72" y="13"/>
                    </a:lnTo>
                    <a:lnTo>
                      <a:pt x="33" y="18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312"/>
              <p:cNvSpPr>
                <a:spLocks/>
              </p:cNvSpPr>
              <p:nvPr/>
            </p:nvSpPr>
            <p:spPr bwMode="auto">
              <a:xfrm>
                <a:off x="1106" y="2531"/>
                <a:ext cx="35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0"/>
                  </a:cxn>
                  <a:cxn ang="0">
                    <a:pos x="34" y="17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7">
                    <a:moveTo>
                      <a:pt x="39" y="0"/>
                    </a:moveTo>
                    <a:lnTo>
                      <a:pt x="71" y="10"/>
                    </a:lnTo>
                    <a:lnTo>
                      <a:pt x="34" y="17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313"/>
              <p:cNvSpPr>
                <a:spLocks/>
              </p:cNvSpPr>
              <p:nvPr/>
            </p:nvSpPr>
            <p:spPr bwMode="auto">
              <a:xfrm>
                <a:off x="1135" y="2526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0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0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314"/>
              <p:cNvSpPr>
                <a:spLocks/>
              </p:cNvSpPr>
              <p:nvPr/>
            </p:nvSpPr>
            <p:spPr bwMode="auto">
              <a:xfrm>
                <a:off x="1163" y="2521"/>
                <a:ext cx="37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315"/>
              <p:cNvSpPr>
                <a:spLocks/>
              </p:cNvSpPr>
              <p:nvPr/>
            </p:nvSpPr>
            <p:spPr bwMode="auto">
              <a:xfrm>
                <a:off x="1194" y="2516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2" h="18">
                    <a:moveTo>
                      <a:pt x="37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Freeform 316"/>
              <p:cNvSpPr>
                <a:spLocks/>
              </p:cNvSpPr>
              <p:nvPr/>
            </p:nvSpPr>
            <p:spPr bwMode="auto">
              <a:xfrm>
                <a:off x="1222" y="2511"/>
                <a:ext cx="38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8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8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8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317"/>
              <p:cNvSpPr>
                <a:spLocks/>
              </p:cNvSpPr>
              <p:nvPr/>
            </p:nvSpPr>
            <p:spPr bwMode="auto">
              <a:xfrm>
                <a:off x="1071" y="2549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1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1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318"/>
              <p:cNvSpPr>
                <a:spLocks/>
              </p:cNvSpPr>
              <p:nvPr/>
            </p:nvSpPr>
            <p:spPr bwMode="auto">
              <a:xfrm>
                <a:off x="1101" y="2544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2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7">
                    <a:moveTo>
                      <a:pt x="38" y="0"/>
                    </a:moveTo>
                    <a:lnTo>
                      <a:pt x="71" y="12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319"/>
              <p:cNvSpPr>
                <a:spLocks/>
              </p:cNvSpPr>
              <p:nvPr/>
            </p:nvSpPr>
            <p:spPr bwMode="auto">
              <a:xfrm>
                <a:off x="1130" y="2539"/>
                <a:ext cx="35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1"/>
                  </a:cxn>
                  <a:cxn ang="0">
                    <a:pos x="33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6">
                    <a:moveTo>
                      <a:pt x="38" y="0"/>
                    </a:moveTo>
                    <a:lnTo>
                      <a:pt x="71" y="11"/>
                    </a:lnTo>
                    <a:lnTo>
                      <a:pt x="33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320"/>
              <p:cNvSpPr>
                <a:spLocks/>
              </p:cNvSpPr>
              <p:nvPr/>
            </p:nvSpPr>
            <p:spPr bwMode="auto">
              <a:xfrm>
                <a:off x="1159" y="2533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321"/>
              <p:cNvSpPr>
                <a:spLocks/>
              </p:cNvSpPr>
              <p:nvPr/>
            </p:nvSpPr>
            <p:spPr bwMode="auto">
              <a:xfrm>
                <a:off x="1188" y="2529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0"/>
                  </a:cxn>
                  <a:cxn ang="0">
                    <a:pos x="34" y="16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6">
                    <a:moveTo>
                      <a:pt x="39" y="0"/>
                    </a:moveTo>
                    <a:lnTo>
                      <a:pt x="73" y="10"/>
                    </a:lnTo>
                    <a:lnTo>
                      <a:pt x="34" y="16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322"/>
              <p:cNvSpPr>
                <a:spLocks/>
              </p:cNvSpPr>
              <p:nvPr/>
            </p:nvSpPr>
            <p:spPr bwMode="auto">
              <a:xfrm>
                <a:off x="1217" y="2524"/>
                <a:ext cx="37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2"/>
                  </a:cxn>
                  <a:cxn ang="0">
                    <a:pos x="35" y="16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2"/>
                    </a:lnTo>
                    <a:lnTo>
                      <a:pt x="35" y="16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323"/>
              <p:cNvSpPr>
                <a:spLocks/>
              </p:cNvSpPr>
              <p:nvPr/>
            </p:nvSpPr>
            <p:spPr bwMode="auto">
              <a:xfrm>
                <a:off x="1247" y="2519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1"/>
                  </a:cxn>
                  <a:cxn ang="0">
                    <a:pos x="34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1"/>
                    </a:lnTo>
                    <a:lnTo>
                      <a:pt x="34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324"/>
              <p:cNvSpPr>
                <a:spLocks/>
              </p:cNvSpPr>
              <p:nvPr/>
            </p:nvSpPr>
            <p:spPr bwMode="auto">
              <a:xfrm>
                <a:off x="1095" y="2557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1"/>
                  </a:cxn>
                  <a:cxn ang="0">
                    <a:pos x="34" y="19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9">
                    <a:moveTo>
                      <a:pt x="39" y="0"/>
                    </a:moveTo>
                    <a:lnTo>
                      <a:pt x="73" y="11"/>
                    </a:lnTo>
                    <a:lnTo>
                      <a:pt x="34" y="19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325"/>
              <p:cNvSpPr>
                <a:spLocks/>
              </p:cNvSpPr>
              <p:nvPr/>
            </p:nvSpPr>
            <p:spPr bwMode="auto">
              <a:xfrm>
                <a:off x="1125" y="2553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1" y="10"/>
                  </a:cxn>
                  <a:cxn ang="0">
                    <a:pos x="32" y="18"/>
                  </a:cxn>
                  <a:cxn ang="0">
                    <a:pos x="0" y="5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1" h="18">
                    <a:moveTo>
                      <a:pt x="37" y="0"/>
                    </a:moveTo>
                    <a:lnTo>
                      <a:pt x="71" y="10"/>
                    </a:lnTo>
                    <a:lnTo>
                      <a:pt x="32" y="18"/>
                    </a:lnTo>
                    <a:lnTo>
                      <a:pt x="0" y="5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326"/>
              <p:cNvSpPr>
                <a:spLocks/>
              </p:cNvSpPr>
              <p:nvPr/>
            </p:nvSpPr>
            <p:spPr bwMode="auto">
              <a:xfrm>
                <a:off x="1242" y="2532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0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8">
                    <a:moveTo>
                      <a:pt x="38" y="0"/>
                    </a:moveTo>
                    <a:lnTo>
                      <a:pt x="71" y="10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327"/>
              <p:cNvSpPr>
                <a:spLocks/>
              </p:cNvSpPr>
              <p:nvPr/>
            </p:nvSpPr>
            <p:spPr bwMode="auto">
              <a:xfrm>
                <a:off x="1271" y="2527"/>
                <a:ext cx="37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6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6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6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28"/>
              <p:cNvSpPr>
                <a:spLocks/>
              </p:cNvSpPr>
              <p:nvPr/>
            </p:nvSpPr>
            <p:spPr bwMode="auto">
              <a:xfrm>
                <a:off x="1120" y="2566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0" y="11"/>
                  </a:cxn>
                  <a:cxn ang="0">
                    <a:pos x="33" y="17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17">
                    <a:moveTo>
                      <a:pt x="38" y="0"/>
                    </a:moveTo>
                    <a:lnTo>
                      <a:pt x="70" y="11"/>
                    </a:lnTo>
                    <a:lnTo>
                      <a:pt x="33" y="17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29"/>
              <p:cNvSpPr>
                <a:spLocks/>
              </p:cNvSpPr>
              <p:nvPr/>
            </p:nvSpPr>
            <p:spPr bwMode="auto">
              <a:xfrm>
                <a:off x="1149" y="2560"/>
                <a:ext cx="36" cy="1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20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20">
                    <a:moveTo>
                      <a:pt x="38" y="0"/>
                    </a:moveTo>
                    <a:lnTo>
                      <a:pt x="72" y="13"/>
                    </a:lnTo>
                    <a:lnTo>
                      <a:pt x="33" y="20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30"/>
              <p:cNvSpPr>
                <a:spLocks/>
              </p:cNvSpPr>
              <p:nvPr/>
            </p:nvSpPr>
            <p:spPr bwMode="auto">
              <a:xfrm>
                <a:off x="1266" y="2540"/>
                <a:ext cx="36" cy="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72" y="13"/>
                  </a:cxn>
                  <a:cxn ang="0">
                    <a:pos x="35" y="18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72" h="18">
                    <a:moveTo>
                      <a:pt x="40" y="0"/>
                    </a:moveTo>
                    <a:lnTo>
                      <a:pt x="72" y="13"/>
                    </a:lnTo>
                    <a:lnTo>
                      <a:pt x="35" y="18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31"/>
              <p:cNvSpPr>
                <a:spLocks/>
              </p:cNvSpPr>
              <p:nvPr/>
            </p:nvSpPr>
            <p:spPr bwMode="auto">
              <a:xfrm>
                <a:off x="1295" y="2536"/>
                <a:ext cx="36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2"/>
                  </a:cxn>
                  <a:cxn ang="0">
                    <a:pos x="35" y="18"/>
                  </a:cxn>
                  <a:cxn ang="0">
                    <a:pos x="0" y="7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8">
                    <a:moveTo>
                      <a:pt x="39" y="0"/>
                    </a:moveTo>
                    <a:lnTo>
                      <a:pt x="71" y="12"/>
                    </a:lnTo>
                    <a:lnTo>
                      <a:pt x="35" y="18"/>
                    </a:lnTo>
                    <a:lnTo>
                      <a:pt x="0" y="7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32"/>
              <p:cNvSpPr>
                <a:spLocks/>
              </p:cNvSpPr>
              <p:nvPr/>
            </p:nvSpPr>
            <p:spPr bwMode="auto">
              <a:xfrm>
                <a:off x="1152" y="2536"/>
                <a:ext cx="124" cy="30"/>
              </a:xfrm>
              <a:custGeom>
                <a:avLst/>
                <a:gdLst/>
                <a:ahLst/>
                <a:cxnLst>
                  <a:cxn ang="0">
                    <a:pos x="248" y="30"/>
                  </a:cxn>
                  <a:cxn ang="0">
                    <a:pos x="166" y="0"/>
                  </a:cxn>
                  <a:cxn ang="0">
                    <a:pos x="0" y="29"/>
                  </a:cxn>
                  <a:cxn ang="0">
                    <a:pos x="84" y="61"/>
                  </a:cxn>
                  <a:cxn ang="0">
                    <a:pos x="248" y="30"/>
                  </a:cxn>
                  <a:cxn ang="0">
                    <a:pos x="248" y="30"/>
                  </a:cxn>
                </a:cxnLst>
                <a:rect l="0" t="0" r="r" b="b"/>
                <a:pathLst>
                  <a:path w="248" h="61">
                    <a:moveTo>
                      <a:pt x="248" y="30"/>
                    </a:moveTo>
                    <a:lnTo>
                      <a:pt x="166" y="0"/>
                    </a:lnTo>
                    <a:lnTo>
                      <a:pt x="0" y="29"/>
                    </a:lnTo>
                    <a:lnTo>
                      <a:pt x="84" y="61"/>
                    </a:lnTo>
                    <a:lnTo>
                      <a:pt x="248" y="30"/>
                    </a:lnTo>
                    <a:lnTo>
                      <a:pt x="248" y="30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333"/>
              <p:cNvSpPr>
                <a:spLocks/>
              </p:cNvSpPr>
              <p:nvPr/>
            </p:nvSpPr>
            <p:spPr bwMode="auto">
              <a:xfrm>
                <a:off x="1014" y="2543"/>
                <a:ext cx="111" cy="52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0"/>
                  </a:cxn>
                  <a:cxn ang="0">
                    <a:pos x="222" y="79"/>
                  </a:cxn>
                  <a:cxn ang="0">
                    <a:pos x="222" y="104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222" h="104">
                    <a:moveTo>
                      <a:pt x="0" y="24"/>
                    </a:moveTo>
                    <a:lnTo>
                      <a:pt x="0" y="0"/>
                    </a:lnTo>
                    <a:lnTo>
                      <a:pt x="222" y="79"/>
                    </a:lnTo>
                    <a:lnTo>
                      <a:pt x="222" y="10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Line 334"/>
              <p:cNvSpPr>
                <a:spLocks noChangeShapeType="1"/>
              </p:cNvSpPr>
              <p:nvPr/>
            </p:nvSpPr>
            <p:spPr bwMode="auto">
              <a:xfrm flipH="1">
                <a:off x="1126" y="2544"/>
                <a:ext cx="221" cy="38"/>
              </a:xfrm>
              <a:prstGeom prst="line">
                <a:avLst/>
              </a:prstGeom>
              <a:noFill/>
              <a:ln w="1588">
                <a:solidFill>
                  <a:srgbClr val="9999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335"/>
              <p:cNvSpPr>
                <a:spLocks/>
              </p:cNvSpPr>
              <p:nvPr/>
            </p:nvSpPr>
            <p:spPr bwMode="auto">
              <a:xfrm>
                <a:off x="982" y="2328"/>
                <a:ext cx="366" cy="26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512" y="348"/>
                  </a:cxn>
                  <a:cxn ang="0">
                    <a:pos x="732" y="431"/>
                  </a:cxn>
                  <a:cxn ang="0">
                    <a:pos x="732" y="454"/>
                  </a:cxn>
                  <a:cxn ang="0">
                    <a:pos x="284" y="532"/>
                  </a:cxn>
                  <a:cxn ang="0">
                    <a:pos x="64" y="453"/>
                  </a:cxn>
                  <a:cxn ang="0">
                    <a:pos x="64" y="431"/>
                  </a:cxn>
                  <a:cxn ang="0">
                    <a:pos x="53" y="426"/>
                  </a:cxn>
                  <a:cxn ang="0">
                    <a:pos x="0" y="79"/>
                  </a:cxn>
                  <a:cxn ang="0">
                    <a:pos x="445" y="1"/>
                  </a:cxn>
                  <a:cxn ang="0">
                    <a:pos x="462" y="0"/>
                  </a:cxn>
                  <a:cxn ang="0">
                    <a:pos x="462" y="0"/>
                  </a:cxn>
                </a:cxnLst>
                <a:rect l="0" t="0" r="r" b="b"/>
                <a:pathLst>
                  <a:path w="732" h="532">
                    <a:moveTo>
                      <a:pt x="462" y="0"/>
                    </a:moveTo>
                    <a:lnTo>
                      <a:pt x="512" y="348"/>
                    </a:lnTo>
                    <a:lnTo>
                      <a:pt x="732" y="431"/>
                    </a:lnTo>
                    <a:lnTo>
                      <a:pt x="732" y="454"/>
                    </a:lnTo>
                    <a:lnTo>
                      <a:pt x="284" y="532"/>
                    </a:lnTo>
                    <a:lnTo>
                      <a:pt x="64" y="453"/>
                    </a:lnTo>
                    <a:lnTo>
                      <a:pt x="64" y="431"/>
                    </a:lnTo>
                    <a:lnTo>
                      <a:pt x="53" y="426"/>
                    </a:lnTo>
                    <a:lnTo>
                      <a:pt x="0" y="79"/>
                    </a:lnTo>
                    <a:lnTo>
                      <a:pt x="445" y="1"/>
                    </a:lnTo>
                    <a:lnTo>
                      <a:pt x="462" y="0"/>
                    </a:lnTo>
                    <a:lnTo>
                      <a:pt x="462" y="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74" name="Picture 1234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21098833">
              <a:off x="1277353" y="828258"/>
              <a:ext cx="320908" cy="2208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cxnSp>
        <p:nvCxnSpPr>
          <p:cNvPr id="32" name="Straight Connector 31"/>
          <p:cNvCxnSpPr/>
          <p:nvPr/>
        </p:nvCxnSpPr>
        <p:spPr>
          <a:xfrm>
            <a:off x="7238983" y="4876800"/>
            <a:ext cx="1066800" cy="15240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2" name="Group 346"/>
          <p:cNvGrpSpPr/>
          <p:nvPr/>
        </p:nvGrpSpPr>
        <p:grpSpPr>
          <a:xfrm>
            <a:off x="8153393" y="4648213"/>
            <a:ext cx="838207" cy="652464"/>
            <a:chOff x="1219208" y="762009"/>
            <a:chExt cx="582618" cy="423864"/>
          </a:xfrm>
        </p:grpSpPr>
        <p:grpSp>
          <p:nvGrpSpPr>
            <p:cNvPr id="324" name="Group 299"/>
            <p:cNvGrpSpPr>
              <a:grpSpLocks/>
            </p:cNvGrpSpPr>
            <p:nvPr/>
          </p:nvGrpSpPr>
          <p:grpSpPr bwMode="auto">
            <a:xfrm>
              <a:off x="1219208" y="762009"/>
              <a:ext cx="582618" cy="423864"/>
              <a:chOff x="982" y="2328"/>
              <a:chExt cx="367" cy="267"/>
            </a:xfrm>
          </p:grpSpPr>
          <p:sp>
            <p:nvSpPr>
              <p:cNvPr id="37" name="Freeform 300"/>
              <p:cNvSpPr>
                <a:spLocks/>
              </p:cNvSpPr>
              <p:nvPr/>
            </p:nvSpPr>
            <p:spPr bwMode="auto">
              <a:xfrm>
                <a:off x="982" y="2367"/>
                <a:ext cx="33" cy="177"/>
              </a:xfrm>
              <a:custGeom>
                <a:avLst/>
                <a:gdLst/>
                <a:ahLst/>
                <a:cxnLst>
                  <a:cxn ang="0">
                    <a:pos x="65" y="353"/>
                  </a:cxn>
                  <a:cxn ang="0">
                    <a:pos x="16" y="0"/>
                  </a:cxn>
                  <a:cxn ang="0">
                    <a:pos x="0" y="1"/>
                  </a:cxn>
                  <a:cxn ang="0">
                    <a:pos x="50" y="344"/>
                  </a:cxn>
                  <a:cxn ang="0">
                    <a:pos x="65" y="353"/>
                  </a:cxn>
                  <a:cxn ang="0">
                    <a:pos x="65" y="353"/>
                  </a:cxn>
                </a:cxnLst>
                <a:rect l="0" t="0" r="r" b="b"/>
                <a:pathLst>
                  <a:path w="65" h="353">
                    <a:moveTo>
                      <a:pt x="65" y="353"/>
                    </a:moveTo>
                    <a:lnTo>
                      <a:pt x="16" y="0"/>
                    </a:lnTo>
                    <a:lnTo>
                      <a:pt x="0" y="1"/>
                    </a:lnTo>
                    <a:lnTo>
                      <a:pt x="50" y="344"/>
                    </a:lnTo>
                    <a:lnTo>
                      <a:pt x="65" y="353"/>
                    </a:lnTo>
                    <a:lnTo>
                      <a:pt x="65" y="353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Freeform 301"/>
              <p:cNvSpPr>
                <a:spLocks/>
              </p:cNvSpPr>
              <p:nvPr/>
            </p:nvSpPr>
            <p:spPr bwMode="auto">
              <a:xfrm>
                <a:off x="988" y="2328"/>
                <a:ext cx="251" cy="215"/>
              </a:xfrm>
              <a:custGeom>
                <a:avLst/>
                <a:gdLst/>
                <a:ahLst/>
                <a:cxnLst>
                  <a:cxn ang="0">
                    <a:pos x="502" y="351"/>
                  </a:cxn>
                  <a:cxn ang="0">
                    <a:pos x="449" y="0"/>
                  </a:cxn>
                  <a:cxn ang="0">
                    <a:pos x="0" y="79"/>
                  </a:cxn>
                  <a:cxn ang="0">
                    <a:pos x="52" y="428"/>
                  </a:cxn>
                  <a:cxn ang="0">
                    <a:pos x="502" y="351"/>
                  </a:cxn>
                  <a:cxn ang="0">
                    <a:pos x="502" y="351"/>
                  </a:cxn>
                </a:cxnLst>
                <a:rect l="0" t="0" r="r" b="b"/>
                <a:pathLst>
                  <a:path w="502" h="428">
                    <a:moveTo>
                      <a:pt x="502" y="351"/>
                    </a:moveTo>
                    <a:lnTo>
                      <a:pt x="449" y="0"/>
                    </a:lnTo>
                    <a:lnTo>
                      <a:pt x="0" y="79"/>
                    </a:lnTo>
                    <a:lnTo>
                      <a:pt x="52" y="428"/>
                    </a:lnTo>
                    <a:lnTo>
                      <a:pt x="502" y="351"/>
                    </a:lnTo>
                    <a:lnTo>
                      <a:pt x="502" y="351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302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solidFill>
                <a:srgbClr val="666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303"/>
              <p:cNvSpPr>
                <a:spLocks/>
              </p:cNvSpPr>
              <p:nvPr/>
            </p:nvSpPr>
            <p:spPr bwMode="auto">
              <a:xfrm>
                <a:off x="1011" y="2350"/>
                <a:ext cx="205" cy="172"/>
              </a:xfrm>
              <a:custGeom>
                <a:avLst/>
                <a:gdLst/>
                <a:ahLst/>
                <a:cxnLst>
                  <a:cxn ang="0">
                    <a:pos x="410" y="278"/>
                  </a:cxn>
                  <a:cxn ang="0">
                    <a:pos x="371" y="0"/>
                  </a:cxn>
                  <a:cxn ang="0">
                    <a:pos x="0" y="64"/>
                  </a:cxn>
                  <a:cxn ang="0">
                    <a:pos x="42" y="345"/>
                  </a:cxn>
                  <a:cxn ang="0">
                    <a:pos x="410" y="278"/>
                  </a:cxn>
                  <a:cxn ang="0">
                    <a:pos x="410" y="278"/>
                  </a:cxn>
                </a:cxnLst>
                <a:rect l="0" t="0" r="r" b="b"/>
                <a:pathLst>
                  <a:path w="410" h="345">
                    <a:moveTo>
                      <a:pt x="410" y="278"/>
                    </a:moveTo>
                    <a:lnTo>
                      <a:pt x="371" y="0"/>
                    </a:lnTo>
                    <a:lnTo>
                      <a:pt x="0" y="64"/>
                    </a:lnTo>
                    <a:lnTo>
                      <a:pt x="42" y="345"/>
                    </a:lnTo>
                    <a:lnTo>
                      <a:pt x="410" y="278"/>
                    </a:lnTo>
                    <a:lnTo>
                      <a:pt x="410" y="27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Line 304"/>
              <p:cNvSpPr>
                <a:spLocks noChangeShapeType="1"/>
              </p:cNvSpPr>
              <p:nvPr/>
            </p:nvSpPr>
            <p:spPr bwMode="auto">
              <a:xfrm flipH="1">
                <a:off x="1026" y="248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Line 305"/>
              <p:cNvSpPr>
                <a:spLocks noChangeShapeType="1"/>
              </p:cNvSpPr>
              <p:nvPr/>
            </p:nvSpPr>
            <p:spPr bwMode="auto">
              <a:xfrm flipH="1">
                <a:off x="1006" y="2349"/>
                <a:ext cx="196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306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Freeform 307"/>
              <p:cNvSpPr>
                <a:spLocks/>
              </p:cNvSpPr>
              <p:nvPr/>
            </p:nvSpPr>
            <p:spPr bwMode="auto">
              <a:xfrm>
                <a:off x="1124" y="2544"/>
                <a:ext cx="222" cy="50"/>
              </a:xfrm>
              <a:custGeom>
                <a:avLst/>
                <a:gdLst/>
                <a:ahLst/>
                <a:cxnLst>
                  <a:cxn ang="0">
                    <a:pos x="444" y="22"/>
                  </a:cxn>
                  <a:cxn ang="0">
                    <a:pos x="444" y="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222" y="61"/>
                  </a:cxn>
                  <a:cxn ang="0">
                    <a:pos x="444" y="22"/>
                  </a:cxn>
                  <a:cxn ang="0">
                    <a:pos x="444" y="22"/>
                  </a:cxn>
                  <a:cxn ang="0">
                    <a:pos x="444" y="22"/>
                  </a:cxn>
                </a:cxnLst>
                <a:rect l="0" t="0" r="r" b="b"/>
                <a:pathLst>
                  <a:path w="444" h="99">
                    <a:moveTo>
                      <a:pt x="444" y="22"/>
                    </a:moveTo>
                    <a:lnTo>
                      <a:pt x="444" y="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222" y="61"/>
                    </a:lnTo>
                    <a:lnTo>
                      <a:pt x="444" y="22"/>
                    </a:lnTo>
                    <a:lnTo>
                      <a:pt x="444" y="22"/>
                    </a:lnTo>
                    <a:lnTo>
                      <a:pt x="444" y="22"/>
                    </a:lnTo>
                    <a:close/>
                  </a:path>
                </a:pathLst>
              </a:custGeom>
              <a:noFill/>
              <a:ln w="4763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308"/>
              <p:cNvSpPr>
                <a:spLocks/>
              </p:cNvSpPr>
              <p:nvPr/>
            </p:nvSpPr>
            <p:spPr bwMode="auto">
              <a:xfrm>
                <a:off x="1015" y="2504"/>
                <a:ext cx="334" cy="78"/>
              </a:xfrm>
              <a:custGeom>
                <a:avLst/>
                <a:gdLst/>
                <a:ahLst/>
                <a:cxnLst>
                  <a:cxn ang="0">
                    <a:pos x="450" y="0"/>
                  </a:cxn>
                  <a:cxn ang="0">
                    <a:pos x="668" y="80"/>
                  </a:cxn>
                  <a:cxn ang="0">
                    <a:pos x="218" y="156"/>
                  </a:cxn>
                  <a:cxn ang="0">
                    <a:pos x="0" y="80"/>
                  </a:cxn>
                  <a:cxn ang="0">
                    <a:pos x="450" y="0"/>
                  </a:cxn>
                  <a:cxn ang="0">
                    <a:pos x="450" y="0"/>
                  </a:cxn>
                </a:cxnLst>
                <a:rect l="0" t="0" r="r" b="b"/>
                <a:pathLst>
                  <a:path w="668" h="156">
                    <a:moveTo>
                      <a:pt x="450" y="0"/>
                    </a:moveTo>
                    <a:lnTo>
                      <a:pt x="668" y="80"/>
                    </a:lnTo>
                    <a:lnTo>
                      <a:pt x="218" y="156"/>
                    </a:lnTo>
                    <a:lnTo>
                      <a:pt x="0" y="80"/>
                    </a:lnTo>
                    <a:lnTo>
                      <a:pt x="450" y="0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F7F7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Line 309"/>
              <p:cNvSpPr>
                <a:spLocks noChangeShapeType="1"/>
              </p:cNvSpPr>
              <p:nvPr/>
            </p:nvSpPr>
            <p:spPr bwMode="auto">
              <a:xfrm flipH="1">
                <a:off x="1015" y="2504"/>
                <a:ext cx="224" cy="3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310"/>
              <p:cNvSpPr>
                <a:spLocks/>
              </p:cNvSpPr>
              <p:nvPr/>
            </p:nvSpPr>
            <p:spPr bwMode="auto">
              <a:xfrm>
                <a:off x="1047" y="2540"/>
                <a:ext cx="35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2" h="18">
                    <a:moveTo>
                      <a:pt x="39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311"/>
              <p:cNvSpPr>
                <a:spLocks/>
              </p:cNvSpPr>
              <p:nvPr/>
            </p:nvSpPr>
            <p:spPr bwMode="auto">
              <a:xfrm>
                <a:off x="1076" y="2535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18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8">
                    <a:moveTo>
                      <a:pt x="38" y="0"/>
                    </a:moveTo>
                    <a:lnTo>
                      <a:pt x="72" y="13"/>
                    </a:lnTo>
                    <a:lnTo>
                      <a:pt x="33" y="18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312"/>
              <p:cNvSpPr>
                <a:spLocks/>
              </p:cNvSpPr>
              <p:nvPr/>
            </p:nvSpPr>
            <p:spPr bwMode="auto">
              <a:xfrm>
                <a:off x="1106" y="2531"/>
                <a:ext cx="35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0"/>
                  </a:cxn>
                  <a:cxn ang="0">
                    <a:pos x="34" y="17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7">
                    <a:moveTo>
                      <a:pt x="39" y="0"/>
                    </a:moveTo>
                    <a:lnTo>
                      <a:pt x="71" y="10"/>
                    </a:lnTo>
                    <a:lnTo>
                      <a:pt x="34" y="17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313"/>
              <p:cNvSpPr>
                <a:spLocks/>
              </p:cNvSpPr>
              <p:nvPr/>
            </p:nvSpPr>
            <p:spPr bwMode="auto">
              <a:xfrm>
                <a:off x="1135" y="2526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0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0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314"/>
              <p:cNvSpPr>
                <a:spLocks/>
              </p:cNvSpPr>
              <p:nvPr/>
            </p:nvSpPr>
            <p:spPr bwMode="auto">
              <a:xfrm>
                <a:off x="1163" y="2521"/>
                <a:ext cx="37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315"/>
              <p:cNvSpPr>
                <a:spLocks/>
              </p:cNvSpPr>
              <p:nvPr/>
            </p:nvSpPr>
            <p:spPr bwMode="auto">
              <a:xfrm>
                <a:off x="1194" y="2516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2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2" h="18">
                    <a:moveTo>
                      <a:pt x="37" y="0"/>
                    </a:moveTo>
                    <a:lnTo>
                      <a:pt x="72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316"/>
              <p:cNvSpPr>
                <a:spLocks/>
              </p:cNvSpPr>
              <p:nvPr/>
            </p:nvSpPr>
            <p:spPr bwMode="auto">
              <a:xfrm>
                <a:off x="1222" y="2511"/>
                <a:ext cx="38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8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8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8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317"/>
              <p:cNvSpPr>
                <a:spLocks/>
              </p:cNvSpPr>
              <p:nvPr/>
            </p:nvSpPr>
            <p:spPr bwMode="auto">
              <a:xfrm>
                <a:off x="1071" y="2549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1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17">
                    <a:moveTo>
                      <a:pt x="38" y="0"/>
                    </a:moveTo>
                    <a:lnTo>
                      <a:pt x="72" y="11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318"/>
              <p:cNvSpPr>
                <a:spLocks/>
              </p:cNvSpPr>
              <p:nvPr/>
            </p:nvSpPr>
            <p:spPr bwMode="auto">
              <a:xfrm>
                <a:off x="1101" y="2544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2"/>
                  </a:cxn>
                  <a:cxn ang="0">
                    <a:pos x="33" y="17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7">
                    <a:moveTo>
                      <a:pt x="38" y="0"/>
                    </a:moveTo>
                    <a:lnTo>
                      <a:pt x="71" y="12"/>
                    </a:lnTo>
                    <a:lnTo>
                      <a:pt x="33" y="17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19"/>
              <p:cNvSpPr>
                <a:spLocks/>
              </p:cNvSpPr>
              <p:nvPr/>
            </p:nvSpPr>
            <p:spPr bwMode="auto">
              <a:xfrm>
                <a:off x="1130" y="2539"/>
                <a:ext cx="35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1"/>
                  </a:cxn>
                  <a:cxn ang="0">
                    <a:pos x="33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6">
                    <a:moveTo>
                      <a:pt x="38" y="0"/>
                    </a:moveTo>
                    <a:lnTo>
                      <a:pt x="71" y="11"/>
                    </a:lnTo>
                    <a:lnTo>
                      <a:pt x="33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20"/>
              <p:cNvSpPr>
                <a:spLocks/>
              </p:cNvSpPr>
              <p:nvPr/>
            </p:nvSpPr>
            <p:spPr bwMode="auto">
              <a:xfrm>
                <a:off x="1159" y="2533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3"/>
                  </a:cxn>
                  <a:cxn ang="0">
                    <a:pos x="34" y="18"/>
                  </a:cxn>
                  <a:cxn ang="0">
                    <a:pos x="0" y="8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8">
                    <a:moveTo>
                      <a:pt x="39" y="0"/>
                    </a:moveTo>
                    <a:lnTo>
                      <a:pt x="73" y="13"/>
                    </a:lnTo>
                    <a:lnTo>
                      <a:pt x="34" y="18"/>
                    </a:lnTo>
                    <a:lnTo>
                      <a:pt x="0" y="8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21"/>
              <p:cNvSpPr>
                <a:spLocks/>
              </p:cNvSpPr>
              <p:nvPr/>
            </p:nvSpPr>
            <p:spPr bwMode="auto">
              <a:xfrm>
                <a:off x="1188" y="2529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0"/>
                  </a:cxn>
                  <a:cxn ang="0">
                    <a:pos x="34" y="16"/>
                  </a:cxn>
                  <a:cxn ang="0">
                    <a:pos x="0" y="5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6">
                    <a:moveTo>
                      <a:pt x="39" y="0"/>
                    </a:moveTo>
                    <a:lnTo>
                      <a:pt x="73" y="10"/>
                    </a:lnTo>
                    <a:lnTo>
                      <a:pt x="34" y="16"/>
                    </a:lnTo>
                    <a:lnTo>
                      <a:pt x="0" y="5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22"/>
              <p:cNvSpPr>
                <a:spLocks/>
              </p:cNvSpPr>
              <p:nvPr/>
            </p:nvSpPr>
            <p:spPr bwMode="auto">
              <a:xfrm>
                <a:off x="1217" y="2524"/>
                <a:ext cx="37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2"/>
                  </a:cxn>
                  <a:cxn ang="0">
                    <a:pos x="35" y="16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2"/>
                    </a:lnTo>
                    <a:lnTo>
                      <a:pt x="35" y="16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323"/>
              <p:cNvSpPr>
                <a:spLocks/>
              </p:cNvSpPr>
              <p:nvPr/>
            </p:nvSpPr>
            <p:spPr bwMode="auto">
              <a:xfrm>
                <a:off x="1247" y="2519"/>
                <a:ext cx="36" cy="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3" y="11"/>
                  </a:cxn>
                  <a:cxn ang="0">
                    <a:pos x="34" y="16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3" h="16">
                    <a:moveTo>
                      <a:pt x="38" y="0"/>
                    </a:moveTo>
                    <a:lnTo>
                      <a:pt x="73" y="11"/>
                    </a:lnTo>
                    <a:lnTo>
                      <a:pt x="34" y="16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9999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324"/>
              <p:cNvSpPr>
                <a:spLocks/>
              </p:cNvSpPr>
              <p:nvPr/>
            </p:nvSpPr>
            <p:spPr bwMode="auto">
              <a:xfrm>
                <a:off x="1095" y="2557"/>
                <a:ext cx="36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3" y="11"/>
                  </a:cxn>
                  <a:cxn ang="0">
                    <a:pos x="34" y="19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3" h="19">
                    <a:moveTo>
                      <a:pt x="39" y="0"/>
                    </a:moveTo>
                    <a:lnTo>
                      <a:pt x="73" y="11"/>
                    </a:lnTo>
                    <a:lnTo>
                      <a:pt x="34" y="19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325"/>
              <p:cNvSpPr>
                <a:spLocks/>
              </p:cNvSpPr>
              <p:nvPr/>
            </p:nvSpPr>
            <p:spPr bwMode="auto">
              <a:xfrm>
                <a:off x="1125" y="2553"/>
                <a:ext cx="35" cy="8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71" y="10"/>
                  </a:cxn>
                  <a:cxn ang="0">
                    <a:pos x="32" y="18"/>
                  </a:cxn>
                  <a:cxn ang="0">
                    <a:pos x="0" y="5"/>
                  </a:cxn>
                  <a:cxn ang="0">
                    <a:pos x="37" y="0"/>
                  </a:cxn>
                  <a:cxn ang="0">
                    <a:pos x="37" y="0"/>
                  </a:cxn>
                </a:cxnLst>
                <a:rect l="0" t="0" r="r" b="b"/>
                <a:pathLst>
                  <a:path w="71" h="18">
                    <a:moveTo>
                      <a:pt x="37" y="0"/>
                    </a:moveTo>
                    <a:lnTo>
                      <a:pt x="71" y="10"/>
                    </a:lnTo>
                    <a:lnTo>
                      <a:pt x="32" y="18"/>
                    </a:lnTo>
                    <a:lnTo>
                      <a:pt x="0" y="5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326"/>
              <p:cNvSpPr>
                <a:spLocks/>
              </p:cNvSpPr>
              <p:nvPr/>
            </p:nvSpPr>
            <p:spPr bwMode="auto">
              <a:xfrm>
                <a:off x="1242" y="2532"/>
                <a:ext cx="36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1" y="10"/>
                  </a:cxn>
                  <a:cxn ang="0">
                    <a:pos x="35" y="18"/>
                  </a:cxn>
                  <a:cxn ang="0">
                    <a:pos x="0" y="5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1" h="18">
                    <a:moveTo>
                      <a:pt x="38" y="0"/>
                    </a:moveTo>
                    <a:lnTo>
                      <a:pt x="71" y="10"/>
                    </a:lnTo>
                    <a:lnTo>
                      <a:pt x="35" y="18"/>
                    </a:lnTo>
                    <a:lnTo>
                      <a:pt x="0" y="5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327"/>
              <p:cNvSpPr>
                <a:spLocks/>
              </p:cNvSpPr>
              <p:nvPr/>
            </p:nvSpPr>
            <p:spPr bwMode="auto">
              <a:xfrm>
                <a:off x="1271" y="2527"/>
                <a:ext cx="37" cy="9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4" y="11"/>
                  </a:cxn>
                  <a:cxn ang="0">
                    <a:pos x="35" y="16"/>
                  </a:cxn>
                  <a:cxn ang="0">
                    <a:pos x="0" y="6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4" h="16">
                    <a:moveTo>
                      <a:pt x="39" y="0"/>
                    </a:moveTo>
                    <a:lnTo>
                      <a:pt x="74" y="11"/>
                    </a:lnTo>
                    <a:lnTo>
                      <a:pt x="35" y="16"/>
                    </a:lnTo>
                    <a:lnTo>
                      <a:pt x="0" y="6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328"/>
              <p:cNvSpPr>
                <a:spLocks/>
              </p:cNvSpPr>
              <p:nvPr/>
            </p:nvSpPr>
            <p:spPr bwMode="auto">
              <a:xfrm>
                <a:off x="1120" y="2566"/>
                <a:ext cx="35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0" y="11"/>
                  </a:cxn>
                  <a:cxn ang="0">
                    <a:pos x="33" y="17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0" h="17">
                    <a:moveTo>
                      <a:pt x="38" y="0"/>
                    </a:moveTo>
                    <a:lnTo>
                      <a:pt x="70" y="11"/>
                    </a:lnTo>
                    <a:lnTo>
                      <a:pt x="33" y="17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329"/>
              <p:cNvSpPr>
                <a:spLocks/>
              </p:cNvSpPr>
              <p:nvPr/>
            </p:nvSpPr>
            <p:spPr bwMode="auto">
              <a:xfrm>
                <a:off x="1149" y="2560"/>
                <a:ext cx="36" cy="1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72" y="13"/>
                  </a:cxn>
                  <a:cxn ang="0">
                    <a:pos x="33" y="20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72" h="20">
                    <a:moveTo>
                      <a:pt x="38" y="0"/>
                    </a:moveTo>
                    <a:lnTo>
                      <a:pt x="72" y="13"/>
                    </a:lnTo>
                    <a:lnTo>
                      <a:pt x="33" y="20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330"/>
              <p:cNvSpPr>
                <a:spLocks/>
              </p:cNvSpPr>
              <p:nvPr/>
            </p:nvSpPr>
            <p:spPr bwMode="auto">
              <a:xfrm>
                <a:off x="1266" y="2540"/>
                <a:ext cx="36" cy="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72" y="13"/>
                  </a:cxn>
                  <a:cxn ang="0">
                    <a:pos x="35" y="18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72" h="18">
                    <a:moveTo>
                      <a:pt x="40" y="0"/>
                    </a:moveTo>
                    <a:lnTo>
                      <a:pt x="72" y="13"/>
                    </a:lnTo>
                    <a:lnTo>
                      <a:pt x="35" y="18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31"/>
              <p:cNvSpPr>
                <a:spLocks/>
              </p:cNvSpPr>
              <p:nvPr/>
            </p:nvSpPr>
            <p:spPr bwMode="auto">
              <a:xfrm>
                <a:off x="1295" y="2536"/>
                <a:ext cx="36" cy="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71" y="12"/>
                  </a:cxn>
                  <a:cxn ang="0">
                    <a:pos x="35" y="18"/>
                  </a:cxn>
                  <a:cxn ang="0">
                    <a:pos x="0" y="7"/>
                  </a:cxn>
                  <a:cxn ang="0">
                    <a:pos x="39" y="0"/>
                  </a:cxn>
                  <a:cxn ang="0">
                    <a:pos x="39" y="0"/>
                  </a:cxn>
                </a:cxnLst>
                <a:rect l="0" t="0" r="r" b="b"/>
                <a:pathLst>
                  <a:path w="71" h="18">
                    <a:moveTo>
                      <a:pt x="39" y="0"/>
                    </a:moveTo>
                    <a:lnTo>
                      <a:pt x="71" y="12"/>
                    </a:lnTo>
                    <a:lnTo>
                      <a:pt x="35" y="18"/>
                    </a:lnTo>
                    <a:lnTo>
                      <a:pt x="0" y="7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588">
                <a:solidFill>
                  <a:srgbClr val="EDEDE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" name="Freeform 332"/>
              <p:cNvSpPr>
                <a:spLocks/>
              </p:cNvSpPr>
              <p:nvPr/>
            </p:nvSpPr>
            <p:spPr bwMode="auto">
              <a:xfrm>
                <a:off x="1152" y="2536"/>
                <a:ext cx="124" cy="30"/>
              </a:xfrm>
              <a:custGeom>
                <a:avLst/>
                <a:gdLst/>
                <a:ahLst/>
                <a:cxnLst>
                  <a:cxn ang="0">
                    <a:pos x="248" y="30"/>
                  </a:cxn>
                  <a:cxn ang="0">
                    <a:pos x="166" y="0"/>
                  </a:cxn>
                  <a:cxn ang="0">
                    <a:pos x="0" y="29"/>
                  </a:cxn>
                  <a:cxn ang="0">
                    <a:pos x="84" y="61"/>
                  </a:cxn>
                  <a:cxn ang="0">
                    <a:pos x="248" y="30"/>
                  </a:cxn>
                  <a:cxn ang="0">
                    <a:pos x="248" y="30"/>
                  </a:cxn>
                </a:cxnLst>
                <a:rect l="0" t="0" r="r" b="b"/>
                <a:pathLst>
                  <a:path w="248" h="61">
                    <a:moveTo>
                      <a:pt x="248" y="30"/>
                    </a:moveTo>
                    <a:lnTo>
                      <a:pt x="166" y="0"/>
                    </a:lnTo>
                    <a:lnTo>
                      <a:pt x="0" y="29"/>
                    </a:lnTo>
                    <a:lnTo>
                      <a:pt x="84" y="61"/>
                    </a:lnTo>
                    <a:lnTo>
                      <a:pt x="248" y="30"/>
                    </a:lnTo>
                    <a:lnTo>
                      <a:pt x="248" y="30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333"/>
              <p:cNvSpPr>
                <a:spLocks/>
              </p:cNvSpPr>
              <p:nvPr/>
            </p:nvSpPr>
            <p:spPr bwMode="auto">
              <a:xfrm>
                <a:off x="1014" y="2543"/>
                <a:ext cx="111" cy="52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0"/>
                  </a:cxn>
                  <a:cxn ang="0">
                    <a:pos x="222" y="79"/>
                  </a:cxn>
                  <a:cxn ang="0">
                    <a:pos x="222" y="104"/>
                  </a:cxn>
                  <a:cxn ang="0">
                    <a:pos x="0" y="24"/>
                  </a:cxn>
                  <a:cxn ang="0">
                    <a:pos x="0" y="24"/>
                  </a:cxn>
                </a:cxnLst>
                <a:rect l="0" t="0" r="r" b="b"/>
                <a:pathLst>
                  <a:path w="222" h="104">
                    <a:moveTo>
                      <a:pt x="0" y="24"/>
                    </a:moveTo>
                    <a:lnTo>
                      <a:pt x="0" y="0"/>
                    </a:lnTo>
                    <a:lnTo>
                      <a:pt x="222" y="79"/>
                    </a:lnTo>
                    <a:lnTo>
                      <a:pt x="222" y="10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EDE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Line 334"/>
              <p:cNvSpPr>
                <a:spLocks noChangeShapeType="1"/>
              </p:cNvSpPr>
              <p:nvPr/>
            </p:nvSpPr>
            <p:spPr bwMode="auto">
              <a:xfrm flipH="1">
                <a:off x="1126" y="2544"/>
                <a:ext cx="221" cy="38"/>
              </a:xfrm>
              <a:prstGeom prst="line">
                <a:avLst/>
              </a:prstGeom>
              <a:noFill/>
              <a:ln w="1588">
                <a:solidFill>
                  <a:srgbClr val="9999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335"/>
              <p:cNvSpPr>
                <a:spLocks/>
              </p:cNvSpPr>
              <p:nvPr/>
            </p:nvSpPr>
            <p:spPr bwMode="auto">
              <a:xfrm>
                <a:off x="982" y="2328"/>
                <a:ext cx="366" cy="26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512" y="348"/>
                  </a:cxn>
                  <a:cxn ang="0">
                    <a:pos x="732" y="431"/>
                  </a:cxn>
                  <a:cxn ang="0">
                    <a:pos x="732" y="454"/>
                  </a:cxn>
                  <a:cxn ang="0">
                    <a:pos x="284" y="532"/>
                  </a:cxn>
                  <a:cxn ang="0">
                    <a:pos x="64" y="453"/>
                  </a:cxn>
                  <a:cxn ang="0">
                    <a:pos x="64" y="431"/>
                  </a:cxn>
                  <a:cxn ang="0">
                    <a:pos x="53" y="426"/>
                  </a:cxn>
                  <a:cxn ang="0">
                    <a:pos x="0" y="79"/>
                  </a:cxn>
                  <a:cxn ang="0">
                    <a:pos x="445" y="1"/>
                  </a:cxn>
                  <a:cxn ang="0">
                    <a:pos x="462" y="0"/>
                  </a:cxn>
                  <a:cxn ang="0">
                    <a:pos x="462" y="0"/>
                  </a:cxn>
                </a:cxnLst>
                <a:rect l="0" t="0" r="r" b="b"/>
                <a:pathLst>
                  <a:path w="732" h="532">
                    <a:moveTo>
                      <a:pt x="462" y="0"/>
                    </a:moveTo>
                    <a:lnTo>
                      <a:pt x="512" y="348"/>
                    </a:lnTo>
                    <a:lnTo>
                      <a:pt x="732" y="431"/>
                    </a:lnTo>
                    <a:lnTo>
                      <a:pt x="732" y="454"/>
                    </a:lnTo>
                    <a:lnTo>
                      <a:pt x="284" y="532"/>
                    </a:lnTo>
                    <a:lnTo>
                      <a:pt x="64" y="453"/>
                    </a:lnTo>
                    <a:lnTo>
                      <a:pt x="64" y="431"/>
                    </a:lnTo>
                    <a:lnTo>
                      <a:pt x="53" y="426"/>
                    </a:lnTo>
                    <a:lnTo>
                      <a:pt x="0" y="79"/>
                    </a:lnTo>
                    <a:lnTo>
                      <a:pt x="445" y="1"/>
                    </a:lnTo>
                    <a:lnTo>
                      <a:pt x="462" y="0"/>
                    </a:lnTo>
                    <a:lnTo>
                      <a:pt x="462" y="0"/>
                    </a:lnTo>
                    <a:close/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6" name="Picture 1234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21098833">
              <a:off x="1277353" y="828257"/>
              <a:ext cx="320908" cy="2208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34" name="Freeform 33"/>
          <p:cNvSpPr/>
          <p:nvPr/>
        </p:nvSpPr>
        <p:spPr>
          <a:xfrm>
            <a:off x="5288907" y="2176530"/>
            <a:ext cx="865031" cy="2678805"/>
          </a:xfrm>
          <a:custGeom>
            <a:avLst/>
            <a:gdLst>
              <a:gd name="connsiteX0" fmla="*/ 465786 w 865031"/>
              <a:gd name="connsiteY0" fmla="*/ 0 h 2678805"/>
              <a:gd name="connsiteX1" fmla="*/ 66541 w 865031"/>
              <a:gd name="connsiteY1" fmla="*/ 772732 h 2678805"/>
              <a:gd name="connsiteX2" fmla="*/ 865031 w 865031"/>
              <a:gd name="connsiteY2" fmla="*/ 2678805 h 2678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5031" h="2678805">
                <a:moveTo>
                  <a:pt x="465786" y="0"/>
                </a:moveTo>
                <a:cubicBezTo>
                  <a:pt x="232893" y="163132"/>
                  <a:pt x="0" y="326265"/>
                  <a:pt x="66541" y="772732"/>
                </a:cubicBezTo>
                <a:cubicBezTo>
                  <a:pt x="133082" y="1219199"/>
                  <a:pt x="729803" y="2346101"/>
                  <a:pt x="865031" y="2678805"/>
                </a:cubicBez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Sharkfest '09 Presentation Templat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1D62AF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Sharkfest '09 Presentation Template</Template>
  <TotalTime>456</TotalTime>
  <Words>1240</Words>
  <Application>Microsoft Office PowerPoint</Application>
  <PresentationFormat>On-screen Show (4:3)</PresentationFormat>
  <Paragraphs>331</Paragraphs>
  <Slides>28</Slides>
  <Notes>17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28</vt:i4>
      </vt:variant>
    </vt:vector>
  </HeadingPairs>
  <TitlesOfParts>
    <vt:vector size="29" baseType="lpstr">
      <vt:lpstr>Sharkfest '09 Presentation Template</vt:lpstr>
      <vt:lpstr>Slide 1</vt:lpstr>
      <vt:lpstr>Disclosure</vt:lpstr>
      <vt:lpstr>Agenda</vt:lpstr>
      <vt:lpstr>Capture from a Switch</vt:lpstr>
      <vt:lpstr>Capture from a SPAN/Mirror/Monitor (S/M/M)</vt:lpstr>
      <vt:lpstr>Capture from a SPAN/Mirror/Monitor (S/M/M)</vt:lpstr>
      <vt:lpstr>Capture from a SPAN/Mirror/Monitor (S/M/M)</vt:lpstr>
      <vt:lpstr>Capture from a SPAN/Mirror/Monitor (S/M/M)</vt:lpstr>
      <vt:lpstr>Capture from a SPAN/Mirror/Monitor (S/M/M)</vt:lpstr>
      <vt:lpstr>Capture from a SPAN/Mirror/Monitor (S/M/M)</vt:lpstr>
      <vt:lpstr>Capture from a SPAN/Mirror/Monitor (S/M/M)</vt:lpstr>
      <vt:lpstr>Capture from a SPAN/Mirror/Monitor (S/M/M)</vt:lpstr>
      <vt:lpstr>Capture from an RSPAN/ Remote Mirror (R/RM)</vt:lpstr>
      <vt:lpstr>Capture from an RSPAN/ Remote Mirror (R/RM)</vt:lpstr>
      <vt:lpstr>Capture from an RSPAN/ Remote Mirror (R/RM)</vt:lpstr>
      <vt:lpstr>Capture from an RSPAN/ Remote Mirror (R/RM)</vt:lpstr>
      <vt:lpstr>Capture from a Tap</vt:lpstr>
      <vt:lpstr>Capture from a Tap</vt:lpstr>
      <vt:lpstr>Capture from a Tap</vt:lpstr>
      <vt:lpstr>Capture from a Tap</vt:lpstr>
      <vt:lpstr>Capture from a Tap</vt:lpstr>
      <vt:lpstr>Which Should We Use?</vt:lpstr>
      <vt:lpstr>Which Should We Use? User Complaint of Slow Web Response</vt:lpstr>
      <vt:lpstr>Which Should We Use?</vt:lpstr>
      <vt:lpstr>So What is the Answer?</vt:lpstr>
      <vt:lpstr>Bettyland Approach</vt:lpstr>
      <vt:lpstr>Questions</vt:lpstr>
      <vt:lpstr>Thanks for coming!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Betty</dc:creator>
  <cp:lastModifiedBy>Betty DuBois</cp:lastModifiedBy>
  <cp:revision>20</cp:revision>
  <dcterms:created xsi:type="dcterms:W3CDTF">2008-12-30T22:42:31Z</dcterms:created>
  <dcterms:modified xsi:type="dcterms:W3CDTF">2009-06-22T16:32:50Z</dcterms:modified>
</cp:coreProperties>
</file>