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7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2" r:id="rId14"/>
    <p:sldId id="271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62AF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 snapToObjects="1"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79488"/>
          </a:xfrm>
          <a:prstGeom prst="rect">
            <a:avLst/>
          </a:prstGeom>
        </p:spPr>
        <p:txBody>
          <a:bodyPr vert="horz" lIns="95646" tIns="47823" rIns="95646" bIns="478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79488"/>
          </a:xfrm>
          <a:prstGeom prst="rect">
            <a:avLst/>
          </a:prstGeom>
        </p:spPr>
        <p:txBody>
          <a:bodyPr vert="horz" lIns="95646" tIns="47823" rIns="95646" bIns="478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FC899D83-F549-48E9-BDA2-16B4BF968003}" type="datetimeFigureOut">
              <a:rPr lang="en-US"/>
              <a:pPr>
                <a:defRPr/>
              </a:pPr>
              <a:t>6/22/2009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46" tIns="47823" rIns="95646" bIns="4782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857"/>
            <a:ext cx="5852160" cy="4320294"/>
          </a:xfrm>
          <a:prstGeom prst="rect">
            <a:avLst/>
          </a:prstGeom>
        </p:spPr>
        <p:txBody>
          <a:bodyPr vert="horz" lIns="95646" tIns="47823" rIns="95646" bIns="478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077"/>
            <a:ext cx="3169920" cy="479487"/>
          </a:xfrm>
          <a:prstGeom prst="rect">
            <a:avLst/>
          </a:prstGeom>
        </p:spPr>
        <p:txBody>
          <a:bodyPr vert="horz" lIns="95646" tIns="47823" rIns="95646" bIns="478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20077"/>
            <a:ext cx="3169920" cy="479487"/>
          </a:xfrm>
          <a:prstGeom prst="rect">
            <a:avLst/>
          </a:prstGeom>
        </p:spPr>
        <p:txBody>
          <a:bodyPr vert="horz" lIns="95646" tIns="47823" rIns="95646" bIns="478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65021E91-14CC-4109-9627-3253FB2A0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3306C7-3564-4A81-83CF-D07A90BB4ED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3834FB-0C8E-4664-8FB9-4730FE1B6866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7C8DA9-9F48-4BF7-A0FE-13AF6BBCE517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CC87A5-7A91-405D-83CB-DA8E61A6197F}" type="slidenum">
              <a:rPr lang="en-GB"/>
              <a:pPr>
                <a:defRPr/>
              </a:pPr>
              <a:t>12</a:t>
            </a:fld>
            <a:endParaRPr lang="en-GB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C6D9E1-4539-4874-A52E-1820DC098FE5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78A198-69BC-4AE1-84E6-3BD684103680}" type="slidenum">
              <a:rPr lang="en-GB"/>
              <a:pPr>
                <a:defRPr/>
              </a:pPr>
              <a:t>14</a:t>
            </a:fld>
            <a:endParaRPr lang="en-GB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7C521D-5439-4C55-A9A2-DF7EEC7939E9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ED974B-8060-47F8-A484-A4901CBD5613}" type="slidenum">
              <a:rPr lang="en-GB"/>
              <a:pPr>
                <a:defRPr/>
              </a:pPr>
              <a:t>16</a:t>
            </a:fld>
            <a:endParaRPr lang="en-GB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AEAC29-EC63-4998-AC71-CFAFD166357C}" type="slidenum">
              <a:rPr lang="en-GB"/>
              <a:pPr>
                <a:defRPr/>
              </a:pPr>
              <a:t>17</a:t>
            </a:fld>
            <a:endParaRPr lang="en-GB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21E91-14CC-4109-9627-3253FB2A03C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5F92DF-428F-4972-AAD6-B6F43F387D3A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21E91-14CC-4109-9627-3253FB2A03C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21E91-14CC-4109-9627-3253FB2A03C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36383C-0A0A-4DC8-A0C1-2E9188AE5B94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A9BB98-F67E-4B60-80DC-86EB33CE837A}" type="slidenum">
              <a:rPr lang="en-GB"/>
              <a:pPr>
                <a:defRPr/>
              </a:pPr>
              <a:t>7</a:t>
            </a:fld>
            <a:endParaRPr lang="en-GB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6F5896-2D02-4DC5-8358-66A678B761FD}" type="slidenum">
              <a:rPr lang="en-GB"/>
              <a:pPr>
                <a:defRPr/>
              </a:pPr>
              <a:t>8</a:t>
            </a:fld>
            <a:endParaRPr lang="en-GB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8E94D4-5F5C-41BB-991A-633F165F1024}" type="slidenum">
              <a:rPr lang="en-GB"/>
              <a:pPr>
                <a:defRPr/>
              </a:pPr>
              <a:t>9</a:t>
            </a:fld>
            <a:endParaRPr lang="en-GB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5713" y="728663"/>
            <a:ext cx="4803775" cy="3602037"/>
          </a:xfrm>
          <a:noFill/>
          <a:ln w="9525">
            <a:noFill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520" y="4559220"/>
            <a:ext cx="5853854" cy="423356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 userDrawn="1"/>
        </p:nvSpPr>
        <p:spPr>
          <a:xfrm>
            <a:off x="0" y="0"/>
            <a:ext cx="9144000" cy="1279525"/>
          </a:xfrm>
          <a:prstGeom prst="rect">
            <a:avLst/>
          </a:prstGeom>
          <a:solidFill>
            <a:srgbClr val="1D62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6" name="Footer Placeholder 12"/>
            <p:cNvSpPr txBox="1">
              <a:spLocks/>
            </p:cNvSpPr>
            <p:nvPr userDrawn="1"/>
          </p:nvSpPr>
          <p:spPr>
            <a:xfrm>
              <a:off x="0" y="6172200"/>
              <a:ext cx="9144000" cy="685800"/>
            </a:xfrm>
            <a:prstGeom prst="rect">
              <a:avLst/>
            </a:prstGeom>
          </p:spPr>
          <p:txBody>
            <a:bodyPr anchor="b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spc="100" dirty="0">
                  <a:latin typeface="Calibri" pitchFamily="34" charset="0"/>
                  <a:cs typeface="+mn-cs"/>
                </a:rPr>
                <a:t>		SHARKFEST '09  |  Stanford University  |  June 15–18, 2009</a:t>
              </a:r>
            </a:p>
          </p:txBody>
        </p:sp>
        <p:pic>
          <p:nvPicPr>
            <p:cNvPr id="7" name="Picture 9" descr="final logo cace.jpg"/>
            <p:cNvPicPr>
              <a:picLocks noChangeAspect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217920"/>
              <a:ext cx="1036810" cy="64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 descr="wsu_small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38915" y="6217920"/>
              <a:ext cx="1705085" cy="64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>
            <a:grpSpLocks/>
          </p:cNvGrpSpPr>
          <p:nvPr userDrawn="1"/>
        </p:nvGrpSpPr>
        <p:grpSpPr bwMode="auto"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8" name="Footer Placeholder 12"/>
            <p:cNvSpPr txBox="1">
              <a:spLocks/>
            </p:cNvSpPr>
            <p:nvPr userDrawn="1"/>
          </p:nvSpPr>
          <p:spPr>
            <a:xfrm>
              <a:off x="0" y="6172200"/>
              <a:ext cx="9144000" cy="685800"/>
            </a:xfrm>
            <a:prstGeom prst="rect">
              <a:avLst/>
            </a:prstGeom>
          </p:spPr>
          <p:txBody>
            <a:bodyPr anchor="b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spc="100" dirty="0">
                  <a:latin typeface="Calibri" pitchFamily="34" charset="0"/>
                  <a:cs typeface="+mn-cs"/>
                </a:rPr>
                <a:t>		SHARKFEST '09  |  Stanford University  |  June 15–18, 2009</a:t>
              </a:r>
            </a:p>
          </p:txBody>
        </p:sp>
        <p:pic>
          <p:nvPicPr>
            <p:cNvPr id="9" name="Picture 9" descr="final logo cace.jpg"/>
            <p:cNvPicPr>
              <a:picLocks noChangeAspect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217920"/>
              <a:ext cx="1036810" cy="64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0" descr="wsu_small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38915" y="6217920"/>
              <a:ext cx="1705085" cy="64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1"/>
          <p:cNvGrpSpPr>
            <a:grpSpLocks/>
          </p:cNvGrpSpPr>
          <p:nvPr userDrawn="1"/>
        </p:nvGrpSpPr>
        <p:grpSpPr bwMode="auto">
          <a:xfrm>
            <a:off x="0" y="6172200"/>
            <a:ext cx="9144000" cy="685800"/>
            <a:chOff x="0" y="6172200"/>
            <a:chExt cx="9144000" cy="685800"/>
          </a:xfrm>
        </p:grpSpPr>
        <p:sp>
          <p:nvSpPr>
            <p:cNvPr id="6" name="Footer Placeholder 12"/>
            <p:cNvSpPr txBox="1">
              <a:spLocks/>
            </p:cNvSpPr>
            <p:nvPr userDrawn="1"/>
          </p:nvSpPr>
          <p:spPr>
            <a:xfrm>
              <a:off x="0" y="6172200"/>
              <a:ext cx="9144000" cy="685800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spc="100" dirty="0">
                  <a:latin typeface="Calibri" pitchFamily="34" charset="0"/>
                  <a:cs typeface="+mn-cs"/>
                </a:rPr>
                <a:t>		SHARKFEST '09  |  Stanford University  |  June 15–18, 2009</a:t>
              </a:r>
            </a:p>
          </p:txBody>
        </p:sp>
        <p:pic>
          <p:nvPicPr>
            <p:cNvPr id="7" name="Picture 9" descr="final logo cace.jpg"/>
            <p:cNvPicPr>
              <a:picLocks noChangeAspect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6217920"/>
              <a:ext cx="1036810" cy="64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 descr="wsu_small.jp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38915" y="6217920"/>
              <a:ext cx="1705085" cy="64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sharkf logo 09 transparent.tif"/>
          <p:cNvPicPr>
            <a:picLocks noChangeAspect="1"/>
          </p:cNvPicPr>
          <p:nvPr/>
        </p:nvPicPr>
        <p:blipFill>
          <a:blip r:embed="rId11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92338" y="1371600"/>
            <a:ext cx="4759325" cy="47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spect="1"/>
          </p:cNvSpPr>
          <p:nvPr/>
        </p:nvSpPr>
        <p:spPr>
          <a:xfrm>
            <a:off x="0" y="0"/>
            <a:ext cx="9144000" cy="1279525"/>
          </a:xfrm>
          <a:prstGeom prst="rect">
            <a:avLst/>
          </a:prstGeom>
          <a:solidFill>
            <a:srgbClr val="1D62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" name="Footer Placeholder 12"/>
          <p:cNvSpPr txBox="1">
            <a:spLocks/>
          </p:cNvSpPr>
          <p:nvPr userDrawn="1"/>
        </p:nvSpPr>
        <p:spPr bwMode="auto">
          <a:xfrm>
            <a:off x="200025" y="6096000"/>
            <a:ext cx="8867775" cy="685800"/>
          </a:xfrm>
          <a:prstGeom prst="rect">
            <a:avLst/>
          </a:prstGeom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spc="100" dirty="0">
                <a:latin typeface="Calibri" pitchFamily="34" charset="0"/>
                <a:cs typeface="+mn-cs"/>
              </a:rPr>
              <a:t>		SHARKFEST '09  |  Stanford University  |  June 15–18, 2009</a:t>
            </a:r>
          </a:p>
        </p:txBody>
      </p:sp>
      <p:pic>
        <p:nvPicPr>
          <p:cNvPr id="1030" name="Picture 9" descr="final logo cace.jpg"/>
          <p:cNvPicPr>
            <a:picLocks noChangeAspect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2563" y="6096000"/>
            <a:ext cx="10366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0" descr="wsu_small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86625" y="6096000"/>
            <a:ext cx="17049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Placeholder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9" r:id="rId2"/>
    <p:sldLayoutId id="2147483735" r:id="rId3"/>
    <p:sldLayoutId id="2147483740" r:id="rId4"/>
    <p:sldLayoutId id="2147483741" r:id="rId5"/>
    <p:sldLayoutId id="2147483736" r:id="rId6"/>
    <p:sldLayoutId id="2147483742" r:id="rId7"/>
    <p:sldLayoutId id="2147483737" r:id="rId8"/>
    <p:sldLayoutId id="2147483738" r:id="rId9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askbobrankin.com/dell-inspiron-laptop.jpg&amp;imgrefurl=http://askbobrankin.com/buying_a_laptop.html&amp;h=314&amp;w=314&amp;sz=13&amp;hl=en&amp;start=11&amp;tbnid=4gzYJCYfD84S-M:&amp;tbnh=117&amp;tbnw=117&amp;prev=/images?q=laptop&amp;gbv=2&amp;ndsp=21&amp;hl=en&amp;sa=N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askbobrankin.com/dell-inspiron-laptop.jpg&amp;imgrefurl=http://askbobrankin.com/buying_a_laptop.html&amp;h=314&amp;w=314&amp;sz=13&amp;hl=en&amp;start=11&amp;tbnid=4gzYJCYfD84S-M:&amp;tbnh=117&amp;tbnw=117&amp;prev=/images?q=laptop&amp;gbv=2&amp;ndsp=21&amp;hl=en&amp;sa=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US" sz="4800" b="1" dirty="0" smtClean="0">
                <a:solidFill>
                  <a:srgbClr val="1D62AF"/>
                </a:solidFill>
              </a:rPr>
              <a:t>BU-4: I've Just Downloaded Wireshark…</a:t>
            </a:r>
            <a:br>
              <a:rPr lang="en-US" sz="4800" b="1" dirty="0" smtClean="0">
                <a:solidFill>
                  <a:srgbClr val="1D62AF"/>
                </a:solidFill>
              </a:rPr>
            </a:br>
            <a:r>
              <a:rPr lang="en-US" sz="4800" b="1" dirty="0" smtClean="0">
                <a:solidFill>
                  <a:srgbClr val="1D62AF"/>
                </a:solidFill>
              </a:rPr>
              <a:t>Now What Do I Do?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Tuesday June 16, 2009.  3:15pm – 4:45pm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GB" sz="3600" b="1" dirty="0" smtClean="0">
                <a:solidFill>
                  <a:srgbClr val="1D62AF"/>
                </a:solidFill>
              </a:rPr>
              <a:t>Betty DuBois</a:t>
            </a:r>
            <a:endParaRPr lang="en-GB" sz="3600" b="1" dirty="0">
              <a:solidFill>
                <a:srgbClr val="1D62AF"/>
              </a:solidFill>
            </a:endParaRPr>
          </a:p>
          <a:p>
            <a:pPr>
              <a:buFont typeface="Aria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GB" dirty="0" smtClean="0">
                <a:solidFill>
                  <a:srgbClr val="000000"/>
                </a:solidFill>
              </a:rPr>
              <a:t>Principal Consultant  |  DuBois Training &amp; Consulting, LLC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GB" sz="2800" dirty="0" smtClean="0">
              <a:solidFill>
                <a:srgbClr val="0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GB" sz="2800" dirty="0" smtClean="0">
              <a:solidFill>
                <a:srgbClr val="0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GB" sz="2900" b="1" dirty="0">
                <a:solidFill>
                  <a:srgbClr val="1D62AF"/>
                </a:solidFill>
              </a:rPr>
              <a:t>SHARK</a:t>
            </a:r>
            <a:r>
              <a:rPr lang="en-GB" sz="2800" dirty="0" smtClean="0">
                <a:solidFill>
                  <a:srgbClr val="000000"/>
                </a:solidFill>
              </a:rPr>
              <a:t>FEST</a:t>
            </a:r>
            <a:r>
              <a:rPr lang="en-GB" sz="2800" b="1" dirty="0" smtClean="0">
                <a:solidFill>
                  <a:srgbClr val="0000FF"/>
                </a:solidFill>
              </a:rPr>
              <a:t> </a:t>
            </a:r>
            <a:r>
              <a:rPr lang="en-GB" sz="2900" b="1" dirty="0">
                <a:solidFill>
                  <a:srgbClr val="1D62AF"/>
                </a:solidFill>
              </a:rPr>
              <a:t>'09</a:t>
            </a:r>
            <a:endParaRPr lang="en-GB" sz="3600" b="1" dirty="0">
              <a:solidFill>
                <a:srgbClr val="1D62AF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GB" sz="2800" dirty="0" smtClean="0">
                <a:solidFill>
                  <a:srgbClr val="000000"/>
                </a:solidFill>
              </a:rPr>
              <a:t>Stanford University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GB" sz="2800" dirty="0" smtClean="0">
                <a:solidFill>
                  <a:srgbClr val="000000"/>
                </a:solidFill>
              </a:rPr>
              <a:t>June 15-18, 2009</a:t>
            </a:r>
          </a:p>
        </p:txBody>
      </p:sp>
      <p:sp>
        <p:nvSpPr>
          <p:cNvPr id="4" name="Rectangle 3"/>
          <p:cNvSpPr>
            <a:spLocks noChangeAspect="1"/>
          </p:cNvSpPr>
          <p:nvPr/>
        </p:nvSpPr>
        <p:spPr>
          <a:xfrm>
            <a:off x="0" y="0"/>
            <a:ext cx="9144000" cy="1279525"/>
          </a:xfrm>
          <a:prstGeom prst="rect">
            <a:avLst/>
          </a:prstGeom>
          <a:solidFill>
            <a:srgbClr val="1D62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6075363"/>
            <a:ext cx="9144000" cy="792162"/>
          </a:xfrm>
          <a:prstGeom prst="rect">
            <a:avLst/>
          </a:prstGeom>
          <a:solidFill>
            <a:srgbClr val="1D62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z="3200" smtClean="0"/>
              <a:t>Data Analysis – Statistics&gt;Protocol Hierarchy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675" y="1387475"/>
            <a:ext cx="723265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300" smtClean="0"/>
              <a:t>Data Analysis – Statistics&gt;Conversations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1179513"/>
            <a:ext cx="8650288" cy="491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/>
          <a:lstStyle/>
          <a:p>
            <a:r>
              <a:rPr lang="en-US" smtClean="0"/>
              <a:t>Data Analysis – Statistics&gt;End Points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288" y="1368425"/>
            <a:ext cx="8156575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 – Basic Display Filters</a:t>
            </a:r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Filter Bar – Auto-complete in 1.2</a:t>
            </a:r>
          </a:p>
          <a:p>
            <a:pPr lvl="1"/>
            <a:r>
              <a:rPr lang="en-US" smtClean="0"/>
              <a:t>The Filter bar will change colors to signify if your syntax is correct.</a:t>
            </a:r>
          </a:p>
          <a:p>
            <a:pPr lvl="2"/>
            <a:r>
              <a:rPr lang="en-US" smtClean="0"/>
              <a:t>Green is correct</a:t>
            </a:r>
          </a:p>
          <a:p>
            <a:pPr lvl="2"/>
            <a:r>
              <a:rPr lang="en-US" smtClean="0"/>
              <a:t>Red is incorrect</a:t>
            </a:r>
          </a:p>
          <a:p>
            <a:pPr lvl="2"/>
            <a:r>
              <a:rPr lang="en-US" smtClean="0"/>
              <a:t>Yellow is questionable</a:t>
            </a:r>
          </a:p>
          <a:p>
            <a:pPr lvl="1"/>
            <a:r>
              <a:rPr lang="en-US" smtClean="0"/>
              <a:t>The Filter dropdown </a:t>
            </a:r>
            <a:br>
              <a:rPr lang="en-US" smtClean="0"/>
            </a:br>
            <a:r>
              <a:rPr lang="en-US" smtClean="0"/>
              <a:t>will let you chose your 10 </a:t>
            </a:r>
            <a:br>
              <a:rPr lang="en-US" smtClean="0"/>
            </a:br>
            <a:r>
              <a:rPr lang="en-US" smtClean="0"/>
              <a:t>most recent filters.</a:t>
            </a: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743200"/>
            <a:ext cx="4595813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 – Basic Display Filters</a:t>
            </a: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88950" y="1343025"/>
            <a:ext cx="3184525" cy="4525963"/>
          </a:xfrm>
        </p:spPr>
        <p:txBody>
          <a:bodyPr/>
          <a:lstStyle/>
          <a:p>
            <a:r>
              <a:rPr lang="en-US" smtClean="0"/>
              <a:t>When in doubt, right-click.</a:t>
            </a:r>
          </a:p>
          <a:p>
            <a:pPr lvl="1"/>
            <a:r>
              <a:rPr lang="en-US" smtClean="0"/>
              <a:t>Find the fields you are interested in first, then build your filters with a right-click.</a:t>
            </a:r>
          </a:p>
        </p:txBody>
      </p:sp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25" y="1908175"/>
            <a:ext cx="5392738" cy="35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 - Reassembly</a:t>
            </a: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2927350" cy="4525963"/>
          </a:xfrm>
        </p:spPr>
        <p:txBody>
          <a:bodyPr/>
          <a:lstStyle/>
          <a:p>
            <a:r>
              <a:rPr lang="en-US" sz="2800" smtClean="0"/>
              <a:t>Follow the Streams – Favorite feature in Wireshark</a:t>
            </a:r>
          </a:p>
          <a:p>
            <a:r>
              <a:rPr lang="en-US" sz="2800" smtClean="0"/>
              <a:t>Available stream types:</a:t>
            </a:r>
          </a:p>
          <a:p>
            <a:pPr lvl="1"/>
            <a:r>
              <a:rPr lang="en-US" sz="2400" smtClean="0"/>
              <a:t>TCP</a:t>
            </a:r>
          </a:p>
          <a:p>
            <a:pPr lvl="1"/>
            <a:r>
              <a:rPr lang="en-US" sz="2400" smtClean="0"/>
              <a:t>UDP</a:t>
            </a:r>
          </a:p>
          <a:p>
            <a:pPr lvl="1"/>
            <a:r>
              <a:rPr lang="en-US" sz="2400" smtClean="0"/>
              <a:t>SSL</a:t>
            </a:r>
          </a:p>
        </p:txBody>
      </p:sp>
      <p:pic>
        <p:nvPicPr>
          <p:cNvPr id="1946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4550" y="1600200"/>
            <a:ext cx="56832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 – Coloring Rules</a:t>
            </a:r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Colors help you focus on specific protocols, and/or to spot errors quickly.</a:t>
            </a:r>
          </a:p>
        </p:txBody>
      </p:sp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706688"/>
            <a:ext cx="6799263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 – Coloring Rules</a:t>
            </a:r>
          </a:p>
        </p:txBody>
      </p:sp>
      <p:sp>
        <p:nvSpPr>
          <p:cNvPr id="2150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229600" cy="4525963"/>
          </a:xfrm>
        </p:spPr>
        <p:txBody>
          <a:bodyPr/>
          <a:lstStyle/>
          <a:p>
            <a:r>
              <a:rPr lang="en-US" sz="2800" smtClean="0"/>
              <a:t>Rules to live by:</a:t>
            </a:r>
          </a:p>
          <a:p>
            <a:pPr lvl="1"/>
            <a:r>
              <a:rPr lang="en-US" sz="2400" smtClean="0"/>
              <a:t>Color rules are read like an ACL, first rule to apply wins.</a:t>
            </a: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3775" y="2514600"/>
            <a:ext cx="56102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787400" y="2514600"/>
            <a:ext cx="2917825" cy="2957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marL="325438" indent="-260350">
              <a:spcAft>
                <a:spcPts val="1038"/>
              </a:spcAft>
              <a:buFont typeface="Arial" pitchFamily="34" charset="0"/>
              <a:buChar char="–"/>
              <a:defRPr/>
            </a:pPr>
            <a:r>
              <a:rPr lang="en-US" sz="2400" dirty="0">
                <a:latin typeface="+mn-lt"/>
                <a:cs typeface="+mn-cs"/>
              </a:rPr>
              <a:t>Rule sets can be shared among friends with Import/Export</a:t>
            </a:r>
          </a:p>
          <a:p>
            <a:pPr marL="325438" indent="-260350">
              <a:spcAft>
                <a:spcPts val="1038"/>
              </a:spcAft>
              <a:buFont typeface="Arial" pitchFamily="34" charset="0"/>
              <a:buChar char="–"/>
              <a:defRPr/>
            </a:pPr>
            <a:r>
              <a:rPr lang="en-US" sz="2400" dirty="0">
                <a:latin typeface="+mn-lt"/>
                <a:cs typeface="+mn-cs"/>
              </a:rPr>
              <a:t>Use an empty rule set if you normally use a complex rule set, but commonly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054100" y="5543550"/>
            <a:ext cx="7747000" cy="654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marL="325438" indent="-260350">
              <a:spcAft>
                <a:spcPts val="1038"/>
              </a:spcAft>
              <a:defRPr/>
            </a:pPr>
            <a:r>
              <a:rPr lang="en-US" sz="2400" dirty="0">
                <a:latin typeface="+mn-lt"/>
                <a:cs typeface="+mn-cs"/>
              </a:rPr>
              <a:t>turn off your colors.  Your files will load faster.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 &amp; 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Questions?????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Thanks For Coming!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sz="2900" dirty="0"/>
              <a:t>Enjoy the rest of the conference.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During this presentation, an ftp server was accessed and traces were taken at the clients and at the server.  I promised that the server trace would be available for download.</a:t>
            </a:r>
          </a:p>
          <a:p>
            <a:r>
              <a:rPr lang="en-US" sz="2800" dirty="0" smtClean="0"/>
              <a:t>Unfortunately, the first trace was lost during the session due to a Wireshark hiccup, and the second due to a battery failure.</a:t>
            </a:r>
          </a:p>
          <a:p>
            <a:r>
              <a:rPr lang="en-US" sz="2800" dirty="0" smtClean="0"/>
              <a:t>My apologies for not plugging in my laptop.  By the time I was finished answering questions, my laptop was dead.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87313"/>
            <a:ext cx="8393113" cy="873125"/>
          </a:xfrm>
        </p:spPr>
        <p:txBody>
          <a:bodyPr/>
          <a:lstStyle/>
          <a:p>
            <a:r>
              <a:rPr lang="en-US" smtClean="0"/>
              <a:t>Agenda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8950" y="1349375"/>
            <a:ext cx="4083050" cy="4525963"/>
          </a:xfrm>
        </p:spPr>
        <p:txBody>
          <a:bodyPr/>
          <a:lstStyle/>
          <a:p>
            <a:r>
              <a:rPr lang="en-US" sz="2900" smtClean="0"/>
              <a:t>Data Capture</a:t>
            </a:r>
          </a:p>
          <a:p>
            <a:pPr lvl="1"/>
            <a:r>
              <a:rPr lang="en-US" sz="2500" smtClean="0"/>
              <a:t>Capture methods</a:t>
            </a:r>
          </a:p>
          <a:p>
            <a:pPr lvl="2"/>
            <a:r>
              <a:rPr lang="en-US" sz="2200" smtClean="0"/>
              <a:t>Caveats</a:t>
            </a:r>
          </a:p>
          <a:p>
            <a:pPr lvl="1"/>
            <a:r>
              <a:rPr lang="en-US" sz="2500" smtClean="0"/>
              <a:t>Capture options</a:t>
            </a:r>
          </a:p>
          <a:p>
            <a:pPr lvl="1"/>
            <a:r>
              <a:rPr lang="en-US" sz="2500" smtClean="0"/>
              <a:t>Capture filters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767263" y="1371600"/>
            <a:ext cx="40830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900" dirty="0">
                <a:latin typeface="+mn-lt"/>
                <a:cs typeface="+mn-cs"/>
              </a:rPr>
              <a:t>Data Analysis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500" dirty="0">
                <a:latin typeface="+mn-lt"/>
                <a:cs typeface="+mn-cs"/>
              </a:rPr>
              <a:t>Statistics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200" dirty="0">
                <a:latin typeface="+mn-lt"/>
                <a:cs typeface="+mn-cs"/>
              </a:rPr>
              <a:t>Summary Information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200" dirty="0">
                <a:latin typeface="+mn-lt"/>
                <a:cs typeface="+mn-cs"/>
              </a:rPr>
              <a:t>Protocol hierarchy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200" dirty="0">
                <a:latin typeface="+mn-lt"/>
                <a:cs typeface="+mn-cs"/>
              </a:rPr>
              <a:t>Conversations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200" dirty="0">
                <a:latin typeface="+mn-lt"/>
                <a:cs typeface="+mn-cs"/>
              </a:rPr>
              <a:t>Endpoints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500" dirty="0">
                <a:latin typeface="+mn-lt"/>
                <a:cs typeface="+mn-cs"/>
              </a:rPr>
              <a:t>Basic display filtering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500" dirty="0">
                <a:latin typeface="+mn-lt"/>
                <a:cs typeface="+mn-cs"/>
              </a:rPr>
              <a:t>Reassembly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500" dirty="0">
                <a:latin typeface="+mn-lt"/>
                <a:cs typeface="+mn-cs"/>
              </a:rPr>
              <a:t>Coloring rules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mtClean="0"/>
              <a:t>Data Capture – How do I get the data?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Capture methods</a:t>
            </a:r>
          </a:p>
          <a:p>
            <a:pPr lvl="1"/>
            <a:r>
              <a:rPr lang="en-US" smtClean="0"/>
              <a:t>Wired</a:t>
            </a:r>
          </a:p>
          <a:p>
            <a:pPr lvl="1"/>
            <a:r>
              <a:rPr lang="en-US" smtClean="0"/>
              <a:t>Wireless</a:t>
            </a:r>
          </a:p>
        </p:txBody>
      </p:sp>
      <p:grpSp>
        <p:nvGrpSpPr>
          <p:cNvPr id="8196" name="Group 11"/>
          <p:cNvGrpSpPr>
            <a:grpSpLocks/>
          </p:cNvGrpSpPr>
          <p:nvPr/>
        </p:nvGrpSpPr>
        <p:grpSpPr bwMode="auto">
          <a:xfrm>
            <a:off x="4295775" y="1423988"/>
            <a:ext cx="1011238" cy="1011237"/>
            <a:chOff x="336" y="3312"/>
            <a:chExt cx="702" cy="702"/>
          </a:xfrm>
        </p:grpSpPr>
        <p:pic>
          <p:nvPicPr>
            <p:cNvPr id="8234" name="Picture 9" descr="dell-inspiron-laptop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6" y="3312"/>
              <a:ext cx="702" cy="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5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9" y="3408"/>
              <a:ext cx="480" cy="29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</p:grpSp>
      <p:grpSp>
        <p:nvGrpSpPr>
          <p:cNvPr id="8197" name="Group 62"/>
          <p:cNvGrpSpPr>
            <a:grpSpLocks/>
          </p:cNvGrpSpPr>
          <p:nvPr/>
        </p:nvGrpSpPr>
        <p:grpSpPr bwMode="auto">
          <a:xfrm>
            <a:off x="1327150" y="3149600"/>
            <a:ext cx="2765425" cy="2495550"/>
            <a:chOff x="1159" y="2189"/>
            <a:chExt cx="1920" cy="1733"/>
          </a:xfrm>
        </p:grpSpPr>
        <p:sp>
          <p:nvSpPr>
            <p:cNvPr id="8214" name="Line 19"/>
            <p:cNvSpPr>
              <a:spLocks noChangeShapeType="1"/>
            </p:cNvSpPr>
            <p:nvPr/>
          </p:nvSpPr>
          <p:spPr bwMode="auto">
            <a:xfrm flipH="1">
              <a:off x="1447" y="2391"/>
              <a:ext cx="431" cy="8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5" name="Line 20"/>
            <p:cNvSpPr>
              <a:spLocks noChangeShapeType="1"/>
            </p:cNvSpPr>
            <p:nvPr/>
          </p:nvSpPr>
          <p:spPr bwMode="auto">
            <a:xfrm>
              <a:off x="2310" y="2391"/>
              <a:ext cx="576" cy="9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216" name="Picture 21" descr="clien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35" y="3285"/>
              <a:ext cx="647" cy="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7" name="Line 22"/>
            <p:cNvSpPr>
              <a:spLocks noChangeShapeType="1"/>
            </p:cNvSpPr>
            <p:nvPr/>
          </p:nvSpPr>
          <p:spPr bwMode="auto">
            <a:xfrm flipH="1">
              <a:off x="1878" y="2391"/>
              <a:ext cx="144" cy="8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218" name="Picture 23" descr="server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70" y="3136"/>
              <a:ext cx="409" cy="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19" name="Picture 18" descr="clien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59" y="3270"/>
              <a:ext cx="647" cy="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20" name="Freeform 92"/>
            <p:cNvSpPr>
              <a:spLocks noChangeArrowheads="1"/>
            </p:cNvSpPr>
            <p:nvPr/>
          </p:nvSpPr>
          <p:spPr bwMode="auto">
            <a:xfrm>
              <a:off x="1347" y="3324"/>
              <a:ext cx="223" cy="258"/>
            </a:xfrm>
            <a:custGeom>
              <a:avLst/>
              <a:gdLst>
                <a:gd name="T0" fmla="*/ 0 w 398859"/>
                <a:gd name="T1" fmla="*/ 0 h 412353"/>
                <a:gd name="T2" fmla="*/ 0 w 398859"/>
                <a:gd name="T3" fmla="*/ 0 h 412353"/>
                <a:gd name="T4" fmla="*/ 0 w 398859"/>
                <a:gd name="T5" fmla="*/ 0 h 412353"/>
                <a:gd name="T6" fmla="*/ 0 w 398859"/>
                <a:gd name="T7" fmla="*/ 0 h 412353"/>
                <a:gd name="T8" fmla="*/ 0 w 398859"/>
                <a:gd name="T9" fmla="*/ 0 h 412353"/>
                <a:gd name="T10" fmla="*/ 0 w 398859"/>
                <a:gd name="T11" fmla="*/ 0 h 412353"/>
                <a:gd name="T12" fmla="*/ 0 w 398859"/>
                <a:gd name="T13" fmla="*/ 0 h 412353"/>
                <a:gd name="T14" fmla="*/ 0 w 398859"/>
                <a:gd name="T15" fmla="*/ 0 h 412353"/>
                <a:gd name="T16" fmla="*/ 0 w 398859"/>
                <a:gd name="T17" fmla="*/ 0 h 412353"/>
                <a:gd name="T18" fmla="*/ 0 w 398859"/>
                <a:gd name="T19" fmla="*/ 0 h 4123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8859"/>
                <a:gd name="T31" fmla="*/ 0 h 412353"/>
                <a:gd name="T32" fmla="*/ 398859 w 398859"/>
                <a:gd name="T33" fmla="*/ 412353 h 41235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8859" h="412353">
                  <a:moveTo>
                    <a:pt x="40084" y="36116"/>
                  </a:moveTo>
                  <a:cubicBezTo>
                    <a:pt x="0" y="72232"/>
                    <a:pt x="86519" y="173038"/>
                    <a:pt x="101997" y="231378"/>
                  </a:cubicBezTo>
                  <a:cubicBezTo>
                    <a:pt x="117475" y="289718"/>
                    <a:pt x="125412" y="359965"/>
                    <a:pt x="132953" y="386159"/>
                  </a:cubicBezTo>
                  <a:cubicBezTo>
                    <a:pt x="140494" y="412353"/>
                    <a:pt x="110332" y="399653"/>
                    <a:pt x="147241" y="388541"/>
                  </a:cubicBezTo>
                  <a:cubicBezTo>
                    <a:pt x="184150" y="377429"/>
                    <a:pt x="315515" y="336550"/>
                    <a:pt x="354409" y="319484"/>
                  </a:cubicBezTo>
                  <a:cubicBezTo>
                    <a:pt x="393303" y="302418"/>
                    <a:pt x="373856" y="300831"/>
                    <a:pt x="380603" y="286147"/>
                  </a:cubicBezTo>
                  <a:cubicBezTo>
                    <a:pt x="387350" y="271463"/>
                    <a:pt x="395288" y="259556"/>
                    <a:pt x="394891" y="231378"/>
                  </a:cubicBezTo>
                  <a:cubicBezTo>
                    <a:pt x="394494" y="203200"/>
                    <a:pt x="386953" y="153194"/>
                    <a:pt x="378222" y="117078"/>
                  </a:cubicBezTo>
                  <a:cubicBezTo>
                    <a:pt x="369491" y="80962"/>
                    <a:pt x="398859" y="27384"/>
                    <a:pt x="342503" y="14684"/>
                  </a:cubicBezTo>
                  <a:cubicBezTo>
                    <a:pt x="286147" y="1984"/>
                    <a:pt x="80168" y="0"/>
                    <a:pt x="40084" y="36116"/>
                  </a:cubicBezTo>
                  <a:close/>
                </a:path>
              </a:pathLst>
            </a:custGeom>
            <a:solidFill>
              <a:srgbClr val="A50021">
                <a:alpha val="39999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221" name="Group 39"/>
            <p:cNvGrpSpPr>
              <a:grpSpLocks/>
            </p:cNvGrpSpPr>
            <p:nvPr/>
          </p:nvGrpSpPr>
          <p:grpSpPr bwMode="auto">
            <a:xfrm>
              <a:off x="1879" y="2189"/>
              <a:ext cx="576" cy="277"/>
              <a:chOff x="1824" y="1440"/>
              <a:chExt cx="576" cy="277"/>
            </a:xfrm>
          </p:grpSpPr>
          <p:sp>
            <p:nvSpPr>
              <p:cNvPr id="8222" name="AutoShape 40"/>
              <p:cNvSpPr>
                <a:spLocks noChangeAspect="1" noChangeArrowheads="1" noTextEdit="1"/>
              </p:cNvSpPr>
              <p:nvPr/>
            </p:nvSpPr>
            <p:spPr bwMode="auto">
              <a:xfrm>
                <a:off x="1824" y="1440"/>
                <a:ext cx="576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3" name="Rectangle 41"/>
              <p:cNvSpPr>
                <a:spLocks noChangeArrowheads="1"/>
              </p:cNvSpPr>
              <p:nvPr/>
            </p:nvSpPr>
            <p:spPr bwMode="auto">
              <a:xfrm>
                <a:off x="1824" y="1586"/>
                <a:ext cx="429" cy="130"/>
              </a:xfrm>
              <a:prstGeom prst="rect">
                <a:avLst/>
              </a:prstGeom>
              <a:gradFill rotWithShape="1">
                <a:gsLst>
                  <a:gs pos="0">
                    <a:srgbClr val="146394">
                      <a:alpha val="89998"/>
                    </a:srgbClr>
                  </a:gs>
                  <a:gs pos="50000">
                    <a:srgbClr val="0287CA">
                      <a:alpha val="89998"/>
                    </a:srgbClr>
                  </a:gs>
                  <a:gs pos="100000">
                    <a:srgbClr val="146394">
                      <a:alpha val="89998"/>
                    </a:srgbClr>
                  </a:gs>
                </a:gsLst>
                <a:lin ang="0" scaled="1"/>
              </a:gradFill>
              <a:ln w="0" algn="ctr">
                <a:solidFill>
                  <a:srgbClr val="14639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4" name="Freeform 42"/>
              <p:cNvSpPr>
                <a:spLocks/>
              </p:cNvSpPr>
              <p:nvPr/>
            </p:nvSpPr>
            <p:spPr bwMode="auto">
              <a:xfrm>
                <a:off x="2253" y="1440"/>
                <a:ext cx="146" cy="276"/>
              </a:xfrm>
              <a:custGeom>
                <a:avLst/>
                <a:gdLst>
                  <a:gd name="T0" fmla="*/ 0 w 438"/>
                  <a:gd name="T1" fmla="*/ 48 h 829"/>
                  <a:gd name="T2" fmla="*/ 0 w 438"/>
                  <a:gd name="T3" fmla="*/ 92 h 829"/>
                  <a:gd name="T4" fmla="*/ 49 w 438"/>
                  <a:gd name="T5" fmla="*/ 44 h 829"/>
                  <a:gd name="T6" fmla="*/ 49 w 438"/>
                  <a:gd name="T7" fmla="*/ 0 h 829"/>
                  <a:gd name="T8" fmla="*/ 0 w 438"/>
                  <a:gd name="T9" fmla="*/ 48 h 8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8"/>
                  <a:gd name="T16" fmla="*/ 0 h 829"/>
                  <a:gd name="T17" fmla="*/ 438 w 438"/>
                  <a:gd name="T18" fmla="*/ 829 h 8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8" h="829">
                    <a:moveTo>
                      <a:pt x="0" y="437"/>
                    </a:moveTo>
                    <a:lnTo>
                      <a:pt x="0" y="829"/>
                    </a:lnTo>
                    <a:lnTo>
                      <a:pt x="438" y="392"/>
                    </a:lnTo>
                    <a:lnTo>
                      <a:pt x="438" y="0"/>
                    </a:lnTo>
                    <a:lnTo>
                      <a:pt x="0" y="4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46394"/>
                  </a:gs>
                  <a:gs pos="50000">
                    <a:srgbClr val="0287CA"/>
                  </a:gs>
                  <a:gs pos="100000">
                    <a:srgbClr val="146394"/>
                  </a:gs>
                </a:gsLst>
                <a:lin ang="0" scaled="1"/>
              </a:gradFill>
              <a:ln w="0" cap="flat" cmpd="sng">
                <a:solidFill>
                  <a:srgbClr val="14639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5" name="Freeform 43"/>
              <p:cNvSpPr>
                <a:spLocks/>
              </p:cNvSpPr>
              <p:nvPr/>
            </p:nvSpPr>
            <p:spPr bwMode="auto">
              <a:xfrm>
                <a:off x="1824" y="1440"/>
                <a:ext cx="575" cy="146"/>
              </a:xfrm>
              <a:custGeom>
                <a:avLst/>
                <a:gdLst>
                  <a:gd name="T0" fmla="*/ 0 w 1726"/>
                  <a:gd name="T1" fmla="*/ 49 h 437"/>
                  <a:gd name="T2" fmla="*/ 143 w 1726"/>
                  <a:gd name="T3" fmla="*/ 49 h 437"/>
                  <a:gd name="T4" fmla="*/ 192 w 1726"/>
                  <a:gd name="T5" fmla="*/ 0 h 437"/>
                  <a:gd name="T6" fmla="*/ 49 w 1726"/>
                  <a:gd name="T7" fmla="*/ 0 h 437"/>
                  <a:gd name="T8" fmla="*/ 0 w 1726"/>
                  <a:gd name="T9" fmla="*/ 49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6"/>
                  <a:gd name="T16" fmla="*/ 0 h 437"/>
                  <a:gd name="T17" fmla="*/ 1726 w 1726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6" h="437">
                    <a:moveTo>
                      <a:pt x="0" y="437"/>
                    </a:moveTo>
                    <a:lnTo>
                      <a:pt x="1288" y="437"/>
                    </a:lnTo>
                    <a:lnTo>
                      <a:pt x="1726" y="0"/>
                    </a:lnTo>
                    <a:lnTo>
                      <a:pt x="438" y="0"/>
                    </a:lnTo>
                    <a:lnTo>
                      <a:pt x="0" y="437"/>
                    </a:lnTo>
                    <a:close/>
                  </a:path>
                </a:pathLst>
              </a:custGeom>
              <a:solidFill>
                <a:srgbClr val="99CCFF"/>
              </a:solidFill>
              <a:ln w="0" cap="flat" cmpd="sng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6" name="Freeform 44"/>
              <p:cNvSpPr>
                <a:spLocks/>
              </p:cNvSpPr>
              <p:nvPr/>
            </p:nvSpPr>
            <p:spPr bwMode="auto">
              <a:xfrm>
                <a:off x="1956" y="1464"/>
                <a:ext cx="187" cy="36"/>
              </a:xfrm>
              <a:custGeom>
                <a:avLst/>
                <a:gdLst>
                  <a:gd name="T0" fmla="*/ 24 w 561"/>
                  <a:gd name="T1" fmla="*/ 0 h 108"/>
                  <a:gd name="T2" fmla="*/ 0 w 561"/>
                  <a:gd name="T3" fmla="*/ 7 h 108"/>
                  <a:gd name="T4" fmla="*/ 12 w 561"/>
                  <a:gd name="T5" fmla="*/ 12 h 108"/>
                  <a:gd name="T6" fmla="*/ 16 w 561"/>
                  <a:gd name="T7" fmla="*/ 8 h 108"/>
                  <a:gd name="T8" fmla="*/ 59 w 561"/>
                  <a:gd name="T9" fmla="*/ 8 h 108"/>
                  <a:gd name="T10" fmla="*/ 62 w 561"/>
                  <a:gd name="T11" fmla="*/ 5 h 108"/>
                  <a:gd name="T12" fmla="*/ 19 w 561"/>
                  <a:gd name="T13" fmla="*/ 5 h 108"/>
                  <a:gd name="T14" fmla="*/ 24 w 561"/>
                  <a:gd name="T15" fmla="*/ 0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1"/>
                  <a:gd name="T25" fmla="*/ 0 h 108"/>
                  <a:gd name="T26" fmla="*/ 561 w 561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1" h="108">
                    <a:moveTo>
                      <a:pt x="216" y="0"/>
                    </a:moveTo>
                    <a:lnTo>
                      <a:pt x="0" y="59"/>
                    </a:lnTo>
                    <a:lnTo>
                      <a:pt x="105" y="108"/>
                    </a:lnTo>
                    <a:lnTo>
                      <a:pt x="142" y="71"/>
                    </a:lnTo>
                    <a:lnTo>
                      <a:pt x="534" y="71"/>
                    </a:lnTo>
                    <a:lnTo>
                      <a:pt x="561" y="43"/>
                    </a:lnTo>
                    <a:lnTo>
                      <a:pt x="172" y="43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7" name="Freeform 45"/>
              <p:cNvSpPr>
                <a:spLocks/>
              </p:cNvSpPr>
              <p:nvPr/>
            </p:nvSpPr>
            <p:spPr bwMode="auto">
              <a:xfrm>
                <a:off x="2155" y="1446"/>
                <a:ext cx="187" cy="36"/>
              </a:xfrm>
              <a:custGeom>
                <a:avLst/>
                <a:gdLst>
                  <a:gd name="T0" fmla="*/ 38 w 561"/>
                  <a:gd name="T1" fmla="*/ 12 h 108"/>
                  <a:gd name="T2" fmla="*/ 62 w 561"/>
                  <a:gd name="T3" fmla="*/ 5 h 108"/>
                  <a:gd name="T4" fmla="*/ 51 w 561"/>
                  <a:gd name="T5" fmla="*/ 0 h 108"/>
                  <a:gd name="T6" fmla="*/ 47 w 561"/>
                  <a:gd name="T7" fmla="*/ 4 h 108"/>
                  <a:gd name="T8" fmla="*/ 3 w 561"/>
                  <a:gd name="T9" fmla="*/ 4 h 108"/>
                  <a:gd name="T10" fmla="*/ 0 w 561"/>
                  <a:gd name="T11" fmla="*/ 7 h 108"/>
                  <a:gd name="T12" fmla="*/ 43 w 561"/>
                  <a:gd name="T13" fmla="*/ 7 h 108"/>
                  <a:gd name="T14" fmla="*/ 38 w 561"/>
                  <a:gd name="T15" fmla="*/ 12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1"/>
                  <a:gd name="T25" fmla="*/ 0 h 108"/>
                  <a:gd name="T26" fmla="*/ 561 w 561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1" h="108">
                    <a:moveTo>
                      <a:pt x="345" y="108"/>
                    </a:moveTo>
                    <a:lnTo>
                      <a:pt x="561" y="49"/>
                    </a:lnTo>
                    <a:lnTo>
                      <a:pt x="457" y="0"/>
                    </a:lnTo>
                    <a:lnTo>
                      <a:pt x="419" y="37"/>
                    </a:lnTo>
                    <a:lnTo>
                      <a:pt x="27" y="37"/>
                    </a:lnTo>
                    <a:lnTo>
                      <a:pt x="0" y="65"/>
                    </a:lnTo>
                    <a:lnTo>
                      <a:pt x="389" y="65"/>
                    </a:lnTo>
                    <a:lnTo>
                      <a:pt x="34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8" name="Freeform 46"/>
              <p:cNvSpPr>
                <a:spLocks/>
              </p:cNvSpPr>
              <p:nvPr/>
            </p:nvSpPr>
            <p:spPr bwMode="auto">
              <a:xfrm>
                <a:off x="1891" y="1529"/>
                <a:ext cx="187" cy="36"/>
              </a:xfrm>
              <a:custGeom>
                <a:avLst/>
                <a:gdLst>
                  <a:gd name="T0" fmla="*/ 24 w 561"/>
                  <a:gd name="T1" fmla="*/ 0 h 108"/>
                  <a:gd name="T2" fmla="*/ 0 w 561"/>
                  <a:gd name="T3" fmla="*/ 7 h 108"/>
                  <a:gd name="T4" fmla="*/ 12 w 561"/>
                  <a:gd name="T5" fmla="*/ 12 h 108"/>
                  <a:gd name="T6" fmla="*/ 16 w 561"/>
                  <a:gd name="T7" fmla="*/ 8 h 108"/>
                  <a:gd name="T8" fmla="*/ 59 w 561"/>
                  <a:gd name="T9" fmla="*/ 8 h 108"/>
                  <a:gd name="T10" fmla="*/ 62 w 561"/>
                  <a:gd name="T11" fmla="*/ 5 h 108"/>
                  <a:gd name="T12" fmla="*/ 19 w 561"/>
                  <a:gd name="T13" fmla="*/ 5 h 108"/>
                  <a:gd name="T14" fmla="*/ 24 w 561"/>
                  <a:gd name="T15" fmla="*/ 0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1"/>
                  <a:gd name="T25" fmla="*/ 0 h 108"/>
                  <a:gd name="T26" fmla="*/ 561 w 561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1" h="108">
                    <a:moveTo>
                      <a:pt x="216" y="0"/>
                    </a:moveTo>
                    <a:lnTo>
                      <a:pt x="0" y="59"/>
                    </a:lnTo>
                    <a:lnTo>
                      <a:pt x="105" y="108"/>
                    </a:lnTo>
                    <a:lnTo>
                      <a:pt x="142" y="71"/>
                    </a:lnTo>
                    <a:lnTo>
                      <a:pt x="534" y="71"/>
                    </a:lnTo>
                    <a:lnTo>
                      <a:pt x="561" y="43"/>
                    </a:lnTo>
                    <a:lnTo>
                      <a:pt x="172" y="43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9" name="Freeform 47"/>
              <p:cNvSpPr>
                <a:spLocks/>
              </p:cNvSpPr>
              <p:nvPr/>
            </p:nvSpPr>
            <p:spPr bwMode="auto">
              <a:xfrm>
                <a:off x="2091" y="1512"/>
                <a:ext cx="187" cy="36"/>
              </a:xfrm>
              <a:custGeom>
                <a:avLst/>
                <a:gdLst>
                  <a:gd name="T0" fmla="*/ 38 w 561"/>
                  <a:gd name="T1" fmla="*/ 12 h 108"/>
                  <a:gd name="T2" fmla="*/ 62 w 561"/>
                  <a:gd name="T3" fmla="*/ 5 h 108"/>
                  <a:gd name="T4" fmla="*/ 51 w 561"/>
                  <a:gd name="T5" fmla="*/ 0 h 108"/>
                  <a:gd name="T6" fmla="*/ 47 w 561"/>
                  <a:gd name="T7" fmla="*/ 4 h 108"/>
                  <a:gd name="T8" fmla="*/ 3 w 561"/>
                  <a:gd name="T9" fmla="*/ 4 h 108"/>
                  <a:gd name="T10" fmla="*/ 0 w 561"/>
                  <a:gd name="T11" fmla="*/ 7 h 108"/>
                  <a:gd name="T12" fmla="*/ 43 w 561"/>
                  <a:gd name="T13" fmla="*/ 7 h 108"/>
                  <a:gd name="T14" fmla="*/ 38 w 561"/>
                  <a:gd name="T15" fmla="*/ 12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1"/>
                  <a:gd name="T25" fmla="*/ 0 h 108"/>
                  <a:gd name="T26" fmla="*/ 561 w 561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1" h="108">
                    <a:moveTo>
                      <a:pt x="345" y="108"/>
                    </a:moveTo>
                    <a:lnTo>
                      <a:pt x="561" y="49"/>
                    </a:lnTo>
                    <a:lnTo>
                      <a:pt x="457" y="0"/>
                    </a:lnTo>
                    <a:lnTo>
                      <a:pt x="419" y="37"/>
                    </a:lnTo>
                    <a:lnTo>
                      <a:pt x="27" y="37"/>
                    </a:lnTo>
                    <a:lnTo>
                      <a:pt x="0" y="65"/>
                    </a:lnTo>
                    <a:lnTo>
                      <a:pt x="389" y="65"/>
                    </a:lnTo>
                    <a:lnTo>
                      <a:pt x="345" y="10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0" name="Freeform 48"/>
              <p:cNvSpPr>
                <a:spLocks/>
              </p:cNvSpPr>
              <p:nvPr/>
            </p:nvSpPr>
            <p:spPr bwMode="auto">
              <a:xfrm>
                <a:off x="1954" y="1466"/>
                <a:ext cx="187" cy="36"/>
              </a:xfrm>
              <a:custGeom>
                <a:avLst/>
                <a:gdLst>
                  <a:gd name="T0" fmla="*/ 24 w 561"/>
                  <a:gd name="T1" fmla="*/ 0 h 108"/>
                  <a:gd name="T2" fmla="*/ 0 w 561"/>
                  <a:gd name="T3" fmla="*/ 7 h 108"/>
                  <a:gd name="T4" fmla="*/ 12 w 561"/>
                  <a:gd name="T5" fmla="*/ 12 h 108"/>
                  <a:gd name="T6" fmla="*/ 16 w 561"/>
                  <a:gd name="T7" fmla="*/ 8 h 108"/>
                  <a:gd name="T8" fmla="*/ 59 w 561"/>
                  <a:gd name="T9" fmla="*/ 8 h 108"/>
                  <a:gd name="T10" fmla="*/ 62 w 561"/>
                  <a:gd name="T11" fmla="*/ 5 h 108"/>
                  <a:gd name="T12" fmla="*/ 19 w 561"/>
                  <a:gd name="T13" fmla="*/ 5 h 108"/>
                  <a:gd name="T14" fmla="*/ 24 w 561"/>
                  <a:gd name="T15" fmla="*/ 0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1"/>
                  <a:gd name="T25" fmla="*/ 0 h 108"/>
                  <a:gd name="T26" fmla="*/ 561 w 561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1" h="108">
                    <a:moveTo>
                      <a:pt x="216" y="0"/>
                    </a:moveTo>
                    <a:lnTo>
                      <a:pt x="0" y="59"/>
                    </a:lnTo>
                    <a:lnTo>
                      <a:pt x="105" y="108"/>
                    </a:lnTo>
                    <a:lnTo>
                      <a:pt x="142" y="71"/>
                    </a:lnTo>
                    <a:lnTo>
                      <a:pt x="534" y="71"/>
                    </a:lnTo>
                    <a:lnTo>
                      <a:pt x="561" y="43"/>
                    </a:lnTo>
                    <a:lnTo>
                      <a:pt x="172" y="43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EFEFEF"/>
              </a:solidFill>
              <a:ln w="0">
                <a:solidFill>
                  <a:srgbClr val="EFEFE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1" name="Freeform 49"/>
              <p:cNvSpPr>
                <a:spLocks/>
              </p:cNvSpPr>
              <p:nvPr/>
            </p:nvSpPr>
            <p:spPr bwMode="auto">
              <a:xfrm>
                <a:off x="2154" y="1449"/>
                <a:ext cx="187" cy="36"/>
              </a:xfrm>
              <a:custGeom>
                <a:avLst/>
                <a:gdLst>
                  <a:gd name="T0" fmla="*/ 38 w 561"/>
                  <a:gd name="T1" fmla="*/ 12 h 108"/>
                  <a:gd name="T2" fmla="*/ 62 w 561"/>
                  <a:gd name="T3" fmla="*/ 5 h 108"/>
                  <a:gd name="T4" fmla="*/ 51 w 561"/>
                  <a:gd name="T5" fmla="*/ 0 h 108"/>
                  <a:gd name="T6" fmla="*/ 47 w 561"/>
                  <a:gd name="T7" fmla="*/ 4 h 108"/>
                  <a:gd name="T8" fmla="*/ 3 w 561"/>
                  <a:gd name="T9" fmla="*/ 4 h 108"/>
                  <a:gd name="T10" fmla="*/ 0 w 561"/>
                  <a:gd name="T11" fmla="*/ 7 h 108"/>
                  <a:gd name="T12" fmla="*/ 43 w 561"/>
                  <a:gd name="T13" fmla="*/ 7 h 108"/>
                  <a:gd name="T14" fmla="*/ 38 w 561"/>
                  <a:gd name="T15" fmla="*/ 12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1"/>
                  <a:gd name="T25" fmla="*/ 0 h 108"/>
                  <a:gd name="T26" fmla="*/ 561 w 561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1" h="108">
                    <a:moveTo>
                      <a:pt x="345" y="108"/>
                    </a:moveTo>
                    <a:lnTo>
                      <a:pt x="561" y="49"/>
                    </a:lnTo>
                    <a:lnTo>
                      <a:pt x="457" y="0"/>
                    </a:lnTo>
                    <a:lnTo>
                      <a:pt x="419" y="37"/>
                    </a:lnTo>
                    <a:lnTo>
                      <a:pt x="27" y="37"/>
                    </a:lnTo>
                    <a:lnTo>
                      <a:pt x="0" y="65"/>
                    </a:lnTo>
                    <a:lnTo>
                      <a:pt x="389" y="65"/>
                    </a:lnTo>
                    <a:lnTo>
                      <a:pt x="345" y="108"/>
                    </a:lnTo>
                    <a:close/>
                  </a:path>
                </a:pathLst>
              </a:custGeom>
              <a:solidFill>
                <a:srgbClr val="EFEFEF"/>
              </a:solidFill>
              <a:ln w="0">
                <a:solidFill>
                  <a:srgbClr val="EFEFE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2" name="Freeform 50"/>
              <p:cNvSpPr>
                <a:spLocks/>
              </p:cNvSpPr>
              <p:nvPr/>
            </p:nvSpPr>
            <p:spPr bwMode="auto">
              <a:xfrm>
                <a:off x="1890" y="1532"/>
                <a:ext cx="187" cy="36"/>
              </a:xfrm>
              <a:custGeom>
                <a:avLst/>
                <a:gdLst>
                  <a:gd name="T0" fmla="*/ 24 w 561"/>
                  <a:gd name="T1" fmla="*/ 0 h 108"/>
                  <a:gd name="T2" fmla="*/ 0 w 561"/>
                  <a:gd name="T3" fmla="*/ 7 h 108"/>
                  <a:gd name="T4" fmla="*/ 12 w 561"/>
                  <a:gd name="T5" fmla="*/ 12 h 108"/>
                  <a:gd name="T6" fmla="*/ 16 w 561"/>
                  <a:gd name="T7" fmla="*/ 8 h 108"/>
                  <a:gd name="T8" fmla="*/ 59 w 561"/>
                  <a:gd name="T9" fmla="*/ 8 h 108"/>
                  <a:gd name="T10" fmla="*/ 62 w 561"/>
                  <a:gd name="T11" fmla="*/ 5 h 108"/>
                  <a:gd name="T12" fmla="*/ 19 w 561"/>
                  <a:gd name="T13" fmla="*/ 5 h 108"/>
                  <a:gd name="T14" fmla="*/ 24 w 561"/>
                  <a:gd name="T15" fmla="*/ 0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1"/>
                  <a:gd name="T25" fmla="*/ 0 h 108"/>
                  <a:gd name="T26" fmla="*/ 561 w 561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1" h="108">
                    <a:moveTo>
                      <a:pt x="216" y="0"/>
                    </a:moveTo>
                    <a:lnTo>
                      <a:pt x="0" y="59"/>
                    </a:lnTo>
                    <a:lnTo>
                      <a:pt x="105" y="108"/>
                    </a:lnTo>
                    <a:lnTo>
                      <a:pt x="142" y="71"/>
                    </a:lnTo>
                    <a:lnTo>
                      <a:pt x="534" y="71"/>
                    </a:lnTo>
                    <a:lnTo>
                      <a:pt x="561" y="43"/>
                    </a:lnTo>
                    <a:lnTo>
                      <a:pt x="172" y="43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EFEFEF"/>
              </a:solidFill>
              <a:ln w="0">
                <a:solidFill>
                  <a:srgbClr val="EFEFE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3" name="Freeform 51"/>
              <p:cNvSpPr>
                <a:spLocks/>
              </p:cNvSpPr>
              <p:nvPr/>
            </p:nvSpPr>
            <p:spPr bwMode="auto">
              <a:xfrm>
                <a:off x="2090" y="1515"/>
                <a:ext cx="187" cy="36"/>
              </a:xfrm>
              <a:custGeom>
                <a:avLst/>
                <a:gdLst>
                  <a:gd name="T0" fmla="*/ 38 w 561"/>
                  <a:gd name="T1" fmla="*/ 12 h 108"/>
                  <a:gd name="T2" fmla="*/ 62 w 561"/>
                  <a:gd name="T3" fmla="*/ 5 h 108"/>
                  <a:gd name="T4" fmla="*/ 51 w 561"/>
                  <a:gd name="T5" fmla="*/ 0 h 108"/>
                  <a:gd name="T6" fmla="*/ 47 w 561"/>
                  <a:gd name="T7" fmla="*/ 4 h 108"/>
                  <a:gd name="T8" fmla="*/ 3 w 561"/>
                  <a:gd name="T9" fmla="*/ 4 h 108"/>
                  <a:gd name="T10" fmla="*/ 0 w 561"/>
                  <a:gd name="T11" fmla="*/ 7 h 108"/>
                  <a:gd name="T12" fmla="*/ 43 w 561"/>
                  <a:gd name="T13" fmla="*/ 7 h 108"/>
                  <a:gd name="T14" fmla="*/ 38 w 561"/>
                  <a:gd name="T15" fmla="*/ 12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1"/>
                  <a:gd name="T25" fmla="*/ 0 h 108"/>
                  <a:gd name="T26" fmla="*/ 561 w 561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1" h="108">
                    <a:moveTo>
                      <a:pt x="345" y="108"/>
                    </a:moveTo>
                    <a:lnTo>
                      <a:pt x="561" y="49"/>
                    </a:lnTo>
                    <a:lnTo>
                      <a:pt x="457" y="0"/>
                    </a:lnTo>
                    <a:lnTo>
                      <a:pt x="419" y="37"/>
                    </a:lnTo>
                    <a:lnTo>
                      <a:pt x="27" y="37"/>
                    </a:lnTo>
                    <a:lnTo>
                      <a:pt x="0" y="65"/>
                    </a:lnTo>
                    <a:lnTo>
                      <a:pt x="389" y="65"/>
                    </a:lnTo>
                    <a:lnTo>
                      <a:pt x="345" y="108"/>
                    </a:lnTo>
                    <a:close/>
                  </a:path>
                </a:pathLst>
              </a:custGeom>
              <a:solidFill>
                <a:srgbClr val="EFEFEF"/>
              </a:solidFill>
              <a:ln w="0">
                <a:solidFill>
                  <a:srgbClr val="EFEFE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198" name="Group 61"/>
          <p:cNvGrpSpPr>
            <a:grpSpLocks/>
          </p:cNvGrpSpPr>
          <p:nvPr/>
        </p:nvGrpSpPr>
        <p:grpSpPr bwMode="auto">
          <a:xfrm>
            <a:off x="5337175" y="3082925"/>
            <a:ext cx="2967038" cy="2627313"/>
            <a:chOff x="2486" y="1709"/>
            <a:chExt cx="2061" cy="1824"/>
          </a:xfrm>
        </p:grpSpPr>
        <p:grpSp>
          <p:nvGrpSpPr>
            <p:cNvPr id="8199" name="Group 86"/>
            <p:cNvGrpSpPr>
              <a:grpSpLocks/>
            </p:cNvGrpSpPr>
            <p:nvPr/>
          </p:nvGrpSpPr>
          <p:grpSpPr bwMode="auto">
            <a:xfrm>
              <a:off x="2680" y="1709"/>
              <a:ext cx="1867" cy="1824"/>
              <a:chOff x="1625600" y="1104901"/>
              <a:chExt cx="2964542" cy="2895600"/>
            </a:xfrm>
          </p:grpSpPr>
          <p:grpSp>
            <p:nvGrpSpPr>
              <p:cNvPr id="8206" name="Group 82"/>
              <p:cNvGrpSpPr>
                <a:grpSpLocks/>
              </p:cNvGrpSpPr>
              <p:nvPr/>
            </p:nvGrpSpPr>
            <p:grpSpPr bwMode="auto">
              <a:xfrm>
                <a:off x="1625600" y="1104901"/>
                <a:ext cx="2964542" cy="2895600"/>
                <a:chOff x="2616200" y="2006600"/>
                <a:chExt cx="1092200" cy="1066800"/>
              </a:xfrm>
            </p:grpSpPr>
            <p:sp>
              <p:nvSpPr>
                <p:cNvPr id="8211" name="Oval 83"/>
                <p:cNvSpPr>
                  <a:spLocks noChangeArrowheads="1"/>
                </p:cNvSpPr>
                <p:nvPr/>
              </p:nvSpPr>
              <p:spPr bwMode="auto">
                <a:xfrm>
                  <a:off x="2616200" y="2006600"/>
                  <a:ext cx="1092200" cy="1066800"/>
                </a:xfrm>
                <a:prstGeom prst="ellipse">
                  <a:avLst/>
                </a:prstGeom>
                <a:solidFill>
                  <a:schemeClr val="bg1">
                    <a:alpha val="39999"/>
                  </a:schemeClr>
                </a:solidFill>
                <a:ln w="9525" algn="ctr">
                  <a:solidFill>
                    <a:srgbClr val="A5002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buClr>
                      <a:srgbClr val="FFFFFF"/>
                    </a:buClr>
                    <a:buSzPct val="100000"/>
                    <a:buFont typeface="Arial" charset="0"/>
                    <a:buNone/>
                  </a:pPr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212" name="Oval 84"/>
                <p:cNvSpPr>
                  <a:spLocks noChangeArrowheads="1"/>
                </p:cNvSpPr>
                <p:nvPr/>
              </p:nvSpPr>
              <p:spPr bwMode="auto">
                <a:xfrm>
                  <a:off x="2921000" y="2273300"/>
                  <a:ext cx="520700" cy="520700"/>
                </a:xfrm>
                <a:prstGeom prst="ellipse">
                  <a:avLst/>
                </a:prstGeom>
                <a:solidFill>
                  <a:schemeClr val="bg1">
                    <a:alpha val="39999"/>
                  </a:schemeClr>
                </a:solidFill>
                <a:ln w="9525" algn="ctr">
                  <a:solidFill>
                    <a:srgbClr val="A5002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buClr>
                      <a:srgbClr val="FFFFFF"/>
                    </a:buClr>
                    <a:buSzPct val="100000"/>
                    <a:buFont typeface="Arial" charset="0"/>
                    <a:buNone/>
                  </a:pPr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213" name="Oval 85"/>
                <p:cNvSpPr>
                  <a:spLocks noChangeArrowheads="1"/>
                </p:cNvSpPr>
                <p:nvPr/>
              </p:nvSpPr>
              <p:spPr bwMode="auto">
                <a:xfrm>
                  <a:off x="2768600" y="2133600"/>
                  <a:ext cx="800100" cy="800100"/>
                </a:xfrm>
                <a:prstGeom prst="ellipse">
                  <a:avLst/>
                </a:prstGeom>
                <a:solidFill>
                  <a:schemeClr val="bg1">
                    <a:alpha val="39999"/>
                  </a:schemeClr>
                </a:solidFill>
                <a:ln w="9525" algn="ctr">
                  <a:solidFill>
                    <a:srgbClr val="A5002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buClr>
                      <a:srgbClr val="FFFFFF"/>
                    </a:buClr>
                    <a:buSzPct val="100000"/>
                    <a:buFont typeface="Arial" charset="0"/>
                    <a:buNone/>
                  </a:pPr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207" name="Group 81"/>
              <p:cNvGrpSpPr>
                <a:grpSpLocks/>
              </p:cNvGrpSpPr>
              <p:nvPr/>
            </p:nvGrpSpPr>
            <p:grpSpPr bwMode="auto">
              <a:xfrm>
                <a:off x="2616200" y="2006600"/>
                <a:ext cx="1092200" cy="1066800"/>
                <a:chOff x="2616200" y="2006600"/>
                <a:chExt cx="1092200" cy="1066800"/>
              </a:xfrm>
            </p:grpSpPr>
            <p:sp>
              <p:nvSpPr>
                <p:cNvPr id="8208" name="Oval 80"/>
                <p:cNvSpPr>
                  <a:spLocks noChangeArrowheads="1"/>
                </p:cNvSpPr>
                <p:nvPr/>
              </p:nvSpPr>
              <p:spPr bwMode="auto">
                <a:xfrm>
                  <a:off x="2616200" y="2006600"/>
                  <a:ext cx="1092200" cy="1066800"/>
                </a:xfrm>
                <a:prstGeom prst="ellipse">
                  <a:avLst/>
                </a:prstGeom>
                <a:solidFill>
                  <a:schemeClr val="bg1">
                    <a:alpha val="39999"/>
                  </a:schemeClr>
                </a:solidFill>
                <a:ln w="9525" algn="ctr">
                  <a:solidFill>
                    <a:srgbClr val="A5002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buClr>
                      <a:srgbClr val="FFFFFF"/>
                    </a:buClr>
                    <a:buSzPct val="100000"/>
                    <a:buFont typeface="Arial" charset="0"/>
                    <a:buNone/>
                  </a:pPr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209" name="Oval 78"/>
                <p:cNvSpPr>
                  <a:spLocks noChangeArrowheads="1"/>
                </p:cNvSpPr>
                <p:nvPr/>
              </p:nvSpPr>
              <p:spPr bwMode="auto">
                <a:xfrm>
                  <a:off x="2921000" y="2273300"/>
                  <a:ext cx="520700" cy="520700"/>
                </a:xfrm>
                <a:prstGeom prst="ellipse">
                  <a:avLst/>
                </a:prstGeom>
                <a:solidFill>
                  <a:schemeClr val="bg1">
                    <a:alpha val="39999"/>
                  </a:schemeClr>
                </a:solidFill>
                <a:ln w="9525" algn="ctr">
                  <a:solidFill>
                    <a:srgbClr val="A5002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buClr>
                      <a:srgbClr val="FFFFFF"/>
                    </a:buClr>
                    <a:buSzPct val="100000"/>
                    <a:buFont typeface="Arial" charset="0"/>
                    <a:buNone/>
                  </a:pPr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210" name="Oval 79"/>
                <p:cNvSpPr>
                  <a:spLocks noChangeArrowheads="1"/>
                </p:cNvSpPr>
                <p:nvPr/>
              </p:nvSpPr>
              <p:spPr bwMode="auto">
                <a:xfrm>
                  <a:off x="2768600" y="2133600"/>
                  <a:ext cx="800100" cy="800100"/>
                </a:xfrm>
                <a:prstGeom prst="ellipse">
                  <a:avLst/>
                </a:prstGeom>
                <a:solidFill>
                  <a:schemeClr val="bg1">
                    <a:alpha val="39999"/>
                  </a:schemeClr>
                </a:solidFill>
                <a:ln w="9525" algn="ctr">
                  <a:solidFill>
                    <a:srgbClr val="A5002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buClr>
                      <a:srgbClr val="FFFFFF"/>
                    </a:buClr>
                    <a:buSzPct val="100000"/>
                    <a:buFont typeface="Arial" charset="0"/>
                    <a:buNone/>
                  </a:pPr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pic>
          <p:nvPicPr>
            <p:cNvPr id="8200" name="Picture 18" descr="clien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935" y="2030"/>
              <a:ext cx="384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1" name="Picture 18" descr="clien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39" y="2717"/>
              <a:ext cx="41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2" name="Picture 18" descr="clien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63" y="2607"/>
              <a:ext cx="432" cy="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3" name="Picture 18" descr="clien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031" y="3101"/>
              <a:ext cx="416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4" name="Picture 23" descr="server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86" y="2525"/>
              <a:ext cx="316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5" name="Picture 23" descr="server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847" y="1709"/>
              <a:ext cx="356" cy="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smtClean="0"/>
              <a:t>Data Capture – How do I get the data?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Capture Caveats</a:t>
            </a:r>
          </a:p>
          <a:p>
            <a:pPr lvl="1"/>
            <a:r>
              <a:rPr lang="en-US" smtClean="0"/>
              <a:t>Wired</a:t>
            </a:r>
          </a:p>
          <a:p>
            <a:pPr lvl="2"/>
            <a:r>
              <a:rPr lang="en-US" smtClean="0"/>
              <a:t>Hubs</a:t>
            </a:r>
          </a:p>
          <a:p>
            <a:pPr lvl="2"/>
            <a:r>
              <a:rPr lang="en-US" smtClean="0"/>
              <a:t>Taps</a:t>
            </a:r>
          </a:p>
          <a:p>
            <a:pPr lvl="2"/>
            <a:r>
              <a:rPr lang="en-US" smtClean="0"/>
              <a:t>Mirrors/Monitors/SPANs</a:t>
            </a:r>
          </a:p>
          <a:p>
            <a:pPr lvl="1"/>
            <a:r>
              <a:rPr lang="en-US" smtClean="0"/>
              <a:t>Wireless</a:t>
            </a:r>
          </a:p>
          <a:p>
            <a:pPr lvl="2"/>
            <a:r>
              <a:rPr lang="en-US" smtClean="0"/>
              <a:t>Promiscuous</a:t>
            </a:r>
          </a:p>
          <a:p>
            <a:pPr lvl="2"/>
            <a:r>
              <a:rPr lang="en-US" smtClean="0"/>
              <a:t>AirPcap</a:t>
            </a:r>
          </a:p>
          <a:p>
            <a:pPr lvl="1"/>
            <a:endParaRPr lang="en-US" smtClean="0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5746750" y="2254250"/>
            <a:ext cx="1011238" cy="1011238"/>
            <a:chOff x="336" y="3312"/>
            <a:chExt cx="702" cy="702"/>
          </a:xfrm>
        </p:grpSpPr>
        <p:pic>
          <p:nvPicPr>
            <p:cNvPr id="9221" name="Picture 5" descr="dell-inspiron-laptop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6" y="3312"/>
              <a:ext cx="702" cy="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9" y="3408"/>
              <a:ext cx="480" cy="29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Capture - Options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565275"/>
            <a:ext cx="556260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Capture – Focus with Filters</a:t>
            </a:r>
          </a:p>
        </p:txBody>
      </p:sp>
      <p:sp>
        <p:nvSpPr>
          <p:cNvPr id="11267" name="AutoShape 9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88950" y="1343025"/>
            <a:ext cx="4567238" cy="4525963"/>
          </a:xfrm>
        </p:spPr>
        <p:txBody>
          <a:bodyPr/>
          <a:lstStyle/>
          <a:p>
            <a:pPr>
              <a:lnSpc>
                <a:spcPct val="83000"/>
              </a:lnSpc>
            </a:pPr>
            <a:r>
              <a:rPr lang="en-US" sz="2200" smtClean="0"/>
              <a:t>Syntax:</a:t>
            </a:r>
          </a:p>
          <a:p>
            <a:pPr lvl="1">
              <a:lnSpc>
                <a:spcPct val="83000"/>
              </a:lnSpc>
            </a:pPr>
            <a:r>
              <a:rPr lang="en-US" sz="1800" smtClean="0"/>
              <a:t>Protocol  Direction  Host(s)  Value  Logical Operations  Other expression </a:t>
            </a:r>
          </a:p>
          <a:p>
            <a:pPr lvl="1">
              <a:lnSpc>
                <a:spcPct val="83000"/>
              </a:lnSpc>
            </a:pPr>
            <a:r>
              <a:rPr lang="en-US" sz="1800" smtClean="0"/>
              <a:t>Protocol</a:t>
            </a:r>
          </a:p>
          <a:p>
            <a:pPr lvl="2">
              <a:lnSpc>
                <a:spcPct val="83000"/>
              </a:lnSpc>
            </a:pPr>
            <a:r>
              <a:rPr lang="en-US" sz="1600" smtClean="0"/>
              <a:t>ether, fddi, ip, arp, rarp, decnet, lat, sca, moprc, mopdl, tcp and udp.</a:t>
            </a:r>
          </a:p>
          <a:p>
            <a:pPr lvl="1">
              <a:lnSpc>
                <a:spcPct val="83000"/>
              </a:lnSpc>
            </a:pPr>
            <a:r>
              <a:rPr lang="en-US" sz="1800" smtClean="0"/>
              <a:t>Direction</a:t>
            </a:r>
          </a:p>
          <a:p>
            <a:pPr lvl="2">
              <a:lnSpc>
                <a:spcPct val="83000"/>
              </a:lnSpc>
            </a:pPr>
            <a:r>
              <a:rPr lang="en-US" sz="1600" smtClean="0"/>
              <a:t>src, dst, src and dst, src or dst</a:t>
            </a:r>
          </a:p>
          <a:p>
            <a:pPr lvl="1">
              <a:lnSpc>
                <a:spcPct val="83000"/>
              </a:lnSpc>
            </a:pPr>
            <a:r>
              <a:rPr lang="en-US" sz="1800" smtClean="0"/>
              <a:t>Logical Operations</a:t>
            </a:r>
          </a:p>
          <a:p>
            <a:pPr lvl="2">
              <a:lnSpc>
                <a:spcPct val="83000"/>
              </a:lnSpc>
            </a:pPr>
            <a:r>
              <a:rPr lang="en-US" sz="1600" smtClean="0"/>
              <a:t>not, and, or</a:t>
            </a:r>
          </a:p>
          <a:p>
            <a:pPr>
              <a:lnSpc>
                <a:spcPct val="83000"/>
              </a:lnSpc>
            </a:pPr>
            <a:r>
              <a:rPr lang="en-US" sz="2200" smtClean="0"/>
              <a:t>Example:</a:t>
            </a:r>
          </a:p>
          <a:p>
            <a:pPr lvl="1">
              <a:lnSpc>
                <a:spcPct val="83000"/>
              </a:lnSpc>
            </a:pPr>
            <a:r>
              <a:rPr lang="en-US" sz="1800" smtClean="0"/>
              <a:t>tcp  dst  10.1.1.1  80  and  tcp dst 10.2.2.2 3128</a:t>
            </a:r>
          </a:p>
          <a:p>
            <a:pPr lvl="1">
              <a:lnSpc>
                <a:spcPct val="83000"/>
              </a:lnSpc>
            </a:pPr>
            <a:r>
              <a:rPr lang="en-US" sz="1800" smtClean="0"/>
              <a:t>net 10.15</a:t>
            </a: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8388" y="1417638"/>
            <a:ext cx="4189412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</a:t>
            </a:r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88950" y="1343025"/>
            <a:ext cx="8437563" cy="4525963"/>
          </a:xfrm>
        </p:spPr>
        <p:txBody>
          <a:bodyPr/>
          <a:lstStyle/>
          <a:p>
            <a:r>
              <a:rPr lang="en-US" sz="2900" smtClean="0"/>
              <a:t>Don’ts</a:t>
            </a:r>
          </a:p>
          <a:p>
            <a:pPr lvl="1"/>
            <a:r>
              <a:rPr lang="en-US" sz="2500" smtClean="0"/>
              <a:t>Don’t get caught in the vortex!</a:t>
            </a:r>
          </a:p>
          <a:p>
            <a:pPr lvl="1"/>
            <a:r>
              <a:rPr lang="en-US" sz="2500" smtClean="0"/>
              <a:t>Don’t start by scrolling through the packets</a:t>
            </a:r>
          </a:p>
          <a:p>
            <a:r>
              <a:rPr lang="en-US" sz="2900" smtClean="0"/>
              <a:t>Do’s</a:t>
            </a:r>
          </a:p>
          <a:p>
            <a:pPr lvl="1"/>
            <a:r>
              <a:rPr lang="en-US" sz="2500" smtClean="0"/>
              <a:t>Use Statistics to baseline your environment</a:t>
            </a:r>
          </a:p>
          <a:p>
            <a:pPr lvl="1"/>
            <a:r>
              <a:rPr lang="en-US" sz="2500" smtClean="0"/>
              <a:t>Use Statistics to determine where your focus should be</a:t>
            </a:r>
          </a:p>
          <a:p>
            <a:pPr lvl="1"/>
            <a:r>
              <a:rPr lang="en-US" sz="2500" smtClean="0"/>
              <a:t>Use filtering to focus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 – Statistics&gt;Summary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371600"/>
            <a:ext cx="4800600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harkfest '09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D62AF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Sharkfest '09 Presentation Template</Template>
  <TotalTime>205</TotalTime>
  <Words>479</Words>
  <Application>Microsoft Office PowerPoint</Application>
  <PresentationFormat>On-screen Show (4:3)</PresentationFormat>
  <Paragraphs>114</Paragraphs>
  <Slides>19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Sharkfest '09 Presentation Template</vt:lpstr>
      <vt:lpstr>Slide 1</vt:lpstr>
      <vt:lpstr>Trace File</vt:lpstr>
      <vt:lpstr>Agenda</vt:lpstr>
      <vt:lpstr>Data Capture – How do I get the data?</vt:lpstr>
      <vt:lpstr>Data Capture – How do I get the data?</vt:lpstr>
      <vt:lpstr>Data Capture - Options</vt:lpstr>
      <vt:lpstr>Data Capture – Focus with Filters</vt:lpstr>
      <vt:lpstr>Data Analysis</vt:lpstr>
      <vt:lpstr>Data Analysis – Statistics&gt;Summary</vt:lpstr>
      <vt:lpstr>Data Analysis – Statistics&gt;Protocol Hierarchy</vt:lpstr>
      <vt:lpstr>Data Analysis – Statistics&gt;Conversations</vt:lpstr>
      <vt:lpstr>Data Analysis – Statistics&gt;End Points</vt:lpstr>
      <vt:lpstr>Data Analysis – Basic Display Filters</vt:lpstr>
      <vt:lpstr>Data Analysis – Basic Display Filters</vt:lpstr>
      <vt:lpstr>Data Analysis - Reassembly</vt:lpstr>
      <vt:lpstr>Data Analysis – Coloring Rules</vt:lpstr>
      <vt:lpstr>Data Analysis – Coloring Rules</vt:lpstr>
      <vt:lpstr>Q &amp; A</vt:lpstr>
      <vt:lpstr>Thanks For Coming!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Betty</dc:creator>
  <cp:lastModifiedBy>Betty DuBois</cp:lastModifiedBy>
  <cp:revision>11</cp:revision>
  <dcterms:created xsi:type="dcterms:W3CDTF">2008-12-30T22:42:31Z</dcterms:created>
  <dcterms:modified xsi:type="dcterms:W3CDTF">2009-06-22T16:30:27Z</dcterms:modified>
</cp:coreProperties>
</file>