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0"/>
  </p:notesMasterIdLst>
  <p:sldIdLst>
    <p:sldId id="256" r:id="rId2"/>
    <p:sldId id="330" r:id="rId3"/>
    <p:sldId id="261" r:id="rId4"/>
    <p:sldId id="262" r:id="rId5"/>
    <p:sldId id="263" r:id="rId6"/>
    <p:sldId id="293" r:id="rId7"/>
    <p:sldId id="294" r:id="rId8"/>
    <p:sldId id="265" r:id="rId9"/>
    <p:sldId id="296" r:id="rId10"/>
    <p:sldId id="309" r:id="rId11"/>
    <p:sldId id="310" r:id="rId12"/>
    <p:sldId id="308" r:id="rId13"/>
    <p:sldId id="326" r:id="rId14"/>
    <p:sldId id="266" r:id="rId15"/>
    <p:sldId id="268" r:id="rId16"/>
    <p:sldId id="313" r:id="rId17"/>
    <p:sldId id="314" r:id="rId18"/>
    <p:sldId id="267" r:id="rId19"/>
    <p:sldId id="327" r:id="rId20"/>
    <p:sldId id="271" r:id="rId21"/>
    <p:sldId id="273" r:id="rId22"/>
    <p:sldId id="316" r:id="rId23"/>
    <p:sldId id="317" r:id="rId24"/>
    <p:sldId id="319" r:id="rId25"/>
    <p:sldId id="320" r:id="rId26"/>
    <p:sldId id="321" r:id="rId27"/>
    <p:sldId id="322" r:id="rId28"/>
    <p:sldId id="329" r:id="rId29"/>
    <p:sldId id="307" r:id="rId30"/>
    <p:sldId id="306" r:id="rId31"/>
    <p:sldId id="301" r:id="rId32"/>
    <p:sldId id="299" r:id="rId33"/>
    <p:sldId id="312" r:id="rId34"/>
    <p:sldId id="302" r:id="rId35"/>
    <p:sldId id="275" r:id="rId36"/>
    <p:sldId id="303" r:id="rId37"/>
    <p:sldId id="276" r:id="rId38"/>
    <p:sldId id="277" r:id="rId39"/>
    <p:sldId id="278" r:id="rId40"/>
    <p:sldId id="279" r:id="rId41"/>
    <p:sldId id="280" r:id="rId42"/>
    <p:sldId id="281" r:id="rId43"/>
    <p:sldId id="282" r:id="rId44"/>
    <p:sldId id="284" r:id="rId45"/>
    <p:sldId id="269" r:id="rId46"/>
    <p:sldId id="304" r:id="rId47"/>
    <p:sldId id="305" r:id="rId48"/>
    <p:sldId id="328" r:id="rId49"/>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62AF"/>
    <a:srgbClr val="0066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0102" autoAdjust="0"/>
  </p:normalViewPr>
  <p:slideViewPr>
    <p:cSldViewPr snapToObjects="1">
      <p:cViewPr varScale="1">
        <p:scale>
          <a:sx n="106" d="100"/>
          <a:sy n="106" d="100"/>
        </p:scale>
        <p:origin x="-57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79488"/>
          </a:xfrm>
          <a:prstGeom prst="rect">
            <a:avLst/>
          </a:prstGeom>
        </p:spPr>
        <p:txBody>
          <a:bodyPr vert="horz" lIns="95646" tIns="47823" rIns="95646" bIns="47823"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0"/>
            <a:ext cx="3169920" cy="479488"/>
          </a:xfrm>
          <a:prstGeom prst="rect">
            <a:avLst/>
          </a:prstGeom>
        </p:spPr>
        <p:txBody>
          <a:bodyPr vert="horz" lIns="95646" tIns="47823" rIns="95646" bIns="47823" rtlCol="0"/>
          <a:lstStyle>
            <a:lvl1pPr algn="r" fontAlgn="auto">
              <a:spcBef>
                <a:spcPts val="0"/>
              </a:spcBef>
              <a:spcAft>
                <a:spcPts val="0"/>
              </a:spcAft>
              <a:defRPr sz="1300">
                <a:latin typeface="+mn-lt"/>
                <a:cs typeface="+mn-cs"/>
              </a:defRPr>
            </a:lvl1pPr>
          </a:lstStyle>
          <a:p>
            <a:pPr>
              <a:defRPr/>
            </a:pPr>
            <a:fld id="{7E87A9A9-4D72-4B22-8D3C-C5F9CD5D7077}" type="datetimeFigureOut">
              <a:rPr lang="en-US"/>
              <a:pPr>
                <a:defRPr/>
              </a:pPr>
              <a:t>6/15/2009</a:t>
            </a:fld>
            <a:endParaRPr lang="en-US"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5646" tIns="47823" rIns="95646" bIns="47823" rtlCol="0" anchor="ctr"/>
          <a:lstStyle/>
          <a:p>
            <a:pPr lvl="0"/>
            <a:endParaRPr lang="en-US" noProof="0" dirty="0"/>
          </a:p>
        </p:txBody>
      </p:sp>
      <p:sp>
        <p:nvSpPr>
          <p:cNvPr id="5" name="Notes Placeholder 4"/>
          <p:cNvSpPr>
            <a:spLocks noGrp="1"/>
          </p:cNvSpPr>
          <p:nvPr>
            <p:ph type="body" sz="quarter" idx="3"/>
          </p:nvPr>
        </p:nvSpPr>
        <p:spPr>
          <a:xfrm>
            <a:off x="731520" y="4560857"/>
            <a:ext cx="5852160" cy="4320294"/>
          </a:xfrm>
          <a:prstGeom prst="rect">
            <a:avLst/>
          </a:prstGeom>
        </p:spPr>
        <p:txBody>
          <a:bodyPr vert="horz" lIns="95646" tIns="47823" rIns="95646" bIns="47823"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077"/>
            <a:ext cx="3169920" cy="479487"/>
          </a:xfrm>
          <a:prstGeom prst="rect">
            <a:avLst/>
          </a:prstGeom>
        </p:spPr>
        <p:txBody>
          <a:bodyPr vert="horz" lIns="95646" tIns="47823" rIns="95646" bIns="47823"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20077"/>
            <a:ext cx="3169920" cy="479487"/>
          </a:xfrm>
          <a:prstGeom prst="rect">
            <a:avLst/>
          </a:prstGeom>
        </p:spPr>
        <p:txBody>
          <a:bodyPr vert="horz" lIns="95646" tIns="47823" rIns="95646" bIns="47823" rtlCol="0" anchor="b"/>
          <a:lstStyle>
            <a:lvl1pPr algn="r" fontAlgn="auto">
              <a:spcBef>
                <a:spcPts val="0"/>
              </a:spcBef>
              <a:spcAft>
                <a:spcPts val="0"/>
              </a:spcAft>
              <a:defRPr sz="1300">
                <a:latin typeface="+mn-lt"/>
                <a:cs typeface="+mn-cs"/>
              </a:defRPr>
            </a:lvl1pPr>
          </a:lstStyle>
          <a:p>
            <a:pPr>
              <a:defRPr/>
            </a:pPr>
            <a:fld id="{8C0AFA70-1DEB-4763-A7FE-461CB506B3D2}"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05BCE27-CE60-4C34-9DC9-59CA52AACDE7}"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79876" name="Slide Number Placeholder 3"/>
          <p:cNvSpPr>
            <a:spLocks noGrp="1"/>
          </p:cNvSpPr>
          <p:nvPr>
            <p:ph type="sldNum" sz="quarter" idx="5"/>
          </p:nvPr>
        </p:nvSpPr>
        <p:spPr>
          <a:noFill/>
        </p:spPr>
        <p:txBody>
          <a:bodyPr/>
          <a:lstStyle/>
          <a:p>
            <a:fld id="{2242631C-B838-4358-BC41-9B36B2AEDB9D}" type="slidenum">
              <a:rPr lang="en-US" smtClean="0">
                <a:latin typeface="Times New Roman" pitchFamily="18" charset="0"/>
                <a:ea typeface="ＭＳ Ｐゴシック" pitchFamily="34" charset="-128"/>
              </a:rPr>
              <a:pPr/>
              <a:t>18</a:t>
            </a:fld>
            <a:endParaRPr lang="en-US" smtClean="0">
              <a:latin typeface="Times New Roman" pitchFamily="18" charset="0"/>
              <a:ea typeface="ＭＳ Ｐゴシック" pitchFamily="34" charset="-128"/>
            </a:endParaRPr>
          </a:p>
        </p:txBody>
      </p:sp>
      <p:sp>
        <p:nvSpPr>
          <p:cNvPr id="79877" name="Date Placeholder 4"/>
          <p:cNvSpPr>
            <a:spLocks noGrp="1"/>
          </p:cNvSpPr>
          <p:nvPr>
            <p:ph type="dt" sz="quarter" idx="1"/>
          </p:nvPr>
        </p:nvSpPr>
        <p:spPr>
          <a:noFill/>
        </p:spPr>
        <p:txBody>
          <a:bodyPr/>
          <a:lstStyle/>
          <a:p>
            <a:fld id="{D5639D7B-4079-44F1-AE4E-7DF94E199C65}"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79878"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13668" name="Slide Number Placeholder 3"/>
          <p:cNvSpPr>
            <a:spLocks noGrp="1"/>
          </p:cNvSpPr>
          <p:nvPr>
            <p:ph type="sldNum" sz="quarter" idx="5"/>
          </p:nvPr>
        </p:nvSpPr>
        <p:spPr>
          <a:noFill/>
        </p:spPr>
        <p:txBody>
          <a:bodyPr/>
          <a:lstStyle/>
          <a:p>
            <a:fld id="{570E8139-82C8-4FA8-B1C9-49A76AF004C1}" type="slidenum">
              <a:rPr lang="en-US" smtClean="0">
                <a:latin typeface="Times New Roman" pitchFamily="18" charset="0"/>
                <a:ea typeface="ＭＳ Ｐゴシック" pitchFamily="34" charset="-128"/>
              </a:rPr>
              <a:pPr/>
              <a:t>19</a:t>
            </a:fld>
            <a:endParaRPr lang="en-US" smtClean="0">
              <a:latin typeface="Times New Roman" pitchFamily="18" charset="0"/>
              <a:ea typeface="ＭＳ Ｐゴシック" pitchFamily="34" charset="-128"/>
            </a:endParaRPr>
          </a:p>
        </p:txBody>
      </p:sp>
      <p:sp>
        <p:nvSpPr>
          <p:cNvPr id="113669" name="Date Placeholder 4"/>
          <p:cNvSpPr>
            <a:spLocks noGrp="1"/>
          </p:cNvSpPr>
          <p:nvPr>
            <p:ph type="dt" sz="quarter" idx="1"/>
          </p:nvPr>
        </p:nvSpPr>
        <p:spPr>
          <a:noFill/>
        </p:spPr>
        <p:txBody>
          <a:bodyPr/>
          <a:lstStyle/>
          <a:p>
            <a:fld id="{0CD6ACF2-71A3-4773-9D46-C7C98395579C}"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13670"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2948" name="Slide Number Placeholder 3"/>
          <p:cNvSpPr>
            <a:spLocks noGrp="1"/>
          </p:cNvSpPr>
          <p:nvPr>
            <p:ph type="sldNum" sz="quarter" idx="5"/>
          </p:nvPr>
        </p:nvSpPr>
        <p:spPr>
          <a:noFill/>
        </p:spPr>
        <p:txBody>
          <a:bodyPr/>
          <a:lstStyle/>
          <a:p>
            <a:fld id="{35BBD8A3-BDFE-41B9-B88E-445A01BB0078}" type="slidenum">
              <a:rPr lang="en-US" smtClean="0">
                <a:latin typeface="Times New Roman" pitchFamily="18" charset="0"/>
                <a:ea typeface="ＭＳ Ｐゴシック" pitchFamily="34" charset="-128"/>
              </a:rPr>
              <a:pPr/>
              <a:t>20</a:t>
            </a:fld>
            <a:endParaRPr lang="en-US" smtClean="0">
              <a:latin typeface="Times New Roman" pitchFamily="18" charset="0"/>
              <a:ea typeface="ＭＳ Ｐゴシック" pitchFamily="34" charset="-128"/>
            </a:endParaRPr>
          </a:p>
        </p:txBody>
      </p:sp>
      <p:sp>
        <p:nvSpPr>
          <p:cNvPr id="82949" name="Date Placeholder 4"/>
          <p:cNvSpPr>
            <a:spLocks noGrp="1"/>
          </p:cNvSpPr>
          <p:nvPr>
            <p:ph type="dt" sz="quarter" idx="1"/>
          </p:nvPr>
        </p:nvSpPr>
        <p:spPr>
          <a:noFill/>
        </p:spPr>
        <p:txBody>
          <a:bodyPr/>
          <a:lstStyle/>
          <a:p>
            <a:fld id="{F447D2D7-F53C-4674-B904-EF8F4C5BEA4F}"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82950"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4996" name="Slide Number Placeholder 3"/>
          <p:cNvSpPr>
            <a:spLocks noGrp="1"/>
          </p:cNvSpPr>
          <p:nvPr>
            <p:ph type="sldNum" sz="quarter" idx="5"/>
          </p:nvPr>
        </p:nvSpPr>
        <p:spPr>
          <a:noFill/>
        </p:spPr>
        <p:txBody>
          <a:bodyPr/>
          <a:lstStyle/>
          <a:p>
            <a:fld id="{B73C49A7-A5E1-4642-A5D2-A64ED7DE42AB}" type="slidenum">
              <a:rPr lang="en-US" smtClean="0">
                <a:latin typeface="Times New Roman" pitchFamily="18" charset="0"/>
                <a:ea typeface="ＭＳ Ｐゴシック" pitchFamily="34" charset="-128"/>
              </a:rPr>
              <a:pPr/>
              <a:t>21</a:t>
            </a:fld>
            <a:endParaRPr lang="en-US" smtClean="0">
              <a:latin typeface="Times New Roman" pitchFamily="18" charset="0"/>
              <a:ea typeface="ＭＳ Ｐゴシック" pitchFamily="34" charset="-128"/>
            </a:endParaRPr>
          </a:p>
        </p:txBody>
      </p:sp>
      <p:sp>
        <p:nvSpPr>
          <p:cNvPr id="84997" name="Date Placeholder 4"/>
          <p:cNvSpPr>
            <a:spLocks noGrp="1"/>
          </p:cNvSpPr>
          <p:nvPr>
            <p:ph type="dt" sz="quarter" idx="1"/>
          </p:nvPr>
        </p:nvSpPr>
        <p:spPr>
          <a:noFill/>
        </p:spPr>
        <p:txBody>
          <a:bodyPr/>
          <a:lstStyle/>
          <a:p>
            <a:fld id="{C151E355-02EC-4A9D-A2FD-376A118FAF96}"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84998"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28004" name="Slide Number Placeholder 3"/>
          <p:cNvSpPr>
            <a:spLocks noGrp="1"/>
          </p:cNvSpPr>
          <p:nvPr>
            <p:ph type="sldNum" sz="quarter" idx="5"/>
          </p:nvPr>
        </p:nvSpPr>
        <p:spPr>
          <a:noFill/>
        </p:spPr>
        <p:txBody>
          <a:bodyPr/>
          <a:lstStyle/>
          <a:p>
            <a:fld id="{830DA00F-771A-4FB9-9691-3BCB5DAEA164}" type="slidenum">
              <a:rPr lang="en-US" smtClean="0">
                <a:latin typeface="Times New Roman" pitchFamily="18" charset="0"/>
                <a:ea typeface="ＭＳ Ｐゴシック" pitchFamily="34" charset="-128"/>
              </a:rPr>
              <a:pPr/>
              <a:t>22</a:t>
            </a:fld>
            <a:endParaRPr lang="en-US" smtClean="0">
              <a:latin typeface="Times New Roman" pitchFamily="18" charset="0"/>
              <a:ea typeface="ＭＳ Ｐゴシック" pitchFamily="34" charset="-128"/>
            </a:endParaRPr>
          </a:p>
        </p:txBody>
      </p:sp>
      <p:sp>
        <p:nvSpPr>
          <p:cNvPr id="128005" name="Date Placeholder 4"/>
          <p:cNvSpPr>
            <a:spLocks noGrp="1"/>
          </p:cNvSpPr>
          <p:nvPr>
            <p:ph type="dt" sz="quarter" idx="1"/>
          </p:nvPr>
        </p:nvSpPr>
        <p:spPr>
          <a:noFill/>
        </p:spPr>
        <p:txBody>
          <a:bodyPr/>
          <a:lstStyle/>
          <a:p>
            <a:fld id="{8C583538-10BB-4880-88DD-5A115FC6B21E}"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28006"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29028" name="Slide Number Placeholder 3"/>
          <p:cNvSpPr>
            <a:spLocks noGrp="1"/>
          </p:cNvSpPr>
          <p:nvPr>
            <p:ph type="sldNum" sz="quarter" idx="5"/>
          </p:nvPr>
        </p:nvSpPr>
        <p:spPr>
          <a:noFill/>
        </p:spPr>
        <p:txBody>
          <a:bodyPr/>
          <a:lstStyle/>
          <a:p>
            <a:fld id="{0C8EC20B-2D6D-4E8F-9475-B691A265E658}" type="slidenum">
              <a:rPr lang="en-US" smtClean="0">
                <a:latin typeface="Times New Roman" pitchFamily="18" charset="0"/>
                <a:ea typeface="ＭＳ Ｐゴシック" pitchFamily="34" charset="-128"/>
              </a:rPr>
              <a:pPr/>
              <a:t>23</a:t>
            </a:fld>
            <a:endParaRPr lang="en-US" smtClean="0">
              <a:latin typeface="Times New Roman" pitchFamily="18" charset="0"/>
              <a:ea typeface="ＭＳ Ｐゴシック" pitchFamily="34" charset="-128"/>
            </a:endParaRPr>
          </a:p>
        </p:txBody>
      </p:sp>
      <p:sp>
        <p:nvSpPr>
          <p:cNvPr id="129029" name="Date Placeholder 4"/>
          <p:cNvSpPr>
            <a:spLocks noGrp="1"/>
          </p:cNvSpPr>
          <p:nvPr>
            <p:ph type="dt" sz="quarter" idx="1"/>
          </p:nvPr>
        </p:nvSpPr>
        <p:spPr>
          <a:noFill/>
        </p:spPr>
        <p:txBody>
          <a:bodyPr/>
          <a:lstStyle/>
          <a:p>
            <a:fld id="{B20ACA16-42E4-432C-823C-8D6969E30215}"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29030"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31076" name="Slide Number Placeholder 3"/>
          <p:cNvSpPr>
            <a:spLocks noGrp="1"/>
          </p:cNvSpPr>
          <p:nvPr>
            <p:ph type="sldNum" sz="quarter" idx="5"/>
          </p:nvPr>
        </p:nvSpPr>
        <p:spPr>
          <a:noFill/>
        </p:spPr>
        <p:txBody>
          <a:bodyPr/>
          <a:lstStyle/>
          <a:p>
            <a:fld id="{A89EBAB3-306C-4051-83DE-3E2AF181834A}" type="slidenum">
              <a:rPr lang="en-US" smtClean="0">
                <a:latin typeface="Times New Roman" pitchFamily="18" charset="0"/>
                <a:ea typeface="ＭＳ Ｐゴシック" pitchFamily="34" charset="-128"/>
              </a:rPr>
              <a:pPr/>
              <a:t>24</a:t>
            </a:fld>
            <a:endParaRPr lang="en-US" smtClean="0">
              <a:latin typeface="Times New Roman" pitchFamily="18" charset="0"/>
              <a:ea typeface="ＭＳ Ｐゴシック" pitchFamily="34" charset="-128"/>
            </a:endParaRPr>
          </a:p>
        </p:txBody>
      </p:sp>
      <p:sp>
        <p:nvSpPr>
          <p:cNvPr id="131077" name="Date Placeholder 4"/>
          <p:cNvSpPr>
            <a:spLocks noGrp="1"/>
          </p:cNvSpPr>
          <p:nvPr>
            <p:ph type="dt" sz="quarter" idx="1"/>
          </p:nvPr>
        </p:nvSpPr>
        <p:spPr>
          <a:noFill/>
        </p:spPr>
        <p:txBody>
          <a:bodyPr/>
          <a:lstStyle/>
          <a:p>
            <a:fld id="{A93912C1-FC9A-447A-9576-7AC25298A170}"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31078"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32100" name="Date Placeholder 3"/>
          <p:cNvSpPr>
            <a:spLocks noGrp="1"/>
          </p:cNvSpPr>
          <p:nvPr>
            <p:ph type="dt" sz="quarter" idx="1"/>
          </p:nvPr>
        </p:nvSpPr>
        <p:spPr>
          <a:noFill/>
        </p:spPr>
        <p:txBody>
          <a:bodyPr/>
          <a:lstStyle/>
          <a:p>
            <a:fld id="{7F61BA65-246B-4927-A728-82DC70940306}"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32101"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132102" name="Slide Number Placeholder 5"/>
          <p:cNvSpPr>
            <a:spLocks noGrp="1"/>
          </p:cNvSpPr>
          <p:nvPr>
            <p:ph type="sldNum" sz="quarter" idx="5"/>
          </p:nvPr>
        </p:nvSpPr>
        <p:spPr>
          <a:noFill/>
        </p:spPr>
        <p:txBody>
          <a:bodyPr/>
          <a:lstStyle/>
          <a:p>
            <a:fld id="{1A5BE85C-E1E6-47EE-B1C6-2A75E6CD5EE3}" type="slidenum">
              <a:rPr lang="en-US" smtClean="0">
                <a:latin typeface="Times New Roman" pitchFamily="18" charset="0"/>
                <a:ea typeface="ＭＳ Ｐゴシック" pitchFamily="34" charset="-128"/>
              </a:rPr>
              <a:pPr/>
              <a:t>25</a:t>
            </a:fld>
            <a:endParaRPr lang="en-US" smtClean="0">
              <a:latin typeface="Times New Roman" pitchFamily="18" charset="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16740" name="Slide Number Placeholder 3"/>
          <p:cNvSpPr>
            <a:spLocks noGrp="1"/>
          </p:cNvSpPr>
          <p:nvPr>
            <p:ph type="sldNum" sz="quarter" idx="5"/>
          </p:nvPr>
        </p:nvSpPr>
        <p:spPr>
          <a:noFill/>
        </p:spPr>
        <p:txBody>
          <a:bodyPr/>
          <a:lstStyle/>
          <a:p>
            <a:fld id="{9571603C-4EDD-477F-8CEE-E5469A11CE67}" type="slidenum">
              <a:rPr lang="en-US" smtClean="0">
                <a:latin typeface="Times New Roman" pitchFamily="18" charset="0"/>
                <a:ea typeface="ＭＳ Ｐゴシック" pitchFamily="34" charset="-128"/>
              </a:rPr>
              <a:pPr/>
              <a:t>26</a:t>
            </a:fld>
            <a:endParaRPr lang="en-US" smtClean="0">
              <a:latin typeface="Times New Roman" pitchFamily="18" charset="0"/>
              <a:ea typeface="ＭＳ Ｐゴシック" pitchFamily="34" charset="-128"/>
            </a:endParaRPr>
          </a:p>
        </p:txBody>
      </p:sp>
      <p:sp>
        <p:nvSpPr>
          <p:cNvPr id="116741" name="Date Placeholder 4"/>
          <p:cNvSpPr>
            <a:spLocks noGrp="1"/>
          </p:cNvSpPr>
          <p:nvPr>
            <p:ph type="dt" sz="quarter" idx="1"/>
          </p:nvPr>
        </p:nvSpPr>
        <p:spPr>
          <a:noFill/>
        </p:spPr>
        <p:txBody>
          <a:bodyPr/>
          <a:lstStyle/>
          <a:p>
            <a:fld id="{710426B8-718C-452D-BD24-0456307AECCB}"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16742"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33124" name="Slide Number Placeholder 3"/>
          <p:cNvSpPr>
            <a:spLocks noGrp="1"/>
          </p:cNvSpPr>
          <p:nvPr>
            <p:ph type="sldNum" sz="quarter" idx="5"/>
          </p:nvPr>
        </p:nvSpPr>
        <p:spPr>
          <a:noFill/>
        </p:spPr>
        <p:txBody>
          <a:bodyPr/>
          <a:lstStyle/>
          <a:p>
            <a:fld id="{478F3F9E-2968-40B3-8843-44D014ABDFE1}" type="slidenum">
              <a:rPr lang="en-US" smtClean="0">
                <a:latin typeface="Times New Roman" pitchFamily="18" charset="0"/>
                <a:ea typeface="ＭＳ Ｐゴシック" pitchFamily="34" charset="-128"/>
              </a:rPr>
              <a:pPr/>
              <a:t>27</a:t>
            </a:fld>
            <a:endParaRPr lang="en-US" smtClean="0">
              <a:latin typeface="Times New Roman" pitchFamily="18" charset="0"/>
              <a:ea typeface="ＭＳ Ｐゴシック" pitchFamily="34" charset="-128"/>
            </a:endParaRPr>
          </a:p>
        </p:txBody>
      </p:sp>
      <p:sp>
        <p:nvSpPr>
          <p:cNvPr id="133125" name="Date Placeholder 4"/>
          <p:cNvSpPr>
            <a:spLocks noGrp="1"/>
          </p:cNvSpPr>
          <p:nvPr>
            <p:ph type="dt" sz="quarter" idx="1"/>
          </p:nvPr>
        </p:nvSpPr>
        <p:spPr>
          <a:noFill/>
        </p:spPr>
        <p:txBody>
          <a:bodyPr/>
          <a:lstStyle/>
          <a:p>
            <a:fld id="{59EC0F33-4BF5-4835-AD7E-4FFCB3F19364}"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33126"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latin typeface="Times New Roman" pitchFamily="18" charset="0"/>
              <a:ea typeface="ＭＳ Ｐゴシック" pitchFamily="34" charset="-128"/>
            </a:endParaRPr>
          </a:p>
        </p:txBody>
      </p:sp>
      <p:sp>
        <p:nvSpPr>
          <p:cNvPr id="74757" name="Date Placeholder 4"/>
          <p:cNvSpPr>
            <a:spLocks noGrp="1"/>
          </p:cNvSpPr>
          <p:nvPr>
            <p:ph type="dt" sz="quarter" idx="1"/>
          </p:nvPr>
        </p:nvSpPr>
        <p:spPr>
          <a:noFill/>
        </p:spPr>
        <p:txBody>
          <a:bodyPr/>
          <a:lstStyle/>
          <a:p>
            <a:fld id="{C03D8B0A-0BA8-47F5-929F-16C1BF934D11}"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23908" name="Date Placeholder 3"/>
          <p:cNvSpPr>
            <a:spLocks noGrp="1"/>
          </p:cNvSpPr>
          <p:nvPr>
            <p:ph type="dt" sz="quarter" idx="1"/>
          </p:nvPr>
        </p:nvSpPr>
        <p:spPr>
          <a:noFill/>
        </p:spPr>
        <p:txBody>
          <a:bodyPr/>
          <a:lstStyle/>
          <a:p>
            <a:fld id="{7B367C5E-E6B7-4464-9877-14DF079E148B}"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23909"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123910" name="Slide Number Placeholder 5"/>
          <p:cNvSpPr>
            <a:spLocks noGrp="1"/>
          </p:cNvSpPr>
          <p:nvPr>
            <p:ph type="sldNum" sz="quarter" idx="5"/>
          </p:nvPr>
        </p:nvSpPr>
        <p:spPr>
          <a:noFill/>
        </p:spPr>
        <p:txBody>
          <a:bodyPr/>
          <a:lstStyle/>
          <a:p>
            <a:fld id="{2DE90F39-8551-48B3-AEFF-47B43BC335A0}" type="slidenum">
              <a:rPr lang="en-US" smtClean="0">
                <a:latin typeface="Times New Roman" pitchFamily="18" charset="0"/>
                <a:ea typeface="ＭＳ Ｐゴシック" pitchFamily="34" charset="-128"/>
              </a:rPr>
              <a:pPr/>
              <a:t>33</a:t>
            </a:fld>
            <a:endParaRPr lang="en-US" smtClean="0">
              <a:latin typeface="Times New Roman" pitchFamily="18"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7044" name="Slide Number Placeholder 3"/>
          <p:cNvSpPr>
            <a:spLocks noGrp="1"/>
          </p:cNvSpPr>
          <p:nvPr>
            <p:ph type="sldNum" sz="quarter" idx="5"/>
          </p:nvPr>
        </p:nvSpPr>
        <p:spPr>
          <a:noFill/>
        </p:spPr>
        <p:txBody>
          <a:bodyPr/>
          <a:lstStyle/>
          <a:p>
            <a:pPr defTabSz="963105"/>
            <a:fld id="{3A7DDE9E-911F-4081-A20D-606E3898E90B}" type="slidenum">
              <a:rPr lang="en-US" smtClean="0">
                <a:latin typeface="Times New Roman" pitchFamily="18" charset="0"/>
                <a:ea typeface="ＭＳ Ｐゴシック" pitchFamily="34" charset="-128"/>
              </a:rPr>
              <a:pPr defTabSz="963105"/>
              <a:t>35</a:t>
            </a:fld>
            <a:endParaRPr lang="en-US" dirty="0" smtClean="0">
              <a:latin typeface="Times New Roman" pitchFamily="18" charset="0"/>
              <a:ea typeface="ＭＳ Ｐゴシック" pitchFamily="34" charset="-128"/>
            </a:endParaRPr>
          </a:p>
        </p:txBody>
      </p:sp>
      <p:sp>
        <p:nvSpPr>
          <p:cNvPr id="87045" name="Date Placeholder 4"/>
          <p:cNvSpPr>
            <a:spLocks noGrp="1"/>
          </p:cNvSpPr>
          <p:nvPr>
            <p:ph type="dt" sz="quarter" idx="1"/>
          </p:nvPr>
        </p:nvSpPr>
        <p:spPr>
          <a:noFill/>
        </p:spPr>
        <p:txBody>
          <a:bodyPr/>
          <a:lstStyle/>
          <a:p>
            <a:pPr defTabSz="963105"/>
            <a:fld id="{851F7BF3-893D-4E31-B281-0F6975DB5A17}"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87046"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7044" name="Slide Number Placeholder 3"/>
          <p:cNvSpPr>
            <a:spLocks noGrp="1"/>
          </p:cNvSpPr>
          <p:nvPr>
            <p:ph type="sldNum" sz="quarter" idx="5"/>
          </p:nvPr>
        </p:nvSpPr>
        <p:spPr>
          <a:noFill/>
        </p:spPr>
        <p:txBody>
          <a:bodyPr/>
          <a:lstStyle/>
          <a:p>
            <a:pPr defTabSz="963105"/>
            <a:fld id="{3A7DDE9E-911F-4081-A20D-606E3898E90B}" type="slidenum">
              <a:rPr lang="en-US" smtClean="0">
                <a:latin typeface="Times New Roman" pitchFamily="18" charset="0"/>
                <a:ea typeface="ＭＳ Ｐゴシック" pitchFamily="34" charset="-128"/>
              </a:rPr>
              <a:pPr defTabSz="963105"/>
              <a:t>36</a:t>
            </a:fld>
            <a:endParaRPr lang="en-US" dirty="0" smtClean="0">
              <a:latin typeface="Times New Roman" pitchFamily="18" charset="0"/>
              <a:ea typeface="ＭＳ Ｐゴシック" pitchFamily="34" charset="-128"/>
            </a:endParaRPr>
          </a:p>
        </p:txBody>
      </p:sp>
      <p:sp>
        <p:nvSpPr>
          <p:cNvPr id="87045" name="Date Placeholder 4"/>
          <p:cNvSpPr>
            <a:spLocks noGrp="1"/>
          </p:cNvSpPr>
          <p:nvPr>
            <p:ph type="dt" sz="quarter" idx="1"/>
          </p:nvPr>
        </p:nvSpPr>
        <p:spPr>
          <a:noFill/>
        </p:spPr>
        <p:txBody>
          <a:bodyPr/>
          <a:lstStyle/>
          <a:p>
            <a:pPr defTabSz="963105"/>
            <a:fld id="{851F7BF3-893D-4E31-B281-0F6975DB5A17}"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87046"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8068" name="Slide Number Placeholder 3"/>
          <p:cNvSpPr>
            <a:spLocks noGrp="1"/>
          </p:cNvSpPr>
          <p:nvPr>
            <p:ph type="sldNum" sz="quarter" idx="5"/>
          </p:nvPr>
        </p:nvSpPr>
        <p:spPr>
          <a:noFill/>
        </p:spPr>
        <p:txBody>
          <a:bodyPr/>
          <a:lstStyle/>
          <a:p>
            <a:pPr defTabSz="963105"/>
            <a:fld id="{B753B403-AFD0-43EE-ADFA-DAEF6A4D14DD}" type="slidenum">
              <a:rPr lang="en-US" smtClean="0">
                <a:latin typeface="Times New Roman" pitchFamily="18" charset="0"/>
                <a:ea typeface="ＭＳ Ｐゴシック" pitchFamily="34" charset="-128"/>
              </a:rPr>
              <a:pPr defTabSz="963105"/>
              <a:t>37</a:t>
            </a:fld>
            <a:endParaRPr lang="en-US" dirty="0" smtClean="0">
              <a:latin typeface="Times New Roman" pitchFamily="18" charset="0"/>
              <a:ea typeface="ＭＳ Ｐゴシック" pitchFamily="34" charset="-128"/>
            </a:endParaRPr>
          </a:p>
        </p:txBody>
      </p:sp>
      <p:sp>
        <p:nvSpPr>
          <p:cNvPr id="88069" name="Date Placeholder 4"/>
          <p:cNvSpPr>
            <a:spLocks noGrp="1"/>
          </p:cNvSpPr>
          <p:nvPr>
            <p:ph type="dt" sz="quarter" idx="1"/>
          </p:nvPr>
        </p:nvSpPr>
        <p:spPr>
          <a:noFill/>
        </p:spPr>
        <p:txBody>
          <a:bodyPr/>
          <a:lstStyle/>
          <a:p>
            <a:pPr defTabSz="963105"/>
            <a:fld id="{BE09EEA1-F10E-4779-8E89-FB2C356D0ED0}"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88070"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9092" name="Date Placeholder 3"/>
          <p:cNvSpPr>
            <a:spLocks noGrp="1"/>
          </p:cNvSpPr>
          <p:nvPr>
            <p:ph type="dt" sz="quarter" idx="1"/>
          </p:nvPr>
        </p:nvSpPr>
        <p:spPr>
          <a:noFill/>
        </p:spPr>
        <p:txBody>
          <a:bodyPr/>
          <a:lstStyle/>
          <a:p>
            <a:fld id="{F0E6C681-73C6-43AD-9459-8462C5195BDC}"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89093"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89094" name="Slide Number Placeholder 5"/>
          <p:cNvSpPr>
            <a:spLocks noGrp="1"/>
          </p:cNvSpPr>
          <p:nvPr>
            <p:ph type="sldNum" sz="quarter" idx="5"/>
          </p:nvPr>
        </p:nvSpPr>
        <p:spPr>
          <a:noFill/>
        </p:spPr>
        <p:txBody>
          <a:bodyPr/>
          <a:lstStyle/>
          <a:p>
            <a:fld id="{16A1A758-886B-4A79-8046-0392C23CA650}" type="slidenum">
              <a:rPr lang="en-US" smtClean="0">
                <a:latin typeface="Times New Roman" pitchFamily="18" charset="0"/>
                <a:ea typeface="ＭＳ Ｐゴシック" pitchFamily="34" charset="-128"/>
              </a:rPr>
              <a:pPr/>
              <a:t>38</a:t>
            </a:fld>
            <a:endParaRPr lang="en-US" smtClean="0">
              <a:latin typeface="Times New Roman" pitchFamily="18" charset="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90116" name="Date Placeholder 3"/>
          <p:cNvSpPr>
            <a:spLocks noGrp="1"/>
          </p:cNvSpPr>
          <p:nvPr>
            <p:ph type="dt" sz="quarter" idx="1"/>
          </p:nvPr>
        </p:nvSpPr>
        <p:spPr>
          <a:noFill/>
        </p:spPr>
        <p:txBody>
          <a:bodyPr/>
          <a:lstStyle/>
          <a:p>
            <a:fld id="{C42B28EB-9E50-4896-AB45-77D680A0B0D6}"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90117"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90118" name="Slide Number Placeholder 5"/>
          <p:cNvSpPr>
            <a:spLocks noGrp="1"/>
          </p:cNvSpPr>
          <p:nvPr>
            <p:ph type="sldNum" sz="quarter" idx="5"/>
          </p:nvPr>
        </p:nvSpPr>
        <p:spPr>
          <a:noFill/>
        </p:spPr>
        <p:txBody>
          <a:bodyPr/>
          <a:lstStyle/>
          <a:p>
            <a:fld id="{E806ED52-2616-4374-A434-7E4395CB038C}" type="slidenum">
              <a:rPr lang="en-US" smtClean="0">
                <a:latin typeface="Times New Roman" pitchFamily="18" charset="0"/>
                <a:ea typeface="ＭＳ Ｐゴシック" pitchFamily="34" charset="-128"/>
              </a:rPr>
              <a:pPr/>
              <a:t>39</a:t>
            </a:fld>
            <a:endParaRPr lang="en-US" smtClean="0">
              <a:latin typeface="Times New Roman" pitchFamily="18"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91140" name="Date Placeholder 3"/>
          <p:cNvSpPr>
            <a:spLocks noGrp="1"/>
          </p:cNvSpPr>
          <p:nvPr>
            <p:ph type="dt" sz="quarter" idx="1"/>
          </p:nvPr>
        </p:nvSpPr>
        <p:spPr>
          <a:noFill/>
        </p:spPr>
        <p:txBody>
          <a:bodyPr/>
          <a:lstStyle/>
          <a:p>
            <a:fld id="{EB942081-B8D5-4CCE-A41E-7797544AD24C}"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91141"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91142" name="Slide Number Placeholder 5"/>
          <p:cNvSpPr>
            <a:spLocks noGrp="1"/>
          </p:cNvSpPr>
          <p:nvPr>
            <p:ph type="sldNum" sz="quarter" idx="5"/>
          </p:nvPr>
        </p:nvSpPr>
        <p:spPr>
          <a:noFill/>
        </p:spPr>
        <p:txBody>
          <a:bodyPr/>
          <a:lstStyle/>
          <a:p>
            <a:fld id="{9942961E-8735-4977-9375-B2F36A21ADFC}" type="slidenum">
              <a:rPr lang="en-US" smtClean="0">
                <a:latin typeface="Times New Roman" pitchFamily="18" charset="0"/>
                <a:ea typeface="ＭＳ Ｐゴシック" pitchFamily="34" charset="-128"/>
              </a:rPr>
              <a:pPr/>
              <a:t>40</a:t>
            </a:fld>
            <a:endParaRPr lang="en-US" smtClean="0">
              <a:latin typeface="Times New Roman" pitchFamily="18" charset="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spcBef>
                <a:spcPts val="1674"/>
              </a:spcBef>
            </a:pPr>
            <a:r>
              <a:rPr lang="en-US" sz="2100" dirty="0" smtClean="0">
                <a:latin typeface="Times New Roman" pitchFamily="18" charset="0"/>
                <a:ea typeface="ＭＳ Ｐゴシック" pitchFamily="34" charset="-128"/>
              </a:rPr>
              <a:t>Networks change on a daily basis</a:t>
            </a:r>
          </a:p>
          <a:p>
            <a:pPr lvl="1">
              <a:spcBef>
                <a:spcPts val="1255"/>
              </a:spcBef>
            </a:pPr>
            <a:r>
              <a:rPr lang="en-US" sz="1900" dirty="0" smtClean="0">
                <a:latin typeface="Times New Roman" pitchFamily="18" charset="0"/>
                <a:ea typeface="ＭＳ Ｐゴシック" pitchFamily="34" charset="-128"/>
              </a:rPr>
              <a:t>Routine infrastructure changes (ex. new VLANs, subnets, switch settings)</a:t>
            </a:r>
          </a:p>
          <a:p>
            <a:pPr lvl="1">
              <a:spcBef>
                <a:spcPts val="1255"/>
              </a:spcBef>
            </a:pPr>
            <a:r>
              <a:rPr lang="en-US" sz="1900" dirty="0" smtClean="0">
                <a:latin typeface="Times New Roman" pitchFamily="18" charset="0"/>
                <a:ea typeface="ＭＳ Ｐゴシック" pitchFamily="34" charset="-128"/>
              </a:rPr>
              <a:t>Daily troubleshooting</a:t>
            </a:r>
          </a:p>
          <a:p>
            <a:pPr lvl="1">
              <a:spcBef>
                <a:spcPts val="1255"/>
              </a:spcBef>
            </a:pPr>
            <a:r>
              <a:rPr lang="en-US" sz="1900" dirty="0" smtClean="0">
                <a:latin typeface="Times New Roman" pitchFamily="18" charset="0"/>
                <a:ea typeface="ＭＳ Ｐゴシック" pitchFamily="34" charset="-128"/>
              </a:rPr>
              <a:t>Moving tools to new SPAN/TAPs or adjusting filter settings</a:t>
            </a:r>
          </a:p>
          <a:p>
            <a:endParaRPr lang="en-US" dirty="0" smtClean="0">
              <a:latin typeface="Times New Roman" pitchFamily="18" charset="0"/>
              <a:ea typeface="ＭＳ Ｐゴシック" pitchFamily="34" charset="-128"/>
            </a:endParaRPr>
          </a:p>
        </p:txBody>
      </p:sp>
      <p:sp>
        <p:nvSpPr>
          <p:cNvPr id="92164" name="Slide Number Placeholder 3"/>
          <p:cNvSpPr>
            <a:spLocks noGrp="1"/>
          </p:cNvSpPr>
          <p:nvPr>
            <p:ph type="sldNum" sz="quarter" idx="5"/>
          </p:nvPr>
        </p:nvSpPr>
        <p:spPr>
          <a:noFill/>
        </p:spPr>
        <p:txBody>
          <a:bodyPr/>
          <a:lstStyle/>
          <a:p>
            <a:pPr defTabSz="963105"/>
            <a:fld id="{CFDDDFAC-D748-4F13-8AA6-6A9A61F7F4C9}" type="slidenum">
              <a:rPr lang="en-US" smtClean="0">
                <a:latin typeface="Times New Roman" pitchFamily="18" charset="0"/>
                <a:ea typeface="ＭＳ Ｐゴシック" pitchFamily="34" charset="-128"/>
              </a:rPr>
              <a:pPr defTabSz="963105"/>
              <a:t>41</a:t>
            </a:fld>
            <a:endParaRPr lang="en-US" dirty="0" smtClean="0">
              <a:latin typeface="Times New Roman" pitchFamily="18" charset="0"/>
              <a:ea typeface="ＭＳ Ｐゴシック" pitchFamily="34" charset="-128"/>
            </a:endParaRPr>
          </a:p>
        </p:txBody>
      </p:sp>
      <p:sp>
        <p:nvSpPr>
          <p:cNvPr id="92165" name="Date Placeholder 4"/>
          <p:cNvSpPr>
            <a:spLocks noGrp="1"/>
          </p:cNvSpPr>
          <p:nvPr>
            <p:ph type="dt" sz="quarter" idx="1"/>
          </p:nvPr>
        </p:nvSpPr>
        <p:spPr>
          <a:noFill/>
        </p:spPr>
        <p:txBody>
          <a:bodyPr/>
          <a:lstStyle/>
          <a:p>
            <a:pPr defTabSz="963105"/>
            <a:fld id="{46899757-996C-44FD-827A-5ED861599FE6}"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92166"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mtClean="0">
                <a:latin typeface="Times New Roman" pitchFamily="18" charset="0"/>
                <a:ea typeface="ＭＳ Ｐゴシック" pitchFamily="34" charset="-128"/>
              </a:rPr>
              <a:t>When change occurs downstream tools 2 and 3 are no longer geetiing all their traffic</a:t>
            </a:r>
          </a:p>
          <a:p>
            <a:endParaRPr lang="en-US" smtClean="0">
              <a:latin typeface="Times New Roman" pitchFamily="18" charset="0"/>
              <a:ea typeface="ＭＳ Ｐゴシック" pitchFamily="34" charset="-128"/>
            </a:endParaRPr>
          </a:p>
          <a:p>
            <a:r>
              <a:rPr lang="en-US" smtClean="0">
                <a:latin typeface="Times New Roman" pitchFamily="18" charset="0"/>
                <a:ea typeface="ＭＳ Ｐゴシック" pitchFamily="34" charset="-128"/>
              </a:rPr>
              <a:t>Since their overlapping filters were rewritten for an obselete case</a:t>
            </a:r>
          </a:p>
          <a:p>
            <a:endParaRPr lang="en-US" smtClean="0">
              <a:latin typeface="Times New Roman" pitchFamily="18" charset="0"/>
              <a:ea typeface="ＭＳ Ｐゴシック" pitchFamily="34" charset="-128"/>
            </a:endParaRPr>
          </a:p>
          <a:p>
            <a:r>
              <a:rPr lang="en-US" smtClean="0">
                <a:latin typeface="Times New Roman" pitchFamily="18" charset="0"/>
                <a:ea typeface="ＭＳ Ｐゴシック" pitchFamily="34" charset="-128"/>
              </a:rPr>
              <a:t>Your rigth back to square one and all  CLI filters need to be rewritte</a:t>
            </a:r>
          </a:p>
          <a:p>
            <a:endParaRPr lang="en-US" smtClean="0">
              <a:latin typeface="Times New Roman" pitchFamily="18" charset="0"/>
              <a:ea typeface="ＭＳ Ｐゴシック" pitchFamily="34" charset="-128"/>
            </a:endParaRPr>
          </a:p>
          <a:p>
            <a:r>
              <a:rPr lang="en-US" smtClean="0">
                <a:latin typeface="Times New Roman" pitchFamily="18" charset="0"/>
                <a:ea typeface="ＭＳ Ｐゴシック" pitchFamily="34" charset="-128"/>
              </a:rPr>
              <a:t>An saw how painful that was</a:t>
            </a:r>
          </a:p>
        </p:txBody>
      </p:sp>
      <p:sp>
        <p:nvSpPr>
          <p:cNvPr id="93188" name="Slide Number Placeholder 3"/>
          <p:cNvSpPr>
            <a:spLocks noGrp="1"/>
          </p:cNvSpPr>
          <p:nvPr>
            <p:ph type="sldNum" sz="quarter" idx="5"/>
          </p:nvPr>
        </p:nvSpPr>
        <p:spPr>
          <a:noFill/>
        </p:spPr>
        <p:txBody>
          <a:bodyPr/>
          <a:lstStyle/>
          <a:p>
            <a:pPr defTabSz="963105"/>
            <a:fld id="{EF33B41A-DC50-4ED3-9BB7-DB427FADB974}" type="slidenum">
              <a:rPr lang="en-US" smtClean="0">
                <a:latin typeface="Times New Roman" pitchFamily="18" charset="0"/>
                <a:ea typeface="ＭＳ Ｐゴシック" pitchFamily="34" charset="-128"/>
              </a:rPr>
              <a:pPr defTabSz="963105"/>
              <a:t>42</a:t>
            </a:fld>
            <a:endParaRPr lang="en-US" dirty="0" smtClean="0">
              <a:latin typeface="Times New Roman" pitchFamily="18" charset="0"/>
              <a:ea typeface="ＭＳ Ｐゴシック" pitchFamily="34" charset="-128"/>
            </a:endParaRPr>
          </a:p>
        </p:txBody>
      </p:sp>
      <p:sp>
        <p:nvSpPr>
          <p:cNvPr id="93189" name="Date Placeholder 4"/>
          <p:cNvSpPr>
            <a:spLocks noGrp="1"/>
          </p:cNvSpPr>
          <p:nvPr>
            <p:ph type="dt" sz="quarter" idx="1"/>
          </p:nvPr>
        </p:nvSpPr>
        <p:spPr>
          <a:noFill/>
        </p:spPr>
        <p:txBody>
          <a:bodyPr/>
          <a:lstStyle/>
          <a:p>
            <a:pPr defTabSz="963105"/>
            <a:fld id="{76169D25-9E1A-4596-90E5-15504B6E5F69}"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93190"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94212" name="Date Placeholder 3"/>
          <p:cNvSpPr>
            <a:spLocks noGrp="1"/>
          </p:cNvSpPr>
          <p:nvPr>
            <p:ph type="dt" sz="quarter" idx="1"/>
          </p:nvPr>
        </p:nvSpPr>
        <p:spPr>
          <a:noFill/>
        </p:spPr>
        <p:txBody>
          <a:bodyPr/>
          <a:lstStyle/>
          <a:p>
            <a:fld id="{6D1AEB9B-F940-4EBF-954F-4347B59A9BC8}"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94213"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94214" name="Slide Number Placeholder 5"/>
          <p:cNvSpPr>
            <a:spLocks noGrp="1"/>
          </p:cNvSpPr>
          <p:nvPr>
            <p:ph type="sldNum" sz="quarter" idx="5"/>
          </p:nvPr>
        </p:nvSpPr>
        <p:spPr>
          <a:noFill/>
        </p:spPr>
        <p:txBody>
          <a:bodyPr/>
          <a:lstStyle/>
          <a:p>
            <a:fld id="{9E096AA7-35D6-4CC8-8EC7-2C2926A68356}" type="slidenum">
              <a:rPr lang="en-US" smtClean="0">
                <a:latin typeface="Times New Roman" pitchFamily="18" charset="0"/>
                <a:ea typeface="ＭＳ Ｐゴシック" pitchFamily="34" charset="-128"/>
              </a:rPr>
              <a:pPr/>
              <a:t>43</a:t>
            </a:fld>
            <a:endParaRPr lang="en-US" smtClean="0">
              <a:latin typeface="Times New Roman" pitchFamily="18"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txBox="1">
            <a:spLocks noGrp="1" noChangeArrowheads="1"/>
          </p:cNvSpPr>
          <p:nvPr/>
        </p:nvSpPr>
        <p:spPr bwMode="auto">
          <a:xfrm>
            <a:off x="2" y="9120814"/>
            <a:ext cx="3170582" cy="480388"/>
          </a:xfrm>
          <a:prstGeom prst="rect">
            <a:avLst/>
          </a:prstGeom>
          <a:noFill/>
          <a:ln w="9525">
            <a:noFill/>
            <a:miter lim="800000"/>
            <a:headEnd/>
            <a:tailEnd/>
          </a:ln>
        </p:spPr>
        <p:txBody>
          <a:bodyPr lIns="97455" tIns="48728" rIns="97455" bIns="48728" anchor="b"/>
          <a:lstStyle/>
          <a:p>
            <a:pPr algn="ctr" defTabSz="973068"/>
            <a:r>
              <a:rPr lang="en-US" sz="1300" dirty="0" err="1"/>
              <a:t>Anue</a:t>
            </a:r>
            <a:r>
              <a:rPr lang="en-US" sz="1300" dirty="0"/>
              <a:t> Systems Inc</a:t>
            </a:r>
          </a:p>
        </p:txBody>
      </p:sp>
      <p:sp>
        <p:nvSpPr>
          <p:cNvPr id="75779" name="Rectangle 2"/>
          <p:cNvSpPr>
            <a:spLocks noGrp="1" noRot="1" noChangeAspect="1" noChangeArrowheads="1" noTextEdit="1"/>
          </p:cNvSpPr>
          <p:nvPr>
            <p:ph type="sldImg"/>
          </p:nvPr>
        </p:nvSpPr>
        <p:spPr>
          <a:xfrm>
            <a:off x="1255713" y="719138"/>
            <a:ext cx="4802187" cy="3600450"/>
          </a:xfrm>
          <a:ln/>
        </p:spPr>
      </p:sp>
      <p:sp>
        <p:nvSpPr>
          <p:cNvPr id="75780" name="Rectangle 3"/>
          <p:cNvSpPr>
            <a:spLocks noGrp="1" noChangeArrowheads="1"/>
          </p:cNvSpPr>
          <p:nvPr>
            <p:ph type="body" idx="1"/>
          </p:nvPr>
        </p:nvSpPr>
        <p:spPr>
          <a:xfrm>
            <a:off x="977349" y="4561226"/>
            <a:ext cx="5360505" cy="4321852"/>
          </a:xfrm>
          <a:noFill/>
          <a:ln/>
        </p:spPr>
        <p:txBody>
          <a:bodyPr lIns="97421" tIns="48710" rIns="97421" bIns="48710"/>
          <a:lstStyle/>
          <a:p>
            <a:pPr eaLnBrk="1" hangingPunct="1"/>
            <a:endParaRPr lang="en-US" smtClean="0">
              <a:latin typeface="Times New Roman" pitchFamily="18" charset="0"/>
              <a:ea typeface="ＭＳ Ｐゴシック" pitchFamily="34" charset="-128"/>
            </a:endParaRPr>
          </a:p>
        </p:txBody>
      </p:sp>
      <p:sp>
        <p:nvSpPr>
          <p:cNvPr id="75781" name="Date Placeholder 4"/>
          <p:cNvSpPr>
            <a:spLocks noGrp="1"/>
          </p:cNvSpPr>
          <p:nvPr>
            <p:ph type="dt" sz="quarter" idx="1"/>
          </p:nvPr>
        </p:nvSpPr>
        <p:spPr>
          <a:noFill/>
        </p:spPr>
        <p:txBody>
          <a:bodyPr/>
          <a:lstStyle/>
          <a:p>
            <a:fld id="{1D56CA33-792D-4776-B65C-D44DB0F9CB96}"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75782"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96260" name="Slide Number Placeholder 3"/>
          <p:cNvSpPr>
            <a:spLocks noGrp="1"/>
          </p:cNvSpPr>
          <p:nvPr>
            <p:ph type="sldNum" sz="quarter" idx="5"/>
          </p:nvPr>
        </p:nvSpPr>
        <p:spPr>
          <a:noFill/>
        </p:spPr>
        <p:txBody>
          <a:bodyPr/>
          <a:lstStyle/>
          <a:p>
            <a:pPr defTabSz="963105"/>
            <a:fld id="{D0F43431-B862-4087-925B-F498A8AA3A6F}" type="slidenum">
              <a:rPr lang="en-US" smtClean="0">
                <a:latin typeface="Times New Roman" pitchFamily="18" charset="0"/>
                <a:ea typeface="ＭＳ Ｐゴシック" pitchFamily="34" charset="-128"/>
              </a:rPr>
              <a:pPr defTabSz="963105"/>
              <a:t>44</a:t>
            </a:fld>
            <a:endParaRPr lang="en-US" dirty="0" smtClean="0">
              <a:latin typeface="Times New Roman" pitchFamily="18" charset="0"/>
              <a:ea typeface="ＭＳ Ｐゴシック" pitchFamily="34" charset="-128"/>
            </a:endParaRPr>
          </a:p>
        </p:txBody>
      </p:sp>
      <p:sp>
        <p:nvSpPr>
          <p:cNvPr id="96261" name="Date Placeholder 4"/>
          <p:cNvSpPr>
            <a:spLocks noGrp="1"/>
          </p:cNvSpPr>
          <p:nvPr>
            <p:ph type="dt" sz="quarter" idx="1"/>
          </p:nvPr>
        </p:nvSpPr>
        <p:spPr>
          <a:noFill/>
        </p:spPr>
        <p:txBody>
          <a:bodyPr/>
          <a:lstStyle/>
          <a:p>
            <a:pPr defTabSz="963105"/>
            <a:fld id="{05DBDBA9-F633-40CA-A686-24B70E55C8B5}"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96262"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77828" name="Slide Number Placeholder 3"/>
          <p:cNvSpPr>
            <a:spLocks noGrp="1"/>
          </p:cNvSpPr>
          <p:nvPr>
            <p:ph type="sldNum" sz="quarter" idx="5"/>
          </p:nvPr>
        </p:nvSpPr>
        <p:spPr>
          <a:noFill/>
        </p:spPr>
        <p:txBody>
          <a:bodyPr/>
          <a:lstStyle/>
          <a:p>
            <a:fld id="{4373FD00-453E-4C17-8765-F7C541091700}" type="slidenum">
              <a:rPr lang="en-US" smtClean="0">
                <a:latin typeface="Times New Roman" pitchFamily="18" charset="0"/>
                <a:ea typeface="ＭＳ Ｐゴシック" pitchFamily="34" charset="-128"/>
              </a:rPr>
              <a:pPr/>
              <a:t>8</a:t>
            </a:fld>
            <a:endParaRPr lang="en-US" smtClean="0">
              <a:latin typeface="Times New Roman" pitchFamily="18" charset="0"/>
              <a:ea typeface="ＭＳ Ｐゴシック" pitchFamily="34" charset="-128"/>
            </a:endParaRPr>
          </a:p>
        </p:txBody>
      </p:sp>
      <p:sp>
        <p:nvSpPr>
          <p:cNvPr id="77829" name="Date Placeholder 4"/>
          <p:cNvSpPr>
            <a:spLocks noGrp="1"/>
          </p:cNvSpPr>
          <p:nvPr>
            <p:ph type="dt" sz="quarter" idx="1"/>
          </p:nvPr>
        </p:nvSpPr>
        <p:spPr>
          <a:noFill/>
        </p:spPr>
        <p:txBody>
          <a:bodyPr/>
          <a:lstStyle/>
          <a:p>
            <a:fld id="{91050A2F-D1CD-42D9-A8B1-C3DDFC90AACC}"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77830"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13668" name="Slide Number Placeholder 3"/>
          <p:cNvSpPr>
            <a:spLocks noGrp="1"/>
          </p:cNvSpPr>
          <p:nvPr>
            <p:ph type="sldNum" sz="quarter" idx="5"/>
          </p:nvPr>
        </p:nvSpPr>
        <p:spPr>
          <a:noFill/>
        </p:spPr>
        <p:txBody>
          <a:bodyPr/>
          <a:lstStyle/>
          <a:p>
            <a:fld id="{570E8139-82C8-4FA8-B1C9-49A76AF004C1}" type="slidenum">
              <a:rPr lang="en-US" smtClean="0">
                <a:latin typeface="Times New Roman" pitchFamily="18" charset="0"/>
                <a:ea typeface="ＭＳ Ｐゴシック" pitchFamily="34" charset="-128"/>
              </a:rPr>
              <a:pPr/>
              <a:t>13</a:t>
            </a:fld>
            <a:endParaRPr lang="en-US" smtClean="0">
              <a:latin typeface="Times New Roman" pitchFamily="18" charset="0"/>
              <a:ea typeface="ＭＳ Ｐゴシック" pitchFamily="34" charset="-128"/>
            </a:endParaRPr>
          </a:p>
        </p:txBody>
      </p:sp>
      <p:sp>
        <p:nvSpPr>
          <p:cNvPr id="113669" name="Date Placeholder 4"/>
          <p:cNvSpPr>
            <a:spLocks noGrp="1"/>
          </p:cNvSpPr>
          <p:nvPr>
            <p:ph type="dt" sz="quarter" idx="1"/>
          </p:nvPr>
        </p:nvSpPr>
        <p:spPr>
          <a:noFill/>
        </p:spPr>
        <p:txBody>
          <a:bodyPr/>
          <a:lstStyle/>
          <a:p>
            <a:fld id="{0CD6ACF2-71A3-4773-9D46-C7C98395579C}"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13670" name="Footer Placeholder 5"/>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78852" name="Slide Number Placeholder 3"/>
          <p:cNvSpPr>
            <a:spLocks noGrp="1"/>
          </p:cNvSpPr>
          <p:nvPr>
            <p:ph type="sldNum" sz="quarter" idx="5"/>
          </p:nvPr>
        </p:nvSpPr>
        <p:spPr>
          <a:noFill/>
        </p:spPr>
        <p:txBody>
          <a:bodyPr/>
          <a:lstStyle/>
          <a:p>
            <a:pPr defTabSz="963105"/>
            <a:fld id="{58C80D9D-064D-45FE-A82C-A7E57CB6FBC7}" type="slidenum">
              <a:rPr lang="en-US" smtClean="0">
                <a:latin typeface="Times New Roman" pitchFamily="18" charset="0"/>
                <a:ea typeface="ＭＳ Ｐゴシック" pitchFamily="34" charset="-128"/>
              </a:rPr>
              <a:pPr defTabSz="963105"/>
              <a:t>14</a:t>
            </a:fld>
            <a:endParaRPr lang="en-US" dirty="0" smtClean="0">
              <a:latin typeface="Times New Roman" pitchFamily="18" charset="0"/>
              <a:ea typeface="ＭＳ Ｐゴシック" pitchFamily="34" charset="-128"/>
            </a:endParaRPr>
          </a:p>
        </p:txBody>
      </p:sp>
      <p:sp>
        <p:nvSpPr>
          <p:cNvPr id="78853" name="Date Placeholder 4"/>
          <p:cNvSpPr>
            <a:spLocks noGrp="1"/>
          </p:cNvSpPr>
          <p:nvPr>
            <p:ph type="dt" sz="quarter" idx="1"/>
          </p:nvPr>
        </p:nvSpPr>
        <p:spPr>
          <a:noFill/>
        </p:spPr>
        <p:txBody>
          <a:bodyPr/>
          <a:lstStyle/>
          <a:p>
            <a:pPr defTabSz="963105"/>
            <a:fld id="{0AAC8E98-2C0F-4D32-92ED-EEB9B44E189E}" type="datetime1">
              <a:rPr lang="en-US" smtClean="0">
                <a:latin typeface="Times New Roman" pitchFamily="18" charset="0"/>
                <a:ea typeface="ＭＳ Ｐゴシック" pitchFamily="34" charset="-128"/>
              </a:rPr>
              <a:pPr defTabSz="963105"/>
              <a:t>6/15/2009</a:t>
            </a:fld>
            <a:endParaRPr lang="en-US" dirty="0" smtClean="0">
              <a:latin typeface="Times New Roman" pitchFamily="18" charset="0"/>
              <a:ea typeface="ＭＳ Ｐゴシック" pitchFamily="34" charset="-128"/>
            </a:endParaRPr>
          </a:p>
        </p:txBody>
      </p:sp>
      <p:sp>
        <p:nvSpPr>
          <p:cNvPr id="78854" name="Footer Placeholder 5"/>
          <p:cNvSpPr>
            <a:spLocks noGrp="1"/>
          </p:cNvSpPr>
          <p:nvPr>
            <p:ph type="ftr" sz="quarter" idx="4"/>
          </p:nvPr>
        </p:nvSpPr>
        <p:spPr>
          <a:noFill/>
        </p:spPr>
        <p:txBody>
          <a:bodyPr/>
          <a:lstStyle/>
          <a:p>
            <a:pPr defTabSz="963105"/>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80900" name="Slide Number Placeholder 3"/>
          <p:cNvSpPr>
            <a:spLocks noGrp="1"/>
          </p:cNvSpPr>
          <p:nvPr>
            <p:ph type="sldNum" sz="quarter" idx="5"/>
          </p:nvPr>
        </p:nvSpPr>
        <p:spPr>
          <a:noFill/>
        </p:spPr>
        <p:txBody>
          <a:bodyPr/>
          <a:lstStyle/>
          <a:p>
            <a:pPr defTabSz="961444"/>
            <a:fld id="{C0D3FB8D-EAC2-4417-9C9E-DAB842F7714E}" type="slidenum">
              <a:rPr lang="en-US" smtClean="0">
                <a:latin typeface="Times New Roman" pitchFamily="18" charset="0"/>
                <a:ea typeface="ＭＳ Ｐゴシック" pitchFamily="34" charset="-128"/>
              </a:rPr>
              <a:pPr defTabSz="961444"/>
              <a:t>15</a:t>
            </a:fld>
            <a:endParaRPr lang="en-US" dirty="0" smtClean="0">
              <a:latin typeface="Times New Roman" pitchFamily="18" charset="0"/>
              <a:ea typeface="ＭＳ Ｐゴシック" pitchFamily="34" charset="-128"/>
            </a:endParaRPr>
          </a:p>
        </p:txBody>
      </p:sp>
      <p:sp>
        <p:nvSpPr>
          <p:cNvPr id="80901" name="Date Placeholder 4"/>
          <p:cNvSpPr>
            <a:spLocks noGrp="1"/>
          </p:cNvSpPr>
          <p:nvPr>
            <p:ph type="dt" sz="quarter" idx="1"/>
          </p:nvPr>
        </p:nvSpPr>
        <p:spPr>
          <a:noFill/>
        </p:spPr>
        <p:txBody>
          <a:bodyPr/>
          <a:lstStyle/>
          <a:p>
            <a:pPr defTabSz="961444"/>
            <a:fld id="{8AB92D88-C958-446D-A057-00C8CB5B131B}" type="datetime1">
              <a:rPr lang="en-US" smtClean="0">
                <a:latin typeface="Times New Roman" pitchFamily="18" charset="0"/>
                <a:ea typeface="ＭＳ Ｐゴシック" pitchFamily="34" charset="-128"/>
              </a:rPr>
              <a:pPr defTabSz="961444"/>
              <a:t>6/15/2009</a:t>
            </a:fld>
            <a:endParaRPr lang="en-US" dirty="0" smtClean="0">
              <a:latin typeface="Times New Roman" pitchFamily="18" charset="0"/>
              <a:ea typeface="ＭＳ Ｐゴシック" pitchFamily="34" charset="-128"/>
            </a:endParaRPr>
          </a:p>
        </p:txBody>
      </p:sp>
      <p:sp>
        <p:nvSpPr>
          <p:cNvPr id="80902" name="Footer Placeholder 5"/>
          <p:cNvSpPr>
            <a:spLocks noGrp="1"/>
          </p:cNvSpPr>
          <p:nvPr>
            <p:ph type="ftr" sz="quarter" idx="4"/>
          </p:nvPr>
        </p:nvSpPr>
        <p:spPr>
          <a:noFill/>
        </p:spPr>
        <p:txBody>
          <a:bodyPr/>
          <a:lstStyle/>
          <a:p>
            <a:pPr defTabSz="961444"/>
            <a:r>
              <a:rPr lang="en-US" dirty="0" smtClean="0">
                <a:latin typeface="Times New Roman" pitchFamily="18" charset="0"/>
                <a:ea typeface="ＭＳ Ｐゴシック" pitchFamily="34" charset="-128"/>
              </a:rPr>
              <a:t>© 2002-2008 </a:t>
            </a:r>
            <a:r>
              <a:rPr lang="en-US" dirty="0" err="1" smtClean="0">
                <a:latin typeface="Times New Roman" pitchFamily="18" charset="0"/>
                <a:ea typeface="ＭＳ Ｐゴシック" pitchFamily="34" charset="-128"/>
              </a:rPr>
              <a:t>Anue</a:t>
            </a:r>
            <a:r>
              <a:rPr lang="en-US" dirty="0" smtClean="0">
                <a:latin typeface="Times New Roman" pitchFamily="18" charset="0"/>
                <a:ea typeface="ＭＳ Ｐゴシック" pitchFamily="34" charset="-128"/>
              </a:rPr>
              <a:t> Systems Inc.</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21860" name="Date Placeholder 3"/>
          <p:cNvSpPr>
            <a:spLocks noGrp="1"/>
          </p:cNvSpPr>
          <p:nvPr>
            <p:ph type="dt" sz="quarter" idx="1"/>
          </p:nvPr>
        </p:nvSpPr>
        <p:spPr>
          <a:noFill/>
        </p:spPr>
        <p:txBody>
          <a:bodyPr/>
          <a:lstStyle/>
          <a:p>
            <a:fld id="{DE5472B6-6DF9-44ED-85B5-B521762E147B}"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21861"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121862" name="Slide Number Placeholder 5"/>
          <p:cNvSpPr>
            <a:spLocks noGrp="1"/>
          </p:cNvSpPr>
          <p:nvPr>
            <p:ph type="sldNum" sz="quarter" idx="5"/>
          </p:nvPr>
        </p:nvSpPr>
        <p:spPr>
          <a:noFill/>
        </p:spPr>
        <p:txBody>
          <a:bodyPr/>
          <a:lstStyle/>
          <a:p>
            <a:fld id="{6A0DBF91-99A3-4F37-96B3-A7131D8ED28B}" type="slidenum">
              <a:rPr lang="en-US" smtClean="0">
                <a:latin typeface="Times New Roman" pitchFamily="18" charset="0"/>
                <a:ea typeface="ＭＳ Ｐゴシック" pitchFamily="34" charset="-128"/>
              </a:rPr>
              <a:pPr/>
              <a:t>16</a:t>
            </a:fld>
            <a:endParaRPr lang="en-US" smtClean="0">
              <a:latin typeface="Times New Roman" pitchFamily="18"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en-US" smtClean="0">
              <a:latin typeface="Times New Roman" pitchFamily="18" charset="0"/>
              <a:ea typeface="ＭＳ Ｐゴシック" pitchFamily="34" charset="-128"/>
            </a:endParaRPr>
          </a:p>
        </p:txBody>
      </p:sp>
      <p:sp>
        <p:nvSpPr>
          <p:cNvPr id="122884" name="Date Placeholder 3"/>
          <p:cNvSpPr>
            <a:spLocks noGrp="1"/>
          </p:cNvSpPr>
          <p:nvPr>
            <p:ph type="dt" sz="quarter" idx="1"/>
          </p:nvPr>
        </p:nvSpPr>
        <p:spPr>
          <a:noFill/>
        </p:spPr>
        <p:txBody>
          <a:bodyPr/>
          <a:lstStyle/>
          <a:p>
            <a:fld id="{C23D0AFD-8CA4-443C-AF5C-ADB8A629502B}" type="datetime1">
              <a:rPr lang="en-US" smtClean="0">
                <a:latin typeface="Times New Roman" pitchFamily="18" charset="0"/>
                <a:ea typeface="ＭＳ Ｐゴシック" pitchFamily="34" charset="-128"/>
              </a:rPr>
              <a:pPr/>
              <a:t>6/15/2009</a:t>
            </a:fld>
            <a:endParaRPr lang="en-US" smtClean="0">
              <a:latin typeface="Times New Roman" pitchFamily="18" charset="0"/>
              <a:ea typeface="ＭＳ Ｐゴシック" pitchFamily="34" charset="-128"/>
            </a:endParaRPr>
          </a:p>
        </p:txBody>
      </p:sp>
      <p:sp>
        <p:nvSpPr>
          <p:cNvPr id="122885" name="Footer Placeholder 4"/>
          <p:cNvSpPr>
            <a:spLocks noGrp="1"/>
          </p:cNvSpPr>
          <p:nvPr>
            <p:ph type="ftr" sz="quarter" idx="4"/>
          </p:nvPr>
        </p:nvSpPr>
        <p:spPr>
          <a:noFill/>
        </p:spPr>
        <p:txBody>
          <a:bodyPr/>
          <a:lstStyle/>
          <a:p>
            <a:r>
              <a:rPr lang="en-US" smtClean="0">
                <a:latin typeface="Times New Roman" pitchFamily="18" charset="0"/>
                <a:ea typeface="ＭＳ Ｐゴシック" pitchFamily="34" charset="-128"/>
              </a:rPr>
              <a:t>© 2002-2008 Anue Systems Inc.</a:t>
            </a:r>
          </a:p>
        </p:txBody>
      </p:sp>
      <p:sp>
        <p:nvSpPr>
          <p:cNvPr id="122886" name="Slide Number Placeholder 5"/>
          <p:cNvSpPr>
            <a:spLocks noGrp="1"/>
          </p:cNvSpPr>
          <p:nvPr>
            <p:ph type="sldNum" sz="quarter" idx="5"/>
          </p:nvPr>
        </p:nvSpPr>
        <p:spPr>
          <a:noFill/>
        </p:spPr>
        <p:txBody>
          <a:bodyPr/>
          <a:lstStyle/>
          <a:p>
            <a:fld id="{405E5E8A-5327-4709-952E-710D06BCE846}" type="slidenum">
              <a:rPr lang="en-US" smtClean="0">
                <a:latin typeface="Times New Roman" pitchFamily="18" charset="0"/>
                <a:ea typeface="ＭＳ Ｐゴシック" pitchFamily="34" charset="-128"/>
              </a:rPr>
              <a:pPr/>
              <a:t>17</a:t>
            </a:fld>
            <a:endParaRPr lang="en-US" smtClean="0">
              <a:latin typeface="Times New Roman" pitchFamily="18"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14"/>
          <p:cNvGrpSpPr>
            <a:grpSpLocks/>
          </p:cNvGrpSpPr>
          <p:nvPr/>
        </p:nvGrpSpPr>
        <p:grpSpPr bwMode="auto">
          <a:xfrm>
            <a:off x="0" y="6096000"/>
            <a:ext cx="9144000" cy="762000"/>
            <a:chOff x="0" y="6096000"/>
            <a:chExt cx="9144000" cy="762000"/>
          </a:xfrm>
        </p:grpSpPr>
        <p:sp>
          <p:nvSpPr>
            <p:cNvPr id="5" name="Footer Placeholder 12"/>
            <p:cNvSpPr txBox="1">
              <a:spLocks/>
            </p:cNvSpPr>
            <p:nvPr/>
          </p:nvSpPr>
          <p:spPr>
            <a:xfrm>
              <a:off x="0" y="6172200"/>
              <a:ext cx="9144000" cy="685800"/>
            </a:xfrm>
            <a:prstGeom prst="rect">
              <a:avLst/>
            </a:prstGeom>
          </p:spPr>
          <p:txBody>
            <a:bodyPr anchor="b"/>
            <a:lstStyle/>
            <a:p>
              <a:pPr fontAlgn="auto">
                <a:spcBef>
                  <a:spcPts val="0"/>
                </a:spcBef>
                <a:spcAft>
                  <a:spcPts val="0"/>
                </a:spcAft>
                <a:defRPr/>
              </a:pPr>
              <a:r>
                <a:rPr lang="en-US" sz="1200" b="1" spc="100" dirty="0">
                  <a:latin typeface="Calibri" pitchFamily="34" charset="0"/>
                  <a:cs typeface="+mn-cs"/>
                </a:rPr>
                <a:t>		SHARKFEST '09  |  Stanford University  |  June 15–18, 2009</a:t>
              </a:r>
            </a:p>
          </p:txBody>
        </p:sp>
        <p:pic>
          <p:nvPicPr>
            <p:cNvPr id="6" name="Picture 9" descr="final logo cace.jpg"/>
            <p:cNvPicPr>
              <a:picLocks noChangeAspect="1"/>
            </p:cNvPicPr>
            <p:nvPr/>
          </p:nvPicPr>
          <p:blipFill>
            <a:blip r:embed="rId2"/>
            <a:srcRect/>
            <a:stretch>
              <a:fillRect/>
            </a:stretch>
          </p:blipFill>
          <p:spPr bwMode="auto">
            <a:xfrm>
              <a:off x="182390" y="6096000"/>
              <a:ext cx="1036810" cy="640080"/>
            </a:xfrm>
            <a:prstGeom prst="rect">
              <a:avLst/>
            </a:prstGeom>
            <a:noFill/>
            <a:ln w="9525">
              <a:noFill/>
              <a:miter lim="800000"/>
              <a:headEnd/>
              <a:tailEnd/>
            </a:ln>
          </p:spPr>
        </p:pic>
        <p:pic>
          <p:nvPicPr>
            <p:cNvPr id="7" name="Picture 10" descr="wsu_small.jpg"/>
            <p:cNvPicPr>
              <a:picLocks noChangeAspect="1"/>
            </p:cNvPicPr>
            <p:nvPr/>
          </p:nvPicPr>
          <p:blipFill>
            <a:blip r:embed="rId3"/>
            <a:srcRect/>
            <a:stretch>
              <a:fillRect/>
            </a:stretch>
          </p:blipFill>
          <p:spPr bwMode="auto">
            <a:xfrm>
              <a:off x="7239000" y="6096000"/>
              <a:ext cx="1705085" cy="640080"/>
            </a:xfrm>
            <a:prstGeom prst="rect">
              <a:avLst/>
            </a:prstGeom>
            <a:noFill/>
            <a:ln w="9525">
              <a:noFill/>
              <a:miter lim="800000"/>
              <a:headEnd/>
              <a:tailEnd/>
            </a:ln>
          </p:spPr>
        </p:pic>
      </p:grpSp>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TextBox 1"/>
          <p:cNvSpPr txBox="1"/>
          <p:nvPr userDrawn="1"/>
        </p:nvSpPr>
        <p:spPr>
          <a:xfrm>
            <a:off x="6705600" y="6494552"/>
            <a:ext cx="685800" cy="276999"/>
          </a:xfrm>
          <a:prstGeom prst="rect">
            <a:avLst/>
          </a:prstGeom>
          <a:noFill/>
        </p:spPr>
        <p:txBody>
          <a:bodyPr wrap="square" rtlCol="0">
            <a:spAutoFit/>
          </a:bodyPr>
          <a:lstStyle/>
          <a:p>
            <a:fld id="{190604B6-6392-44C9-B420-2CDD996B6A4E}" type="slidenum">
              <a:rPr lang="en-US" sz="1200" b="1" smtClean="0">
                <a:latin typeface="+mn-lt"/>
              </a:rPr>
              <a:pPr/>
              <a:t>‹#›</a:t>
            </a:fld>
            <a:endParaRPr lang="en-US" sz="1200" b="1" dirty="0">
              <a:latin typeface="+mn-lt"/>
            </a:endParaRPr>
          </a:p>
        </p:txBody>
      </p:sp>
      <p:pic>
        <p:nvPicPr>
          <p:cNvPr id="3" name="Picture 2" descr="H:\cwebb\corp\logo\v5\anue_logo_with_transparency_for_greg\anue_plain_64x33_png-24_bilinear.png"/>
          <p:cNvPicPr>
            <a:picLocks noChangeAspect="1" noChangeArrowheads="1"/>
          </p:cNvPicPr>
          <p:nvPr userDrawn="1"/>
        </p:nvPicPr>
        <p:blipFill>
          <a:blip r:embed="rId2"/>
          <a:srcRect/>
          <a:stretch>
            <a:fillRect/>
          </a:stretch>
        </p:blipFill>
        <p:spPr bwMode="auto">
          <a:xfrm>
            <a:off x="1388692" y="6477460"/>
            <a:ext cx="609600" cy="314325"/>
          </a:xfrm>
          <a:prstGeom prst="rect">
            <a:avLst/>
          </a:prstGeom>
          <a:noFill/>
        </p:spPr>
      </p:pic>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2954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609796" y="1295400"/>
            <a:ext cx="3968068"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18586" y="1295400"/>
            <a:ext cx="3968068"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2" descr="H:\cwebb\corp\logo\v5\anue_logo_with_transparency_for_greg\anue_plain_64x33_png-24_bilinear.png"/>
          <p:cNvPicPr>
            <a:picLocks noChangeAspect="1" noChangeArrowheads="1"/>
          </p:cNvPicPr>
          <p:nvPr userDrawn="1"/>
        </p:nvPicPr>
        <p:blipFill>
          <a:blip r:embed="rId2"/>
          <a:srcRect/>
          <a:stretch>
            <a:fillRect/>
          </a:stretch>
        </p:blipFill>
        <p:spPr bwMode="auto">
          <a:xfrm>
            <a:off x="1379432" y="6483853"/>
            <a:ext cx="609600" cy="314325"/>
          </a:xfrm>
          <a:prstGeom prst="rect">
            <a:avLst/>
          </a:prstGeom>
          <a:noFill/>
        </p:spPr>
      </p:pic>
      <p:sp>
        <p:nvSpPr>
          <p:cNvPr id="6" name="TextBox 5"/>
          <p:cNvSpPr txBox="1"/>
          <p:nvPr userDrawn="1"/>
        </p:nvSpPr>
        <p:spPr>
          <a:xfrm>
            <a:off x="6705600" y="6494552"/>
            <a:ext cx="685800" cy="276999"/>
          </a:xfrm>
          <a:prstGeom prst="rect">
            <a:avLst/>
          </a:prstGeom>
          <a:noFill/>
        </p:spPr>
        <p:txBody>
          <a:bodyPr wrap="square" rtlCol="0">
            <a:spAutoFit/>
          </a:bodyPr>
          <a:lstStyle/>
          <a:p>
            <a:fld id="{190604B6-6392-44C9-B420-2CDD996B6A4E}" type="slidenum">
              <a:rPr lang="en-US" sz="1200" b="1" smtClean="0">
                <a:latin typeface="+mn-lt"/>
              </a:rPr>
              <a:pPr/>
              <a:t>‹#›</a:t>
            </a:fld>
            <a:endParaRPr lang="en-US" sz="1200" b="1" dirty="0">
              <a:latin typeface="+mn-lt"/>
            </a:endParaRPr>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spect="1"/>
          </p:cNvSpPr>
          <p:nvPr/>
        </p:nvSpPr>
        <p:spPr>
          <a:xfrm>
            <a:off x="0" y="0"/>
            <a:ext cx="9144000" cy="1279525"/>
          </a:xfrm>
          <a:prstGeom prst="rect">
            <a:avLst/>
          </a:prstGeom>
          <a:solidFill>
            <a:srgbClr val="1D62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5" name="Group 15"/>
          <p:cNvGrpSpPr>
            <a:grpSpLocks/>
          </p:cNvGrpSpPr>
          <p:nvPr/>
        </p:nvGrpSpPr>
        <p:grpSpPr bwMode="auto">
          <a:xfrm>
            <a:off x="0" y="6172200"/>
            <a:ext cx="9144000" cy="685800"/>
            <a:chOff x="0" y="6172200"/>
            <a:chExt cx="9144000" cy="685800"/>
          </a:xfrm>
        </p:grpSpPr>
        <p:sp>
          <p:nvSpPr>
            <p:cNvPr id="6" name="Footer Placeholder 12"/>
            <p:cNvSpPr txBox="1">
              <a:spLocks/>
            </p:cNvSpPr>
            <p:nvPr/>
          </p:nvSpPr>
          <p:spPr>
            <a:xfrm>
              <a:off x="0" y="6172200"/>
              <a:ext cx="9144000" cy="685800"/>
            </a:xfrm>
            <a:prstGeom prst="rect">
              <a:avLst/>
            </a:prstGeom>
          </p:spPr>
          <p:txBody>
            <a:bodyPr anchor="b"/>
            <a:lstStyle/>
            <a:p>
              <a:pPr fontAlgn="auto">
                <a:spcBef>
                  <a:spcPts val="0"/>
                </a:spcBef>
                <a:spcAft>
                  <a:spcPts val="0"/>
                </a:spcAft>
                <a:defRPr/>
              </a:pPr>
              <a:r>
                <a:rPr lang="en-US" sz="1200" b="1" spc="100" dirty="0">
                  <a:latin typeface="Calibri" pitchFamily="34" charset="0"/>
                  <a:cs typeface="+mn-cs"/>
                </a:rPr>
                <a:t>		SHARKFEST '09  |  Stanford University  |  June 15–18, 2009</a:t>
              </a:r>
            </a:p>
          </p:txBody>
        </p:sp>
        <p:pic>
          <p:nvPicPr>
            <p:cNvPr id="7" name="Picture 9" descr="final logo cace.jpg"/>
            <p:cNvPicPr>
              <a:picLocks noChangeAspect="1"/>
            </p:cNvPicPr>
            <p:nvPr/>
          </p:nvPicPr>
          <p:blipFill>
            <a:blip r:embed="rId2"/>
            <a:srcRect/>
            <a:stretch>
              <a:fillRect/>
            </a:stretch>
          </p:blipFill>
          <p:spPr bwMode="auto">
            <a:xfrm>
              <a:off x="0" y="6217920"/>
              <a:ext cx="1036810" cy="640080"/>
            </a:xfrm>
            <a:prstGeom prst="rect">
              <a:avLst/>
            </a:prstGeom>
            <a:noFill/>
            <a:ln w="9525">
              <a:noFill/>
              <a:miter lim="800000"/>
              <a:headEnd/>
              <a:tailEnd/>
            </a:ln>
          </p:spPr>
        </p:pic>
        <p:pic>
          <p:nvPicPr>
            <p:cNvPr id="8" name="Picture 10" descr="wsu_small.jpg"/>
            <p:cNvPicPr>
              <a:picLocks noChangeAspect="1"/>
            </p:cNvPicPr>
            <p:nvPr/>
          </p:nvPicPr>
          <p:blipFill>
            <a:blip r:embed="rId3"/>
            <a:srcRect/>
            <a:stretch>
              <a:fillRect/>
            </a:stretch>
          </p:blipFill>
          <p:spPr bwMode="auto">
            <a:xfrm>
              <a:off x="7438915" y="6217920"/>
              <a:ext cx="1705085" cy="640080"/>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7" name="Group 17"/>
          <p:cNvGrpSpPr>
            <a:grpSpLocks/>
          </p:cNvGrpSpPr>
          <p:nvPr/>
        </p:nvGrpSpPr>
        <p:grpSpPr bwMode="auto">
          <a:xfrm>
            <a:off x="0" y="6172200"/>
            <a:ext cx="9144000" cy="685800"/>
            <a:chOff x="0" y="6172200"/>
            <a:chExt cx="9144000" cy="685800"/>
          </a:xfrm>
        </p:grpSpPr>
        <p:sp>
          <p:nvSpPr>
            <p:cNvPr id="8" name="Footer Placeholder 12"/>
            <p:cNvSpPr txBox="1">
              <a:spLocks/>
            </p:cNvSpPr>
            <p:nvPr/>
          </p:nvSpPr>
          <p:spPr>
            <a:xfrm>
              <a:off x="0" y="6172200"/>
              <a:ext cx="9144000" cy="685800"/>
            </a:xfrm>
            <a:prstGeom prst="rect">
              <a:avLst/>
            </a:prstGeom>
          </p:spPr>
          <p:txBody>
            <a:bodyPr anchor="b"/>
            <a:lstStyle/>
            <a:p>
              <a:pPr fontAlgn="auto">
                <a:spcBef>
                  <a:spcPts val="0"/>
                </a:spcBef>
                <a:spcAft>
                  <a:spcPts val="0"/>
                </a:spcAft>
                <a:defRPr/>
              </a:pPr>
              <a:r>
                <a:rPr lang="en-US" sz="1200" b="1" spc="100" dirty="0">
                  <a:latin typeface="Calibri" pitchFamily="34" charset="0"/>
                  <a:cs typeface="+mn-cs"/>
                </a:rPr>
                <a:t>		SHARKFEST '09  |  Stanford University  |  June 15–18, 2009</a:t>
              </a:r>
            </a:p>
          </p:txBody>
        </p:sp>
        <p:pic>
          <p:nvPicPr>
            <p:cNvPr id="9" name="Picture 9" descr="final logo cace.jpg"/>
            <p:cNvPicPr>
              <a:picLocks noChangeAspect="1"/>
            </p:cNvPicPr>
            <p:nvPr/>
          </p:nvPicPr>
          <p:blipFill>
            <a:blip r:embed="rId2"/>
            <a:srcRect/>
            <a:stretch>
              <a:fillRect/>
            </a:stretch>
          </p:blipFill>
          <p:spPr bwMode="auto">
            <a:xfrm>
              <a:off x="0" y="6217920"/>
              <a:ext cx="1036810" cy="640080"/>
            </a:xfrm>
            <a:prstGeom prst="rect">
              <a:avLst/>
            </a:prstGeom>
            <a:noFill/>
            <a:ln w="9525">
              <a:noFill/>
              <a:miter lim="800000"/>
              <a:headEnd/>
              <a:tailEnd/>
            </a:ln>
          </p:spPr>
        </p:pic>
        <p:pic>
          <p:nvPicPr>
            <p:cNvPr id="10" name="Picture 10" descr="wsu_small.jpg"/>
            <p:cNvPicPr>
              <a:picLocks noChangeAspect="1"/>
            </p:cNvPicPr>
            <p:nvPr/>
          </p:nvPicPr>
          <p:blipFill>
            <a:blip r:embed="rId3"/>
            <a:srcRect/>
            <a:stretch>
              <a:fillRect/>
            </a:stretch>
          </p:blipFill>
          <p:spPr bwMode="auto">
            <a:xfrm>
              <a:off x="7438915" y="6217920"/>
              <a:ext cx="1705085" cy="640080"/>
            </a:xfrm>
            <a:prstGeom prst="rect">
              <a:avLst/>
            </a:prstGeom>
            <a:noFill/>
            <a:ln w="9525">
              <a:noFill/>
              <a:miter lim="800000"/>
              <a:headEnd/>
              <a:tailEnd/>
            </a:ln>
          </p:spPr>
        </p:pic>
      </p:gr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pic>
        <p:nvPicPr>
          <p:cNvPr id="5" name="Picture 2" descr="H:\cwebb\corp\logo\v5\anue_logo_with_transparency_for_greg\anue_plain_64x33_png-24_bilinear.png"/>
          <p:cNvPicPr>
            <a:picLocks noChangeAspect="1" noChangeArrowheads="1"/>
          </p:cNvPicPr>
          <p:nvPr userDrawn="1"/>
        </p:nvPicPr>
        <p:blipFill>
          <a:blip r:embed="rId2"/>
          <a:srcRect/>
          <a:stretch>
            <a:fillRect/>
          </a:stretch>
        </p:blipFill>
        <p:spPr bwMode="auto">
          <a:xfrm>
            <a:off x="1380146" y="6483853"/>
            <a:ext cx="609600" cy="314325"/>
          </a:xfrm>
          <a:prstGeom prst="rect">
            <a:avLst/>
          </a:prstGeom>
          <a:noFill/>
        </p:spPr>
      </p:pic>
      <p:sp>
        <p:nvSpPr>
          <p:cNvPr id="6" name="TextBox 5"/>
          <p:cNvSpPr txBox="1"/>
          <p:nvPr userDrawn="1"/>
        </p:nvSpPr>
        <p:spPr>
          <a:xfrm>
            <a:off x="6705600" y="6494552"/>
            <a:ext cx="685800" cy="276999"/>
          </a:xfrm>
          <a:prstGeom prst="rect">
            <a:avLst/>
          </a:prstGeom>
          <a:noFill/>
        </p:spPr>
        <p:txBody>
          <a:bodyPr wrap="square" rtlCol="0">
            <a:spAutoFit/>
          </a:bodyPr>
          <a:lstStyle/>
          <a:p>
            <a:fld id="{190604B6-6392-44C9-B420-2CDD996B6A4E}" type="slidenum">
              <a:rPr lang="en-US" sz="1200" b="1" smtClean="0">
                <a:latin typeface="+mn-lt"/>
              </a:rPr>
              <a:pPr/>
              <a:t>‹#›</a:t>
            </a:fld>
            <a:endParaRPr lang="en-US" sz="1200" b="1" dirty="0">
              <a:latin typeface="+mn-lt"/>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lstStyle/>
          <a:p>
            <a:r>
              <a:rPr lang="en-US" smtClean="0"/>
              <a:t>Click to edit Master title style</a:t>
            </a:r>
            <a:endParaRPr lang="en-US"/>
          </a:p>
        </p:txBody>
      </p:sp>
      <p:pic>
        <p:nvPicPr>
          <p:cNvPr id="3" name="Picture 2" descr="H:\cwebb\corp\logo\v5\anue_logo_with_transparency_for_greg\anue_plain_64x33_png-24_bilinear.png"/>
          <p:cNvPicPr>
            <a:picLocks noChangeAspect="1" noChangeArrowheads="1"/>
          </p:cNvPicPr>
          <p:nvPr userDrawn="1"/>
        </p:nvPicPr>
        <p:blipFill>
          <a:blip r:embed="rId2"/>
          <a:srcRect/>
          <a:stretch>
            <a:fillRect/>
          </a:stretch>
        </p:blipFill>
        <p:spPr bwMode="auto">
          <a:xfrm>
            <a:off x="1448514" y="6486260"/>
            <a:ext cx="609600" cy="314325"/>
          </a:xfrm>
          <a:prstGeom prst="rect">
            <a:avLst/>
          </a:prstGeom>
          <a:noFill/>
        </p:spPr>
      </p:pic>
      <p:sp>
        <p:nvSpPr>
          <p:cNvPr id="4" name="TextBox 3"/>
          <p:cNvSpPr txBox="1"/>
          <p:nvPr userDrawn="1"/>
        </p:nvSpPr>
        <p:spPr>
          <a:xfrm>
            <a:off x="6705600" y="6494552"/>
            <a:ext cx="685800" cy="276999"/>
          </a:xfrm>
          <a:prstGeom prst="rect">
            <a:avLst/>
          </a:prstGeom>
          <a:noFill/>
        </p:spPr>
        <p:txBody>
          <a:bodyPr wrap="square" rtlCol="0">
            <a:spAutoFit/>
          </a:bodyPr>
          <a:lstStyle/>
          <a:p>
            <a:fld id="{190604B6-6392-44C9-B420-2CDD996B6A4E}" type="slidenum">
              <a:rPr lang="en-US" sz="1200" b="1" smtClean="0">
                <a:latin typeface="+mn-lt"/>
              </a:rPr>
              <a:pPr/>
              <a:t>‹#›</a:t>
            </a:fld>
            <a:endParaRPr lang="en-US" sz="1200" b="1" dirty="0">
              <a:latin typeface="+mn-lt"/>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8" descr="sharkf logo 09 transparent.tif"/>
          <p:cNvPicPr>
            <a:picLocks noChangeAspect="1"/>
          </p:cNvPicPr>
          <p:nvPr/>
        </p:nvPicPr>
        <p:blipFill>
          <a:blip r:embed="rId13">
            <a:duotone>
              <a:schemeClr val="bg2">
                <a:shade val="45000"/>
                <a:satMod val="135000"/>
              </a:schemeClr>
              <a:prstClr val="white"/>
            </a:duotone>
          </a:blip>
          <a:srcRect/>
          <a:stretch>
            <a:fillRect/>
          </a:stretch>
        </p:blipFill>
        <p:spPr bwMode="auto">
          <a:xfrm>
            <a:off x="2192338" y="1371600"/>
            <a:ext cx="4759325" cy="4757738"/>
          </a:xfrm>
          <a:prstGeom prst="rect">
            <a:avLst/>
          </a:prstGeom>
          <a:noFill/>
          <a:ln w="9525">
            <a:noFill/>
            <a:miter lim="800000"/>
            <a:headEnd/>
            <a:tailEnd/>
          </a:ln>
        </p:spPr>
      </p:pic>
      <p:sp>
        <p:nvSpPr>
          <p:cNvPr id="7" name="Rectangle 6"/>
          <p:cNvSpPr>
            <a:spLocks noChangeAspect="1"/>
          </p:cNvSpPr>
          <p:nvPr/>
        </p:nvSpPr>
        <p:spPr>
          <a:xfrm>
            <a:off x="0" y="0"/>
            <a:ext cx="9144000" cy="1279525"/>
          </a:xfrm>
          <a:prstGeom prst="rect">
            <a:avLst/>
          </a:prstGeom>
          <a:solidFill>
            <a:srgbClr val="1D62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2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 name="Footer Placeholder 12"/>
          <p:cNvSpPr txBox="1">
            <a:spLocks/>
          </p:cNvSpPr>
          <p:nvPr/>
        </p:nvSpPr>
        <p:spPr bwMode="auto">
          <a:xfrm>
            <a:off x="200025" y="6096000"/>
            <a:ext cx="8867775" cy="685800"/>
          </a:xfrm>
          <a:prstGeom prst="rect">
            <a:avLst/>
          </a:prstGeom>
        </p:spPr>
        <p:txBody>
          <a:bodyPr anchor="b"/>
          <a:lstStyle/>
          <a:p>
            <a:pPr fontAlgn="auto">
              <a:spcBef>
                <a:spcPts val="0"/>
              </a:spcBef>
              <a:spcAft>
                <a:spcPts val="0"/>
              </a:spcAft>
              <a:defRPr/>
            </a:pPr>
            <a:r>
              <a:rPr lang="en-US" sz="1200" b="1" spc="100" dirty="0">
                <a:latin typeface="Calibri" pitchFamily="34" charset="0"/>
                <a:cs typeface="+mn-cs"/>
              </a:rPr>
              <a:t>		SHARKFEST '09  |  Stanford University  |  June 15–18, 2009</a:t>
            </a:r>
          </a:p>
        </p:txBody>
      </p:sp>
      <p:pic>
        <p:nvPicPr>
          <p:cNvPr id="1030" name="Picture 9" descr="final logo cace.jpg"/>
          <p:cNvPicPr>
            <a:picLocks noChangeAspect="1"/>
          </p:cNvPicPr>
          <p:nvPr/>
        </p:nvPicPr>
        <p:blipFill>
          <a:blip r:embed="rId14"/>
          <a:srcRect/>
          <a:stretch>
            <a:fillRect/>
          </a:stretch>
        </p:blipFill>
        <p:spPr bwMode="auto">
          <a:xfrm>
            <a:off x="182563" y="6096000"/>
            <a:ext cx="1036637" cy="639763"/>
          </a:xfrm>
          <a:prstGeom prst="rect">
            <a:avLst/>
          </a:prstGeom>
          <a:noFill/>
          <a:ln w="9525">
            <a:noFill/>
            <a:miter lim="800000"/>
            <a:headEnd/>
            <a:tailEnd/>
          </a:ln>
        </p:spPr>
      </p:pic>
      <p:pic>
        <p:nvPicPr>
          <p:cNvPr id="1031" name="Picture 10" descr="wsu_small.jpg"/>
          <p:cNvPicPr>
            <a:picLocks noChangeAspect="1"/>
          </p:cNvPicPr>
          <p:nvPr/>
        </p:nvPicPr>
        <p:blipFill>
          <a:blip r:embed="rId15"/>
          <a:srcRect/>
          <a:stretch>
            <a:fillRect/>
          </a:stretch>
        </p:blipFill>
        <p:spPr bwMode="auto">
          <a:xfrm>
            <a:off x="7286625" y="6096000"/>
            <a:ext cx="1704975" cy="639763"/>
          </a:xfrm>
          <a:prstGeom prst="rect">
            <a:avLst/>
          </a:prstGeom>
          <a:noFill/>
          <a:ln w="9525">
            <a:noFill/>
            <a:miter lim="800000"/>
            <a:headEnd/>
            <a:tailEnd/>
          </a:ln>
        </p:spPr>
      </p:pic>
      <p:sp>
        <p:nvSpPr>
          <p:cNvPr id="103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694" r:id="rId3"/>
    <p:sldLayoutId id="2147483700" r:id="rId4"/>
    <p:sldLayoutId id="2147483701" r:id="rId5"/>
    <p:sldLayoutId id="2147483695" r:id="rId6"/>
    <p:sldLayoutId id="2147483702" r:id="rId7"/>
    <p:sldLayoutId id="2147483696" r:id="rId8"/>
    <p:sldLayoutId id="2147483697" r:id="rId9"/>
    <p:sldLayoutId id="2147483703" r:id="rId10"/>
    <p:sldLayoutId id="2147483704" r:id="rId11"/>
  </p:sldLayoutIdLst>
  <p:hf hdr="0" ftr="0" dt="0"/>
  <p:txStyles>
    <p:titleStyle>
      <a:lvl1pPr algn="ctr" rtl="0" eaLnBrk="1" fontAlgn="base" hangingPunct="1">
        <a:spcBef>
          <a:spcPct val="0"/>
        </a:spcBef>
        <a:spcAft>
          <a:spcPct val="0"/>
        </a:spcAft>
        <a:defRPr sz="4400" kern="12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Calibri" pitchFamily="34" charset="0"/>
        </a:defRPr>
      </a:lvl2pPr>
      <a:lvl3pPr algn="ctr" rtl="0" eaLnBrk="1" fontAlgn="base" hangingPunct="1">
        <a:spcBef>
          <a:spcPct val="0"/>
        </a:spcBef>
        <a:spcAft>
          <a:spcPct val="0"/>
        </a:spcAft>
        <a:defRPr sz="4400">
          <a:solidFill>
            <a:schemeClr val="bg1"/>
          </a:solidFill>
          <a:latin typeface="Calibri" pitchFamily="34" charset="0"/>
        </a:defRPr>
      </a:lvl3pPr>
      <a:lvl4pPr algn="ctr" rtl="0" eaLnBrk="1" fontAlgn="base" hangingPunct="1">
        <a:spcBef>
          <a:spcPct val="0"/>
        </a:spcBef>
        <a:spcAft>
          <a:spcPct val="0"/>
        </a:spcAft>
        <a:defRPr sz="4400">
          <a:solidFill>
            <a:schemeClr val="bg1"/>
          </a:solidFill>
          <a:latin typeface="Calibri" pitchFamily="34" charset="0"/>
        </a:defRPr>
      </a:lvl4pPr>
      <a:lvl5pPr algn="ctr" rtl="0" eaLnBrk="1" fontAlgn="base" hangingPunct="1">
        <a:spcBef>
          <a:spcPct val="0"/>
        </a:spcBef>
        <a:spcAft>
          <a:spcPct val="0"/>
        </a:spcAft>
        <a:defRPr sz="4400">
          <a:solidFill>
            <a:schemeClr val="bg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3.wmf"/><Relationship Id="rId7" Type="http://schemas.openxmlformats.org/officeDocument/2006/relationships/image" Target="../media/image117.png"/><Relationship Id="rId12" Type="http://schemas.openxmlformats.org/officeDocument/2006/relationships/image" Target="../media/image118.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16.png"/><Relationship Id="rId11" Type="http://schemas.openxmlformats.org/officeDocument/2006/relationships/image" Target="../media/image110.gif"/><Relationship Id="rId5" Type="http://schemas.openxmlformats.org/officeDocument/2006/relationships/image" Target="../media/image102.wmf"/><Relationship Id="rId10" Type="http://schemas.openxmlformats.org/officeDocument/2006/relationships/image" Target="../media/image109.png"/><Relationship Id="rId4" Type="http://schemas.openxmlformats.org/officeDocument/2006/relationships/image" Target="../media/image104.emf"/><Relationship Id="rId9" Type="http://schemas.openxmlformats.org/officeDocument/2006/relationships/image" Target="../media/image106.png"/></Relationships>
</file>

<file path=ppt/slides/_rels/slide1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21.png"/></Relationships>
</file>

<file path=ppt/slides/_rels/slide1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22.png"/></Relationships>
</file>

<file path=ppt/slides/_rels/slide1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126.jpeg"/></Relationships>
</file>

<file path=ppt/slides/_rels/slide22.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129.jpeg"/></Relationships>
</file>

<file path=ppt/slides/_rels/slide2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30.jpeg"/></Relationships>
</file>

<file path=ppt/slides/_rels/slide2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10.gif"/></Relationships>
</file>

<file path=ppt/slides/_rels/slide27.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9.xml"/><Relationship Id="rId5" Type="http://schemas.openxmlformats.org/officeDocument/2006/relationships/image" Target="../media/image137.wmf"/><Relationship Id="rId4" Type="http://schemas.openxmlformats.org/officeDocument/2006/relationships/image" Target="../media/image136.jpeg"/></Relationships>
</file>

<file path=ppt/slides/_rels/slide3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141.png"/><Relationship Id="rId4" Type="http://schemas.openxmlformats.org/officeDocument/2006/relationships/image" Target="../media/image140.png"/></Relationships>
</file>

<file path=ppt/slides/_rels/slide34.xml.rels><?xml version="1.0" encoding="UTF-8" standalone="yes"?>
<Relationships xmlns="http://schemas.openxmlformats.org/package/2006/relationships"><Relationship Id="rId3" Type="http://schemas.openxmlformats.org/officeDocument/2006/relationships/image" Target="../media/image142.emf"/><Relationship Id="rId2" Type="http://schemas.openxmlformats.org/officeDocument/2006/relationships/image" Target="../media/image104.emf"/><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37.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148.png"/><Relationship Id="rId4" Type="http://schemas.openxmlformats.org/officeDocument/2006/relationships/image" Target="../media/image14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1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04.emf"/><Relationship Id="rId7" Type="http://schemas.openxmlformats.org/officeDocument/2006/relationships/image" Target="../media/image150.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 Id="rId9" Type="http://schemas.openxmlformats.org/officeDocument/2006/relationships/image" Target="../media/image152.png"/></Relationships>
</file>

<file path=ppt/slides/_rels/slide43.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6" Type="http://schemas.openxmlformats.org/officeDocument/2006/relationships/image" Target="../media/image30.png"/><Relationship Id="rId21" Type="http://schemas.openxmlformats.org/officeDocument/2006/relationships/image" Target="../media/image25.png"/><Relationship Id="rId34" Type="http://schemas.openxmlformats.org/officeDocument/2006/relationships/image" Target="../media/image38.png"/><Relationship Id="rId42" Type="http://schemas.openxmlformats.org/officeDocument/2006/relationships/image" Target="../media/image44.png"/><Relationship Id="rId47" Type="http://schemas.openxmlformats.org/officeDocument/2006/relationships/image" Target="../media/image49.png"/><Relationship Id="rId50" Type="http://schemas.openxmlformats.org/officeDocument/2006/relationships/image" Target="../media/image52.png"/><Relationship Id="rId55" Type="http://schemas.openxmlformats.org/officeDocument/2006/relationships/hyperlink" Target="http://www.cisco.com/en/US/hmpgs/index.html" TargetMode="External"/><Relationship Id="rId63" Type="http://schemas.openxmlformats.org/officeDocument/2006/relationships/image" Target="../media/image64.png"/><Relationship Id="rId68" Type="http://schemas.openxmlformats.org/officeDocument/2006/relationships/image" Target="../media/image68.png"/><Relationship Id="rId76" Type="http://schemas.openxmlformats.org/officeDocument/2006/relationships/image" Target="../media/image76.png"/><Relationship Id="rId84" Type="http://schemas.openxmlformats.org/officeDocument/2006/relationships/image" Target="../media/image83.png"/><Relationship Id="rId89" Type="http://schemas.openxmlformats.org/officeDocument/2006/relationships/image" Target="../media/image87.png"/><Relationship Id="rId97" Type="http://schemas.openxmlformats.org/officeDocument/2006/relationships/image" Target="../media/image95.png"/><Relationship Id="rId7" Type="http://schemas.openxmlformats.org/officeDocument/2006/relationships/image" Target="../media/image12.png"/><Relationship Id="rId71" Type="http://schemas.openxmlformats.org/officeDocument/2006/relationships/image" Target="../media/image71.png"/><Relationship Id="rId92" Type="http://schemas.openxmlformats.org/officeDocument/2006/relationships/image" Target="../media/image90.png"/><Relationship Id="rId2" Type="http://schemas.openxmlformats.org/officeDocument/2006/relationships/slideLayout" Target="../slideLayouts/slideLayout10.xml"/><Relationship Id="rId16" Type="http://schemas.openxmlformats.org/officeDocument/2006/relationships/hyperlink" Target="http://www.csc.com/" TargetMode="External"/><Relationship Id="rId29" Type="http://schemas.openxmlformats.org/officeDocument/2006/relationships/image" Target="../media/image33.png"/><Relationship Id="rId11" Type="http://schemas.openxmlformats.org/officeDocument/2006/relationships/image" Target="../media/image16.png"/><Relationship Id="rId24" Type="http://schemas.openxmlformats.org/officeDocument/2006/relationships/image" Target="../media/image28.png"/><Relationship Id="rId32" Type="http://schemas.openxmlformats.org/officeDocument/2006/relationships/image" Target="../media/image36.png"/><Relationship Id="rId37" Type="http://schemas.openxmlformats.org/officeDocument/2006/relationships/image" Target="../media/image41.png"/><Relationship Id="rId40" Type="http://schemas.openxmlformats.org/officeDocument/2006/relationships/oleObject" Target="../embeddings/oleObject2.bin"/><Relationship Id="rId45" Type="http://schemas.openxmlformats.org/officeDocument/2006/relationships/image" Target="../media/image47.png"/><Relationship Id="rId53" Type="http://schemas.openxmlformats.org/officeDocument/2006/relationships/image" Target="../media/image55.png"/><Relationship Id="rId58" Type="http://schemas.openxmlformats.org/officeDocument/2006/relationships/image" Target="../media/image59.png"/><Relationship Id="rId66" Type="http://schemas.openxmlformats.org/officeDocument/2006/relationships/image" Target="../media/image66.png"/><Relationship Id="rId74" Type="http://schemas.openxmlformats.org/officeDocument/2006/relationships/image" Target="../media/image74.png"/><Relationship Id="rId79" Type="http://schemas.openxmlformats.org/officeDocument/2006/relationships/image" Target="../media/image79.png"/><Relationship Id="rId87" Type="http://schemas.openxmlformats.org/officeDocument/2006/relationships/image" Target="../media/image85.png"/><Relationship Id="rId5" Type="http://schemas.openxmlformats.org/officeDocument/2006/relationships/image" Target="../media/image10.png"/><Relationship Id="rId61" Type="http://schemas.openxmlformats.org/officeDocument/2006/relationships/image" Target="../media/image62.png"/><Relationship Id="rId82" Type="http://schemas.openxmlformats.org/officeDocument/2006/relationships/image" Target="../media/image82.jpeg"/><Relationship Id="rId90" Type="http://schemas.openxmlformats.org/officeDocument/2006/relationships/image" Target="../media/image88.png"/><Relationship Id="rId95" Type="http://schemas.openxmlformats.org/officeDocument/2006/relationships/image" Target="../media/image93.png"/><Relationship Id="rId19" Type="http://schemas.openxmlformats.org/officeDocument/2006/relationships/image" Target="../media/image23.png"/><Relationship Id="rId14" Type="http://schemas.openxmlformats.org/officeDocument/2006/relationships/image" Target="../media/image19.png"/><Relationship Id="rId22" Type="http://schemas.openxmlformats.org/officeDocument/2006/relationships/image" Target="../media/image26.png"/><Relationship Id="rId27" Type="http://schemas.openxmlformats.org/officeDocument/2006/relationships/image" Target="../media/image31.png"/><Relationship Id="rId30" Type="http://schemas.openxmlformats.org/officeDocument/2006/relationships/image" Target="../media/image34.jpeg"/><Relationship Id="rId35" Type="http://schemas.openxmlformats.org/officeDocument/2006/relationships/image" Target="../media/image39.png"/><Relationship Id="rId43" Type="http://schemas.openxmlformats.org/officeDocument/2006/relationships/image" Target="../media/image45.png"/><Relationship Id="rId48" Type="http://schemas.openxmlformats.org/officeDocument/2006/relationships/image" Target="../media/image50.png"/><Relationship Id="rId56" Type="http://schemas.openxmlformats.org/officeDocument/2006/relationships/image" Target="../media/image57.png"/><Relationship Id="rId64" Type="http://schemas.openxmlformats.org/officeDocument/2006/relationships/image" Target="../media/image65.png"/><Relationship Id="rId69" Type="http://schemas.openxmlformats.org/officeDocument/2006/relationships/image" Target="../media/image69.png"/><Relationship Id="rId77" Type="http://schemas.openxmlformats.org/officeDocument/2006/relationships/image" Target="../media/image77.png"/><Relationship Id="rId8" Type="http://schemas.openxmlformats.org/officeDocument/2006/relationships/image" Target="../media/image13.png"/><Relationship Id="rId51" Type="http://schemas.openxmlformats.org/officeDocument/2006/relationships/image" Target="../media/image53.png"/><Relationship Id="rId72" Type="http://schemas.openxmlformats.org/officeDocument/2006/relationships/image" Target="../media/image72.png"/><Relationship Id="rId80" Type="http://schemas.openxmlformats.org/officeDocument/2006/relationships/image" Target="../media/image80.png"/><Relationship Id="rId85" Type="http://schemas.openxmlformats.org/officeDocument/2006/relationships/image" Target="../media/image84.jpeg"/><Relationship Id="rId93" Type="http://schemas.openxmlformats.org/officeDocument/2006/relationships/image" Target="../media/image91.png"/><Relationship Id="rId98" Type="http://schemas.openxmlformats.org/officeDocument/2006/relationships/image" Target="../media/image96.png"/><Relationship Id="rId3" Type="http://schemas.openxmlformats.org/officeDocument/2006/relationships/notesSlide" Target="../notesSlides/notesSlide3.xml"/><Relationship Id="rId12" Type="http://schemas.openxmlformats.org/officeDocument/2006/relationships/image" Target="../media/image17.png"/><Relationship Id="rId17" Type="http://schemas.openxmlformats.org/officeDocument/2006/relationships/image" Target="../media/image21.png"/><Relationship Id="rId25" Type="http://schemas.openxmlformats.org/officeDocument/2006/relationships/image" Target="../media/image29.png"/><Relationship Id="rId33" Type="http://schemas.openxmlformats.org/officeDocument/2006/relationships/image" Target="../media/image37.png"/><Relationship Id="rId38" Type="http://schemas.openxmlformats.org/officeDocument/2006/relationships/image" Target="../media/image42.png"/><Relationship Id="rId46" Type="http://schemas.openxmlformats.org/officeDocument/2006/relationships/image" Target="../media/image48.png"/><Relationship Id="rId59" Type="http://schemas.openxmlformats.org/officeDocument/2006/relationships/image" Target="../media/image60.png"/><Relationship Id="rId67" Type="http://schemas.openxmlformats.org/officeDocument/2006/relationships/image" Target="../media/image67.png"/><Relationship Id="rId20" Type="http://schemas.openxmlformats.org/officeDocument/2006/relationships/image" Target="../media/image24.png"/><Relationship Id="rId41" Type="http://schemas.openxmlformats.org/officeDocument/2006/relationships/image" Target="../media/image43.png"/><Relationship Id="rId54" Type="http://schemas.openxmlformats.org/officeDocument/2006/relationships/image" Target="../media/image56.png"/><Relationship Id="rId62" Type="http://schemas.openxmlformats.org/officeDocument/2006/relationships/image" Target="../media/image63.png"/><Relationship Id="rId70" Type="http://schemas.openxmlformats.org/officeDocument/2006/relationships/image" Target="../media/image70.png"/><Relationship Id="rId75" Type="http://schemas.openxmlformats.org/officeDocument/2006/relationships/image" Target="../media/image75.png"/><Relationship Id="rId83" Type="http://schemas.openxmlformats.org/officeDocument/2006/relationships/hyperlink" Target="http://mit.edu/site/aboutsite.html" TargetMode="External"/><Relationship Id="rId88" Type="http://schemas.openxmlformats.org/officeDocument/2006/relationships/image" Target="../media/image86.png"/><Relationship Id="rId91" Type="http://schemas.openxmlformats.org/officeDocument/2006/relationships/image" Target="../media/image89.png"/><Relationship Id="rId96" Type="http://schemas.openxmlformats.org/officeDocument/2006/relationships/image" Target="../media/image94.png"/><Relationship Id="rId1" Type="http://schemas.openxmlformats.org/officeDocument/2006/relationships/vmlDrawing" Target="../drawings/vmlDrawing1.vml"/><Relationship Id="rId6" Type="http://schemas.openxmlformats.org/officeDocument/2006/relationships/image" Target="../media/image11.png"/><Relationship Id="rId15" Type="http://schemas.openxmlformats.org/officeDocument/2006/relationships/image" Target="../media/image20.png"/><Relationship Id="rId23" Type="http://schemas.openxmlformats.org/officeDocument/2006/relationships/image" Target="../media/image27.png"/><Relationship Id="rId28" Type="http://schemas.openxmlformats.org/officeDocument/2006/relationships/image" Target="../media/image32.jpeg"/><Relationship Id="rId36" Type="http://schemas.openxmlformats.org/officeDocument/2006/relationships/image" Target="../media/image40.png"/><Relationship Id="rId49" Type="http://schemas.openxmlformats.org/officeDocument/2006/relationships/image" Target="../media/image51.png"/><Relationship Id="rId57" Type="http://schemas.openxmlformats.org/officeDocument/2006/relationships/image" Target="../media/image58.png"/><Relationship Id="rId10" Type="http://schemas.openxmlformats.org/officeDocument/2006/relationships/image" Target="../media/image15.png"/><Relationship Id="rId31" Type="http://schemas.openxmlformats.org/officeDocument/2006/relationships/image" Target="../media/image35.png"/><Relationship Id="rId44" Type="http://schemas.openxmlformats.org/officeDocument/2006/relationships/image" Target="../media/image46.png"/><Relationship Id="rId52" Type="http://schemas.openxmlformats.org/officeDocument/2006/relationships/image" Target="../media/image54.png"/><Relationship Id="rId60" Type="http://schemas.openxmlformats.org/officeDocument/2006/relationships/image" Target="../media/image61.png"/><Relationship Id="rId65" Type="http://schemas.openxmlformats.org/officeDocument/2006/relationships/hyperlink" Target="http://www.bp.com/home.do?categoryId=1&amp;contentId=2006973" TargetMode="External"/><Relationship Id="rId73" Type="http://schemas.openxmlformats.org/officeDocument/2006/relationships/image" Target="../media/image73.png"/><Relationship Id="rId78" Type="http://schemas.openxmlformats.org/officeDocument/2006/relationships/image" Target="../media/image78.png"/><Relationship Id="rId81" Type="http://schemas.openxmlformats.org/officeDocument/2006/relationships/image" Target="../media/image81.png"/><Relationship Id="rId86" Type="http://schemas.openxmlformats.org/officeDocument/2006/relationships/hyperlink" Target="http://www.yottayotta.com/index.htm" TargetMode="External"/><Relationship Id="rId94" Type="http://schemas.openxmlformats.org/officeDocument/2006/relationships/image" Target="../media/image92.png"/><Relationship Id="rId4" Type="http://schemas.openxmlformats.org/officeDocument/2006/relationships/image" Target="../media/image9.png"/><Relationship Id="rId9" Type="http://schemas.openxmlformats.org/officeDocument/2006/relationships/image" Target="../media/image14.png"/><Relationship Id="rId13" Type="http://schemas.openxmlformats.org/officeDocument/2006/relationships/image" Target="../media/image18.png"/><Relationship Id="rId18" Type="http://schemas.openxmlformats.org/officeDocument/2006/relationships/image" Target="../media/image22.png"/><Relationship Id="rId39"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wmf"/><Relationship Id="rId7" Type="http://schemas.openxmlformats.org/officeDocument/2006/relationships/image" Target="../media/image106.png"/><Relationship Id="rId2" Type="http://schemas.openxmlformats.org/officeDocument/2006/relationships/image" Target="../media/image101.jpeg"/><Relationship Id="rId1" Type="http://schemas.openxmlformats.org/officeDocument/2006/relationships/slideLayout" Target="../slideLayouts/slideLayout9.xml"/><Relationship Id="rId6" Type="http://schemas.openxmlformats.org/officeDocument/2006/relationships/image" Target="../media/image105.png"/><Relationship Id="rId11" Type="http://schemas.openxmlformats.org/officeDocument/2006/relationships/image" Target="../media/image110.gif"/><Relationship Id="rId5" Type="http://schemas.openxmlformats.org/officeDocument/2006/relationships/image" Target="../media/image104.emf"/><Relationship Id="rId10" Type="http://schemas.openxmlformats.org/officeDocument/2006/relationships/image" Target="../media/image109.png"/><Relationship Id="rId4" Type="http://schemas.openxmlformats.org/officeDocument/2006/relationships/image" Target="../media/image103.wmf"/><Relationship Id="rId9" Type="http://schemas.openxmlformats.org/officeDocument/2006/relationships/image" Target="../media/image10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371600"/>
            <a:ext cx="8229600" cy="4525963"/>
          </a:xfrm>
        </p:spPr>
        <p:txBody>
          <a:bodyPr rtlCol="0">
            <a:normAutofit fontScale="62500" lnSpcReduction="20000"/>
          </a:bodyPr>
          <a:lstStyle/>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sz="5700" b="1" dirty="0" smtClean="0">
                <a:solidFill>
                  <a:srgbClr val="1D62AF"/>
                </a:solidFill>
              </a:rPr>
              <a:t>Powering Network Visibility</a:t>
            </a:r>
          </a:p>
          <a:p>
            <a:pPr fontAlgn="auto">
              <a:spcAft>
                <a:spcPts val="0"/>
              </a:spcAft>
              <a:buNone/>
              <a:tabLst>
                <a:tab pos="723900" algn="l"/>
                <a:tab pos="1447800" algn="l"/>
                <a:tab pos="2171700" algn="l"/>
                <a:tab pos="2895600" algn="l"/>
                <a:tab pos="3619500" algn="l"/>
                <a:tab pos="4343400" algn="l"/>
                <a:tab pos="5067300" algn="l"/>
                <a:tab pos="5791200" algn="l"/>
                <a:tab pos="6515100" algn="l"/>
              </a:tabLst>
              <a:defRPr/>
            </a:pPr>
            <a:r>
              <a:rPr lang="en-US" sz="3300" i="1" dirty="0" smtClean="0">
                <a:solidFill>
                  <a:srgbClr val="0F72B8"/>
                </a:solidFill>
                <a:ea typeface="ＭＳ Ｐゴシック" pitchFamily="34" charset="-128"/>
              </a:rPr>
              <a:t>Testing and Monitoring Networked Applications</a:t>
            </a:r>
          </a:p>
          <a:p>
            <a:pPr fontAlgn="auto">
              <a:spcAft>
                <a:spcPts val="0"/>
              </a:spcAft>
              <a:buNone/>
              <a:tabLst>
                <a:tab pos="723900" algn="l"/>
                <a:tab pos="1447800" algn="l"/>
                <a:tab pos="2171700" algn="l"/>
                <a:tab pos="2895600" algn="l"/>
                <a:tab pos="3619500" algn="l"/>
                <a:tab pos="4343400" algn="l"/>
                <a:tab pos="5067300" algn="l"/>
                <a:tab pos="5791200" algn="l"/>
                <a:tab pos="6515100" algn="l"/>
              </a:tabLst>
              <a:defRPr/>
            </a:pPr>
            <a:r>
              <a:rPr lang="en-US" sz="3300" i="1" dirty="0" smtClean="0">
                <a:solidFill>
                  <a:srgbClr val="0F72B8"/>
                </a:solidFill>
                <a:ea typeface="ＭＳ Ｐゴシック" pitchFamily="34" charset="-128"/>
              </a:rPr>
              <a:t>Optimize Network Visibility, Tool Utilization, and Staff Productivity</a:t>
            </a:r>
            <a:endParaRPr lang="en-GB" sz="3300" b="1" dirty="0" smtClean="0">
              <a:solidFill>
                <a:srgbClr val="1D62AF"/>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dirty="0" smtClean="0">
                <a:solidFill>
                  <a:srgbClr val="000000"/>
                </a:solidFill>
              </a:rPr>
              <a:t>June 16, 2009</a:t>
            </a: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lang="en-GB" dirty="0" smtClean="0">
              <a:solidFill>
                <a:srgbClr val="000000"/>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lang="en-GB" dirty="0" smtClean="0">
              <a:solidFill>
                <a:srgbClr val="000000"/>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sz="3600" b="1" dirty="0" smtClean="0">
                <a:solidFill>
                  <a:srgbClr val="1D62AF"/>
                </a:solidFill>
              </a:rPr>
              <a:t>Chip Webb</a:t>
            </a:r>
            <a:endParaRPr lang="en-GB" sz="3600" b="1" dirty="0">
              <a:solidFill>
                <a:srgbClr val="1D62AF"/>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dirty="0" smtClean="0">
                <a:solidFill>
                  <a:srgbClr val="000000"/>
                </a:solidFill>
              </a:rPr>
              <a:t>CTO  |  </a:t>
            </a:r>
            <a:r>
              <a:rPr lang="en-GB" dirty="0" err="1" smtClean="0">
                <a:solidFill>
                  <a:srgbClr val="000000"/>
                </a:solidFill>
              </a:rPr>
              <a:t>Anue</a:t>
            </a:r>
            <a:r>
              <a:rPr lang="en-GB" dirty="0" smtClean="0">
                <a:solidFill>
                  <a:srgbClr val="000000"/>
                </a:solidFill>
              </a:rPr>
              <a:t> Systems</a:t>
            </a: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lang="en-GB" dirty="0" smtClean="0">
              <a:solidFill>
                <a:srgbClr val="000000"/>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lang="en-GB" sz="2800" dirty="0" smtClean="0">
              <a:solidFill>
                <a:srgbClr val="000000"/>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lang="en-GB" sz="2800" dirty="0" smtClean="0">
              <a:solidFill>
                <a:srgbClr val="000000"/>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sz="2900" b="1" dirty="0">
                <a:solidFill>
                  <a:srgbClr val="1D62AF"/>
                </a:solidFill>
              </a:rPr>
              <a:t>SHARK</a:t>
            </a:r>
            <a:r>
              <a:rPr lang="en-GB" sz="2800" dirty="0" smtClean="0">
                <a:solidFill>
                  <a:srgbClr val="000000"/>
                </a:solidFill>
              </a:rPr>
              <a:t>FEST</a:t>
            </a:r>
            <a:r>
              <a:rPr lang="en-GB" sz="2800" b="1" dirty="0" smtClean="0">
                <a:solidFill>
                  <a:srgbClr val="0000FF"/>
                </a:solidFill>
              </a:rPr>
              <a:t> </a:t>
            </a:r>
            <a:r>
              <a:rPr lang="en-GB" sz="2900" b="1" dirty="0">
                <a:solidFill>
                  <a:srgbClr val="1D62AF"/>
                </a:solidFill>
              </a:rPr>
              <a:t>'09</a:t>
            </a:r>
            <a:endParaRPr lang="en-GB" sz="3600" b="1" dirty="0">
              <a:solidFill>
                <a:srgbClr val="1D62AF"/>
              </a:solidFill>
            </a:endParaRP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sz="2800" dirty="0" smtClean="0">
                <a:solidFill>
                  <a:srgbClr val="000000"/>
                </a:solidFill>
              </a:rPr>
              <a:t>Stanford University</a:t>
            </a:r>
          </a:p>
          <a:p>
            <a:pPr eaLnBrk="1" fontAlgn="auto" hangingPunct="1">
              <a:spcAft>
                <a:spcPts val="0"/>
              </a:spcAft>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lang="en-GB" sz="2800" dirty="0" smtClean="0">
                <a:solidFill>
                  <a:srgbClr val="000000"/>
                </a:solidFill>
              </a:rPr>
              <a:t>June 15-18, 2009</a:t>
            </a:r>
          </a:p>
        </p:txBody>
      </p:sp>
      <p:sp>
        <p:nvSpPr>
          <p:cNvPr id="4" name="Rectangle 3"/>
          <p:cNvSpPr>
            <a:spLocks noChangeAspect="1"/>
          </p:cNvSpPr>
          <p:nvPr/>
        </p:nvSpPr>
        <p:spPr>
          <a:xfrm>
            <a:off x="0" y="0"/>
            <a:ext cx="9144000" cy="1279525"/>
          </a:xfrm>
          <a:prstGeom prst="rect">
            <a:avLst/>
          </a:prstGeom>
          <a:solidFill>
            <a:srgbClr val="1D62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a:spLocks noChangeAspect="1"/>
          </p:cNvSpPr>
          <p:nvPr/>
        </p:nvSpPr>
        <p:spPr>
          <a:xfrm>
            <a:off x="0" y="6075363"/>
            <a:ext cx="9144000" cy="792162"/>
          </a:xfrm>
          <a:prstGeom prst="rect">
            <a:avLst/>
          </a:prstGeom>
          <a:solidFill>
            <a:srgbClr val="1D62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193" name="Picture 1"/>
          <p:cNvPicPr>
            <a:picLocks noChangeAspect="1" noChangeArrowheads="1"/>
          </p:cNvPicPr>
          <p:nvPr/>
        </p:nvPicPr>
        <p:blipFill>
          <a:blip r:embed="rId3" cstate="print"/>
          <a:srcRect/>
          <a:stretch>
            <a:fillRect/>
          </a:stretch>
        </p:blipFill>
        <p:spPr bwMode="auto">
          <a:xfrm>
            <a:off x="573024" y="4066032"/>
            <a:ext cx="416719" cy="60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D:\Desktop\Presentations\Sharkfest09\images\girl_catch_water_bucket_fountain.JPG"/>
          <p:cNvPicPr>
            <a:picLocks noChangeAspect="1" noChangeArrowheads="1"/>
          </p:cNvPicPr>
          <p:nvPr/>
        </p:nvPicPr>
        <p:blipFill>
          <a:blip r:embed="rId2"/>
          <a:srcRect/>
          <a:stretch>
            <a:fillRect/>
          </a:stretch>
        </p:blipFill>
        <p:spPr bwMode="auto">
          <a:xfrm>
            <a:off x="2667000" y="1432467"/>
            <a:ext cx="3581400" cy="5044533"/>
          </a:xfrm>
          <a:prstGeom prst="rect">
            <a:avLst/>
          </a:prstGeom>
          <a:noFill/>
        </p:spPr>
      </p:pic>
      <p:sp>
        <p:nvSpPr>
          <p:cNvPr id="2" name="Title 1"/>
          <p:cNvSpPr>
            <a:spLocks noGrp="1"/>
          </p:cNvSpPr>
          <p:nvPr>
            <p:ph type="title" idx="4294967295"/>
          </p:nvPr>
        </p:nvSpPr>
        <p:spPr>
          <a:xfrm>
            <a:off x="0" y="76200"/>
            <a:ext cx="9144000" cy="1143000"/>
          </a:xfrm>
        </p:spPr>
        <p:txBody>
          <a:bodyPr/>
          <a:lstStyle/>
          <a:p>
            <a:r>
              <a:rPr lang="en-US" dirty="0" smtClean="0"/>
              <a:t>Monitor one link with </a:t>
            </a:r>
            <a:r>
              <a:rPr lang="en-US" dirty="0" err="1" smtClean="0"/>
              <a:t>Wireshark</a:t>
            </a:r>
            <a:endParaRPr lang="en-US" dirty="0"/>
          </a:p>
        </p:txBody>
      </p:sp>
      <p:pic>
        <p:nvPicPr>
          <p:cNvPr id="23554" name="Picture 2" descr="D:\Desktop\Presentations\Sharkfest09\images\boy_cup_fountain.JPG"/>
          <p:cNvPicPr>
            <a:picLocks noChangeAspect="1" noChangeArrowheads="1"/>
          </p:cNvPicPr>
          <p:nvPr/>
        </p:nvPicPr>
        <p:blipFill>
          <a:blip r:embed="rId3"/>
          <a:srcRect/>
          <a:stretch>
            <a:fillRect/>
          </a:stretch>
        </p:blipFill>
        <p:spPr bwMode="auto">
          <a:xfrm>
            <a:off x="2362200" y="1447800"/>
            <a:ext cx="4267200" cy="47413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23554"/>
                                        </p:tgtEl>
                                        <p:attrNameLst>
                                          <p:attrName>ppt_x</p:attrName>
                                        </p:attrNameLst>
                                      </p:cBhvr>
                                      <p:tavLst>
                                        <p:tav tm="0">
                                          <p:val>
                                            <p:strVal val="ppt_x"/>
                                          </p:val>
                                        </p:tav>
                                        <p:tav tm="100000">
                                          <p:val>
                                            <p:strVal val="0-ppt_w/2"/>
                                          </p:val>
                                        </p:tav>
                                      </p:tavLst>
                                    </p:anim>
                                    <p:anim calcmode="lin" valueType="num">
                                      <p:cBhvr additive="base">
                                        <p:cTn id="7" dur="500"/>
                                        <p:tgtEl>
                                          <p:spTgt spid="23554"/>
                                        </p:tgtEl>
                                        <p:attrNameLst>
                                          <p:attrName>ppt_y</p:attrName>
                                        </p:attrNameLst>
                                      </p:cBhvr>
                                      <p:tavLst>
                                        <p:tav tm="0">
                                          <p:val>
                                            <p:strVal val="ppt_y"/>
                                          </p:val>
                                        </p:tav>
                                        <p:tav tm="100000">
                                          <p:val>
                                            <p:strVal val="ppt_y"/>
                                          </p:val>
                                        </p:tav>
                                      </p:tavLst>
                                    </p:anim>
                                    <p:set>
                                      <p:cBhvr>
                                        <p:cTn id="8" dur="1" fill="hold">
                                          <p:stCondLst>
                                            <p:cond delay="499"/>
                                          </p:stCondLst>
                                        </p:cTn>
                                        <p:tgtEl>
                                          <p:spTgt spid="23554"/>
                                        </p:tgtEl>
                                        <p:attrNameLst>
                                          <p:attrName>style.visibility</p:attrName>
                                        </p:attrNameLst>
                                      </p:cBhvr>
                                      <p:to>
                                        <p:strVal val="hidden"/>
                                      </p:to>
                                    </p:set>
                                  </p:childTnLst>
                                </p:cTn>
                              </p:par>
                              <p:par>
                                <p:cTn id="9" presetID="2" presetClass="entr" presetSubtype="2" fill="hold" nodeType="withEffect">
                                  <p:stCondLst>
                                    <p:cond delay="0"/>
                                  </p:stCondLst>
                                  <p:childTnLst>
                                    <p:set>
                                      <p:cBhvr>
                                        <p:cTn id="10" dur="1" fill="hold">
                                          <p:stCondLst>
                                            <p:cond delay="0"/>
                                          </p:stCondLst>
                                        </p:cTn>
                                        <p:tgtEl>
                                          <p:spTgt spid="23556"/>
                                        </p:tgtEl>
                                        <p:attrNameLst>
                                          <p:attrName>style.visibility</p:attrName>
                                        </p:attrNameLst>
                                      </p:cBhvr>
                                      <p:to>
                                        <p:strVal val="visible"/>
                                      </p:to>
                                    </p:set>
                                    <p:anim calcmode="lin" valueType="num">
                                      <p:cBhvr additive="base">
                                        <p:cTn id="11" dur="500" fill="hold"/>
                                        <p:tgtEl>
                                          <p:spTgt spid="23556"/>
                                        </p:tgtEl>
                                        <p:attrNameLst>
                                          <p:attrName>ppt_x</p:attrName>
                                        </p:attrNameLst>
                                      </p:cBhvr>
                                      <p:tavLst>
                                        <p:tav tm="0">
                                          <p:val>
                                            <p:strVal val="1+#ppt_w/2"/>
                                          </p:val>
                                        </p:tav>
                                        <p:tav tm="100000">
                                          <p:val>
                                            <p:strVal val="#ppt_x"/>
                                          </p:val>
                                        </p:tav>
                                      </p:tavLst>
                                    </p:anim>
                                    <p:anim calcmode="lin" valueType="num">
                                      <p:cBhvr additive="base">
                                        <p:cTn id="12"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6200"/>
            <a:ext cx="9144000" cy="1143000"/>
          </a:xfrm>
        </p:spPr>
        <p:txBody>
          <a:bodyPr/>
          <a:lstStyle/>
          <a:p>
            <a:r>
              <a:rPr lang="en-US" dirty="0" smtClean="0"/>
              <a:t>But one link is not enough</a:t>
            </a:r>
            <a:endParaRPr lang="en-US" dirty="0"/>
          </a:p>
        </p:txBody>
      </p:sp>
      <p:pic>
        <p:nvPicPr>
          <p:cNvPr id="24578" name="Picture 2" descr="D:\Desktop\Presentations\Sharkfest09\images\iceberg.jpg"/>
          <p:cNvPicPr>
            <a:picLocks noChangeAspect="1" noChangeArrowheads="1"/>
          </p:cNvPicPr>
          <p:nvPr/>
        </p:nvPicPr>
        <p:blipFill>
          <a:blip r:embed="rId2"/>
          <a:srcRect/>
          <a:stretch>
            <a:fillRect/>
          </a:stretch>
        </p:blipFill>
        <p:spPr bwMode="auto">
          <a:xfrm>
            <a:off x="3037237" y="1533916"/>
            <a:ext cx="3211163" cy="479068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descr="D:\Desktop\Presentations\Sharkfest09\images\boy_sitting_on_fountain.JPG"/>
          <p:cNvPicPr>
            <a:picLocks noChangeAspect="1" noChangeArrowheads="1"/>
          </p:cNvPicPr>
          <p:nvPr/>
        </p:nvPicPr>
        <p:blipFill>
          <a:blip r:embed="rId2"/>
          <a:srcRect/>
          <a:stretch>
            <a:fillRect/>
          </a:stretch>
        </p:blipFill>
        <p:spPr bwMode="auto">
          <a:xfrm>
            <a:off x="2286000" y="1447800"/>
            <a:ext cx="4576572" cy="4800600"/>
          </a:xfrm>
          <a:prstGeom prst="rect">
            <a:avLst/>
          </a:prstGeom>
          <a:noFill/>
        </p:spPr>
      </p:pic>
      <p:sp>
        <p:nvSpPr>
          <p:cNvPr id="2" name="Title 1"/>
          <p:cNvSpPr>
            <a:spLocks noGrp="1"/>
          </p:cNvSpPr>
          <p:nvPr>
            <p:ph type="title"/>
          </p:nvPr>
        </p:nvSpPr>
        <p:spPr/>
        <p:txBody>
          <a:bodyPr/>
          <a:lstStyle/>
          <a:p>
            <a:r>
              <a:rPr lang="en-US" dirty="0" smtClean="0"/>
              <a:t>And </a:t>
            </a:r>
            <a:r>
              <a:rPr lang="en-US" dirty="0" err="1" smtClean="0"/>
              <a:t>Wireshark</a:t>
            </a:r>
            <a:r>
              <a:rPr lang="en-US" dirty="0" smtClean="0"/>
              <a:t> might not keep up</a:t>
            </a:r>
            <a:endParaRPr lang="en-US" dirty="0"/>
          </a:p>
        </p:txBody>
      </p:sp>
      <p:pic>
        <p:nvPicPr>
          <p:cNvPr id="25602" name="Picture 2" descr="D:\Desktop\Presentations\Sharkfest09\images\boy_hand_on_fountain.JPG"/>
          <p:cNvPicPr>
            <a:picLocks noChangeAspect="1" noChangeArrowheads="1"/>
          </p:cNvPicPr>
          <p:nvPr/>
        </p:nvPicPr>
        <p:blipFill>
          <a:blip r:embed="rId3"/>
          <a:srcRect/>
          <a:stretch>
            <a:fillRect/>
          </a:stretch>
        </p:blipFill>
        <p:spPr bwMode="auto">
          <a:xfrm>
            <a:off x="3048000" y="1473357"/>
            <a:ext cx="2819400" cy="49274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1+#ppt_w/2"/>
                                          </p:val>
                                        </p:tav>
                                        <p:tav tm="100000">
                                          <p:val>
                                            <p:strVal val="#ppt_x"/>
                                          </p:val>
                                        </p:tav>
                                      </p:tavLst>
                                    </p:anim>
                                    <p:anim calcmode="lin" valueType="num">
                                      <p:cBhvr additive="base">
                                        <p:cTn id="8" dur="500" fill="hold"/>
                                        <p:tgtEl>
                                          <p:spTgt spid="256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8" fill="hold" nodeType="clickEffect">
                                  <p:stCondLst>
                                    <p:cond delay="0"/>
                                  </p:stCondLst>
                                  <p:childTnLst>
                                    <p:anim calcmode="lin" valueType="num">
                                      <p:cBhvr additive="base">
                                        <p:cTn id="12" dur="500"/>
                                        <p:tgtEl>
                                          <p:spTgt spid="25602"/>
                                        </p:tgtEl>
                                        <p:attrNameLst>
                                          <p:attrName>ppt_x</p:attrName>
                                        </p:attrNameLst>
                                      </p:cBhvr>
                                      <p:tavLst>
                                        <p:tav tm="0">
                                          <p:val>
                                            <p:strVal val="ppt_x"/>
                                          </p:val>
                                        </p:tav>
                                        <p:tav tm="100000">
                                          <p:val>
                                            <p:strVal val="0-ppt_w/2"/>
                                          </p:val>
                                        </p:tav>
                                      </p:tavLst>
                                    </p:anim>
                                    <p:anim calcmode="lin" valueType="num">
                                      <p:cBhvr additive="base">
                                        <p:cTn id="13" dur="500"/>
                                        <p:tgtEl>
                                          <p:spTgt spid="25602"/>
                                        </p:tgtEl>
                                        <p:attrNameLst>
                                          <p:attrName>ppt_y</p:attrName>
                                        </p:attrNameLst>
                                      </p:cBhvr>
                                      <p:tavLst>
                                        <p:tav tm="0">
                                          <p:val>
                                            <p:strVal val="ppt_y"/>
                                          </p:val>
                                        </p:tav>
                                        <p:tav tm="100000">
                                          <p:val>
                                            <p:strVal val="ppt_y"/>
                                          </p:val>
                                        </p:tav>
                                      </p:tavLst>
                                    </p:anim>
                                    <p:set>
                                      <p:cBhvr>
                                        <p:cTn id="14" dur="1" fill="hold">
                                          <p:stCondLst>
                                            <p:cond delay="499"/>
                                          </p:stCondLst>
                                        </p:cTn>
                                        <p:tgtEl>
                                          <p:spTgt spid="25602"/>
                                        </p:tgtEl>
                                        <p:attrNameLst>
                                          <p:attrName>style.visibility</p:attrName>
                                        </p:attrNameLst>
                                      </p:cBhvr>
                                      <p:to>
                                        <p:strVal val="hidden"/>
                                      </p:to>
                                    </p:set>
                                  </p:childTnLst>
                                </p:cTn>
                              </p:par>
                              <p:par>
                                <p:cTn id="15" presetID="2" presetClass="entr" presetSubtype="2" fill="hold" nodeType="withEffect">
                                  <p:stCondLst>
                                    <p:cond delay="0"/>
                                  </p:stCondLst>
                                  <p:childTnLst>
                                    <p:set>
                                      <p:cBhvr>
                                        <p:cTn id="16" dur="1" fill="hold">
                                          <p:stCondLst>
                                            <p:cond delay="0"/>
                                          </p:stCondLst>
                                        </p:cTn>
                                        <p:tgtEl>
                                          <p:spTgt spid="25603"/>
                                        </p:tgtEl>
                                        <p:attrNameLst>
                                          <p:attrName>style.visibility</p:attrName>
                                        </p:attrNameLst>
                                      </p:cBhvr>
                                      <p:to>
                                        <p:strVal val="visible"/>
                                      </p:to>
                                    </p:set>
                                    <p:anim calcmode="lin" valueType="num">
                                      <p:cBhvr additive="base">
                                        <p:cTn id="17" dur="500" fill="hold"/>
                                        <p:tgtEl>
                                          <p:spTgt spid="25603"/>
                                        </p:tgtEl>
                                        <p:attrNameLst>
                                          <p:attrName>ppt_x</p:attrName>
                                        </p:attrNameLst>
                                      </p:cBhvr>
                                      <p:tavLst>
                                        <p:tav tm="0">
                                          <p:val>
                                            <p:strVal val="1+#ppt_w/2"/>
                                          </p:val>
                                        </p:tav>
                                        <p:tav tm="100000">
                                          <p:val>
                                            <p:strVal val="#ppt_x"/>
                                          </p:val>
                                        </p:tav>
                                      </p:tavLst>
                                    </p:anim>
                                    <p:anim calcmode="lin" valueType="num">
                                      <p:cBhvr additive="base">
                                        <p:cTn id="1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idx="4294967295"/>
          </p:nvPr>
        </p:nvSpPr>
        <p:spPr>
          <a:xfrm>
            <a:off x="0" y="160338"/>
            <a:ext cx="8682038" cy="792162"/>
          </a:xfrm>
        </p:spPr>
        <p:txBody>
          <a:bodyPr/>
          <a:lstStyle/>
          <a:p>
            <a:pPr eaLnBrk="1" hangingPunct="1"/>
            <a:r>
              <a:rPr lang="en-US" dirty="0" smtClean="0">
                <a:ea typeface="ＭＳ Ｐゴシック" pitchFamily="34" charset="-128"/>
              </a:rPr>
              <a:t>Point Solutions Are Not Enough</a:t>
            </a:r>
          </a:p>
        </p:txBody>
      </p:sp>
      <p:graphicFrame>
        <p:nvGraphicFramePr>
          <p:cNvPr id="8" name="Content Placeholder 7"/>
          <p:cNvGraphicFramePr>
            <a:graphicFrameLocks noGrp="1"/>
          </p:cNvGraphicFramePr>
          <p:nvPr>
            <p:ph idx="4294967295"/>
          </p:nvPr>
        </p:nvGraphicFramePr>
        <p:xfrm>
          <a:off x="380999" y="1687513"/>
          <a:ext cx="8382001" cy="3036290"/>
        </p:xfrm>
        <a:graphic>
          <a:graphicData uri="http://schemas.openxmlformats.org/drawingml/2006/table">
            <a:tbl>
              <a:tblPr firstRow="1" bandRow="1">
                <a:tableStyleId>{5940675A-B579-460E-94D1-54222C63F5DA}</a:tableStyleId>
              </a:tblPr>
              <a:tblGrid>
                <a:gridCol w="1809715"/>
                <a:gridCol w="984286"/>
                <a:gridCol w="1187374"/>
                <a:gridCol w="1158218"/>
                <a:gridCol w="1312009"/>
                <a:gridCol w="1930399"/>
              </a:tblGrid>
              <a:tr h="817346">
                <a:tc>
                  <a:txBody>
                    <a:bodyPr/>
                    <a:lstStyle/>
                    <a:p>
                      <a:pPr algn="ctr"/>
                      <a:r>
                        <a:rPr lang="en-US" sz="1400" b="1" dirty="0" smtClean="0"/>
                        <a:t>Approach</a:t>
                      </a:r>
                      <a:endParaRPr lang="en-US" sz="1400" b="1" dirty="0"/>
                    </a:p>
                  </a:txBody>
                  <a:tcPr marL="84433" marR="84433" anchor="ctr">
                    <a:solidFill>
                      <a:srgbClr val="C7C9CB"/>
                    </a:solidFill>
                  </a:tcPr>
                </a:tc>
                <a:tc>
                  <a:txBody>
                    <a:bodyPr/>
                    <a:lstStyle/>
                    <a:p>
                      <a:pPr algn="ctr"/>
                      <a:r>
                        <a:rPr lang="en-US" sz="1400" b="1" dirty="0" smtClean="0"/>
                        <a:t>Filtering</a:t>
                      </a:r>
                      <a:endParaRPr lang="en-US" sz="1400" b="1" dirty="0"/>
                    </a:p>
                  </a:txBody>
                  <a:tcPr marL="84433" marR="84433" anchor="ctr">
                    <a:solidFill>
                      <a:srgbClr val="C7C9CB"/>
                    </a:solidFill>
                  </a:tcPr>
                </a:tc>
                <a:tc>
                  <a:txBody>
                    <a:bodyPr/>
                    <a:lstStyle/>
                    <a:p>
                      <a:pPr algn="ctr"/>
                      <a:r>
                        <a:rPr lang="en-US" sz="1400" b="1" dirty="0" smtClean="0"/>
                        <a:t>Aggregation</a:t>
                      </a:r>
                      <a:endParaRPr lang="en-US" sz="1400" b="1" dirty="0"/>
                    </a:p>
                  </a:txBody>
                  <a:tcPr marL="84433" marR="84433" anchor="ctr">
                    <a:solidFill>
                      <a:srgbClr val="C7C9CB"/>
                    </a:solidFill>
                  </a:tcPr>
                </a:tc>
                <a:tc>
                  <a:txBody>
                    <a:bodyPr/>
                    <a:lstStyle/>
                    <a:p>
                      <a:pPr algn="ctr"/>
                      <a:r>
                        <a:rPr lang="en-US" sz="1400" b="1" dirty="0" smtClean="0"/>
                        <a:t>Multicasting</a:t>
                      </a:r>
                      <a:endParaRPr lang="en-US" sz="1400" b="1" dirty="0"/>
                    </a:p>
                  </a:txBody>
                  <a:tcPr marL="84433" marR="84433" anchor="ctr">
                    <a:solidFill>
                      <a:srgbClr val="C7C9CB"/>
                    </a:solidFill>
                  </a:tcPr>
                </a:tc>
                <a:tc>
                  <a:txBody>
                    <a:bodyPr/>
                    <a:lstStyle/>
                    <a:p>
                      <a:pPr algn="ctr"/>
                      <a:r>
                        <a:rPr lang="en-US" sz="1400" b="1" dirty="0" smtClean="0"/>
                        <a:t>Ease</a:t>
                      </a:r>
                      <a:r>
                        <a:rPr lang="en-US" sz="1400" b="1" baseline="0" dirty="0" smtClean="0"/>
                        <a:t> to Use Optimization Control Panel</a:t>
                      </a:r>
                      <a:endParaRPr lang="en-US" sz="1400" b="1" dirty="0"/>
                    </a:p>
                  </a:txBody>
                  <a:tcPr marL="84433" marR="84433" anchor="ctr">
                    <a:solidFill>
                      <a:srgbClr val="C7C9CB"/>
                    </a:solidFill>
                  </a:tcPr>
                </a:tc>
                <a:tc>
                  <a:txBody>
                    <a:bodyPr/>
                    <a:lstStyle/>
                    <a:p>
                      <a:pPr algn="ctr"/>
                      <a:r>
                        <a:rPr lang="en-US" sz="1400" b="1" dirty="0" smtClean="0"/>
                        <a:t>Comment</a:t>
                      </a:r>
                      <a:endParaRPr lang="en-US" sz="1400" b="1" dirty="0"/>
                    </a:p>
                  </a:txBody>
                  <a:tcPr marL="84433" marR="84433" anchor="ctr">
                    <a:solidFill>
                      <a:srgbClr val="C7C9CB"/>
                    </a:solidFill>
                  </a:tcPr>
                </a:tc>
              </a:tr>
              <a:tr h="572143">
                <a:tc>
                  <a:txBody>
                    <a:bodyPr/>
                    <a:lstStyle/>
                    <a:p>
                      <a:r>
                        <a:rPr lang="en-US" sz="1400" b="1" dirty="0" smtClean="0"/>
                        <a:t>RSPAN</a:t>
                      </a:r>
                      <a:endParaRPr lang="en-US" sz="1400" b="1" dirty="0"/>
                    </a:p>
                  </a:txBody>
                  <a:tcPr marL="84433" marR="84433" anchor="ctr"/>
                </a:tc>
                <a:tc>
                  <a:txBody>
                    <a:bodyPr/>
                    <a:lstStyle/>
                    <a:p>
                      <a:pPr algn="ctr"/>
                      <a:r>
                        <a:rPr lang="en-US" sz="1400" dirty="0" smtClean="0"/>
                        <a:t>Limited</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Limited</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Decreases switch performance</a:t>
                      </a:r>
                      <a:endParaRPr lang="en-US" sz="1400" dirty="0"/>
                    </a:p>
                  </a:txBody>
                  <a:tcPr marL="84433" marR="84433" anchor="ctr"/>
                </a:tc>
              </a:tr>
              <a:tr h="555795">
                <a:tc>
                  <a:txBody>
                    <a:bodyPr/>
                    <a:lstStyle/>
                    <a:p>
                      <a:r>
                        <a:rPr lang="en-US" sz="1400" b="1" dirty="0" smtClean="0"/>
                        <a:t>Matrix</a:t>
                      </a:r>
                      <a:r>
                        <a:rPr lang="en-US" sz="1400" b="1" baseline="0" dirty="0" smtClean="0"/>
                        <a:t> Switches</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r>
                        <a:rPr lang="en-US" sz="1400" baseline="0" dirty="0" smtClean="0"/>
                        <a:t> support for</a:t>
                      </a:r>
                      <a:br>
                        <a:rPr lang="en-US" sz="1400" baseline="0" dirty="0" smtClean="0"/>
                      </a:br>
                      <a:r>
                        <a:rPr lang="en-US" sz="1400" baseline="0" dirty="0" smtClean="0"/>
                        <a:t>layers 3 &amp; 4</a:t>
                      </a:r>
                      <a:endParaRPr lang="en-US" sz="1400" dirty="0"/>
                    </a:p>
                  </a:txBody>
                  <a:tcPr marL="84433" marR="84433" anchor="ctr"/>
                </a:tc>
              </a:tr>
              <a:tr h="545503">
                <a:tc>
                  <a:txBody>
                    <a:bodyPr/>
                    <a:lstStyle/>
                    <a:p>
                      <a:r>
                        <a:rPr lang="en-US" sz="1400" b="1" dirty="0" smtClean="0"/>
                        <a:t>TAP Aggregator</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 SPAN port</a:t>
                      </a:r>
                      <a:r>
                        <a:rPr lang="en-US" sz="1400" baseline="0" dirty="0" smtClean="0"/>
                        <a:t> support</a:t>
                      </a:r>
                      <a:endParaRPr lang="en-US" sz="1400" dirty="0"/>
                    </a:p>
                  </a:txBody>
                  <a:tcPr marL="84433" marR="84433" anchor="ctr"/>
                </a:tc>
              </a:tr>
              <a:tr h="545503">
                <a:tc>
                  <a:txBody>
                    <a:bodyPr/>
                    <a:lstStyle/>
                    <a:p>
                      <a:r>
                        <a:rPr lang="en-US" sz="1400" b="1" dirty="0" smtClean="0"/>
                        <a:t>Replicating TAP</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No SPAN port</a:t>
                      </a:r>
                      <a:r>
                        <a:rPr lang="en-US" sz="1400" baseline="0" dirty="0" smtClean="0"/>
                        <a:t> support</a:t>
                      </a:r>
                      <a:endParaRPr lang="en-US" sz="1400" dirty="0" smtClean="0"/>
                    </a:p>
                  </a:txBody>
                  <a:tcPr marL="84433" marR="84433" anchor="ct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295275" y="134938"/>
            <a:ext cx="8848725" cy="1084262"/>
          </a:xfrm>
        </p:spPr>
        <p:txBody>
          <a:bodyPr/>
          <a:lstStyle/>
          <a:p>
            <a:pPr eaLnBrk="1" hangingPunct="1"/>
            <a:r>
              <a:rPr lang="en-US" dirty="0" smtClean="0">
                <a:ea typeface="ＭＳ Ｐゴシック" pitchFamily="34" charset="-128"/>
              </a:rPr>
              <a:t>Net Tool Optimizer Solution</a:t>
            </a:r>
            <a:r>
              <a:rPr lang="en-US" sz="2800" dirty="0" smtClean="0">
                <a:ea typeface="ＭＳ Ｐゴシック" pitchFamily="34" charset="-128"/>
              </a:rPr>
              <a:t/>
            </a:r>
            <a:br>
              <a:rPr lang="en-US" sz="2800" dirty="0" smtClean="0">
                <a:ea typeface="ＭＳ Ｐゴシック" pitchFamily="34" charset="-128"/>
              </a:rPr>
            </a:br>
            <a:r>
              <a:rPr lang="en-US" sz="2000" dirty="0" smtClean="0">
                <a:ea typeface="ＭＳ Ｐゴシック" pitchFamily="34" charset="-128"/>
              </a:rPr>
              <a:t>Use Powerful Tools to Their Full Potential by Providing Them the Right Data</a:t>
            </a:r>
          </a:p>
        </p:txBody>
      </p:sp>
      <p:sp>
        <p:nvSpPr>
          <p:cNvPr id="11267" name="Content Placeholder 2"/>
          <p:cNvSpPr>
            <a:spLocks noGrp="1"/>
          </p:cNvSpPr>
          <p:nvPr>
            <p:ph idx="4294967295"/>
          </p:nvPr>
        </p:nvSpPr>
        <p:spPr>
          <a:xfrm>
            <a:off x="939800" y="4708525"/>
            <a:ext cx="8204200" cy="1463675"/>
          </a:xfrm>
        </p:spPr>
        <p:txBody>
          <a:bodyPr/>
          <a:lstStyle/>
          <a:p>
            <a:pPr eaLnBrk="1" hangingPunct="1">
              <a:spcBef>
                <a:spcPts val="0"/>
              </a:spcBef>
            </a:pPr>
            <a:r>
              <a:rPr lang="en-US" sz="2000" dirty="0" smtClean="0">
                <a:ea typeface="ＭＳ Ｐゴシック" pitchFamily="34" charset="-128"/>
              </a:rPr>
              <a:t>Aggregate network data to a convenient centralized “tool farm” </a:t>
            </a:r>
          </a:p>
          <a:p>
            <a:pPr eaLnBrk="1" hangingPunct="1">
              <a:spcBef>
                <a:spcPts val="0"/>
              </a:spcBef>
            </a:pPr>
            <a:r>
              <a:rPr lang="en-US" sz="2000" dirty="0" smtClean="0">
                <a:ea typeface="ＭＳ Ｐゴシック" pitchFamily="34" charset="-128"/>
              </a:rPr>
              <a:t>Allow multiple tools to share access to network data</a:t>
            </a:r>
          </a:p>
          <a:p>
            <a:pPr eaLnBrk="1" hangingPunct="1">
              <a:spcBef>
                <a:spcPts val="0"/>
              </a:spcBef>
            </a:pPr>
            <a:r>
              <a:rPr lang="en-US" sz="2000" dirty="0" smtClean="0">
                <a:ea typeface="ＭＳ Ｐゴシック" pitchFamily="34" charset="-128"/>
              </a:rPr>
              <a:t>Load balance tools by providing them just the data they need</a:t>
            </a:r>
            <a:endParaRPr lang="en-US" sz="1600" dirty="0" smtClean="0">
              <a:ea typeface="ＭＳ Ｐゴシック" pitchFamily="34" charset="-128"/>
            </a:endParaRPr>
          </a:p>
          <a:p>
            <a:pPr eaLnBrk="1" hangingPunct="1">
              <a:spcBef>
                <a:spcPts val="0"/>
              </a:spcBef>
            </a:pPr>
            <a:r>
              <a:rPr lang="en-US" sz="2000" dirty="0" smtClean="0">
                <a:ea typeface="ＭＳ Ｐゴシック" pitchFamily="34" charset="-128"/>
              </a:rPr>
              <a:t>Optimize tool utilization with simple GUI and integrated packet filtering</a:t>
            </a:r>
          </a:p>
          <a:p>
            <a:pPr eaLnBrk="1" hangingPunct="1">
              <a:spcBef>
                <a:spcPts val="1000"/>
              </a:spcBef>
            </a:pPr>
            <a:endParaRPr lang="en-US" dirty="0" smtClean="0">
              <a:ea typeface="ＭＳ Ｐゴシック" pitchFamily="34" charset="-128"/>
            </a:endParaRPr>
          </a:p>
        </p:txBody>
      </p:sp>
      <p:sp>
        <p:nvSpPr>
          <p:cNvPr id="7" name="Line 48"/>
          <p:cNvSpPr>
            <a:spLocks noChangeShapeType="1"/>
          </p:cNvSpPr>
          <p:nvPr/>
        </p:nvSpPr>
        <p:spPr bwMode="auto">
          <a:xfrm flipV="1">
            <a:off x="1300163" y="3286125"/>
            <a:ext cx="352425" cy="4572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8" name="Line 49"/>
          <p:cNvSpPr>
            <a:spLocks noChangeShapeType="1"/>
          </p:cNvSpPr>
          <p:nvPr/>
        </p:nvSpPr>
        <p:spPr bwMode="auto">
          <a:xfrm flipV="1">
            <a:off x="1158875" y="2828925"/>
            <a:ext cx="141288" cy="6858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9" name="Line 50"/>
          <p:cNvSpPr>
            <a:spLocks noChangeShapeType="1"/>
          </p:cNvSpPr>
          <p:nvPr/>
        </p:nvSpPr>
        <p:spPr bwMode="auto">
          <a:xfrm flipV="1">
            <a:off x="1441450" y="1914525"/>
            <a:ext cx="1055688" cy="706438"/>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10" name="Line 51"/>
          <p:cNvSpPr>
            <a:spLocks noChangeShapeType="1"/>
          </p:cNvSpPr>
          <p:nvPr/>
        </p:nvSpPr>
        <p:spPr bwMode="auto">
          <a:xfrm flipV="1">
            <a:off x="1370013" y="1914525"/>
            <a:ext cx="352425" cy="6858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11" name="Line 52"/>
          <p:cNvSpPr>
            <a:spLocks noChangeShapeType="1"/>
          </p:cNvSpPr>
          <p:nvPr/>
        </p:nvSpPr>
        <p:spPr bwMode="auto">
          <a:xfrm flipH="1">
            <a:off x="1863725" y="1914525"/>
            <a:ext cx="139700" cy="9144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12" name="Line 53"/>
          <p:cNvSpPr>
            <a:spLocks noChangeShapeType="1"/>
          </p:cNvSpPr>
          <p:nvPr/>
        </p:nvSpPr>
        <p:spPr bwMode="auto">
          <a:xfrm flipV="1">
            <a:off x="1933575" y="2066925"/>
            <a:ext cx="633413" cy="8382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13" name="Line 58"/>
          <p:cNvSpPr>
            <a:spLocks noChangeShapeType="1"/>
          </p:cNvSpPr>
          <p:nvPr/>
        </p:nvSpPr>
        <p:spPr bwMode="auto">
          <a:xfrm flipH="1" flipV="1">
            <a:off x="1441450" y="2828925"/>
            <a:ext cx="211138" cy="152400"/>
          </a:xfrm>
          <a:prstGeom prst="line">
            <a:avLst/>
          </a:prstGeom>
          <a:noFill/>
          <a:ln w="38100">
            <a:solidFill>
              <a:schemeClr val="tx2">
                <a:lumMod val="60000"/>
                <a:lumOff val="40000"/>
              </a:schemeClr>
            </a:solidFill>
            <a:prstDash val="sysDash"/>
            <a:round/>
            <a:headEnd/>
            <a:tailEnd/>
          </a:ln>
        </p:spPr>
        <p:txBody>
          <a:bodyPr/>
          <a:lstStyle/>
          <a:p>
            <a:pPr algn="ctr">
              <a:defRPr/>
            </a:pPr>
            <a:endParaRPr lang="en-US" sz="1600" dirty="0">
              <a:latin typeface="Times New Roman" charset="0"/>
              <a:ea typeface="ＭＳ Ｐゴシック" charset="-128"/>
              <a:cs typeface="+mn-cs"/>
            </a:endParaRPr>
          </a:p>
        </p:txBody>
      </p:sp>
      <p:sp>
        <p:nvSpPr>
          <p:cNvPr id="8203" name="Text Box 81"/>
          <p:cNvSpPr txBox="1">
            <a:spLocks noChangeArrowheads="1"/>
          </p:cNvSpPr>
          <p:nvPr/>
        </p:nvSpPr>
        <p:spPr bwMode="auto">
          <a:xfrm>
            <a:off x="76200" y="2587823"/>
            <a:ext cx="1109663" cy="307777"/>
          </a:xfrm>
          <a:prstGeom prst="rect">
            <a:avLst/>
          </a:prstGeom>
          <a:noFill/>
          <a:ln w="9525">
            <a:noFill/>
            <a:miter lim="800000"/>
            <a:headEnd/>
            <a:tailEnd/>
          </a:ln>
        </p:spPr>
        <p:txBody>
          <a:bodyPr wrap="square">
            <a:spAutoFit/>
          </a:bodyPr>
          <a:lstStyle/>
          <a:p>
            <a:pPr algn="ctr"/>
            <a:r>
              <a:rPr lang="en-US" sz="1400" i="1" dirty="0">
                <a:latin typeface="Arial Rounded MT Bold" pitchFamily="34" charset="0"/>
              </a:rPr>
              <a:t>Switches</a:t>
            </a:r>
          </a:p>
        </p:txBody>
      </p:sp>
      <p:sp>
        <p:nvSpPr>
          <p:cNvPr id="8204" name="Text Box 82"/>
          <p:cNvSpPr txBox="1">
            <a:spLocks noChangeArrowheads="1"/>
          </p:cNvSpPr>
          <p:nvPr/>
        </p:nvSpPr>
        <p:spPr bwMode="auto">
          <a:xfrm>
            <a:off x="762000" y="1447800"/>
            <a:ext cx="868362" cy="307777"/>
          </a:xfrm>
          <a:prstGeom prst="rect">
            <a:avLst/>
          </a:prstGeom>
          <a:noFill/>
          <a:ln w="9525">
            <a:noFill/>
            <a:miter lim="800000"/>
            <a:headEnd/>
            <a:tailEnd/>
          </a:ln>
        </p:spPr>
        <p:txBody>
          <a:bodyPr>
            <a:spAutoFit/>
          </a:bodyPr>
          <a:lstStyle/>
          <a:p>
            <a:pPr algn="ctr"/>
            <a:r>
              <a:rPr lang="en-US" sz="1400" i="1" dirty="0">
                <a:latin typeface="Arial Rounded MT Bold" pitchFamily="34" charset="0"/>
              </a:rPr>
              <a:t>Servers</a:t>
            </a:r>
          </a:p>
        </p:txBody>
      </p:sp>
      <p:pic>
        <p:nvPicPr>
          <p:cNvPr id="8205" name="Picture 37"/>
          <p:cNvPicPr>
            <a:picLocks noChangeArrowheads="1"/>
          </p:cNvPicPr>
          <p:nvPr/>
        </p:nvPicPr>
        <p:blipFill>
          <a:blip r:embed="rId3"/>
          <a:srcRect/>
          <a:stretch>
            <a:fillRect/>
          </a:stretch>
        </p:blipFill>
        <p:spPr bwMode="auto">
          <a:xfrm>
            <a:off x="877888" y="3590925"/>
            <a:ext cx="492125" cy="381000"/>
          </a:xfrm>
          <a:prstGeom prst="rect">
            <a:avLst/>
          </a:prstGeom>
          <a:noFill/>
          <a:ln w="9525">
            <a:noFill/>
            <a:miter lim="800000"/>
            <a:headEnd/>
            <a:tailEnd/>
          </a:ln>
        </p:spPr>
      </p:pic>
      <p:pic>
        <p:nvPicPr>
          <p:cNvPr id="8206" name="Picture 59" descr="MGX8000MultiserviceSwitch"/>
          <p:cNvPicPr>
            <a:picLocks noChangeAspect="1" noChangeArrowheads="1"/>
          </p:cNvPicPr>
          <p:nvPr/>
        </p:nvPicPr>
        <p:blipFill>
          <a:blip r:embed="rId4"/>
          <a:srcRect/>
          <a:stretch>
            <a:fillRect/>
          </a:stretch>
        </p:blipFill>
        <p:spPr bwMode="auto">
          <a:xfrm>
            <a:off x="1652588" y="2905125"/>
            <a:ext cx="395287" cy="457200"/>
          </a:xfrm>
          <a:prstGeom prst="rect">
            <a:avLst/>
          </a:prstGeom>
          <a:noFill/>
          <a:ln w="9525">
            <a:noFill/>
            <a:miter lim="800000"/>
            <a:headEnd/>
            <a:tailEnd/>
          </a:ln>
        </p:spPr>
      </p:pic>
      <p:grpSp>
        <p:nvGrpSpPr>
          <p:cNvPr id="2" name="Group 54"/>
          <p:cNvGrpSpPr>
            <a:grpSpLocks/>
          </p:cNvGrpSpPr>
          <p:nvPr/>
        </p:nvGrpSpPr>
        <p:grpSpPr bwMode="auto">
          <a:xfrm>
            <a:off x="2425700" y="1533525"/>
            <a:ext cx="457200" cy="555625"/>
            <a:chOff x="2426" y="2962"/>
            <a:chExt cx="416" cy="550"/>
          </a:xfrm>
        </p:grpSpPr>
        <p:pic>
          <p:nvPicPr>
            <p:cNvPr id="11316" name="Picture 55"/>
            <p:cNvPicPr>
              <a:picLocks noChangeArrowheads="1"/>
            </p:cNvPicPr>
            <p:nvPr/>
          </p:nvPicPr>
          <p:blipFill>
            <a:blip r:embed="rId5"/>
            <a:srcRect/>
            <a:stretch>
              <a:fillRect/>
            </a:stretch>
          </p:blipFill>
          <p:spPr bwMode="auto">
            <a:xfrm>
              <a:off x="2426" y="2962"/>
              <a:ext cx="224" cy="358"/>
            </a:xfrm>
            <a:prstGeom prst="rect">
              <a:avLst/>
            </a:prstGeom>
            <a:noFill/>
            <a:ln w="9525">
              <a:noFill/>
              <a:miter lim="800000"/>
              <a:headEnd/>
              <a:tailEnd/>
            </a:ln>
          </p:spPr>
        </p:pic>
        <p:pic>
          <p:nvPicPr>
            <p:cNvPr id="11317" name="Picture 56"/>
            <p:cNvPicPr>
              <a:picLocks noChangeArrowheads="1"/>
            </p:cNvPicPr>
            <p:nvPr/>
          </p:nvPicPr>
          <p:blipFill>
            <a:blip r:embed="rId5"/>
            <a:srcRect/>
            <a:stretch>
              <a:fillRect/>
            </a:stretch>
          </p:blipFill>
          <p:spPr bwMode="auto">
            <a:xfrm>
              <a:off x="2522" y="3058"/>
              <a:ext cx="224" cy="358"/>
            </a:xfrm>
            <a:prstGeom prst="rect">
              <a:avLst/>
            </a:prstGeom>
            <a:noFill/>
            <a:ln w="9525">
              <a:noFill/>
              <a:miter lim="800000"/>
              <a:headEnd/>
              <a:tailEnd/>
            </a:ln>
          </p:spPr>
        </p:pic>
        <p:pic>
          <p:nvPicPr>
            <p:cNvPr id="11318" name="Picture 57"/>
            <p:cNvPicPr>
              <a:picLocks noChangeArrowheads="1"/>
            </p:cNvPicPr>
            <p:nvPr/>
          </p:nvPicPr>
          <p:blipFill>
            <a:blip r:embed="rId5"/>
            <a:srcRect/>
            <a:stretch>
              <a:fillRect/>
            </a:stretch>
          </p:blipFill>
          <p:spPr bwMode="auto">
            <a:xfrm>
              <a:off x="2618" y="3154"/>
              <a:ext cx="224" cy="358"/>
            </a:xfrm>
            <a:prstGeom prst="rect">
              <a:avLst/>
            </a:prstGeom>
            <a:noFill/>
            <a:ln w="9525">
              <a:noFill/>
              <a:miter lim="800000"/>
              <a:headEnd/>
              <a:tailEnd/>
            </a:ln>
          </p:spPr>
        </p:pic>
      </p:grpSp>
      <p:sp>
        <p:nvSpPr>
          <p:cNvPr id="8208" name="Text Box 81"/>
          <p:cNvSpPr txBox="1">
            <a:spLocks noChangeArrowheads="1"/>
          </p:cNvSpPr>
          <p:nvPr/>
        </p:nvSpPr>
        <p:spPr bwMode="auto">
          <a:xfrm>
            <a:off x="588963" y="3971925"/>
            <a:ext cx="1077912" cy="523220"/>
          </a:xfrm>
          <a:prstGeom prst="rect">
            <a:avLst/>
          </a:prstGeom>
          <a:noFill/>
          <a:ln w="9525">
            <a:noFill/>
            <a:miter lim="800000"/>
            <a:headEnd/>
            <a:tailEnd/>
          </a:ln>
        </p:spPr>
        <p:txBody>
          <a:bodyPr>
            <a:spAutoFit/>
          </a:bodyPr>
          <a:lstStyle/>
          <a:p>
            <a:pPr algn="ctr">
              <a:buFont typeface="Times" pitchFamily="18" charset="0"/>
              <a:buNone/>
            </a:pPr>
            <a:r>
              <a:rPr lang="en-US" sz="1400" i="1">
                <a:latin typeface="Arial Rounded MT Bold" pitchFamily="34" charset="0"/>
              </a:rPr>
              <a:t>Edge Router</a:t>
            </a:r>
          </a:p>
        </p:txBody>
      </p:sp>
      <p:pic>
        <p:nvPicPr>
          <p:cNvPr id="8209" name="Picture 59" descr="MGX8000MultiserviceSwitch"/>
          <p:cNvPicPr>
            <a:picLocks noChangeAspect="1" noChangeArrowheads="1"/>
          </p:cNvPicPr>
          <p:nvPr/>
        </p:nvPicPr>
        <p:blipFill>
          <a:blip r:embed="rId4"/>
          <a:srcRect/>
          <a:stretch>
            <a:fillRect/>
          </a:stretch>
        </p:blipFill>
        <p:spPr bwMode="auto">
          <a:xfrm>
            <a:off x="1158875" y="2524125"/>
            <a:ext cx="396875" cy="457200"/>
          </a:xfrm>
          <a:prstGeom prst="rect">
            <a:avLst/>
          </a:prstGeom>
          <a:noFill/>
          <a:ln w="9525">
            <a:noFill/>
            <a:miter lim="800000"/>
            <a:headEnd/>
            <a:tailEnd/>
          </a:ln>
        </p:spPr>
      </p:pic>
      <p:grpSp>
        <p:nvGrpSpPr>
          <p:cNvPr id="3" name="Group 54"/>
          <p:cNvGrpSpPr>
            <a:grpSpLocks/>
          </p:cNvGrpSpPr>
          <p:nvPr/>
        </p:nvGrpSpPr>
        <p:grpSpPr bwMode="auto">
          <a:xfrm>
            <a:off x="1652017" y="1381125"/>
            <a:ext cx="456275" cy="555128"/>
            <a:chOff x="2426" y="2962"/>
            <a:chExt cx="416" cy="550"/>
          </a:xfrm>
          <a:solidFill>
            <a:schemeClr val="tx2">
              <a:lumMod val="60000"/>
              <a:lumOff val="40000"/>
            </a:schemeClr>
          </a:solidFill>
        </p:grpSpPr>
        <p:pic>
          <p:nvPicPr>
            <p:cNvPr id="26" name="Picture 55"/>
            <p:cNvPicPr>
              <a:picLocks noChangeArrowheads="1"/>
            </p:cNvPicPr>
            <p:nvPr/>
          </p:nvPicPr>
          <p:blipFill>
            <a:blip r:embed="rId5"/>
            <a:srcRect/>
            <a:stretch>
              <a:fillRect/>
            </a:stretch>
          </p:blipFill>
          <p:spPr bwMode="auto">
            <a:xfrm>
              <a:off x="2426" y="2962"/>
              <a:ext cx="224" cy="358"/>
            </a:xfrm>
            <a:prstGeom prst="rect">
              <a:avLst/>
            </a:prstGeom>
            <a:grpFill/>
            <a:ln w="9525">
              <a:noFill/>
              <a:miter lim="800000"/>
              <a:headEnd/>
              <a:tailEnd/>
            </a:ln>
          </p:spPr>
        </p:pic>
        <p:pic>
          <p:nvPicPr>
            <p:cNvPr id="27" name="Picture 56"/>
            <p:cNvPicPr>
              <a:picLocks noChangeArrowheads="1"/>
            </p:cNvPicPr>
            <p:nvPr/>
          </p:nvPicPr>
          <p:blipFill>
            <a:blip r:embed="rId5"/>
            <a:srcRect/>
            <a:stretch>
              <a:fillRect/>
            </a:stretch>
          </p:blipFill>
          <p:spPr bwMode="auto">
            <a:xfrm>
              <a:off x="2522" y="3058"/>
              <a:ext cx="224" cy="358"/>
            </a:xfrm>
            <a:prstGeom prst="rect">
              <a:avLst/>
            </a:prstGeom>
            <a:grpFill/>
            <a:ln w="9525">
              <a:noFill/>
              <a:miter lim="800000"/>
              <a:headEnd/>
              <a:tailEnd/>
            </a:ln>
          </p:spPr>
        </p:pic>
        <p:pic>
          <p:nvPicPr>
            <p:cNvPr id="28" name="Picture 57"/>
            <p:cNvPicPr>
              <a:picLocks noChangeArrowheads="1"/>
            </p:cNvPicPr>
            <p:nvPr/>
          </p:nvPicPr>
          <p:blipFill>
            <a:blip r:embed="rId5"/>
            <a:srcRect/>
            <a:stretch>
              <a:fillRect/>
            </a:stretch>
          </p:blipFill>
          <p:spPr bwMode="auto">
            <a:xfrm>
              <a:off x="2618" y="3154"/>
              <a:ext cx="224" cy="358"/>
            </a:xfrm>
            <a:prstGeom prst="rect">
              <a:avLst/>
            </a:prstGeom>
            <a:solidFill>
              <a:schemeClr val="tx2">
                <a:lumMod val="60000"/>
                <a:lumOff val="40000"/>
              </a:schemeClr>
            </a:solidFill>
            <a:ln w="9525">
              <a:noFill/>
              <a:miter lim="800000"/>
              <a:headEnd/>
              <a:tailEnd/>
            </a:ln>
          </p:spPr>
        </p:pic>
      </p:grpSp>
      <p:cxnSp>
        <p:nvCxnSpPr>
          <p:cNvPr id="60" name="Straight Arrow Connector 59"/>
          <p:cNvCxnSpPr>
            <a:endCxn id="82" idx="1"/>
          </p:cNvCxnSpPr>
          <p:nvPr/>
        </p:nvCxnSpPr>
        <p:spPr>
          <a:xfrm flipV="1">
            <a:off x="4924425" y="1566863"/>
            <a:ext cx="984250" cy="64293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V="1">
            <a:off x="4924425" y="2133600"/>
            <a:ext cx="98425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4924425" y="2676525"/>
            <a:ext cx="984250" cy="1428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endCxn id="79" idx="1"/>
          </p:cNvCxnSpPr>
          <p:nvPr/>
        </p:nvCxnSpPr>
        <p:spPr>
          <a:xfrm>
            <a:off x="4924425" y="3124200"/>
            <a:ext cx="984250" cy="333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endCxn id="80" idx="1"/>
          </p:cNvCxnSpPr>
          <p:nvPr/>
        </p:nvCxnSpPr>
        <p:spPr>
          <a:xfrm>
            <a:off x="4924425" y="3505200"/>
            <a:ext cx="984250" cy="1857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endCxn id="81" idx="1"/>
          </p:cNvCxnSpPr>
          <p:nvPr/>
        </p:nvCxnSpPr>
        <p:spPr>
          <a:xfrm>
            <a:off x="4924425" y="3886200"/>
            <a:ext cx="984250" cy="3381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217" name="TextBox 91"/>
          <p:cNvSpPr txBox="1">
            <a:spLocks noChangeArrowheads="1"/>
          </p:cNvSpPr>
          <p:nvPr/>
        </p:nvSpPr>
        <p:spPr bwMode="auto">
          <a:xfrm>
            <a:off x="6400800" y="1371600"/>
            <a:ext cx="2674938" cy="369332"/>
          </a:xfrm>
          <a:prstGeom prst="rect">
            <a:avLst/>
          </a:prstGeom>
          <a:noFill/>
          <a:ln w="9525">
            <a:noFill/>
            <a:miter lim="800000"/>
            <a:headEnd/>
            <a:tailEnd/>
          </a:ln>
        </p:spPr>
        <p:txBody>
          <a:bodyPr>
            <a:spAutoFit/>
          </a:bodyPr>
          <a:lstStyle/>
          <a:p>
            <a:r>
              <a:rPr lang="en-US" dirty="0" err="1" smtClean="0">
                <a:latin typeface="Arial Rounded MT Bold" pitchFamily="34" charset="0"/>
              </a:rPr>
              <a:t>Wireshark</a:t>
            </a:r>
            <a:r>
              <a:rPr lang="en-US" dirty="0" smtClean="0">
                <a:latin typeface="Arial Rounded MT Bold" pitchFamily="34" charset="0"/>
              </a:rPr>
              <a:t> #1</a:t>
            </a:r>
            <a:endParaRPr lang="en-US" dirty="0">
              <a:latin typeface="Arial Rounded MT Bold" pitchFamily="34" charset="0"/>
            </a:endParaRPr>
          </a:p>
        </p:txBody>
      </p:sp>
      <p:sp>
        <p:nvSpPr>
          <p:cNvPr id="8218" name="TextBox 92"/>
          <p:cNvSpPr txBox="1">
            <a:spLocks noChangeArrowheads="1"/>
          </p:cNvSpPr>
          <p:nvPr/>
        </p:nvSpPr>
        <p:spPr bwMode="auto">
          <a:xfrm>
            <a:off x="6410325" y="4037013"/>
            <a:ext cx="2392363" cy="369332"/>
          </a:xfrm>
          <a:prstGeom prst="rect">
            <a:avLst/>
          </a:prstGeom>
          <a:noFill/>
          <a:ln w="9525">
            <a:noFill/>
            <a:miter lim="800000"/>
            <a:headEnd/>
            <a:tailEnd/>
          </a:ln>
        </p:spPr>
        <p:txBody>
          <a:bodyPr>
            <a:spAutoFit/>
          </a:bodyPr>
          <a:lstStyle/>
          <a:p>
            <a:r>
              <a:rPr lang="en-US" dirty="0" smtClean="0">
                <a:latin typeface="Arial Rounded MT Bold" pitchFamily="34" charset="0"/>
              </a:rPr>
              <a:t>VoIP </a:t>
            </a:r>
            <a:r>
              <a:rPr lang="en-US" dirty="0">
                <a:latin typeface="Arial Rounded MT Bold" pitchFamily="34" charset="0"/>
              </a:rPr>
              <a:t>Monitor</a:t>
            </a:r>
          </a:p>
        </p:txBody>
      </p:sp>
      <p:sp>
        <p:nvSpPr>
          <p:cNvPr id="8219" name="TextBox 93"/>
          <p:cNvSpPr txBox="1">
            <a:spLocks noChangeArrowheads="1"/>
          </p:cNvSpPr>
          <p:nvPr/>
        </p:nvSpPr>
        <p:spPr bwMode="auto">
          <a:xfrm>
            <a:off x="6408738" y="1905000"/>
            <a:ext cx="1649491" cy="369332"/>
          </a:xfrm>
          <a:prstGeom prst="rect">
            <a:avLst/>
          </a:prstGeom>
          <a:noFill/>
          <a:ln w="9525">
            <a:noFill/>
            <a:miter lim="800000"/>
            <a:headEnd/>
            <a:tailEnd/>
          </a:ln>
        </p:spPr>
        <p:txBody>
          <a:bodyPr wrap="none">
            <a:spAutoFit/>
          </a:bodyPr>
          <a:lstStyle/>
          <a:p>
            <a:pPr algn="ctr"/>
            <a:r>
              <a:rPr lang="en-US" dirty="0" err="1" smtClean="0">
                <a:latin typeface="Arial Rounded MT Bold" pitchFamily="34" charset="0"/>
              </a:rPr>
              <a:t>Wireshark</a:t>
            </a:r>
            <a:r>
              <a:rPr lang="en-US" dirty="0" smtClean="0">
                <a:latin typeface="Arial Rounded MT Bold" pitchFamily="34" charset="0"/>
              </a:rPr>
              <a:t> #2</a:t>
            </a:r>
            <a:endParaRPr lang="en-US" dirty="0">
              <a:latin typeface="Arial Rounded MT Bold" pitchFamily="34" charset="0"/>
            </a:endParaRPr>
          </a:p>
        </p:txBody>
      </p:sp>
      <p:sp>
        <p:nvSpPr>
          <p:cNvPr id="8220" name="TextBox 94"/>
          <p:cNvSpPr txBox="1">
            <a:spLocks noChangeArrowheads="1"/>
          </p:cNvSpPr>
          <p:nvPr/>
        </p:nvSpPr>
        <p:spPr bwMode="auto">
          <a:xfrm>
            <a:off x="6400800" y="2447925"/>
            <a:ext cx="1701108" cy="369332"/>
          </a:xfrm>
          <a:prstGeom prst="rect">
            <a:avLst/>
          </a:prstGeom>
          <a:noFill/>
          <a:ln w="9525">
            <a:noFill/>
            <a:miter lim="800000"/>
            <a:headEnd/>
            <a:tailEnd/>
          </a:ln>
        </p:spPr>
        <p:txBody>
          <a:bodyPr wrap="none">
            <a:spAutoFit/>
          </a:bodyPr>
          <a:lstStyle/>
          <a:p>
            <a:pPr algn="ctr"/>
            <a:r>
              <a:rPr lang="en-US">
                <a:latin typeface="Arial Rounded MT Bold" pitchFamily="34" charset="0"/>
              </a:rPr>
              <a:t>IDS / Security</a:t>
            </a:r>
          </a:p>
        </p:txBody>
      </p:sp>
      <p:sp>
        <p:nvSpPr>
          <p:cNvPr id="8221" name="TextBox 95"/>
          <p:cNvSpPr txBox="1">
            <a:spLocks noChangeArrowheads="1"/>
          </p:cNvSpPr>
          <p:nvPr/>
        </p:nvSpPr>
        <p:spPr bwMode="auto">
          <a:xfrm>
            <a:off x="6375400" y="2981325"/>
            <a:ext cx="2553328" cy="369332"/>
          </a:xfrm>
          <a:prstGeom prst="rect">
            <a:avLst/>
          </a:prstGeom>
          <a:noFill/>
          <a:ln w="9525">
            <a:noFill/>
            <a:miter lim="800000"/>
            <a:headEnd/>
            <a:tailEnd/>
          </a:ln>
        </p:spPr>
        <p:txBody>
          <a:bodyPr wrap="none">
            <a:spAutoFit/>
          </a:bodyPr>
          <a:lstStyle/>
          <a:p>
            <a:pPr algn="ctr">
              <a:buFont typeface="Times" pitchFamily="18" charset="0"/>
              <a:buNone/>
            </a:pPr>
            <a:r>
              <a:rPr lang="en-US" dirty="0" smtClean="0">
                <a:latin typeface="Arial Rounded MT Bold" pitchFamily="34" charset="0"/>
              </a:rPr>
              <a:t>Performance Monitor</a:t>
            </a:r>
            <a:endParaRPr lang="en-US" dirty="0">
              <a:latin typeface="Arial Rounded MT Bold" pitchFamily="34" charset="0"/>
            </a:endParaRPr>
          </a:p>
        </p:txBody>
      </p:sp>
      <p:sp>
        <p:nvSpPr>
          <p:cNvPr id="8222" name="TextBox 96"/>
          <p:cNvSpPr txBox="1">
            <a:spLocks noChangeArrowheads="1"/>
          </p:cNvSpPr>
          <p:nvPr/>
        </p:nvSpPr>
        <p:spPr bwMode="auto">
          <a:xfrm>
            <a:off x="6369050" y="3503613"/>
            <a:ext cx="2472152" cy="369332"/>
          </a:xfrm>
          <a:prstGeom prst="rect">
            <a:avLst/>
          </a:prstGeom>
          <a:noFill/>
          <a:ln w="9525">
            <a:noFill/>
            <a:miter lim="800000"/>
            <a:headEnd/>
            <a:tailEnd/>
          </a:ln>
        </p:spPr>
        <p:txBody>
          <a:bodyPr wrap="none">
            <a:spAutoFit/>
          </a:bodyPr>
          <a:lstStyle/>
          <a:p>
            <a:pPr algn="ctr"/>
            <a:r>
              <a:rPr lang="en-US">
                <a:latin typeface="Arial Rounded MT Bold" pitchFamily="34" charset="0"/>
              </a:rPr>
              <a:t>Compliance Auditor </a:t>
            </a:r>
          </a:p>
        </p:txBody>
      </p:sp>
      <p:cxnSp>
        <p:nvCxnSpPr>
          <p:cNvPr id="62" name="Straight Arrow Connector 61"/>
          <p:cNvCxnSpPr/>
          <p:nvPr/>
        </p:nvCxnSpPr>
        <p:spPr>
          <a:xfrm>
            <a:off x="1546225" y="2209800"/>
            <a:ext cx="1970088" cy="3810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625600" y="2590800"/>
            <a:ext cx="1900238" cy="3127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1827213" y="2895600"/>
            <a:ext cx="1689100" cy="3810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1265238" y="3276600"/>
            <a:ext cx="2251075" cy="3048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1476375" y="3581400"/>
            <a:ext cx="2039938" cy="3810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pic>
        <p:nvPicPr>
          <p:cNvPr id="11300" name="Picture 2"/>
          <p:cNvPicPr>
            <a:picLocks noChangeAspect="1" noChangeArrowheads="1"/>
          </p:cNvPicPr>
          <p:nvPr/>
        </p:nvPicPr>
        <p:blipFill>
          <a:blip r:embed="rId6"/>
          <a:srcRect/>
          <a:stretch>
            <a:fillRect/>
          </a:stretch>
        </p:blipFill>
        <p:spPr bwMode="auto">
          <a:xfrm>
            <a:off x="3516313" y="1341438"/>
            <a:ext cx="1381125" cy="3125787"/>
          </a:xfrm>
          <a:prstGeom prst="rect">
            <a:avLst/>
          </a:prstGeom>
          <a:noFill/>
          <a:ln w="9525">
            <a:noFill/>
            <a:miter lim="800000"/>
            <a:headEnd/>
            <a:tailEnd/>
          </a:ln>
        </p:spPr>
      </p:pic>
      <p:cxnSp>
        <p:nvCxnSpPr>
          <p:cNvPr id="55" name="Straight Arrow Connector 54"/>
          <p:cNvCxnSpPr/>
          <p:nvPr/>
        </p:nvCxnSpPr>
        <p:spPr bwMode="auto">
          <a:xfrm flipV="1">
            <a:off x="3586163" y="2211388"/>
            <a:ext cx="1266825" cy="379412"/>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bwMode="auto">
          <a:xfrm flipV="1">
            <a:off x="3586163" y="2514600"/>
            <a:ext cx="1266825" cy="762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bwMode="auto">
          <a:xfrm>
            <a:off x="3586163" y="2590800"/>
            <a:ext cx="1266825" cy="2286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bwMode="auto">
          <a:xfrm>
            <a:off x="3586163" y="3276600"/>
            <a:ext cx="1266825" cy="6096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bwMode="auto">
          <a:xfrm flipV="1">
            <a:off x="3586163" y="3886200"/>
            <a:ext cx="1266825" cy="762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bwMode="auto">
          <a:xfrm>
            <a:off x="3586163" y="3581400"/>
            <a:ext cx="1266825" cy="3048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bwMode="auto">
          <a:xfrm>
            <a:off x="3586163" y="2895600"/>
            <a:ext cx="1266825" cy="609600"/>
          </a:xfrm>
          <a:prstGeom prst="straightConnector1">
            <a:avLst/>
          </a:prstGeom>
          <a:ln w="38100">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8230" name="Picture 4"/>
          <p:cNvPicPr>
            <a:picLocks noChangeAspect="1" noChangeArrowheads="1"/>
          </p:cNvPicPr>
          <p:nvPr/>
        </p:nvPicPr>
        <p:blipFill>
          <a:blip r:embed="rId7"/>
          <a:srcRect/>
          <a:stretch>
            <a:fillRect/>
          </a:stretch>
        </p:blipFill>
        <p:spPr bwMode="auto">
          <a:xfrm>
            <a:off x="5908675" y="2438400"/>
            <a:ext cx="466725" cy="390525"/>
          </a:xfrm>
          <a:prstGeom prst="rect">
            <a:avLst/>
          </a:prstGeom>
          <a:noFill/>
          <a:ln w="9525">
            <a:noFill/>
            <a:miter lim="800000"/>
            <a:headEnd/>
            <a:tailEnd/>
          </a:ln>
        </p:spPr>
      </p:pic>
      <p:pic>
        <p:nvPicPr>
          <p:cNvPr id="8231" name="Picture 6"/>
          <p:cNvPicPr>
            <a:picLocks noChangeAspect="1" noChangeArrowheads="1"/>
          </p:cNvPicPr>
          <p:nvPr/>
        </p:nvPicPr>
        <p:blipFill>
          <a:blip r:embed="rId8"/>
          <a:srcRect/>
          <a:stretch>
            <a:fillRect/>
          </a:stretch>
        </p:blipFill>
        <p:spPr bwMode="auto">
          <a:xfrm>
            <a:off x="5908675" y="2962275"/>
            <a:ext cx="466725" cy="390525"/>
          </a:xfrm>
          <a:prstGeom prst="rect">
            <a:avLst/>
          </a:prstGeom>
          <a:noFill/>
          <a:ln w="9525">
            <a:noFill/>
            <a:miter lim="800000"/>
            <a:headEnd/>
            <a:tailEnd/>
          </a:ln>
        </p:spPr>
      </p:pic>
      <p:pic>
        <p:nvPicPr>
          <p:cNvPr id="8232" name="Picture 7"/>
          <p:cNvPicPr>
            <a:picLocks noChangeAspect="1" noChangeArrowheads="1"/>
          </p:cNvPicPr>
          <p:nvPr/>
        </p:nvPicPr>
        <p:blipFill>
          <a:blip r:embed="rId9"/>
          <a:srcRect/>
          <a:stretch>
            <a:fillRect/>
          </a:stretch>
        </p:blipFill>
        <p:spPr bwMode="auto">
          <a:xfrm>
            <a:off x="5908675" y="3495675"/>
            <a:ext cx="466725" cy="390525"/>
          </a:xfrm>
          <a:prstGeom prst="rect">
            <a:avLst/>
          </a:prstGeom>
          <a:noFill/>
          <a:ln w="9525">
            <a:noFill/>
            <a:miter lim="800000"/>
            <a:headEnd/>
            <a:tailEnd/>
          </a:ln>
        </p:spPr>
      </p:pic>
      <p:pic>
        <p:nvPicPr>
          <p:cNvPr id="8233" name="Picture 8"/>
          <p:cNvPicPr>
            <a:picLocks noChangeAspect="1" noChangeArrowheads="1"/>
          </p:cNvPicPr>
          <p:nvPr/>
        </p:nvPicPr>
        <p:blipFill>
          <a:blip r:embed="rId10"/>
          <a:srcRect/>
          <a:stretch>
            <a:fillRect/>
          </a:stretch>
        </p:blipFill>
        <p:spPr bwMode="auto">
          <a:xfrm>
            <a:off x="5908675" y="4029075"/>
            <a:ext cx="466725" cy="390525"/>
          </a:xfrm>
          <a:prstGeom prst="rect">
            <a:avLst/>
          </a:prstGeom>
          <a:noFill/>
          <a:ln w="9525">
            <a:noFill/>
            <a:miter lim="800000"/>
            <a:headEnd/>
            <a:tailEnd/>
          </a:ln>
        </p:spPr>
      </p:pic>
      <p:pic>
        <p:nvPicPr>
          <p:cNvPr id="8234" name="Picture 9"/>
          <p:cNvPicPr>
            <a:picLocks noChangeAspect="1" noChangeArrowheads="1"/>
          </p:cNvPicPr>
          <p:nvPr/>
        </p:nvPicPr>
        <p:blipFill>
          <a:blip r:embed="rId11"/>
          <a:stretch>
            <a:fillRect/>
          </a:stretch>
        </p:blipFill>
        <p:spPr bwMode="auto">
          <a:xfrm>
            <a:off x="5954799" y="1371600"/>
            <a:ext cx="374476" cy="390525"/>
          </a:xfrm>
          <a:prstGeom prst="rect">
            <a:avLst/>
          </a:prstGeom>
          <a:noFill/>
          <a:ln w="9525">
            <a:noFill/>
            <a:miter lim="800000"/>
            <a:headEnd/>
            <a:tailEnd/>
          </a:ln>
        </p:spPr>
      </p:pic>
      <p:pic>
        <p:nvPicPr>
          <p:cNvPr id="8235" name="Picture 9"/>
          <p:cNvPicPr>
            <a:picLocks noChangeAspect="1" noChangeArrowheads="1"/>
          </p:cNvPicPr>
          <p:nvPr/>
        </p:nvPicPr>
        <p:blipFill>
          <a:blip r:embed="rId11"/>
          <a:stretch>
            <a:fillRect/>
          </a:stretch>
        </p:blipFill>
        <p:spPr bwMode="auto">
          <a:xfrm>
            <a:off x="5954799" y="1905000"/>
            <a:ext cx="374476" cy="390525"/>
          </a:xfrm>
          <a:prstGeom prst="rect">
            <a:avLst/>
          </a:prstGeom>
          <a:noFill/>
          <a:ln w="9525">
            <a:noFill/>
            <a:miter lim="800000"/>
            <a:headEnd/>
            <a:tailEnd/>
          </a:ln>
        </p:spPr>
      </p:pic>
      <p:pic>
        <p:nvPicPr>
          <p:cNvPr id="77" name="Picture 5"/>
          <p:cNvPicPr>
            <a:picLocks noChangeAspect="1" noChangeArrowheads="1"/>
          </p:cNvPicPr>
          <p:nvPr/>
        </p:nvPicPr>
        <p:blipFill>
          <a:blip r:embed="rId12" cstate="print"/>
          <a:srcRect b="44792"/>
          <a:stretch>
            <a:fillRect/>
          </a:stretch>
        </p:blipFill>
        <p:spPr bwMode="auto">
          <a:xfrm>
            <a:off x="3600450" y="1390650"/>
            <a:ext cx="1204913" cy="7143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203"/>
                                        </p:tgtEl>
                                        <p:attrNameLst>
                                          <p:attrName>style.visibility</p:attrName>
                                        </p:attrNameLst>
                                      </p:cBhvr>
                                      <p:to>
                                        <p:strVal val="visible"/>
                                      </p:to>
                                    </p:set>
                                    <p:animEffect transition="in" filter="blinds(horizontal)">
                                      <p:cBhvr>
                                        <p:cTn id="28" dur="500"/>
                                        <p:tgtEl>
                                          <p:spTgt spid="820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204"/>
                                        </p:tgtEl>
                                        <p:attrNameLst>
                                          <p:attrName>style.visibility</p:attrName>
                                        </p:attrNameLst>
                                      </p:cBhvr>
                                      <p:to>
                                        <p:strVal val="visible"/>
                                      </p:to>
                                    </p:set>
                                    <p:animEffect transition="in" filter="blinds(horizontal)">
                                      <p:cBhvr>
                                        <p:cTn id="31" dur="500"/>
                                        <p:tgtEl>
                                          <p:spTgt spid="8204"/>
                                        </p:tgtEl>
                                      </p:cBhvr>
                                    </p:animEffect>
                                  </p:childTnLst>
                                </p:cTn>
                              </p:par>
                              <p:par>
                                <p:cTn id="32" presetID="3" presetClass="entr" presetSubtype="10" fill="hold" nodeType="withEffect">
                                  <p:stCondLst>
                                    <p:cond delay="0"/>
                                  </p:stCondLst>
                                  <p:childTnLst>
                                    <p:set>
                                      <p:cBhvr>
                                        <p:cTn id="33" dur="1" fill="hold">
                                          <p:stCondLst>
                                            <p:cond delay="0"/>
                                          </p:stCondLst>
                                        </p:cTn>
                                        <p:tgtEl>
                                          <p:spTgt spid="8205"/>
                                        </p:tgtEl>
                                        <p:attrNameLst>
                                          <p:attrName>style.visibility</p:attrName>
                                        </p:attrNameLst>
                                      </p:cBhvr>
                                      <p:to>
                                        <p:strVal val="visible"/>
                                      </p:to>
                                    </p:set>
                                    <p:animEffect transition="in" filter="blinds(horizontal)">
                                      <p:cBhvr>
                                        <p:cTn id="34" dur="500"/>
                                        <p:tgtEl>
                                          <p:spTgt spid="8205"/>
                                        </p:tgtEl>
                                      </p:cBhvr>
                                    </p:animEffect>
                                  </p:childTnLst>
                                </p:cTn>
                              </p:par>
                              <p:par>
                                <p:cTn id="35" presetID="3" presetClass="entr" presetSubtype="10" fill="hold" nodeType="withEffect">
                                  <p:stCondLst>
                                    <p:cond delay="0"/>
                                  </p:stCondLst>
                                  <p:childTnLst>
                                    <p:set>
                                      <p:cBhvr>
                                        <p:cTn id="36" dur="1" fill="hold">
                                          <p:stCondLst>
                                            <p:cond delay="0"/>
                                          </p:stCondLst>
                                        </p:cTn>
                                        <p:tgtEl>
                                          <p:spTgt spid="8206"/>
                                        </p:tgtEl>
                                        <p:attrNameLst>
                                          <p:attrName>style.visibility</p:attrName>
                                        </p:attrNameLst>
                                      </p:cBhvr>
                                      <p:to>
                                        <p:strVal val="visible"/>
                                      </p:to>
                                    </p:set>
                                    <p:animEffect transition="in" filter="blinds(horizontal)">
                                      <p:cBhvr>
                                        <p:cTn id="37" dur="500"/>
                                        <p:tgtEl>
                                          <p:spTgt spid="8206"/>
                                        </p:tgtEl>
                                      </p:cBhvr>
                                    </p:animEffect>
                                  </p:childTnLst>
                                </p:cTn>
                              </p:par>
                              <p:par>
                                <p:cTn id="38" presetID="3" presetClass="entr" presetSubtype="10"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8208"/>
                                        </p:tgtEl>
                                        <p:attrNameLst>
                                          <p:attrName>style.visibility</p:attrName>
                                        </p:attrNameLst>
                                      </p:cBhvr>
                                      <p:to>
                                        <p:strVal val="visible"/>
                                      </p:to>
                                    </p:set>
                                    <p:animEffect transition="in" filter="blinds(horizontal)">
                                      <p:cBhvr>
                                        <p:cTn id="43" dur="500"/>
                                        <p:tgtEl>
                                          <p:spTgt spid="8208"/>
                                        </p:tgtEl>
                                      </p:cBhvr>
                                    </p:animEffect>
                                  </p:childTnLst>
                                </p:cTn>
                              </p:par>
                              <p:par>
                                <p:cTn id="44" presetID="3" presetClass="entr" presetSubtype="10" fill="hold" nodeType="withEffect">
                                  <p:stCondLst>
                                    <p:cond delay="0"/>
                                  </p:stCondLst>
                                  <p:childTnLst>
                                    <p:set>
                                      <p:cBhvr>
                                        <p:cTn id="45" dur="1" fill="hold">
                                          <p:stCondLst>
                                            <p:cond delay="0"/>
                                          </p:stCondLst>
                                        </p:cTn>
                                        <p:tgtEl>
                                          <p:spTgt spid="8209"/>
                                        </p:tgtEl>
                                        <p:attrNameLst>
                                          <p:attrName>style.visibility</p:attrName>
                                        </p:attrNameLst>
                                      </p:cBhvr>
                                      <p:to>
                                        <p:strVal val="visible"/>
                                      </p:to>
                                    </p:set>
                                    <p:animEffect transition="in" filter="blinds(horizontal)">
                                      <p:cBhvr>
                                        <p:cTn id="46" dur="500"/>
                                        <p:tgtEl>
                                          <p:spTgt spid="8209"/>
                                        </p:tgtEl>
                                      </p:cBhvr>
                                    </p:animEffect>
                                  </p:childTnLst>
                                </p:cTn>
                              </p:par>
                              <p:par>
                                <p:cTn id="47" presetID="3" presetClass="entr" presetSubtype="10"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blinds(horizontal)">
                                      <p:cBhvr>
                                        <p:cTn id="49" dur="500"/>
                                        <p:tgtEl>
                                          <p:spTgt spid="3"/>
                                        </p:tgtEl>
                                      </p:cBhvr>
                                    </p:animEffect>
                                  </p:childTnLst>
                                </p:cTn>
                              </p:par>
                              <p:par>
                                <p:cTn id="50" presetID="3" presetClass="entr" presetSubtype="10" fill="hold"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blinds(horizontal)">
                                      <p:cBhvr>
                                        <p:cTn id="52" dur="500"/>
                                        <p:tgtEl>
                                          <p:spTgt spid="62"/>
                                        </p:tgtEl>
                                      </p:cBhvr>
                                    </p:animEffect>
                                  </p:childTnLst>
                                </p:cTn>
                              </p:par>
                              <p:par>
                                <p:cTn id="53" presetID="3" presetClass="entr" presetSubtype="1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blinds(horizontal)">
                                      <p:cBhvr>
                                        <p:cTn id="55" dur="500"/>
                                        <p:tgtEl>
                                          <p:spTgt spid="63"/>
                                        </p:tgtEl>
                                      </p:cBhvr>
                                    </p:animEffect>
                                  </p:childTnLst>
                                </p:cTn>
                              </p:par>
                              <p:par>
                                <p:cTn id="56" presetID="3" presetClass="entr" presetSubtype="10" fill="hold"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blinds(horizontal)">
                                      <p:cBhvr>
                                        <p:cTn id="58" dur="500"/>
                                        <p:tgtEl>
                                          <p:spTgt spid="64"/>
                                        </p:tgtEl>
                                      </p:cBhvr>
                                    </p:animEffect>
                                  </p:childTnLst>
                                </p:cTn>
                              </p:par>
                              <p:par>
                                <p:cTn id="59" presetID="3" presetClass="entr" presetSubtype="10" fill="hold"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blinds(horizontal)">
                                      <p:cBhvr>
                                        <p:cTn id="61" dur="500"/>
                                        <p:tgtEl>
                                          <p:spTgt spid="65"/>
                                        </p:tgtEl>
                                      </p:cBhvr>
                                    </p:animEffect>
                                  </p:childTnLst>
                                </p:cTn>
                              </p:par>
                              <p:par>
                                <p:cTn id="62" presetID="3" presetClass="entr" presetSubtype="10" fill="hold" nodeType="withEffect">
                                  <p:stCondLst>
                                    <p:cond delay="0"/>
                                  </p:stCondLst>
                                  <p:childTnLst>
                                    <p:set>
                                      <p:cBhvr>
                                        <p:cTn id="63"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64" dur="500"/>
                                        <p:tgtEl>
                                          <p:spTgt spid="11267">
                                            <p:txEl>
                                              <p:pRg st="0" end="0"/>
                                            </p:txEl>
                                          </p:spTgt>
                                        </p:tgtEl>
                                      </p:cBhvr>
                                    </p:animEffect>
                                  </p:childTnLst>
                                </p:cTn>
                              </p:par>
                              <p:par>
                                <p:cTn id="65" presetID="3" presetClass="entr" presetSubtype="10" fill="hold"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blinds(horizontal)">
                                      <p:cBhvr>
                                        <p:cTn id="67" dur="500"/>
                                        <p:tgtEl>
                                          <p:spTgt spid="66"/>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nodeType="clickEffect">
                                  <p:stCondLst>
                                    <p:cond delay="0"/>
                                  </p:stCondLst>
                                  <p:childTnLst>
                                    <p:set>
                                      <p:cBhvr>
                                        <p:cTn id="71" dur="1" fill="hold">
                                          <p:stCondLst>
                                            <p:cond delay="0"/>
                                          </p:stCondLst>
                                        </p:cTn>
                                        <p:tgtEl>
                                          <p:spTgt spid="11300"/>
                                        </p:tgtEl>
                                        <p:attrNameLst>
                                          <p:attrName>style.visibility</p:attrName>
                                        </p:attrNameLst>
                                      </p:cBhvr>
                                      <p:to>
                                        <p:strVal val="visible"/>
                                      </p:to>
                                    </p:set>
                                    <p:anim calcmode="lin" valueType="num">
                                      <p:cBhvr additive="base">
                                        <p:cTn id="72" dur="500" fill="hold"/>
                                        <p:tgtEl>
                                          <p:spTgt spid="11300"/>
                                        </p:tgtEl>
                                        <p:attrNameLst>
                                          <p:attrName>ppt_x</p:attrName>
                                        </p:attrNameLst>
                                      </p:cBhvr>
                                      <p:tavLst>
                                        <p:tav tm="0">
                                          <p:val>
                                            <p:strVal val="1+#ppt_w/2"/>
                                          </p:val>
                                        </p:tav>
                                        <p:tav tm="100000">
                                          <p:val>
                                            <p:strVal val="#ppt_x"/>
                                          </p:val>
                                        </p:tav>
                                      </p:tavLst>
                                    </p:anim>
                                    <p:anim calcmode="lin" valueType="num">
                                      <p:cBhvr additive="base">
                                        <p:cTn id="73" dur="500" fill="hold"/>
                                        <p:tgtEl>
                                          <p:spTgt spid="11300"/>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blinds(horizontal)">
                                      <p:cBhvr>
                                        <p:cTn id="78" dur="500"/>
                                        <p:tgtEl>
                                          <p:spTgt spid="60"/>
                                        </p:tgtEl>
                                      </p:cBhvr>
                                    </p:animEffect>
                                  </p:childTnLst>
                                </p:cTn>
                              </p:par>
                              <p:par>
                                <p:cTn id="79" presetID="3" presetClass="entr" presetSubtype="10" fill="hold" nodeType="with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blinds(horizontal)">
                                      <p:cBhvr>
                                        <p:cTn id="81" dur="500"/>
                                        <p:tgtEl>
                                          <p:spTgt spid="70"/>
                                        </p:tgtEl>
                                      </p:cBhvr>
                                    </p:animEffect>
                                  </p:childTnLst>
                                </p:cTn>
                              </p:par>
                              <p:par>
                                <p:cTn id="82" presetID="3" presetClass="entr" presetSubtype="10" fill="hold" nodeType="with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blinds(horizontal)">
                                      <p:cBhvr>
                                        <p:cTn id="84" dur="500"/>
                                        <p:tgtEl>
                                          <p:spTgt spid="71"/>
                                        </p:tgtEl>
                                      </p:cBhvr>
                                    </p:animEffect>
                                  </p:childTnLst>
                                </p:cTn>
                              </p:par>
                              <p:par>
                                <p:cTn id="85" presetID="3" presetClass="entr" presetSubtype="10" fill="hold"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transition="in" filter="blinds(horizontal)">
                                      <p:cBhvr>
                                        <p:cTn id="87" dur="500"/>
                                        <p:tgtEl>
                                          <p:spTgt spid="72"/>
                                        </p:tgtEl>
                                      </p:cBhvr>
                                    </p:animEffect>
                                  </p:childTnLst>
                                </p:cTn>
                              </p:par>
                              <p:par>
                                <p:cTn id="88" presetID="3" presetClass="entr" presetSubtype="10" fill="hold"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blinds(horizontal)">
                                      <p:cBhvr>
                                        <p:cTn id="90" dur="500"/>
                                        <p:tgtEl>
                                          <p:spTgt spid="73"/>
                                        </p:tgtEl>
                                      </p:cBhvr>
                                    </p:animEffect>
                                  </p:childTnLst>
                                </p:cTn>
                              </p:par>
                              <p:par>
                                <p:cTn id="91" presetID="3" presetClass="entr" presetSubtype="10" fill="hold" nodeType="with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blinds(horizontal)">
                                      <p:cBhvr>
                                        <p:cTn id="93" dur="500"/>
                                        <p:tgtEl>
                                          <p:spTgt spid="74"/>
                                        </p:tgtEl>
                                      </p:cBhvr>
                                    </p:animEffect>
                                  </p:childTnLst>
                                </p:cTn>
                              </p:par>
                              <p:par>
                                <p:cTn id="94" presetID="3" presetClass="entr" presetSubtype="10" fill="hold" grpId="0" nodeType="withEffect">
                                  <p:stCondLst>
                                    <p:cond delay="0"/>
                                  </p:stCondLst>
                                  <p:childTnLst>
                                    <p:set>
                                      <p:cBhvr>
                                        <p:cTn id="95" dur="1" fill="hold">
                                          <p:stCondLst>
                                            <p:cond delay="0"/>
                                          </p:stCondLst>
                                        </p:cTn>
                                        <p:tgtEl>
                                          <p:spTgt spid="8217"/>
                                        </p:tgtEl>
                                        <p:attrNameLst>
                                          <p:attrName>style.visibility</p:attrName>
                                        </p:attrNameLst>
                                      </p:cBhvr>
                                      <p:to>
                                        <p:strVal val="visible"/>
                                      </p:to>
                                    </p:set>
                                    <p:animEffect transition="in" filter="blinds(horizontal)">
                                      <p:cBhvr>
                                        <p:cTn id="96" dur="500"/>
                                        <p:tgtEl>
                                          <p:spTgt spid="8217"/>
                                        </p:tgtEl>
                                      </p:cBhvr>
                                    </p:animEffect>
                                  </p:childTnLst>
                                </p:cTn>
                              </p:par>
                              <p:par>
                                <p:cTn id="97" presetID="3" presetClass="entr" presetSubtype="10" fill="hold" grpId="0" nodeType="withEffect">
                                  <p:stCondLst>
                                    <p:cond delay="0"/>
                                  </p:stCondLst>
                                  <p:childTnLst>
                                    <p:set>
                                      <p:cBhvr>
                                        <p:cTn id="98" dur="1" fill="hold">
                                          <p:stCondLst>
                                            <p:cond delay="0"/>
                                          </p:stCondLst>
                                        </p:cTn>
                                        <p:tgtEl>
                                          <p:spTgt spid="8218"/>
                                        </p:tgtEl>
                                        <p:attrNameLst>
                                          <p:attrName>style.visibility</p:attrName>
                                        </p:attrNameLst>
                                      </p:cBhvr>
                                      <p:to>
                                        <p:strVal val="visible"/>
                                      </p:to>
                                    </p:set>
                                    <p:animEffect transition="in" filter="blinds(horizontal)">
                                      <p:cBhvr>
                                        <p:cTn id="99" dur="500"/>
                                        <p:tgtEl>
                                          <p:spTgt spid="8218"/>
                                        </p:tgtEl>
                                      </p:cBhvr>
                                    </p:animEffect>
                                  </p:childTnLst>
                                </p:cTn>
                              </p:par>
                              <p:par>
                                <p:cTn id="100" presetID="3" presetClass="entr" presetSubtype="10" fill="hold" grpId="0" nodeType="withEffect">
                                  <p:stCondLst>
                                    <p:cond delay="0"/>
                                  </p:stCondLst>
                                  <p:childTnLst>
                                    <p:set>
                                      <p:cBhvr>
                                        <p:cTn id="101" dur="1" fill="hold">
                                          <p:stCondLst>
                                            <p:cond delay="0"/>
                                          </p:stCondLst>
                                        </p:cTn>
                                        <p:tgtEl>
                                          <p:spTgt spid="8219"/>
                                        </p:tgtEl>
                                        <p:attrNameLst>
                                          <p:attrName>style.visibility</p:attrName>
                                        </p:attrNameLst>
                                      </p:cBhvr>
                                      <p:to>
                                        <p:strVal val="visible"/>
                                      </p:to>
                                    </p:set>
                                    <p:animEffect transition="in" filter="blinds(horizontal)">
                                      <p:cBhvr>
                                        <p:cTn id="102" dur="500"/>
                                        <p:tgtEl>
                                          <p:spTgt spid="8219"/>
                                        </p:tgtEl>
                                      </p:cBhvr>
                                    </p:animEffect>
                                  </p:childTnLst>
                                </p:cTn>
                              </p:par>
                              <p:par>
                                <p:cTn id="103" presetID="3" presetClass="entr" presetSubtype="10" fill="hold" grpId="0" nodeType="withEffect">
                                  <p:stCondLst>
                                    <p:cond delay="0"/>
                                  </p:stCondLst>
                                  <p:childTnLst>
                                    <p:set>
                                      <p:cBhvr>
                                        <p:cTn id="104" dur="1" fill="hold">
                                          <p:stCondLst>
                                            <p:cond delay="0"/>
                                          </p:stCondLst>
                                        </p:cTn>
                                        <p:tgtEl>
                                          <p:spTgt spid="8220"/>
                                        </p:tgtEl>
                                        <p:attrNameLst>
                                          <p:attrName>style.visibility</p:attrName>
                                        </p:attrNameLst>
                                      </p:cBhvr>
                                      <p:to>
                                        <p:strVal val="visible"/>
                                      </p:to>
                                    </p:set>
                                    <p:animEffect transition="in" filter="blinds(horizontal)">
                                      <p:cBhvr>
                                        <p:cTn id="105" dur="500"/>
                                        <p:tgtEl>
                                          <p:spTgt spid="8220"/>
                                        </p:tgtEl>
                                      </p:cBhvr>
                                    </p:animEffect>
                                  </p:childTnLst>
                                </p:cTn>
                              </p:par>
                              <p:par>
                                <p:cTn id="106" presetID="3" presetClass="entr" presetSubtype="10" fill="hold" grpId="0" nodeType="withEffect">
                                  <p:stCondLst>
                                    <p:cond delay="0"/>
                                  </p:stCondLst>
                                  <p:childTnLst>
                                    <p:set>
                                      <p:cBhvr>
                                        <p:cTn id="107" dur="1" fill="hold">
                                          <p:stCondLst>
                                            <p:cond delay="0"/>
                                          </p:stCondLst>
                                        </p:cTn>
                                        <p:tgtEl>
                                          <p:spTgt spid="8221"/>
                                        </p:tgtEl>
                                        <p:attrNameLst>
                                          <p:attrName>style.visibility</p:attrName>
                                        </p:attrNameLst>
                                      </p:cBhvr>
                                      <p:to>
                                        <p:strVal val="visible"/>
                                      </p:to>
                                    </p:set>
                                    <p:animEffect transition="in" filter="blinds(horizontal)">
                                      <p:cBhvr>
                                        <p:cTn id="108" dur="500"/>
                                        <p:tgtEl>
                                          <p:spTgt spid="8221"/>
                                        </p:tgtEl>
                                      </p:cBhvr>
                                    </p:animEffect>
                                  </p:childTnLst>
                                </p:cTn>
                              </p:par>
                              <p:par>
                                <p:cTn id="109" presetID="3" presetClass="entr" presetSubtype="10" fill="hold" grpId="0" nodeType="withEffect">
                                  <p:stCondLst>
                                    <p:cond delay="0"/>
                                  </p:stCondLst>
                                  <p:childTnLst>
                                    <p:set>
                                      <p:cBhvr>
                                        <p:cTn id="110" dur="1" fill="hold">
                                          <p:stCondLst>
                                            <p:cond delay="0"/>
                                          </p:stCondLst>
                                        </p:cTn>
                                        <p:tgtEl>
                                          <p:spTgt spid="8222"/>
                                        </p:tgtEl>
                                        <p:attrNameLst>
                                          <p:attrName>style.visibility</p:attrName>
                                        </p:attrNameLst>
                                      </p:cBhvr>
                                      <p:to>
                                        <p:strVal val="visible"/>
                                      </p:to>
                                    </p:set>
                                    <p:animEffect transition="in" filter="blinds(horizontal)">
                                      <p:cBhvr>
                                        <p:cTn id="111" dur="500"/>
                                        <p:tgtEl>
                                          <p:spTgt spid="8222"/>
                                        </p:tgtEl>
                                      </p:cBhvr>
                                    </p:animEffect>
                                  </p:childTnLst>
                                </p:cTn>
                              </p:par>
                              <p:par>
                                <p:cTn id="112" presetID="3" presetClass="entr" presetSubtype="10" fill="hold" nodeType="withEffect">
                                  <p:stCondLst>
                                    <p:cond delay="0"/>
                                  </p:stCondLst>
                                  <p:childTnLst>
                                    <p:set>
                                      <p:cBhvr>
                                        <p:cTn id="113" dur="1" fill="hold">
                                          <p:stCondLst>
                                            <p:cond delay="0"/>
                                          </p:stCondLst>
                                        </p:cTn>
                                        <p:tgtEl>
                                          <p:spTgt spid="8230"/>
                                        </p:tgtEl>
                                        <p:attrNameLst>
                                          <p:attrName>style.visibility</p:attrName>
                                        </p:attrNameLst>
                                      </p:cBhvr>
                                      <p:to>
                                        <p:strVal val="visible"/>
                                      </p:to>
                                    </p:set>
                                    <p:animEffect transition="in" filter="blinds(horizontal)">
                                      <p:cBhvr>
                                        <p:cTn id="114" dur="500"/>
                                        <p:tgtEl>
                                          <p:spTgt spid="8230"/>
                                        </p:tgtEl>
                                      </p:cBhvr>
                                    </p:animEffect>
                                  </p:childTnLst>
                                </p:cTn>
                              </p:par>
                              <p:par>
                                <p:cTn id="115" presetID="3" presetClass="entr" presetSubtype="10" fill="hold" nodeType="withEffect">
                                  <p:stCondLst>
                                    <p:cond delay="0"/>
                                  </p:stCondLst>
                                  <p:childTnLst>
                                    <p:set>
                                      <p:cBhvr>
                                        <p:cTn id="116" dur="1" fill="hold">
                                          <p:stCondLst>
                                            <p:cond delay="0"/>
                                          </p:stCondLst>
                                        </p:cTn>
                                        <p:tgtEl>
                                          <p:spTgt spid="8231"/>
                                        </p:tgtEl>
                                        <p:attrNameLst>
                                          <p:attrName>style.visibility</p:attrName>
                                        </p:attrNameLst>
                                      </p:cBhvr>
                                      <p:to>
                                        <p:strVal val="visible"/>
                                      </p:to>
                                    </p:set>
                                    <p:animEffect transition="in" filter="blinds(horizontal)">
                                      <p:cBhvr>
                                        <p:cTn id="117" dur="500"/>
                                        <p:tgtEl>
                                          <p:spTgt spid="8231"/>
                                        </p:tgtEl>
                                      </p:cBhvr>
                                    </p:animEffect>
                                  </p:childTnLst>
                                </p:cTn>
                              </p:par>
                              <p:par>
                                <p:cTn id="118" presetID="3" presetClass="entr" presetSubtype="10" fill="hold" nodeType="withEffect">
                                  <p:stCondLst>
                                    <p:cond delay="0"/>
                                  </p:stCondLst>
                                  <p:childTnLst>
                                    <p:set>
                                      <p:cBhvr>
                                        <p:cTn id="119" dur="1" fill="hold">
                                          <p:stCondLst>
                                            <p:cond delay="0"/>
                                          </p:stCondLst>
                                        </p:cTn>
                                        <p:tgtEl>
                                          <p:spTgt spid="8232"/>
                                        </p:tgtEl>
                                        <p:attrNameLst>
                                          <p:attrName>style.visibility</p:attrName>
                                        </p:attrNameLst>
                                      </p:cBhvr>
                                      <p:to>
                                        <p:strVal val="visible"/>
                                      </p:to>
                                    </p:set>
                                    <p:animEffect transition="in" filter="blinds(horizontal)">
                                      <p:cBhvr>
                                        <p:cTn id="120" dur="500"/>
                                        <p:tgtEl>
                                          <p:spTgt spid="8232"/>
                                        </p:tgtEl>
                                      </p:cBhvr>
                                    </p:animEffect>
                                  </p:childTnLst>
                                </p:cTn>
                              </p:par>
                              <p:par>
                                <p:cTn id="121" presetID="3" presetClass="entr" presetSubtype="10" fill="hold" nodeType="withEffect">
                                  <p:stCondLst>
                                    <p:cond delay="0"/>
                                  </p:stCondLst>
                                  <p:childTnLst>
                                    <p:set>
                                      <p:cBhvr>
                                        <p:cTn id="122" dur="1" fill="hold">
                                          <p:stCondLst>
                                            <p:cond delay="0"/>
                                          </p:stCondLst>
                                        </p:cTn>
                                        <p:tgtEl>
                                          <p:spTgt spid="8233"/>
                                        </p:tgtEl>
                                        <p:attrNameLst>
                                          <p:attrName>style.visibility</p:attrName>
                                        </p:attrNameLst>
                                      </p:cBhvr>
                                      <p:to>
                                        <p:strVal val="visible"/>
                                      </p:to>
                                    </p:set>
                                    <p:animEffect transition="in" filter="blinds(horizontal)">
                                      <p:cBhvr>
                                        <p:cTn id="123" dur="500"/>
                                        <p:tgtEl>
                                          <p:spTgt spid="8233"/>
                                        </p:tgtEl>
                                      </p:cBhvr>
                                    </p:animEffect>
                                  </p:childTnLst>
                                </p:cTn>
                              </p:par>
                              <p:par>
                                <p:cTn id="124" presetID="3" presetClass="entr" presetSubtype="10" fill="hold" nodeType="withEffect">
                                  <p:stCondLst>
                                    <p:cond delay="0"/>
                                  </p:stCondLst>
                                  <p:childTnLst>
                                    <p:set>
                                      <p:cBhvr>
                                        <p:cTn id="125" dur="1" fill="hold">
                                          <p:stCondLst>
                                            <p:cond delay="0"/>
                                          </p:stCondLst>
                                        </p:cTn>
                                        <p:tgtEl>
                                          <p:spTgt spid="8234"/>
                                        </p:tgtEl>
                                        <p:attrNameLst>
                                          <p:attrName>style.visibility</p:attrName>
                                        </p:attrNameLst>
                                      </p:cBhvr>
                                      <p:to>
                                        <p:strVal val="visible"/>
                                      </p:to>
                                    </p:set>
                                    <p:animEffect transition="in" filter="blinds(horizontal)">
                                      <p:cBhvr>
                                        <p:cTn id="126" dur="500"/>
                                        <p:tgtEl>
                                          <p:spTgt spid="8234"/>
                                        </p:tgtEl>
                                      </p:cBhvr>
                                    </p:animEffect>
                                  </p:childTnLst>
                                </p:cTn>
                              </p:par>
                              <p:par>
                                <p:cTn id="127" presetID="3" presetClass="entr" presetSubtype="10" fill="hold" nodeType="withEffect">
                                  <p:stCondLst>
                                    <p:cond delay="0"/>
                                  </p:stCondLst>
                                  <p:childTnLst>
                                    <p:set>
                                      <p:cBhvr>
                                        <p:cTn id="128" dur="1" fill="hold">
                                          <p:stCondLst>
                                            <p:cond delay="0"/>
                                          </p:stCondLst>
                                        </p:cTn>
                                        <p:tgtEl>
                                          <p:spTgt spid="8235"/>
                                        </p:tgtEl>
                                        <p:attrNameLst>
                                          <p:attrName>style.visibility</p:attrName>
                                        </p:attrNameLst>
                                      </p:cBhvr>
                                      <p:to>
                                        <p:strVal val="visible"/>
                                      </p:to>
                                    </p:set>
                                    <p:animEffect transition="in" filter="blinds(horizontal)">
                                      <p:cBhvr>
                                        <p:cTn id="129" dur="500"/>
                                        <p:tgtEl>
                                          <p:spTgt spid="8235"/>
                                        </p:tgtEl>
                                      </p:cBhvr>
                                    </p:animEffect>
                                  </p:childTnLst>
                                </p:cTn>
                              </p:par>
                              <p:par>
                                <p:cTn id="130" presetID="3" presetClass="entr" presetSubtype="10" fill="hold" nodeType="withEffect">
                                  <p:stCondLst>
                                    <p:cond delay="0"/>
                                  </p:stCondLst>
                                  <p:childTnLst>
                                    <p:set>
                                      <p:cBhvr>
                                        <p:cTn id="13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32" dur="500"/>
                                        <p:tgtEl>
                                          <p:spTgt spid="11267">
                                            <p:txEl>
                                              <p:pRg st="1" end="1"/>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blinds(horizontal)">
                                      <p:cBhvr>
                                        <p:cTn id="137" dur="500"/>
                                        <p:tgtEl>
                                          <p:spTgt spid="55"/>
                                        </p:tgtEl>
                                      </p:cBhvr>
                                    </p:animEffect>
                                  </p:childTnLst>
                                </p:cTn>
                              </p:par>
                              <p:par>
                                <p:cTn id="138" presetID="3" presetClass="entr" presetSubtype="10" fill="hold" nodeType="with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blinds(horizontal)">
                                      <p:cBhvr>
                                        <p:cTn id="140" dur="500"/>
                                        <p:tgtEl>
                                          <p:spTgt spid="58"/>
                                        </p:tgtEl>
                                      </p:cBhvr>
                                    </p:animEffect>
                                  </p:childTnLst>
                                </p:cTn>
                              </p:par>
                              <p:par>
                                <p:cTn id="141" presetID="3" presetClass="entr" presetSubtype="10" fill="hold" nodeType="withEffect">
                                  <p:stCondLst>
                                    <p:cond delay="0"/>
                                  </p:stCondLst>
                                  <p:childTnLst>
                                    <p:set>
                                      <p:cBhvr>
                                        <p:cTn id="142" dur="1" fill="hold">
                                          <p:stCondLst>
                                            <p:cond delay="0"/>
                                          </p:stCondLst>
                                        </p:cTn>
                                        <p:tgtEl>
                                          <p:spTgt spid="59"/>
                                        </p:tgtEl>
                                        <p:attrNameLst>
                                          <p:attrName>style.visibility</p:attrName>
                                        </p:attrNameLst>
                                      </p:cBhvr>
                                      <p:to>
                                        <p:strVal val="visible"/>
                                      </p:to>
                                    </p:set>
                                    <p:animEffect transition="in" filter="blinds(horizontal)">
                                      <p:cBhvr>
                                        <p:cTn id="143" dur="500"/>
                                        <p:tgtEl>
                                          <p:spTgt spid="59"/>
                                        </p:tgtEl>
                                      </p:cBhvr>
                                    </p:animEffect>
                                  </p:childTnLst>
                                </p:cTn>
                              </p:par>
                              <p:par>
                                <p:cTn id="144" presetID="3" presetClass="entr" presetSubtype="10" fill="hold" nodeType="withEffect">
                                  <p:stCondLst>
                                    <p:cond delay="0"/>
                                  </p:stCondLst>
                                  <p:childTnLst>
                                    <p:set>
                                      <p:cBhvr>
                                        <p:cTn id="145" dur="1" fill="hold">
                                          <p:stCondLst>
                                            <p:cond delay="0"/>
                                          </p:stCondLst>
                                        </p:cTn>
                                        <p:tgtEl>
                                          <p:spTgt spid="61"/>
                                        </p:tgtEl>
                                        <p:attrNameLst>
                                          <p:attrName>style.visibility</p:attrName>
                                        </p:attrNameLst>
                                      </p:cBhvr>
                                      <p:to>
                                        <p:strVal val="visible"/>
                                      </p:to>
                                    </p:set>
                                    <p:animEffect transition="in" filter="blinds(horizontal)">
                                      <p:cBhvr>
                                        <p:cTn id="146" dur="500"/>
                                        <p:tgtEl>
                                          <p:spTgt spid="61"/>
                                        </p:tgtEl>
                                      </p:cBhvr>
                                    </p:animEffect>
                                  </p:childTnLst>
                                </p:cTn>
                              </p:par>
                              <p:par>
                                <p:cTn id="147" presetID="3" presetClass="entr" presetSubtype="10" fill="hold" nodeType="withEffect">
                                  <p:stCondLst>
                                    <p:cond delay="0"/>
                                  </p:stCondLst>
                                  <p:childTnLst>
                                    <p:set>
                                      <p:cBhvr>
                                        <p:cTn id="148" dur="1" fill="hold">
                                          <p:stCondLst>
                                            <p:cond delay="0"/>
                                          </p:stCondLst>
                                        </p:cTn>
                                        <p:tgtEl>
                                          <p:spTgt spid="67"/>
                                        </p:tgtEl>
                                        <p:attrNameLst>
                                          <p:attrName>style.visibility</p:attrName>
                                        </p:attrNameLst>
                                      </p:cBhvr>
                                      <p:to>
                                        <p:strVal val="visible"/>
                                      </p:to>
                                    </p:set>
                                    <p:animEffect transition="in" filter="blinds(horizontal)">
                                      <p:cBhvr>
                                        <p:cTn id="149" dur="500"/>
                                        <p:tgtEl>
                                          <p:spTgt spid="67"/>
                                        </p:tgtEl>
                                      </p:cBhvr>
                                    </p:animEffect>
                                  </p:childTnLst>
                                </p:cTn>
                              </p:par>
                              <p:par>
                                <p:cTn id="150" presetID="3" presetClass="entr" presetSubtype="10" fill="hold" nodeType="with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blinds(horizontal)">
                                      <p:cBhvr>
                                        <p:cTn id="152" dur="500"/>
                                        <p:tgtEl>
                                          <p:spTgt spid="68"/>
                                        </p:tgtEl>
                                      </p:cBhvr>
                                    </p:animEffect>
                                  </p:childTnLst>
                                </p:cTn>
                              </p:par>
                              <p:par>
                                <p:cTn id="153" presetID="3" presetClass="entr" presetSubtype="1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blinds(horizontal)">
                                      <p:cBhvr>
                                        <p:cTn id="155" dur="500"/>
                                        <p:tgtEl>
                                          <p:spTgt spid="69"/>
                                        </p:tgtEl>
                                      </p:cBhvr>
                                    </p:animEffect>
                                  </p:childTnLst>
                                </p:cTn>
                              </p:par>
                              <p:par>
                                <p:cTn id="156" presetID="3" presetClass="entr" presetSubtype="10" fill="hold" nodeType="withEffect">
                                  <p:stCondLst>
                                    <p:cond delay="0"/>
                                  </p:stCondLst>
                                  <p:childTnLst>
                                    <p:set>
                                      <p:cBhvr>
                                        <p:cTn id="157"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58" dur="500"/>
                                        <p:tgtEl>
                                          <p:spTgt spid="11267">
                                            <p:txEl>
                                              <p:pRg st="2" end="2"/>
                                            </p:txEl>
                                          </p:spTgt>
                                        </p:tgtEl>
                                      </p:cBhvr>
                                    </p:animEffect>
                                  </p:childTnLst>
                                </p:cTn>
                              </p:par>
                            </p:childTnLst>
                          </p:cTn>
                        </p:par>
                      </p:childTnLst>
                    </p:cTn>
                  </p:par>
                  <p:par>
                    <p:cTn id="159" fill="hold">
                      <p:stCondLst>
                        <p:cond delay="indefinite"/>
                      </p:stCondLst>
                      <p:childTnLst>
                        <p:par>
                          <p:cTn id="160" fill="hold">
                            <p:stCondLst>
                              <p:cond delay="0"/>
                            </p:stCondLst>
                            <p:childTnLst>
                              <p:par>
                                <p:cTn id="161" presetID="3" presetClass="entr" presetSubtype="10" fill="hold" nodeType="clickEffect">
                                  <p:stCondLst>
                                    <p:cond delay="0"/>
                                  </p:stCondLst>
                                  <p:childTnLst>
                                    <p:set>
                                      <p:cBhvr>
                                        <p:cTn id="162" dur="1" fill="hold">
                                          <p:stCondLst>
                                            <p:cond delay="0"/>
                                          </p:stCondLst>
                                        </p:cTn>
                                        <p:tgtEl>
                                          <p:spTgt spid="77"/>
                                        </p:tgtEl>
                                        <p:attrNameLst>
                                          <p:attrName>style.visibility</p:attrName>
                                        </p:attrNameLst>
                                      </p:cBhvr>
                                      <p:to>
                                        <p:strVal val="visible"/>
                                      </p:to>
                                    </p:set>
                                    <p:animEffect transition="in" filter="blinds(horizontal)">
                                      <p:cBhvr>
                                        <p:cTn id="163" dur="500"/>
                                        <p:tgtEl>
                                          <p:spTgt spid="77"/>
                                        </p:tgtEl>
                                      </p:cBhvr>
                                    </p:animEffect>
                                  </p:childTnLst>
                                </p:cTn>
                              </p:par>
                              <p:par>
                                <p:cTn id="164" presetID="3" presetClass="entr" presetSubtype="10" fill="hold" nodeType="withEffect">
                                  <p:stCondLst>
                                    <p:cond delay="0"/>
                                  </p:stCondLst>
                                  <p:childTnLst>
                                    <p:set>
                                      <p:cBhvr>
                                        <p:cTn id="165"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166"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3" grpId="0"/>
      <p:bldP spid="8204" grpId="0"/>
      <p:bldP spid="8208" grpId="0"/>
      <p:bldP spid="8217" grpId="0"/>
      <p:bldP spid="8218" grpId="0"/>
      <p:bldP spid="8219" grpId="0"/>
      <p:bldP spid="8220" grpId="0"/>
      <p:bldP spid="8221" grpId="0"/>
      <p:bldP spid="82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4294967295"/>
          </p:nvPr>
        </p:nvSpPr>
        <p:spPr>
          <a:xfrm>
            <a:off x="457200" y="1295400"/>
            <a:ext cx="8382000" cy="5003800"/>
          </a:xfrm>
        </p:spPr>
        <p:txBody>
          <a:bodyPr/>
          <a:lstStyle/>
          <a:p>
            <a:pPr eaLnBrk="1" hangingPunct="1">
              <a:spcBef>
                <a:spcPts val="0"/>
              </a:spcBef>
            </a:pPr>
            <a:r>
              <a:rPr lang="en-US" sz="2400" dirty="0" smtClean="0">
                <a:ea typeface="ＭＳ Ｐゴシック" pitchFamily="34" charset="-128"/>
              </a:rPr>
              <a:t>Modular platforms meet current and future needs</a:t>
            </a:r>
          </a:p>
          <a:p>
            <a:pPr eaLnBrk="1" hangingPunct="1">
              <a:spcBef>
                <a:spcPts val="0"/>
              </a:spcBef>
            </a:pPr>
            <a:r>
              <a:rPr lang="en-US" sz="2400" dirty="0" smtClean="0">
                <a:ea typeface="ＭＳ Ｐゴシック" pitchFamily="34" charset="-128"/>
              </a:rPr>
              <a:t>Two Models </a:t>
            </a:r>
          </a:p>
          <a:p>
            <a:pPr lvl="1" eaLnBrk="1" hangingPunct="1">
              <a:spcBef>
                <a:spcPts val="0"/>
              </a:spcBef>
            </a:pPr>
            <a:r>
              <a:rPr lang="en-US" sz="1800" dirty="0" smtClean="0">
                <a:ea typeface="ＭＳ Ｐゴシック" pitchFamily="34" charset="-128"/>
              </a:rPr>
              <a:t>5204: Twenty-four 1G and four 10G ports</a:t>
            </a:r>
          </a:p>
          <a:p>
            <a:pPr lvl="1" eaLnBrk="1" hangingPunct="1">
              <a:spcBef>
                <a:spcPts val="0"/>
              </a:spcBef>
            </a:pPr>
            <a:r>
              <a:rPr lang="en-US" sz="1800" dirty="0" smtClean="0">
                <a:ea typeface="ＭＳ Ｐゴシック" pitchFamily="34" charset="-128"/>
              </a:rPr>
              <a:t>5236: Twenty-four 10G and four 1G ports</a:t>
            </a:r>
          </a:p>
          <a:p>
            <a:pPr eaLnBrk="1" hangingPunct="1">
              <a:spcBef>
                <a:spcPts val="0"/>
              </a:spcBef>
            </a:pPr>
            <a:r>
              <a:rPr lang="en-US" sz="2400" dirty="0" smtClean="0">
                <a:ea typeface="ＭＳ Ｐゴシック" pitchFamily="34" charset="-128"/>
              </a:rPr>
              <a:t>Modular port expandability</a:t>
            </a:r>
          </a:p>
          <a:p>
            <a:pPr lvl="1" eaLnBrk="1" hangingPunct="1">
              <a:spcBef>
                <a:spcPts val="0"/>
              </a:spcBef>
            </a:pPr>
            <a:r>
              <a:rPr lang="en-US" sz="1800" dirty="0" smtClean="0">
                <a:ea typeface="ＭＳ Ｐゴシック" pitchFamily="34" charset="-128"/>
              </a:rPr>
              <a:t>5204 basic configuration has four 1G RJ-45 ports </a:t>
            </a:r>
          </a:p>
          <a:p>
            <a:pPr lvl="2" eaLnBrk="1" hangingPunct="1">
              <a:spcBef>
                <a:spcPts val="0"/>
              </a:spcBef>
            </a:pPr>
            <a:r>
              <a:rPr lang="en-US" sz="1600" dirty="0" smtClean="0">
                <a:ea typeface="ＭＳ Ｐゴシック" pitchFamily="34" charset="-128"/>
              </a:rPr>
              <a:t>Expandable up to: 20 1G RJ-45, 4 dual use 1G ports (SFP or RJ-45) &amp; 4 10G XFP ports</a:t>
            </a:r>
            <a:endParaRPr lang="en-US" sz="1400" dirty="0" smtClean="0">
              <a:ea typeface="ＭＳ Ｐゴシック" pitchFamily="34" charset="-128"/>
            </a:endParaRPr>
          </a:p>
          <a:p>
            <a:pPr lvl="1" eaLnBrk="1" hangingPunct="1">
              <a:spcBef>
                <a:spcPts val="0"/>
              </a:spcBef>
            </a:pPr>
            <a:r>
              <a:rPr lang="en-US" sz="1800" dirty="0" smtClean="0">
                <a:ea typeface="ＭＳ Ｐゴシック" pitchFamily="34" charset="-128"/>
              </a:rPr>
              <a:t>5236 has 3 basic configurations, each with five active ports</a:t>
            </a:r>
          </a:p>
          <a:p>
            <a:pPr lvl="2" eaLnBrk="1" hangingPunct="1">
              <a:spcBef>
                <a:spcPts val="0"/>
              </a:spcBef>
            </a:pPr>
            <a:r>
              <a:rPr lang="en-US" sz="1600" dirty="0" smtClean="0">
                <a:ea typeface="ＭＳ Ｐゴシック" pitchFamily="34" charset="-128"/>
              </a:rPr>
              <a:t>Basic Configurations: 4-1G/1-10G, 5-1G, or 5-10G SFP+ ports </a:t>
            </a:r>
          </a:p>
          <a:p>
            <a:pPr lvl="2" eaLnBrk="1" hangingPunct="1">
              <a:spcBef>
                <a:spcPts val="0"/>
              </a:spcBef>
            </a:pPr>
            <a:r>
              <a:rPr lang="en-US" sz="1600" dirty="0" smtClean="0">
                <a:ea typeface="ＭＳ Ｐゴシック" pitchFamily="34" charset="-128"/>
              </a:rPr>
              <a:t>Expandable up to: 20 10G/1G SFP+, four 10G XFP, and four 1G RJ-45 ports</a:t>
            </a:r>
          </a:p>
          <a:p>
            <a:pPr eaLnBrk="1" hangingPunct="1">
              <a:spcBef>
                <a:spcPts val="0"/>
              </a:spcBef>
            </a:pPr>
            <a:r>
              <a:rPr lang="en-US" sz="2400" dirty="0" smtClean="0">
                <a:ea typeface="ＭＳ Ｐゴシック" pitchFamily="34" charset="-128"/>
              </a:rPr>
              <a:t>Easy field upgradability to meet your growing needs</a:t>
            </a:r>
          </a:p>
          <a:p>
            <a:pPr lvl="1" eaLnBrk="1" hangingPunct="1">
              <a:spcBef>
                <a:spcPts val="0"/>
              </a:spcBef>
            </a:pPr>
            <a:r>
              <a:rPr lang="en-US" sz="1800" dirty="0" smtClean="0">
                <a:ea typeface="ＭＳ Ｐゴシック" pitchFamily="34" charset="-128"/>
              </a:rPr>
              <a:t>Ports can be added in one port increments with a software license</a:t>
            </a:r>
          </a:p>
          <a:p>
            <a:pPr lvl="1" eaLnBrk="1" hangingPunct="1">
              <a:spcBef>
                <a:spcPts val="0"/>
              </a:spcBef>
            </a:pPr>
            <a:r>
              <a:rPr lang="en-US" sz="1800" dirty="0" smtClean="0">
                <a:ea typeface="ＭＳ Ｐゴシック" pitchFamily="34" charset="-128"/>
              </a:rPr>
              <a:t>1G ports can be upgraded to 10G ports via a license on the 5236</a:t>
            </a:r>
          </a:p>
          <a:p>
            <a:pPr eaLnBrk="1" hangingPunct="1">
              <a:spcBef>
                <a:spcPts val="0"/>
              </a:spcBef>
            </a:pPr>
            <a:r>
              <a:rPr lang="en-US" sz="2400" dirty="0" smtClean="0">
                <a:ea typeface="ＭＳ Ｐゴシック" pitchFamily="34" charset="-128"/>
              </a:rPr>
              <a:t>Daisy chain multiple chassis to increase port count</a:t>
            </a:r>
          </a:p>
          <a:p>
            <a:pPr eaLnBrk="1" hangingPunct="1">
              <a:spcBef>
                <a:spcPts val="0"/>
              </a:spcBef>
            </a:pPr>
            <a:r>
              <a:rPr lang="en-US" sz="2400" dirty="0" smtClean="0">
                <a:ea typeface="ＭＳ Ｐゴシック" pitchFamily="34" charset="-128"/>
              </a:rPr>
              <a:t>Small 1U chassis fits 19” rack and supports redundant power.</a:t>
            </a:r>
          </a:p>
        </p:txBody>
      </p:sp>
      <p:sp>
        <p:nvSpPr>
          <p:cNvPr id="13314" name="Title 1"/>
          <p:cNvSpPr>
            <a:spLocks noGrp="1"/>
          </p:cNvSpPr>
          <p:nvPr>
            <p:ph type="title" idx="4294967295"/>
          </p:nvPr>
        </p:nvSpPr>
        <p:spPr>
          <a:xfrm>
            <a:off x="0" y="0"/>
            <a:ext cx="9144000" cy="1295400"/>
          </a:xfrm>
        </p:spPr>
        <p:txBody>
          <a:bodyPr/>
          <a:lstStyle/>
          <a:p>
            <a:pPr eaLnBrk="1" hangingPunct="1">
              <a:lnSpc>
                <a:spcPts val="4800"/>
              </a:lnSpc>
            </a:pPr>
            <a:r>
              <a:rPr lang="en-US" dirty="0" err="1" smtClean="0">
                <a:ea typeface="ＭＳ Ｐゴシック" pitchFamily="34" charset="-128"/>
              </a:rPr>
              <a:t>Anue</a:t>
            </a:r>
            <a:r>
              <a:rPr lang="en-US" dirty="0" smtClean="0">
                <a:ea typeface="ＭＳ Ｐゴシック" pitchFamily="34" charset="-128"/>
              </a:rPr>
              <a:t> 5200 Net Tool Optimizer</a:t>
            </a:r>
            <a:endParaRPr lang="en-US" sz="2400" dirty="0" smtClean="0">
              <a:ea typeface="ＭＳ Ｐゴシック" pitchFamily="34" charset="-128"/>
            </a:endParaRPr>
          </a:p>
        </p:txBody>
      </p:sp>
      <p:pic>
        <p:nvPicPr>
          <p:cNvPr id="13316" name="Picture 6" descr="C:\Documents and Settings\jdelfeld\Desktop\5236\5236_front_1200x250.PNG"/>
          <p:cNvPicPr>
            <a:picLocks noChangeAspect="1" noChangeArrowheads="1"/>
          </p:cNvPicPr>
          <p:nvPr/>
        </p:nvPicPr>
        <p:blipFill>
          <a:blip r:embed="rId3" cstate="print"/>
          <a:srcRect/>
          <a:stretch>
            <a:fillRect/>
          </a:stretch>
        </p:blipFill>
        <p:spPr bwMode="auto">
          <a:xfrm>
            <a:off x="327538" y="1981200"/>
            <a:ext cx="8578338" cy="1905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13316"/>
                                        </p:tgtEl>
                                      </p:cBhvr>
                                      <p:by x="35000" y="35000"/>
                                    </p:animScale>
                                  </p:childTnLst>
                                </p:cTn>
                              </p:par>
                              <p:par>
                                <p:cTn id="7" presetID="0" presetClass="path" presetSubtype="0" accel="50000" decel="50000" fill="hold" nodeType="withEffect">
                                  <p:stCondLst>
                                    <p:cond delay="0"/>
                                  </p:stCondLst>
                                  <p:childTnLst>
                                    <p:animMotion origin="layout" path="M -1.11111E-6 2.22222E-6 L 0.31181 -0.07222 " pathEditMode="relative" rAng="0" ptsTypes="AA">
                                      <p:cBhvr>
                                        <p:cTn id="8" dur="1000" fill="hold"/>
                                        <p:tgtEl>
                                          <p:spTgt spid="13316"/>
                                        </p:tgtEl>
                                        <p:attrNameLst>
                                          <p:attrName>ppt_x</p:attrName>
                                          <p:attrName>ppt_y</p:attrName>
                                        </p:attrNameLst>
                                      </p:cBhvr>
                                      <p:rCtr x="156" y="-36"/>
                                    </p:animMotion>
                                  </p:childTnLst>
                                </p:cTn>
                              </p:par>
                              <p:par>
                                <p:cTn id="9" presetID="2" presetClass="entr" presetSubtype="8" fill="hold" grpId="0" nodeType="withEffect">
                                  <p:stCondLst>
                                    <p:cond delay="0"/>
                                  </p:stCondLst>
                                  <p:childTnLst>
                                    <p:set>
                                      <p:cBhvr>
                                        <p:cTn id="10" dur="1" fill="hold">
                                          <p:stCondLst>
                                            <p:cond delay="0"/>
                                          </p:stCondLst>
                                        </p:cTn>
                                        <p:tgtEl>
                                          <p:spTgt spid="13315">
                                            <p:txEl>
                                              <p:pRg st="0" end="0"/>
                                            </p:txEl>
                                          </p:spTgt>
                                        </p:tgtEl>
                                        <p:attrNameLst>
                                          <p:attrName>style.visibility</p:attrName>
                                        </p:attrNameLst>
                                      </p:cBhvr>
                                      <p:to>
                                        <p:strVal val="visible"/>
                                      </p:to>
                                    </p:set>
                                    <p:anim calcmode="lin" valueType="num">
                                      <p:cBhvr additive="base">
                                        <p:cTn id="11" dur="500" fill="hold"/>
                                        <p:tgtEl>
                                          <p:spTgt spid="1331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33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3315">
                                            <p:txEl>
                                              <p:pRg st="1" end="1"/>
                                            </p:txEl>
                                          </p:spTgt>
                                        </p:tgtEl>
                                        <p:attrNameLst>
                                          <p:attrName>style.visibility</p:attrName>
                                        </p:attrNameLst>
                                      </p:cBhvr>
                                      <p:to>
                                        <p:strVal val="visible"/>
                                      </p:to>
                                    </p:set>
                                    <p:anim calcmode="lin" valueType="num">
                                      <p:cBhvr additive="base">
                                        <p:cTn id="17" dur="500" fill="hold"/>
                                        <p:tgtEl>
                                          <p:spTgt spid="13315">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3315">
                                            <p:txEl>
                                              <p:pRg st="1" end="1"/>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3315">
                                            <p:txEl>
                                              <p:pRg st="2" end="2"/>
                                            </p:txEl>
                                          </p:spTgt>
                                        </p:tgtEl>
                                        <p:attrNameLst>
                                          <p:attrName>style.visibility</p:attrName>
                                        </p:attrNameLst>
                                      </p:cBhvr>
                                      <p:to>
                                        <p:strVal val="visible"/>
                                      </p:to>
                                    </p:set>
                                    <p:anim calcmode="lin" valueType="num">
                                      <p:cBhvr additive="base">
                                        <p:cTn id="21" dur="500" fill="hold"/>
                                        <p:tgtEl>
                                          <p:spTgt spid="13315">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3315">
                                            <p:txEl>
                                              <p:pRg st="2" end="2"/>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315">
                                            <p:txEl>
                                              <p:pRg st="4" end="4"/>
                                            </p:txEl>
                                          </p:spTgt>
                                        </p:tgtEl>
                                        <p:attrNameLst>
                                          <p:attrName>style.visibility</p:attrName>
                                        </p:attrNameLst>
                                      </p:cBhvr>
                                      <p:to>
                                        <p:strVal val="visible"/>
                                      </p:to>
                                    </p:set>
                                    <p:anim calcmode="lin" valueType="num">
                                      <p:cBhvr additive="base">
                                        <p:cTn id="31" dur="500" fill="hold"/>
                                        <p:tgtEl>
                                          <p:spTgt spid="1331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3315">
                                            <p:txEl>
                                              <p:pRg st="4" end="4"/>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315">
                                            <p:txEl>
                                              <p:pRg st="5" end="5"/>
                                            </p:txEl>
                                          </p:spTgt>
                                        </p:tgtEl>
                                        <p:attrNameLst>
                                          <p:attrName>style.visibility</p:attrName>
                                        </p:attrNameLst>
                                      </p:cBhvr>
                                      <p:to>
                                        <p:strVal val="visible"/>
                                      </p:to>
                                    </p:set>
                                    <p:anim calcmode="lin" valueType="num">
                                      <p:cBhvr additive="base">
                                        <p:cTn id="35" dur="500" fill="hold"/>
                                        <p:tgtEl>
                                          <p:spTgt spid="13315">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3315">
                                            <p:txEl>
                                              <p:pRg st="5" end="5"/>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315">
                                            <p:txEl>
                                              <p:pRg st="6" end="6"/>
                                            </p:txEl>
                                          </p:spTgt>
                                        </p:tgtEl>
                                        <p:attrNameLst>
                                          <p:attrName>style.visibility</p:attrName>
                                        </p:attrNameLst>
                                      </p:cBhvr>
                                      <p:to>
                                        <p:strVal val="visible"/>
                                      </p:to>
                                    </p:set>
                                    <p:anim calcmode="lin" valueType="num">
                                      <p:cBhvr additive="base">
                                        <p:cTn id="39" dur="500" fill="hold"/>
                                        <p:tgtEl>
                                          <p:spTgt spid="13315">
                                            <p:txEl>
                                              <p:pRg st="6" end="6"/>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3315">
                                            <p:txEl>
                                              <p:pRg st="6" end="6"/>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3315">
                                            <p:txEl>
                                              <p:pRg st="7" end="7"/>
                                            </p:txEl>
                                          </p:spTgt>
                                        </p:tgtEl>
                                        <p:attrNameLst>
                                          <p:attrName>style.visibility</p:attrName>
                                        </p:attrNameLst>
                                      </p:cBhvr>
                                      <p:to>
                                        <p:strVal val="visible"/>
                                      </p:to>
                                    </p:set>
                                    <p:anim calcmode="lin" valueType="num">
                                      <p:cBhvr additive="base">
                                        <p:cTn id="43" dur="500" fill="hold"/>
                                        <p:tgtEl>
                                          <p:spTgt spid="13315">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3315">
                                            <p:txEl>
                                              <p:pRg st="7" end="7"/>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3315">
                                            <p:txEl>
                                              <p:pRg st="8" end="8"/>
                                            </p:txEl>
                                          </p:spTgt>
                                        </p:tgtEl>
                                        <p:attrNameLst>
                                          <p:attrName>style.visibility</p:attrName>
                                        </p:attrNameLst>
                                      </p:cBhvr>
                                      <p:to>
                                        <p:strVal val="visible"/>
                                      </p:to>
                                    </p:set>
                                    <p:anim calcmode="lin" valueType="num">
                                      <p:cBhvr additive="base">
                                        <p:cTn id="47" dur="500" fill="hold"/>
                                        <p:tgtEl>
                                          <p:spTgt spid="13315">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3315">
                                            <p:txEl>
                                              <p:pRg st="8" end="8"/>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3315">
                                            <p:txEl>
                                              <p:pRg st="9" end="9"/>
                                            </p:txEl>
                                          </p:spTgt>
                                        </p:tgtEl>
                                        <p:attrNameLst>
                                          <p:attrName>style.visibility</p:attrName>
                                        </p:attrNameLst>
                                      </p:cBhvr>
                                      <p:to>
                                        <p:strVal val="visible"/>
                                      </p:to>
                                    </p:set>
                                    <p:anim calcmode="lin" valueType="num">
                                      <p:cBhvr additive="base">
                                        <p:cTn id="51" dur="500" fill="hold"/>
                                        <p:tgtEl>
                                          <p:spTgt spid="1331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331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3315">
                                            <p:txEl>
                                              <p:pRg st="10" end="10"/>
                                            </p:txEl>
                                          </p:spTgt>
                                        </p:tgtEl>
                                        <p:attrNameLst>
                                          <p:attrName>style.visibility</p:attrName>
                                        </p:attrNameLst>
                                      </p:cBhvr>
                                      <p:to>
                                        <p:strVal val="visible"/>
                                      </p:to>
                                    </p:set>
                                    <p:anim calcmode="lin" valueType="num">
                                      <p:cBhvr additive="base">
                                        <p:cTn id="57" dur="500" fill="hold"/>
                                        <p:tgtEl>
                                          <p:spTgt spid="13315">
                                            <p:txEl>
                                              <p:pRg st="10" end="1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13315">
                                            <p:txEl>
                                              <p:pRg st="10" end="10"/>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3315">
                                            <p:txEl>
                                              <p:pRg st="11" end="11"/>
                                            </p:txEl>
                                          </p:spTgt>
                                        </p:tgtEl>
                                        <p:attrNameLst>
                                          <p:attrName>style.visibility</p:attrName>
                                        </p:attrNameLst>
                                      </p:cBhvr>
                                      <p:to>
                                        <p:strVal val="visible"/>
                                      </p:to>
                                    </p:set>
                                    <p:anim calcmode="lin" valueType="num">
                                      <p:cBhvr additive="base">
                                        <p:cTn id="61" dur="500" fill="hold"/>
                                        <p:tgtEl>
                                          <p:spTgt spid="13315">
                                            <p:txEl>
                                              <p:pRg st="11" end="11"/>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13315">
                                            <p:txEl>
                                              <p:pRg st="11" end="11"/>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3315">
                                            <p:txEl>
                                              <p:pRg st="12" end="12"/>
                                            </p:txEl>
                                          </p:spTgt>
                                        </p:tgtEl>
                                        <p:attrNameLst>
                                          <p:attrName>style.visibility</p:attrName>
                                        </p:attrNameLst>
                                      </p:cBhvr>
                                      <p:to>
                                        <p:strVal val="visible"/>
                                      </p:to>
                                    </p:set>
                                    <p:anim calcmode="lin" valueType="num">
                                      <p:cBhvr additive="base">
                                        <p:cTn id="65" dur="500" fill="hold"/>
                                        <p:tgtEl>
                                          <p:spTgt spid="13315">
                                            <p:txEl>
                                              <p:pRg st="12" end="12"/>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13315">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13315">
                                            <p:txEl>
                                              <p:pRg st="13" end="13"/>
                                            </p:txEl>
                                          </p:spTgt>
                                        </p:tgtEl>
                                        <p:attrNameLst>
                                          <p:attrName>style.visibility</p:attrName>
                                        </p:attrNameLst>
                                      </p:cBhvr>
                                      <p:to>
                                        <p:strVal val="visible"/>
                                      </p:to>
                                    </p:set>
                                    <p:anim calcmode="lin" valueType="num">
                                      <p:cBhvr additive="base">
                                        <p:cTn id="71" dur="500" fill="hold"/>
                                        <p:tgtEl>
                                          <p:spTgt spid="13315">
                                            <p:txEl>
                                              <p:pRg st="13" end="13"/>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1331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3315">
                                            <p:txEl>
                                              <p:pRg st="14" end="14"/>
                                            </p:txEl>
                                          </p:spTgt>
                                        </p:tgtEl>
                                        <p:attrNameLst>
                                          <p:attrName>style.visibility</p:attrName>
                                        </p:attrNameLst>
                                      </p:cBhvr>
                                      <p:to>
                                        <p:strVal val="visible"/>
                                      </p:to>
                                    </p:set>
                                    <p:anim calcmode="lin" valueType="num">
                                      <p:cBhvr additive="base">
                                        <p:cTn id="77" dur="500" fill="hold"/>
                                        <p:tgtEl>
                                          <p:spTgt spid="13315">
                                            <p:txEl>
                                              <p:pRg st="14" end="14"/>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13315">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4"/>
          <p:cNvSpPr>
            <a:spLocks noGrp="1"/>
          </p:cNvSpPr>
          <p:nvPr>
            <p:ph type="title"/>
          </p:nvPr>
        </p:nvSpPr>
        <p:spPr/>
        <p:txBody>
          <a:bodyPr/>
          <a:lstStyle/>
          <a:p>
            <a:pPr eaLnBrk="1" hangingPunct="1"/>
            <a:r>
              <a:rPr lang="en-US" dirty="0" smtClean="0">
                <a:ea typeface="ＭＳ Ｐゴシック" pitchFamily="34" charset="-128"/>
              </a:rPr>
              <a:t>5204 Modular Platform</a:t>
            </a:r>
          </a:p>
        </p:txBody>
      </p:sp>
      <p:sp>
        <p:nvSpPr>
          <p:cNvPr id="56327" name="TextBox 11"/>
          <p:cNvSpPr txBox="1">
            <a:spLocks noChangeArrowheads="1"/>
          </p:cNvSpPr>
          <p:nvPr/>
        </p:nvSpPr>
        <p:spPr bwMode="auto">
          <a:xfrm>
            <a:off x="1143000" y="5830669"/>
            <a:ext cx="6734175" cy="646331"/>
          </a:xfrm>
          <a:prstGeom prst="rect">
            <a:avLst/>
          </a:prstGeom>
          <a:noFill/>
          <a:ln w="9525">
            <a:noFill/>
            <a:miter lim="800000"/>
            <a:headEnd/>
            <a:tailEnd/>
          </a:ln>
        </p:spPr>
        <p:txBody>
          <a:bodyPr wrap="square">
            <a:spAutoFit/>
          </a:bodyPr>
          <a:lstStyle/>
          <a:p>
            <a:pPr algn="ctr"/>
            <a:r>
              <a:rPr lang="en-US" sz="1800" b="1" dirty="0">
                <a:latin typeface="Arial" charset="0"/>
              </a:rPr>
              <a:t>Two bays in back for 10G XFP or CX4 cards.  </a:t>
            </a:r>
            <a:r>
              <a:rPr lang="en-US" sz="1800" b="1" dirty="0" smtClean="0">
                <a:latin typeface="Arial" charset="0"/>
              </a:rPr>
              <a:t/>
            </a:r>
            <a:br>
              <a:rPr lang="en-US" sz="1800" b="1" dirty="0" smtClean="0">
                <a:latin typeface="Arial" charset="0"/>
              </a:rPr>
            </a:br>
            <a:r>
              <a:rPr lang="en-US" sz="1800" b="1" dirty="0" smtClean="0">
                <a:latin typeface="Arial" charset="0"/>
              </a:rPr>
              <a:t>Each </a:t>
            </a:r>
            <a:r>
              <a:rPr lang="en-US" sz="1800" b="1" dirty="0">
                <a:latin typeface="Arial" charset="0"/>
              </a:rPr>
              <a:t>card has two ports.  Four total 10G ports.</a:t>
            </a:r>
          </a:p>
        </p:txBody>
      </p:sp>
      <p:sp>
        <p:nvSpPr>
          <p:cNvPr id="33801" name="TextBox 12"/>
          <p:cNvSpPr txBox="1">
            <a:spLocks noChangeArrowheads="1"/>
          </p:cNvSpPr>
          <p:nvPr/>
        </p:nvSpPr>
        <p:spPr bwMode="auto">
          <a:xfrm>
            <a:off x="1235202" y="1456944"/>
            <a:ext cx="3140075" cy="1200329"/>
          </a:xfrm>
          <a:prstGeom prst="rect">
            <a:avLst/>
          </a:prstGeom>
          <a:noFill/>
          <a:ln w="9525">
            <a:noFill/>
            <a:miter lim="800000"/>
            <a:headEnd/>
            <a:tailEnd/>
          </a:ln>
        </p:spPr>
        <p:txBody>
          <a:bodyPr>
            <a:spAutoFit/>
          </a:bodyPr>
          <a:lstStyle/>
          <a:p>
            <a:pPr>
              <a:defRPr/>
            </a:pPr>
            <a:r>
              <a:rPr lang="en-US" sz="1600" b="1" dirty="0">
                <a:latin typeface="Arial" pitchFamily="34" charset="0"/>
                <a:ea typeface="ＭＳ Ｐゴシック" charset="-128"/>
                <a:cs typeface="Arial" pitchFamily="34" charset="0"/>
              </a:rPr>
              <a:t>Twenty 1G RJ45 copper ports</a:t>
            </a:r>
            <a:endParaRPr lang="en-US" sz="700" dirty="0">
              <a:latin typeface="Arial" pitchFamily="34" charset="0"/>
              <a:ea typeface="ＭＳ Ｐゴシック" charset="-128"/>
              <a:cs typeface="Arial" pitchFamily="34" charset="0"/>
            </a:endParaRPr>
          </a:p>
          <a:p>
            <a:pPr marL="111125" indent="-111125">
              <a:defRPr/>
            </a:pPr>
            <a:endParaRPr lang="en-US" sz="1400" b="1" dirty="0">
              <a:latin typeface="Arial" pitchFamily="34" charset="0"/>
              <a:ea typeface="ＭＳ Ｐゴシック" charset="-128"/>
              <a:cs typeface="Arial" pitchFamily="34" charset="0"/>
            </a:endParaRPr>
          </a:p>
          <a:p>
            <a:pPr>
              <a:defRPr/>
            </a:pPr>
            <a:r>
              <a:rPr lang="en-US" sz="1400" b="1" dirty="0">
                <a:latin typeface="Arial" pitchFamily="34" charset="0"/>
                <a:ea typeface="ＭＳ Ｐゴシック" charset="-128"/>
                <a:cs typeface="Arial" pitchFamily="34" charset="0"/>
              </a:rPr>
              <a:t>Factory or field upgradable in one port increments via a software license</a:t>
            </a:r>
          </a:p>
        </p:txBody>
      </p:sp>
      <p:sp>
        <p:nvSpPr>
          <p:cNvPr id="56329" name="TextBox 13"/>
          <p:cNvSpPr txBox="1">
            <a:spLocks noChangeArrowheads="1"/>
          </p:cNvSpPr>
          <p:nvPr/>
        </p:nvSpPr>
        <p:spPr bwMode="auto">
          <a:xfrm>
            <a:off x="4476750" y="1453515"/>
            <a:ext cx="4251325" cy="984885"/>
          </a:xfrm>
          <a:prstGeom prst="rect">
            <a:avLst/>
          </a:prstGeom>
          <a:noFill/>
          <a:ln w="9525">
            <a:noFill/>
            <a:miter lim="800000"/>
            <a:headEnd/>
            <a:tailEnd/>
          </a:ln>
        </p:spPr>
        <p:txBody>
          <a:bodyPr>
            <a:spAutoFit/>
          </a:bodyPr>
          <a:lstStyle/>
          <a:p>
            <a:r>
              <a:rPr lang="en-US" sz="1600" b="1" dirty="0">
                <a:latin typeface="Arial" charset="0"/>
              </a:rPr>
              <a:t>Four 1G dual media ports (RJ-45 or SFP)</a:t>
            </a:r>
          </a:p>
          <a:p>
            <a:endParaRPr lang="en-US" sz="1400" b="1" dirty="0">
              <a:latin typeface="Arial" charset="0"/>
            </a:endParaRPr>
          </a:p>
          <a:p>
            <a:r>
              <a:rPr lang="en-US" sz="1400" b="1" dirty="0">
                <a:latin typeface="Arial" charset="0"/>
              </a:rPr>
              <a:t>Factory or field upgradable in four port increments via a software license.</a:t>
            </a:r>
            <a:endParaRPr lang="en-US" sz="1600" dirty="0"/>
          </a:p>
        </p:txBody>
      </p:sp>
      <p:pic>
        <p:nvPicPr>
          <p:cNvPr id="56330" name="Picture 13" descr="C:\Documents and Settings\jdelfeld\Desktop\5236\5204 back DSC_0017.JPG"/>
          <p:cNvPicPr>
            <a:picLocks noChangeAspect="1" noChangeArrowheads="1"/>
          </p:cNvPicPr>
          <p:nvPr/>
        </p:nvPicPr>
        <p:blipFill>
          <a:blip r:embed="rId3" cstate="print"/>
          <a:srcRect l="5125" t="33749" r="5109" b="41251"/>
          <a:stretch>
            <a:fillRect/>
          </a:stretch>
        </p:blipFill>
        <p:spPr bwMode="auto">
          <a:xfrm>
            <a:off x="631825" y="4106863"/>
            <a:ext cx="8021638" cy="1608137"/>
          </a:xfrm>
          <a:prstGeom prst="rect">
            <a:avLst/>
          </a:prstGeom>
          <a:noFill/>
          <a:ln w="9525">
            <a:noFill/>
            <a:miter lim="800000"/>
            <a:headEnd/>
            <a:tailEnd/>
          </a:ln>
        </p:spPr>
      </p:pic>
      <p:pic>
        <p:nvPicPr>
          <p:cNvPr id="56324" name="Picture 6" descr="DSC_0013 copy2"/>
          <p:cNvPicPr>
            <a:picLocks noChangeAspect="1" noChangeArrowheads="1"/>
          </p:cNvPicPr>
          <p:nvPr/>
        </p:nvPicPr>
        <p:blipFill>
          <a:blip r:embed="rId4"/>
          <a:srcRect/>
          <a:stretch>
            <a:fillRect/>
          </a:stretch>
        </p:blipFill>
        <p:spPr bwMode="auto">
          <a:xfrm>
            <a:off x="631824" y="3094306"/>
            <a:ext cx="8004175" cy="1477694"/>
          </a:xfrm>
          <a:prstGeom prst="rect">
            <a:avLst/>
          </a:prstGeom>
          <a:noFill/>
          <a:ln w="9525">
            <a:noFill/>
            <a:miter lim="800000"/>
            <a:headEnd/>
            <a:tailEnd/>
          </a:ln>
        </p:spPr>
      </p:pic>
      <p:sp>
        <p:nvSpPr>
          <p:cNvPr id="6" name="Left Brace 5"/>
          <p:cNvSpPr/>
          <p:nvPr/>
        </p:nvSpPr>
        <p:spPr>
          <a:xfrm rot="5400000">
            <a:off x="2239068" y="1753293"/>
            <a:ext cx="1076527" cy="2884487"/>
          </a:xfrm>
          <a:prstGeom prst="leftBrace">
            <a:avLst>
              <a:gd name="adj1" fmla="val 9509"/>
              <a:gd name="adj2" fmla="val 49095"/>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Left Brace 6"/>
          <p:cNvSpPr/>
          <p:nvPr/>
        </p:nvSpPr>
        <p:spPr>
          <a:xfrm rot="5400000">
            <a:off x="4789535" y="2051095"/>
            <a:ext cx="1184179" cy="2181225"/>
          </a:xfrm>
          <a:prstGeom prst="leftBrace">
            <a:avLst>
              <a:gd name="adj1" fmla="val 8333"/>
              <a:gd name="adj2" fmla="val 23434"/>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54" name="Picture 13" descr="C:\Documents and Settings\jdelfeld\Desktop\5236\5204 back DSC_0017.JPG"/>
          <p:cNvPicPr>
            <a:picLocks noChangeAspect="1" noChangeArrowheads="1"/>
          </p:cNvPicPr>
          <p:nvPr/>
        </p:nvPicPr>
        <p:blipFill>
          <a:blip r:embed="rId3" cstate="print"/>
          <a:srcRect l="5125" t="33749" r="5109" b="41251"/>
          <a:stretch>
            <a:fillRect/>
          </a:stretch>
        </p:blipFill>
        <p:spPr bwMode="auto">
          <a:xfrm>
            <a:off x="519113" y="4287837"/>
            <a:ext cx="8021638" cy="1608138"/>
          </a:xfrm>
          <a:prstGeom prst="rect">
            <a:avLst/>
          </a:prstGeom>
          <a:noFill/>
          <a:ln w="9525">
            <a:noFill/>
            <a:miter lim="800000"/>
            <a:headEnd/>
            <a:tailEnd/>
          </a:ln>
        </p:spPr>
      </p:pic>
      <p:pic>
        <p:nvPicPr>
          <p:cNvPr id="57346" name="Picture 2" descr="C:\Documents and Settings\jdelfeld\Desktop\5236\5236_front_1200x250.PNG"/>
          <p:cNvPicPr>
            <a:picLocks noChangeAspect="1" noChangeArrowheads="1"/>
          </p:cNvPicPr>
          <p:nvPr/>
        </p:nvPicPr>
        <p:blipFill>
          <a:blip r:embed="rId4"/>
          <a:srcRect/>
          <a:stretch>
            <a:fillRect/>
          </a:stretch>
        </p:blipFill>
        <p:spPr bwMode="auto">
          <a:xfrm>
            <a:off x="457200" y="2655026"/>
            <a:ext cx="8062913" cy="1937611"/>
          </a:xfrm>
          <a:prstGeom prst="rect">
            <a:avLst/>
          </a:prstGeom>
          <a:noFill/>
          <a:ln w="9525">
            <a:noFill/>
            <a:miter lim="800000"/>
            <a:headEnd/>
            <a:tailEnd/>
          </a:ln>
        </p:spPr>
      </p:pic>
      <p:sp>
        <p:nvSpPr>
          <p:cNvPr id="57347" name="Title 14"/>
          <p:cNvSpPr>
            <a:spLocks noGrp="1"/>
          </p:cNvSpPr>
          <p:nvPr>
            <p:ph type="title"/>
          </p:nvPr>
        </p:nvSpPr>
        <p:spPr/>
        <p:txBody>
          <a:bodyPr/>
          <a:lstStyle/>
          <a:p>
            <a:pPr eaLnBrk="1" hangingPunct="1"/>
            <a:r>
              <a:rPr lang="en-US" dirty="0" smtClean="0">
                <a:ea typeface="ＭＳ Ｐゴシック" pitchFamily="34" charset="-128"/>
              </a:rPr>
              <a:t>5236 Modular Platform</a:t>
            </a:r>
          </a:p>
        </p:txBody>
      </p:sp>
      <p:sp>
        <p:nvSpPr>
          <p:cNvPr id="6" name="Left Brace 5"/>
          <p:cNvSpPr/>
          <p:nvPr/>
        </p:nvSpPr>
        <p:spPr>
          <a:xfrm rot="5400000">
            <a:off x="2345353" y="1837351"/>
            <a:ext cx="1060809" cy="2884488"/>
          </a:xfrm>
          <a:prstGeom prst="leftBrace">
            <a:avLst>
              <a:gd name="adj1" fmla="val 9509"/>
              <a:gd name="adj2" fmla="val 49095"/>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Left Brace 6"/>
          <p:cNvSpPr/>
          <p:nvPr/>
        </p:nvSpPr>
        <p:spPr>
          <a:xfrm rot="5400000">
            <a:off x="4458962" y="2734470"/>
            <a:ext cx="1018241" cy="1125538"/>
          </a:xfrm>
          <a:prstGeom prst="leftBrace">
            <a:avLst>
              <a:gd name="adj1" fmla="val 8333"/>
              <a:gd name="adj2" fmla="val 35640"/>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7351" name="TextBox 11"/>
          <p:cNvSpPr txBox="1">
            <a:spLocks noChangeArrowheads="1"/>
          </p:cNvSpPr>
          <p:nvPr/>
        </p:nvSpPr>
        <p:spPr bwMode="auto">
          <a:xfrm>
            <a:off x="69850" y="5867400"/>
            <a:ext cx="8513763" cy="646331"/>
          </a:xfrm>
          <a:prstGeom prst="rect">
            <a:avLst/>
          </a:prstGeom>
          <a:noFill/>
          <a:ln w="9525">
            <a:noFill/>
            <a:miter lim="800000"/>
            <a:headEnd/>
            <a:tailEnd/>
          </a:ln>
        </p:spPr>
        <p:txBody>
          <a:bodyPr>
            <a:spAutoFit/>
          </a:bodyPr>
          <a:lstStyle/>
          <a:p>
            <a:pPr algn="ctr"/>
            <a:r>
              <a:rPr lang="en-US" sz="1800" b="1" dirty="0">
                <a:latin typeface="Arial" charset="0"/>
              </a:rPr>
              <a:t>Two bays in back for 10G XFP or CX4 cards.  </a:t>
            </a:r>
            <a:r>
              <a:rPr lang="en-US" sz="1800" b="1" dirty="0" smtClean="0">
                <a:latin typeface="Arial" charset="0"/>
              </a:rPr>
              <a:t/>
            </a:r>
            <a:br>
              <a:rPr lang="en-US" sz="1800" b="1" dirty="0" smtClean="0">
                <a:latin typeface="Arial" charset="0"/>
              </a:rPr>
            </a:br>
            <a:r>
              <a:rPr lang="en-US" sz="1800" b="1" dirty="0" smtClean="0">
                <a:latin typeface="Arial" charset="0"/>
              </a:rPr>
              <a:t>Each </a:t>
            </a:r>
            <a:r>
              <a:rPr lang="en-US" sz="1800" b="1" dirty="0">
                <a:latin typeface="Arial" charset="0"/>
              </a:rPr>
              <a:t>card has two ports.  Four total 10G ports.</a:t>
            </a:r>
          </a:p>
        </p:txBody>
      </p:sp>
      <p:sp>
        <p:nvSpPr>
          <p:cNvPr id="39947" name="TextBox 12"/>
          <p:cNvSpPr txBox="1">
            <a:spLocks noChangeArrowheads="1"/>
          </p:cNvSpPr>
          <p:nvPr/>
        </p:nvSpPr>
        <p:spPr bwMode="auto">
          <a:xfrm>
            <a:off x="769938" y="1295400"/>
            <a:ext cx="3687763" cy="1492716"/>
          </a:xfrm>
          <a:prstGeom prst="rect">
            <a:avLst/>
          </a:prstGeom>
          <a:noFill/>
          <a:ln w="9525">
            <a:noFill/>
            <a:miter lim="800000"/>
            <a:headEnd/>
            <a:tailEnd/>
          </a:ln>
        </p:spPr>
        <p:txBody>
          <a:bodyPr>
            <a:spAutoFit/>
          </a:bodyPr>
          <a:lstStyle/>
          <a:p>
            <a:pPr>
              <a:defRPr/>
            </a:pPr>
            <a:r>
              <a:rPr lang="en-US" sz="1600" b="1" dirty="0">
                <a:latin typeface="Arial" charset="0"/>
                <a:ea typeface="ＭＳ Ｐゴシック" charset="-128"/>
              </a:rPr>
              <a:t>Twenty 1G or 10G/1G SFP+ ports</a:t>
            </a:r>
          </a:p>
          <a:p>
            <a:pPr>
              <a:defRPr/>
            </a:pPr>
            <a:endParaRPr lang="en-US" sz="700" dirty="0">
              <a:latin typeface="Arial" charset="0"/>
              <a:ea typeface="ＭＳ Ｐゴシック" charset="-128"/>
            </a:endParaRPr>
          </a:p>
          <a:p>
            <a:pPr>
              <a:spcBef>
                <a:spcPts val="200"/>
              </a:spcBef>
              <a:defRPr/>
            </a:pPr>
            <a:r>
              <a:rPr lang="en-US" sz="1400" b="1" dirty="0">
                <a:latin typeface="Arial" charset="0"/>
                <a:ea typeface="ＭＳ Ｐゴシック" charset="-128"/>
              </a:rPr>
              <a:t>Factory or field upgradable in one port increments via a software license</a:t>
            </a:r>
          </a:p>
          <a:p>
            <a:pPr>
              <a:spcBef>
                <a:spcPts val="200"/>
              </a:spcBef>
              <a:defRPr/>
            </a:pPr>
            <a:endParaRPr lang="en-US" sz="700" b="1" dirty="0">
              <a:latin typeface="Arial" charset="0"/>
              <a:ea typeface="ＭＳ Ｐゴシック" charset="-128"/>
            </a:endParaRPr>
          </a:p>
          <a:p>
            <a:pPr marL="115888" indent="-115888">
              <a:spcBef>
                <a:spcPts val="200"/>
              </a:spcBef>
              <a:defRPr/>
            </a:pPr>
            <a:r>
              <a:rPr lang="en-US" sz="1400" b="1" dirty="0">
                <a:latin typeface="Arial" charset="0"/>
                <a:ea typeface="ＭＳ Ｐゴシック" charset="-128"/>
              </a:rPr>
              <a:t>1G ports can be upgraded to 10G/1G </a:t>
            </a:r>
            <a:r>
              <a:rPr lang="en-US" sz="1400" b="1" dirty="0" smtClean="0">
                <a:latin typeface="Arial" charset="0"/>
                <a:ea typeface="ＭＳ Ｐゴシック" charset="-128"/>
              </a:rPr>
              <a:t>via SW </a:t>
            </a:r>
            <a:r>
              <a:rPr lang="en-US" sz="1400" b="1" dirty="0">
                <a:latin typeface="Arial" charset="0"/>
                <a:ea typeface="ＭＳ Ｐゴシック" charset="-128"/>
              </a:rPr>
              <a:t>license</a:t>
            </a:r>
          </a:p>
        </p:txBody>
      </p:sp>
      <p:sp>
        <p:nvSpPr>
          <p:cNvPr id="57353" name="TextBox 13"/>
          <p:cNvSpPr txBox="1">
            <a:spLocks noChangeArrowheads="1"/>
          </p:cNvSpPr>
          <p:nvPr/>
        </p:nvSpPr>
        <p:spPr bwMode="auto">
          <a:xfrm>
            <a:off x="4468813" y="1354137"/>
            <a:ext cx="3025775" cy="1169551"/>
          </a:xfrm>
          <a:prstGeom prst="rect">
            <a:avLst/>
          </a:prstGeom>
          <a:noFill/>
          <a:ln w="9525">
            <a:noFill/>
            <a:miter lim="800000"/>
            <a:headEnd/>
            <a:tailEnd/>
          </a:ln>
        </p:spPr>
        <p:txBody>
          <a:bodyPr>
            <a:spAutoFit/>
          </a:bodyPr>
          <a:lstStyle/>
          <a:p>
            <a:r>
              <a:rPr lang="en-US" sz="1600" b="1" dirty="0">
                <a:latin typeface="Arial" charset="0"/>
              </a:rPr>
              <a:t>Four 1G RJ-45 ports</a:t>
            </a:r>
          </a:p>
          <a:p>
            <a:endParaRPr lang="en-US" sz="1200" dirty="0">
              <a:latin typeface="Arial" charset="0"/>
            </a:endParaRPr>
          </a:p>
          <a:p>
            <a:r>
              <a:rPr lang="en-US" sz="1400" b="1" dirty="0">
                <a:latin typeface="Arial" charset="0"/>
              </a:rPr>
              <a:t>Factory or field upgradable in four port increments via a software license.</a:t>
            </a:r>
            <a:endParaRPr lang="en-US" sz="1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defRPr/>
            </a:pPr>
            <a:r>
              <a:rPr lang="en-US" dirty="0" smtClean="0"/>
              <a:t>Meet The Deployment Challenge</a:t>
            </a:r>
            <a:br>
              <a:rPr lang="en-US" dirty="0" smtClean="0"/>
            </a:br>
            <a:r>
              <a:rPr lang="en-US" dirty="0" smtClean="0"/>
              <a:t>With </a:t>
            </a:r>
            <a:r>
              <a:rPr lang="en-US" dirty="0" err="1" smtClean="0"/>
              <a:t>Anue’s</a:t>
            </a:r>
            <a:r>
              <a:rPr lang="en-US" dirty="0" smtClean="0"/>
              <a:t> Net Tool Optimizers</a:t>
            </a:r>
          </a:p>
        </p:txBody>
      </p:sp>
      <p:sp>
        <p:nvSpPr>
          <p:cNvPr id="12291" name="Content Placeholder 2"/>
          <p:cNvSpPr>
            <a:spLocks noGrp="1"/>
          </p:cNvSpPr>
          <p:nvPr>
            <p:ph idx="4294967295"/>
          </p:nvPr>
        </p:nvSpPr>
        <p:spPr>
          <a:xfrm>
            <a:off x="534987" y="1544638"/>
            <a:ext cx="7694613" cy="4551362"/>
          </a:xfrm>
          <a:prstGeom prst="rect">
            <a:avLst/>
          </a:prstGeom>
        </p:spPr>
        <p:txBody>
          <a:bodyPr/>
          <a:lstStyle/>
          <a:p>
            <a:pPr eaLnBrk="1" hangingPunct="1">
              <a:spcBef>
                <a:spcPts val="0"/>
              </a:spcBef>
            </a:pPr>
            <a:r>
              <a:rPr lang="en-US" dirty="0" smtClean="0">
                <a:ea typeface="ＭＳ Ｐゴシック" pitchFamily="34" charset="-128"/>
              </a:rPr>
              <a:t>Maximize Network Visibility</a:t>
            </a:r>
          </a:p>
          <a:p>
            <a:pPr lvl="1" eaLnBrk="1" hangingPunct="1">
              <a:spcBef>
                <a:spcPts val="0"/>
              </a:spcBef>
            </a:pPr>
            <a:r>
              <a:rPr lang="en-US" sz="1800" dirty="0" smtClean="0">
                <a:ea typeface="ＭＳ Ｐゴシック" pitchFamily="34" charset="-128"/>
              </a:rPr>
              <a:t>Unlimited connectivity options at full line rates</a:t>
            </a:r>
          </a:p>
          <a:p>
            <a:pPr lvl="2" eaLnBrk="1" hangingPunct="1">
              <a:spcBef>
                <a:spcPts val="0"/>
              </a:spcBef>
            </a:pPr>
            <a:r>
              <a:rPr lang="en-US" sz="1600" dirty="0" smtClean="0">
                <a:ea typeface="ＭＳ Ｐゴシック" pitchFamily="34" charset="-128"/>
              </a:rPr>
              <a:t>Any-to-Any – directs traffic to any tool</a:t>
            </a:r>
          </a:p>
          <a:p>
            <a:pPr lvl="2" eaLnBrk="1" hangingPunct="1">
              <a:spcBef>
                <a:spcPts val="0"/>
              </a:spcBef>
            </a:pPr>
            <a:r>
              <a:rPr lang="en-US" sz="1600" dirty="0" smtClean="0">
                <a:ea typeface="ＭＳ Ｐゴシック" pitchFamily="34" charset="-128"/>
              </a:rPr>
              <a:t>Any-to-Many – eliminates SPAN ports &amp; TAP shortages</a:t>
            </a:r>
          </a:p>
          <a:p>
            <a:pPr lvl="2" eaLnBrk="1" hangingPunct="1">
              <a:spcBef>
                <a:spcPts val="0"/>
              </a:spcBef>
            </a:pPr>
            <a:r>
              <a:rPr lang="en-US" sz="1600" dirty="0" smtClean="0">
                <a:ea typeface="ＭＳ Ｐゴシック" pitchFamily="34" charset="-128"/>
              </a:rPr>
              <a:t>Many-to-Any – gives tools the “big pipe” view they need</a:t>
            </a:r>
            <a:endParaRPr lang="en-US" sz="1800" dirty="0" smtClean="0">
              <a:ea typeface="ＭＳ Ｐゴシック" pitchFamily="34" charset="-128"/>
            </a:endParaRPr>
          </a:p>
          <a:p>
            <a:pPr eaLnBrk="1" hangingPunct="1">
              <a:spcBef>
                <a:spcPts val="0"/>
              </a:spcBef>
            </a:pPr>
            <a:r>
              <a:rPr lang="en-US" dirty="0" smtClean="0">
                <a:ea typeface="ＭＳ Ｐゴシック" pitchFamily="34" charset="-128"/>
              </a:rPr>
              <a:t>Optimize Tool Utilization</a:t>
            </a:r>
          </a:p>
          <a:p>
            <a:pPr lvl="1" eaLnBrk="1" hangingPunct="1">
              <a:spcBef>
                <a:spcPts val="0"/>
              </a:spcBef>
            </a:pPr>
            <a:r>
              <a:rPr lang="en-US" sz="1800" dirty="0" smtClean="0">
                <a:ea typeface="ＭＳ Ｐゴシック" pitchFamily="34" charset="-128"/>
              </a:rPr>
              <a:t>Layer 2,3,4 Boolean Filtering - provides tools only the data they need</a:t>
            </a:r>
          </a:p>
          <a:p>
            <a:pPr lvl="1" eaLnBrk="1" hangingPunct="1">
              <a:spcBef>
                <a:spcPts val="0"/>
              </a:spcBef>
            </a:pPr>
            <a:r>
              <a:rPr lang="en-US" sz="1800" dirty="0" smtClean="0">
                <a:ea typeface="ＭＳ Ｐゴシック" pitchFamily="34" charset="-128"/>
              </a:rPr>
              <a:t>Tool Management features - load balances underutilized and overwhelmed tools</a:t>
            </a:r>
          </a:p>
          <a:p>
            <a:pPr eaLnBrk="1" hangingPunct="1">
              <a:spcBef>
                <a:spcPts val="0"/>
              </a:spcBef>
            </a:pPr>
            <a:r>
              <a:rPr lang="en-US" dirty="0" smtClean="0">
                <a:ea typeface="ＭＳ Ｐゴシック" pitchFamily="34" charset="-128"/>
              </a:rPr>
              <a:t>Improve Staff Productivity</a:t>
            </a:r>
          </a:p>
          <a:p>
            <a:pPr lvl="1" eaLnBrk="1" hangingPunct="1">
              <a:spcBef>
                <a:spcPts val="0"/>
              </a:spcBef>
            </a:pPr>
            <a:r>
              <a:rPr lang="en-US" sz="1800" dirty="0" smtClean="0">
                <a:ea typeface="ＭＳ Ｐゴシック" pitchFamily="34" charset="-128"/>
              </a:rPr>
              <a:t>Control Panel - intuitive graphical user interface with full filtering capability – </a:t>
            </a:r>
            <a:r>
              <a:rPr lang="en-US" sz="1800" i="1" u="sng" dirty="0" smtClean="0">
                <a:ea typeface="ＭＳ Ｐゴシック" pitchFamily="34" charset="-128"/>
              </a:rPr>
              <a:t>no need for any cryptic CLI filter code</a:t>
            </a:r>
          </a:p>
          <a:p>
            <a:pPr lvl="1" eaLnBrk="1" hangingPunct="1">
              <a:spcBef>
                <a:spcPts val="0"/>
              </a:spcBef>
            </a:pPr>
            <a:r>
              <a:rPr lang="en-US" sz="1800" dirty="0" smtClean="0">
                <a:ea typeface="ＭＳ Ｐゴシック" pitchFamily="34" charset="-128"/>
              </a:rPr>
              <a:t>Dynamic Filtering – automatically handles overlapping filters for you</a:t>
            </a:r>
          </a:p>
        </p:txBody>
      </p:sp>
      <p:pic>
        <p:nvPicPr>
          <p:cNvPr id="12293" name="Picture 2"/>
          <p:cNvPicPr>
            <a:picLocks noChangeAspect="1" noChangeArrowheads="1"/>
          </p:cNvPicPr>
          <p:nvPr/>
        </p:nvPicPr>
        <p:blipFill>
          <a:blip r:embed="rId3"/>
          <a:srcRect/>
          <a:stretch>
            <a:fillRect/>
          </a:stretch>
        </p:blipFill>
        <p:spPr bwMode="auto">
          <a:xfrm>
            <a:off x="838200" y="1371600"/>
            <a:ext cx="7620000" cy="4625051"/>
          </a:xfrm>
          <a:prstGeom prst="rect">
            <a:avLst/>
          </a:prstGeom>
          <a:noFill/>
          <a:ln w="9525" algn="ctr">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anim calcmode="lin" valueType="num">
                                      <p:cBhvr additive="base">
                                        <p:cTn id="11" dur="500" fill="hold"/>
                                        <p:tgtEl>
                                          <p:spTgt spid="1229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2291">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anim calcmode="lin" valueType="num">
                                      <p:cBhvr additive="base">
                                        <p:cTn id="15" dur="500" fill="hold"/>
                                        <p:tgtEl>
                                          <p:spTgt spid="12291">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2291">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anim calcmode="lin" valueType="num">
                                      <p:cBhvr additive="base">
                                        <p:cTn id="19" dur="500" fill="hold"/>
                                        <p:tgtEl>
                                          <p:spTgt spid="1229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1">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anim calcmode="lin" valueType="num">
                                      <p:cBhvr additive="base">
                                        <p:cTn id="23" dur="500" fill="hold"/>
                                        <p:tgtEl>
                                          <p:spTgt spid="12291">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2291">
                                            <p:txEl>
                                              <p:pRg st="4" end="4"/>
                                            </p:txEl>
                                          </p:spTgt>
                                        </p:tgtEl>
                                        <p:attrNameLst>
                                          <p:attrName>ppt_y</p:attrName>
                                        </p:attrNameLst>
                                      </p:cBhvr>
                                      <p:tavLst>
                                        <p:tav tm="0">
                                          <p:val>
                                            <p:strVal val="#ppt_y"/>
                                          </p:val>
                                        </p:tav>
                                        <p:tav tm="100000">
                                          <p:val>
                                            <p:strVal val="#ppt_y"/>
                                          </p:val>
                                        </p:tav>
                                      </p:tavLst>
                                    </p:anim>
                                  </p:childTnLst>
                                </p:cTn>
                              </p:par>
                              <p:par>
                                <p:cTn id="25" presetID="6" presetClass="emph" presetSubtype="0" fill="hold" nodeType="withEffect">
                                  <p:stCondLst>
                                    <p:cond delay="0"/>
                                  </p:stCondLst>
                                  <p:childTnLst>
                                    <p:animScale>
                                      <p:cBhvr>
                                        <p:cTn id="26" dur="500" fill="hold"/>
                                        <p:tgtEl>
                                          <p:spTgt spid="12293"/>
                                        </p:tgtEl>
                                      </p:cBhvr>
                                      <p:by x="33000" y="33000"/>
                                    </p:animScale>
                                  </p:childTnLst>
                                </p:cTn>
                              </p:par>
                              <p:par>
                                <p:cTn id="27" presetID="0" presetClass="path" presetSubtype="0" accel="50000" decel="50000" fill="hold" nodeType="withEffect">
                                  <p:stCondLst>
                                    <p:cond delay="0"/>
                                  </p:stCondLst>
                                  <p:childTnLst>
                                    <p:animMotion origin="layout" path="M -3.33333E-6 -3.33333E-6 L 0.34167 -0.2037 " pathEditMode="relative" rAng="0" ptsTypes="AA">
                                      <p:cBhvr>
                                        <p:cTn id="28" dur="500" fill="hold"/>
                                        <p:tgtEl>
                                          <p:spTgt spid="12293"/>
                                        </p:tgtEl>
                                        <p:attrNameLst>
                                          <p:attrName>ppt_x</p:attrName>
                                          <p:attrName>ppt_y</p:attrName>
                                        </p:attrNameLst>
                                      </p:cBhvr>
                                      <p:rCtr x="171" y="-102"/>
                                    </p:animMotion>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2291">
                                            <p:txEl>
                                              <p:pRg st="5" end="5"/>
                                            </p:txEl>
                                          </p:spTgt>
                                        </p:tgtEl>
                                        <p:attrNameLst>
                                          <p:attrName>style.visibility</p:attrName>
                                        </p:attrNameLst>
                                      </p:cBhvr>
                                      <p:to>
                                        <p:strVal val="visible"/>
                                      </p:to>
                                    </p:set>
                                    <p:anim calcmode="lin" valueType="num">
                                      <p:cBhvr additive="base">
                                        <p:cTn id="33" dur="500" fill="hold"/>
                                        <p:tgtEl>
                                          <p:spTgt spid="12291">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2291">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2291">
                                            <p:txEl>
                                              <p:pRg st="6" end="6"/>
                                            </p:txEl>
                                          </p:spTgt>
                                        </p:tgtEl>
                                        <p:attrNameLst>
                                          <p:attrName>style.visibility</p:attrName>
                                        </p:attrNameLst>
                                      </p:cBhvr>
                                      <p:to>
                                        <p:strVal val="visible"/>
                                      </p:to>
                                    </p:set>
                                    <p:anim calcmode="lin" valueType="num">
                                      <p:cBhvr additive="base">
                                        <p:cTn id="37" dur="500" fill="hold"/>
                                        <p:tgtEl>
                                          <p:spTgt spid="12291">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2291">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2291">
                                            <p:txEl>
                                              <p:pRg st="7" end="7"/>
                                            </p:txEl>
                                          </p:spTgt>
                                        </p:tgtEl>
                                        <p:attrNameLst>
                                          <p:attrName>style.visibility</p:attrName>
                                        </p:attrNameLst>
                                      </p:cBhvr>
                                      <p:to>
                                        <p:strVal val="visible"/>
                                      </p:to>
                                    </p:set>
                                    <p:anim calcmode="lin" valueType="num">
                                      <p:cBhvr additive="base">
                                        <p:cTn id="41" dur="500" fill="hold"/>
                                        <p:tgtEl>
                                          <p:spTgt spid="12291">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2291">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2291">
                                            <p:txEl>
                                              <p:pRg st="8" end="8"/>
                                            </p:txEl>
                                          </p:spTgt>
                                        </p:tgtEl>
                                        <p:attrNameLst>
                                          <p:attrName>style.visibility</p:attrName>
                                        </p:attrNameLst>
                                      </p:cBhvr>
                                      <p:to>
                                        <p:strVal val="visible"/>
                                      </p:to>
                                    </p:set>
                                    <p:anim calcmode="lin" valueType="num">
                                      <p:cBhvr additive="base">
                                        <p:cTn id="47" dur="500" fill="hold"/>
                                        <p:tgtEl>
                                          <p:spTgt spid="12291">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2291">
                                            <p:txEl>
                                              <p:pRg st="8" end="8"/>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291">
                                            <p:txEl>
                                              <p:pRg st="9" end="9"/>
                                            </p:txEl>
                                          </p:spTgt>
                                        </p:tgtEl>
                                        <p:attrNameLst>
                                          <p:attrName>style.visibility</p:attrName>
                                        </p:attrNameLst>
                                      </p:cBhvr>
                                      <p:to>
                                        <p:strVal val="visible"/>
                                      </p:to>
                                    </p:set>
                                    <p:anim calcmode="lin" valueType="num">
                                      <p:cBhvr additive="base">
                                        <p:cTn id="51" dur="500" fill="hold"/>
                                        <p:tgtEl>
                                          <p:spTgt spid="12291">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2291">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2291">
                                            <p:txEl>
                                              <p:pRg st="10" end="10"/>
                                            </p:txEl>
                                          </p:spTgt>
                                        </p:tgtEl>
                                        <p:attrNameLst>
                                          <p:attrName>style.visibility</p:attrName>
                                        </p:attrNameLst>
                                      </p:cBhvr>
                                      <p:to>
                                        <p:strVal val="visible"/>
                                      </p:to>
                                    </p:set>
                                    <p:anim calcmode="lin" valueType="num">
                                      <p:cBhvr additive="base">
                                        <p:cTn id="55" dur="500" fill="hold"/>
                                        <p:tgtEl>
                                          <p:spTgt spid="12291">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2291">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idx="4294967295"/>
          </p:nvPr>
        </p:nvSpPr>
        <p:spPr>
          <a:xfrm>
            <a:off x="0" y="0"/>
            <a:ext cx="9144000" cy="1295400"/>
          </a:xfrm>
        </p:spPr>
        <p:txBody>
          <a:bodyPr/>
          <a:lstStyle/>
          <a:p>
            <a:pPr eaLnBrk="1" hangingPunct="1"/>
            <a:r>
              <a:rPr lang="en-US" dirty="0" err="1" smtClean="0">
                <a:ea typeface="ＭＳ Ｐゴシック" pitchFamily="34" charset="-128"/>
              </a:rPr>
              <a:t>Anue</a:t>
            </a:r>
            <a:r>
              <a:rPr lang="en-US" dirty="0" smtClean="0">
                <a:ea typeface="ＭＳ Ｐゴシック" pitchFamily="34" charset="-128"/>
              </a:rPr>
              <a:t> 5200 Meets the Challenge</a:t>
            </a:r>
          </a:p>
        </p:txBody>
      </p:sp>
      <p:graphicFrame>
        <p:nvGraphicFramePr>
          <p:cNvPr id="8" name="Content Placeholder 7"/>
          <p:cNvGraphicFramePr>
            <a:graphicFrameLocks noGrp="1"/>
          </p:cNvGraphicFramePr>
          <p:nvPr>
            <p:ph idx="4294967295"/>
          </p:nvPr>
        </p:nvGraphicFramePr>
        <p:xfrm>
          <a:off x="380999" y="1485900"/>
          <a:ext cx="8382001" cy="3771901"/>
        </p:xfrm>
        <a:graphic>
          <a:graphicData uri="http://schemas.openxmlformats.org/drawingml/2006/table">
            <a:tbl>
              <a:tblPr firstRow="1" bandRow="1">
                <a:tableStyleId>{5940675A-B579-460E-94D1-54222C63F5DA}</a:tableStyleId>
              </a:tblPr>
              <a:tblGrid>
                <a:gridCol w="1809715"/>
                <a:gridCol w="984286"/>
                <a:gridCol w="1187374"/>
                <a:gridCol w="1158218"/>
                <a:gridCol w="1312009"/>
                <a:gridCol w="1930399"/>
              </a:tblGrid>
              <a:tr h="817346">
                <a:tc>
                  <a:txBody>
                    <a:bodyPr/>
                    <a:lstStyle/>
                    <a:p>
                      <a:pPr algn="ctr"/>
                      <a:r>
                        <a:rPr lang="en-US" sz="1400" b="1" dirty="0" smtClean="0"/>
                        <a:t>Approach</a:t>
                      </a:r>
                      <a:endParaRPr lang="en-US" sz="1400" b="1" dirty="0"/>
                    </a:p>
                  </a:txBody>
                  <a:tcPr marL="84433" marR="84433" anchor="ctr">
                    <a:solidFill>
                      <a:srgbClr val="C7C9CB"/>
                    </a:solidFill>
                  </a:tcPr>
                </a:tc>
                <a:tc>
                  <a:txBody>
                    <a:bodyPr/>
                    <a:lstStyle/>
                    <a:p>
                      <a:pPr algn="ctr"/>
                      <a:r>
                        <a:rPr lang="en-US" sz="1400" b="1" dirty="0" smtClean="0"/>
                        <a:t>Filtering</a:t>
                      </a:r>
                      <a:endParaRPr lang="en-US" sz="1400" b="1" dirty="0"/>
                    </a:p>
                  </a:txBody>
                  <a:tcPr marL="84433" marR="84433" anchor="ctr">
                    <a:solidFill>
                      <a:srgbClr val="C7C9CB"/>
                    </a:solidFill>
                  </a:tcPr>
                </a:tc>
                <a:tc>
                  <a:txBody>
                    <a:bodyPr/>
                    <a:lstStyle/>
                    <a:p>
                      <a:pPr algn="ctr"/>
                      <a:r>
                        <a:rPr lang="en-US" sz="1400" b="1" dirty="0" smtClean="0"/>
                        <a:t>Aggregation</a:t>
                      </a:r>
                      <a:endParaRPr lang="en-US" sz="1400" b="1" dirty="0"/>
                    </a:p>
                  </a:txBody>
                  <a:tcPr marL="84433" marR="84433" anchor="ctr">
                    <a:solidFill>
                      <a:srgbClr val="C7C9CB"/>
                    </a:solidFill>
                  </a:tcPr>
                </a:tc>
                <a:tc>
                  <a:txBody>
                    <a:bodyPr/>
                    <a:lstStyle/>
                    <a:p>
                      <a:pPr algn="ctr"/>
                      <a:r>
                        <a:rPr lang="en-US" sz="1400" b="1" dirty="0" smtClean="0"/>
                        <a:t>Multicasting</a:t>
                      </a:r>
                      <a:endParaRPr lang="en-US" sz="1400" b="1" dirty="0"/>
                    </a:p>
                  </a:txBody>
                  <a:tcPr marL="84433" marR="84433" anchor="ctr">
                    <a:solidFill>
                      <a:srgbClr val="C7C9CB"/>
                    </a:solidFill>
                  </a:tcPr>
                </a:tc>
                <a:tc>
                  <a:txBody>
                    <a:bodyPr/>
                    <a:lstStyle/>
                    <a:p>
                      <a:pPr algn="ctr"/>
                      <a:r>
                        <a:rPr lang="en-US" sz="1400" b="1" dirty="0" smtClean="0"/>
                        <a:t>Ease</a:t>
                      </a:r>
                      <a:r>
                        <a:rPr lang="en-US" sz="1400" b="1" baseline="0" dirty="0" smtClean="0"/>
                        <a:t> to Use Optimization Control Panel</a:t>
                      </a:r>
                      <a:endParaRPr lang="en-US" sz="1400" b="1" dirty="0"/>
                    </a:p>
                  </a:txBody>
                  <a:tcPr marL="84433" marR="84433" anchor="ctr">
                    <a:solidFill>
                      <a:srgbClr val="C7C9CB"/>
                    </a:solidFill>
                  </a:tcPr>
                </a:tc>
                <a:tc>
                  <a:txBody>
                    <a:bodyPr/>
                    <a:lstStyle/>
                    <a:p>
                      <a:pPr algn="ctr"/>
                      <a:r>
                        <a:rPr lang="en-US" sz="1400" b="1" dirty="0" smtClean="0"/>
                        <a:t>Comment</a:t>
                      </a:r>
                      <a:endParaRPr lang="en-US" sz="1400" b="1" dirty="0"/>
                    </a:p>
                  </a:txBody>
                  <a:tcPr marL="84433" marR="84433" anchor="ctr">
                    <a:solidFill>
                      <a:srgbClr val="C7C9CB"/>
                    </a:solidFill>
                  </a:tcPr>
                </a:tc>
              </a:tr>
              <a:tr h="735611">
                <a:tc>
                  <a:txBody>
                    <a:bodyPr/>
                    <a:lstStyle/>
                    <a:p>
                      <a:r>
                        <a:rPr lang="en-US" sz="1800" b="1" dirty="0" smtClean="0"/>
                        <a:t>Anue</a:t>
                      </a:r>
                      <a:r>
                        <a:rPr lang="en-US" sz="1800" b="1" baseline="0" dirty="0" smtClean="0"/>
                        <a:t> 5200</a:t>
                      </a:r>
                      <a:r>
                        <a:rPr lang="en-US" sz="1800" b="1" dirty="0" smtClean="0"/>
                        <a:t> Net Tool Optimizer</a:t>
                      </a:r>
                      <a:endParaRPr lang="en-US" sz="1800" b="1" dirty="0"/>
                    </a:p>
                  </a:txBody>
                  <a:tcPr marL="84433" marR="84433" anchor="ctr"/>
                </a:tc>
                <a:tc>
                  <a:txBody>
                    <a:bodyPr/>
                    <a:lstStyle/>
                    <a:p>
                      <a:pPr algn="ctr"/>
                      <a:r>
                        <a:rPr lang="en-US" sz="2000" b="1" dirty="0" smtClean="0"/>
                        <a:t>Yes</a:t>
                      </a:r>
                      <a:endParaRPr lang="en-US" sz="2000" b="1" dirty="0"/>
                    </a:p>
                  </a:txBody>
                  <a:tcPr marL="84433" marR="84433" anchor="ctr">
                    <a:noFill/>
                  </a:tcPr>
                </a:tc>
                <a:tc>
                  <a:txBody>
                    <a:bodyPr/>
                    <a:lstStyle/>
                    <a:p>
                      <a:pPr algn="ctr"/>
                      <a:r>
                        <a:rPr lang="en-US" sz="2000" b="1" dirty="0" smtClean="0"/>
                        <a:t>Yes</a:t>
                      </a:r>
                      <a:endParaRPr lang="en-US" sz="2000" b="1" dirty="0"/>
                    </a:p>
                  </a:txBody>
                  <a:tcPr marL="84433" marR="84433" anchor="ctr">
                    <a:noFill/>
                  </a:tcPr>
                </a:tc>
                <a:tc>
                  <a:txBody>
                    <a:bodyPr/>
                    <a:lstStyle/>
                    <a:p>
                      <a:pPr algn="ctr"/>
                      <a:r>
                        <a:rPr lang="en-US" sz="2000" b="1" dirty="0" smtClean="0"/>
                        <a:t>Yes</a:t>
                      </a:r>
                      <a:endParaRPr lang="en-US" sz="2000" b="1" dirty="0"/>
                    </a:p>
                  </a:txBody>
                  <a:tcPr marL="84433" marR="84433" anchor="ctr">
                    <a:noFill/>
                  </a:tcPr>
                </a:tc>
                <a:tc>
                  <a:txBody>
                    <a:bodyPr/>
                    <a:lstStyle/>
                    <a:p>
                      <a:pPr algn="ctr"/>
                      <a:r>
                        <a:rPr lang="en-US" sz="2000" b="1" dirty="0" smtClean="0"/>
                        <a:t>Yes</a:t>
                      </a:r>
                      <a:endParaRPr lang="en-US" sz="2000" b="1" dirty="0"/>
                    </a:p>
                  </a:txBody>
                  <a:tcPr marL="84433" marR="84433" anchor="ctr">
                    <a:noFill/>
                  </a:tcPr>
                </a:tc>
                <a:tc>
                  <a:txBody>
                    <a:bodyPr/>
                    <a:lstStyle/>
                    <a:p>
                      <a:pPr algn="ctr"/>
                      <a:r>
                        <a:rPr lang="en-US" sz="1400" dirty="0" smtClean="0"/>
                        <a:t>Complete</a:t>
                      </a:r>
                      <a:r>
                        <a:rPr lang="en-US" sz="1400" baseline="0" dirty="0" smtClean="0"/>
                        <a:t> feature set</a:t>
                      </a:r>
                      <a:endParaRPr lang="en-US" sz="1400" dirty="0"/>
                    </a:p>
                  </a:txBody>
                  <a:tcPr marL="84433" marR="84433" anchor="ctr"/>
                </a:tc>
              </a:tr>
              <a:tr h="572143">
                <a:tc>
                  <a:txBody>
                    <a:bodyPr/>
                    <a:lstStyle/>
                    <a:p>
                      <a:r>
                        <a:rPr lang="en-US" sz="1400" b="1" dirty="0" smtClean="0"/>
                        <a:t>RSPAN</a:t>
                      </a:r>
                      <a:endParaRPr lang="en-US" sz="1400" b="1" dirty="0"/>
                    </a:p>
                  </a:txBody>
                  <a:tcPr marL="84433" marR="84433" anchor="ctr"/>
                </a:tc>
                <a:tc>
                  <a:txBody>
                    <a:bodyPr/>
                    <a:lstStyle/>
                    <a:p>
                      <a:pPr algn="ctr"/>
                      <a:r>
                        <a:rPr lang="en-US" sz="1400" dirty="0" smtClean="0"/>
                        <a:t>Limited</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Limited</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Decreases switch performance</a:t>
                      </a:r>
                      <a:endParaRPr lang="en-US" sz="1400" dirty="0"/>
                    </a:p>
                  </a:txBody>
                  <a:tcPr marL="84433" marR="84433" anchor="ctr"/>
                </a:tc>
              </a:tr>
              <a:tr h="555795">
                <a:tc>
                  <a:txBody>
                    <a:bodyPr/>
                    <a:lstStyle/>
                    <a:p>
                      <a:r>
                        <a:rPr lang="en-US" sz="1400" b="1" dirty="0" smtClean="0"/>
                        <a:t>Matrix</a:t>
                      </a:r>
                      <a:r>
                        <a:rPr lang="en-US" sz="1400" b="1" baseline="0" dirty="0" smtClean="0"/>
                        <a:t> Switches</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r>
                        <a:rPr lang="en-US" sz="1400" baseline="0" dirty="0" smtClean="0"/>
                        <a:t> support for layers 3 &amp; 4</a:t>
                      </a:r>
                      <a:endParaRPr lang="en-US" sz="1400" dirty="0"/>
                    </a:p>
                  </a:txBody>
                  <a:tcPr marL="84433" marR="84433" anchor="ctr"/>
                </a:tc>
              </a:tr>
              <a:tr h="545503">
                <a:tc>
                  <a:txBody>
                    <a:bodyPr/>
                    <a:lstStyle/>
                    <a:p>
                      <a:r>
                        <a:rPr lang="en-US" sz="1400" b="1" dirty="0" smtClean="0"/>
                        <a:t>TAP Aggregator</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 SPAN port</a:t>
                      </a:r>
                      <a:r>
                        <a:rPr lang="en-US" sz="1400" baseline="0" dirty="0" smtClean="0"/>
                        <a:t> support</a:t>
                      </a:r>
                      <a:endParaRPr lang="en-US" sz="1400" dirty="0"/>
                    </a:p>
                  </a:txBody>
                  <a:tcPr marL="84433" marR="84433" anchor="ctr"/>
                </a:tc>
              </a:tr>
              <a:tr h="545503">
                <a:tc>
                  <a:txBody>
                    <a:bodyPr/>
                    <a:lstStyle/>
                    <a:p>
                      <a:r>
                        <a:rPr lang="en-US" sz="1400" b="1" dirty="0" smtClean="0"/>
                        <a:t>Replicating TAP</a:t>
                      </a:r>
                      <a:endParaRPr lang="en-US" sz="1400" b="1" dirty="0"/>
                    </a:p>
                  </a:txBody>
                  <a:tcPr marL="84433" marR="84433" anchor="ct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algn="ctr"/>
                      <a:r>
                        <a:rPr lang="en-US" sz="1400" dirty="0" smtClean="0"/>
                        <a:t>Yes</a:t>
                      </a:r>
                      <a:endParaRPr lang="en-US" sz="1400" dirty="0"/>
                    </a:p>
                  </a:txBody>
                  <a:tcPr marL="84433" marR="84433" anchor="ctr">
                    <a:noFill/>
                  </a:tcPr>
                </a:tc>
                <a:tc>
                  <a:txBody>
                    <a:bodyPr/>
                    <a:lstStyle/>
                    <a:p>
                      <a:pPr algn="ctr"/>
                      <a:r>
                        <a:rPr lang="en-US" sz="1400" dirty="0" smtClean="0"/>
                        <a:t>No</a:t>
                      </a:r>
                      <a:endParaRPr lang="en-US" sz="1400" dirty="0"/>
                    </a:p>
                  </a:txBody>
                  <a:tcPr marL="84433" marR="84433"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No SPAN port</a:t>
                      </a:r>
                      <a:r>
                        <a:rPr lang="en-US" sz="1400" baseline="0" dirty="0" smtClean="0"/>
                        <a:t> support</a:t>
                      </a:r>
                      <a:endParaRPr lang="en-US" sz="1400" dirty="0" smtClean="0"/>
                    </a:p>
                  </a:txBody>
                  <a:tcPr marL="84433" marR="84433" anchor="ctr"/>
                </a:tc>
              </a:tr>
            </a:tbl>
          </a:graphicData>
        </a:graphic>
      </p:graphicFrame>
      <p:sp>
        <p:nvSpPr>
          <p:cNvPr id="48182" name="TextBox 8"/>
          <p:cNvSpPr txBox="1">
            <a:spLocks noChangeArrowheads="1"/>
          </p:cNvSpPr>
          <p:nvPr/>
        </p:nvSpPr>
        <p:spPr bwMode="auto">
          <a:xfrm>
            <a:off x="1476375" y="5511800"/>
            <a:ext cx="6121400" cy="646331"/>
          </a:xfrm>
          <a:prstGeom prst="rect">
            <a:avLst/>
          </a:prstGeom>
          <a:noFill/>
          <a:ln w="9525">
            <a:noFill/>
            <a:miter lim="800000"/>
            <a:headEnd/>
            <a:tailEnd/>
          </a:ln>
        </p:spPr>
        <p:txBody>
          <a:bodyPr>
            <a:spAutoFit/>
          </a:bodyPr>
          <a:lstStyle/>
          <a:p>
            <a:pPr algn="ctr"/>
            <a:r>
              <a:rPr lang="en-US" b="1" dirty="0">
                <a:solidFill>
                  <a:srgbClr val="0070C0"/>
                </a:solidFill>
                <a:latin typeface="Tekton Pro Ext" pitchFamily="34" charset="0"/>
              </a:rPr>
              <a:t>Only the </a:t>
            </a:r>
            <a:r>
              <a:rPr lang="en-US" b="1" dirty="0" err="1">
                <a:solidFill>
                  <a:srgbClr val="0070C0"/>
                </a:solidFill>
                <a:latin typeface="Tekton Pro Ext" pitchFamily="34" charset="0"/>
              </a:rPr>
              <a:t>Anue</a:t>
            </a:r>
            <a:r>
              <a:rPr lang="en-US" b="1" dirty="0">
                <a:solidFill>
                  <a:srgbClr val="0070C0"/>
                </a:solidFill>
                <a:latin typeface="Tekton Pro Ext" pitchFamily="34" charset="0"/>
              </a:rPr>
              <a:t> 5200 Combines All the Key Elements to Maximize Your </a:t>
            </a:r>
            <a:r>
              <a:rPr lang="en-US" b="1" dirty="0" smtClean="0">
                <a:solidFill>
                  <a:srgbClr val="0070C0"/>
                </a:solidFill>
                <a:latin typeface="Tekton Pro Ext" pitchFamily="34" charset="0"/>
              </a:rPr>
              <a:t>Productivity</a:t>
            </a:r>
            <a:endParaRPr lang="en-US" b="1" dirty="0">
              <a:solidFill>
                <a:srgbClr val="0070C0"/>
              </a:solidFill>
              <a:latin typeface="Tekton Pro Ext" pitchFamily="34" charset="0"/>
            </a:endParaRPr>
          </a:p>
        </p:txBody>
      </p:sp>
      <p:sp>
        <p:nvSpPr>
          <p:cNvPr id="10" name="Rectangle 9"/>
          <p:cNvSpPr/>
          <p:nvPr/>
        </p:nvSpPr>
        <p:spPr>
          <a:xfrm>
            <a:off x="1546225" y="5429250"/>
            <a:ext cx="5981700" cy="819150"/>
          </a:xfrm>
          <a:prstGeom prst="rect">
            <a:avLst/>
          </a:prstGeom>
          <a:noFill/>
          <a:ln w="19050">
            <a:solidFill>
              <a:srgbClr val="005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Opening Thought</a:t>
            </a:r>
            <a:endParaRPr lang="en-US" dirty="0"/>
          </a:p>
        </p:txBody>
      </p:sp>
      <p:pic>
        <p:nvPicPr>
          <p:cNvPr id="20482" name="Picture 2" descr="D:\Desktop\Presentations\Sharkfest09\images\lincolnquote.jpg"/>
          <p:cNvPicPr>
            <a:picLocks noChangeAspect="1" noChangeArrowheads="1"/>
          </p:cNvPicPr>
          <p:nvPr/>
        </p:nvPicPr>
        <p:blipFill>
          <a:blip r:embed="rId2"/>
          <a:srcRect/>
          <a:stretch>
            <a:fillRect/>
          </a:stretch>
        </p:blipFill>
        <p:spPr bwMode="auto">
          <a:xfrm>
            <a:off x="3124200" y="1371600"/>
            <a:ext cx="2854071" cy="4828032"/>
          </a:xfrm>
          <a:prstGeom prst="rect">
            <a:avLst/>
          </a:prstGeom>
          <a:noFill/>
        </p:spPr>
      </p:pic>
      <p:sp>
        <p:nvSpPr>
          <p:cNvPr id="3" name="Rectangle 2"/>
          <p:cNvSpPr/>
          <p:nvPr/>
        </p:nvSpPr>
        <p:spPr>
          <a:xfrm>
            <a:off x="1219200" y="2209800"/>
            <a:ext cx="6705600" cy="2523768"/>
          </a:xfrm>
          <a:prstGeom prst="rect">
            <a:avLst/>
          </a:prstGeom>
          <a:solidFill>
            <a:schemeClr val="bg1"/>
          </a:solidFill>
          <a:ln w="76200" cmpd="thickThin">
            <a:solidFill>
              <a:schemeClr val="tx1"/>
            </a:solidFill>
          </a:ln>
          <a:effectLst>
            <a:outerShdw blurRad="50800" dist="38100" dir="2700000" algn="tl" rotWithShape="0">
              <a:prstClr val="black">
                <a:alpha val="40000"/>
              </a:prstClr>
            </a:outerShdw>
          </a:effectLst>
        </p:spPr>
        <p:txBody>
          <a:bodyPr wrap="square">
            <a:spAutoFit/>
          </a:bodyPr>
          <a:lstStyle/>
          <a:p>
            <a:endParaRPr lang="en-US" sz="2000" i="1" dirty="0" smtClean="0"/>
          </a:p>
          <a:p>
            <a:r>
              <a:rPr lang="en-US" sz="2000" i="1" dirty="0" smtClean="0"/>
              <a:t>“The dogmas of the quiet past are inadequate to the stormy present. The occasion is piled high with difficulty, and we must rise to the occasion. As our case is new, so we must think anew and act anew.”</a:t>
            </a:r>
            <a:br>
              <a:rPr lang="en-US" sz="2000" i="1" dirty="0" smtClean="0"/>
            </a:br>
            <a:r>
              <a:rPr lang="en-US" sz="2000" i="1" dirty="0" smtClean="0"/>
              <a:t/>
            </a:r>
            <a:br>
              <a:rPr lang="en-US" sz="2000" i="1" dirty="0" smtClean="0"/>
            </a:br>
            <a:r>
              <a:rPr lang="en-US" sz="2000" i="1" dirty="0" smtClean="0"/>
              <a:t>   </a:t>
            </a:r>
            <a:r>
              <a:rPr lang="en-US" sz="1400" dirty="0" smtClean="0"/>
              <a:t>-- Abraham Lincoln, Annual message to Congress – Concluding Remarks, 1862</a:t>
            </a:r>
            <a:br>
              <a:rPr lang="en-US" sz="1400" dirty="0" smtClean="0"/>
            </a:b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0482"/>
                                        </p:tgtEl>
                                        <p:attrNameLst>
                                          <p:attrName>style.opacity</p:attrName>
                                        </p:attrNameLst>
                                      </p:cBhvr>
                                      <p:to>
                                        <p:strVal val="0.5"/>
                                      </p:to>
                                    </p:set>
                                    <p:animEffect filter="image" prLst="opacity: 0.5">
                                      <p:cBhvr rctx="IE">
                                        <p:cTn id="7" dur="indefinite"/>
                                        <p:tgtEl>
                                          <p:spTgt spid="20482"/>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0" y="0"/>
            <a:ext cx="8724900" cy="1295400"/>
          </a:xfrm>
        </p:spPr>
        <p:txBody>
          <a:bodyPr/>
          <a:lstStyle/>
          <a:p>
            <a:pPr eaLnBrk="1" hangingPunct="1"/>
            <a:r>
              <a:rPr lang="en-US" dirty="0" smtClean="0">
                <a:ea typeface="ＭＳ Ｐゴシック" pitchFamily="34" charset="-128"/>
              </a:rPr>
              <a:t>Three Key Features </a:t>
            </a:r>
            <a:br>
              <a:rPr lang="en-US" dirty="0" smtClean="0">
                <a:ea typeface="ＭＳ Ｐゴシック" pitchFamily="34" charset="-128"/>
              </a:rPr>
            </a:br>
            <a:r>
              <a:rPr lang="en-US" sz="3200" dirty="0" smtClean="0">
                <a:ea typeface="ＭＳ Ｐゴシック" pitchFamily="34" charset="-128"/>
              </a:rPr>
              <a:t>of </a:t>
            </a:r>
            <a:r>
              <a:rPr lang="en-US" sz="3200" dirty="0" err="1" smtClean="0">
                <a:ea typeface="ＭＳ Ｐゴシック" pitchFamily="34" charset="-128"/>
              </a:rPr>
              <a:t>Anue’s</a:t>
            </a:r>
            <a:r>
              <a:rPr lang="en-US" sz="3200" dirty="0" smtClean="0">
                <a:ea typeface="ＭＳ Ｐゴシック" pitchFamily="34" charset="-128"/>
              </a:rPr>
              <a:t> Filtering</a:t>
            </a:r>
          </a:p>
        </p:txBody>
      </p:sp>
      <p:sp>
        <p:nvSpPr>
          <p:cNvPr id="16387" name="Content Placeholder 2"/>
          <p:cNvSpPr>
            <a:spLocks noGrp="1"/>
          </p:cNvSpPr>
          <p:nvPr>
            <p:ph idx="4294967295"/>
          </p:nvPr>
        </p:nvSpPr>
        <p:spPr>
          <a:xfrm>
            <a:off x="228600" y="1266825"/>
            <a:ext cx="7261708" cy="4905375"/>
          </a:xfrm>
        </p:spPr>
        <p:txBody>
          <a:bodyPr/>
          <a:lstStyle/>
          <a:p>
            <a:pPr marL="457200" indent="-457200" eaLnBrk="1" hangingPunct="1">
              <a:spcBef>
                <a:spcPts val="0"/>
              </a:spcBef>
              <a:buFont typeface="Arial Narrow" pitchFamily="34" charset="0"/>
              <a:buAutoNum type="arabicPeriod"/>
            </a:pPr>
            <a:r>
              <a:rPr lang="en-US" dirty="0" smtClean="0">
                <a:ea typeface="ＭＳ Ｐゴシック" pitchFamily="34" charset="-128"/>
              </a:rPr>
              <a:t>Easy GUI-based Boolean Filtering</a:t>
            </a:r>
          </a:p>
          <a:p>
            <a:pPr lvl="1" eaLnBrk="1" hangingPunct="1">
              <a:spcBef>
                <a:spcPts val="0"/>
              </a:spcBef>
            </a:pPr>
            <a:r>
              <a:rPr lang="en-US" sz="1800" dirty="0" smtClean="0">
                <a:ea typeface="ＭＳ Ｐゴシック" pitchFamily="34" charset="-128"/>
              </a:rPr>
              <a:t>Boolean filtering – </a:t>
            </a:r>
            <a:r>
              <a:rPr lang="en-US" sz="1800" dirty="0" smtClean="0">
                <a:ea typeface="ＭＳ Ｐゴシック" pitchFamily="34" charset="-128"/>
              </a:rPr>
              <a:t>Creat</a:t>
            </a:r>
            <a:r>
              <a:rPr lang="en-US" sz="1800" dirty="0" smtClean="0">
                <a:ea typeface="ＭＳ Ｐゴシック" pitchFamily="34" charset="-128"/>
              </a:rPr>
              <a:t>e packet f</a:t>
            </a:r>
            <a:r>
              <a:rPr lang="en-US" sz="1800" dirty="0" smtClean="0">
                <a:ea typeface="ＭＳ Ｐゴシック" pitchFamily="34" charset="-128"/>
              </a:rPr>
              <a:t>ilters </a:t>
            </a:r>
            <a:r>
              <a:rPr lang="en-US" sz="1800" dirty="0" smtClean="0">
                <a:ea typeface="ＭＳ Ｐゴシック" pitchFamily="34" charset="-128"/>
              </a:rPr>
              <a:t>using </a:t>
            </a:r>
            <a:r>
              <a:rPr lang="en-US" sz="1800" dirty="0" smtClean="0">
                <a:ea typeface="ＭＳ Ｐゴシック" pitchFamily="34" charset="-128"/>
              </a:rPr>
              <a:t>logical expressions</a:t>
            </a:r>
            <a:br>
              <a:rPr lang="en-US" sz="1800" dirty="0" smtClean="0">
                <a:ea typeface="ＭＳ Ｐゴシック" pitchFamily="34" charset="-128"/>
              </a:rPr>
            </a:br>
            <a:r>
              <a:rPr lang="en-US" sz="1800" dirty="0" smtClean="0">
                <a:ea typeface="ＭＳ Ｐゴシック" pitchFamily="34" charset="-128"/>
              </a:rPr>
              <a:t>ANDs</a:t>
            </a:r>
            <a:r>
              <a:rPr lang="en-US" sz="1800" dirty="0" smtClean="0">
                <a:ea typeface="ＭＳ Ｐゴシック" pitchFamily="34" charset="-128"/>
              </a:rPr>
              <a:t>, ORs, Denies, </a:t>
            </a:r>
            <a:r>
              <a:rPr lang="en-US" sz="1800" dirty="0" smtClean="0">
                <a:ea typeface="ＭＳ Ｐゴシック" pitchFamily="34" charset="-128"/>
              </a:rPr>
              <a:t>ranges</a:t>
            </a:r>
            <a:r>
              <a:rPr lang="en-US" sz="1800" dirty="0" smtClean="0">
                <a:ea typeface="ＭＳ Ｐゴシック" pitchFamily="34" charset="-128"/>
              </a:rPr>
              <a:t>, disjoint lists</a:t>
            </a:r>
          </a:p>
          <a:p>
            <a:pPr lvl="1" eaLnBrk="1" hangingPunct="1">
              <a:spcBef>
                <a:spcPts val="0"/>
              </a:spcBef>
            </a:pPr>
            <a:r>
              <a:rPr lang="en-US" sz="1800" dirty="0" smtClean="0">
                <a:ea typeface="ＭＳ Ｐゴシック" pitchFamily="34" charset="-128"/>
              </a:rPr>
              <a:t>Set filters in minutes, not hours</a:t>
            </a:r>
          </a:p>
          <a:p>
            <a:pPr lvl="1" eaLnBrk="1" hangingPunct="1">
              <a:spcBef>
                <a:spcPts val="0"/>
              </a:spcBef>
            </a:pPr>
            <a:r>
              <a:rPr lang="en-US" sz="1800" dirty="0" smtClean="0">
                <a:ea typeface="ＭＳ Ｐゴシック" pitchFamily="34" charset="-128"/>
              </a:rPr>
              <a:t>Absolutely no Command-Line Interface (CLI) coding required</a:t>
            </a:r>
          </a:p>
          <a:p>
            <a:pPr marL="457200" indent="-457200" eaLnBrk="1" hangingPunct="1">
              <a:spcBef>
                <a:spcPts val="0"/>
              </a:spcBef>
              <a:buFont typeface="Arial Narrow" pitchFamily="34" charset="0"/>
              <a:buAutoNum type="arabicPeriod"/>
            </a:pPr>
            <a:r>
              <a:rPr lang="en-US" dirty="0" smtClean="0">
                <a:solidFill>
                  <a:srgbClr val="2E56A2"/>
                </a:solidFill>
                <a:ea typeface="ＭＳ Ｐゴシック" pitchFamily="34" charset="-128"/>
              </a:rPr>
              <a:t>Dynamic </a:t>
            </a:r>
            <a:r>
              <a:rPr lang="en-US" dirty="0" err="1" smtClean="0">
                <a:solidFill>
                  <a:srgbClr val="2E56A2"/>
                </a:solidFill>
                <a:ea typeface="ＭＳ Ｐゴシック" pitchFamily="34" charset="-128"/>
              </a:rPr>
              <a:t>Filtering</a:t>
            </a:r>
            <a:r>
              <a:rPr lang="en-US" baseline="30000" dirty="0" err="1" smtClean="0">
                <a:solidFill>
                  <a:srgbClr val="2E56A2"/>
                </a:solidFill>
                <a:ea typeface="ＭＳ Ｐゴシック" pitchFamily="34" charset="-128"/>
              </a:rPr>
              <a:t>TM</a:t>
            </a:r>
            <a:r>
              <a:rPr lang="en-US" dirty="0" smtClean="0">
                <a:solidFill>
                  <a:srgbClr val="2E56A2"/>
                </a:solidFill>
                <a:ea typeface="ＭＳ Ｐゴシック" pitchFamily="34" charset="-128"/>
              </a:rPr>
              <a:t> </a:t>
            </a:r>
            <a:r>
              <a:rPr lang="en-US" dirty="0" smtClean="0">
                <a:ea typeface="ＭＳ Ｐゴシック" pitchFamily="34" charset="-128"/>
              </a:rPr>
              <a:t>to share </a:t>
            </a:r>
            <a:r>
              <a:rPr lang="en-US" dirty="0" smtClean="0">
                <a:ea typeface="ＭＳ Ｐゴシック" pitchFamily="34" charset="-128"/>
              </a:rPr>
              <a:t>data</a:t>
            </a:r>
            <a:endParaRPr lang="en-US" dirty="0" smtClean="0">
              <a:ea typeface="ＭＳ Ｐゴシック" pitchFamily="34" charset="-128"/>
            </a:endParaRPr>
          </a:p>
          <a:p>
            <a:pPr lvl="1" eaLnBrk="1" hangingPunct="1">
              <a:spcBef>
                <a:spcPts val="0"/>
              </a:spcBef>
            </a:pPr>
            <a:r>
              <a:rPr lang="en-US" sz="1800" dirty="0" smtClean="0">
                <a:ea typeface="ＭＳ Ｐゴシック" pitchFamily="34" charset="-128"/>
              </a:rPr>
              <a:t>Automatically handles overlapping filters, so </a:t>
            </a:r>
            <a:r>
              <a:rPr lang="en-US" sz="1800" i="1" u="sng" dirty="0" smtClean="0">
                <a:ea typeface="ＭＳ Ｐゴシック" pitchFamily="34" charset="-128"/>
              </a:rPr>
              <a:t>you</a:t>
            </a:r>
            <a:r>
              <a:rPr lang="en-US" sz="1800" dirty="0" smtClean="0">
                <a:ea typeface="ＭＳ Ｐゴシック" pitchFamily="34" charset="-128"/>
              </a:rPr>
              <a:t> don’t have to</a:t>
            </a:r>
          </a:p>
          <a:p>
            <a:pPr lvl="1" eaLnBrk="1" hangingPunct="1">
              <a:spcBef>
                <a:spcPts val="0"/>
              </a:spcBef>
            </a:pPr>
            <a:r>
              <a:rPr lang="en-US" sz="1800" u="sng" dirty="0" smtClean="0">
                <a:ea typeface="ＭＳ Ｐゴシック" pitchFamily="34" charset="-128"/>
              </a:rPr>
              <a:t>Only</a:t>
            </a:r>
            <a:r>
              <a:rPr lang="en-US" sz="1800" dirty="0" smtClean="0">
                <a:ea typeface="ＭＳ Ｐゴシック" pitchFamily="34" charset="-128"/>
              </a:rPr>
              <a:t> way to accurately share access to SPANs &amp; TAPs </a:t>
            </a:r>
            <a:br>
              <a:rPr lang="en-US" sz="1800" dirty="0" smtClean="0">
                <a:ea typeface="ＭＳ Ｐゴシック" pitchFamily="34" charset="-128"/>
              </a:rPr>
            </a:br>
            <a:r>
              <a:rPr lang="en-US" sz="1800" dirty="0" smtClean="0">
                <a:ea typeface="ＭＳ Ｐゴシック" pitchFamily="34" charset="-128"/>
              </a:rPr>
              <a:t>without hours of CLI coding</a:t>
            </a:r>
          </a:p>
          <a:p>
            <a:pPr marL="457200" indent="-457200" eaLnBrk="1" hangingPunct="1">
              <a:spcBef>
                <a:spcPts val="0"/>
              </a:spcBef>
              <a:buFont typeface="Arial Narrow" pitchFamily="34" charset="0"/>
              <a:buAutoNum type="arabicPeriod"/>
            </a:pPr>
            <a:r>
              <a:rPr lang="en-US" dirty="0" smtClean="0">
                <a:solidFill>
                  <a:srgbClr val="2E56A2"/>
                </a:solidFill>
                <a:ea typeface="ＭＳ Ｐゴシック" pitchFamily="34" charset="-128"/>
              </a:rPr>
              <a:t>Self-Maintaining</a:t>
            </a:r>
            <a:r>
              <a:rPr lang="en-US" dirty="0" smtClean="0">
                <a:ea typeface="ＭＳ Ｐゴシック" pitchFamily="34" charset="-128"/>
              </a:rPr>
              <a:t> Filter Parameters</a:t>
            </a:r>
          </a:p>
          <a:p>
            <a:pPr lvl="1" eaLnBrk="1" hangingPunct="1">
              <a:spcBef>
                <a:spcPts val="0"/>
              </a:spcBef>
            </a:pPr>
            <a:r>
              <a:rPr lang="en-US" sz="1800" dirty="0" smtClean="0">
                <a:solidFill>
                  <a:srgbClr val="2E56A2"/>
                </a:solidFill>
                <a:ea typeface="ＭＳ Ｐゴシック" pitchFamily="34" charset="-128"/>
              </a:rPr>
              <a:t>Dynamic Filtering™</a:t>
            </a:r>
            <a:r>
              <a:rPr lang="en-US" sz="1800" dirty="0" smtClean="0">
                <a:ea typeface="ＭＳ Ｐゴシック" pitchFamily="34" charset="-128"/>
              </a:rPr>
              <a:t> automatically adjusts as your network changes</a:t>
            </a:r>
          </a:p>
          <a:p>
            <a:pPr lvl="1" eaLnBrk="1" hangingPunct="1">
              <a:spcBef>
                <a:spcPts val="0"/>
              </a:spcBef>
            </a:pPr>
            <a:r>
              <a:rPr lang="en-US" sz="1800" dirty="0" smtClean="0">
                <a:ea typeface="ＭＳ Ｐゴシック" pitchFamily="34" charset="-128"/>
              </a:rPr>
              <a:t>Eliminates the need to manually maintain filters on a daily basis</a:t>
            </a:r>
          </a:p>
        </p:txBody>
      </p:sp>
      <p:pic>
        <p:nvPicPr>
          <p:cNvPr id="4" name="Picture 2" descr="D:\Desktop\Presentations\Sharkfest09\images\drill_down.jpg"/>
          <p:cNvPicPr>
            <a:picLocks noChangeAspect="1" noChangeArrowheads="1"/>
          </p:cNvPicPr>
          <p:nvPr/>
        </p:nvPicPr>
        <p:blipFill>
          <a:blip r:embed="rId3"/>
          <a:srcRect/>
          <a:stretch>
            <a:fillRect/>
          </a:stretch>
        </p:blipFill>
        <p:spPr bwMode="auto">
          <a:xfrm>
            <a:off x="7490308" y="1368552"/>
            <a:ext cx="1589684" cy="43434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anim calcmode="lin" valueType="num">
                                      <p:cBhvr additive="base">
                                        <p:cTn id="11" dur="500" fill="hold"/>
                                        <p:tgtEl>
                                          <p:spTgt spid="16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6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anim calcmode="lin" valueType="num">
                                      <p:cBhvr additive="base">
                                        <p:cTn id="15" dur="500" fill="hold"/>
                                        <p:tgtEl>
                                          <p:spTgt spid="1638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638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387">
                                            <p:txEl>
                                              <p:pRg st="3" end="3"/>
                                            </p:txEl>
                                          </p:spTgt>
                                        </p:tgtEl>
                                        <p:attrNameLst>
                                          <p:attrName>style.visibility</p:attrName>
                                        </p:attrNameLst>
                                      </p:cBhvr>
                                      <p:to>
                                        <p:strVal val="visible"/>
                                      </p:to>
                                    </p:set>
                                    <p:anim calcmode="lin" valueType="num">
                                      <p:cBhvr additive="base">
                                        <p:cTn id="19" dur="500" fill="hold"/>
                                        <p:tgtEl>
                                          <p:spTgt spid="1638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7">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6387">
                                            <p:txEl>
                                              <p:pRg st="4" end="4"/>
                                            </p:txEl>
                                          </p:spTgt>
                                        </p:tgtEl>
                                        <p:attrNameLst>
                                          <p:attrName>style.visibility</p:attrName>
                                        </p:attrNameLst>
                                      </p:cBhvr>
                                      <p:to>
                                        <p:strVal val="visible"/>
                                      </p:to>
                                    </p:set>
                                    <p:anim calcmode="lin" valueType="num">
                                      <p:cBhvr additive="base">
                                        <p:cTn id="29" dur="500" fill="hold"/>
                                        <p:tgtEl>
                                          <p:spTgt spid="16387">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6387">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6387">
                                            <p:txEl>
                                              <p:pRg st="5" end="5"/>
                                            </p:txEl>
                                          </p:spTgt>
                                        </p:tgtEl>
                                        <p:attrNameLst>
                                          <p:attrName>style.visibility</p:attrName>
                                        </p:attrNameLst>
                                      </p:cBhvr>
                                      <p:to>
                                        <p:strVal val="visible"/>
                                      </p:to>
                                    </p:set>
                                    <p:anim calcmode="lin" valueType="num">
                                      <p:cBhvr additive="base">
                                        <p:cTn id="33" dur="500" fill="hold"/>
                                        <p:tgtEl>
                                          <p:spTgt spid="16387">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6387">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6387">
                                            <p:txEl>
                                              <p:pRg st="6" end="6"/>
                                            </p:txEl>
                                          </p:spTgt>
                                        </p:tgtEl>
                                        <p:attrNameLst>
                                          <p:attrName>style.visibility</p:attrName>
                                        </p:attrNameLst>
                                      </p:cBhvr>
                                      <p:to>
                                        <p:strVal val="visible"/>
                                      </p:to>
                                    </p:set>
                                    <p:anim calcmode="lin" valueType="num">
                                      <p:cBhvr additive="base">
                                        <p:cTn id="37" dur="500" fill="hold"/>
                                        <p:tgtEl>
                                          <p:spTgt spid="16387">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38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387">
                                            <p:txEl>
                                              <p:pRg st="7" end="7"/>
                                            </p:txEl>
                                          </p:spTgt>
                                        </p:tgtEl>
                                        <p:attrNameLst>
                                          <p:attrName>style.visibility</p:attrName>
                                        </p:attrNameLst>
                                      </p:cBhvr>
                                      <p:to>
                                        <p:strVal val="visible"/>
                                      </p:to>
                                    </p:set>
                                    <p:anim calcmode="lin" valueType="num">
                                      <p:cBhvr additive="base">
                                        <p:cTn id="43" dur="500" fill="hold"/>
                                        <p:tgtEl>
                                          <p:spTgt spid="16387">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6387">
                                            <p:txEl>
                                              <p:pRg st="7" end="7"/>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6387">
                                            <p:txEl>
                                              <p:pRg st="8" end="8"/>
                                            </p:txEl>
                                          </p:spTgt>
                                        </p:tgtEl>
                                        <p:attrNameLst>
                                          <p:attrName>style.visibility</p:attrName>
                                        </p:attrNameLst>
                                      </p:cBhvr>
                                      <p:to>
                                        <p:strVal val="visible"/>
                                      </p:to>
                                    </p:set>
                                    <p:anim calcmode="lin" valueType="num">
                                      <p:cBhvr additive="base">
                                        <p:cTn id="47" dur="500" fill="hold"/>
                                        <p:tgtEl>
                                          <p:spTgt spid="16387">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6387">
                                            <p:txEl>
                                              <p:pRg st="8" end="8"/>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387">
                                            <p:txEl>
                                              <p:pRg st="9" end="9"/>
                                            </p:txEl>
                                          </p:spTgt>
                                        </p:tgtEl>
                                        <p:attrNameLst>
                                          <p:attrName>style.visibility</p:attrName>
                                        </p:attrNameLst>
                                      </p:cBhvr>
                                      <p:to>
                                        <p:strVal val="visible"/>
                                      </p:to>
                                    </p:set>
                                    <p:anim calcmode="lin" valueType="num">
                                      <p:cBhvr additive="base">
                                        <p:cTn id="51" dur="500" fill="hold"/>
                                        <p:tgtEl>
                                          <p:spTgt spid="16387">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638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0"/>
          <p:cNvSpPr>
            <a:spLocks noGrp="1"/>
          </p:cNvSpPr>
          <p:nvPr>
            <p:ph type="title" idx="4294967295"/>
          </p:nvPr>
        </p:nvSpPr>
        <p:spPr>
          <a:xfrm>
            <a:off x="22225" y="201613"/>
            <a:ext cx="9121775" cy="838200"/>
          </a:xfrm>
        </p:spPr>
        <p:txBody>
          <a:bodyPr/>
          <a:lstStyle/>
          <a:p>
            <a:pPr eaLnBrk="1" hangingPunct="1"/>
            <a:r>
              <a:rPr lang="en-US" dirty="0" smtClean="0">
                <a:ea typeface="ＭＳ Ｐゴシック" pitchFamily="34" charset="-128"/>
              </a:rPr>
              <a:t>Graphical Boolean Filtering</a:t>
            </a:r>
          </a:p>
        </p:txBody>
      </p:sp>
      <p:sp>
        <p:nvSpPr>
          <p:cNvPr id="6149" name="Content Placeholder 2"/>
          <p:cNvSpPr>
            <a:spLocks noGrp="1"/>
          </p:cNvSpPr>
          <p:nvPr>
            <p:ph idx="4294967295"/>
          </p:nvPr>
        </p:nvSpPr>
        <p:spPr>
          <a:xfrm>
            <a:off x="0" y="5002213"/>
            <a:ext cx="4203700" cy="865187"/>
          </a:xfrm>
        </p:spPr>
        <p:txBody>
          <a:bodyPr/>
          <a:lstStyle/>
          <a:p>
            <a:pPr marL="574675" lvl="1" indent="-173038" eaLnBrk="1" hangingPunct="1">
              <a:spcBef>
                <a:spcPts val="600"/>
              </a:spcBef>
              <a:defRPr/>
            </a:pPr>
            <a:r>
              <a:rPr lang="en-US" sz="1900" dirty="0" smtClean="0">
                <a:ea typeface="ＭＳ Ｐゴシック" pitchFamily="34" charset="-128"/>
              </a:rPr>
              <a:t>Anyone can quickly create filters</a:t>
            </a:r>
          </a:p>
          <a:p>
            <a:pPr marL="574675" lvl="1" indent="-173038" eaLnBrk="1" hangingPunct="1">
              <a:spcBef>
                <a:spcPts val="600"/>
              </a:spcBef>
              <a:defRPr/>
            </a:pPr>
            <a:r>
              <a:rPr lang="en-US" sz="1900" dirty="0" smtClean="0">
                <a:ea typeface="ＭＳ Ｐゴシック" pitchFamily="34" charset="-128"/>
              </a:rPr>
              <a:t>No CLI coding required </a:t>
            </a:r>
          </a:p>
          <a:p>
            <a:pPr lvl="1" eaLnBrk="1" hangingPunct="1">
              <a:defRPr/>
            </a:pPr>
            <a:endParaRPr lang="en-US" sz="1600" dirty="0" smtClean="0">
              <a:ea typeface="ＭＳ Ｐゴシック" pitchFamily="34" charset="-128"/>
            </a:endParaRPr>
          </a:p>
          <a:p>
            <a:pPr lvl="1" eaLnBrk="1" hangingPunct="1">
              <a:defRPr/>
            </a:pPr>
            <a:endParaRPr lang="en-US" sz="1600" dirty="0" smtClean="0">
              <a:ea typeface="ＭＳ Ｐゴシック" pitchFamily="34" charset="-128"/>
            </a:endParaRPr>
          </a:p>
          <a:p>
            <a:pPr lvl="1" eaLnBrk="1" hangingPunct="1">
              <a:defRPr/>
            </a:pPr>
            <a:endParaRPr lang="en-US" sz="1600" dirty="0" smtClean="0">
              <a:ea typeface="ＭＳ Ｐゴシック" pitchFamily="34" charset="-128"/>
            </a:endParaRPr>
          </a:p>
          <a:p>
            <a:pPr lvl="1" eaLnBrk="1" hangingPunct="1">
              <a:defRPr/>
            </a:pPr>
            <a:endParaRPr lang="en-US" sz="1600" dirty="0" smtClean="0">
              <a:ea typeface="ＭＳ Ｐゴシック" pitchFamily="34" charset="-128"/>
            </a:endParaRPr>
          </a:p>
          <a:p>
            <a:pPr eaLnBrk="1" hangingPunct="1">
              <a:defRPr/>
            </a:pPr>
            <a:endParaRPr lang="en-US" sz="2000" dirty="0" smtClean="0">
              <a:ea typeface="ＭＳ Ｐゴシック" pitchFamily="34" charset="-128"/>
            </a:endParaRPr>
          </a:p>
        </p:txBody>
      </p:sp>
      <p:pic>
        <p:nvPicPr>
          <p:cNvPr id="18435" name="Picture 2"/>
          <p:cNvPicPr>
            <a:picLocks noChangeAspect="1" noChangeArrowheads="1"/>
          </p:cNvPicPr>
          <p:nvPr/>
        </p:nvPicPr>
        <p:blipFill>
          <a:blip r:embed="rId3"/>
          <a:srcRect/>
          <a:stretch>
            <a:fillRect/>
          </a:stretch>
        </p:blipFill>
        <p:spPr bwMode="auto">
          <a:xfrm>
            <a:off x="61912" y="1333975"/>
            <a:ext cx="6567488" cy="3390425"/>
          </a:xfrm>
          <a:prstGeom prst="rect">
            <a:avLst/>
          </a:prstGeom>
          <a:noFill/>
          <a:ln w="9525">
            <a:noFill/>
            <a:miter lim="800000"/>
            <a:headEnd/>
            <a:tailEnd/>
          </a:ln>
        </p:spPr>
      </p:pic>
      <p:pic>
        <p:nvPicPr>
          <p:cNvPr id="18438" name="Picture 6" descr="Boolean-Filtering,Mar2009.JPG"/>
          <p:cNvPicPr>
            <a:picLocks noChangeAspect="1"/>
          </p:cNvPicPr>
          <p:nvPr/>
        </p:nvPicPr>
        <p:blipFill>
          <a:blip r:embed="rId4"/>
          <a:srcRect/>
          <a:stretch>
            <a:fillRect/>
          </a:stretch>
        </p:blipFill>
        <p:spPr bwMode="auto">
          <a:xfrm>
            <a:off x="4486575" y="1954212"/>
            <a:ext cx="4657425" cy="39893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8438"/>
                                        </p:tgtEl>
                                        <p:attrNameLst>
                                          <p:attrName>style.visibility</p:attrName>
                                        </p:attrNameLst>
                                      </p:cBhvr>
                                      <p:to>
                                        <p:strVal val="visible"/>
                                      </p:to>
                                    </p:set>
                                    <p:anim calcmode="lin" valueType="num">
                                      <p:cBhvr additive="base">
                                        <p:cTn id="13" dur="500" fill="hold"/>
                                        <p:tgtEl>
                                          <p:spTgt spid="18438"/>
                                        </p:tgtEl>
                                        <p:attrNameLst>
                                          <p:attrName>ppt_x</p:attrName>
                                        </p:attrNameLst>
                                      </p:cBhvr>
                                      <p:tavLst>
                                        <p:tav tm="0">
                                          <p:val>
                                            <p:strVal val="1+#ppt_w/2"/>
                                          </p:val>
                                        </p:tav>
                                        <p:tav tm="100000">
                                          <p:val>
                                            <p:strVal val="#ppt_x"/>
                                          </p:val>
                                        </p:tav>
                                      </p:tavLst>
                                    </p:anim>
                                    <p:anim calcmode="lin" valueType="num">
                                      <p:cBhvr additive="base">
                                        <p:cTn id="14" dur="500" fill="hold"/>
                                        <p:tgtEl>
                                          <p:spTgt spid="1843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9">
                                            <p:txEl>
                                              <p:pRg st="0" end="0"/>
                                            </p:txEl>
                                          </p:spTgt>
                                        </p:tgtEl>
                                        <p:attrNameLst>
                                          <p:attrName>style.visibility</p:attrName>
                                        </p:attrNameLst>
                                      </p:cBhvr>
                                      <p:to>
                                        <p:strVal val="visible"/>
                                      </p:to>
                                    </p:set>
                                    <p:anim calcmode="lin" valueType="num">
                                      <p:cBhvr additive="base">
                                        <p:cTn id="19" dur="500" fill="hold"/>
                                        <p:tgtEl>
                                          <p:spTgt spid="6149">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9">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149">
                                            <p:txEl>
                                              <p:pRg st="1" end="1"/>
                                            </p:txEl>
                                          </p:spTgt>
                                        </p:tgtEl>
                                        <p:attrNameLst>
                                          <p:attrName>style.visibility</p:attrName>
                                        </p:attrNameLst>
                                      </p:cBhvr>
                                      <p:to>
                                        <p:strVal val="visible"/>
                                      </p:to>
                                    </p:set>
                                    <p:anim calcmode="lin" valueType="num">
                                      <p:cBhvr additive="base">
                                        <p:cTn id="23" dur="500" fill="hold"/>
                                        <p:tgtEl>
                                          <p:spTgt spid="6149">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14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idx="4294967295"/>
          </p:nvPr>
        </p:nvSpPr>
        <p:spPr>
          <a:xfrm>
            <a:off x="-15875" y="152400"/>
            <a:ext cx="9159875" cy="838200"/>
          </a:xfrm>
        </p:spPr>
        <p:txBody>
          <a:bodyPr/>
          <a:lstStyle/>
          <a:p>
            <a:pPr eaLnBrk="1" hangingPunct="1"/>
            <a:r>
              <a:rPr lang="en-US" dirty="0" smtClean="0">
                <a:ea typeface="ＭＳ Ｐゴシック" pitchFamily="34" charset="-128"/>
              </a:rPr>
              <a:t>Aggregation – Many-to-Any</a:t>
            </a:r>
          </a:p>
        </p:txBody>
      </p:sp>
      <p:sp>
        <p:nvSpPr>
          <p:cNvPr id="62468" name="Content Placeholder 8"/>
          <p:cNvSpPr>
            <a:spLocks noGrp="1"/>
          </p:cNvSpPr>
          <p:nvPr>
            <p:ph idx="4294967295"/>
          </p:nvPr>
        </p:nvSpPr>
        <p:spPr>
          <a:xfrm>
            <a:off x="1676400" y="5486400"/>
            <a:ext cx="6121400" cy="838200"/>
          </a:xfrm>
        </p:spPr>
        <p:txBody>
          <a:bodyPr/>
          <a:lstStyle/>
          <a:p>
            <a:pPr>
              <a:spcBef>
                <a:spcPts val="0"/>
              </a:spcBef>
            </a:pPr>
            <a:r>
              <a:rPr lang="en-US" sz="1800" dirty="0" smtClean="0">
                <a:ea typeface="ＭＳ Ｐゴシック" pitchFamily="34" charset="-128"/>
              </a:rPr>
              <a:t>Five network ports aggregated to one tool</a:t>
            </a:r>
          </a:p>
          <a:p>
            <a:pPr>
              <a:spcBef>
                <a:spcPts val="0"/>
              </a:spcBef>
            </a:pPr>
            <a:r>
              <a:rPr lang="en-US" sz="1800" dirty="0" smtClean="0">
                <a:ea typeface="ＭＳ Ｐゴシック" pitchFamily="34" charset="-128"/>
              </a:rPr>
              <a:t>Provides tool “big pipe view” and maximizes ROI on tools</a:t>
            </a:r>
          </a:p>
          <a:p>
            <a:pPr>
              <a:spcBef>
                <a:spcPts val="0"/>
              </a:spcBef>
            </a:pPr>
            <a:r>
              <a:rPr lang="en-US" sz="1800" dirty="0" smtClean="0">
                <a:ea typeface="ＭＳ Ｐゴシック" pitchFamily="34" charset="-128"/>
              </a:rPr>
              <a:t>Filtering prevents tool data overload</a:t>
            </a:r>
          </a:p>
        </p:txBody>
      </p:sp>
      <p:sp>
        <p:nvSpPr>
          <p:cNvPr id="62467" name="Rectangle 7"/>
          <p:cNvSpPr>
            <a:spLocks noChangeArrowheads="1"/>
          </p:cNvSpPr>
          <p:nvPr/>
        </p:nvSpPr>
        <p:spPr bwMode="auto">
          <a:xfrm>
            <a:off x="4114800" y="6261100"/>
            <a:ext cx="1054100" cy="596900"/>
          </a:xfrm>
          <a:prstGeom prst="rect">
            <a:avLst/>
          </a:prstGeom>
          <a:solidFill>
            <a:schemeClr val="bg1"/>
          </a:solidFill>
          <a:ln w="28575" algn="ctr">
            <a:noFill/>
            <a:round/>
            <a:headEnd/>
            <a:tailEnd/>
          </a:ln>
        </p:spPr>
        <p:txBody>
          <a:bodyPr/>
          <a:lstStyle/>
          <a:p>
            <a:endParaRPr lang="en-US"/>
          </a:p>
        </p:txBody>
      </p:sp>
      <p:pic>
        <p:nvPicPr>
          <p:cNvPr id="62469" name="Picture 4"/>
          <p:cNvPicPr>
            <a:picLocks noChangeAspect="1" noChangeArrowheads="1"/>
          </p:cNvPicPr>
          <p:nvPr/>
        </p:nvPicPr>
        <p:blipFill>
          <a:blip r:embed="rId3"/>
          <a:srcRect/>
          <a:stretch>
            <a:fillRect/>
          </a:stretch>
        </p:blipFill>
        <p:spPr bwMode="auto">
          <a:xfrm>
            <a:off x="1087757" y="1587500"/>
            <a:ext cx="7065643" cy="37465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idx="4294967295"/>
          </p:nvPr>
        </p:nvSpPr>
        <p:spPr>
          <a:xfrm>
            <a:off x="0" y="69850"/>
            <a:ext cx="9105900" cy="1149350"/>
          </a:xfrm>
        </p:spPr>
        <p:txBody>
          <a:bodyPr/>
          <a:lstStyle/>
          <a:p>
            <a:pPr eaLnBrk="1" hangingPunct="1"/>
            <a:r>
              <a:rPr lang="en-US" dirty="0" smtClean="0">
                <a:ea typeface="ＭＳ Ｐゴシック" pitchFamily="34" charset="-128"/>
              </a:rPr>
              <a:t>Any-to-Many - Share SPAN and TAPs</a:t>
            </a:r>
          </a:p>
        </p:txBody>
      </p:sp>
      <p:sp>
        <p:nvSpPr>
          <p:cNvPr id="63492" name="Content Placeholder 8"/>
          <p:cNvSpPr>
            <a:spLocks noGrp="1"/>
          </p:cNvSpPr>
          <p:nvPr>
            <p:ph idx="4294967295"/>
          </p:nvPr>
        </p:nvSpPr>
        <p:spPr>
          <a:xfrm>
            <a:off x="1447800" y="5364163"/>
            <a:ext cx="5715000" cy="960437"/>
          </a:xfrm>
        </p:spPr>
        <p:txBody>
          <a:bodyPr/>
          <a:lstStyle/>
          <a:p>
            <a:pPr eaLnBrk="1" hangingPunct="1">
              <a:spcBef>
                <a:spcPts val="0"/>
              </a:spcBef>
            </a:pPr>
            <a:r>
              <a:rPr lang="en-US" sz="1800" dirty="0" smtClean="0">
                <a:ea typeface="ＭＳ Ｐゴシック" pitchFamily="34" charset="-128"/>
              </a:rPr>
              <a:t>SPAN ports 4 &amp; 5 are shared by two tools</a:t>
            </a:r>
          </a:p>
          <a:p>
            <a:pPr eaLnBrk="1" hangingPunct="1">
              <a:spcBef>
                <a:spcPts val="0"/>
              </a:spcBef>
            </a:pPr>
            <a:r>
              <a:rPr lang="en-US" sz="1800" dirty="0" smtClean="0">
                <a:ea typeface="ＭＳ Ｐゴシック" pitchFamily="34" charset="-128"/>
              </a:rPr>
              <a:t>Security, compliance, IT tools can share SPAN &amp; TAPs</a:t>
            </a:r>
          </a:p>
          <a:p>
            <a:pPr eaLnBrk="1" hangingPunct="1">
              <a:spcBef>
                <a:spcPts val="0"/>
              </a:spcBef>
            </a:pPr>
            <a:r>
              <a:rPr lang="en-US" sz="1800" dirty="0" smtClean="0">
                <a:ea typeface="ＭＳ Ｐゴシック" pitchFamily="34" charset="-128"/>
              </a:rPr>
              <a:t>Load balance overloaded tools w/filtering and tool</a:t>
            </a:r>
          </a:p>
          <a:p>
            <a:pPr eaLnBrk="1" hangingPunct="1">
              <a:spcBef>
                <a:spcPts val="0"/>
              </a:spcBef>
            </a:pPr>
            <a:endParaRPr lang="en-US" sz="1800" dirty="0" smtClean="0">
              <a:ea typeface="ＭＳ Ｐゴシック" pitchFamily="34" charset="-128"/>
            </a:endParaRPr>
          </a:p>
        </p:txBody>
      </p:sp>
      <p:sp>
        <p:nvSpPr>
          <p:cNvPr id="63491" name="Rectangle 7"/>
          <p:cNvSpPr>
            <a:spLocks noChangeArrowheads="1"/>
          </p:cNvSpPr>
          <p:nvPr/>
        </p:nvSpPr>
        <p:spPr bwMode="auto">
          <a:xfrm>
            <a:off x="4114800" y="6261100"/>
            <a:ext cx="1054100" cy="596900"/>
          </a:xfrm>
          <a:prstGeom prst="rect">
            <a:avLst/>
          </a:prstGeom>
          <a:solidFill>
            <a:schemeClr val="bg1"/>
          </a:solidFill>
          <a:ln w="28575" algn="ctr">
            <a:noFill/>
            <a:round/>
            <a:headEnd/>
            <a:tailEnd/>
          </a:ln>
        </p:spPr>
        <p:txBody>
          <a:bodyPr/>
          <a:lstStyle/>
          <a:p>
            <a:endParaRPr lang="en-US"/>
          </a:p>
        </p:txBody>
      </p:sp>
      <p:pic>
        <p:nvPicPr>
          <p:cNvPr id="63493" name="Picture 2"/>
          <p:cNvPicPr>
            <a:picLocks noChangeAspect="1" noChangeArrowheads="1"/>
          </p:cNvPicPr>
          <p:nvPr/>
        </p:nvPicPr>
        <p:blipFill>
          <a:blip r:embed="rId3"/>
          <a:srcRect/>
          <a:stretch>
            <a:fillRect/>
          </a:stretch>
        </p:blipFill>
        <p:spPr bwMode="auto">
          <a:xfrm>
            <a:off x="803275" y="1371600"/>
            <a:ext cx="7502525" cy="387189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ChangeArrowheads="1"/>
          </p:cNvSpPr>
          <p:nvPr/>
        </p:nvSpPr>
        <p:spPr bwMode="auto">
          <a:xfrm>
            <a:off x="4114800" y="6261100"/>
            <a:ext cx="1054100" cy="596900"/>
          </a:xfrm>
          <a:prstGeom prst="rect">
            <a:avLst/>
          </a:prstGeom>
          <a:solidFill>
            <a:schemeClr val="bg1"/>
          </a:solidFill>
          <a:ln w="28575" algn="ctr">
            <a:noFill/>
            <a:round/>
            <a:headEnd/>
            <a:tailEnd/>
          </a:ln>
        </p:spPr>
        <p:txBody>
          <a:bodyPr/>
          <a:lstStyle/>
          <a:p>
            <a:endParaRPr lang="en-US"/>
          </a:p>
        </p:txBody>
      </p:sp>
      <p:pic>
        <p:nvPicPr>
          <p:cNvPr id="65539" name="Picture 6"/>
          <p:cNvPicPr>
            <a:picLocks noChangeAspect="1" noChangeArrowheads="1"/>
          </p:cNvPicPr>
          <p:nvPr/>
        </p:nvPicPr>
        <p:blipFill>
          <a:blip r:embed="rId3"/>
          <a:srcRect/>
          <a:stretch>
            <a:fillRect/>
          </a:stretch>
        </p:blipFill>
        <p:spPr bwMode="auto">
          <a:xfrm>
            <a:off x="1447800" y="2819400"/>
            <a:ext cx="5537200" cy="3457660"/>
          </a:xfrm>
          <a:prstGeom prst="rect">
            <a:avLst/>
          </a:prstGeom>
          <a:noFill/>
          <a:ln w="9525" algn="ctr">
            <a:noFill/>
            <a:miter lim="800000"/>
            <a:headEnd/>
            <a:tailEnd/>
          </a:ln>
        </p:spPr>
      </p:pic>
      <p:sp>
        <p:nvSpPr>
          <p:cNvPr id="65540" name="Title 1"/>
          <p:cNvSpPr>
            <a:spLocks noGrp="1"/>
          </p:cNvSpPr>
          <p:nvPr>
            <p:ph type="title" idx="4294967295"/>
          </p:nvPr>
        </p:nvSpPr>
        <p:spPr>
          <a:xfrm>
            <a:off x="0" y="0"/>
            <a:ext cx="9105900" cy="1193800"/>
          </a:xfrm>
        </p:spPr>
        <p:txBody>
          <a:bodyPr/>
          <a:lstStyle/>
          <a:p>
            <a:pPr eaLnBrk="1" hangingPunct="1"/>
            <a:r>
              <a:rPr lang="en-US" dirty="0" smtClean="0">
                <a:ea typeface="ＭＳ Ｐゴシック" pitchFamily="34" charset="-128"/>
              </a:rPr>
              <a:t>Statistics and Alarms </a:t>
            </a:r>
            <a:br>
              <a:rPr lang="en-US" dirty="0" smtClean="0">
                <a:ea typeface="ＭＳ Ｐゴシック" pitchFamily="34" charset="-128"/>
              </a:rPr>
            </a:br>
            <a:r>
              <a:rPr lang="en-US" dirty="0" smtClean="0">
                <a:ea typeface="ＭＳ Ｐゴシック" pitchFamily="34" charset="-128"/>
              </a:rPr>
              <a:t>Help Manage Your Tools</a:t>
            </a:r>
          </a:p>
        </p:txBody>
      </p:sp>
      <p:pic>
        <p:nvPicPr>
          <p:cNvPr id="65541" name="Picture 5"/>
          <p:cNvPicPr>
            <a:picLocks noChangeAspect="1" noChangeArrowheads="1"/>
          </p:cNvPicPr>
          <p:nvPr/>
        </p:nvPicPr>
        <p:blipFill>
          <a:blip r:embed="rId4"/>
          <a:srcRect/>
          <a:stretch>
            <a:fillRect/>
          </a:stretch>
        </p:blipFill>
        <p:spPr bwMode="auto">
          <a:xfrm>
            <a:off x="228600" y="1447800"/>
            <a:ext cx="4003675" cy="3411537"/>
          </a:xfrm>
          <a:prstGeom prst="rect">
            <a:avLst/>
          </a:prstGeom>
          <a:noFill/>
          <a:ln w="9525" algn="ctr">
            <a:noFill/>
            <a:miter lim="800000"/>
            <a:headEnd/>
            <a:tailEnd/>
          </a:ln>
        </p:spPr>
      </p:pic>
      <p:cxnSp>
        <p:nvCxnSpPr>
          <p:cNvPr id="65542" name="Straight Arrow Connector 11"/>
          <p:cNvCxnSpPr>
            <a:cxnSpLocks noChangeShapeType="1"/>
          </p:cNvCxnSpPr>
          <p:nvPr/>
        </p:nvCxnSpPr>
        <p:spPr bwMode="auto">
          <a:xfrm rot="10800000" flipV="1">
            <a:off x="1828801" y="1981200"/>
            <a:ext cx="2568575" cy="1143000"/>
          </a:xfrm>
          <a:prstGeom prst="straightConnector1">
            <a:avLst/>
          </a:prstGeom>
          <a:noFill/>
          <a:ln w="38100" algn="ctr">
            <a:solidFill>
              <a:schemeClr val="tx1"/>
            </a:solidFill>
            <a:round/>
            <a:headEnd/>
            <a:tailEnd type="arrow" w="med" len="med"/>
          </a:ln>
        </p:spPr>
      </p:cxnSp>
      <p:sp>
        <p:nvSpPr>
          <p:cNvPr id="65543" name="TextBox 13"/>
          <p:cNvSpPr txBox="1">
            <a:spLocks noChangeArrowheads="1"/>
          </p:cNvSpPr>
          <p:nvPr/>
        </p:nvSpPr>
        <p:spPr bwMode="auto">
          <a:xfrm>
            <a:off x="4397375" y="1286470"/>
            <a:ext cx="2994025" cy="923330"/>
          </a:xfrm>
          <a:prstGeom prst="rect">
            <a:avLst/>
          </a:prstGeom>
          <a:noFill/>
          <a:ln w="9525">
            <a:noFill/>
            <a:miter lim="800000"/>
            <a:headEnd/>
            <a:tailEnd/>
          </a:ln>
        </p:spPr>
        <p:txBody>
          <a:bodyPr wrap="square">
            <a:spAutoFit/>
          </a:bodyPr>
          <a:lstStyle/>
          <a:p>
            <a:r>
              <a:rPr lang="en-US" b="1" dirty="0">
                <a:latin typeface="Arial" charset="0"/>
              </a:rPr>
              <a:t>Statistics to clearly see and optimize filter &amp; configuration settings</a:t>
            </a:r>
          </a:p>
        </p:txBody>
      </p:sp>
      <p:cxnSp>
        <p:nvCxnSpPr>
          <p:cNvPr id="65544" name="Straight Arrow Connector 19"/>
          <p:cNvCxnSpPr>
            <a:cxnSpLocks noChangeShapeType="1"/>
          </p:cNvCxnSpPr>
          <p:nvPr/>
        </p:nvCxnSpPr>
        <p:spPr bwMode="auto">
          <a:xfrm rot="10800000" flipV="1">
            <a:off x="4724401" y="3124199"/>
            <a:ext cx="2276475" cy="1409699"/>
          </a:xfrm>
          <a:prstGeom prst="straightConnector1">
            <a:avLst/>
          </a:prstGeom>
          <a:noFill/>
          <a:ln w="38100" algn="ctr">
            <a:solidFill>
              <a:schemeClr val="tx1"/>
            </a:solidFill>
            <a:round/>
            <a:headEnd/>
            <a:tailEnd type="arrow" w="med" len="med"/>
          </a:ln>
        </p:spPr>
      </p:cxnSp>
      <p:sp>
        <p:nvSpPr>
          <p:cNvPr id="65545" name="TextBox 20"/>
          <p:cNvSpPr txBox="1">
            <a:spLocks noChangeArrowheads="1"/>
          </p:cNvSpPr>
          <p:nvPr/>
        </p:nvSpPr>
        <p:spPr bwMode="auto">
          <a:xfrm>
            <a:off x="7029450" y="2057400"/>
            <a:ext cx="2190750" cy="1477328"/>
          </a:xfrm>
          <a:prstGeom prst="rect">
            <a:avLst/>
          </a:prstGeom>
          <a:noFill/>
          <a:ln w="9525">
            <a:noFill/>
            <a:miter lim="800000"/>
            <a:headEnd/>
            <a:tailEnd/>
          </a:ln>
        </p:spPr>
        <p:txBody>
          <a:bodyPr>
            <a:spAutoFit/>
          </a:bodyPr>
          <a:lstStyle/>
          <a:p>
            <a:r>
              <a:rPr lang="en-US" b="1" dirty="0">
                <a:latin typeface="Arial" charset="0"/>
              </a:rPr>
              <a:t>Clear view of tool, network, and filter topology speeds day to day troubleshooting</a:t>
            </a:r>
          </a:p>
        </p:txBody>
      </p:sp>
      <p:cxnSp>
        <p:nvCxnSpPr>
          <p:cNvPr id="65546" name="Straight Arrow Connector 24"/>
          <p:cNvCxnSpPr>
            <a:cxnSpLocks noChangeShapeType="1"/>
          </p:cNvCxnSpPr>
          <p:nvPr/>
        </p:nvCxnSpPr>
        <p:spPr bwMode="auto">
          <a:xfrm rot="10800000" flipV="1">
            <a:off x="6076950" y="5181601"/>
            <a:ext cx="1028700" cy="257173"/>
          </a:xfrm>
          <a:prstGeom prst="straightConnector1">
            <a:avLst/>
          </a:prstGeom>
          <a:noFill/>
          <a:ln w="38100" algn="ctr">
            <a:solidFill>
              <a:schemeClr val="tx1"/>
            </a:solidFill>
            <a:round/>
            <a:headEnd/>
            <a:tailEnd type="arrow" w="med" len="med"/>
          </a:ln>
        </p:spPr>
      </p:cxnSp>
      <p:sp>
        <p:nvSpPr>
          <p:cNvPr id="65547" name="TextBox 12"/>
          <p:cNvSpPr txBox="1">
            <a:spLocks noChangeArrowheads="1"/>
          </p:cNvSpPr>
          <p:nvPr/>
        </p:nvSpPr>
        <p:spPr bwMode="auto">
          <a:xfrm>
            <a:off x="7181850" y="4016276"/>
            <a:ext cx="1809750" cy="2308324"/>
          </a:xfrm>
          <a:prstGeom prst="rect">
            <a:avLst/>
          </a:prstGeom>
          <a:noFill/>
          <a:ln w="9525">
            <a:noFill/>
            <a:miter lim="800000"/>
            <a:headEnd/>
            <a:tailEnd/>
          </a:ln>
        </p:spPr>
        <p:txBody>
          <a:bodyPr>
            <a:spAutoFit/>
          </a:bodyPr>
          <a:lstStyle/>
          <a:p>
            <a:r>
              <a:rPr lang="en-US" b="1" dirty="0">
                <a:latin typeface="Arial" charset="0"/>
              </a:rPr>
              <a:t>Alarms show when tool is overloaded and filter or configuration settings need to be adjusted</a:t>
            </a:r>
          </a:p>
          <a:p>
            <a:endParaRPr lang="en-US" b="1" dirty="0">
              <a:latin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idx="4294967295"/>
          </p:nvPr>
        </p:nvSpPr>
        <p:spPr>
          <a:xfrm>
            <a:off x="0" y="0"/>
            <a:ext cx="9144000" cy="1295400"/>
          </a:xfrm>
        </p:spPr>
        <p:txBody>
          <a:bodyPr/>
          <a:lstStyle/>
          <a:p>
            <a:pPr eaLnBrk="1" hangingPunct="1"/>
            <a:r>
              <a:rPr lang="en-US" dirty="0" smtClean="0">
                <a:ea typeface="ＭＳ Ｐゴシック" pitchFamily="34" charset="-128"/>
              </a:rPr>
              <a:t>Tool Management View</a:t>
            </a:r>
            <a:br>
              <a:rPr lang="en-US" dirty="0" smtClean="0">
                <a:ea typeface="ＭＳ Ｐゴシック" pitchFamily="34" charset="-128"/>
              </a:rPr>
            </a:br>
            <a:r>
              <a:rPr lang="en-US" sz="2400" dirty="0" smtClean="0">
                <a:ea typeface="ＭＳ Ｐゴシック" pitchFamily="34" charset="-128"/>
              </a:rPr>
              <a:t>Understand What Traffic Feeds Each Tool</a:t>
            </a:r>
          </a:p>
        </p:txBody>
      </p:sp>
      <p:pic>
        <p:nvPicPr>
          <p:cNvPr id="66569" name="Picture 6"/>
          <p:cNvPicPr>
            <a:picLocks noChangeAspect="1" noChangeArrowheads="1"/>
          </p:cNvPicPr>
          <p:nvPr/>
        </p:nvPicPr>
        <p:blipFill>
          <a:blip r:embed="rId3"/>
          <a:srcRect/>
          <a:stretch>
            <a:fillRect/>
          </a:stretch>
        </p:blipFill>
        <p:spPr bwMode="auto">
          <a:xfrm>
            <a:off x="1143000" y="1524000"/>
            <a:ext cx="6953481" cy="4342464"/>
          </a:xfrm>
          <a:prstGeom prst="rect">
            <a:avLst/>
          </a:prstGeom>
          <a:noFill/>
          <a:ln w="9525">
            <a:noFill/>
            <a:miter lim="800000"/>
            <a:headEnd/>
            <a:tailEnd/>
          </a:ln>
        </p:spPr>
      </p:pic>
      <p:pic>
        <p:nvPicPr>
          <p:cNvPr id="66570" name="Picture 7"/>
          <p:cNvPicPr>
            <a:picLocks noChangeAspect="1" noChangeArrowheads="1"/>
          </p:cNvPicPr>
          <p:nvPr/>
        </p:nvPicPr>
        <p:blipFill>
          <a:blip r:embed="rId4"/>
          <a:srcRect/>
          <a:stretch>
            <a:fillRect/>
          </a:stretch>
        </p:blipFill>
        <p:spPr bwMode="auto">
          <a:xfrm>
            <a:off x="2362200" y="1524000"/>
            <a:ext cx="6683755" cy="4038600"/>
          </a:xfrm>
          <a:prstGeom prst="rect">
            <a:avLst/>
          </a:prstGeom>
          <a:noFill/>
          <a:ln w="9525">
            <a:noFill/>
            <a:miter lim="800000"/>
            <a:headEnd/>
            <a:tailEnd/>
          </a:ln>
        </p:spPr>
      </p:pic>
      <p:grpSp>
        <p:nvGrpSpPr>
          <p:cNvPr id="32" name="Group 31"/>
          <p:cNvGrpSpPr/>
          <p:nvPr/>
        </p:nvGrpSpPr>
        <p:grpSpPr>
          <a:xfrm>
            <a:off x="287337" y="1676400"/>
            <a:ext cx="2355279" cy="1015663"/>
            <a:chOff x="287337" y="1676400"/>
            <a:chExt cx="2355279" cy="1015663"/>
          </a:xfrm>
        </p:grpSpPr>
        <p:sp>
          <p:nvSpPr>
            <p:cNvPr id="53253" name="TextBox 35"/>
            <p:cNvSpPr txBox="1">
              <a:spLocks noChangeArrowheads="1"/>
            </p:cNvSpPr>
            <p:nvPr/>
          </p:nvSpPr>
          <p:spPr bwMode="auto">
            <a:xfrm>
              <a:off x="287337" y="1676400"/>
              <a:ext cx="1617663" cy="1015663"/>
            </a:xfrm>
            <a:prstGeom prst="rect">
              <a:avLst/>
            </a:prstGeom>
            <a:noFill/>
            <a:ln w="9525">
              <a:noFill/>
              <a:miter lim="800000"/>
              <a:headEnd/>
              <a:tailEnd/>
            </a:ln>
          </p:spPr>
          <p:txBody>
            <a:bodyPr wrap="square">
              <a:spAutoFit/>
            </a:bodyPr>
            <a:lstStyle/>
            <a:p>
              <a:pPr algn="ctr">
                <a:defRPr/>
              </a:pPr>
              <a:r>
                <a:rPr lang="en-US" sz="2000" b="1" dirty="0">
                  <a:latin typeface="+mj-lt"/>
                  <a:ea typeface="ＭＳ Ｐゴシック" charset="-128"/>
                  <a:cs typeface="+mn-cs"/>
                </a:rPr>
                <a:t>Total view of traffic to a specific tool</a:t>
              </a:r>
            </a:p>
          </p:txBody>
        </p:sp>
        <p:cxnSp>
          <p:nvCxnSpPr>
            <p:cNvPr id="22" name="Straight Arrow Connector 21"/>
            <p:cNvCxnSpPr/>
            <p:nvPr/>
          </p:nvCxnSpPr>
          <p:spPr>
            <a:xfrm>
              <a:off x="1905000" y="2280286"/>
              <a:ext cx="737616" cy="20688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298450" y="3115270"/>
            <a:ext cx="2216150" cy="923330"/>
            <a:chOff x="298450" y="3115270"/>
            <a:chExt cx="2216150" cy="923330"/>
          </a:xfrm>
        </p:grpSpPr>
        <p:sp>
          <p:nvSpPr>
            <p:cNvPr id="53254" name="TextBox 39"/>
            <p:cNvSpPr txBox="1">
              <a:spLocks noChangeArrowheads="1"/>
            </p:cNvSpPr>
            <p:nvPr/>
          </p:nvSpPr>
          <p:spPr bwMode="auto">
            <a:xfrm>
              <a:off x="298450" y="3115270"/>
              <a:ext cx="1758950" cy="923330"/>
            </a:xfrm>
            <a:prstGeom prst="rect">
              <a:avLst/>
            </a:prstGeom>
            <a:noFill/>
            <a:ln w="9525">
              <a:noFill/>
              <a:miter lim="800000"/>
              <a:headEnd/>
              <a:tailEnd/>
            </a:ln>
          </p:spPr>
          <p:txBody>
            <a:bodyPr>
              <a:spAutoFit/>
            </a:bodyPr>
            <a:lstStyle/>
            <a:p>
              <a:pPr algn="ctr">
                <a:defRPr/>
              </a:pPr>
              <a:r>
                <a:rPr lang="en-US" b="1" dirty="0">
                  <a:latin typeface="+mj-lt"/>
                  <a:ea typeface="ＭＳ Ｐゴシック" charset="-128"/>
                  <a:cs typeface="+mn-cs"/>
                </a:rPr>
                <a:t>Amount of traffic from each SPAN or TAP </a:t>
              </a:r>
            </a:p>
          </p:txBody>
        </p:sp>
        <p:cxnSp>
          <p:nvCxnSpPr>
            <p:cNvPr id="23" name="Straight Arrow Connector 22"/>
            <p:cNvCxnSpPr/>
            <p:nvPr/>
          </p:nvCxnSpPr>
          <p:spPr>
            <a:xfrm>
              <a:off x="2051304" y="3733800"/>
              <a:ext cx="463296" cy="3048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150813" y="4154805"/>
            <a:ext cx="2450337" cy="1312724"/>
            <a:chOff x="150813" y="4154805"/>
            <a:chExt cx="2450337" cy="1312724"/>
          </a:xfrm>
        </p:grpSpPr>
        <p:sp>
          <p:nvSpPr>
            <p:cNvPr id="53255" name="TextBox 44"/>
            <p:cNvSpPr txBox="1">
              <a:spLocks noChangeArrowheads="1"/>
            </p:cNvSpPr>
            <p:nvPr/>
          </p:nvSpPr>
          <p:spPr bwMode="auto">
            <a:xfrm>
              <a:off x="150813" y="4267200"/>
              <a:ext cx="1830387" cy="1200329"/>
            </a:xfrm>
            <a:prstGeom prst="rect">
              <a:avLst/>
            </a:prstGeom>
            <a:noFill/>
            <a:ln w="9525">
              <a:noFill/>
              <a:miter lim="800000"/>
              <a:headEnd/>
              <a:tailEnd/>
            </a:ln>
          </p:spPr>
          <p:txBody>
            <a:bodyPr>
              <a:spAutoFit/>
            </a:bodyPr>
            <a:lstStyle/>
            <a:p>
              <a:pPr algn="ctr">
                <a:defRPr/>
              </a:pPr>
              <a:r>
                <a:rPr lang="en-US" b="1" dirty="0">
                  <a:latin typeface="+mj-lt"/>
                  <a:ea typeface="ＭＳ Ｐゴシック" charset="-128"/>
                  <a:cs typeface="+mn-cs"/>
                </a:rPr>
                <a:t>Amount of traffic allowed by each filter and port combination </a:t>
              </a:r>
            </a:p>
          </p:txBody>
        </p:sp>
        <p:cxnSp>
          <p:nvCxnSpPr>
            <p:cNvPr id="8" name="Straight Arrow Connector 7"/>
            <p:cNvCxnSpPr/>
            <p:nvPr/>
          </p:nvCxnSpPr>
          <p:spPr>
            <a:xfrm flipV="1">
              <a:off x="1847088" y="4154805"/>
              <a:ext cx="754062" cy="2952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847088" y="4364356"/>
              <a:ext cx="754062" cy="8572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1676400" y="2748915"/>
            <a:ext cx="5667375" cy="1969770"/>
          </a:xfrm>
          <a:prstGeom prst="rect">
            <a:avLst/>
          </a:prstGeom>
          <a:solidFill>
            <a:schemeClr val="bg1"/>
          </a:solidFill>
          <a:ln w="88900" cmpd="thinThick">
            <a:solidFill>
              <a:schemeClr val="tx1"/>
            </a:solidFill>
          </a:ln>
          <a:effectLst>
            <a:outerShdw blurRad="50800" dist="165100" dir="2700000" algn="tl" rotWithShape="0">
              <a:prstClr val="black">
                <a:alpha val="40000"/>
              </a:prstClr>
            </a:outerShdw>
          </a:effectLst>
        </p:spPr>
        <p:txBody>
          <a:bodyPr wrap="square">
            <a:spAutoFit/>
          </a:bodyPr>
          <a:lstStyle/>
          <a:p>
            <a:pPr algn="ctr">
              <a:spcBef>
                <a:spcPts val="600"/>
              </a:spcBef>
              <a:defRPr/>
            </a:pPr>
            <a:r>
              <a:rPr lang="en-US" sz="2800" b="1" dirty="0">
                <a:solidFill>
                  <a:schemeClr val="tx2">
                    <a:lumMod val="50000"/>
                  </a:schemeClr>
                </a:solidFill>
                <a:latin typeface="+mj-lt"/>
                <a:ea typeface="ＭＳ Ｐゴシック" charset="-128"/>
                <a:cs typeface="+mn-cs"/>
              </a:rPr>
              <a:t>Real Data to Optimize Tool ROI </a:t>
            </a:r>
          </a:p>
          <a:p>
            <a:pPr algn="ctr">
              <a:spcBef>
                <a:spcPts val="600"/>
              </a:spcBef>
              <a:defRPr/>
            </a:pPr>
            <a:r>
              <a:rPr lang="en-US" sz="2000" dirty="0">
                <a:solidFill>
                  <a:schemeClr val="tx2">
                    <a:lumMod val="50000"/>
                  </a:schemeClr>
                </a:solidFill>
                <a:latin typeface="+mj-lt"/>
                <a:ea typeface="ＭＳ Ｐゴシック" charset="-128"/>
                <a:cs typeface="+mn-cs"/>
              </a:rPr>
              <a:t>Can a tool be leveraged to monitor more SPANs?</a:t>
            </a:r>
          </a:p>
          <a:p>
            <a:pPr algn="ctr">
              <a:spcBef>
                <a:spcPts val="600"/>
              </a:spcBef>
              <a:defRPr/>
            </a:pPr>
            <a:r>
              <a:rPr lang="en-US" sz="2000" dirty="0">
                <a:solidFill>
                  <a:schemeClr val="tx2">
                    <a:lumMod val="50000"/>
                  </a:schemeClr>
                </a:solidFill>
                <a:latin typeface="+mj-lt"/>
                <a:ea typeface="ＭＳ Ｐゴシック" charset="-128"/>
                <a:cs typeface="+mn-cs"/>
              </a:rPr>
              <a:t>Should I adjust my filter settings?</a:t>
            </a:r>
          </a:p>
          <a:p>
            <a:pPr marL="169863" indent="-169863" algn="ctr">
              <a:spcBef>
                <a:spcPts val="600"/>
              </a:spcBef>
              <a:defRPr/>
            </a:pPr>
            <a:r>
              <a:rPr lang="en-US" sz="2000" dirty="0">
                <a:solidFill>
                  <a:schemeClr val="tx2">
                    <a:lumMod val="50000"/>
                  </a:schemeClr>
                </a:solidFill>
                <a:latin typeface="+mj-lt"/>
                <a:ea typeface="ＭＳ Ｐゴシック" charset="-128"/>
                <a:cs typeface="+mn-cs"/>
              </a:rPr>
              <a:t>Do I need to consider adding another tool?</a:t>
            </a:r>
          </a:p>
          <a:p>
            <a:pPr marL="169863" indent="-169863" algn="ctr">
              <a:spcBef>
                <a:spcPts val="600"/>
              </a:spcBef>
              <a:defRPr/>
            </a:pPr>
            <a:r>
              <a:rPr lang="en-US" sz="1400" dirty="0">
                <a:solidFill>
                  <a:schemeClr val="tx2">
                    <a:lumMod val="50000"/>
                  </a:schemeClr>
                </a:solidFill>
                <a:latin typeface="+mj-lt"/>
                <a:ea typeface="ＭＳ Ｐゴシック" charset="-128"/>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66569"/>
                                        </p:tgtEl>
                                        <p:attrNameLst>
                                          <p:attrName>style.opacity</p:attrName>
                                        </p:attrNameLst>
                                      </p:cBhvr>
                                      <p:to>
                                        <p:strVal val="0.5"/>
                                      </p:to>
                                    </p:set>
                                    <p:animEffect filter="image" prLst="opacity: 0.5">
                                      <p:cBhvr rctx="IE">
                                        <p:cTn id="7" dur="indefinite"/>
                                        <p:tgtEl>
                                          <p:spTgt spid="66569"/>
                                        </p:tgtEl>
                                      </p:cBhvr>
                                    </p:animEffect>
                                  </p:childTnLst>
                                </p:cTn>
                              </p:par>
                              <p:par>
                                <p:cTn id="8" presetID="2" presetClass="entr" presetSubtype="2" fill="hold" grpId="1"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500" fill="hold"/>
                                        <p:tgtEl>
                                          <p:spTgt spid="52"/>
                                        </p:tgtEl>
                                        <p:attrNameLst>
                                          <p:attrName>ppt_x</p:attrName>
                                        </p:attrNameLst>
                                      </p:cBhvr>
                                      <p:tavLst>
                                        <p:tav tm="0">
                                          <p:val>
                                            <p:strVal val="1+#ppt_w/2"/>
                                          </p:val>
                                        </p:tav>
                                        <p:tav tm="100000">
                                          <p:val>
                                            <p:strVal val="#ppt_x"/>
                                          </p:val>
                                        </p:tav>
                                      </p:tavLst>
                                    </p:anim>
                                    <p:anim calcmode="lin" valueType="num">
                                      <p:cBhvr additive="base">
                                        <p:cTn id="11"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xit" presetSubtype="8" fill="hold" nodeType="clickEffect">
                                  <p:stCondLst>
                                    <p:cond delay="0"/>
                                  </p:stCondLst>
                                  <p:childTnLst>
                                    <p:anim calcmode="lin" valueType="num">
                                      <p:cBhvr additive="base">
                                        <p:cTn id="15" dur="500"/>
                                        <p:tgtEl>
                                          <p:spTgt spid="66569"/>
                                        </p:tgtEl>
                                        <p:attrNameLst>
                                          <p:attrName>ppt_x</p:attrName>
                                        </p:attrNameLst>
                                      </p:cBhvr>
                                      <p:tavLst>
                                        <p:tav tm="0">
                                          <p:val>
                                            <p:strVal val="ppt_x"/>
                                          </p:val>
                                        </p:tav>
                                        <p:tav tm="100000">
                                          <p:val>
                                            <p:strVal val="0-ppt_w/2"/>
                                          </p:val>
                                        </p:tav>
                                      </p:tavLst>
                                    </p:anim>
                                    <p:anim calcmode="lin" valueType="num">
                                      <p:cBhvr additive="base">
                                        <p:cTn id="16" dur="500"/>
                                        <p:tgtEl>
                                          <p:spTgt spid="66569"/>
                                        </p:tgtEl>
                                        <p:attrNameLst>
                                          <p:attrName>ppt_y</p:attrName>
                                        </p:attrNameLst>
                                      </p:cBhvr>
                                      <p:tavLst>
                                        <p:tav tm="0">
                                          <p:val>
                                            <p:strVal val="ppt_y"/>
                                          </p:val>
                                        </p:tav>
                                        <p:tav tm="100000">
                                          <p:val>
                                            <p:strVal val="ppt_y"/>
                                          </p:val>
                                        </p:tav>
                                      </p:tavLst>
                                    </p:anim>
                                    <p:set>
                                      <p:cBhvr>
                                        <p:cTn id="17" dur="1" fill="hold">
                                          <p:stCondLst>
                                            <p:cond delay="499"/>
                                          </p:stCondLst>
                                        </p:cTn>
                                        <p:tgtEl>
                                          <p:spTgt spid="66569"/>
                                        </p:tgtEl>
                                        <p:attrNameLst>
                                          <p:attrName>style.visibility</p:attrName>
                                        </p:attrNameLst>
                                      </p:cBhvr>
                                      <p:to>
                                        <p:strVal val="hidden"/>
                                      </p:to>
                                    </p:set>
                                  </p:childTnLst>
                                </p:cTn>
                              </p:par>
                              <p:par>
                                <p:cTn id="18" presetID="2" presetClass="exit" presetSubtype="8" fill="hold" grpId="2" nodeType="withEffect">
                                  <p:stCondLst>
                                    <p:cond delay="0"/>
                                  </p:stCondLst>
                                  <p:childTnLst>
                                    <p:anim calcmode="lin" valueType="num">
                                      <p:cBhvr additive="base">
                                        <p:cTn id="19" dur="500"/>
                                        <p:tgtEl>
                                          <p:spTgt spid="52"/>
                                        </p:tgtEl>
                                        <p:attrNameLst>
                                          <p:attrName>ppt_x</p:attrName>
                                        </p:attrNameLst>
                                      </p:cBhvr>
                                      <p:tavLst>
                                        <p:tav tm="0">
                                          <p:val>
                                            <p:strVal val="ppt_x"/>
                                          </p:val>
                                        </p:tav>
                                        <p:tav tm="100000">
                                          <p:val>
                                            <p:strVal val="0-ppt_w/2"/>
                                          </p:val>
                                        </p:tav>
                                      </p:tavLst>
                                    </p:anim>
                                    <p:anim calcmode="lin" valueType="num">
                                      <p:cBhvr additive="base">
                                        <p:cTn id="20" dur="500"/>
                                        <p:tgtEl>
                                          <p:spTgt spid="52"/>
                                        </p:tgtEl>
                                        <p:attrNameLst>
                                          <p:attrName>ppt_y</p:attrName>
                                        </p:attrNameLst>
                                      </p:cBhvr>
                                      <p:tavLst>
                                        <p:tav tm="0">
                                          <p:val>
                                            <p:strVal val="ppt_y"/>
                                          </p:val>
                                        </p:tav>
                                        <p:tav tm="100000">
                                          <p:val>
                                            <p:strVal val="ppt_y"/>
                                          </p:val>
                                        </p:tav>
                                      </p:tavLst>
                                    </p:anim>
                                    <p:set>
                                      <p:cBhvr>
                                        <p:cTn id="21" dur="1" fill="hold">
                                          <p:stCondLst>
                                            <p:cond delay="499"/>
                                          </p:stCondLst>
                                        </p:cTn>
                                        <p:tgtEl>
                                          <p:spTgt spid="52"/>
                                        </p:tgtEl>
                                        <p:attrNameLst>
                                          <p:attrName>style.visibility</p:attrName>
                                        </p:attrNameLst>
                                      </p:cBhvr>
                                      <p:to>
                                        <p:strVal val="hidden"/>
                                      </p:to>
                                    </p:set>
                                  </p:childTnLst>
                                </p:cTn>
                              </p:par>
                              <p:par>
                                <p:cTn id="22" presetID="2" presetClass="entr" presetSubtype="2" fill="hold" nodeType="withEffect">
                                  <p:stCondLst>
                                    <p:cond delay="0"/>
                                  </p:stCondLst>
                                  <p:childTnLst>
                                    <p:set>
                                      <p:cBhvr>
                                        <p:cTn id="23" dur="1" fill="hold">
                                          <p:stCondLst>
                                            <p:cond delay="0"/>
                                          </p:stCondLst>
                                        </p:cTn>
                                        <p:tgtEl>
                                          <p:spTgt spid="66570"/>
                                        </p:tgtEl>
                                        <p:attrNameLst>
                                          <p:attrName>style.visibility</p:attrName>
                                        </p:attrNameLst>
                                      </p:cBhvr>
                                      <p:to>
                                        <p:strVal val="visible"/>
                                      </p:to>
                                    </p:set>
                                    <p:anim calcmode="lin" valueType="num">
                                      <p:cBhvr additive="base">
                                        <p:cTn id="24" dur="500" fill="hold"/>
                                        <p:tgtEl>
                                          <p:spTgt spid="66570"/>
                                        </p:tgtEl>
                                        <p:attrNameLst>
                                          <p:attrName>ppt_x</p:attrName>
                                        </p:attrNameLst>
                                      </p:cBhvr>
                                      <p:tavLst>
                                        <p:tav tm="0">
                                          <p:val>
                                            <p:strVal val="1+#ppt_w/2"/>
                                          </p:val>
                                        </p:tav>
                                        <p:tav tm="100000">
                                          <p:val>
                                            <p:strVal val="#ppt_x"/>
                                          </p:val>
                                        </p:tav>
                                      </p:tavLst>
                                    </p:anim>
                                    <p:anim calcmode="lin" valueType="num">
                                      <p:cBhvr additive="base">
                                        <p:cTn id="25" dur="500" fill="hold"/>
                                        <p:tgtEl>
                                          <p:spTgt spid="6657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0-#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1" animBg="1"/>
      <p:bldP spid="52"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33"/>
          <p:cNvSpPr>
            <a:spLocks noGrp="1"/>
          </p:cNvSpPr>
          <p:nvPr>
            <p:ph type="title" idx="4294967295"/>
          </p:nvPr>
        </p:nvSpPr>
        <p:spPr>
          <a:xfrm>
            <a:off x="-38100" y="152400"/>
            <a:ext cx="9182100" cy="838200"/>
          </a:xfrm>
        </p:spPr>
        <p:txBody>
          <a:bodyPr/>
          <a:lstStyle/>
          <a:p>
            <a:pPr eaLnBrk="1" hangingPunct="1"/>
            <a:r>
              <a:rPr lang="en-US" smtClean="0">
                <a:ea typeface="ＭＳ Ｐゴシック" pitchFamily="34" charset="-128"/>
              </a:rPr>
              <a:t>Monitoring 10G links with 1G Tools</a:t>
            </a:r>
          </a:p>
        </p:txBody>
      </p:sp>
      <p:sp>
        <p:nvSpPr>
          <p:cNvPr id="51203" name="Content Placeholder 2"/>
          <p:cNvSpPr>
            <a:spLocks noGrp="1"/>
          </p:cNvSpPr>
          <p:nvPr>
            <p:ph idx="4294967295"/>
          </p:nvPr>
        </p:nvSpPr>
        <p:spPr>
          <a:xfrm>
            <a:off x="1752600" y="5526088"/>
            <a:ext cx="5715000" cy="1169987"/>
          </a:xfrm>
        </p:spPr>
        <p:txBody>
          <a:bodyPr/>
          <a:lstStyle/>
          <a:p>
            <a:pPr marL="91440" eaLnBrk="1" hangingPunct="1">
              <a:spcBef>
                <a:spcPts val="0"/>
              </a:spcBef>
            </a:pPr>
            <a:r>
              <a:rPr lang="en-US" sz="2000" dirty="0" smtClean="0">
                <a:ea typeface="ＭＳ Ｐゴシック" pitchFamily="34" charset="-128"/>
              </a:rPr>
              <a:t>Save cost by using 1G tools to monitor 10G traffic</a:t>
            </a:r>
          </a:p>
          <a:p>
            <a:pPr marL="91440" eaLnBrk="1" hangingPunct="1">
              <a:spcBef>
                <a:spcPts val="0"/>
              </a:spcBef>
            </a:pPr>
            <a:r>
              <a:rPr lang="en-US" sz="2000" dirty="0" smtClean="0">
                <a:ea typeface="ＭＳ Ｐゴシック" pitchFamily="34" charset="-128"/>
              </a:rPr>
              <a:t>Future proof your investment in 1G tools</a:t>
            </a:r>
          </a:p>
          <a:p>
            <a:pPr>
              <a:spcBef>
                <a:spcPts val="0"/>
              </a:spcBef>
            </a:pPr>
            <a:r>
              <a:rPr lang="en-US" sz="2000" dirty="0" smtClean="0">
                <a:ea typeface="ＭＳ Ｐゴシック" pitchFamily="34" charset="-128"/>
              </a:rPr>
              <a:t>Use your 10/100 based to monitor 1G links</a:t>
            </a:r>
          </a:p>
        </p:txBody>
      </p:sp>
      <p:grpSp>
        <p:nvGrpSpPr>
          <p:cNvPr id="10" name="Group 9"/>
          <p:cNvGrpSpPr/>
          <p:nvPr/>
        </p:nvGrpSpPr>
        <p:grpSpPr>
          <a:xfrm>
            <a:off x="1790700" y="1435100"/>
            <a:ext cx="5600700" cy="3898900"/>
            <a:chOff x="1790700" y="1511300"/>
            <a:chExt cx="5600700" cy="3898900"/>
          </a:xfrm>
        </p:grpSpPr>
        <p:pic>
          <p:nvPicPr>
            <p:cNvPr id="51204" name="Picture 50"/>
            <p:cNvPicPr>
              <a:picLocks noChangeAspect="1" noChangeArrowheads="1"/>
            </p:cNvPicPr>
            <p:nvPr/>
          </p:nvPicPr>
          <p:blipFill>
            <a:blip r:embed="rId3"/>
            <a:srcRect/>
            <a:stretch>
              <a:fillRect/>
            </a:stretch>
          </p:blipFill>
          <p:spPr bwMode="auto">
            <a:xfrm>
              <a:off x="1790700" y="1511300"/>
              <a:ext cx="5448300" cy="3898900"/>
            </a:xfrm>
            <a:prstGeom prst="rect">
              <a:avLst/>
            </a:prstGeom>
            <a:noFill/>
            <a:ln w="9525" algn="ctr">
              <a:noFill/>
              <a:miter lim="800000"/>
              <a:headEnd/>
              <a:tailEnd/>
            </a:ln>
          </p:spPr>
        </p:pic>
        <p:sp>
          <p:nvSpPr>
            <p:cNvPr id="9" name="Rectangle 8"/>
            <p:cNvSpPr/>
            <p:nvPr/>
          </p:nvSpPr>
          <p:spPr>
            <a:xfrm>
              <a:off x="6172200" y="1726802"/>
              <a:ext cx="1219200" cy="34640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D:\Desktop\Presentations\Sharkfest09\images\wiresharkbutton.gif"/>
            <p:cNvPicPr>
              <a:picLocks noChangeAspect="1" noChangeArrowheads="1"/>
            </p:cNvPicPr>
            <p:nvPr/>
          </p:nvPicPr>
          <p:blipFill>
            <a:blip r:embed="rId4"/>
            <a:srcRect/>
            <a:stretch>
              <a:fillRect/>
            </a:stretch>
          </p:blipFill>
          <p:spPr bwMode="auto">
            <a:xfrm>
              <a:off x="6038088" y="1726801"/>
              <a:ext cx="1104900" cy="1152253"/>
            </a:xfrm>
            <a:prstGeom prst="rect">
              <a:avLst/>
            </a:prstGeom>
            <a:noFill/>
          </p:spPr>
        </p:pic>
        <p:pic>
          <p:nvPicPr>
            <p:cNvPr id="7" name="Picture 2" descr="D:\Desktop\Presentations\Sharkfest09\images\wiresharkbutton.gif"/>
            <p:cNvPicPr>
              <a:picLocks noChangeAspect="1" noChangeArrowheads="1"/>
            </p:cNvPicPr>
            <p:nvPr/>
          </p:nvPicPr>
          <p:blipFill>
            <a:blip r:embed="rId4"/>
            <a:srcRect/>
            <a:stretch>
              <a:fillRect/>
            </a:stretch>
          </p:blipFill>
          <p:spPr bwMode="auto">
            <a:xfrm>
              <a:off x="6057900" y="4038600"/>
              <a:ext cx="1104900" cy="1152253"/>
            </a:xfrm>
            <a:prstGeom prst="rect">
              <a:avLst/>
            </a:prstGeom>
            <a:noFill/>
          </p:spPr>
        </p:pic>
        <p:pic>
          <p:nvPicPr>
            <p:cNvPr id="8" name="Picture 2" descr="D:\Desktop\Presentations\Sharkfest09\images\wiresharkbutton.gif"/>
            <p:cNvPicPr>
              <a:picLocks noChangeAspect="1" noChangeArrowheads="1"/>
            </p:cNvPicPr>
            <p:nvPr/>
          </p:nvPicPr>
          <p:blipFill>
            <a:blip r:embed="rId4"/>
            <a:srcRect/>
            <a:stretch>
              <a:fillRect/>
            </a:stretch>
          </p:blipFill>
          <p:spPr bwMode="auto">
            <a:xfrm>
              <a:off x="6038088" y="2886347"/>
              <a:ext cx="1104900" cy="1152253"/>
            </a:xfrm>
            <a:prstGeom prst="rect">
              <a:avLst/>
            </a:prstGeom>
            <a:noFill/>
          </p:spPr>
        </p:pic>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idx="4294967295"/>
          </p:nvPr>
        </p:nvSpPr>
        <p:spPr>
          <a:xfrm>
            <a:off x="38100" y="76200"/>
            <a:ext cx="9105900" cy="838200"/>
          </a:xfrm>
        </p:spPr>
        <p:txBody>
          <a:bodyPr/>
          <a:lstStyle/>
          <a:p>
            <a:pPr eaLnBrk="1" hangingPunct="1"/>
            <a:r>
              <a:rPr lang="en-US" smtClean="0">
                <a:ea typeface="ＭＳ Ｐゴシック" pitchFamily="34" charset="-128"/>
              </a:rPr>
              <a:t>Monitoring 10G Links with 1G Tools</a:t>
            </a:r>
          </a:p>
        </p:txBody>
      </p:sp>
      <p:sp>
        <p:nvSpPr>
          <p:cNvPr id="67587" name="Rectangle 7"/>
          <p:cNvSpPr>
            <a:spLocks noChangeArrowheads="1"/>
          </p:cNvSpPr>
          <p:nvPr/>
        </p:nvSpPr>
        <p:spPr bwMode="auto">
          <a:xfrm>
            <a:off x="4114800" y="6261100"/>
            <a:ext cx="1054100" cy="596900"/>
          </a:xfrm>
          <a:prstGeom prst="rect">
            <a:avLst/>
          </a:prstGeom>
          <a:solidFill>
            <a:schemeClr val="bg1"/>
          </a:solidFill>
          <a:ln w="28575" algn="ctr">
            <a:noFill/>
            <a:round/>
            <a:headEnd/>
            <a:tailEnd/>
          </a:ln>
        </p:spPr>
        <p:txBody>
          <a:bodyPr/>
          <a:lstStyle/>
          <a:p>
            <a:endParaRPr lang="en-US"/>
          </a:p>
        </p:txBody>
      </p:sp>
      <p:pic>
        <p:nvPicPr>
          <p:cNvPr id="67589" name="Picture 2"/>
          <p:cNvPicPr>
            <a:picLocks noChangeAspect="1" noChangeArrowheads="1"/>
          </p:cNvPicPr>
          <p:nvPr/>
        </p:nvPicPr>
        <p:blipFill>
          <a:blip r:embed="rId3"/>
          <a:srcRect/>
          <a:stretch>
            <a:fillRect/>
          </a:stretch>
        </p:blipFill>
        <p:spPr bwMode="auto">
          <a:xfrm>
            <a:off x="1098550" y="1524000"/>
            <a:ext cx="6850063" cy="42783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9688"/>
            <a:ext cx="9144000" cy="1295401"/>
          </a:xfrm>
        </p:spPr>
        <p:txBody>
          <a:bodyPr/>
          <a:lstStyle/>
          <a:p>
            <a:r>
              <a:rPr lang="en-US" dirty="0" smtClean="0"/>
              <a:t>Advantages of </a:t>
            </a:r>
            <a:r>
              <a:rPr lang="en-US" dirty="0" err="1" smtClean="0"/>
              <a:t>Anue’s</a:t>
            </a:r>
            <a:r>
              <a:rPr lang="en-US" dirty="0" smtClean="0"/>
              <a:t> </a:t>
            </a:r>
            <a:br>
              <a:rPr lang="en-US" dirty="0" smtClean="0"/>
            </a:br>
            <a:r>
              <a:rPr lang="en-US" dirty="0" smtClean="0"/>
              <a:t>Powerful Boolean Filtering</a:t>
            </a:r>
            <a:endParaRPr lang="en-US" dirty="0"/>
          </a:p>
        </p:txBody>
      </p:sp>
      <p:pic>
        <p:nvPicPr>
          <p:cNvPr id="4" name="Picture 6" descr="Boolean-Filtering,Mar2009.JPG"/>
          <p:cNvPicPr>
            <a:picLocks noChangeAspect="1"/>
          </p:cNvPicPr>
          <p:nvPr/>
        </p:nvPicPr>
        <p:blipFill>
          <a:blip r:embed="rId2"/>
          <a:srcRect/>
          <a:stretch>
            <a:fillRect/>
          </a:stretch>
        </p:blipFill>
        <p:spPr bwMode="auto">
          <a:xfrm>
            <a:off x="1971975" y="1584450"/>
            <a:ext cx="5267025" cy="451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295400"/>
          </a:xfrm>
        </p:spPr>
        <p:txBody>
          <a:bodyPr/>
          <a:lstStyle/>
          <a:p>
            <a:r>
              <a:rPr lang="en-US" dirty="0" smtClean="0"/>
              <a:t>A Simple (but real) Example</a:t>
            </a:r>
            <a:endParaRPr lang="en-US" dirty="0"/>
          </a:p>
        </p:txBody>
      </p:sp>
      <p:sp>
        <p:nvSpPr>
          <p:cNvPr id="3" name="Content Placeholder 2"/>
          <p:cNvSpPr>
            <a:spLocks noGrp="1"/>
          </p:cNvSpPr>
          <p:nvPr>
            <p:ph idx="4294967295"/>
          </p:nvPr>
        </p:nvSpPr>
        <p:spPr>
          <a:xfrm>
            <a:off x="457200" y="1600200"/>
            <a:ext cx="8229600" cy="4525963"/>
          </a:xfrm>
        </p:spPr>
        <p:txBody>
          <a:bodyPr/>
          <a:lstStyle/>
          <a:p>
            <a:pPr marL="342900" lvl="1" indent="-342900">
              <a:buFont typeface="Arial" charset="0"/>
              <a:buChar char="•"/>
            </a:pPr>
            <a:r>
              <a:rPr lang="en-US" dirty="0" smtClean="0">
                <a:ea typeface="ＭＳ Ｐゴシック" pitchFamily="34" charset="-128"/>
              </a:rPr>
              <a:t>Monitor all HTTP and HTTPs traffic within </a:t>
            </a:r>
            <a:br>
              <a:rPr lang="en-US" dirty="0" smtClean="0">
                <a:ea typeface="ＭＳ Ｐゴシック" pitchFamily="34" charset="-128"/>
              </a:rPr>
            </a:br>
            <a:r>
              <a:rPr lang="en-US" dirty="0" smtClean="0">
                <a:ea typeface="ＭＳ Ｐゴシック" pitchFamily="34" charset="-128"/>
              </a:rPr>
              <a:t>four Class C subnets (</a:t>
            </a:r>
            <a:r>
              <a:rPr lang="en-US" i="1" dirty="0" smtClean="0">
                <a:ea typeface="ＭＳ Ｐゴシック" pitchFamily="34" charset="-128"/>
              </a:rPr>
              <a:t>A, B, C and D)</a:t>
            </a:r>
          </a:p>
          <a:p>
            <a:pPr marL="342900" lvl="1" indent="-342900">
              <a:buFont typeface="Arial" charset="0"/>
              <a:buChar char="•"/>
            </a:pPr>
            <a:r>
              <a:rPr lang="en-US" dirty="0" smtClean="0">
                <a:ea typeface="ＭＳ Ｐゴシック" pitchFamily="34" charset="-128"/>
              </a:rPr>
              <a:t>Filtering four subnets AND two destination port numbers</a:t>
            </a:r>
          </a:p>
          <a:p>
            <a:pPr marL="342900" lvl="1" indent="-342900">
              <a:buNone/>
            </a:pPr>
            <a:endParaRPr lang="en-US" dirty="0" smtClean="0">
              <a:ea typeface="ＭＳ Ｐゴシック" pitchFamily="34" charset="-128"/>
            </a:endParaRPr>
          </a:p>
          <a:p>
            <a:endParaRPr lang="en-US" sz="3600" dirty="0"/>
          </a:p>
        </p:txBody>
      </p:sp>
      <p:sp>
        <p:nvSpPr>
          <p:cNvPr id="4" name="TextBox 3"/>
          <p:cNvSpPr txBox="1"/>
          <p:nvPr/>
        </p:nvSpPr>
        <p:spPr>
          <a:xfrm>
            <a:off x="2362200" y="3886200"/>
            <a:ext cx="4648200" cy="1292662"/>
          </a:xfrm>
          <a:prstGeom prst="rect">
            <a:avLst/>
          </a:prstGeom>
          <a:solidFill>
            <a:schemeClr val="tx2">
              <a:lumMod val="40000"/>
              <a:lumOff val="60000"/>
            </a:schemeClr>
          </a:solidFill>
          <a:ln w="53975" cmpd="thickThin">
            <a:solidFill>
              <a:schemeClr val="tx1"/>
            </a:solidFill>
          </a:ln>
          <a:effectLst>
            <a:outerShdw blurRad="50800" dist="50800" dir="2700000" algn="tl" rotWithShape="0">
              <a:prstClr val="black">
                <a:alpha val="40000"/>
              </a:prstClr>
            </a:outerShdw>
          </a:effectLst>
        </p:spPr>
        <p:txBody>
          <a:bodyPr wrap="square" lIns="91440" tIns="0" rtlCol="0">
            <a:spAutoFit/>
          </a:bodyPr>
          <a:lstStyle/>
          <a:p>
            <a:pPr>
              <a:lnSpc>
                <a:spcPct val="150000"/>
              </a:lnSpc>
            </a:pPr>
            <a:r>
              <a:rPr lang="en-US" dirty="0" smtClean="0">
                <a:ea typeface="ＭＳ Ｐゴシック" pitchFamily="34" charset="-128"/>
              </a:rPr>
              <a:t>(</a:t>
            </a:r>
            <a:r>
              <a:rPr lang="en-US" dirty="0" err="1" smtClean="0">
                <a:ea typeface="ＭＳ Ｐゴシック" pitchFamily="34" charset="-128"/>
              </a:rPr>
              <a:t>tcp</a:t>
            </a:r>
            <a:r>
              <a:rPr lang="en-US" dirty="0" smtClean="0">
                <a:ea typeface="ＭＳ Ｐゴシック" pitchFamily="34" charset="-128"/>
              </a:rPr>
              <a:t> port 80 </a:t>
            </a:r>
            <a:r>
              <a:rPr lang="en-US" b="1" i="1" dirty="0" smtClean="0">
                <a:ea typeface="ＭＳ Ｐゴシック" pitchFamily="34" charset="-128"/>
              </a:rPr>
              <a:t>or</a:t>
            </a:r>
            <a:r>
              <a:rPr lang="en-US" dirty="0" smtClean="0">
                <a:ea typeface="ＭＳ Ｐゴシック" pitchFamily="34" charset="-128"/>
              </a:rPr>
              <a:t> 443) </a:t>
            </a:r>
            <a:r>
              <a:rPr lang="en-US" b="1" i="1" dirty="0" smtClean="0">
                <a:ea typeface="ＭＳ Ｐゴシック" pitchFamily="34" charset="-128"/>
              </a:rPr>
              <a:t>and</a:t>
            </a:r>
            <a:r>
              <a:rPr lang="en-US" dirty="0" smtClean="0">
                <a:ea typeface="ＭＳ Ｐゴシック" pitchFamily="34" charset="-128"/>
              </a:rPr>
              <a:t/>
            </a:r>
            <a:br>
              <a:rPr lang="en-US" dirty="0" smtClean="0">
                <a:ea typeface="ＭＳ Ｐゴシック" pitchFamily="34" charset="-128"/>
              </a:rPr>
            </a:br>
            <a:r>
              <a:rPr lang="en-US" dirty="0" smtClean="0">
                <a:ea typeface="ＭＳ Ｐゴシック" pitchFamily="34" charset="-128"/>
              </a:rPr>
              <a:t>(</a:t>
            </a:r>
            <a:r>
              <a:rPr lang="en-US" dirty="0" err="1" smtClean="0">
                <a:ea typeface="ＭＳ Ｐゴシック" pitchFamily="34" charset="-128"/>
              </a:rPr>
              <a:t>src</a:t>
            </a:r>
            <a:r>
              <a:rPr lang="en-US" dirty="0" smtClean="0">
                <a:ea typeface="ＭＳ Ｐゴシック" pitchFamily="34" charset="-128"/>
              </a:rPr>
              <a:t> net A/24 </a:t>
            </a:r>
            <a:r>
              <a:rPr lang="en-US" b="1" i="1" dirty="0" smtClean="0">
                <a:ea typeface="ＭＳ Ｐゴシック" pitchFamily="34" charset="-128"/>
              </a:rPr>
              <a:t>or</a:t>
            </a:r>
            <a:r>
              <a:rPr lang="en-US" dirty="0" smtClean="0">
                <a:ea typeface="ＭＳ Ｐゴシック" pitchFamily="34" charset="-128"/>
              </a:rPr>
              <a:t> B/24 </a:t>
            </a:r>
            <a:r>
              <a:rPr lang="en-US" b="1" i="1" dirty="0" smtClean="0">
                <a:ea typeface="ＭＳ Ｐゴシック" pitchFamily="34" charset="-128"/>
              </a:rPr>
              <a:t>or</a:t>
            </a:r>
            <a:r>
              <a:rPr lang="en-US" dirty="0" smtClean="0">
                <a:ea typeface="ＭＳ Ｐゴシック" pitchFamily="34" charset="-128"/>
              </a:rPr>
              <a:t> C/24 </a:t>
            </a:r>
            <a:r>
              <a:rPr lang="en-US" b="1" i="1" dirty="0" smtClean="0">
                <a:ea typeface="ＭＳ Ｐゴシック" pitchFamily="34" charset="-128"/>
              </a:rPr>
              <a:t>or</a:t>
            </a:r>
            <a:r>
              <a:rPr lang="en-US" dirty="0" smtClean="0">
                <a:ea typeface="ＭＳ Ｐゴシック" pitchFamily="34" charset="-128"/>
              </a:rPr>
              <a:t> D/24) </a:t>
            </a:r>
            <a:r>
              <a:rPr lang="en-US" b="1" i="1" dirty="0" smtClean="0">
                <a:ea typeface="ＭＳ Ｐゴシック" pitchFamily="34" charset="-128"/>
              </a:rPr>
              <a:t>and</a:t>
            </a:r>
            <a:r>
              <a:rPr lang="en-US" dirty="0" smtClean="0">
                <a:ea typeface="ＭＳ Ｐゴシック" pitchFamily="34" charset="-128"/>
              </a:rPr>
              <a:t/>
            </a:r>
            <a:br>
              <a:rPr lang="en-US" dirty="0" smtClean="0">
                <a:ea typeface="ＭＳ Ｐゴシック" pitchFamily="34" charset="-128"/>
              </a:rPr>
            </a:br>
            <a:r>
              <a:rPr lang="en-US" dirty="0" smtClean="0">
                <a:ea typeface="ＭＳ Ｐゴシック" pitchFamily="34" charset="-128"/>
              </a:rPr>
              <a:t>(</a:t>
            </a:r>
            <a:r>
              <a:rPr lang="en-US" dirty="0" err="1" smtClean="0">
                <a:ea typeface="ＭＳ Ｐゴシック" pitchFamily="34" charset="-128"/>
              </a:rPr>
              <a:t>dst</a:t>
            </a:r>
            <a:r>
              <a:rPr lang="en-US" dirty="0" smtClean="0">
                <a:ea typeface="ＭＳ Ｐゴシック" pitchFamily="34" charset="-128"/>
              </a:rPr>
              <a:t> net A/24 </a:t>
            </a:r>
            <a:r>
              <a:rPr lang="en-US" b="1" i="1" dirty="0" smtClean="0">
                <a:ea typeface="ＭＳ Ｐゴシック" pitchFamily="34" charset="-128"/>
              </a:rPr>
              <a:t>or</a:t>
            </a:r>
            <a:r>
              <a:rPr lang="en-US" dirty="0" smtClean="0">
                <a:ea typeface="ＭＳ Ｐゴシック" pitchFamily="34" charset="-128"/>
              </a:rPr>
              <a:t> B/24 </a:t>
            </a:r>
            <a:r>
              <a:rPr lang="en-US" b="1" i="1" dirty="0" smtClean="0">
                <a:ea typeface="ＭＳ Ｐゴシック" pitchFamily="34" charset="-128"/>
              </a:rPr>
              <a:t>or</a:t>
            </a:r>
            <a:r>
              <a:rPr lang="en-US" dirty="0" smtClean="0">
                <a:ea typeface="ＭＳ Ｐゴシック" pitchFamily="34" charset="-128"/>
              </a:rPr>
              <a:t> C/24 </a:t>
            </a:r>
            <a:r>
              <a:rPr lang="en-US" b="1" i="1" dirty="0" smtClean="0">
                <a:ea typeface="ＭＳ Ｐゴシック" pitchFamily="34" charset="-128"/>
              </a:rPr>
              <a:t>or</a:t>
            </a:r>
            <a:r>
              <a:rPr lang="en-US" dirty="0" smtClean="0">
                <a:ea typeface="ＭＳ Ｐゴシック" pitchFamily="34" charset="-128"/>
              </a:rPr>
              <a:t> D/24)</a:t>
            </a:r>
            <a:endParaRPr lang="en-US" dirty="0"/>
          </a:p>
        </p:txBody>
      </p:sp>
      <p:sp>
        <p:nvSpPr>
          <p:cNvPr id="5" name="Title 1"/>
          <p:cNvSpPr txBox="1">
            <a:spLocks/>
          </p:cNvSpPr>
          <p:nvPr/>
        </p:nvSpPr>
        <p:spPr>
          <a:xfrm>
            <a:off x="130175" y="256032"/>
            <a:ext cx="8890000" cy="8382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rPr>
              <a:t>The Easy</a:t>
            </a:r>
            <a:r>
              <a:rPr kumimoji="0" lang="en-US" sz="4400" b="0" i="0" u="none" strike="noStrike" kern="1200" cap="none" spc="0" normalizeH="0" noProof="0" dirty="0" smtClean="0">
                <a:ln>
                  <a:noFill/>
                </a:ln>
                <a:solidFill>
                  <a:schemeClr val="bg1"/>
                </a:solidFill>
                <a:effectLst/>
                <a:uLnTx/>
                <a:uFillTx/>
                <a:latin typeface="+mj-lt"/>
                <a:ea typeface="ＭＳ Ｐゴシック" pitchFamily="34" charset="-128"/>
                <a:cs typeface="+mj-cs"/>
              </a:rPr>
              <a:t> Way: Boolean Filters</a:t>
            </a:r>
            <a:endPar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grpId="0" nodeType="clickEffect">
                                  <p:stCondLst>
                                    <p:cond delay="0"/>
                                  </p:stCondLst>
                                  <p:childTnLst>
                                    <p:anim calcmode="lin" valueType="num">
                                      <p:cBhvr additive="base">
                                        <p:cTn id="18" dur="500"/>
                                        <p:tgtEl>
                                          <p:spTgt spid="2"/>
                                        </p:tgtEl>
                                        <p:attrNameLst>
                                          <p:attrName>ppt_x</p:attrName>
                                        </p:attrNameLst>
                                      </p:cBhvr>
                                      <p:tavLst>
                                        <p:tav tm="0">
                                          <p:val>
                                            <p:strVal val="ppt_x"/>
                                          </p:val>
                                        </p:tav>
                                        <p:tav tm="100000">
                                          <p:val>
                                            <p:strVal val="1+ppt_w/2"/>
                                          </p:val>
                                        </p:tav>
                                      </p:tavLst>
                                    </p:anim>
                                    <p:anim calcmode="lin" valueType="num">
                                      <p:cBhvr additive="base">
                                        <p:cTn id="19" dur="500"/>
                                        <p:tgtEl>
                                          <p:spTgt spid="2"/>
                                        </p:tgtEl>
                                        <p:attrNameLst>
                                          <p:attrName>ppt_y</p:attrName>
                                        </p:attrNameLst>
                                      </p:cBhvr>
                                      <p:tavLst>
                                        <p:tav tm="0">
                                          <p:val>
                                            <p:strVal val="ppt_y"/>
                                          </p:val>
                                        </p:tav>
                                        <p:tav tm="100000">
                                          <p:val>
                                            <p:strVal val="ppt_y"/>
                                          </p:val>
                                        </p:tav>
                                      </p:tavLst>
                                    </p:anim>
                                    <p:set>
                                      <p:cBhvr>
                                        <p:cTn id="20" dur="1" fill="hold">
                                          <p:stCondLst>
                                            <p:cond delay="499"/>
                                          </p:stCondLst>
                                        </p:cTn>
                                        <p:tgtEl>
                                          <p:spTgt spid="2"/>
                                        </p:tgtEl>
                                        <p:attrNameLst>
                                          <p:attrName>style.visibility</p:attrName>
                                        </p:attrNameLst>
                                      </p:cBhvr>
                                      <p:to>
                                        <p:strVal val="hidden"/>
                                      </p:to>
                                    </p:set>
                                  </p:childTnLst>
                                </p:cTn>
                              </p:par>
                              <p:par>
                                <p:cTn id="21" presetID="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ea typeface="ＭＳ Ｐゴシック" pitchFamily="34" charset="-128"/>
              </a:rPr>
              <a:t>Outline</a:t>
            </a:r>
          </a:p>
        </p:txBody>
      </p:sp>
      <p:sp>
        <p:nvSpPr>
          <p:cNvPr id="7171" name="Content Placeholder 2"/>
          <p:cNvSpPr>
            <a:spLocks noGrp="1"/>
          </p:cNvSpPr>
          <p:nvPr>
            <p:ph idx="4294967295"/>
          </p:nvPr>
        </p:nvSpPr>
        <p:spPr>
          <a:xfrm>
            <a:off x="533400" y="1417638"/>
            <a:ext cx="8437563" cy="4449762"/>
          </a:xfrm>
        </p:spPr>
        <p:txBody>
          <a:bodyPr/>
          <a:lstStyle/>
          <a:p>
            <a:pPr>
              <a:spcBef>
                <a:spcPts val="0"/>
              </a:spcBef>
            </a:pPr>
            <a:r>
              <a:rPr lang="en-US" sz="2800" dirty="0" smtClean="0">
                <a:ea typeface="ＭＳ Ｐゴシック" pitchFamily="34" charset="-128"/>
              </a:rPr>
              <a:t>Introduction</a:t>
            </a:r>
          </a:p>
          <a:p>
            <a:pPr lvl="1">
              <a:spcBef>
                <a:spcPts val="0"/>
              </a:spcBef>
            </a:pPr>
            <a:r>
              <a:rPr lang="en-US" sz="2400" dirty="0" smtClean="0">
                <a:ea typeface="ＭＳ Ｐゴシック" pitchFamily="34" charset="-128"/>
              </a:rPr>
              <a:t>Register to win </a:t>
            </a:r>
            <a:r>
              <a:rPr lang="en-US" sz="2400" dirty="0" smtClean="0">
                <a:ea typeface="ＭＳ Ｐゴシック" pitchFamily="34" charset="-128"/>
              </a:rPr>
              <a:t>a Kindle</a:t>
            </a:r>
          </a:p>
          <a:p>
            <a:pPr>
              <a:spcBef>
                <a:spcPts val="0"/>
              </a:spcBef>
            </a:pPr>
            <a:r>
              <a:rPr lang="en-US" sz="2800" dirty="0" smtClean="0">
                <a:ea typeface="ＭＳ Ｐゴシック" pitchFamily="34" charset="-128"/>
              </a:rPr>
              <a:t>The network </a:t>
            </a:r>
            <a:r>
              <a:rPr lang="en-US" sz="2800" dirty="0" smtClean="0">
                <a:ea typeface="ＭＳ Ｐゴシック" pitchFamily="34" charset="-128"/>
              </a:rPr>
              <a:t>v</a:t>
            </a:r>
            <a:r>
              <a:rPr lang="en-US" sz="2800" dirty="0" smtClean="0">
                <a:ea typeface="ＭＳ Ｐゴシック" pitchFamily="34" charset="-128"/>
              </a:rPr>
              <a:t>isibility </a:t>
            </a:r>
            <a:r>
              <a:rPr lang="en-US" sz="2800" dirty="0" smtClean="0">
                <a:ea typeface="ＭＳ Ｐゴシック" pitchFamily="34" charset="-128"/>
              </a:rPr>
              <a:t>c</a:t>
            </a:r>
            <a:r>
              <a:rPr lang="en-US" sz="2800" dirty="0" smtClean="0">
                <a:ea typeface="ＭＳ Ｐゴシック" pitchFamily="34" charset="-128"/>
              </a:rPr>
              <a:t>hallenge</a:t>
            </a:r>
            <a:endParaRPr lang="en-US" sz="2800" dirty="0" smtClean="0">
              <a:ea typeface="ＭＳ Ｐゴシック" pitchFamily="34" charset="-128"/>
            </a:endParaRPr>
          </a:p>
          <a:p>
            <a:pPr>
              <a:spcBef>
                <a:spcPts val="0"/>
              </a:spcBef>
            </a:pPr>
            <a:r>
              <a:rPr lang="en-US" sz="2800" dirty="0" smtClean="0">
                <a:ea typeface="ＭＳ Ｐゴシック" pitchFamily="34" charset="-128"/>
              </a:rPr>
              <a:t>The Net Tool Optimizer approach</a:t>
            </a:r>
          </a:p>
          <a:p>
            <a:pPr>
              <a:spcBef>
                <a:spcPts val="0"/>
              </a:spcBef>
            </a:pPr>
            <a:r>
              <a:rPr lang="en-US" sz="2800" dirty="0" smtClean="0">
                <a:ea typeface="ＭＳ Ｐゴシック" pitchFamily="34" charset="-128"/>
              </a:rPr>
              <a:t>Advantages of Dynamic Boolean Filtering</a:t>
            </a:r>
          </a:p>
          <a:p>
            <a:pPr>
              <a:spcBef>
                <a:spcPts val="0"/>
              </a:spcBef>
            </a:pPr>
            <a:r>
              <a:rPr lang="en-US" sz="2800" dirty="0" smtClean="0">
                <a:ea typeface="ＭＳ Ｐゴシック" pitchFamily="34" charset="-128"/>
              </a:rPr>
              <a:t>Visibility in action</a:t>
            </a:r>
          </a:p>
          <a:p>
            <a:pPr lvl="1">
              <a:spcBef>
                <a:spcPts val="0"/>
              </a:spcBef>
            </a:pPr>
            <a:r>
              <a:rPr lang="en-US" sz="2400" dirty="0" smtClean="0">
                <a:ea typeface="ＭＳ Ｐゴシック" pitchFamily="34" charset="-128"/>
              </a:rPr>
              <a:t>Big pipe view</a:t>
            </a:r>
          </a:p>
          <a:p>
            <a:pPr lvl="1">
              <a:spcBef>
                <a:spcPts val="0"/>
              </a:spcBef>
            </a:pPr>
            <a:r>
              <a:rPr lang="en-US" sz="2400" dirty="0" smtClean="0">
                <a:ea typeface="ＭＳ Ｐゴシック" pitchFamily="34" charset="-128"/>
              </a:rPr>
              <a:t>Sharing spans and taps</a:t>
            </a:r>
          </a:p>
          <a:p>
            <a:pPr lvl="1">
              <a:spcBef>
                <a:spcPts val="0"/>
              </a:spcBef>
            </a:pPr>
            <a:r>
              <a:rPr lang="en-US" sz="2400" dirty="0" smtClean="0">
                <a:ea typeface="ＭＳ Ｐゴシック" pitchFamily="34" charset="-128"/>
              </a:rPr>
              <a:t>10G monitoring</a:t>
            </a:r>
          </a:p>
          <a:p>
            <a:pPr lvl="1">
              <a:spcBef>
                <a:spcPts val="0"/>
              </a:spcBef>
            </a:pPr>
            <a:r>
              <a:rPr lang="en-US" sz="2400" dirty="0" smtClean="0">
                <a:ea typeface="ＭＳ Ｐゴシック" pitchFamily="34" charset="-128"/>
              </a:rPr>
              <a:t>Optimizing tool utilization (tool management view)</a:t>
            </a:r>
          </a:p>
          <a:p>
            <a:pPr lvl="1">
              <a:spcBef>
                <a:spcPts val="0"/>
              </a:spcBef>
            </a:pPr>
            <a:r>
              <a:rPr lang="en-US" sz="2400" dirty="0" smtClean="0">
                <a:ea typeface="ＭＳ Ｐゴシック" pitchFamily="34" charset="-128"/>
              </a:rPr>
              <a:t>Troubleshooting</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Desktop\Presentations\Sharkfest09\images\bored_audience.jpg"/>
          <p:cNvPicPr>
            <a:picLocks noChangeAspect="1" noChangeArrowheads="1"/>
          </p:cNvPicPr>
          <p:nvPr/>
        </p:nvPicPr>
        <p:blipFill>
          <a:blip r:embed="rId2"/>
          <a:srcRect/>
          <a:stretch>
            <a:fillRect/>
          </a:stretch>
        </p:blipFill>
        <p:spPr bwMode="auto">
          <a:xfrm>
            <a:off x="940689" y="1346073"/>
            <a:ext cx="7060311" cy="4673727"/>
          </a:xfrm>
          <a:prstGeom prst="rect">
            <a:avLst/>
          </a:prstGeom>
          <a:noFill/>
        </p:spPr>
      </p:pic>
      <p:sp>
        <p:nvSpPr>
          <p:cNvPr id="2" name="Title 1"/>
          <p:cNvSpPr>
            <a:spLocks noGrp="1"/>
          </p:cNvSpPr>
          <p:nvPr>
            <p:ph type="title" idx="4294967295"/>
          </p:nvPr>
        </p:nvSpPr>
        <p:spPr>
          <a:xfrm>
            <a:off x="0" y="76200"/>
            <a:ext cx="8229600" cy="1143000"/>
          </a:xfrm>
        </p:spPr>
        <p:txBody>
          <a:bodyPr/>
          <a:lstStyle/>
          <a:p>
            <a:r>
              <a:rPr lang="en-US" dirty="0" smtClean="0"/>
              <a:t>The Hard Way: Truth Table</a:t>
            </a:r>
            <a:endParaRPr lang="en-US" dirty="0"/>
          </a:p>
        </p:txBody>
      </p:sp>
      <p:sp>
        <p:nvSpPr>
          <p:cNvPr id="3" name="Content Placeholder 2"/>
          <p:cNvSpPr>
            <a:spLocks noGrp="1"/>
          </p:cNvSpPr>
          <p:nvPr>
            <p:ph idx="4294967295"/>
          </p:nvPr>
        </p:nvSpPr>
        <p:spPr>
          <a:xfrm>
            <a:off x="609600" y="1524000"/>
            <a:ext cx="8229600" cy="2362200"/>
          </a:xfrm>
        </p:spPr>
        <p:txBody>
          <a:bodyPr/>
          <a:lstStyle/>
          <a:p>
            <a:pPr>
              <a:spcBef>
                <a:spcPts val="0"/>
              </a:spcBef>
            </a:pPr>
            <a:r>
              <a:rPr lang="en-US" dirty="0" smtClean="0"/>
              <a:t>Make a list of all possible cases</a:t>
            </a:r>
          </a:p>
          <a:p>
            <a:pPr>
              <a:spcBef>
                <a:spcPts val="0"/>
              </a:spcBef>
            </a:pPr>
            <a:r>
              <a:rPr lang="en-US" dirty="0" smtClean="0"/>
              <a:t>4 source subnets, 4 </a:t>
            </a:r>
            <a:r>
              <a:rPr lang="en-US" dirty="0" err="1" smtClean="0"/>
              <a:t>dest</a:t>
            </a:r>
            <a:r>
              <a:rPr lang="en-US" dirty="0" smtClean="0"/>
              <a:t>. subnets and 2 ports</a:t>
            </a:r>
          </a:p>
          <a:p>
            <a:pPr>
              <a:spcBef>
                <a:spcPts val="0"/>
              </a:spcBef>
            </a:pPr>
            <a:r>
              <a:rPr lang="en-US" dirty="0" smtClean="0"/>
              <a:t>4 x 4 x 2 = 32 different cases</a:t>
            </a:r>
          </a:p>
          <a:p>
            <a:pPr>
              <a:spcBef>
                <a:spcPts val="0"/>
              </a:spcBef>
            </a:pPr>
            <a:r>
              <a:rPr lang="en-US" dirty="0" smtClean="0"/>
              <a:t>Write down each of the cases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0482"/>
                                        </p:tgtEl>
                                        <p:attrNameLst>
                                          <p:attrName>style.visibility</p:attrName>
                                        </p:attrNameLst>
                                      </p:cBhvr>
                                      <p:to>
                                        <p:strVal val="visible"/>
                                      </p:to>
                                    </p:set>
                                    <p:anim calcmode="lin" valueType="num">
                                      <p:cBhvr additive="base">
                                        <p:cTn id="29" dur="500" fill="hold"/>
                                        <p:tgtEl>
                                          <p:spTgt spid="20482"/>
                                        </p:tgtEl>
                                        <p:attrNameLst>
                                          <p:attrName>ppt_x</p:attrName>
                                        </p:attrNameLst>
                                      </p:cBhvr>
                                      <p:tavLst>
                                        <p:tav tm="0">
                                          <p:val>
                                            <p:strVal val="1+#ppt_w/2"/>
                                          </p:val>
                                        </p:tav>
                                        <p:tav tm="100000">
                                          <p:val>
                                            <p:strVal val="#ppt_x"/>
                                          </p:val>
                                        </p:tav>
                                      </p:tavLst>
                                    </p:anim>
                                    <p:anim calcmode="lin" valueType="num">
                                      <p:cBhvr additive="base">
                                        <p:cTn id="30" dur="500" fill="hold"/>
                                        <p:tgtEl>
                                          <p:spTgt spid="20482"/>
                                        </p:tgtEl>
                                        <p:attrNameLst>
                                          <p:attrName>ppt_y</p:attrName>
                                        </p:attrNameLst>
                                      </p:cBhvr>
                                      <p:tavLst>
                                        <p:tav tm="0">
                                          <p:val>
                                            <p:strVal val="#ppt_y"/>
                                          </p:val>
                                        </p:tav>
                                        <p:tav tm="100000">
                                          <p:val>
                                            <p:strVal val="#ppt_y"/>
                                          </p:val>
                                        </p:tav>
                                      </p:tavLst>
                                    </p:anim>
                                  </p:childTnLst>
                                </p:cTn>
                              </p:par>
                              <p:par>
                                <p:cTn id="31" presetID="2" presetClass="exit" presetSubtype="8" fill="hold" grpId="1" nodeType="withEffect">
                                  <p:stCondLst>
                                    <p:cond delay="0"/>
                                  </p:stCondLst>
                                  <p:childTnLst>
                                    <p:anim calcmode="lin" valueType="num">
                                      <p:cBhvr additive="base">
                                        <p:cTn id="32" dur="500"/>
                                        <p:tgtEl>
                                          <p:spTgt spid="3">
                                            <p:txEl>
                                              <p:pRg st="0" end="0"/>
                                            </p:txEl>
                                          </p:spTgt>
                                        </p:tgtEl>
                                        <p:attrNameLst>
                                          <p:attrName>ppt_x</p:attrName>
                                        </p:attrNameLst>
                                      </p:cBhvr>
                                      <p:tavLst>
                                        <p:tav tm="0">
                                          <p:val>
                                            <p:strVal val="ppt_x"/>
                                          </p:val>
                                        </p:tav>
                                        <p:tav tm="100000">
                                          <p:val>
                                            <p:strVal val="0-ppt_w/2"/>
                                          </p:val>
                                        </p:tav>
                                      </p:tavLst>
                                    </p:anim>
                                    <p:anim calcmode="lin" valueType="num">
                                      <p:cBhvr additive="base">
                                        <p:cTn id="33" dur="500"/>
                                        <p:tgtEl>
                                          <p:spTgt spid="3">
                                            <p:txEl>
                                              <p:pRg st="0" end="0"/>
                                            </p:txEl>
                                          </p:spTgt>
                                        </p:tgtEl>
                                        <p:attrNameLst>
                                          <p:attrName>ppt_y</p:attrName>
                                        </p:attrNameLst>
                                      </p:cBhvr>
                                      <p:tavLst>
                                        <p:tav tm="0">
                                          <p:val>
                                            <p:strVal val="ppt_y"/>
                                          </p:val>
                                        </p:tav>
                                        <p:tav tm="100000">
                                          <p:val>
                                            <p:strVal val="ppt_y"/>
                                          </p:val>
                                        </p:tav>
                                      </p:tavLst>
                                    </p:anim>
                                    <p:set>
                                      <p:cBhvr>
                                        <p:cTn id="34" dur="1" fill="hold">
                                          <p:stCondLst>
                                            <p:cond delay="499"/>
                                          </p:stCondLst>
                                        </p:cTn>
                                        <p:tgtEl>
                                          <p:spTgt spid="3">
                                            <p:txEl>
                                              <p:pRg st="0" end="0"/>
                                            </p:txEl>
                                          </p:spTgt>
                                        </p:tgtEl>
                                        <p:attrNameLst>
                                          <p:attrName>style.visibility</p:attrName>
                                        </p:attrNameLst>
                                      </p:cBhvr>
                                      <p:to>
                                        <p:strVal val="hidden"/>
                                      </p:to>
                                    </p:set>
                                  </p:childTnLst>
                                </p:cTn>
                              </p:par>
                              <p:par>
                                <p:cTn id="35" presetID="2" presetClass="exit" presetSubtype="8" fill="hold" grpId="1" nodeType="withEffect">
                                  <p:stCondLst>
                                    <p:cond delay="0"/>
                                  </p:stCondLst>
                                  <p:childTnLst>
                                    <p:anim calcmode="lin" valueType="num">
                                      <p:cBhvr additive="base">
                                        <p:cTn id="36" dur="500"/>
                                        <p:tgtEl>
                                          <p:spTgt spid="3">
                                            <p:txEl>
                                              <p:pRg st="1" end="1"/>
                                            </p:txEl>
                                          </p:spTgt>
                                        </p:tgtEl>
                                        <p:attrNameLst>
                                          <p:attrName>ppt_x</p:attrName>
                                        </p:attrNameLst>
                                      </p:cBhvr>
                                      <p:tavLst>
                                        <p:tav tm="0">
                                          <p:val>
                                            <p:strVal val="ppt_x"/>
                                          </p:val>
                                        </p:tav>
                                        <p:tav tm="100000">
                                          <p:val>
                                            <p:strVal val="0-ppt_w/2"/>
                                          </p:val>
                                        </p:tav>
                                      </p:tavLst>
                                    </p:anim>
                                    <p:anim calcmode="lin" valueType="num">
                                      <p:cBhvr additive="base">
                                        <p:cTn id="37" dur="500"/>
                                        <p:tgtEl>
                                          <p:spTgt spid="3">
                                            <p:txEl>
                                              <p:pRg st="1" end="1"/>
                                            </p:txEl>
                                          </p:spTgt>
                                        </p:tgtEl>
                                        <p:attrNameLst>
                                          <p:attrName>ppt_y</p:attrName>
                                        </p:attrNameLst>
                                      </p:cBhvr>
                                      <p:tavLst>
                                        <p:tav tm="0">
                                          <p:val>
                                            <p:strVal val="ppt_y"/>
                                          </p:val>
                                        </p:tav>
                                        <p:tav tm="100000">
                                          <p:val>
                                            <p:strVal val="ppt_y"/>
                                          </p:val>
                                        </p:tav>
                                      </p:tavLst>
                                    </p:anim>
                                    <p:set>
                                      <p:cBhvr>
                                        <p:cTn id="38" dur="1" fill="hold">
                                          <p:stCondLst>
                                            <p:cond delay="499"/>
                                          </p:stCondLst>
                                        </p:cTn>
                                        <p:tgtEl>
                                          <p:spTgt spid="3">
                                            <p:txEl>
                                              <p:pRg st="1" end="1"/>
                                            </p:txEl>
                                          </p:spTgt>
                                        </p:tgtEl>
                                        <p:attrNameLst>
                                          <p:attrName>style.visibility</p:attrName>
                                        </p:attrNameLst>
                                      </p:cBhvr>
                                      <p:to>
                                        <p:strVal val="hidden"/>
                                      </p:to>
                                    </p:set>
                                  </p:childTnLst>
                                </p:cTn>
                              </p:par>
                              <p:par>
                                <p:cTn id="39" presetID="2" presetClass="exit" presetSubtype="8" fill="hold" grpId="1" nodeType="withEffect">
                                  <p:stCondLst>
                                    <p:cond delay="0"/>
                                  </p:stCondLst>
                                  <p:childTnLst>
                                    <p:anim calcmode="lin" valueType="num">
                                      <p:cBhvr additive="base">
                                        <p:cTn id="40" dur="500"/>
                                        <p:tgtEl>
                                          <p:spTgt spid="3">
                                            <p:txEl>
                                              <p:pRg st="2" end="2"/>
                                            </p:txEl>
                                          </p:spTgt>
                                        </p:tgtEl>
                                        <p:attrNameLst>
                                          <p:attrName>ppt_x</p:attrName>
                                        </p:attrNameLst>
                                      </p:cBhvr>
                                      <p:tavLst>
                                        <p:tav tm="0">
                                          <p:val>
                                            <p:strVal val="ppt_x"/>
                                          </p:val>
                                        </p:tav>
                                        <p:tav tm="100000">
                                          <p:val>
                                            <p:strVal val="0-ppt_w/2"/>
                                          </p:val>
                                        </p:tav>
                                      </p:tavLst>
                                    </p:anim>
                                    <p:anim calcmode="lin" valueType="num">
                                      <p:cBhvr additive="base">
                                        <p:cTn id="41" dur="500"/>
                                        <p:tgtEl>
                                          <p:spTgt spid="3">
                                            <p:txEl>
                                              <p:pRg st="2" end="2"/>
                                            </p:txEl>
                                          </p:spTgt>
                                        </p:tgtEl>
                                        <p:attrNameLst>
                                          <p:attrName>ppt_y</p:attrName>
                                        </p:attrNameLst>
                                      </p:cBhvr>
                                      <p:tavLst>
                                        <p:tav tm="0">
                                          <p:val>
                                            <p:strVal val="ppt_y"/>
                                          </p:val>
                                        </p:tav>
                                        <p:tav tm="100000">
                                          <p:val>
                                            <p:strVal val="ppt_y"/>
                                          </p:val>
                                        </p:tav>
                                      </p:tavLst>
                                    </p:anim>
                                    <p:set>
                                      <p:cBhvr>
                                        <p:cTn id="42" dur="1" fill="hold">
                                          <p:stCondLst>
                                            <p:cond delay="499"/>
                                          </p:stCondLst>
                                        </p:cTn>
                                        <p:tgtEl>
                                          <p:spTgt spid="3">
                                            <p:txEl>
                                              <p:pRg st="2" end="2"/>
                                            </p:txEl>
                                          </p:spTgt>
                                        </p:tgtEl>
                                        <p:attrNameLst>
                                          <p:attrName>style.visibility</p:attrName>
                                        </p:attrNameLst>
                                      </p:cBhvr>
                                      <p:to>
                                        <p:strVal val="hidden"/>
                                      </p:to>
                                    </p:set>
                                  </p:childTnLst>
                                </p:cTn>
                              </p:par>
                              <p:par>
                                <p:cTn id="43" presetID="2" presetClass="exit" presetSubtype="8" fill="hold" grpId="1" nodeType="withEffect">
                                  <p:stCondLst>
                                    <p:cond delay="0"/>
                                  </p:stCondLst>
                                  <p:childTnLst>
                                    <p:anim calcmode="lin" valueType="num">
                                      <p:cBhvr additive="base">
                                        <p:cTn id="44" dur="500"/>
                                        <p:tgtEl>
                                          <p:spTgt spid="3">
                                            <p:txEl>
                                              <p:pRg st="3" end="3"/>
                                            </p:txEl>
                                          </p:spTgt>
                                        </p:tgtEl>
                                        <p:attrNameLst>
                                          <p:attrName>ppt_x</p:attrName>
                                        </p:attrNameLst>
                                      </p:cBhvr>
                                      <p:tavLst>
                                        <p:tav tm="0">
                                          <p:val>
                                            <p:strVal val="ppt_x"/>
                                          </p:val>
                                        </p:tav>
                                        <p:tav tm="100000">
                                          <p:val>
                                            <p:strVal val="0-ppt_w/2"/>
                                          </p:val>
                                        </p:tav>
                                      </p:tavLst>
                                    </p:anim>
                                    <p:anim calcmode="lin" valueType="num">
                                      <p:cBhvr additive="base">
                                        <p:cTn id="45" dur="500"/>
                                        <p:tgtEl>
                                          <p:spTgt spid="3">
                                            <p:txEl>
                                              <p:pRg st="3" end="3"/>
                                            </p:txEl>
                                          </p:spTgt>
                                        </p:tgtEl>
                                        <p:attrNameLst>
                                          <p:attrName>ppt_y</p:attrName>
                                        </p:attrNameLst>
                                      </p:cBhvr>
                                      <p:tavLst>
                                        <p:tav tm="0">
                                          <p:val>
                                            <p:strVal val="ppt_y"/>
                                          </p:val>
                                        </p:tav>
                                        <p:tav tm="100000">
                                          <p:val>
                                            <p:strVal val="ppt_y"/>
                                          </p:val>
                                        </p:tav>
                                      </p:tavLst>
                                    </p:anim>
                                    <p:set>
                                      <p:cBhvr>
                                        <p:cTn id="4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188976"/>
            <a:ext cx="9144000" cy="10668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rPr>
              <a:t>Which would you</a:t>
            </a:r>
            <a:r>
              <a:rPr kumimoji="0" lang="en-US" sz="4400" b="0" i="0" u="none" strike="noStrike" kern="1200" cap="none" spc="0" normalizeH="0" noProof="0" dirty="0" smtClean="0">
                <a:ln>
                  <a:noFill/>
                </a:ln>
                <a:solidFill>
                  <a:schemeClr val="bg1"/>
                </a:solidFill>
                <a:effectLst/>
                <a:uLnTx/>
                <a:uFillTx/>
                <a:latin typeface="+mj-lt"/>
                <a:ea typeface="ＭＳ Ｐゴシック" pitchFamily="34" charset="-128"/>
                <a:cs typeface="+mj-cs"/>
              </a:rPr>
              <a:t> prefer?</a:t>
            </a:r>
            <a:endPar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endParaRPr>
          </a:p>
        </p:txBody>
      </p:sp>
      <p:sp>
        <p:nvSpPr>
          <p:cNvPr id="4" name="Content Placeholder 6"/>
          <p:cNvSpPr txBox="1">
            <a:spLocks/>
          </p:cNvSpPr>
          <p:nvPr/>
        </p:nvSpPr>
        <p:spPr>
          <a:xfrm>
            <a:off x="0" y="1725325"/>
            <a:ext cx="3436938" cy="4129086"/>
          </a:xfrm>
          <a:prstGeom prst="rect">
            <a:avLst/>
          </a:prstGeom>
        </p:spPr>
        <p:txBody>
          <a:bodyPr/>
          <a:lstStyle/>
          <a:p>
            <a:pPr marL="0" marR="0" lvl="0" indent="0" algn="ctr" defTabSz="914400" rtl="0" eaLnBrk="1" fontAlgn="base" latinLnBrk="0" hangingPunct="1">
              <a:lnSpc>
                <a:spcPct val="100000"/>
              </a:lnSpc>
              <a:spcBef>
                <a:spcPct val="20000"/>
              </a:spcBef>
              <a:spcAft>
                <a:spcPct val="0"/>
              </a:spcAft>
              <a:buClrTx/>
              <a:buSzTx/>
              <a:buFont typeface="Times" pitchFamily="18"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32 lines of CLI</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defRPr/>
            </a:pPr>
            <a:r>
              <a:rPr kumimoji="0" lang="en-US" sz="5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
            </a:r>
            <a:br>
              <a:rPr kumimoji="0" lang="en-US" sz="5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br>
            <a:r>
              <a:rPr kumimoji="0" lang="en-US" sz="5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
            </a:r>
            <a:br>
              <a:rPr kumimoji="0" lang="en-US" sz="5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B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C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80</a:t>
            </a:r>
            <a:b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b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ipsrc</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ip_srcmask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D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ip_dstmask</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/24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tcp</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a:t>
            </a:r>
            <a:r>
              <a:rPr kumimoji="0" lang="en-US" sz="700" b="0" i="0" u="none" strike="noStrike" kern="1200" cap="none" spc="0" normalizeH="0" baseline="0" noProof="0" dirty="0" err="1" smtClean="0">
                <a:ln>
                  <a:noFill/>
                </a:ln>
                <a:solidFill>
                  <a:schemeClr val="tx1"/>
                </a:solidFill>
                <a:effectLst/>
                <a:uLnTx/>
                <a:uFillTx/>
                <a:latin typeface="Consolas" pitchFamily="49" charset="0"/>
                <a:ea typeface="ＭＳ Ｐゴシック" pitchFamily="34" charset="-128"/>
                <a:cs typeface="+mn-cs"/>
              </a:rPr>
              <a:t>port_dst</a:t>
            </a:r>
            <a:r>
              <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rPr>
              <a:t> 443</a:t>
            </a:r>
          </a:p>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defRPr/>
            </a:pPr>
            <a:endParaRPr kumimoji="0" lang="en-US" sz="700" b="0" i="0" u="none" strike="noStrike" kern="1200" cap="none" spc="0" normalizeH="0" baseline="0" noProof="0" dirty="0" smtClean="0">
              <a:ln>
                <a:noFill/>
              </a:ln>
              <a:solidFill>
                <a:schemeClr val="tx1"/>
              </a:solidFill>
              <a:effectLst/>
              <a:uLnTx/>
              <a:uFillTx/>
              <a:latin typeface="Consolas" pitchFamily="49" charset="0"/>
              <a:ea typeface="ＭＳ Ｐゴシック" pitchFamily="34" charset="-128"/>
              <a:cs typeface="+mn-cs"/>
            </a:endParaRPr>
          </a:p>
        </p:txBody>
      </p:sp>
      <p:sp>
        <p:nvSpPr>
          <p:cNvPr id="5" name="TextBox 4"/>
          <p:cNvSpPr txBox="1"/>
          <p:nvPr/>
        </p:nvSpPr>
        <p:spPr>
          <a:xfrm>
            <a:off x="3429000" y="2568714"/>
            <a:ext cx="643125" cy="707886"/>
          </a:xfrm>
          <a:prstGeom prst="rect">
            <a:avLst/>
          </a:prstGeom>
          <a:noFill/>
        </p:spPr>
        <p:txBody>
          <a:bodyPr wrap="none">
            <a:spAutoFit/>
          </a:bodyPr>
          <a:lstStyle/>
          <a:p>
            <a:pPr algn="ctr">
              <a:defRPr/>
            </a:pPr>
            <a:r>
              <a:rPr lang="en-US" sz="4000" b="1" dirty="0" smtClean="0">
                <a:latin typeface="+mj-lt"/>
                <a:ea typeface="ＭＳ Ｐゴシック" charset="-128"/>
                <a:cs typeface="+mn-cs"/>
              </a:rPr>
              <a:t>or</a:t>
            </a:r>
            <a:endParaRPr lang="en-US" sz="4000" b="1" dirty="0">
              <a:latin typeface="+mj-lt"/>
              <a:ea typeface="ＭＳ Ｐゴシック" charset="-128"/>
              <a:cs typeface="+mn-cs"/>
            </a:endParaRPr>
          </a:p>
        </p:txBody>
      </p:sp>
      <p:grpSp>
        <p:nvGrpSpPr>
          <p:cNvPr id="6" name="Group 5"/>
          <p:cNvGrpSpPr/>
          <p:nvPr/>
        </p:nvGrpSpPr>
        <p:grpSpPr>
          <a:xfrm>
            <a:off x="3581400" y="3667631"/>
            <a:ext cx="5367338" cy="1487487"/>
            <a:chOff x="3652837" y="3763963"/>
            <a:chExt cx="5367338" cy="1487487"/>
          </a:xfrm>
          <a:effectLst>
            <a:outerShdw blurRad="50800" dist="38100" dir="2700000" algn="tl" rotWithShape="0">
              <a:prstClr val="black">
                <a:alpha val="40000"/>
              </a:prstClr>
            </a:outerShdw>
          </a:effectLst>
        </p:grpSpPr>
        <p:pic>
          <p:nvPicPr>
            <p:cNvPr id="7" name="Picture 5"/>
            <p:cNvPicPr>
              <a:picLocks noChangeAspect="1" noChangeArrowheads="1"/>
            </p:cNvPicPr>
            <p:nvPr/>
          </p:nvPicPr>
          <p:blipFill>
            <a:blip r:embed="rId2"/>
            <a:srcRect/>
            <a:stretch>
              <a:fillRect/>
            </a:stretch>
          </p:blipFill>
          <p:spPr bwMode="auto">
            <a:xfrm>
              <a:off x="3652837" y="3763963"/>
              <a:ext cx="5367338" cy="1487487"/>
            </a:xfrm>
            <a:prstGeom prst="rect">
              <a:avLst/>
            </a:prstGeom>
            <a:noFill/>
            <a:ln w="9525">
              <a:noFill/>
              <a:miter lim="800000"/>
              <a:headEnd/>
              <a:tailEnd/>
            </a:ln>
          </p:spPr>
        </p:pic>
        <p:pic>
          <p:nvPicPr>
            <p:cNvPr id="8" name="Picture 1"/>
            <p:cNvPicPr>
              <a:picLocks noChangeAspect="1" noChangeArrowheads="1"/>
            </p:cNvPicPr>
            <p:nvPr/>
          </p:nvPicPr>
          <p:blipFill>
            <a:blip r:embed="rId3" cstate="print"/>
            <a:srcRect/>
            <a:stretch>
              <a:fillRect/>
            </a:stretch>
          </p:blipFill>
          <p:spPr bwMode="auto">
            <a:xfrm>
              <a:off x="7943850" y="3886200"/>
              <a:ext cx="895350" cy="419100"/>
            </a:xfrm>
            <a:prstGeom prst="rect">
              <a:avLst/>
            </a:prstGeom>
            <a:noFill/>
            <a:ln w="9525">
              <a:noFill/>
              <a:miter lim="800000"/>
              <a:headEnd/>
              <a:tailEnd/>
            </a:ln>
          </p:spPr>
        </p:pic>
      </p:grpSp>
      <p:pic>
        <p:nvPicPr>
          <p:cNvPr id="71682" name="Picture 2" descr="D:\Desktop\Presentations\Sharkfest09\images\geek.jpg"/>
          <p:cNvPicPr>
            <a:picLocks noChangeAspect="1" noChangeArrowheads="1"/>
          </p:cNvPicPr>
          <p:nvPr/>
        </p:nvPicPr>
        <p:blipFill>
          <a:blip r:embed="rId4"/>
          <a:srcRect/>
          <a:stretch>
            <a:fillRect/>
          </a:stretch>
        </p:blipFill>
        <p:spPr bwMode="auto">
          <a:xfrm>
            <a:off x="661987" y="1588008"/>
            <a:ext cx="2005013" cy="4089647"/>
          </a:xfrm>
          <a:prstGeom prst="rect">
            <a:avLst/>
          </a:prstGeom>
          <a:noFill/>
        </p:spPr>
      </p:pic>
      <p:pic>
        <p:nvPicPr>
          <p:cNvPr id="71687" name="Picture 7" descr="C:\Documents and Settings\cwebb\Local Settings\Temporary Internet Files\Content.IE5\RNP5BKWF\MCHM00302_0000[1].wmf"/>
          <p:cNvPicPr>
            <a:picLocks noChangeAspect="1" noChangeArrowheads="1"/>
          </p:cNvPicPr>
          <p:nvPr/>
        </p:nvPicPr>
        <p:blipFill>
          <a:blip r:embed="rId5"/>
          <a:srcRect/>
          <a:stretch>
            <a:fillRect/>
          </a:stretch>
        </p:blipFill>
        <p:spPr bwMode="auto">
          <a:xfrm>
            <a:off x="6481008" y="1905000"/>
            <a:ext cx="2286755" cy="1527773"/>
          </a:xfrm>
          <a:prstGeom prst="rect">
            <a:avLst/>
          </a:prstGeom>
          <a:noFill/>
        </p:spPr>
      </p:pic>
      <p:sp>
        <p:nvSpPr>
          <p:cNvPr id="10" name="Title 9"/>
          <p:cNvSpPr>
            <a:spLocks noGrp="1"/>
          </p:cNvSpPr>
          <p:nvPr>
            <p:ph type="title"/>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71682"/>
                                        </p:tgtEl>
                                        <p:attrNameLst>
                                          <p:attrName>style.visibility</p:attrName>
                                        </p:attrNameLst>
                                      </p:cBhvr>
                                      <p:to>
                                        <p:strVal val="visible"/>
                                      </p:to>
                                    </p:set>
                                    <p:anim calcmode="lin" valueType="num">
                                      <p:cBhvr additive="base">
                                        <p:cTn id="23" dur="500" fill="hold"/>
                                        <p:tgtEl>
                                          <p:spTgt spid="71682"/>
                                        </p:tgtEl>
                                        <p:attrNameLst>
                                          <p:attrName>ppt_x</p:attrName>
                                        </p:attrNameLst>
                                      </p:cBhvr>
                                      <p:tavLst>
                                        <p:tav tm="0">
                                          <p:val>
                                            <p:strVal val="0-#ppt_w/2"/>
                                          </p:val>
                                        </p:tav>
                                        <p:tav tm="100000">
                                          <p:val>
                                            <p:strVal val="#ppt_x"/>
                                          </p:val>
                                        </p:tav>
                                      </p:tavLst>
                                    </p:anim>
                                    <p:anim calcmode="lin" valueType="num">
                                      <p:cBhvr additive="base">
                                        <p:cTn id="24" dur="500" fill="hold"/>
                                        <p:tgtEl>
                                          <p:spTgt spid="7168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71687"/>
                                        </p:tgtEl>
                                        <p:attrNameLst>
                                          <p:attrName>style.visibility</p:attrName>
                                        </p:attrNameLst>
                                      </p:cBhvr>
                                      <p:to>
                                        <p:strVal val="visible"/>
                                      </p:to>
                                    </p:set>
                                    <p:anim calcmode="lin" valueType="num">
                                      <p:cBhvr additive="base">
                                        <p:cTn id="27" dur="500" fill="hold"/>
                                        <p:tgtEl>
                                          <p:spTgt spid="71687"/>
                                        </p:tgtEl>
                                        <p:attrNameLst>
                                          <p:attrName>ppt_x</p:attrName>
                                        </p:attrNameLst>
                                      </p:cBhvr>
                                      <p:tavLst>
                                        <p:tav tm="0">
                                          <p:val>
                                            <p:strVal val="1+#ppt_w/2"/>
                                          </p:val>
                                        </p:tav>
                                        <p:tav tm="100000">
                                          <p:val>
                                            <p:strVal val="#ppt_x"/>
                                          </p:val>
                                        </p:tav>
                                      </p:tavLst>
                                    </p:anim>
                                    <p:anim calcmode="lin" valueType="num">
                                      <p:cBhvr additive="base">
                                        <p:cTn id="28" dur="500" fill="hold"/>
                                        <p:tgtEl>
                                          <p:spTgt spid="716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0175" y="205296"/>
            <a:ext cx="8890000" cy="925512"/>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rPr>
              <a:t>Customers agree</a:t>
            </a:r>
            <a:r>
              <a:rPr kumimoji="0" lang="en-US" sz="4400" b="0" i="0" u="none" strike="noStrike" kern="1200" cap="none" spc="0" normalizeH="0" noProof="0" dirty="0" smtClean="0">
                <a:ln>
                  <a:noFill/>
                </a:ln>
                <a:solidFill>
                  <a:schemeClr val="bg1"/>
                </a:solidFill>
                <a:effectLst/>
                <a:uLnTx/>
                <a:uFillTx/>
                <a:latin typeface="+mj-lt"/>
                <a:ea typeface="ＭＳ Ｐゴシック" pitchFamily="34" charset="-128"/>
                <a:cs typeface="+mj-cs"/>
              </a:rPr>
              <a:t> …</a:t>
            </a:r>
            <a:endPar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endParaRPr>
          </a:p>
        </p:txBody>
      </p:sp>
      <p:grpSp>
        <p:nvGrpSpPr>
          <p:cNvPr id="3" name="Group 12"/>
          <p:cNvGrpSpPr/>
          <p:nvPr/>
        </p:nvGrpSpPr>
        <p:grpSpPr>
          <a:xfrm>
            <a:off x="816864" y="1810512"/>
            <a:ext cx="7468612" cy="3505200"/>
            <a:chOff x="3922713" y="3922713"/>
            <a:chExt cx="5097462" cy="2392362"/>
          </a:xfrm>
        </p:grpSpPr>
        <p:sp>
          <p:nvSpPr>
            <p:cNvPr id="4" name="Content Placeholder 6"/>
            <p:cNvSpPr txBox="1">
              <a:spLocks/>
            </p:cNvSpPr>
            <p:nvPr/>
          </p:nvSpPr>
          <p:spPr bwMode="auto">
            <a:xfrm>
              <a:off x="3922713" y="3922713"/>
              <a:ext cx="5097462" cy="2392362"/>
            </a:xfrm>
            <a:prstGeom prst="rect">
              <a:avLst/>
            </a:prstGeom>
            <a:noFill/>
            <a:ln w="19050">
              <a:solidFill>
                <a:srgbClr val="0070C0"/>
              </a:solidFill>
              <a:miter lim="800000"/>
              <a:headEnd/>
              <a:tailEnd/>
            </a:ln>
          </p:spPr>
          <p:txBody>
            <a:bodyPr/>
            <a:lstStyle/>
            <a:p>
              <a:pPr marL="287338" indent="-287338">
                <a:spcBef>
                  <a:spcPct val="20000"/>
                </a:spcBef>
                <a:buClr>
                  <a:srgbClr val="005395"/>
                </a:buClr>
                <a:buSzPct val="100000"/>
                <a:defRPr/>
              </a:pPr>
              <a:r>
                <a:rPr lang="en-US" sz="1400" b="1" kern="0" baseline="0" dirty="0">
                  <a:solidFill>
                    <a:srgbClr val="313232"/>
                  </a:solidFill>
                  <a:latin typeface="+mn-lt"/>
                  <a:ea typeface="ＭＳ Ｐゴシック" charset="-128"/>
                  <a:cs typeface="+mn-cs"/>
                </a:rPr>
                <a:t>	</a:t>
              </a:r>
            </a:p>
            <a:p>
              <a:pPr marL="233363" indent="-3175">
                <a:spcBef>
                  <a:spcPct val="20000"/>
                </a:spcBef>
                <a:buClr>
                  <a:srgbClr val="005395"/>
                </a:buClr>
                <a:buSzPct val="100000"/>
                <a:defRPr/>
              </a:pPr>
              <a:r>
                <a:rPr lang="en-US" sz="2400" kern="0" baseline="0" dirty="0">
                  <a:solidFill>
                    <a:srgbClr val="313232"/>
                  </a:solidFill>
                  <a:latin typeface="+mn-lt"/>
                  <a:ea typeface="ＭＳ Ｐゴシック" charset="-128"/>
                  <a:cs typeface="+mn-cs"/>
                </a:rPr>
                <a:t>Using other vendor’s filters </a:t>
              </a:r>
              <a:r>
                <a:rPr lang="en-US" sz="2400" b="1" kern="0" baseline="0" dirty="0">
                  <a:solidFill>
                    <a:srgbClr val="313232"/>
                  </a:solidFill>
                  <a:latin typeface="+mn-lt"/>
                  <a:ea typeface="ＭＳ Ｐゴシック" charset="-128"/>
                  <a:cs typeface="+mn-cs"/>
                </a:rPr>
                <a:t>“…</a:t>
              </a:r>
              <a:r>
                <a:rPr lang="en-US" sz="2400" kern="0" baseline="0" dirty="0">
                  <a:solidFill>
                    <a:srgbClr val="313232"/>
                  </a:solidFill>
                  <a:latin typeface="+mn-lt"/>
                  <a:ea typeface="ＭＳ Ｐゴシック" charset="-128"/>
                  <a:cs typeface="+mn-cs"/>
                </a:rPr>
                <a:t>we spent the better part of </a:t>
              </a:r>
              <a:r>
                <a:rPr lang="en-US" sz="2400" b="1" kern="0" baseline="0" dirty="0">
                  <a:solidFill>
                    <a:srgbClr val="313232"/>
                  </a:solidFill>
                  <a:latin typeface="+mn-lt"/>
                  <a:ea typeface="ＭＳ Ｐゴシック" charset="-128"/>
                  <a:cs typeface="+mn-cs"/>
                </a:rPr>
                <a:t>four hours </a:t>
              </a:r>
              <a:r>
                <a:rPr lang="en-US" sz="2400" kern="0" baseline="0" dirty="0">
                  <a:solidFill>
                    <a:srgbClr val="313232"/>
                  </a:solidFill>
                  <a:latin typeface="+mn-lt"/>
                  <a:ea typeface="ＭＳ Ｐゴシック" charset="-128"/>
                  <a:cs typeface="+mn-cs"/>
                </a:rPr>
                <a:t>and some trial and error to get the map and its filters defined and applied.”</a:t>
              </a:r>
            </a:p>
            <a:p>
              <a:pPr marL="233363" indent="-3175">
                <a:spcBef>
                  <a:spcPct val="20000"/>
                </a:spcBef>
                <a:buClr>
                  <a:srgbClr val="005395"/>
                </a:buClr>
                <a:buSzPct val="100000"/>
                <a:defRPr/>
              </a:pPr>
              <a:endParaRPr lang="en-US" sz="1100" kern="0" baseline="0" dirty="0">
                <a:solidFill>
                  <a:srgbClr val="313232"/>
                </a:solidFill>
                <a:latin typeface="+mn-lt"/>
                <a:ea typeface="ＭＳ Ｐゴシック" charset="-128"/>
                <a:cs typeface="+mn-cs"/>
              </a:endParaRPr>
            </a:p>
            <a:p>
              <a:pPr marL="233363" indent="-3175">
                <a:spcBef>
                  <a:spcPct val="20000"/>
                </a:spcBef>
                <a:buClr>
                  <a:srgbClr val="005395"/>
                </a:buClr>
                <a:buSzPct val="100000"/>
                <a:defRPr/>
              </a:pPr>
              <a:r>
                <a:rPr lang="en-US" sz="2400" kern="0" baseline="0" dirty="0">
                  <a:solidFill>
                    <a:srgbClr val="313232"/>
                  </a:solidFill>
                  <a:latin typeface="+mn-lt"/>
                  <a:ea typeface="ＭＳ Ｐゴシック" charset="-128"/>
                  <a:cs typeface="+mn-cs"/>
                </a:rPr>
                <a:t>	“Anue's </a:t>
              </a:r>
              <a:r>
                <a:rPr lang="en-US" sz="2400" b="1" kern="0" baseline="0" dirty="0">
                  <a:solidFill>
                    <a:srgbClr val="2E56A2"/>
                  </a:solidFill>
                  <a:latin typeface="+mn-lt"/>
                  <a:ea typeface="ＭＳ Ｐゴシック" charset="-128"/>
                  <a:cs typeface="+mn-cs"/>
                </a:rPr>
                <a:t>Dynamic Filtering </a:t>
              </a:r>
              <a:r>
                <a:rPr lang="en-US" sz="2400" kern="0" baseline="0" dirty="0">
                  <a:solidFill>
                    <a:srgbClr val="313232"/>
                  </a:solidFill>
                  <a:latin typeface="+mn-lt"/>
                  <a:ea typeface="ＭＳ Ｐゴシック" charset="-128"/>
                  <a:cs typeface="+mn-cs"/>
                </a:rPr>
                <a:t>feature, on the other hand, took all of </a:t>
              </a:r>
              <a:r>
                <a:rPr lang="en-US" sz="2400" b="1" kern="0" baseline="0" dirty="0">
                  <a:solidFill>
                    <a:srgbClr val="313232"/>
                  </a:solidFill>
                  <a:latin typeface="+mn-lt"/>
                  <a:ea typeface="ＭＳ Ｐゴシック" charset="-128"/>
                  <a:cs typeface="+mn-cs"/>
                </a:rPr>
                <a:t>10 minutes </a:t>
              </a:r>
              <a:r>
                <a:rPr lang="en-US" sz="2400" kern="0" baseline="0" dirty="0">
                  <a:solidFill>
                    <a:srgbClr val="313232"/>
                  </a:solidFill>
                  <a:latin typeface="+mn-lt"/>
                  <a:ea typeface="ＭＳ Ｐゴシック" charset="-128"/>
                  <a:cs typeface="+mn-cs"/>
                </a:rPr>
                <a:t>to perform the same task in our tests</a:t>
              </a:r>
              <a:r>
                <a:rPr lang="en-US" sz="2400" kern="0" baseline="0" dirty="0" smtClean="0">
                  <a:solidFill>
                    <a:srgbClr val="313232"/>
                  </a:solidFill>
                  <a:latin typeface="+mn-lt"/>
                  <a:ea typeface="ＭＳ Ｐゴシック" charset="-128"/>
                  <a:cs typeface="+mn-cs"/>
                </a:rPr>
                <a:t>.”</a:t>
              </a:r>
              <a:r>
                <a:rPr lang="en-US" sz="2400" kern="0" dirty="0" smtClean="0">
                  <a:solidFill>
                    <a:srgbClr val="313232"/>
                  </a:solidFill>
                  <a:latin typeface="+mn-lt"/>
                  <a:ea typeface="ＭＳ Ｐゴシック" charset="-128"/>
                  <a:cs typeface="+mn-cs"/>
                </a:rPr>
                <a:t>                                                       </a:t>
              </a:r>
              <a:r>
                <a:rPr lang="en-US" b="1" i="1" kern="0" baseline="0" dirty="0" smtClean="0">
                  <a:solidFill>
                    <a:srgbClr val="313232"/>
                  </a:solidFill>
                  <a:latin typeface="+mn-lt"/>
                  <a:ea typeface="ＭＳ Ｐゴシック" charset="-128"/>
                  <a:cs typeface="+mn-cs"/>
                </a:rPr>
                <a:t>March 14, 2009 </a:t>
              </a:r>
              <a:endParaRPr lang="en-US" b="1" i="1" kern="0" baseline="0" dirty="0">
                <a:solidFill>
                  <a:srgbClr val="313232"/>
                </a:solidFill>
                <a:latin typeface="+mn-lt"/>
                <a:ea typeface="ＭＳ Ｐゴシック" charset="-128"/>
                <a:cs typeface="+mn-cs"/>
              </a:endParaRPr>
            </a:p>
          </p:txBody>
        </p:sp>
        <p:pic>
          <p:nvPicPr>
            <p:cNvPr id="5" name="Picture 2"/>
            <p:cNvPicPr>
              <a:picLocks noChangeAspect="1" noChangeArrowheads="1"/>
            </p:cNvPicPr>
            <p:nvPr/>
          </p:nvPicPr>
          <p:blipFill>
            <a:blip r:embed="rId2"/>
            <a:srcRect t="41573" b="40625"/>
            <a:stretch>
              <a:fillRect/>
            </a:stretch>
          </p:blipFill>
          <p:spPr bwMode="auto">
            <a:xfrm>
              <a:off x="5762625" y="5999162"/>
              <a:ext cx="1400175" cy="249238"/>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Title 10"/>
          <p:cNvSpPr>
            <a:spLocks noGrp="1"/>
          </p:cNvSpPr>
          <p:nvPr>
            <p:ph type="title"/>
          </p:nvPr>
        </p:nvSpPr>
        <p:spPr/>
        <p:txBody>
          <a:bodyPr/>
          <a:lstStyle/>
          <a:p>
            <a:pPr eaLnBrk="1" hangingPunct="1"/>
            <a:r>
              <a:rPr lang="en-US" sz="3600" dirty="0" err="1" smtClean="0">
                <a:ea typeface="ＭＳ Ｐゴシック" pitchFamily="34" charset="-128"/>
              </a:rPr>
              <a:t>Tolly</a:t>
            </a:r>
            <a:r>
              <a:rPr lang="en-US" sz="3600" dirty="0" smtClean="0">
                <a:ea typeface="ＭＳ Ｐゴシック" pitchFamily="34" charset="-128"/>
              </a:rPr>
              <a:t> Group Independently Tested &amp; Certified</a:t>
            </a:r>
            <a:br>
              <a:rPr lang="en-US" sz="3600" dirty="0" smtClean="0">
                <a:ea typeface="ＭＳ Ｐゴシック" pitchFamily="34" charset="-128"/>
              </a:rPr>
            </a:br>
            <a:r>
              <a:rPr lang="en-US" sz="2000" dirty="0" smtClean="0">
                <a:ea typeface="ＭＳ Ｐゴシック" pitchFamily="34" charset="-128"/>
              </a:rPr>
              <a:t>Full Line Rate Performance &amp; Accuracy for 5200</a:t>
            </a:r>
          </a:p>
        </p:txBody>
      </p:sp>
      <p:sp>
        <p:nvSpPr>
          <p:cNvPr id="58372" name="Content Placeholder 11"/>
          <p:cNvSpPr>
            <a:spLocks noGrp="1"/>
          </p:cNvSpPr>
          <p:nvPr>
            <p:ph idx="4294967295"/>
          </p:nvPr>
        </p:nvSpPr>
        <p:spPr>
          <a:xfrm>
            <a:off x="0" y="1311275"/>
            <a:ext cx="7234238" cy="1508125"/>
          </a:xfrm>
        </p:spPr>
        <p:txBody>
          <a:bodyPr/>
          <a:lstStyle/>
          <a:p>
            <a:pPr marL="0" indent="0" eaLnBrk="1" hangingPunct="1">
              <a:lnSpc>
                <a:spcPts val="3200"/>
              </a:lnSpc>
              <a:spcBef>
                <a:spcPts val="600"/>
              </a:spcBef>
              <a:buFont typeface="Times" pitchFamily="18" charset="0"/>
              <a:buNone/>
            </a:pPr>
            <a:r>
              <a:rPr lang="en-US" sz="2000" dirty="0" smtClean="0">
                <a:ea typeface="ＭＳ Ｐゴシック" pitchFamily="34" charset="-128"/>
              </a:rPr>
              <a:t>“</a:t>
            </a:r>
            <a:r>
              <a:rPr lang="en-US" sz="2000" dirty="0" err="1" smtClean="0">
                <a:ea typeface="ＭＳ Ｐゴシック" pitchFamily="34" charset="-128"/>
              </a:rPr>
              <a:t>Anue</a:t>
            </a:r>
            <a:r>
              <a:rPr lang="en-US" sz="2000" dirty="0" smtClean="0">
                <a:ea typeface="ＭＳ Ｐゴシック" pitchFamily="34" charset="-128"/>
              </a:rPr>
              <a:t> …delivers 100% accuracy and line-rate performance when filtering, aggregating and broadcasting traffic from SPAN and tap ports to network tools.”</a:t>
            </a:r>
          </a:p>
        </p:txBody>
      </p:sp>
      <p:pic>
        <p:nvPicPr>
          <p:cNvPr id="58374" name="Picture 2"/>
          <p:cNvPicPr>
            <a:picLocks noChangeAspect="1" noChangeArrowheads="1"/>
          </p:cNvPicPr>
          <p:nvPr/>
        </p:nvPicPr>
        <p:blipFill>
          <a:blip r:embed="rId3"/>
          <a:srcRect/>
          <a:stretch>
            <a:fillRect/>
          </a:stretch>
        </p:blipFill>
        <p:spPr bwMode="auto">
          <a:xfrm>
            <a:off x="312738" y="2752725"/>
            <a:ext cx="4054475" cy="3257550"/>
          </a:xfrm>
          <a:prstGeom prst="rect">
            <a:avLst/>
          </a:prstGeom>
          <a:noFill/>
          <a:ln w="9525">
            <a:noFill/>
            <a:miter lim="800000"/>
            <a:headEnd/>
            <a:tailEnd/>
          </a:ln>
        </p:spPr>
      </p:pic>
      <p:pic>
        <p:nvPicPr>
          <p:cNvPr id="58375" name="Picture 7"/>
          <p:cNvPicPr>
            <a:picLocks noChangeAspect="1" noChangeArrowheads="1"/>
          </p:cNvPicPr>
          <p:nvPr/>
        </p:nvPicPr>
        <p:blipFill>
          <a:blip r:embed="rId4"/>
          <a:srcRect/>
          <a:stretch>
            <a:fillRect/>
          </a:stretch>
        </p:blipFill>
        <p:spPr bwMode="auto">
          <a:xfrm>
            <a:off x="4543425" y="2743200"/>
            <a:ext cx="4449763" cy="3268663"/>
          </a:xfrm>
          <a:prstGeom prst="rect">
            <a:avLst/>
          </a:prstGeom>
          <a:noFill/>
          <a:ln w="9525">
            <a:noFill/>
            <a:miter lim="800000"/>
            <a:headEnd/>
            <a:tailEnd/>
          </a:ln>
        </p:spPr>
      </p:pic>
      <p:pic>
        <p:nvPicPr>
          <p:cNvPr id="58376" name="Picture 8"/>
          <p:cNvPicPr>
            <a:picLocks noChangeAspect="1" noChangeArrowheads="1"/>
          </p:cNvPicPr>
          <p:nvPr/>
        </p:nvPicPr>
        <p:blipFill>
          <a:blip r:embed="rId5"/>
          <a:srcRect/>
          <a:stretch>
            <a:fillRect/>
          </a:stretch>
        </p:blipFill>
        <p:spPr bwMode="auto">
          <a:xfrm>
            <a:off x="7702550" y="1333500"/>
            <a:ext cx="1138238" cy="1209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228600"/>
            <a:ext cx="9144000" cy="977899"/>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rPr>
              <a:t>But there is more to the story…</a:t>
            </a:r>
            <a:endParaRPr kumimoji="0" lang="en-US" sz="3600" b="0" i="0" u="none" strike="noStrike" kern="1200" cap="none" spc="0" normalizeH="0" baseline="0" noProof="0" dirty="0" smtClean="0">
              <a:ln>
                <a:noFill/>
              </a:ln>
              <a:solidFill>
                <a:schemeClr val="bg1"/>
              </a:solidFill>
              <a:effectLst/>
              <a:uLnTx/>
              <a:uFillTx/>
              <a:latin typeface="+mj-lt"/>
              <a:ea typeface="ＭＳ Ｐゴシック" pitchFamily="34" charset="-128"/>
              <a:cs typeface="+mj-cs"/>
            </a:endParaRPr>
          </a:p>
        </p:txBody>
      </p:sp>
      <p:sp>
        <p:nvSpPr>
          <p:cNvPr id="3" name="Content Placeholder 2"/>
          <p:cNvSpPr txBox="1">
            <a:spLocks/>
          </p:cNvSpPr>
          <p:nvPr/>
        </p:nvSpPr>
        <p:spPr>
          <a:xfrm>
            <a:off x="273050" y="1363662"/>
            <a:ext cx="8566150" cy="4756609"/>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The previous example shows the advantage</a:t>
            </a:r>
            <a:r>
              <a:rPr kumimoji="0" lang="en-US" sz="2400" b="0" i="0" u="none" strike="noStrike" kern="1200" cap="none" spc="0" normalizeH="0" noProof="0" dirty="0" smtClean="0">
                <a:ln>
                  <a:noFill/>
                </a:ln>
                <a:solidFill>
                  <a:schemeClr val="tx1"/>
                </a:solidFill>
                <a:effectLst/>
                <a:uLnTx/>
                <a:uFillTx/>
                <a:latin typeface="+mn-lt"/>
                <a:ea typeface="ＭＳ Ｐゴシック" pitchFamily="34" charset="-128"/>
                <a:cs typeface="+mn-cs"/>
              </a:rPr>
              <a:t> of easy to use filtering from one SPAN to one tool (</a:t>
            </a:r>
            <a:r>
              <a:rPr lang="en-US" sz="2400" dirty="0" smtClean="0">
                <a:latin typeface="+mn-lt"/>
                <a:ea typeface="ＭＳ Ｐゴシック" pitchFamily="34" charset="-128"/>
                <a:cs typeface="+mn-cs"/>
              </a:rPr>
              <a:t>any</a:t>
            </a:r>
            <a:r>
              <a:rPr kumimoji="0" lang="en-US" sz="2400" b="0" i="0" u="none" strike="noStrike" kern="1200" cap="none" spc="0" normalizeH="0" noProof="0" dirty="0" smtClean="0">
                <a:ln>
                  <a:noFill/>
                </a:ln>
                <a:solidFill>
                  <a:schemeClr val="tx1"/>
                </a:solidFill>
                <a:effectLst/>
                <a:uLnTx/>
                <a:uFillTx/>
                <a:latin typeface="+mn-lt"/>
                <a:ea typeface="ＭＳ Ｐゴシック" pitchFamily="34" charset="-128"/>
                <a:cs typeface="+mn-cs"/>
              </a:rPr>
              <a:t>-to-ANY)</a:t>
            </a:r>
            <a:endPar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kumimoji="0" lang="en-US" sz="16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lang="en-US" sz="1600" dirty="0" smtClean="0">
              <a:latin typeface="+mn-lt"/>
              <a:ea typeface="ＭＳ Ｐゴシック" pitchFamily="34" charset="-128"/>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kumimoji="0" lang="en-US" sz="16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kumimoji="0" lang="en-US" sz="16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The filtering challenge is even greater when sharing SPANs </a:t>
            </a:r>
            <a:br>
              <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br>
            <a:r>
              <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a:t>
            </a:r>
            <a:r>
              <a:rPr lang="en-US" sz="2400" dirty="0" smtClean="0">
                <a:latin typeface="+mn-lt"/>
                <a:ea typeface="ＭＳ Ｐゴシック" pitchFamily="34" charset="-128"/>
                <a:cs typeface="+mn-cs"/>
              </a:rPr>
              <a:t>any</a:t>
            </a:r>
            <a:r>
              <a:rPr kumimoji="0" lang="en-US" sz="2400" b="0" i="0" u="none" strike="noStrike" kern="1200" cap="none" spc="0" normalizeH="0" baseline="0" noProof="0" dirty="0" smtClean="0">
                <a:ln>
                  <a:noFill/>
                </a:ln>
                <a:solidFill>
                  <a:schemeClr val="tx1"/>
                </a:solidFill>
                <a:effectLst/>
                <a:uLnTx/>
                <a:uFillTx/>
                <a:latin typeface="+mn-lt"/>
                <a:ea typeface="ＭＳ Ｐゴシック" pitchFamily="34" charset="-128"/>
                <a:cs typeface="+mn-cs"/>
              </a:rPr>
              <a:t>-to-MANY)</a:t>
            </a:r>
          </a:p>
        </p:txBody>
      </p:sp>
      <p:grpSp>
        <p:nvGrpSpPr>
          <p:cNvPr id="23" name="Group 22"/>
          <p:cNvGrpSpPr/>
          <p:nvPr/>
        </p:nvGrpSpPr>
        <p:grpSpPr>
          <a:xfrm>
            <a:off x="3429000" y="2240581"/>
            <a:ext cx="2050449" cy="1112219"/>
            <a:chOff x="6742113" y="1476375"/>
            <a:chExt cx="2050449" cy="1112219"/>
          </a:xfrm>
        </p:grpSpPr>
        <p:grpSp>
          <p:nvGrpSpPr>
            <p:cNvPr id="4" name="Group 25"/>
            <p:cNvGrpSpPr>
              <a:grpSpLocks/>
            </p:cNvGrpSpPr>
            <p:nvPr/>
          </p:nvGrpSpPr>
          <p:grpSpPr bwMode="auto">
            <a:xfrm>
              <a:off x="6742113" y="1476375"/>
              <a:ext cx="1754187" cy="1112219"/>
              <a:chOff x="5855855" y="1372465"/>
              <a:chExt cx="2362077" cy="1488882"/>
            </a:xfrm>
          </p:grpSpPr>
          <p:pic>
            <p:nvPicPr>
              <p:cNvPr id="5" name="Picture 59" descr="MGX8000MultiserviceSwitch"/>
              <p:cNvPicPr>
                <a:picLocks noChangeAspect="1" noChangeArrowheads="1"/>
              </p:cNvPicPr>
              <p:nvPr/>
            </p:nvPicPr>
            <p:blipFill>
              <a:blip r:embed="rId2"/>
              <a:srcRect/>
              <a:stretch>
                <a:fillRect/>
              </a:stretch>
            </p:blipFill>
            <p:spPr bwMode="auto">
              <a:xfrm>
                <a:off x="6244359" y="1372465"/>
                <a:ext cx="473075" cy="547688"/>
              </a:xfrm>
              <a:prstGeom prst="rect">
                <a:avLst/>
              </a:prstGeom>
              <a:noFill/>
              <a:ln w="9525">
                <a:noFill/>
                <a:miter lim="800000"/>
                <a:headEnd/>
                <a:tailEnd/>
              </a:ln>
            </p:spPr>
          </p:pic>
          <p:pic>
            <p:nvPicPr>
              <p:cNvPr id="6" name="Picture 229"/>
              <p:cNvPicPr>
                <a:picLocks noChangeAspect="1" noChangeArrowheads="1"/>
              </p:cNvPicPr>
              <p:nvPr/>
            </p:nvPicPr>
            <p:blipFill>
              <a:blip r:embed="rId3"/>
              <a:srcRect/>
              <a:stretch>
                <a:fillRect/>
              </a:stretch>
            </p:blipFill>
            <p:spPr bwMode="auto">
              <a:xfrm>
                <a:off x="7806770" y="1413420"/>
                <a:ext cx="411162" cy="457200"/>
              </a:xfrm>
              <a:prstGeom prst="rect">
                <a:avLst/>
              </a:prstGeom>
              <a:noFill/>
              <a:ln w="9525" algn="ctr">
                <a:noFill/>
                <a:miter lim="800000"/>
                <a:headEnd/>
                <a:tailEnd/>
              </a:ln>
            </p:spPr>
          </p:pic>
          <p:sp>
            <p:nvSpPr>
              <p:cNvPr id="7" name="TextBox 20"/>
              <p:cNvSpPr txBox="1">
                <a:spLocks noChangeArrowheads="1"/>
              </p:cNvSpPr>
              <p:nvPr/>
            </p:nvSpPr>
            <p:spPr bwMode="auto">
              <a:xfrm>
                <a:off x="5855855" y="1872528"/>
                <a:ext cx="1350386" cy="988819"/>
              </a:xfrm>
              <a:prstGeom prst="rect">
                <a:avLst/>
              </a:prstGeom>
              <a:noFill/>
              <a:ln w="9525">
                <a:noFill/>
                <a:miter lim="800000"/>
                <a:headEnd/>
                <a:tailEnd/>
              </a:ln>
            </p:spPr>
            <p:txBody>
              <a:bodyPr>
                <a:spAutoFit/>
              </a:bodyPr>
              <a:lstStyle/>
              <a:p>
                <a:pPr algn="ctr"/>
                <a:r>
                  <a:rPr lang="en-US" sz="1400" dirty="0">
                    <a:latin typeface="Arial Rounded MT Bold" pitchFamily="34" charset="0"/>
                  </a:rPr>
                  <a:t>SPAN Port or TAP</a:t>
                </a:r>
              </a:p>
            </p:txBody>
          </p:sp>
          <p:cxnSp>
            <p:nvCxnSpPr>
              <p:cNvPr id="8" name="Straight Arrow Connector 54"/>
              <p:cNvCxnSpPr>
                <a:cxnSpLocks noChangeShapeType="1"/>
              </p:cNvCxnSpPr>
              <p:nvPr/>
            </p:nvCxnSpPr>
            <p:spPr bwMode="auto">
              <a:xfrm>
                <a:off x="6796809" y="1621703"/>
                <a:ext cx="838287" cy="24449"/>
              </a:xfrm>
              <a:prstGeom prst="straightConnector1">
                <a:avLst/>
              </a:prstGeom>
              <a:noFill/>
              <a:ln w="28575" algn="ctr">
                <a:solidFill>
                  <a:schemeClr val="tx1"/>
                </a:solidFill>
                <a:round/>
                <a:headEnd/>
                <a:tailEnd type="arrow" w="med" len="med"/>
              </a:ln>
            </p:spPr>
          </p:cxnSp>
        </p:grpSp>
        <p:sp>
          <p:nvSpPr>
            <p:cNvPr id="9" name="TextBox 21"/>
            <p:cNvSpPr txBox="1">
              <a:spLocks noChangeArrowheads="1"/>
            </p:cNvSpPr>
            <p:nvPr/>
          </p:nvSpPr>
          <p:spPr bwMode="auto">
            <a:xfrm>
              <a:off x="7902702" y="1797177"/>
              <a:ext cx="889860" cy="338554"/>
            </a:xfrm>
            <a:prstGeom prst="rect">
              <a:avLst/>
            </a:prstGeom>
            <a:noFill/>
            <a:ln w="9525">
              <a:noFill/>
              <a:miter lim="800000"/>
              <a:headEnd/>
              <a:tailEnd/>
            </a:ln>
          </p:spPr>
          <p:txBody>
            <a:bodyPr wrap="none">
              <a:spAutoFit/>
            </a:bodyPr>
            <a:lstStyle/>
            <a:p>
              <a:pPr algn="ctr"/>
              <a:r>
                <a:rPr lang="en-US" sz="1600" dirty="0">
                  <a:solidFill>
                    <a:srgbClr val="003AF2"/>
                  </a:solidFill>
                  <a:latin typeface="Arial Rounded MT Bold" pitchFamily="34" charset="0"/>
                </a:rPr>
                <a:t>Tool</a:t>
              </a:r>
              <a:r>
                <a:rPr lang="en-US" sz="1600" baseline="0" dirty="0">
                  <a:solidFill>
                    <a:srgbClr val="003AF2"/>
                  </a:solidFill>
                  <a:latin typeface="Arial Rounded MT Bold" pitchFamily="34" charset="0"/>
                </a:rPr>
                <a:t> </a:t>
              </a:r>
              <a:r>
                <a:rPr lang="en-US" sz="1600" dirty="0">
                  <a:solidFill>
                    <a:srgbClr val="003AF2"/>
                  </a:solidFill>
                  <a:latin typeface="Arial Rounded MT Bold" pitchFamily="34" charset="0"/>
                </a:rPr>
                <a:t>#1</a:t>
              </a:r>
            </a:p>
          </p:txBody>
        </p:sp>
      </p:grpSp>
      <p:grpSp>
        <p:nvGrpSpPr>
          <p:cNvPr id="10" name="Group 45"/>
          <p:cNvGrpSpPr>
            <a:grpSpLocks/>
          </p:cNvGrpSpPr>
          <p:nvPr/>
        </p:nvGrpSpPr>
        <p:grpSpPr bwMode="auto">
          <a:xfrm>
            <a:off x="3124200" y="4038600"/>
            <a:ext cx="2667000" cy="2394384"/>
            <a:chOff x="6308438" y="2924306"/>
            <a:chExt cx="2430031" cy="2394545"/>
          </a:xfrm>
        </p:grpSpPr>
        <p:grpSp>
          <p:nvGrpSpPr>
            <p:cNvPr id="11" name="Group 89"/>
            <p:cNvGrpSpPr>
              <a:grpSpLocks/>
            </p:cNvGrpSpPr>
            <p:nvPr/>
          </p:nvGrpSpPr>
          <p:grpSpPr bwMode="auto">
            <a:xfrm>
              <a:off x="6308438" y="2924306"/>
              <a:ext cx="2430030" cy="2081812"/>
              <a:chOff x="575961" y="2832025"/>
              <a:chExt cx="3235522" cy="2382768"/>
            </a:xfrm>
          </p:grpSpPr>
          <p:pic>
            <p:nvPicPr>
              <p:cNvPr id="13" name="Picture 59" descr="MGX8000MultiserviceSwitch"/>
              <p:cNvPicPr>
                <a:picLocks noChangeAspect="1" noChangeArrowheads="1"/>
              </p:cNvPicPr>
              <p:nvPr/>
            </p:nvPicPr>
            <p:blipFill>
              <a:blip r:embed="rId2"/>
              <a:srcRect/>
              <a:stretch>
                <a:fillRect/>
              </a:stretch>
            </p:blipFill>
            <p:spPr bwMode="auto">
              <a:xfrm>
                <a:off x="1034356" y="3736668"/>
                <a:ext cx="473195" cy="548638"/>
              </a:xfrm>
              <a:prstGeom prst="rect">
                <a:avLst/>
              </a:prstGeom>
              <a:noFill/>
              <a:ln w="9525">
                <a:noFill/>
                <a:miter lim="800000"/>
                <a:headEnd/>
                <a:tailEnd/>
              </a:ln>
            </p:spPr>
          </p:pic>
          <p:pic>
            <p:nvPicPr>
              <p:cNvPr id="14" name="Picture 229"/>
              <p:cNvPicPr>
                <a:picLocks noChangeAspect="1" noChangeArrowheads="1"/>
              </p:cNvPicPr>
              <p:nvPr/>
            </p:nvPicPr>
            <p:blipFill>
              <a:blip r:embed="rId3"/>
              <a:srcRect/>
              <a:stretch>
                <a:fillRect/>
              </a:stretch>
            </p:blipFill>
            <p:spPr bwMode="auto">
              <a:xfrm>
                <a:off x="3023512" y="4757593"/>
                <a:ext cx="411627" cy="457200"/>
              </a:xfrm>
              <a:prstGeom prst="rect">
                <a:avLst/>
              </a:prstGeom>
              <a:noFill/>
              <a:ln w="9525" algn="ctr">
                <a:noFill/>
                <a:miter lim="800000"/>
                <a:headEnd/>
                <a:tailEnd/>
              </a:ln>
            </p:spPr>
          </p:pic>
          <p:pic>
            <p:nvPicPr>
              <p:cNvPr id="15" name="Picture 229"/>
              <p:cNvPicPr>
                <a:picLocks noChangeAspect="1" noChangeArrowheads="1"/>
              </p:cNvPicPr>
              <p:nvPr/>
            </p:nvPicPr>
            <p:blipFill>
              <a:blip r:embed="rId3"/>
              <a:srcRect/>
              <a:stretch>
                <a:fillRect/>
              </a:stretch>
            </p:blipFill>
            <p:spPr bwMode="auto">
              <a:xfrm>
                <a:off x="2994937" y="3765243"/>
                <a:ext cx="411627" cy="457198"/>
              </a:xfrm>
              <a:prstGeom prst="rect">
                <a:avLst/>
              </a:prstGeom>
              <a:noFill/>
              <a:ln w="9525" algn="ctr">
                <a:noFill/>
                <a:miter lim="800000"/>
                <a:headEnd/>
                <a:tailEnd/>
              </a:ln>
            </p:spPr>
          </p:pic>
          <p:pic>
            <p:nvPicPr>
              <p:cNvPr id="16" name="Picture 229"/>
              <p:cNvPicPr>
                <a:picLocks noChangeAspect="1" noChangeArrowheads="1"/>
              </p:cNvPicPr>
              <p:nvPr/>
            </p:nvPicPr>
            <p:blipFill>
              <a:blip r:embed="rId3"/>
              <a:srcRect/>
              <a:stretch>
                <a:fillRect/>
              </a:stretch>
            </p:blipFill>
            <p:spPr bwMode="auto">
              <a:xfrm>
                <a:off x="3004461" y="2832025"/>
                <a:ext cx="411627" cy="457199"/>
              </a:xfrm>
              <a:prstGeom prst="rect">
                <a:avLst/>
              </a:prstGeom>
              <a:noFill/>
              <a:ln w="9525" algn="ctr">
                <a:noFill/>
                <a:miter lim="800000"/>
                <a:headEnd/>
                <a:tailEnd/>
              </a:ln>
            </p:spPr>
          </p:pic>
          <p:sp>
            <p:nvSpPr>
              <p:cNvPr id="17" name="TextBox 20"/>
              <p:cNvSpPr txBox="1">
                <a:spLocks noChangeArrowheads="1"/>
              </p:cNvSpPr>
              <p:nvPr/>
            </p:nvSpPr>
            <p:spPr bwMode="auto">
              <a:xfrm>
                <a:off x="575961" y="4237682"/>
                <a:ext cx="1352776" cy="845505"/>
              </a:xfrm>
              <a:prstGeom prst="rect">
                <a:avLst/>
              </a:prstGeom>
              <a:noFill/>
              <a:ln w="9525">
                <a:noFill/>
                <a:miter lim="800000"/>
                <a:headEnd/>
                <a:tailEnd/>
              </a:ln>
            </p:spPr>
            <p:txBody>
              <a:bodyPr>
                <a:spAutoFit/>
              </a:bodyPr>
              <a:lstStyle/>
              <a:p>
                <a:pPr algn="ctr"/>
                <a:r>
                  <a:rPr lang="en-US" sz="1400" dirty="0">
                    <a:latin typeface="Arial Rounded MT Bold" pitchFamily="34" charset="0"/>
                  </a:rPr>
                  <a:t>SPAN Port or TAP</a:t>
                </a:r>
              </a:p>
            </p:txBody>
          </p:sp>
          <p:sp>
            <p:nvSpPr>
              <p:cNvPr id="18" name="TextBox 21"/>
              <p:cNvSpPr txBox="1">
                <a:spLocks noChangeArrowheads="1"/>
              </p:cNvSpPr>
              <p:nvPr/>
            </p:nvSpPr>
            <p:spPr bwMode="auto">
              <a:xfrm>
                <a:off x="2598104" y="3284008"/>
                <a:ext cx="1184971" cy="387523"/>
              </a:xfrm>
              <a:prstGeom prst="rect">
                <a:avLst/>
              </a:prstGeom>
              <a:noFill/>
              <a:ln w="9525">
                <a:noFill/>
                <a:miter lim="800000"/>
                <a:headEnd/>
                <a:tailEnd/>
              </a:ln>
            </p:spPr>
            <p:txBody>
              <a:bodyPr wrap="none">
                <a:spAutoFit/>
              </a:bodyPr>
              <a:lstStyle/>
              <a:p>
                <a:pPr algn="ctr"/>
                <a:r>
                  <a:rPr lang="en-US" sz="1600" dirty="0">
                    <a:solidFill>
                      <a:srgbClr val="003AF2"/>
                    </a:solidFill>
                    <a:latin typeface="Arial Rounded MT Bold" pitchFamily="34" charset="0"/>
                  </a:rPr>
                  <a:t>Tool</a:t>
                </a:r>
                <a:r>
                  <a:rPr lang="en-US" sz="1600" baseline="0" dirty="0">
                    <a:solidFill>
                      <a:srgbClr val="003AF2"/>
                    </a:solidFill>
                    <a:latin typeface="Arial Rounded MT Bold" pitchFamily="34" charset="0"/>
                  </a:rPr>
                  <a:t> </a:t>
                </a:r>
                <a:r>
                  <a:rPr lang="en-US" sz="1600" dirty="0">
                    <a:solidFill>
                      <a:srgbClr val="003AF2"/>
                    </a:solidFill>
                    <a:latin typeface="Arial Rounded MT Bold" pitchFamily="34" charset="0"/>
                  </a:rPr>
                  <a:t>#1</a:t>
                </a:r>
              </a:p>
            </p:txBody>
          </p:sp>
          <p:sp>
            <p:nvSpPr>
              <p:cNvPr id="19" name="TextBox 22"/>
              <p:cNvSpPr txBox="1">
                <a:spLocks noChangeArrowheads="1"/>
              </p:cNvSpPr>
              <p:nvPr/>
            </p:nvSpPr>
            <p:spPr bwMode="auto">
              <a:xfrm>
                <a:off x="2626514" y="4156225"/>
                <a:ext cx="1184969" cy="387523"/>
              </a:xfrm>
              <a:prstGeom prst="rect">
                <a:avLst/>
              </a:prstGeom>
              <a:noFill/>
              <a:ln w="9525">
                <a:noFill/>
                <a:miter lim="800000"/>
                <a:headEnd/>
                <a:tailEnd/>
              </a:ln>
            </p:spPr>
            <p:txBody>
              <a:bodyPr wrap="none">
                <a:spAutoFit/>
              </a:bodyPr>
              <a:lstStyle/>
              <a:p>
                <a:pPr algn="ctr"/>
                <a:r>
                  <a:rPr lang="en-US" sz="1600" dirty="0">
                    <a:solidFill>
                      <a:srgbClr val="00B050"/>
                    </a:solidFill>
                    <a:latin typeface="Arial Rounded MT Bold" pitchFamily="34" charset="0"/>
                  </a:rPr>
                  <a:t>Tool #2</a:t>
                </a:r>
              </a:p>
            </p:txBody>
          </p:sp>
          <p:cxnSp>
            <p:nvCxnSpPr>
              <p:cNvPr id="20" name="Straight Arrow Connector 53"/>
              <p:cNvCxnSpPr>
                <a:cxnSpLocks noChangeShapeType="1"/>
              </p:cNvCxnSpPr>
              <p:nvPr/>
            </p:nvCxnSpPr>
            <p:spPr bwMode="auto">
              <a:xfrm flipV="1">
                <a:off x="1581150" y="3089886"/>
                <a:ext cx="1319127" cy="890517"/>
              </a:xfrm>
              <a:prstGeom prst="straightConnector1">
                <a:avLst/>
              </a:prstGeom>
              <a:noFill/>
              <a:ln w="28575" algn="ctr">
                <a:solidFill>
                  <a:schemeClr val="tx1"/>
                </a:solidFill>
                <a:round/>
                <a:headEnd/>
                <a:tailEnd type="arrow" w="med" len="med"/>
              </a:ln>
            </p:spPr>
          </p:cxnSp>
          <p:cxnSp>
            <p:nvCxnSpPr>
              <p:cNvPr id="21" name="Straight Arrow Connector 54"/>
              <p:cNvCxnSpPr>
                <a:cxnSpLocks noChangeShapeType="1"/>
              </p:cNvCxnSpPr>
              <p:nvPr/>
            </p:nvCxnSpPr>
            <p:spPr bwMode="auto">
              <a:xfrm>
                <a:off x="1587500" y="3986530"/>
                <a:ext cx="1346200" cy="23495"/>
              </a:xfrm>
              <a:prstGeom prst="straightConnector1">
                <a:avLst/>
              </a:prstGeom>
              <a:noFill/>
              <a:ln w="28575" algn="ctr">
                <a:solidFill>
                  <a:schemeClr val="tx1"/>
                </a:solidFill>
                <a:round/>
                <a:headEnd/>
                <a:tailEnd type="arrow" w="med" len="med"/>
              </a:ln>
            </p:spPr>
          </p:cxnSp>
          <p:cxnSp>
            <p:nvCxnSpPr>
              <p:cNvPr id="22" name="Straight Arrow Connector 57"/>
              <p:cNvCxnSpPr>
                <a:cxnSpLocks noChangeShapeType="1"/>
              </p:cNvCxnSpPr>
              <p:nvPr/>
            </p:nvCxnSpPr>
            <p:spPr bwMode="auto">
              <a:xfrm>
                <a:off x="1584325" y="3987790"/>
                <a:ext cx="1315953" cy="983846"/>
              </a:xfrm>
              <a:prstGeom prst="straightConnector1">
                <a:avLst/>
              </a:prstGeom>
              <a:noFill/>
              <a:ln w="28575" algn="ctr">
                <a:solidFill>
                  <a:schemeClr val="tx1"/>
                </a:solidFill>
                <a:round/>
                <a:headEnd/>
                <a:tailEnd type="arrow" w="med" len="med"/>
              </a:ln>
            </p:spPr>
          </p:cxnSp>
        </p:grpSp>
        <p:sp>
          <p:nvSpPr>
            <p:cNvPr id="12" name="TextBox 23"/>
            <p:cNvSpPr txBox="1">
              <a:spLocks noChangeArrowheads="1"/>
            </p:cNvSpPr>
            <p:nvPr/>
          </p:nvSpPr>
          <p:spPr bwMode="auto">
            <a:xfrm>
              <a:off x="7848501" y="4980274"/>
              <a:ext cx="889968" cy="338577"/>
            </a:xfrm>
            <a:prstGeom prst="rect">
              <a:avLst/>
            </a:prstGeom>
            <a:noFill/>
            <a:ln w="9525">
              <a:noFill/>
              <a:miter lim="800000"/>
              <a:headEnd/>
              <a:tailEnd/>
            </a:ln>
          </p:spPr>
          <p:txBody>
            <a:bodyPr wrap="none">
              <a:spAutoFit/>
            </a:bodyPr>
            <a:lstStyle/>
            <a:p>
              <a:pPr algn="ctr"/>
              <a:r>
                <a:rPr lang="en-US" sz="1600" dirty="0">
                  <a:solidFill>
                    <a:srgbClr val="FF0000"/>
                  </a:solidFill>
                  <a:latin typeface="Arial Rounded MT Bold" pitchFamily="34" charset="0"/>
                </a:rPr>
                <a:t>Tool #3</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1+#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itle 1"/>
          <p:cNvSpPr>
            <a:spLocks noGrp="1"/>
          </p:cNvSpPr>
          <p:nvPr>
            <p:ph type="title"/>
          </p:nvPr>
        </p:nvSpPr>
        <p:spPr/>
        <p:txBody>
          <a:bodyPr/>
          <a:lstStyle/>
          <a:p>
            <a:pPr eaLnBrk="1" hangingPunct="1"/>
            <a:r>
              <a:rPr lang="en-US" dirty="0" smtClean="0">
                <a:ea typeface="ＭＳ Ｐゴシック" pitchFamily="34" charset="-128"/>
              </a:rPr>
              <a:t>… Filter Overlap</a:t>
            </a:r>
          </a:p>
        </p:txBody>
      </p:sp>
      <p:sp>
        <p:nvSpPr>
          <p:cNvPr id="3088" name="Content Placeholder 2"/>
          <p:cNvSpPr>
            <a:spLocks noGrp="1"/>
          </p:cNvSpPr>
          <p:nvPr>
            <p:ph idx="4294967295"/>
          </p:nvPr>
        </p:nvSpPr>
        <p:spPr>
          <a:xfrm>
            <a:off x="503238" y="1465263"/>
            <a:ext cx="8640762" cy="5087937"/>
          </a:xfrm>
        </p:spPr>
        <p:txBody>
          <a:bodyPr/>
          <a:lstStyle/>
          <a:p>
            <a:pPr>
              <a:spcBef>
                <a:spcPts val="600"/>
              </a:spcBef>
            </a:pPr>
            <a:r>
              <a:rPr lang="en-US" sz="2400" dirty="0" smtClean="0">
                <a:ea typeface="ＭＳ Ｐゴシック" pitchFamily="34" charset="-128"/>
              </a:rPr>
              <a:t>Filters overlap if a packet can match more than one filter</a:t>
            </a:r>
          </a:p>
          <a:p>
            <a:pPr eaLnBrk="1" hangingPunct="1">
              <a:spcBef>
                <a:spcPts val="600"/>
              </a:spcBef>
            </a:pPr>
            <a:r>
              <a:rPr lang="en-US" sz="2400" dirty="0" smtClean="0">
                <a:ea typeface="ＭＳ Ｐゴシック" pitchFamily="34" charset="-128"/>
              </a:rPr>
              <a:t>Overlap can occur in an any-to-MANY configuration</a:t>
            </a:r>
          </a:p>
          <a:p>
            <a:pPr eaLnBrk="1" hangingPunct="1">
              <a:spcBef>
                <a:spcPts val="600"/>
              </a:spcBef>
            </a:pPr>
            <a:r>
              <a:rPr lang="en-US" sz="2400" dirty="0" smtClean="0">
                <a:ea typeface="ＭＳ Ｐゴシック" pitchFamily="34" charset="-128"/>
              </a:rPr>
              <a:t>Traditional policy files and ACLs don’t handle overlap</a:t>
            </a:r>
          </a:p>
          <a:p>
            <a:pPr lvl="1">
              <a:spcBef>
                <a:spcPts val="600"/>
              </a:spcBef>
            </a:pPr>
            <a:r>
              <a:rPr lang="en-US" sz="2000" dirty="0" smtClean="0">
                <a:ea typeface="ＭＳ Ｐゴシック" pitchFamily="34" charset="-128"/>
              </a:rPr>
              <a:t>Traditional ACLs use priority, so order matters when writing rules</a:t>
            </a:r>
          </a:p>
          <a:p>
            <a:pPr lvl="1">
              <a:spcBef>
                <a:spcPts val="600"/>
              </a:spcBef>
            </a:pPr>
            <a:r>
              <a:rPr lang="en-US" sz="2000" b="1" dirty="0" smtClean="0">
                <a:ea typeface="ＭＳ Ｐゴシック" pitchFamily="34" charset="-128"/>
              </a:rPr>
              <a:t>Only</a:t>
            </a:r>
            <a:r>
              <a:rPr lang="en-US" sz="2000" dirty="0" smtClean="0">
                <a:ea typeface="ＭＳ Ｐゴシック" pitchFamily="34" charset="-128"/>
              </a:rPr>
              <a:t> the first policy or rule that matches “wins”</a:t>
            </a:r>
          </a:p>
          <a:p>
            <a:pPr lvl="1">
              <a:spcBef>
                <a:spcPts val="600"/>
              </a:spcBef>
            </a:pPr>
            <a:r>
              <a:rPr lang="en-US" sz="2000" dirty="0" smtClean="0">
                <a:ea typeface="ＭＳ Ｐゴシック" pitchFamily="34" charset="-128"/>
              </a:rPr>
              <a:t>For example a VLAN filter and an IP address filter could overlap</a:t>
            </a:r>
          </a:p>
          <a:p>
            <a:pPr lvl="2">
              <a:spcBef>
                <a:spcPts val="600"/>
              </a:spcBef>
            </a:pPr>
            <a:r>
              <a:rPr lang="en-US" sz="1600" dirty="0" smtClean="0">
                <a:ea typeface="ＭＳ Ｐゴシック" pitchFamily="34" charset="-128"/>
              </a:rPr>
              <a:t>Could match both VLAN and IP address. </a:t>
            </a:r>
          </a:p>
          <a:p>
            <a:pPr lvl="2">
              <a:spcBef>
                <a:spcPts val="600"/>
              </a:spcBef>
            </a:pPr>
            <a:r>
              <a:rPr lang="en-US" sz="1600" dirty="0" smtClean="0">
                <a:ea typeface="ＭＳ Ｐゴシック" pitchFamily="34" charset="-128"/>
              </a:rPr>
              <a:t>If both match, only one or the other happens, but </a:t>
            </a:r>
            <a:r>
              <a:rPr lang="en-US" sz="1600" b="1" dirty="0" smtClean="0">
                <a:ea typeface="ＭＳ Ｐゴシック" pitchFamily="34" charset="-128"/>
              </a:rPr>
              <a:t>not</a:t>
            </a:r>
            <a:r>
              <a:rPr lang="en-US" sz="1600" dirty="0" smtClean="0">
                <a:ea typeface="ＭＳ Ｐゴシック" pitchFamily="34" charset="-128"/>
              </a:rPr>
              <a:t> both.</a:t>
            </a:r>
          </a:p>
          <a:p>
            <a:pPr>
              <a:spcBef>
                <a:spcPts val="600"/>
              </a:spcBef>
            </a:pPr>
            <a:r>
              <a:rPr lang="en-US" sz="2400" dirty="0" err="1" smtClean="0">
                <a:ea typeface="ＭＳ Ｐゴシック" pitchFamily="34" charset="-128"/>
              </a:rPr>
              <a:t>Anue’s</a:t>
            </a:r>
            <a:r>
              <a:rPr lang="en-US" sz="2400" dirty="0" smtClean="0">
                <a:ea typeface="ＭＳ Ｐゴシック" pitchFamily="34" charset="-128"/>
              </a:rPr>
              <a:t> Dynamic Filters match packets to </a:t>
            </a:r>
            <a:r>
              <a:rPr lang="en-US" sz="2400" b="1" i="1" dirty="0" smtClean="0">
                <a:ea typeface="ＭＳ Ｐゴシック" pitchFamily="34" charset="-128"/>
              </a:rPr>
              <a:t>ALL</a:t>
            </a:r>
            <a:r>
              <a:rPr lang="en-US" sz="2400" dirty="0" smtClean="0">
                <a:ea typeface="ＭＳ Ｐゴシック" pitchFamily="34" charset="-128"/>
              </a:rPr>
              <a:t> possible filters</a:t>
            </a:r>
          </a:p>
          <a:p>
            <a:pPr lvl="1">
              <a:spcBef>
                <a:spcPts val="600"/>
              </a:spcBef>
            </a:pPr>
            <a:r>
              <a:rPr lang="en-US" sz="2000" dirty="0" smtClean="0">
                <a:ea typeface="ＭＳ Ｐゴシック" pitchFamily="34" charset="-128"/>
              </a:rPr>
              <a:t>Not just the first filter that matches</a:t>
            </a:r>
          </a:p>
          <a:p>
            <a:pPr lvl="1">
              <a:spcBef>
                <a:spcPts val="600"/>
              </a:spcBef>
            </a:pPr>
            <a:r>
              <a:rPr lang="en-US" sz="2000" dirty="0" smtClean="0">
                <a:ea typeface="ＭＳ Ｐゴシック" pitchFamily="34" charset="-128"/>
              </a:rPr>
              <a:t>Automatically multicasts packets as necessary</a:t>
            </a:r>
          </a:p>
          <a:p>
            <a:pPr lvl="1">
              <a:spcBef>
                <a:spcPts val="600"/>
              </a:spcBef>
            </a:pPr>
            <a:r>
              <a:rPr lang="en-US" sz="1800" dirty="0" smtClean="0">
                <a:ea typeface="ＭＳ Ｐゴシック" pitchFamily="34" charset="-128"/>
              </a:rPr>
              <a:t>Each tool gets the right data</a:t>
            </a:r>
          </a:p>
          <a:p>
            <a:pPr eaLnBrk="1" hangingPunct="1">
              <a:spcBef>
                <a:spcPts val="600"/>
              </a:spcBef>
            </a:pPr>
            <a:endParaRPr lang="en-US" sz="1600" dirty="0" smtClean="0">
              <a:ea typeface="ＭＳ Ｐゴシック" pitchFamily="34" charset="-128"/>
            </a:endParaRPr>
          </a:p>
          <a:p>
            <a:pPr lvl="1" eaLnBrk="1" hangingPunct="1">
              <a:spcBef>
                <a:spcPts val="600"/>
              </a:spcBef>
              <a:buFont typeface="Wingdings" pitchFamily="2" charset="2"/>
              <a:buNone/>
            </a:pPr>
            <a:endParaRPr lang="en-US" sz="1600" dirty="0" smtClean="0">
              <a:ea typeface="ＭＳ Ｐゴシック"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8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8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88">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88">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88">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88">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88">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8">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08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6452807" y="3510343"/>
            <a:ext cx="2157793" cy="1518619"/>
            <a:chOff x="6510719" y="1995487"/>
            <a:chExt cx="2157793" cy="1518619"/>
          </a:xfrm>
        </p:grpSpPr>
        <p:sp>
          <p:nvSpPr>
            <p:cNvPr id="12" name="Oval 11"/>
            <p:cNvSpPr>
              <a:spLocks noChangeAspect="1"/>
            </p:cNvSpPr>
            <p:nvPr/>
          </p:nvSpPr>
          <p:spPr bwMode="auto">
            <a:xfrm>
              <a:off x="6569075" y="1995487"/>
              <a:ext cx="1149350" cy="1173163"/>
            </a:xfrm>
            <a:prstGeom prst="ellipse">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sp>
          <p:nvSpPr>
            <p:cNvPr id="3107" name="Rectangle 12"/>
            <p:cNvSpPr>
              <a:spLocks noChangeArrowheads="1"/>
            </p:cNvSpPr>
            <p:nvPr/>
          </p:nvSpPr>
          <p:spPr bwMode="auto">
            <a:xfrm>
              <a:off x="6880986" y="3144774"/>
              <a:ext cx="1787526" cy="369332"/>
            </a:xfrm>
            <a:prstGeom prst="rect">
              <a:avLst/>
            </a:prstGeom>
            <a:noFill/>
            <a:ln w="9525">
              <a:noFill/>
              <a:miter lim="800000"/>
              <a:headEnd/>
              <a:tailEnd/>
            </a:ln>
          </p:spPr>
          <p:txBody>
            <a:bodyPr wrap="square">
              <a:spAutoFit/>
            </a:bodyPr>
            <a:lstStyle/>
            <a:p>
              <a:pPr algn="ctr"/>
              <a:r>
                <a:rPr lang="en-US" dirty="0" smtClean="0">
                  <a:solidFill>
                    <a:srgbClr val="FF0000"/>
                  </a:solidFill>
                  <a:latin typeface="Arial Rounded MT Bold" pitchFamily="34" charset="0"/>
                </a:rPr>
                <a:t>   Juniper IDS</a:t>
              </a:r>
              <a:endParaRPr lang="en-US" dirty="0">
                <a:solidFill>
                  <a:srgbClr val="FF0000"/>
                </a:solidFill>
                <a:latin typeface="Arial Rounded MT Bold" pitchFamily="34" charset="0"/>
              </a:endParaRPr>
            </a:p>
          </p:txBody>
        </p:sp>
        <p:sp>
          <p:nvSpPr>
            <p:cNvPr id="3108" name="TextBox 13"/>
            <p:cNvSpPr txBox="1">
              <a:spLocks noChangeArrowheads="1"/>
            </p:cNvSpPr>
            <p:nvPr/>
          </p:nvSpPr>
          <p:spPr bwMode="auto">
            <a:xfrm>
              <a:off x="6510719" y="2412555"/>
              <a:ext cx="1284287" cy="338554"/>
            </a:xfrm>
            <a:prstGeom prst="rect">
              <a:avLst/>
            </a:prstGeom>
            <a:noFill/>
            <a:ln w="9525">
              <a:noFill/>
              <a:miter lim="800000"/>
              <a:headEnd/>
              <a:tailEnd/>
            </a:ln>
          </p:spPr>
          <p:txBody>
            <a:bodyPr>
              <a:spAutoFit/>
            </a:bodyPr>
            <a:lstStyle/>
            <a:p>
              <a:pPr algn="ctr"/>
              <a:r>
                <a:rPr lang="en-US" sz="1600" b="1" dirty="0">
                  <a:solidFill>
                    <a:srgbClr val="FF0000"/>
                  </a:solidFill>
                  <a:latin typeface="Arial Rounded MT Bold" pitchFamily="34" charset="0"/>
                </a:rPr>
                <a:t>TCP </a:t>
              </a:r>
            </a:p>
          </p:txBody>
        </p:sp>
      </p:grpSp>
      <p:sp>
        <p:nvSpPr>
          <p:cNvPr id="20484" name="Title 1"/>
          <p:cNvSpPr>
            <a:spLocks noGrp="1"/>
          </p:cNvSpPr>
          <p:nvPr>
            <p:ph type="title"/>
          </p:nvPr>
        </p:nvSpPr>
        <p:spPr/>
        <p:txBody>
          <a:bodyPr/>
          <a:lstStyle/>
          <a:p>
            <a:pPr eaLnBrk="1" hangingPunct="1"/>
            <a:r>
              <a:rPr lang="en-US" dirty="0" smtClean="0">
                <a:ea typeface="ＭＳ Ｐゴシック" pitchFamily="34" charset="-128"/>
              </a:rPr>
              <a:t>Overlap Example</a:t>
            </a:r>
          </a:p>
        </p:txBody>
      </p:sp>
      <p:grpSp>
        <p:nvGrpSpPr>
          <p:cNvPr id="2" name="Group 55"/>
          <p:cNvGrpSpPr>
            <a:grpSpLocks/>
          </p:cNvGrpSpPr>
          <p:nvPr/>
        </p:nvGrpSpPr>
        <p:grpSpPr bwMode="auto">
          <a:xfrm>
            <a:off x="1114425" y="2516188"/>
            <a:ext cx="3161919" cy="3412172"/>
            <a:chOff x="1114413" y="2516911"/>
            <a:chExt cx="3161917" cy="3410504"/>
          </a:xfrm>
        </p:grpSpPr>
        <p:pic>
          <p:nvPicPr>
            <p:cNvPr id="20502" name="Picture 59" descr="MGX8000MultiserviceSwitch"/>
            <p:cNvPicPr>
              <a:picLocks noChangeAspect="1" noChangeArrowheads="1"/>
            </p:cNvPicPr>
            <p:nvPr/>
          </p:nvPicPr>
          <p:blipFill>
            <a:blip r:embed="rId3"/>
            <a:srcRect/>
            <a:stretch>
              <a:fillRect/>
            </a:stretch>
          </p:blipFill>
          <p:spPr bwMode="auto">
            <a:xfrm>
              <a:off x="1339838" y="3847814"/>
              <a:ext cx="473075" cy="547688"/>
            </a:xfrm>
            <a:prstGeom prst="rect">
              <a:avLst/>
            </a:prstGeom>
            <a:noFill/>
            <a:ln w="9525">
              <a:noFill/>
              <a:miter lim="800000"/>
              <a:headEnd/>
              <a:tailEnd/>
            </a:ln>
          </p:spPr>
        </p:pic>
        <p:sp>
          <p:nvSpPr>
            <p:cNvPr id="20503" name="TextBox 20"/>
            <p:cNvSpPr txBox="1">
              <a:spLocks noChangeArrowheads="1"/>
            </p:cNvSpPr>
            <p:nvPr/>
          </p:nvSpPr>
          <p:spPr bwMode="auto">
            <a:xfrm>
              <a:off x="1114413" y="4347876"/>
              <a:ext cx="928688" cy="738304"/>
            </a:xfrm>
            <a:prstGeom prst="rect">
              <a:avLst/>
            </a:prstGeom>
            <a:noFill/>
            <a:ln w="9525">
              <a:noFill/>
              <a:miter lim="800000"/>
              <a:headEnd/>
              <a:tailEnd/>
            </a:ln>
          </p:spPr>
          <p:txBody>
            <a:bodyPr>
              <a:spAutoFit/>
            </a:bodyPr>
            <a:lstStyle/>
            <a:p>
              <a:pPr algn="ctr"/>
              <a:r>
                <a:rPr lang="en-US" sz="1400">
                  <a:latin typeface="Arial Rounded MT Bold" pitchFamily="34" charset="0"/>
                </a:rPr>
                <a:t>SPAN Port or TAP</a:t>
              </a:r>
            </a:p>
          </p:txBody>
        </p:sp>
        <p:grpSp>
          <p:nvGrpSpPr>
            <p:cNvPr id="3" name="Group 52"/>
            <p:cNvGrpSpPr>
              <a:grpSpLocks/>
            </p:cNvGrpSpPr>
            <p:nvPr/>
          </p:nvGrpSpPr>
          <p:grpSpPr bwMode="auto">
            <a:xfrm>
              <a:off x="2892337" y="2516911"/>
              <a:ext cx="1274837" cy="895298"/>
              <a:chOff x="2892337" y="2516910"/>
              <a:chExt cx="1274837" cy="895298"/>
            </a:xfrm>
          </p:grpSpPr>
          <p:sp>
            <p:nvSpPr>
              <p:cNvPr id="43" name="Rectangle 42"/>
              <p:cNvSpPr/>
              <p:nvPr/>
            </p:nvSpPr>
            <p:spPr bwMode="auto">
              <a:xfrm>
                <a:off x="3248012" y="2516910"/>
                <a:ext cx="517524" cy="582328"/>
              </a:xfrm>
              <a:prstGeom prst="rect">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20520" name="Picture 229"/>
              <p:cNvPicPr>
                <a:picLocks noChangeAspect="1" noChangeArrowheads="1"/>
              </p:cNvPicPr>
              <p:nvPr/>
            </p:nvPicPr>
            <p:blipFill>
              <a:blip r:embed="rId4"/>
              <a:srcRect/>
              <a:stretch>
                <a:fillRect/>
              </a:stretch>
            </p:blipFill>
            <p:spPr bwMode="auto">
              <a:xfrm>
                <a:off x="3309926" y="2619105"/>
                <a:ext cx="411162" cy="406363"/>
              </a:xfrm>
              <a:prstGeom prst="rect">
                <a:avLst/>
              </a:prstGeom>
              <a:noFill/>
              <a:ln w="9525" algn="ctr">
                <a:noFill/>
                <a:miter lim="800000"/>
                <a:headEnd/>
                <a:tailEnd/>
              </a:ln>
            </p:spPr>
          </p:pic>
          <p:sp>
            <p:nvSpPr>
              <p:cNvPr id="20521" name="TextBox 21"/>
              <p:cNvSpPr txBox="1">
                <a:spLocks noChangeArrowheads="1"/>
              </p:cNvSpPr>
              <p:nvPr/>
            </p:nvSpPr>
            <p:spPr bwMode="auto">
              <a:xfrm>
                <a:off x="2892337" y="3025722"/>
                <a:ext cx="1274837" cy="386486"/>
              </a:xfrm>
              <a:prstGeom prst="rect">
                <a:avLst/>
              </a:prstGeom>
              <a:noFill/>
              <a:ln w="9525">
                <a:noFill/>
                <a:miter lim="800000"/>
                <a:headEnd/>
                <a:tailEnd/>
              </a:ln>
            </p:spPr>
            <p:txBody>
              <a:bodyPr anchor="b"/>
              <a:lstStyle/>
              <a:p>
                <a:pPr algn="ctr"/>
                <a:r>
                  <a:rPr lang="en-US" sz="1600" dirty="0" err="1">
                    <a:solidFill>
                      <a:srgbClr val="003AF2"/>
                    </a:solidFill>
                    <a:latin typeface="Arial Rounded MT Bold" pitchFamily="34" charset="0"/>
                  </a:rPr>
                  <a:t>Wireshark</a:t>
                </a:r>
                <a:endParaRPr lang="en-US" sz="1600" dirty="0">
                  <a:solidFill>
                    <a:srgbClr val="003AF2"/>
                  </a:solidFill>
                  <a:latin typeface="Arial Rounded MT Bold" pitchFamily="34" charset="0"/>
                </a:endParaRPr>
              </a:p>
            </p:txBody>
          </p:sp>
        </p:grpSp>
        <p:grpSp>
          <p:nvGrpSpPr>
            <p:cNvPr id="4" name="Group 53"/>
            <p:cNvGrpSpPr>
              <a:grpSpLocks/>
            </p:cNvGrpSpPr>
            <p:nvPr/>
          </p:nvGrpSpPr>
          <p:grpSpPr bwMode="auto">
            <a:xfrm>
              <a:off x="2823840" y="3805333"/>
              <a:ext cx="1343334" cy="881603"/>
              <a:chOff x="2823840" y="3805332"/>
              <a:chExt cx="1343334" cy="881603"/>
            </a:xfrm>
          </p:grpSpPr>
          <p:sp>
            <p:nvSpPr>
              <p:cNvPr id="44" name="Rectangle 43"/>
              <p:cNvSpPr/>
              <p:nvPr/>
            </p:nvSpPr>
            <p:spPr bwMode="auto">
              <a:xfrm>
                <a:off x="3243250" y="3805332"/>
                <a:ext cx="515936" cy="580742"/>
              </a:xfrm>
              <a:prstGeom prst="rect">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20517" name="Picture 229"/>
              <p:cNvPicPr>
                <a:picLocks noChangeAspect="1" noChangeArrowheads="1"/>
              </p:cNvPicPr>
              <p:nvPr/>
            </p:nvPicPr>
            <p:blipFill>
              <a:blip r:embed="rId5"/>
              <a:srcRect/>
              <a:stretch>
                <a:fillRect/>
              </a:stretch>
            </p:blipFill>
            <p:spPr bwMode="auto">
              <a:xfrm>
                <a:off x="3300401" y="3905514"/>
                <a:ext cx="411162" cy="398946"/>
              </a:xfrm>
              <a:prstGeom prst="rect">
                <a:avLst/>
              </a:prstGeom>
              <a:noFill/>
              <a:ln w="9525" algn="ctr">
                <a:noFill/>
                <a:miter lim="800000"/>
                <a:headEnd/>
                <a:tailEnd/>
              </a:ln>
            </p:spPr>
          </p:pic>
          <p:sp>
            <p:nvSpPr>
              <p:cNvPr id="20518" name="TextBox 22"/>
              <p:cNvSpPr txBox="1">
                <a:spLocks noChangeArrowheads="1"/>
              </p:cNvSpPr>
              <p:nvPr/>
            </p:nvSpPr>
            <p:spPr bwMode="auto">
              <a:xfrm>
                <a:off x="2823840" y="4348546"/>
                <a:ext cx="1343334" cy="338389"/>
              </a:xfrm>
              <a:prstGeom prst="rect">
                <a:avLst/>
              </a:prstGeom>
              <a:noFill/>
              <a:ln w="9525">
                <a:noFill/>
                <a:miter lim="800000"/>
                <a:headEnd/>
                <a:tailEnd/>
              </a:ln>
            </p:spPr>
            <p:txBody>
              <a:bodyPr wrap="square">
                <a:spAutoFit/>
              </a:bodyPr>
              <a:lstStyle/>
              <a:p>
                <a:pPr algn="ctr"/>
                <a:r>
                  <a:rPr lang="en-US" sz="1600" dirty="0">
                    <a:solidFill>
                      <a:srgbClr val="00B050"/>
                    </a:solidFill>
                    <a:latin typeface="Arial Rounded MT Bold" pitchFamily="34" charset="0"/>
                  </a:rPr>
                  <a:t> </a:t>
                </a:r>
                <a:r>
                  <a:rPr lang="en-US" sz="1600" dirty="0" err="1">
                    <a:solidFill>
                      <a:srgbClr val="00B050"/>
                    </a:solidFill>
                    <a:latin typeface="Arial Rounded MT Bold" pitchFamily="34" charset="0"/>
                  </a:rPr>
                  <a:t>Niksun</a:t>
                </a:r>
                <a:r>
                  <a:rPr lang="en-US" sz="1600" dirty="0">
                    <a:solidFill>
                      <a:srgbClr val="00B050"/>
                    </a:solidFill>
                    <a:latin typeface="Arial Rounded MT Bold" pitchFamily="34" charset="0"/>
                  </a:rPr>
                  <a:t> DR</a:t>
                </a:r>
              </a:p>
            </p:txBody>
          </p:sp>
        </p:grpSp>
        <p:grpSp>
          <p:nvGrpSpPr>
            <p:cNvPr id="5" name="Group 54"/>
            <p:cNvGrpSpPr>
              <a:grpSpLocks/>
            </p:cNvGrpSpPr>
            <p:nvPr/>
          </p:nvGrpSpPr>
          <p:grpSpPr bwMode="auto">
            <a:xfrm>
              <a:off x="2776143" y="5019178"/>
              <a:ext cx="1500187" cy="908237"/>
              <a:chOff x="2776143" y="5019176"/>
              <a:chExt cx="1500187" cy="908237"/>
            </a:xfrm>
          </p:grpSpPr>
          <p:sp>
            <p:nvSpPr>
              <p:cNvPr id="45" name="Rectangle 44"/>
              <p:cNvSpPr/>
              <p:nvPr/>
            </p:nvSpPr>
            <p:spPr bwMode="auto">
              <a:xfrm>
                <a:off x="3273412" y="5019176"/>
                <a:ext cx="517525" cy="582329"/>
              </a:xfrm>
              <a:prstGeom prst="rect">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pic>
            <p:nvPicPr>
              <p:cNvPr id="20514" name="Picture 229"/>
              <p:cNvPicPr>
                <a:picLocks noChangeAspect="1" noChangeArrowheads="1"/>
              </p:cNvPicPr>
              <p:nvPr/>
            </p:nvPicPr>
            <p:blipFill>
              <a:blip r:embed="rId6"/>
              <a:srcRect/>
              <a:stretch>
                <a:fillRect/>
              </a:stretch>
            </p:blipFill>
            <p:spPr bwMode="auto">
              <a:xfrm>
                <a:off x="3328976" y="5144511"/>
                <a:ext cx="411162" cy="368877"/>
              </a:xfrm>
              <a:prstGeom prst="rect">
                <a:avLst/>
              </a:prstGeom>
              <a:noFill/>
              <a:ln w="9525" algn="ctr">
                <a:noFill/>
                <a:miter lim="800000"/>
                <a:headEnd/>
                <a:tailEnd/>
              </a:ln>
            </p:spPr>
          </p:pic>
          <p:sp>
            <p:nvSpPr>
              <p:cNvPr id="20515" name="TextBox 23"/>
              <p:cNvSpPr txBox="1">
                <a:spLocks noChangeArrowheads="1"/>
              </p:cNvSpPr>
              <p:nvPr/>
            </p:nvSpPr>
            <p:spPr bwMode="auto">
              <a:xfrm>
                <a:off x="2776143" y="5618452"/>
                <a:ext cx="1500187" cy="308961"/>
              </a:xfrm>
              <a:prstGeom prst="rect">
                <a:avLst/>
              </a:prstGeom>
              <a:noFill/>
              <a:ln w="9525">
                <a:noFill/>
                <a:miter lim="800000"/>
                <a:headEnd/>
                <a:tailEnd/>
              </a:ln>
            </p:spPr>
            <p:txBody>
              <a:bodyPr anchor="b"/>
              <a:lstStyle/>
              <a:p>
                <a:pPr algn="ctr"/>
                <a:r>
                  <a:rPr lang="en-US" sz="1600" dirty="0" smtClean="0">
                    <a:solidFill>
                      <a:srgbClr val="FF0000"/>
                    </a:solidFill>
                    <a:latin typeface="Arial Rounded MT Bold" pitchFamily="34" charset="0"/>
                  </a:rPr>
                  <a:t>Juniper IDS</a:t>
                </a:r>
                <a:endParaRPr lang="en-US" sz="1600" dirty="0">
                  <a:solidFill>
                    <a:srgbClr val="FF0000"/>
                  </a:solidFill>
                  <a:latin typeface="Arial Rounded MT Bold" pitchFamily="34" charset="0"/>
                </a:endParaRPr>
              </a:p>
            </p:txBody>
          </p:sp>
        </p:grpSp>
        <p:sp>
          <p:nvSpPr>
            <p:cNvPr id="20507" name="TextBox 33"/>
            <p:cNvSpPr txBox="1">
              <a:spLocks noChangeArrowheads="1"/>
            </p:cNvSpPr>
            <p:nvPr/>
          </p:nvSpPr>
          <p:spPr bwMode="auto">
            <a:xfrm rot="2316348">
              <a:off x="2187061" y="4744626"/>
              <a:ext cx="596317" cy="338389"/>
            </a:xfrm>
            <a:prstGeom prst="rect">
              <a:avLst/>
            </a:prstGeom>
            <a:noFill/>
            <a:ln w="9525">
              <a:noFill/>
              <a:miter lim="800000"/>
              <a:headEnd/>
              <a:tailEnd/>
            </a:ln>
          </p:spPr>
          <p:txBody>
            <a:bodyPr wrap="none">
              <a:spAutoFit/>
            </a:bodyPr>
            <a:lstStyle/>
            <a:p>
              <a:pPr algn="ctr"/>
              <a:r>
                <a:rPr lang="en-US" sz="1600">
                  <a:solidFill>
                    <a:srgbClr val="FF0000"/>
                  </a:solidFill>
                  <a:latin typeface="Arial Rounded MT Bold" pitchFamily="34" charset="0"/>
                </a:rPr>
                <a:t>TCP</a:t>
              </a:r>
            </a:p>
          </p:txBody>
        </p:sp>
        <p:sp>
          <p:nvSpPr>
            <p:cNvPr id="20508" name="TextBox 35"/>
            <p:cNvSpPr txBox="1">
              <a:spLocks noChangeArrowheads="1"/>
            </p:cNvSpPr>
            <p:nvPr/>
          </p:nvSpPr>
          <p:spPr bwMode="auto">
            <a:xfrm>
              <a:off x="2219313" y="3822414"/>
              <a:ext cx="928688" cy="584490"/>
            </a:xfrm>
            <a:prstGeom prst="rect">
              <a:avLst/>
            </a:prstGeom>
            <a:noFill/>
            <a:ln w="9525">
              <a:noFill/>
              <a:miter lim="800000"/>
              <a:headEnd/>
              <a:tailEnd/>
            </a:ln>
          </p:spPr>
          <p:txBody>
            <a:bodyPr>
              <a:spAutoFit/>
            </a:bodyPr>
            <a:lstStyle/>
            <a:p>
              <a:pPr algn="ctr"/>
              <a:r>
                <a:rPr lang="en-US" sz="1600">
                  <a:solidFill>
                    <a:srgbClr val="00A000"/>
                  </a:solidFill>
                  <a:latin typeface="Arial Rounded MT Bold" pitchFamily="34" charset="0"/>
                </a:rPr>
                <a:t>VLAN 3-6</a:t>
              </a:r>
            </a:p>
          </p:txBody>
        </p:sp>
        <p:sp>
          <p:nvSpPr>
            <p:cNvPr id="20509" name="TextBox 36"/>
            <p:cNvSpPr txBox="1">
              <a:spLocks noChangeArrowheads="1"/>
            </p:cNvSpPr>
            <p:nvPr/>
          </p:nvSpPr>
          <p:spPr bwMode="auto">
            <a:xfrm rot="19207081">
              <a:off x="1799975" y="3219831"/>
              <a:ext cx="1113317" cy="338389"/>
            </a:xfrm>
            <a:prstGeom prst="rect">
              <a:avLst/>
            </a:prstGeom>
            <a:noFill/>
            <a:ln w="9525">
              <a:noFill/>
              <a:miter lim="800000"/>
              <a:headEnd/>
              <a:tailEnd/>
            </a:ln>
          </p:spPr>
          <p:txBody>
            <a:bodyPr wrap="none">
              <a:spAutoFit/>
            </a:bodyPr>
            <a:lstStyle/>
            <a:p>
              <a:pPr algn="ctr"/>
              <a:r>
                <a:rPr lang="en-US" sz="1600">
                  <a:solidFill>
                    <a:srgbClr val="003AF2"/>
                  </a:solidFill>
                  <a:latin typeface="Arial Rounded MT Bold" pitchFamily="34" charset="0"/>
                </a:rPr>
                <a:t>VLAN 1-3</a:t>
              </a:r>
            </a:p>
          </p:txBody>
        </p:sp>
        <p:cxnSp>
          <p:nvCxnSpPr>
            <p:cNvPr id="20510" name="Straight Arrow Connector 53"/>
            <p:cNvCxnSpPr>
              <a:cxnSpLocks noChangeShapeType="1"/>
            </p:cNvCxnSpPr>
            <p:nvPr/>
          </p:nvCxnSpPr>
          <p:spPr bwMode="auto">
            <a:xfrm flipV="1">
              <a:off x="1885938" y="2882613"/>
              <a:ext cx="1333500" cy="1219200"/>
            </a:xfrm>
            <a:prstGeom prst="straightConnector1">
              <a:avLst/>
            </a:prstGeom>
            <a:noFill/>
            <a:ln w="28575" algn="ctr">
              <a:solidFill>
                <a:schemeClr val="tx1"/>
              </a:solidFill>
              <a:round/>
              <a:headEnd/>
              <a:tailEnd type="arrow" w="med" len="med"/>
            </a:ln>
          </p:spPr>
        </p:cxnSp>
        <p:cxnSp>
          <p:nvCxnSpPr>
            <p:cNvPr id="20511" name="Straight Arrow Connector 54"/>
            <p:cNvCxnSpPr>
              <a:cxnSpLocks noChangeShapeType="1"/>
            </p:cNvCxnSpPr>
            <p:nvPr/>
          </p:nvCxnSpPr>
          <p:spPr bwMode="auto">
            <a:xfrm>
              <a:off x="1892288" y="4097050"/>
              <a:ext cx="1346200" cy="23812"/>
            </a:xfrm>
            <a:prstGeom prst="straightConnector1">
              <a:avLst/>
            </a:prstGeom>
            <a:noFill/>
            <a:ln w="28575" algn="ctr">
              <a:solidFill>
                <a:schemeClr val="tx1"/>
              </a:solidFill>
              <a:round/>
              <a:headEnd/>
              <a:tailEnd type="arrow" w="med" len="med"/>
            </a:ln>
          </p:spPr>
        </p:cxnSp>
        <p:cxnSp>
          <p:nvCxnSpPr>
            <p:cNvPr id="20512" name="Straight Arrow Connector 57"/>
            <p:cNvCxnSpPr>
              <a:cxnSpLocks noChangeShapeType="1"/>
            </p:cNvCxnSpPr>
            <p:nvPr/>
          </p:nvCxnSpPr>
          <p:spPr bwMode="auto">
            <a:xfrm>
              <a:off x="1889113" y="4098637"/>
              <a:ext cx="1320800" cy="1222375"/>
            </a:xfrm>
            <a:prstGeom prst="straightConnector1">
              <a:avLst/>
            </a:prstGeom>
            <a:noFill/>
            <a:ln w="28575" algn="ctr">
              <a:solidFill>
                <a:schemeClr val="tx1"/>
              </a:solidFill>
              <a:round/>
              <a:headEnd/>
              <a:tailEnd type="arrow" w="med" len="med"/>
            </a:ln>
          </p:spPr>
        </p:cxnSp>
      </p:grpSp>
      <p:sp>
        <p:nvSpPr>
          <p:cNvPr id="8" name="Oval 7"/>
          <p:cNvSpPr>
            <a:spLocks noChangeAspect="1"/>
          </p:cNvSpPr>
          <p:nvPr/>
        </p:nvSpPr>
        <p:spPr bwMode="auto">
          <a:xfrm>
            <a:off x="5410200" y="3810000"/>
            <a:ext cx="1481137" cy="1511300"/>
          </a:xfrm>
          <a:prstGeom prst="ellipse">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grpSp>
        <p:nvGrpSpPr>
          <p:cNvPr id="46" name="Group 45"/>
          <p:cNvGrpSpPr/>
          <p:nvPr/>
        </p:nvGrpSpPr>
        <p:grpSpPr>
          <a:xfrm>
            <a:off x="5589588" y="2364724"/>
            <a:ext cx="1420812" cy="1811480"/>
            <a:chOff x="4146551" y="1742932"/>
            <a:chExt cx="1420812" cy="1811480"/>
          </a:xfrm>
        </p:grpSpPr>
        <p:sp>
          <p:nvSpPr>
            <p:cNvPr id="7" name="Oval 6"/>
            <p:cNvSpPr>
              <a:spLocks noChangeAspect="1"/>
            </p:cNvSpPr>
            <p:nvPr/>
          </p:nvSpPr>
          <p:spPr bwMode="auto">
            <a:xfrm>
              <a:off x="4146551" y="2103437"/>
              <a:ext cx="1420812" cy="1450975"/>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sp>
          <p:nvSpPr>
            <p:cNvPr id="3105" name="TextBox 10"/>
            <p:cNvSpPr txBox="1">
              <a:spLocks noChangeArrowheads="1"/>
            </p:cNvSpPr>
            <p:nvPr/>
          </p:nvSpPr>
          <p:spPr bwMode="auto">
            <a:xfrm>
              <a:off x="4157282" y="2649864"/>
              <a:ext cx="1381125" cy="338554"/>
            </a:xfrm>
            <a:prstGeom prst="rect">
              <a:avLst/>
            </a:prstGeom>
            <a:noFill/>
            <a:ln w="9525">
              <a:noFill/>
              <a:miter lim="800000"/>
              <a:headEnd/>
              <a:tailEnd/>
            </a:ln>
          </p:spPr>
          <p:txBody>
            <a:bodyPr>
              <a:spAutoFit/>
            </a:bodyPr>
            <a:lstStyle/>
            <a:p>
              <a:pPr algn="ctr"/>
              <a:r>
                <a:rPr lang="en-US" sz="1600" b="1" dirty="0">
                  <a:solidFill>
                    <a:srgbClr val="005395"/>
                  </a:solidFill>
                  <a:latin typeface="Arial Rounded MT Bold" pitchFamily="34" charset="0"/>
                </a:rPr>
                <a:t>VLAN 1-3</a:t>
              </a:r>
            </a:p>
          </p:txBody>
        </p:sp>
        <p:sp>
          <p:nvSpPr>
            <p:cNvPr id="3111" name="Rectangle 47"/>
            <p:cNvSpPr>
              <a:spLocks noChangeArrowheads="1"/>
            </p:cNvSpPr>
            <p:nvPr/>
          </p:nvSpPr>
          <p:spPr bwMode="auto">
            <a:xfrm>
              <a:off x="4211120" y="1742932"/>
              <a:ext cx="1327287" cy="369332"/>
            </a:xfrm>
            <a:prstGeom prst="rect">
              <a:avLst/>
            </a:prstGeom>
            <a:noFill/>
            <a:ln w="9525">
              <a:noFill/>
              <a:miter lim="800000"/>
              <a:headEnd/>
              <a:tailEnd/>
            </a:ln>
          </p:spPr>
          <p:txBody>
            <a:bodyPr wrap="none">
              <a:spAutoFit/>
            </a:bodyPr>
            <a:lstStyle/>
            <a:p>
              <a:pPr algn="ctr"/>
              <a:r>
                <a:rPr lang="en-US" dirty="0" err="1">
                  <a:solidFill>
                    <a:srgbClr val="003AF2"/>
                  </a:solidFill>
                  <a:latin typeface="Arial Rounded MT Bold" pitchFamily="34" charset="0"/>
                </a:rPr>
                <a:t>Wireshark</a:t>
              </a:r>
              <a:endParaRPr lang="en-US" dirty="0">
                <a:solidFill>
                  <a:srgbClr val="003AF2"/>
                </a:solidFill>
                <a:latin typeface="Arial Rounded MT Bold" pitchFamily="34" charset="0"/>
              </a:endParaRPr>
            </a:p>
          </p:txBody>
        </p:sp>
      </p:grpSp>
      <p:grpSp>
        <p:nvGrpSpPr>
          <p:cNvPr id="47" name="Group 46"/>
          <p:cNvGrpSpPr/>
          <p:nvPr/>
        </p:nvGrpSpPr>
        <p:grpSpPr>
          <a:xfrm>
            <a:off x="5414138" y="3816351"/>
            <a:ext cx="1481138" cy="1844119"/>
            <a:chOff x="5495925" y="3833813"/>
            <a:chExt cx="1481138" cy="1844119"/>
          </a:xfrm>
        </p:grpSpPr>
        <p:sp>
          <p:nvSpPr>
            <p:cNvPr id="3104" name="TextBox 9"/>
            <p:cNvSpPr txBox="1">
              <a:spLocks noChangeArrowheads="1"/>
            </p:cNvSpPr>
            <p:nvPr/>
          </p:nvSpPr>
          <p:spPr bwMode="auto">
            <a:xfrm>
              <a:off x="5529263" y="5308600"/>
              <a:ext cx="1408112" cy="369332"/>
            </a:xfrm>
            <a:prstGeom prst="rect">
              <a:avLst/>
            </a:prstGeom>
            <a:noFill/>
            <a:ln w="9525">
              <a:noFill/>
              <a:miter lim="800000"/>
              <a:headEnd/>
              <a:tailEnd/>
            </a:ln>
          </p:spPr>
          <p:txBody>
            <a:bodyPr>
              <a:spAutoFit/>
            </a:bodyPr>
            <a:lstStyle/>
            <a:p>
              <a:pPr algn="ctr"/>
              <a:r>
                <a:rPr lang="en-US" dirty="0" err="1">
                  <a:solidFill>
                    <a:srgbClr val="00A000"/>
                  </a:solidFill>
                  <a:latin typeface="Arial Rounded MT Bold" pitchFamily="34" charset="0"/>
                </a:rPr>
                <a:t>Niksun</a:t>
              </a:r>
              <a:r>
                <a:rPr lang="en-US" dirty="0">
                  <a:solidFill>
                    <a:srgbClr val="00A000"/>
                  </a:solidFill>
                  <a:latin typeface="Arial Rounded MT Bold" pitchFamily="34" charset="0"/>
                </a:rPr>
                <a:t> DR</a:t>
              </a:r>
            </a:p>
          </p:txBody>
        </p:sp>
        <p:sp>
          <p:nvSpPr>
            <p:cNvPr id="3109" name="TextBox 14"/>
            <p:cNvSpPr txBox="1">
              <a:spLocks noChangeArrowheads="1"/>
            </p:cNvSpPr>
            <p:nvPr/>
          </p:nvSpPr>
          <p:spPr bwMode="auto">
            <a:xfrm>
              <a:off x="5585651" y="4413278"/>
              <a:ext cx="1284287" cy="338554"/>
            </a:xfrm>
            <a:prstGeom prst="rect">
              <a:avLst/>
            </a:prstGeom>
            <a:noFill/>
            <a:ln w="9525">
              <a:noFill/>
              <a:miter lim="800000"/>
              <a:headEnd/>
              <a:tailEnd/>
            </a:ln>
          </p:spPr>
          <p:txBody>
            <a:bodyPr>
              <a:spAutoFit/>
            </a:bodyPr>
            <a:lstStyle/>
            <a:p>
              <a:pPr algn="ctr"/>
              <a:r>
                <a:rPr lang="en-US" sz="1600" b="1" dirty="0">
                  <a:solidFill>
                    <a:srgbClr val="00A000"/>
                  </a:solidFill>
                  <a:latin typeface="Arial Rounded MT Bold" pitchFamily="34" charset="0"/>
                </a:rPr>
                <a:t>VLAN 3-6</a:t>
              </a:r>
            </a:p>
          </p:txBody>
        </p:sp>
        <p:sp>
          <p:nvSpPr>
            <p:cNvPr id="39" name="Oval 38"/>
            <p:cNvSpPr>
              <a:spLocks noChangeAspect="1"/>
            </p:cNvSpPr>
            <p:nvPr/>
          </p:nvSpPr>
          <p:spPr bwMode="auto">
            <a:xfrm>
              <a:off x="5495925" y="3833813"/>
              <a:ext cx="1481138" cy="1511300"/>
            </a:xfrm>
            <a:prstGeom prst="ellipse">
              <a:avLst/>
            </a:prstGeom>
            <a:no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grpSp>
      <p:sp>
        <p:nvSpPr>
          <p:cNvPr id="41" name="Oval 40"/>
          <p:cNvSpPr>
            <a:spLocks noChangeAspect="1"/>
          </p:cNvSpPr>
          <p:nvPr/>
        </p:nvSpPr>
        <p:spPr bwMode="auto">
          <a:xfrm>
            <a:off x="6506782" y="3505200"/>
            <a:ext cx="1149350" cy="117316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grpSp>
        <p:nvGrpSpPr>
          <p:cNvPr id="49" name="Group 48"/>
          <p:cNvGrpSpPr/>
          <p:nvPr/>
        </p:nvGrpSpPr>
        <p:grpSpPr>
          <a:xfrm>
            <a:off x="4711256" y="3858768"/>
            <a:ext cx="1844223" cy="261610"/>
            <a:chOff x="4738688" y="3937164"/>
            <a:chExt cx="1844223" cy="261610"/>
          </a:xfrm>
        </p:grpSpPr>
        <p:sp>
          <p:nvSpPr>
            <p:cNvPr id="3110" name="TextBox 48"/>
            <p:cNvSpPr txBox="1">
              <a:spLocks noChangeArrowheads="1"/>
            </p:cNvSpPr>
            <p:nvPr/>
          </p:nvSpPr>
          <p:spPr bwMode="auto">
            <a:xfrm rot="397172">
              <a:off x="5888490" y="3937164"/>
              <a:ext cx="694421" cy="261610"/>
            </a:xfrm>
            <a:prstGeom prst="rect">
              <a:avLst/>
            </a:prstGeom>
            <a:noFill/>
            <a:ln w="9525">
              <a:noFill/>
              <a:miter lim="800000"/>
              <a:headEnd/>
              <a:tailEnd/>
            </a:ln>
          </p:spPr>
          <p:txBody>
            <a:bodyPr wrap="none">
              <a:spAutoFit/>
            </a:bodyPr>
            <a:lstStyle/>
            <a:p>
              <a:pPr algn="ctr"/>
              <a:r>
                <a:rPr lang="en-US" sz="1100" i="1" dirty="0">
                  <a:latin typeface="Arial Rounded MT Bold" pitchFamily="34" charset="0"/>
                </a:rPr>
                <a:t>VLAN 3</a:t>
              </a:r>
            </a:p>
          </p:txBody>
        </p:sp>
        <p:cxnSp>
          <p:nvCxnSpPr>
            <p:cNvPr id="3094" name="Straight Arrow Connector 62"/>
            <p:cNvCxnSpPr>
              <a:cxnSpLocks noChangeShapeType="1"/>
            </p:cNvCxnSpPr>
            <p:nvPr/>
          </p:nvCxnSpPr>
          <p:spPr bwMode="auto">
            <a:xfrm flipV="1">
              <a:off x="4738688" y="4005263"/>
              <a:ext cx="1249362" cy="179387"/>
            </a:xfrm>
            <a:prstGeom prst="straightConnector1">
              <a:avLst/>
            </a:prstGeom>
            <a:noFill/>
            <a:ln w="28575" algn="ctr">
              <a:solidFill>
                <a:srgbClr val="2E56A2"/>
              </a:solidFill>
              <a:round/>
              <a:headEnd/>
              <a:tailEnd type="arrow" w="med" len="med"/>
            </a:ln>
          </p:spPr>
        </p:cxnSp>
      </p:grpSp>
      <p:cxnSp>
        <p:nvCxnSpPr>
          <p:cNvPr id="3097" name="Straight Arrow Connector 65"/>
          <p:cNvCxnSpPr>
            <a:cxnSpLocks noChangeShapeType="1"/>
          </p:cNvCxnSpPr>
          <p:nvPr/>
        </p:nvCxnSpPr>
        <p:spPr bwMode="auto">
          <a:xfrm rot="16200000" flipV="1">
            <a:off x="6392007" y="4660086"/>
            <a:ext cx="1578608" cy="949643"/>
          </a:xfrm>
          <a:prstGeom prst="straightConnector1">
            <a:avLst/>
          </a:prstGeom>
          <a:noFill/>
          <a:ln w="28575" algn="ctr">
            <a:solidFill>
              <a:srgbClr val="2E56A2"/>
            </a:solidFill>
            <a:round/>
            <a:headEnd/>
            <a:tailEnd type="arrow" w="med" len="med"/>
          </a:ln>
        </p:spPr>
      </p:cxnSp>
      <p:cxnSp>
        <p:nvCxnSpPr>
          <p:cNvPr id="3096" name="Straight Arrow Connector 64"/>
          <p:cNvCxnSpPr>
            <a:cxnSpLocks noChangeShapeType="1"/>
          </p:cNvCxnSpPr>
          <p:nvPr/>
        </p:nvCxnSpPr>
        <p:spPr bwMode="auto">
          <a:xfrm rot="10800000" flipV="1">
            <a:off x="6586532" y="3393633"/>
            <a:ext cx="1661356" cy="636933"/>
          </a:xfrm>
          <a:prstGeom prst="straightConnector1">
            <a:avLst/>
          </a:prstGeom>
          <a:noFill/>
          <a:ln w="28575" algn="ctr">
            <a:solidFill>
              <a:srgbClr val="2E56A2"/>
            </a:solidFill>
            <a:round/>
            <a:headEnd/>
            <a:tailEnd type="arrow" w="med" len="med"/>
          </a:ln>
        </p:spPr>
      </p:cxnSp>
      <p:cxnSp>
        <p:nvCxnSpPr>
          <p:cNvPr id="3095" name="Straight Arrow Connector 63"/>
          <p:cNvCxnSpPr>
            <a:cxnSpLocks noChangeShapeType="1"/>
          </p:cNvCxnSpPr>
          <p:nvPr/>
        </p:nvCxnSpPr>
        <p:spPr bwMode="auto">
          <a:xfrm rot="5400000">
            <a:off x="6638577" y="2674907"/>
            <a:ext cx="1257236" cy="939798"/>
          </a:xfrm>
          <a:prstGeom prst="straightConnector1">
            <a:avLst/>
          </a:prstGeom>
          <a:noFill/>
          <a:ln w="28575" algn="ctr">
            <a:solidFill>
              <a:srgbClr val="2E56A2"/>
            </a:solidFill>
            <a:round/>
            <a:headEnd/>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1+#ppt_w/2"/>
                                          </p:val>
                                        </p:tav>
                                        <p:tav tm="100000">
                                          <p:val>
                                            <p:strVal val="#ppt_x"/>
                                          </p:val>
                                        </p:tav>
                                      </p:tavLst>
                                    </p:anim>
                                    <p:anim calcmode="lin" valueType="num">
                                      <p:cBhvr additive="base">
                                        <p:cTn id="36" dur="500" fill="hold"/>
                                        <p:tgtEl>
                                          <p:spTgt spid="5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1+#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nodeType="clickEffect">
                                  <p:stCondLst>
                                    <p:cond delay="0"/>
                                  </p:stCondLst>
                                  <p:childTnLst>
                                    <p:set>
                                      <p:cBhvr>
                                        <p:cTn id="44" dur="1" fill="hold">
                                          <p:stCondLst>
                                            <p:cond delay="0"/>
                                          </p:stCondLst>
                                        </p:cTn>
                                        <p:tgtEl>
                                          <p:spTgt spid="3095"/>
                                        </p:tgtEl>
                                        <p:attrNameLst>
                                          <p:attrName>style.visibility</p:attrName>
                                        </p:attrNameLst>
                                      </p:cBhvr>
                                      <p:to>
                                        <p:strVal val="visible"/>
                                      </p:to>
                                    </p:set>
                                    <p:anim calcmode="lin" valueType="num">
                                      <p:cBhvr additive="base">
                                        <p:cTn id="45" dur="500" fill="hold"/>
                                        <p:tgtEl>
                                          <p:spTgt spid="3095"/>
                                        </p:tgtEl>
                                        <p:attrNameLst>
                                          <p:attrName>ppt_x</p:attrName>
                                        </p:attrNameLst>
                                      </p:cBhvr>
                                      <p:tavLst>
                                        <p:tav tm="0">
                                          <p:val>
                                            <p:strVal val="1+#ppt_w/2"/>
                                          </p:val>
                                        </p:tav>
                                        <p:tav tm="100000">
                                          <p:val>
                                            <p:strVal val="#ppt_x"/>
                                          </p:val>
                                        </p:tav>
                                      </p:tavLst>
                                    </p:anim>
                                    <p:anim calcmode="lin" valueType="num">
                                      <p:cBhvr additive="base">
                                        <p:cTn id="46" dur="500" fill="hold"/>
                                        <p:tgtEl>
                                          <p:spTgt spid="3095"/>
                                        </p:tgtEl>
                                        <p:attrNameLst>
                                          <p:attrName>ppt_y</p:attrName>
                                        </p:attrNameLst>
                                      </p:cBhvr>
                                      <p:tavLst>
                                        <p:tav tm="0">
                                          <p:val>
                                            <p:strVal val="0-#ppt_h/2"/>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096"/>
                                        </p:tgtEl>
                                        <p:attrNameLst>
                                          <p:attrName>style.visibility</p:attrName>
                                        </p:attrNameLst>
                                      </p:cBhvr>
                                      <p:to>
                                        <p:strVal val="visible"/>
                                      </p:to>
                                    </p:set>
                                    <p:anim calcmode="lin" valueType="num">
                                      <p:cBhvr additive="base">
                                        <p:cTn id="49" dur="500" fill="hold"/>
                                        <p:tgtEl>
                                          <p:spTgt spid="3096"/>
                                        </p:tgtEl>
                                        <p:attrNameLst>
                                          <p:attrName>ppt_x</p:attrName>
                                        </p:attrNameLst>
                                      </p:cBhvr>
                                      <p:tavLst>
                                        <p:tav tm="0">
                                          <p:val>
                                            <p:strVal val="1+#ppt_w/2"/>
                                          </p:val>
                                        </p:tav>
                                        <p:tav tm="100000">
                                          <p:val>
                                            <p:strVal val="#ppt_x"/>
                                          </p:val>
                                        </p:tav>
                                      </p:tavLst>
                                    </p:anim>
                                    <p:anim calcmode="lin" valueType="num">
                                      <p:cBhvr additive="base">
                                        <p:cTn id="50" dur="500" fill="hold"/>
                                        <p:tgtEl>
                                          <p:spTgt spid="3096"/>
                                        </p:tgtEl>
                                        <p:attrNameLst>
                                          <p:attrName>ppt_y</p:attrName>
                                        </p:attrNameLst>
                                      </p:cBhvr>
                                      <p:tavLst>
                                        <p:tav tm="0">
                                          <p:val>
                                            <p:strVal val="#ppt_y"/>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3097"/>
                                        </p:tgtEl>
                                        <p:attrNameLst>
                                          <p:attrName>style.visibility</p:attrName>
                                        </p:attrNameLst>
                                      </p:cBhvr>
                                      <p:to>
                                        <p:strVal val="visible"/>
                                      </p:to>
                                    </p:set>
                                    <p:anim calcmode="lin" valueType="num">
                                      <p:cBhvr additive="base">
                                        <p:cTn id="53" dur="500" fill="hold"/>
                                        <p:tgtEl>
                                          <p:spTgt spid="3097"/>
                                        </p:tgtEl>
                                        <p:attrNameLst>
                                          <p:attrName>ppt_x</p:attrName>
                                        </p:attrNameLst>
                                      </p:cBhvr>
                                      <p:tavLst>
                                        <p:tav tm="0">
                                          <p:val>
                                            <p:strVal val="1+#ppt_w/2"/>
                                          </p:val>
                                        </p:tav>
                                        <p:tav tm="100000">
                                          <p:val>
                                            <p:strVal val="#ppt_x"/>
                                          </p:val>
                                        </p:tav>
                                      </p:tavLst>
                                    </p:anim>
                                    <p:anim calcmode="lin" valueType="num">
                                      <p:cBhvr additive="base">
                                        <p:cTn id="54" dur="500" fill="hold"/>
                                        <p:tgtEl>
                                          <p:spTgt spid="30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p:cNvSpPr txBox="1"/>
          <p:nvPr/>
        </p:nvSpPr>
        <p:spPr bwMode="auto">
          <a:xfrm>
            <a:off x="1641787" y="6030912"/>
            <a:ext cx="6054413" cy="446088"/>
          </a:xfrm>
          <a:prstGeom prst="rect">
            <a:avLst/>
          </a:prstGeom>
          <a:noFill/>
        </p:spPr>
        <p:txBody>
          <a:bodyPr/>
          <a:lstStyle/>
          <a:p>
            <a:pPr algn="ctr">
              <a:defRPr/>
            </a:pPr>
            <a:r>
              <a:rPr lang="en-US" sz="2400" b="1" dirty="0">
                <a:solidFill>
                  <a:srgbClr val="2953A5"/>
                </a:solidFill>
                <a:latin typeface="+mj-lt"/>
                <a:ea typeface="ＭＳ Ｐゴシック" charset="-128"/>
                <a:cs typeface="+mn-cs"/>
              </a:rPr>
              <a:t>Network Coverage is Compromised!</a:t>
            </a:r>
          </a:p>
        </p:txBody>
      </p:sp>
      <p:sp>
        <p:nvSpPr>
          <p:cNvPr id="21507" name="Title 1"/>
          <p:cNvSpPr>
            <a:spLocks noGrp="1"/>
          </p:cNvSpPr>
          <p:nvPr>
            <p:ph type="title"/>
          </p:nvPr>
        </p:nvSpPr>
        <p:spPr/>
        <p:txBody>
          <a:bodyPr/>
          <a:lstStyle/>
          <a:p>
            <a:pPr eaLnBrk="1" hangingPunct="1">
              <a:lnSpc>
                <a:spcPts val="4200"/>
              </a:lnSpc>
            </a:pPr>
            <a:r>
              <a:rPr lang="en-US" dirty="0" smtClean="0">
                <a:ea typeface="ＭＳ Ｐゴシック" pitchFamily="34" charset="-128"/>
              </a:rPr>
              <a:t>Sequential Filters </a:t>
            </a:r>
            <a:r>
              <a:rPr lang="en-US" u="sng" dirty="0" smtClean="0">
                <a:ea typeface="ＭＳ Ｐゴシック" pitchFamily="34" charset="-128"/>
              </a:rPr>
              <a:t>Don’t</a:t>
            </a:r>
            <a:r>
              <a:rPr lang="en-US" dirty="0" smtClean="0">
                <a:ea typeface="ＭＳ Ｐゴシック" pitchFamily="34" charset="-128"/>
              </a:rPr>
              <a:t> Handle Overlap</a:t>
            </a:r>
          </a:p>
        </p:txBody>
      </p:sp>
      <p:sp>
        <p:nvSpPr>
          <p:cNvPr id="9221" name="Content Placeholder 2"/>
          <p:cNvSpPr>
            <a:spLocks noGrp="1"/>
          </p:cNvSpPr>
          <p:nvPr>
            <p:ph idx="4294967295"/>
          </p:nvPr>
        </p:nvSpPr>
        <p:spPr>
          <a:xfrm>
            <a:off x="366713" y="1343025"/>
            <a:ext cx="8777287" cy="1171575"/>
          </a:xfrm>
        </p:spPr>
        <p:txBody>
          <a:bodyPr/>
          <a:lstStyle/>
          <a:p>
            <a:pPr eaLnBrk="1" hangingPunct="1">
              <a:spcBef>
                <a:spcPts val="0"/>
              </a:spcBef>
            </a:pPr>
            <a:r>
              <a:rPr lang="en-US" sz="2400" dirty="0" smtClean="0">
                <a:ea typeface="ＭＳ Ｐゴシック" pitchFamily="34" charset="-128"/>
              </a:rPr>
              <a:t>The first tool takes all its traffic, but…</a:t>
            </a:r>
          </a:p>
          <a:p>
            <a:pPr eaLnBrk="1" hangingPunct="1">
              <a:spcBef>
                <a:spcPts val="0"/>
              </a:spcBef>
            </a:pPr>
            <a:r>
              <a:rPr lang="en-US" sz="2400" dirty="0" smtClean="0">
                <a:ea typeface="ＭＳ Ｐゴシック" pitchFamily="34" charset="-128"/>
              </a:rPr>
              <a:t>Deprives others from getting all of the data they need</a:t>
            </a:r>
          </a:p>
          <a:p>
            <a:pPr lvl="1" eaLnBrk="1" hangingPunct="1">
              <a:spcBef>
                <a:spcPts val="0"/>
              </a:spcBef>
              <a:buFont typeface="Wingdings" pitchFamily="2" charset="2"/>
              <a:buNone/>
            </a:pPr>
            <a:endParaRPr lang="en-US" sz="1600" dirty="0" smtClean="0">
              <a:ea typeface="ＭＳ Ｐゴシック" pitchFamily="34" charset="-128"/>
            </a:endParaRPr>
          </a:p>
        </p:txBody>
      </p:sp>
      <p:grpSp>
        <p:nvGrpSpPr>
          <p:cNvPr id="4" name="Group 80"/>
          <p:cNvGrpSpPr>
            <a:grpSpLocks noChangeAspect="1"/>
          </p:cNvGrpSpPr>
          <p:nvPr/>
        </p:nvGrpSpPr>
        <p:grpSpPr bwMode="auto">
          <a:xfrm>
            <a:off x="3030822" y="1834643"/>
            <a:ext cx="3744629" cy="3941316"/>
            <a:chOff x="5551045" y="2243593"/>
            <a:chExt cx="2975866" cy="3133433"/>
          </a:xfrm>
        </p:grpSpPr>
        <p:sp>
          <p:nvSpPr>
            <p:cNvPr id="62" name="Oval 61"/>
            <p:cNvSpPr>
              <a:spLocks noChangeAspect="1"/>
            </p:cNvSpPr>
            <p:nvPr/>
          </p:nvSpPr>
          <p:spPr bwMode="auto">
            <a:xfrm>
              <a:off x="6717864" y="3326204"/>
              <a:ext cx="1148405" cy="1174192"/>
            </a:xfrm>
            <a:prstGeom prst="ellipse">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63" name="Oval 62"/>
            <p:cNvSpPr>
              <a:spLocks noChangeAspect="1"/>
            </p:cNvSpPr>
            <p:nvPr/>
          </p:nvSpPr>
          <p:spPr bwMode="auto">
            <a:xfrm>
              <a:off x="5629294" y="3579461"/>
              <a:ext cx="1482111" cy="1512636"/>
            </a:xfrm>
            <a:prstGeom prst="ellipse">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64" name="Oval 63"/>
            <p:cNvSpPr>
              <a:spLocks noChangeAspect="1"/>
            </p:cNvSpPr>
            <p:nvPr/>
          </p:nvSpPr>
          <p:spPr bwMode="auto">
            <a:xfrm>
              <a:off x="5788092" y="2580247"/>
              <a:ext cx="1419972" cy="1450472"/>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21537" name="TextBox 9"/>
            <p:cNvSpPr txBox="1">
              <a:spLocks noChangeArrowheads="1"/>
            </p:cNvSpPr>
            <p:nvPr/>
          </p:nvSpPr>
          <p:spPr bwMode="auto">
            <a:xfrm>
              <a:off x="5612274" y="5058930"/>
              <a:ext cx="1695553" cy="318096"/>
            </a:xfrm>
            <a:prstGeom prst="rect">
              <a:avLst/>
            </a:prstGeom>
            <a:noFill/>
            <a:ln w="9525">
              <a:noFill/>
              <a:miter lim="800000"/>
              <a:headEnd/>
              <a:tailEnd/>
            </a:ln>
          </p:spPr>
          <p:txBody>
            <a:bodyPr>
              <a:spAutoFit/>
            </a:bodyPr>
            <a:lstStyle/>
            <a:p>
              <a:pPr algn="ctr"/>
              <a:r>
                <a:rPr lang="en-US" sz="2000">
                  <a:solidFill>
                    <a:srgbClr val="00A000"/>
                  </a:solidFill>
                  <a:latin typeface="Arial Rounded MT Bold" pitchFamily="34" charset="0"/>
                </a:rPr>
                <a:t>Niksun DR</a:t>
              </a:r>
            </a:p>
          </p:txBody>
        </p:sp>
        <p:sp>
          <p:nvSpPr>
            <p:cNvPr id="21538" name="TextBox 10"/>
            <p:cNvSpPr txBox="1">
              <a:spLocks noChangeArrowheads="1"/>
            </p:cNvSpPr>
            <p:nvPr/>
          </p:nvSpPr>
          <p:spPr bwMode="auto">
            <a:xfrm>
              <a:off x="5828146" y="2992006"/>
              <a:ext cx="1381126" cy="269158"/>
            </a:xfrm>
            <a:prstGeom prst="rect">
              <a:avLst/>
            </a:prstGeom>
            <a:noFill/>
            <a:ln w="9525">
              <a:noFill/>
              <a:miter lim="800000"/>
              <a:headEnd/>
              <a:tailEnd/>
            </a:ln>
          </p:spPr>
          <p:txBody>
            <a:bodyPr>
              <a:spAutoFit/>
            </a:bodyPr>
            <a:lstStyle/>
            <a:p>
              <a:pPr algn="ctr"/>
              <a:r>
                <a:rPr lang="en-US" sz="1600">
                  <a:solidFill>
                    <a:srgbClr val="005395"/>
                  </a:solidFill>
                  <a:latin typeface="Arial Rounded MT Bold" pitchFamily="34" charset="0"/>
                </a:rPr>
                <a:t>VLAN 1-3</a:t>
              </a:r>
            </a:p>
          </p:txBody>
        </p:sp>
        <p:sp>
          <p:nvSpPr>
            <p:cNvPr id="21539" name="Rectangle 12"/>
            <p:cNvSpPr>
              <a:spLocks noChangeArrowheads="1"/>
            </p:cNvSpPr>
            <p:nvPr/>
          </p:nvSpPr>
          <p:spPr bwMode="auto">
            <a:xfrm>
              <a:off x="7060070" y="4493853"/>
              <a:ext cx="1466841" cy="318096"/>
            </a:xfrm>
            <a:prstGeom prst="rect">
              <a:avLst/>
            </a:prstGeom>
            <a:noFill/>
            <a:ln w="9525">
              <a:noFill/>
              <a:miter lim="800000"/>
              <a:headEnd/>
              <a:tailEnd/>
            </a:ln>
          </p:spPr>
          <p:txBody>
            <a:bodyPr>
              <a:spAutoFit/>
            </a:bodyPr>
            <a:lstStyle/>
            <a:p>
              <a:pPr algn="ctr"/>
              <a:r>
                <a:rPr lang="en-US" sz="2000" dirty="0">
                  <a:solidFill>
                    <a:srgbClr val="FF0000"/>
                  </a:solidFill>
                  <a:latin typeface="Arial Rounded MT Bold" pitchFamily="34" charset="0"/>
                </a:rPr>
                <a:t>Juniper IDS</a:t>
              </a:r>
            </a:p>
          </p:txBody>
        </p:sp>
        <p:sp>
          <p:nvSpPr>
            <p:cNvPr id="21540" name="TextBox 13"/>
            <p:cNvSpPr txBox="1">
              <a:spLocks noChangeArrowheads="1"/>
            </p:cNvSpPr>
            <p:nvPr/>
          </p:nvSpPr>
          <p:spPr bwMode="auto">
            <a:xfrm>
              <a:off x="6721477" y="3702960"/>
              <a:ext cx="1284286" cy="269158"/>
            </a:xfrm>
            <a:prstGeom prst="rect">
              <a:avLst/>
            </a:prstGeom>
            <a:noFill/>
            <a:ln w="9525">
              <a:noFill/>
              <a:miter lim="800000"/>
              <a:headEnd/>
              <a:tailEnd/>
            </a:ln>
          </p:spPr>
          <p:txBody>
            <a:bodyPr>
              <a:spAutoFit/>
            </a:bodyPr>
            <a:lstStyle/>
            <a:p>
              <a:pPr algn="ctr"/>
              <a:r>
                <a:rPr lang="en-US" sz="1600">
                  <a:solidFill>
                    <a:srgbClr val="FF0000"/>
                  </a:solidFill>
                  <a:latin typeface="Arial Rounded MT Bold" pitchFamily="34" charset="0"/>
                </a:rPr>
                <a:t>TCP </a:t>
              </a:r>
            </a:p>
          </p:txBody>
        </p:sp>
        <p:sp>
          <p:nvSpPr>
            <p:cNvPr id="21541" name="TextBox 14"/>
            <p:cNvSpPr txBox="1">
              <a:spLocks noChangeArrowheads="1"/>
            </p:cNvSpPr>
            <p:nvPr/>
          </p:nvSpPr>
          <p:spPr bwMode="auto">
            <a:xfrm>
              <a:off x="5715434" y="4231844"/>
              <a:ext cx="1284286" cy="269158"/>
            </a:xfrm>
            <a:prstGeom prst="rect">
              <a:avLst/>
            </a:prstGeom>
            <a:noFill/>
            <a:ln w="9525">
              <a:noFill/>
              <a:miter lim="800000"/>
              <a:headEnd/>
              <a:tailEnd/>
            </a:ln>
          </p:spPr>
          <p:txBody>
            <a:bodyPr>
              <a:spAutoFit/>
            </a:bodyPr>
            <a:lstStyle/>
            <a:p>
              <a:pPr algn="ctr"/>
              <a:r>
                <a:rPr lang="en-US" sz="1600">
                  <a:solidFill>
                    <a:srgbClr val="00A000"/>
                  </a:solidFill>
                  <a:latin typeface="Arial Rounded MT Bold" pitchFamily="34" charset="0"/>
                </a:rPr>
                <a:t>VLAN 3-6</a:t>
              </a:r>
            </a:p>
          </p:txBody>
        </p:sp>
        <p:sp>
          <p:nvSpPr>
            <p:cNvPr id="21542" name="Rectangle 47"/>
            <p:cNvSpPr>
              <a:spLocks noChangeArrowheads="1"/>
            </p:cNvSpPr>
            <p:nvPr/>
          </p:nvSpPr>
          <p:spPr bwMode="auto">
            <a:xfrm>
              <a:off x="5551045" y="2243593"/>
              <a:ext cx="1888672" cy="318096"/>
            </a:xfrm>
            <a:prstGeom prst="rect">
              <a:avLst/>
            </a:prstGeom>
            <a:noFill/>
            <a:ln w="9525">
              <a:noFill/>
              <a:miter lim="800000"/>
              <a:headEnd/>
              <a:tailEnd/>
            </a:ln>
          </p:spPr>
          <p:txBody>
            <a:bodyPr>
              <a:spAutoFit/>
            </a:bodyPr>
            <a:lstStyle/>
            <a:p>
              <a:pPr algn="ctr"/>
              <a:r>
                <a:rPr lang="en-US" sz="2000" dirty="0" err="1">
                  <a:solidFill>
                    <a:srgbClr val="003AF2"/>
                  </a:solidFill>
                  <a:latin typeface="Arial Rounded MT Bold" pitchFamily="34" charset="0"/>
                </a:rPr>
                <a:t>Wireshark</a:t>
              </a:r>
              <a:endParaRPr lang="en-US" sz="2000" dirty="0">
                <a:solidFill>
                  <a:srgbClr val="003AF2"/>
                </a:solidFill>
                <a:latin typeface="Arial Rounded MT Bold" pitchFamily="34" charset="0"/>
              </a:endParaRPr>
            </a:p>
          </p:txBody>
        </p:sp>
        <p:sp>
          <p:nvSpPr>
            <p:cNvPr id="78" name="Oval 77"/>
            <p:cNvSpPr>
              <a:spLocks noChangeAspect="1"/>
            </p:cNvSpPr>
            <p:nvPr/>
          </p:nvSpPr>
          <p:spPr bwMode="auto">
            <a:xfrm>
              <a:off x="5643103" y="3584066"/>
              <a:ext cx="1482111" cy="1512636"/>
            </a:xfrm>
            <a:prstGeom prst="ellipse">
              <a:avLst/>
            </a:prstGeom>
            <a:no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80" name="Oval 79"/>
            <p:cNvSpPr>
              <a:spLocks noChangeAspect="1"/>
            </p:cNvSpPr>
            <p:nvPr/>
          </p:nvSpPr>
          <p:spPr bwMode="auto">
            <a:xfrm>
              <a:off x="6722467" y="3312390"/>
              <a:ext cx="1148405" cy="117419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grpSp>
      <p:grpSp>
        <p:nvGrpSpPr>
          <p:cNvPr id="90" name="Group 89"/>
          <p:cNvGrpSpPr/>
          <p:nvPr/>
        </p:nvGrpSpPr>
        <p:grpSpPr>
          <a:xfrm>
            <a:off x="4821521" y="2918333"/>
            <a:ext cx="1502664" cy="1463167"/>
            <a:chOff x="3505200" y="2883408"/>
            <a:chExt cx="1502664" cy="1463167"/>
          </a:xfrm>
        </p:grpSpPr>
        <p:sp>
          <p:nvSpPr>
            <p:cNvPr id="51" name="Oval 50"/>
            <p:cNvSpPr>
              <a:spLocks noChangeAspect="1"/>
            </p:cNvSpPr>
            <p:nvPr/>
          </p:nvSpPr>
          <p:spPr bwMode="auto">
            <a:xfrm>
              <a:off x="4100513" y="3429000"/>
              <a:ext cx="896937" cy="917575"/>
            </a:xfrm>
            <a:prstGeom prst="ellipse">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p>
          </p:txBody>
        </p:sp>
        <p:sp>
          <p:nvSpPr>
            <p:cNvPr id="52" name="Oval 51"/>
            <p:cNvSpPr>
              <a:spLocks noChangeAspect="1"/>
            </p:cNvSpPr>
            <p:nvPr/>
          </p:nvSpPr>
          <p:spPr bwMode="auto">
            <a:xfrm>
              <a:off x="4140200" y="2883408"/>
              <a:ext cx="862013" cy="881063"/>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p>
          </p:txBody>
        </p:sp>
        <p:sp>
          <p:nvSpPr>
            <p:cNvPr id="21548" name="TextBox 14"/>
            <p:cNvSpPr txBox="1">
              <a:spLocks noChangeArrowheads="1"/>
            </p:cNvSpPr>
            <p:nvPr/>
          </p:nvSpPr>
          <p:spPr bwMode="auto">
            <a:xfrm>
              <a:off x="4082755" y="3770376"/>
              <a:ext cx="925109" cy="276999"/>
            </a:xfrm>
            <a:prstGeom prst="rect">
              <a:avLst/>
            </a:prstGeom>
            <a:noFill/>
            <a:ln w="9525">
              <a:noFill/>
              <a:miter lim="800000"/>
              <a:headEnd/>
              <a:tailEnd/>
            </a:ln>
          </p:spPr>
          <p:txBody>
            <a:bodyPr wrap="square">
              <a:spAutoFit/>
            </a:bodyPr>
            <a:lstStyle/>
            <a:p>
              <a:pPr algn="ctr"/>
              <a:r>
                <a:rPr lang="en-US" sz="1200" dirty="0">
                  <a:solidFill>
                    <a:srgbClr val="00A000"/>
                  </a:solidFill>
                  <a:latin typeface="Arial Rounded MT Bold" pitchFamily="34" charset="0"/>
                </a:rPr>
                <a:t>VLAN 4-6</a:t>
              </a:r>
            </a:p>
          </p:txBody>
        </p:sp>
        <p:cxnSp>
          <p:nvCxnSpPr>
            <p:cNvPr id="21549" name="Straight Arrow Connector 85"/>
            <p:cNvCxnSpPr>
              <a:cxnSpLocks noChangeShapeType="1"/>
            </p:cNvCxnSpPr>
            <p:nvPr/>
          </p:nvCxnSpPr>
          <p:spPr bwMode="auto">
            <a:xfrm rot="16200000" flipH="1">
              <a:off x="4401887" y="3433774"/>
              <a:ext cx="314348" cy="0"/>
            </a:xfrm>
            <a:prstGeom prst="straightConnector1">
              <a:avLst/>
            </a:prstGeom>
            <a:noFill/>
            <a:ln w="38100" algn="ctr">
              <a:solidFill>
                <a:srgbClr val="2E56A2"/>
              </a:solidFill>
              <a:round/>
              <a:headEnd/>
              <a:tailEnd type="arrow" w="med" len="med"/>
            </a:ln>
          </p:spPr>
        </p:cxnSp>
        <p:cxnSp>
          <p:nvCxnSpPr>
            <p:cNvPr id="87" name="Straight Arrow Connector 85"/>
            <p:cNvCxnSpPr>
              <a:cxnSpLocks noChangeShapeType="1"/>
            </p:cNvCxnSpPr>
            <p:nvPr/>
          </p:nvCxnSpPr>
          <p:spPr bwMode="auto">
            <a:xfrm>
              <a:off x="3505200" y="3871677"/>
              <a:ext cx="452213" cy="1588"/>
            </a:xfrm>
            <a:prstGeom prst="straightConnector1">
              <a:avLst/>
            </a:prstGeom>
            <a:noFill/>
            <a:ln w="57150" algn="ctr">
              <a:solidFill>
                <a:srgbClr val="2E56A2"/>
              </a:solidFill>
              <a:round/>
              <a:headEnd/>
              <a:tailEnd type="arrow" w="med" len="med"/>
            </a:ln>
          </p:spPr>
        </p:cxnSp>
      </p:grpSp>
      <p:grpSp>
        <p:nvGrpSpPr>
          <p:cNvPr id="88" name="Group 87"/>
          <p:cNvGrpSpPr/>
          <p:nvPr/>
        </p:nvGrpSpPr>
        <p:grpSpPr>
          <a:xfrm>
            <a:off x="4789771" y="2168525"/>
            <a:ext cx="1595440" cy="1036637"/>
            <a:chOff x="3473450" y="2133600"/>
            <a:chExt cx="1595440" cy="1036637"/>
          </a:xfrm>
        </p:grpSpPr>
        <p:grpSp>
          <p:nvGrpSpPr>
            <p:cNvPr id="7" name="Group 52"/>
            <p:cNvGrpSpPr>
              <a:grpSpLocks/>
            </p:cNvGrpSpPr>
            <p:nvPr/>
          </p:nvGrpSpPr>
          <p:grpSpPr bwMode="auto">
            <a:xfrm>
              <a:off x="4057652" y="2133600"/>
              <a:ext cx="1011238" cy="1036637"/>
              <a:chOff x="4057548" y="2338821"/>
              <a:chExt cx="1012062" cy="1036638"/>
            </a:xfrm>
          </p:grpSpPr>
          <p:sp>
            <p:nvSpPr>
              <p:cNvPr id="55" name="Oval 54"/>
              <p:cNvSpPr>
                <a:spLocks noChangeAspect="1"/>
              </p:cNvSpPr>
              <p:nvPr/>
            </p:nvSpPr>
            <p:spPr bwMode="auto">
              <a:xfrm>
                <a:off x="4057548" y="2338821"/>
                <a:ext cx="1012062" cy="1036638"/>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1516" name="TextBox 10"/>
              <p:cNvSpPr txBox="1">
                <a:spLocks noChangeArrowheads="1"/>
              </p:cNvSpPr>
              <p:nvPr/>
            </p:nvSpPr>
            <p:spPr bwMode="auto">
              <a:xfrm>
                <a:off x="4066681" y="2696453"/>
                <a:ext cx="984249" cy="276999"/>
              </a:xfrm>
              <a:prstGeom prst="rect">
                <a:avLst/>
              </a:prstGeom>
              <a:noFill/>
              <a:ln w="9525">
                <a:noFill/>
                <a:miter lim="800000"/>
                <a:headEnd/>
                <a:tailEnd/>
              </a:ln>
            </p:spPr>
            <p:txBody>
              <a:bodyPr>
                <a:spAutoFit/>
              </a:bodyPr>
              <a:lstStyle/>
              <a:p>
                <a:pPr algn="ctr"/>
                <a:r>
                  <a:rPr lang="en-US" sz="1200" dirty="0">
                    <a:solidFill>
                      <a:srgbClr val="005395"/>
                    </a:solidFill>
                    <a:latin typeface="Arial Rounded MT Bold" pitchFamily="34" charset="0"/>
                  </a:rPr>
                  <a:t>VLAN 1-3</a:t>
                </a:r>
              </a:p>
            </p:txBody>
          </p:sp>
        </p:grpSp>
        <p:cxnSp>
          <p:nvCxnSpPr>
            <p:cNvPr id="21514" name="Straight Arrow Connector 85"/>
            <p:cNvCxnSpPr>
              <a:cxnSpLocks noChangeShapeType="1"/>
            </p:cNvCxnSpPr>
            <p:nvPr/>
          </p:nvCxnSpPr>
          <p:spPr bwMode="auto">
            <a:xfrm>
              <a:off x="3473450" y="2611870"/>
              <a:ext cx="452213" cy="1588"/>
            </a:xfrm>
            <a:prstGeom prst="straightConnector1">
              <a:avLst/>
            </a:prstGeom>
            <a:noFill/>
            <a:ln w="57150" algn="ctr">
              <a:solidFill>
                <a:srgbClr val="2E56A2"/>
              </a:solidFill>
              <a:round/>
              <a:headEnd/>
              <a:tailEnd type="arrow" w="med" len="med"/>
            </a:ln>
          </p:spPr>
        </p:cxnSp>
      </p:grpSp>
      <p:grpSp>
        <p:nvGrpSpPr>
          <p:cNvPr id="93" name="Group 92"/>
          <p:cNvGrpSpPr/>
          <p:nvPr/>
        </p:nvGrpSpPr>
        <p:grpSpPr>
          <a:xfrm>
            <a:off x="4732853" y="4302125"/>
            <a:ext cx="1667947" cy="1793875"/>
            <a:chOff x="3416532" y="4267200"/>
            <a:chExt cx="1667947" cy="1793875"/>
          </a:xfrm>
        </p:grpSpPr>
        <p:sp>
          <p:nvSpPr>
            <p:cNvPr id="79" name="Oval 78"/>
            <p:cNvSpPr>
              <a:spLocks noChangeAspect="1"/>
            </p:cNvSpPr>
            <p:nvPr/>
          </p:nvSpPr>
          <p:spPr bwMode="auto">
            <a:xfrm>
              <a:off x="4191233" y="4800600"/>
              <a:ext cx="819151" cy="838200"/>
            </a:xfrm>
            <a:prstGeom prst="ellipse">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1553" name="TextBox 13"/>
            <p:cNvSpPr txBox="1">
              <a:spLocks noChangeArrowheads="1"/>
            </p:cNvSpPr>
            <p:nvPr/>
          </p:nvSpPr>
          <p:spPr bwMode="auto">
            <a:xfrm>
              <a:off x="4169665" y="5057001"/>
              <a:ext cx="914814" cy="276999"/>
            </a:xfrm>
            <a:prstGeom prst="rect">
              <a:avLst/>
            </a:prstGeom>
            <a:noFill/>
            <a:ln w="9525">
              <a:noFill/>
              <a:miter lim="800000"/>
              <a:headEnd/>
              <a:tailEnd/>
            </a:ln>
          </p:spPr>
          <p:txBody>
            <a:bodyPr>
              <a:spAutoFit/>
            </a:bodyPr>
            <a:lstStyle/>
            <a:p>
              <a:pPr algn="ctr"/>
              <a:r>
                <a:rPr lang="en-US" sz="1200" dirty="0">
                  <a:solidFill>
                    <a:srgbClr val="FF0000"/>
                  </a:solidFill>
                  <a:latin typeface="Arial Rounded MT Bold" pitchFamily="34" charset="0"/>
                </a:rPr>
                <a:t>TCP</a:t>
              </a:r>
            </a:p>
          </p:txBody>
        </p:sp>
        <p:sp>
          <p:nvSpPr>
            <p:cNvPr id="71" name="Oval 70"/>
            <p:cNvSpPr>
              <a:spLocks noChangeAspect="1"/>
            </p:cNvSpPr>
            <p:nvPr/>
          </p:nvSpPr>
          <p:spPr bwMode="auto">
            <a:xfrm>
              <a:off x="3529244" y="4267200"/>
              <a:ext cx="1012826" cy="1036638"/>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73" name="Oval 72"/>
            <p:cNvSpPr>
              <a:spLocks noChangeAspect="1"/>
            </p:cNvSpPr>
            <p:nvPr/>
          </p:nvSpPr>
          <p:spPr bwMode="auto">
            <a:xfrm>
              <a:off x="3416532" y="4981575"/>
              <a:ext cx="1055688" cy="107950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cxnSp>
          <p:nvCxnSpPr>
            <p:cNvPr id="91" name="Straight Arrow Connector 85"/>
            <p:cNvCxnSpPr>
              <a:cxnSpLocks noChangeShapeType="1"/>
            </p:cNvCxnSpPr>
            <p:nvPr/>
          </p:nvCxnSpPr>
          <p:spPr bwMode="auto">
            <a:xfrm rot="16200000" flipH="1">
              <a:off x="4401887" y="4576775"/>
              <a:ext cx="314348" cy="0"/>
            </a:xfrm>
            <a:prstGeom prst="straightConnector1">
              <a:avLst/>
            </a:prstGeom>
            <a:noFill/>
            <a:ln w="38100" algn="ctr">
              <a:solidFill>
                <a:srgbClr val="2E56A2"/>
              </a:solidFill>
              <a:round/>
              <a:headEnd/>
              <a:tailEnd type="arrow" w="med" len="med"/>
            </a:ln>
          </p:spPr>
        </p:cxnSp>
        <p:cxnSp>
          <p:nvCxnSpPr>
            <p:cNvPr id="92" name="Straight Arrow Connector 85"/>
            <p:cNvCxnSpPr>
              <a:cxnSpLocks noChangeShapeType="1"/>
            </p:cNvCxnSpPr>
            <p:nvPr/>
          </p:nvCxnSpPr>
          <p:spPr bwMode="auto">
            <a:xfrm>
              <a:off x="3505200" y="5094668"/>
              <a:ext cx="452213" cy="1588"/>
            </a:xfrm>
            <a:prstGeom prst="straightConnector1">
              <a:avLst/>
            </a:prstGeom>
            <a:noFill/>
            <a:ln w="57150" algn="ctr">
              <a:solidFill>
                <a:srgbClr val="2E56A2"/>
              </a:solidFill>
              <a:round/>
              <a:headEnd/>
              <a:tailEnd type="arrow" w="med" len="med"/>
            </a:ln>
          </p:spPr>
        </p:cxnSp>
      </p:grpSp>
      <p:grpSp>
        <p:nvGrpSpPr>
          <p:cNvPr id="54" name="Group 55"/>
          <p:cNvGrpSpPr>
            <a:grpSpLocks/>
          </p:cNvGrpSpPr>
          <p:nvPr/>
        </p:nvGrpSpPr>
        <p:grpSpPr bwMode="auto">
          <a:xfrm>
            <a:off x="1925921" y="2320925"/>
            <a:ext cx="3161919" cy="3412172"/>
            <a:chOff x="1114413" y="2516911"/>
            <a:chExt cx="3161917" cy="3410504"/>
          </a:xfrm>
        </p:grpSpPr>
        <p:pic>
          <p:nvPicPr>
            <p:cNvPr id="56" name="Picture 59" descr="MGX8000MultiserviceSwitch"/>
            <p:cNvPicPr>
              <a:picLocks noChangeAspect="1" noChangeArrowheads="1"/>
            </p:cNvPicPr>
            <p:nvPr/>
          </p:nvPicPr>
          <p:blipFill>
            <a:blip r:embed="rId3"/>
            <a:srcRect/>
            <a:stretch>
              <a:fillRect/>
            </a:stretch>
          </p:blipFill>
          <p:spPr bwMode="auto">
            <a:xfrm>
              <a:off x="1339838" y="3847814"/>
              <a:ext cx="473075" cy="547688"/>
            </a:xfrm>
            <a:prstGeom prst="rect">
              <a:avLst/>
            </a:prstGeom>
            <a:noFill/>
            <a:ln w="9525">
              <a:noFill/>
              <a:miter lim="800000"/>
              <a:headEnd/>
              <a:tailEnd/>
            </a:ln>
          </p:spPr>
        </p:pic>
        <p:sp>
          <p:nvSpPr>
            <p:cNvPr id="57" name="TextBox 20"/>
            <p:cNvSpPr txBox="1">
              <a:spLocks noChangeArrowheads="1"/>
            </p:cNvSpPr>
            <p:nvPr/>
          </p:nvSpPr>
          <p:spPr bwMode="auto">
            <a:xfrm>
              <a:off x="1114413" y="4347876"/>
              <a:ext cx="928688" cy="738304"/>
            </a:xfrm>
            <a:prstGeom prst="rect">
              <a:avLst/>
            </a:prstGeom>
            <a:noFill/>
            <a:ln w="9525">
              <a:noFill/>
              <a:miter lim="800000"/>
              <a:headEnd/>
              <a:tailEnd/>
            </a:ln>
          </p:spPr>
          <p:txBody>
            <a:bodyPr>
              <a:spAutoFit/>
            </a:bodyPr>
            <a:lstStyle/>
            <a:p>
              <a:pPr algn="ctr"/>
              <a:r>
                <a:rPr lang="en-US" sz="1400">
                  <a:latin typeface="Arial Rounded MT Bold" pitchFamily="34" charset="0"/>
                </a:rPr>
                <a:t>SPAN Port or TAP</a:t>
              </a:r>
            </a:p>
          </p:txBody>
        </p:sp>
        <p:grpSp>
          <p:nvGrpSpPr>
            <p:cNvPr id="58" name="Group 52"/>
            <p:cNvGrpSpPr>
              <a:grpSpLocks/>
            </p:cNvGrpSpPr>
            <p:nvPr/>
          </p:nvGrpSpPr>
          <p:grpSpPr bwMode="auto">
            <a:xfrm>
              <a:off x="2892337" y="2516911"/>
              <a:ext cx="1274837" cy="895298"/>
              <a:chOff x="2892337" y="2516910"/>
              <a:chExt cx="1274837" cy="895298"/>
            </a:xfrm>
          </p:grpSpPr>
          <p:sp>
            <p:nvSpPr>
              <p:cNvPr id="81" name="Rectangle 80"/>
              <p:cNvSpPr/>
              <p:nvPr/>
            </p:nvSpPr>
            <p:spPr bwMode="auto">
              <a:xfrm>
                <a:off x="3248012" y="2516910"/>
                <a:ext cx="517524" cy="582328"/>
              </a:xfrm>
              <a:prstGeom prst="rect">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85" name="Picture 229"/>
              <p:cNvPicPr>
                <a:picLocks noChangeAspect="1" noChangeArrowheads="1"/>
              </p:cNvPicPr>
              <p:nvPr/>
            </p:nvPicPr>
            <p:blipFill>
              <a:blip r:embed="rId4"/>
              <a:srcRect/>
              <a:stretch>
                <a:fillRect/>
              </a:stretch>
            </p:blipFill>
            <p:spPr bwMode="auto">
              <a:xfrm>
                <a:off x="3309926" y="2619105"/>
                <a:ext cx="411162" cy="406363"/>
              </a:xfrm>
              <a:prstGeom prst="rect">
                <a:avLst/>
              </a:prstGeom>
              <a:noFill/>
              <a:ln w="9525" algn="ctr">
                <a:noFill/>
                <a:miter lim="800000"/>
                <a:headEnd/>
                <a:tailEnd/>
              </a:ln>
            </p:spPr>
          </p:pic>
          <p:sp>
            <p:nvSpPr>
              <p:cNvPr id="86" name="TextBox 21"/>
              <p:cNvSpPr txBox="1">
                <a:spLocks noChangeArrowheads="1"/>
              </p:cNvSpPr>
              <p:nvPr/>
            </p:nvSpPr>
            <p:spPr bwMode="auto">
              <a:xfrm>
                <a:off x="2892337" y="3025722"/>
                <a:ext cx="1274837" cy="386486"/>
              </a:xfrm>
              <a:prstGeom prst="rect">
                <a:avLst/>
              </a:prstGeom>
              <a:noFill/>
              <a:ln w="9525">
                <a:noFill/>
                <a:miter lim="800000"/>
                <a:headEnd/>
                <a:tailEnd/>
              </a:ln>
            </p:spPr>
            <p:txBody>
              <a:bodyPr anchor="b"/>
              <a:lstStyle/>
              <a:p>
                <a:pPr algn="ctr"/>
                <a:r>
                  <a:rPr lang="en-US" sz="1600" dirty="0" err="1">
                    <a:solidFill>
                      <a:srgbClr val="003AF2"/>
                    </a:solidFill>
                    <a:latin typeface="Arial Rounded MT Bold" pitchFamily="34" charset="0"/>
                  </a:rPr>
                  <a:t>Wireshark</a:t>
                </a:r>
                <a:endParaRPr lang="en-US" sz="1600" dirty="0">
                  <a:solidFill>
                    <a:srgbClr val="003AF2"/>
                  </a:solidFill>
                  <a:latin typeface="Arial Rounded MT Bold" pitchFamily="34" charset="0"/>
                </a:endParaRPr>
              </a:p>
            </p:txBody>
          </p:sp>
        </p:grpSp>
        <p:grpSp>
          <p:nvGrpSpPr>
            <p:cNvPr id="59" name="Group 53"/>
            <p:cNvGrpSpPr>
              <a:grpSpLocks/>
            </p:cNvGrpSpPr>
            <p:nvPr/>
          </p:nvGrpSpPr>
          <p:grpSpPr bwMode="auto">
            <a:xfrm>
              <a:off x="2823840" y="3805333"/>
              <a:ext cx="1343334" cy="881603"/>
              <a:chOff x="2823840" y="3805332"/>
              <a:chExt cx="1343334" cy="881603"/>
            </a:xfrm>
          </p:grpSpPr>
          <p:sp>
            <p:nvSpPr>
              <p:cNvPr id="75" name="Rectangle 74"/>
              <p:cNvSpPr/>
              <p:nvPr/>
            </p:nvSpPr>
            <p:spPr bwMode="auto">
              <a:xfrm>
                <a:off x="3243250" y="3805332"/>
                <a:ext cx="515936" cy="580742"/>
              </a:xfrm>
              <a:prstGeom prst="rect">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76" name="Picture 229"/>
              <p:cNvPicPr>
                <a:picLocks noChangeAspect="1" noChangeArrowheads="1"/>
              </p:cNvPicPr>
              <p:nvPr/>
            </p:nvPicPr>
            <p:blipFill>
              <a:blip r:embed="rId5"/>
              <a:srcRect/>
              <a:stretch>
                <a:fillRect/>
              </a:stretch>
            </p:blipFill>
            <p:spPr bwMode="auto">
              <a:xfrm>
                <a:off x="3300401" y="3905514"/>
                <a:ext cx="411162" cy="398946"/>
              </a:xfrm>
              <a:prstGeom prst="rect">
                <a:avLst/>
              </a:prstGeom>
              <a:noFill/>
              <a:ln w="9525" algn="ctr">
                <a:noFill/>
                <a:miter lim="800000"/>
                <a:headEnd/>
                <a:tailEnd/>
              </a:ln>
            </p:spPr>
          </p:pic>
          <p:sp>
            <p:nvSpPr>
              <p:cNvPr id="77" name="TextBox 22"/>
              <p:cNvSpPr txBox="1">
                <a:spLocks noChangeArrowheads="1"/>
              </p:cNvSpPr>
              <p:nvPr/>
            </p:nvSpPr>
            <p:spPr bwMode="auto">
              <a:xfrm>
                <a:off x="2823840" y="4348546"/>
                <a:ext cx="1343334" cy="338389"/>
              </a:xfrm>
              <a:prstGeom prst="rect">
                <a:avLst/>
              </a:prstGeom>
              <a:noFill/>
              <a:ln w="9525">
                <a:noFill/>
                <a:miter lim="800000"/>
                <a:headEnd/>
                <a:tailEnd/>
              </a:ln>
            </p:spPr>
            <p:txBody>
              <a:bodyPr wrap="square">
                <a:spAutoFit/>
              </a:bodyPr>
              <a:lstStyle/>
              <a:p>
                <a:pPr algn="ctr"/>
                <a:r>
                  <a:rPr lang="en-US" sz="1600" dirty="0">
                    <a:solidFill>
                      <a:srgbClr val="00B050"/>
                    </a:solidFill>
                    <a:latin typeface="Arial Rounded MT Bold" pitchFamily="34" charset="0"/>
                  </a:rPr>
                  <a:t> </a:t>
                </a:r>
                <a:r>
                  <a:rPr lang="en-US" sz="1600" dirty="0" err="1">
                    <a:solidFill>
                      <a:srgbClr val="00B050"/>
                    </a:solidFill>
                    <a:latin typeface="Arial Rounded MT Bold" pitchFamily="34" charset="0"/>
                  </a:rPr>
                  <a:t>Niksun</a:t>
                </a:r>
                <a:r>
                  <a:rPr lang="en-US" sz="1600" dirty="0">
                    <a:solidFill>
                      <a:srgbClr val="00B050"/>
                    </a:solidFill>
                    <a:latin typeface="Arial Rounded MT Bold" pitchFamily="34" charset="0"/>
                  </a:rPr>
                  <a:t> DR</a:t>
                </a:r>
              </a:p>
            </p:txBody>
          </p:sp>
        </p:grpSp>
        <p:grpSp>
          <p:nvGrpSpPr>
            <p:cNvPr id="60" name="Group 54"/>
            <p:cNvGrpSpPr>
              <a:grpSpLocks/>
            </p:cNvGrpSpPr>
            <p:nvPr/>
          </p:nvGrpSpPr>
          <p:grpSpPr bwMode="auto">
            <a:xfrm>
              <a:off x="2776143" y="5019178"/>
              <a:ext cx="1500187" cy="908237"/>
              <a:chOff x="2776143" y="5019176"/>
              <a:chExt cx="1500187" cy="908237"/>
            </a:xfrm>
          </p:grpSpPr>
          <p:sp>
            <p:nvSpPr>
              <p:cNvPr id="70" name="Rectangle 69"/>
              <p:cNvSpPr/>
              <p:nvPr/>
            </p:nvSpPr>
            <p:spPr bwMode="auto">
              <a:xfrm>
                <a:off x="3273412" y="5019176"/>
                <a:ext cx="517525" cy="582329"/>
              </a:xfrm>
              <a:prstGeom prst="rect">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pic>
            <p:nvPicPr>
              <p:cNvPr id="72" name="Picture 229"/>
              <p:cNvPicPr>
                <a:picLocks noChangeAspect="1" noChangeArrowheads="1"/>
              </p:cNvPicPr>
              <p:nvPr/>
            </p:nvPicPr>
            <p:blipFill>
              <a:blip r:embed="rId6"/>
              <a:srcRect/>
              <a:stretch>
                <a:fillRect/>
              </a:stretch>
            </p:blipFill>
            <p:spPr bwMode="auto">
              <a:xfrm>
                <a:off x="3328976" y="5144511"/>
                <a:ext cx="411162" cy="368877"/>
              </a:xfrm>
              <a:prstGeom prst="rect">
                <a:avLst/>
              </a:prstGeom>
              <a:noFill/>
              <a:ln w="9525" algn="ctr">
                <a:noFill/>
                <a:miter lim="800000"/>
                <a:headEnd/>
                <a:tailEnd/>
              </a:ln>
            </p:spPr>
          </p:pic>
          <p:sp>
            <p:nvSpPr>
              <p:cNvPr id="74" name="TextBox 23"/>
              <p:cNvSpPr txBox="1">
                <a:spLocks noChangeArrowheads="1"/>
              </p:cNvSpPr>
              <p:nvPr/>
            </p:nvSpPr>
            <p:spPr bwMode="auto">
              <a:xfrm>
                <a:off x="2776143" y="5618452"/>
                <a:ext cx="1500187" cy="308961"/>
              </a:xfrm>
              <a:prstGeom prst="rect">
                <a:avLst/>
              </a:prstGeom>
              <a:noFill/>
              <a:ln w="9525">
                <a:noFill/>
                <a:miter lim="800000"/>
                <a:headEnd/>
                <a:tailEnd/>
              </a:ln>
            </p:spPr>
            <p:txBody>
              <a:bodyPr anchor="b"/>
              <a:lstStyle/>
              <a:p>
                <a:pPr algn="ctr"/>
                <a:r>
                  <a:rPr lang="en-US" sz="1600" dirty="0" smtClean="0">
                    <a:solidFill>
                      <a:srgbClr val="FF0000"/>
                    </a:solidFill>
                    <a:latin typeface="Arial Rounded MT Bold" pitchFamily="34" charset="0"/>
                  </a:rPr>
                  <a:t>Juniper IDS</a:t>
                </a:r>
                <a:endParaRPr lang="en-US" sz="1600" dirty="0">
                  <a:solidFill>
                    <a:srgbClr val="FF0000"/>
                  </a:solidFill>
                  <a:latin typeface="Arial Rounded MT Bold" pitchFamily="34" charset="0"/>
                </a:endParaRPr>
              </a:p>
            </p:txBody>
          </p:sp>
        </p:grpSp>
        <p:sp>
          <p:nvSpPr>
            <p:cNvPr id="61" name="TextBox 33"/>
            <p:cNvSpPr txBox="1">
              <a:spLocks noChangeArrowheads="1"/>
            </p:cNvSpPr>
            <p:nvPr/>
          </p:nvSpPr>
          <p:spPr bwMode="auto">
            <a:xfrm rot="2316348">
              <a:off x="2187061" y="4744626"/>
              <a:ext cx="596317" cy="338389"/>
            </a:xfrm>
            <a:prstGeom prst="rect">
              <a:avLst/>
            </a:prstGeom>
            <a:noFill/>
            <a:ln w="9525">
              <a:noFill/>
              <a:miter lim="800000"/>
              <a:headEnd/>
              <a:tailEnd/>
            </a:ln>
          </p:spPr>
          <p:txBody>
            <a:bodyPr wrap="none">
              <a:spAutoFit/>
            </a:bodyPr>
            <a:lstStyle/>
            <a:p>
              <a:pPr algn="ctr"/>
              <a:r>
                <a:rPr lang="en-US" sz="1600">
                  <a:solidFill>
                    <a:srgbClr val="FF0000"/>
                  </a:solidFill>
                  <a:latin typeface="Arial Rounded MT Bold" pitchFamily="34" charset="0"/>
                </a:rPr>
                <a:t>TCP</a:t>
              </a:r>
            </a:p>
          </p:txBody>
        </p:sp>
        <p:sp>
          <p:nvSpPr>
            <p:cNvPr id="65" name="TextBox 35"/>
            <p:cNvSpPr txBox="1">
              <a:spLocks noChangeArrowheads="1"/>
            </p:cNvSpPr>
            <p:nvPr/>
          </p:nvSpPr>
          <p:spPr bwMode="auto">
            <a:xfrm>
              <a:off x="2219313" y="3822414"/>
              <a:ext cx="928688" cy="584490"/>
            </a:xfrm>
            <a:prstGeom prst="rect">
              <a:avLst/>
            </a:prstGeom>
            <a:noFill/>
            <a:ln w="9525">
              <a:noFill/>
              <a:miter lim="800000"/>
              <a:headEnd/>
              <a:tailEnd/>
            </a:ln>
          </p:spPr>
          <p:txBody>
            <a:bodyPr>
              <a:spAutoFit/>
            </a:bodyPr>
            <a:lstStyle/>
            <a:p>
              <a:pPr algn="ctr"/>
              <a:r>
                <a:rPr lang="en-US" sz="1600">
                  <a:solidFill>
                    <a:srgbClr val="00A000"/>
                  </a:solidFill>
                  <a:latin typeface="Arial Rounded MT Bold" pitchFamily="34" charset="0"/>
                </a:rPr>
                <a:t>VLAN 3-6</a:t>
              </a:r>
            </a:p>
          </p:txBody>
        </p:sp>
        <p:sp>
          <p:nvSpPr>
            <p:cNvPr id="66" name="TextBox 36"/>
            <p:cNvSpPr txBox="1">
              <a:spLocks noChangeArrowheads="1"/>
            </p:cNvSpPr>
            <p:nvPr/>
          </p:nvSpPr>
          <p:spPr bwMode="auto">
            <a:xfrm rot="19207081">
              <a:off x="1799975" y="3219831"/>
              <a:ext cx="1113317" cy="338389"/>
            </a:xfrm>
            <a:prstGeom prst="rect">
              <a:avLst/>
            </a:prstGeom>
            <a:noFill/>
            <a:ln w="9525">
              <a:noFill/>
              <a:miter lim="800000"/>
              <a:headEnd/>
              <a:tailEnd/>
            </a:ln>
          </p:spPr>
          <p:txBody>
            <a:bodyPr wrap="none">
              <a:spAutoFit/>
            </a:bodyPr>
            <a:lstStyle/>
            <a:p>
              <a:pPr algn="ctr"/>
              <a:r>
                <a:rPr lang="en-US" sz="1600">
                  <a:solidFill>
                    <a:srgbClr val="003AF2"/>
                  </a:solidFill>
                  <a:latin typeface="Arial Rounded MT Bold" pitchFamily="34" charset="0"/>
                </a:rPr>
                <a:t>VLAN 1-3</a:t>
              </a:r>
            </a:p>
          </p:txBody>
        </p:sp>
        <p:cxnSp>
          <p:nvCxnSpPr>
            <p:cNvPr id="67" name="Straight Arrow Connector 53"/>
            <p:cNvCxnSpPr>
              <a:cxnSpLocks noChangeShapeType="1"/>
            </p:cNvCxnSpPr>
            <p:nvPr/>
          </p:nvCxnSpPr>
          <p:spPr bwMode="auto">
            <a:xfrm flipV="1">
              <a:off x="1885938" y="2882613"/>
              <a:ext cx="1333500" cy="1219200"/>
            </a:xfrm>
            <a:prstGeom prst="straightConnector1">
              <a:avLst/>
            </a:prstGeom>
            <a:noFill/>
            <a:ln w="28575" algn="ctr">
              <a:solidFill>
                <a:schemeClr val="tx1"/>
              </a:solidFill>
              <a:round/>
              <a:headEnd/>
              <a:tailEnd type="arrow" w="med" len="med"/>
            </a:ln>
          </p:spPr>
        </p:cxnSp>
        <p:cxnSp>
          <p:nvCxnSpPr>
            <p:cNvPr id="68" name="Straight Arrow Connector 54"/>
            <p:cNvCxnSpPr>
              <a:cxnSpLocks noChangeShapeType="1"/>
            </p:cNvCxnSpPr>
            <p:nvPr/>
          </p:nvCxnSpPr>
          <p:spPr bwMode="auto">
            <a:xfrm>
              <a:off x="1892288" y="4097050"/>
              <a:ext cx="1346200" cy="23812"/>
            </a:xfrm>
            <a:prstGeom prst="straightConnector1">
              <a:avLst/>
            </a:prstGeom>
            <a:noFill/>
            <a:ln w="28575" algn="ctr">
              <a:solidFill>
                <a:schemeClr val="tx1"/>
              </a:solidFill>
              <a:round/>
              <a:headEnd/>
              <a:tailEnd type="arrow" w="med" len="med"/>
            </a:ln>
          </p:spPr>
        </p:cxnSp>
        <p:cxnSp>
          <p:nvCxnSpPr>
            <p:cNvPr id="69" name="Straight Arrow Connector 57"/>
            <p:cNvCxnSpPr>
              <a:cxnSpLocks noChangeShapeType="1"/>
            </p:cNvCxnSpPr>
            <p:nvPr/>
          </p:nvCxnSpPr>
          <p:spPr bwMode="auto">
            <a:xfrm>
              <a:off x="1889113" y="4098637"/>
              <a:ext cx="1320800" cy="1222375"/>
            </a:xfrm>
            <a:prstGeom prst="straightConnector1">
              <a:avLst/>
            </a:prstGeom>
            <a:noFill/>
            <a:ln w="28575"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xit" presetSubtype="2" fill="hold" nodeType="with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1+ppt_w/2"/>
                                          </p:val>
                                        </p:tav>
                                      </p:tavLst>
                                    </p:anim>
                                    <p:anim calcmode="lin" valueType="num">
                                      <p:cBhvr additive="base">
                                        <p:cTn id="11" dur="500"/>
                                        <p:tgtEl>
                                          <p:spTgt spid="4"/>
                                        </p:tgtEl>
                                        <p:attrNameLst>
                                          <p:attrName>ppt_y</p:attrName>
                                        </p:attrNameLst>
                                      </p:cBhvr>
                                      <p:tavLst>
                                        <p:tav tm="0">
                                          <p:val>
                                            <p:strVal val="ppt_y"/>
                                          </p:val>
                                        </p:tav>
                                        <p:tav tm="100000">
                                          <p:val>
                                            <p:strVal val="ppt_y"/>
                                          </p:val>
                                        </p:tav>
                                      </p:tavLst>
                                    </p:anim>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21">
                                            <p:txEl>
                                              <p:pRg st="0" end="0"/>
                                            </p:txEl>
                                          </p:spTgt>
                                        </p:tgtEl>
                                        <p:attrNameLst>
                                          <p:attrName>style.visibility</p:attrName>
                                        </p:attrNameLst>
                                      </p:cBhvr>
                                      <p:to>
                                        <p:strVal val="visible"/>
                                      </p:to>
                                    </p:set>
                                    <p:animEffect transition="in" filter="blinds(horizontal)">
                                      <p:cBhvr>
                                        <p:cTn id="17" dur="500"/>
                                        <p:tgtEl>
                                          <p:spTgt spid="9221">
                                            <p:txEl>
                                              <p:pRg st="0" end="0"/>
                                            </p:txEl>
                                          </p:spTgt>
                                        </p:tgtEl>
                                      </p:cBhvr>
                                    </p:animEffect>
                                  </p:childTnLst>
                                </p:cTn>
                              </p:par>
                              <p:par>
                                <p:cTn id="18" presetID="2" presetClass="entr" presetSubtype="4" fill="hold" nodeType="withEffect">
                                  <p:stCondLst>
                                    <p:cond delay="0"/>
                                  </p:stCondLst>
                                  <p:childTnLst>
                                    <p:set>
                                      <p:cBhvr>
                                        <p:cTn id="19" dur="1" fill="hold">
                                          <p:stCondLst>
                                            <p:cond delay="0"/>
                                          </p:stCondLst>
                                        </p:cTn>
                                        <p:tgtEl>
                                          <p:spTgt spid="88"/>
                                        </p:tgtEl>
                                        <p:attrNameLst>
                                          <p:attrName>style.visibility</p:attrName>
                                        </p:attrNameLst>
                                      </p:cBhvr>
                                      <p:to>
                                        <p:strVal val="visible"/>
                                      </p:to>
                                    </p:set>
                                    <p:anim calcmode="lin" valueType="num">
                                      <p:cBhvr additive="base">
                                        <p:cTn id="20" dur="500" fill="hold"/>
                                        <p:tgtEl>
                                          <p:spTgt spid="88"/>
                                        </p:tgtEl>
                                        <p:attrNameLst>
                                          <p:attrName>ppt_x</p:attrName>
                                        </p:attrNameLst>
                                      </p:cBhvr>
                                      <p:tavLst>
                                        <p:tav tm="0">
                                          <p:val>
                                            <p:strVal val="#ppt_x"/>
                                          </p:val>
                                        </p:tav>
                                        <p:tav tm="100000">
                                          <p:val>
                                            <p:strVal val="#ppt_x"/>
                                          </p:val>
                                        </p:tav>
                                      </p:tavLst>
                                    </p:anim>
                                    <p:anim calcmode="lin" valueType="num">
                                      <p:cBhvr additive="base">
                                        <p:cTn id="21"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9221">
                                            <p:txEl>
                                              <p:pRg st="1" end="1"/>
                                            </p:txEl>
                                          </p:spTgt>
                                        </p:tgtEl>
                                        <p:attrNameLst>
                                          <p:attrName>style.visibility</p:attrName>
                                        </p:attrNameLst>
                                      </p:cBhvr>
                                      <p:to>
                                        <p:strVal val="visible"/>
                                      </p:to>
                                    </p:set>
                                    <p:animEffect transition="in" filter="blinds(horizontal)">
                                      <p:cBhvr>
                                        <p:cTn id="26" dur="500"/>
                                        <p:tgtEl>
                                          <p:spTgt spid="9221">
                                            <p:txEl>
                                              <p:pRg st="1" end="1"/>
                                            </p:txEl>
                                          </p:spTgt>
                                        </p:tgtEl>
                                      </p:cBhvr>
                                    </p:animEffect>
                                  </p:childTnLst>
                                </p:cTn>
                              </p:par>
                              <p:par>
                                <p:cTn id="27" presetID="2" presetClass="entr" presetSubtype="4" fill="hold" nodeType="with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ppt_x"/>
                                          </p:val>
                                        </p:tav>
                                        <p:tav tm="100000">
                                          <p:val>
                                            <p:strVal val="#ppt_x"/>
                                          </p:val>
                                        </p:tav>
                                      </p:tavLst>
                                    </p:anim>
                                    <p:anim calcmode="lin" valueType="num">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ppt_x"/>
                                          </p:val>
                                        </p:tav>
                                        <p:tav tm="100000">
                                          <p:val>
                                            <p:strVal val="#ppt_x"/>
                                          </p:val>
                                        </p:tav>
                                      </p:tavLst>
                                    </p:anim>
                                    <p:anim calcmode="lin" valueType="num">
                                      <p:cBhvr additive="base">
                                        <p:cTn id="36"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nodeType="clickEffect">
                                  <p:stCondLst>
                                    <p:cond delay="0"/>
                                  </p:stCondLst>
                                  <p:childTnLst>
                                    <p:set>
                                      <p:cBhvr>
                                        <p:cTn id="40" dur="1" fill="hold">
                                          <p:stCondLst>
                                            <p:cond delay="0"/>
                                          </p:stCondLst>
                                        </p:cTn>
                                        <p:tgtEl>
                                          <p:spTgt spid="101">
                                            <p:txEl>
                                              <p:pRg st="0" end="0"/>
                                            </p:txEl>
                                          </p:spTgt>
                                        </p:tgtEl>
                                        <p:attrNameLst>
                                          <p:attrName>style.visibility</p:attrName>
                                        </p:attrNameLst>
                                      </p:cBhvr>
                                      <p:to>
                                        <p:strVal val="visible"/>
                                      </p:to>
                                    </p:set>
                                    <p:anim calcmode="lin" valueType="num">
                                      <p:cBhvr additive="base">
                                        <p:cTn id="41" dur="500" fill="hold"/>
                                        <p:tgtEl>
                                          <p:spTgt spid="10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1">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dirty="0" smtClean="0">
                <a:ea typeface="ＭＳ Ｐゴシック" pitchFamily="34" charset="-128"/>
              </a:rPr>
              <a:t>Another Overlap Example</a:t>
            </a:r>
            <a:endParaRPr lang="en-US" sz="4000" dirty="0" smtClean="0">
              <a:ea typeface="ＭＳ Ｐゴシック" pitchFamily="34" charset="-128"/>
            </a:endParaRPr>
          </a:p>
        </p:txBody>
      </p:sp>
      <p:sp>
        <p:nvSpPr>
          <p:cNvPr id="20484" name="Content Placeholder 14"/>
          <p:cNvSpPr>
            <a:spLocks noGrp="1"/>
          </p:cNvSpPr>
          <p:nvPr>
            <p:ph idx="4294967295"/>
          </p:nvPr>
        </p:nvSpPr>
        <p:spPr>
          <a:xfrm>
            <a:off x="4498975" y="4957763"/>
            <a:ext cx="4645025" cy="1508125"/>
          </a:xfrm>
        </p:spPr>
        <p:txBody>
          <a:bodyPr>
            <a:spAutoFit/>
          </a:bodyPr>
          <a:lstStyle/>
          <a:p>
            <a:pPr marL="0" indent="0" algn="ctr" eaLnBrk="1" hangingPunct="1">
              <a:buFont typeface="Times" pitchFamily="18" charset="0"/>
              <a:buNone/>
              <a:defRPr/>
            </a:pPr>
            <a:r>
              <a:rPr lang="en-US" sz="1800" dirty="0" smtClean="0">
                <a:ea typeface="ＭＳ Ｐゴシック" pitchFamily="34" charset="-128"/>
              </a:rPr>
              <a:t>CLI rules</a:t>
            </a:r>
          </a:p>
          <a:p>
            <a:pPr marL="0" indent="0" eaLnBrk="1" hangingPunct="1">
              <a:spcBef>
                <a:spcPts val="200"/>
              </a:spcBef>
              <a:buFont typeface="Times" pitchFamily="18" charset="0"/>
              <a:buNone/>
              <a:defRPr/>
            </a:pPr>
            <a:r>
              <a:rPr lang="en-US" sz="1000" b="0" dirty="0" smtClean="0">
                <a:ea typeface="ＭＳ Ｐゴシック" pitchFamily="34" charset="-128"/>
              </a:rPr>
              <a:t>To ensure all VLAN traffic goes to Monitor Port 2, clear the existing filters (</a:t>
            </a:r>
            <a:r>
              <a:rPr lang="en-US" sz="1000" dirty="0" smtClean="0">
                <a:ea typeface="ＭＳ Ｐゴシック" pitchFamily="34" charset="-128"/>
              </a:rPr>
              <a:t>filter discard </a:t>
            </a:r>
            <a:r>
              <a:rPr lang="en-US" sz="1000" b="0" dirty="0" smtClean="0">
                <a:ea typeface="ＭＳ Ｐゴシック" pitchFamily="34" charset="-128"/>
              </a:rPr>
              <a:t>command) and create 3 new filters by entering:</a:t>
            </a:r>
          </a:p>
          <a:p>
            <a:pPr marL="0" indent="0" eaLnBrk="1" hangingPunct="1">
              <a:spcBef>
                <a:spcPts val="200"/>
              </a:spcBef>
              <a:buFont typeface="Times" pitchFamily="18" charset="0"/>
              <a:buNone/>
              <a:defRPr/>
            </a:pPr>
            <a:endParaRPr lang="en-US" sz="200" b="0" dirty="0" smtClean="0">
              <a:ea typeface="ＭＳ Ｐゴシック" pitchFamily="34" charset="-128"/>
            </a:endParaRPr>
          </a:p>
          <a:p>
            <a:pPr marL="0" indent="0" eaLnBrk="1" hangingPunct="1">
              <a:spcBef>
                <a:spcPts val="200"/>
              </a:spcBef>
              <a:buFont typeface="Times" pitchFamily="18" charset="0"/>
              <a:buNone/>
              <a:defRPr/>
            </a:pPr>
            <a:r>
              <a:rPr lang="en-US" sz="1000" dirty="0" smtClean="0">
                <a:ea typeface="ＭＳ Ｐゴシック" pitchFamily="34" charset="-128"/>
              </a:rPr>
              <a:t>filter add </a:t>
            </a:r>
            <a:r>
              <a:rPr lang="en-US" sz="1000" dirty="0" err="1" smtClean="0">
                <a:ea typeface="ＭＳ Ｐゴシック" pitchFamily="34" charset="-128"/>
              </a:rPr>
              <a:t>in_ports</a:t>
            </a:r>
            <a:r>
              <a:rPr lang="en-US" sz="1000" dirty="0" smtClean="0">
                <a:ea typeface="ＭＳ Ｐゴシック" pitchFamily="34" charset="-128"/>
              </a:rPr>
              <a:t>=n1.3 </a:t>
            </a:r>
            <a:r>
              <a:rPr lang="en-US" sz="1000" dirty="0" err="1" smtClean="0">
                <a:ea typeface="ＭＳ Ｐゴシック" pitchFamily="34" charset="-128"/>
              </a:rPr>
              <a:t>tcp_port_dst</a:t>
            </a:r>
            <a:r>
              <a:rPr lang="en-US" sz="1000" dirty="0" smtClean="0">
                <a:ea typeface="ＭＳ Ｐゴシック" pitchFamily="34" charset="-128"/>
              </a:rPr>
              <a:t>=80 </a:t>
            </a:r>
            <a:r>
              <a:rPr lang="en-US" sz="1000" dirty="0" err="1" smtClean="0">
                <a:ea typeface="ＭＳ Ｐゴシック" pitchFamily="34" charset="-128"/>
              </a:rPr>
              <a:t>vlan</a:t>
            </a:r>
            <a:r>
              <a:rPr lang="en-US" sz="1000" dirty="0" smtClean="0">
                <a:ea typeface="ＭＳ Ｐゴシック" pitchFamily="34" charset="-128"/>
              </a:rPr>
              <a:t>=1 action=</a:t>
            </a:r>
            <a:r>
              <a:rPr lang="en-US" sz="1000" dirty="0" err="1" smtClean="0">
                <a:ea typeface="ＭＳ Ｐゴシック" pitchFamily="34" charset="-128"/>
              </a:rPr>
              <a:t>redir</a:t>
            </a:r>
            <a:r>
              <a:rPr lang="en-US" sz="1000" dirty="0" smtClean="0">
                <a:ea typeface="ＭＳ Ｐゴシック" pitchFamily="34" charset="-128"/>
              </a:rPr>
              <a:t> </a:t>
            </a:r>
            <a:r>
              <a:rPr lang="en-US" sz="1000" dirty="0" err="1" smtClean="0">
                <a:ea typeface="ＭＳ Ｐゴシック" pitchFamily="34" charset="-128"/>
              </a:rPr>
              <a:t>redir_ports</a:t>
            </a:r>
            <a:r>
              <a:rPr lang="en-US" sz="1000" dirty="0" smtClean="0">
                <a:ea typeface="ＭＳ Ｐゴシック" pitchFamily="34" charset="-128"/>
              </a:rPr>
              <a:t>=m.1,m.2</a:t>
            </a:r>
          </a:p>
          <a:p>
            <a:pPr marL="0" indent="0" eaLnBrk="1" hangingPunct="1">
              <a:spcBef>
                <a:spcPts val="200"/>
              </a:spcBef>
              <a:buFont typeface="Times" pitchFamily="18" charset="0"/>
              <a:buNone/>
              <a:defRPr/>
            </a:pPr>
            <a:r>
              <a:rPr lang="en-US" sz="1000" dirty="0" smtClean="0">
                <a:ea typeface="ＭＳ Ｐゴシック" pitchFamily="34" charset="-128"/>
              </a:rPr>
              <a:t>filter add </a:t>
            </a:r>
            <a:r>
              <a:rPr lang="en-US" sz="1000" dirty="0" err="1" smtClean="0">
                <a:ea typeface="ＭＳ Ｐゴシック" pitchFamily="34" charset="-128"/>
              </a:rPr>
              <a:t>in_ports</a:t>
            </a:r>
            <a:r>
              <a:rPr lang="en-US" sz="1000" dirty="0" smtClean="0">
                <a:ea typeface="ＭＳ Ｐゴシック" pitchFamily="34" charset="-128"/>
              </a:rPr>
              <a:t>=n1.3 </a:t>
            </a:r>
            <a:r>
              <a:rPr lang="en-US" sz="1000" dirty="0" err="1" smtClean="0">
                <a:ea typeface="ＭＳ Ｐゴシック" pitchFamily="34" charset="-128"/>
              </a:rPr>
              <a:t>tcp_port_dst</a:t>
            </a:r>
            <a:r>
              <a:rPr lang="en-US" sz="1000" dirty="0" smtClean="0">
                <a:ea typeface="ＭＳ Ｐゴシック" pitchFamily="34" charset="-128"/>
              </a:rPr>
              <a:t>=80 action=</a:t>
            </a:r>
            <a:r>
              <a:rPr lang="en-US" sz="1000" dirty="0" err="1" smtClean="0">
                <a:ea typeface="ＭＳ Ｐゴシック" pitchFamily="34" charset="-128"/>
              </a:rPr>
              <a:t>redir</a:t>
            </a:r>
            <a:r>
              <a:rPr lang="en-US" sz="1000" dirty="0" smtClean="0">
                <a:ea typeface="ＭＳ Ｐゴシック" pitchFamily="34" charset="-128"/>
              </a:rPr>
              <a:t> </a:t>
            </a:r>
            <a:r>
              <a:rPr lang="en-US" sz="1000" dirty="0" err="1" smtClean="0">
                <a:ea typeface="ＭＳ Ｐゴシック" pitchFamily="34" charset="-128"/>
              </a:rPr>
              <a:t>redir_ports</a:t>
            </a:r>
            <a:r>
              <a:rPr lang="en-US" sz="1000" dirty="0" smtClean="0">
                <a:ea typeface="ＭＳ Ｐゴシック" pitchFamily="34" charset="-128"/>
              </a:rPr>
              <a:t>=m1</a:t>
            </a:r>
          </a:p>
          <a:p>
            <a:pPr marL="0" indent="0" eaLnBrk="1" hangingPunct="1">
              <a:spcBef>
                <a:spcPts val="200"/>
              </a:spcBef>
              <a:buFont typeface="Times" pitchFamily="18" charset="0"/>
              <a:buNone/>
              <a:defRPr/>
            </a:pPr>
            <a:r>
              <a:rPr lang="en-US" sz="1000" dirty="0" smtClean="0">
                <a:ea typeface="ＭＳ Ｐゴシック" pitchFamily="34" charset="-128"/>
              </a:rPr>
              <a:t>filter add </a:t>
            </a:r>
            <a:r>
              <a:rPr lang="en-US" sz="1000" dirty="0" err="1" smtClean="0">
                <a:ea typeface="ＭＳ Ｐゴシック" pitchFamily="34" charset="-128"/>
              </a:rPr>
              <a:t>in_ports</a:t>
            </a:r>
            <a:r>
              <a:rPr lang="en-US" sz="1000" dirty="0" smtClean="0">
                <a:ea typeface="ＭＳ Ｐゴシック" pitchFamily="34" charset="-128"/>
              </a:rPr>
              <a:t>=n1.3 </a:t>
            </a:r>
            <a:r>
              <a:rPr lang="en-US" sz="1000" dirty="0" err="1" smtClean="0">
                <a:ea typeface="ＭＳ Ｐゴシック" pitchFamily="34" charset="-128"/>
              </a:rPr>
              <a:t>vlan</a:t>
            </a:r>
            <a:r>
              <a:rPr lang="en-US" sz="1000" dirty="0" smtClean="0">
                <a:ea typeface="ＭＳ Ｐゴシック" pitchFamily="34" charset="-128"/>
              </a:rPr>
              <a:t>=1 action=</a:t>
            </a:r>
            <a:r>
              <a:rPr lang="en-US" sz="1000" dirty="0" err="1" smtClean="0">
                <a:ea typeface="ＭＳ Ｐゴシック" pitchFamily="34" charset="-128"/>
              </a:rPr>
              <a:t>redir</a:t>
            </a:r>
            <a:r>
              <a:rPr lang="en-US" sz="1000" dirty="0" smtClean="0">
                <a:ea typeface="ＭＳ Ｐゴシック" pitchFamily="34" charset="-128"/>
              </a:rPr>
              <a:t> </a:t>
            </a:r>
            <a:r>
              <a:rPr lang="en-US" sz="1000" dirty="0" err="1" smtClean="0">
                <a:ea typeface="ＭＳ Ｐゴシック" pitchFamily="34" charset="-128"/>
              </a:rPr>
              <a:t>redir_ports</a:t>
            </a:r>
            <a:r>
              <a:rPr lang="en-US" sz="1000" dirty="0" smtClean="0">
                <a:ea typeface="ＭＳ Ｐゴシック" pitchFamily="34" charset="-128"/>
              </a:rPr>
              <a:t>=m.2</a:t>
            </a:r>
          </a:p>
          <a:p>
            <a:pPr marL="0" indent="0" eaLnBrk="1" hangingPunct="1">
              <a:spcBef>
                <a:spcPts val="200"/>
              </a:spcBef>
              <a:buFont typeface="Times" pitchFamily="18" charset="0"/>
              <a:buNone/>
              <a:defRPr/>
            </a:pPr>
            <a:r>
              <a:rPr lang="en-US" sz="1000" dirty="0" err="1" smtClean="0">
                <a:ea typeface="ＭＳ Ｐゴシック" pitchFamily="34" charset="-128"/>
              </a:rPr>
              <a:t>filtercommit</a:t>
            </a:r>
            <a:endParaRPr lang="en-US" sz="1000" dirty="0" smtClean="0">
              <a:ea typeface="ＭＳ Ｐゴシック" pitchFamily="34" charset="-128"/>
            </a:endParaRPr>
          </a:p>
        </p:txBody>
      </p:sp>
      <p:grpSp>
        <p:nvGrpSpPr>
          <p:cNvPr id="63" name="Group 62"/>
          <p:cNvGrpSpPr/>
          <p:nvPr/>
        </p:nvGrpSpPr>
        <p:grpSpPr>
          <a:xfrm>
            <a:off x="641350" y="2722563"/>
            <a:ext cx="2662238" cy="3123267"/>
            <a:chOff x="641350" y="2722563"/>
            <a:chExt cx="2662238" cy="3123267"/>
          </a:xfrm>
        </p:grpSpPr>
        <p:sp>
          <p:nvSpPr>
            <p:cNvPr id="10251" name="TextBox 12"/>
            <p:cNvSpPr txBox="1">
              <a:spLocks noChangeArrowheads="1"/>
            </p:cNvSpPr>
            <p:nvPr/>
          </p:nvSpPr>
          <p:spPr bwMode="auto">
            <a:xfrm>
              <a:off x="641350" y="3906838"/>
              <a:ext cx="2662238" cy="1938992"/>
            </a:xfrm>
            <a:prstGeom prst="rect">
              <a:avLst/>
            </a:prstGeom>
            <a:noFill/>
            <a:ln w="9525">
              <a:noFill/>
              <a:miter lim="800000"/>
              <a:headEnd/>
              <a:tailEnd/>
            </a:ln>
          </p:spPr>
          <p:txBody>
            <a:bodyPr>
              <a:spAutoFit/>
            </a:bodyPr>
            <a:lstStyle/>
            <a:p>
              <a:pPr algn="ctr">
                <a:defRPr/>
              </a:pPr>
              <a:r>
                <a:rPr lang="en-US" sz="4000" b="1" dirty="0">
                  <a:solidFill>
                    <a:srgbClr val="2953A5"/>
                  </a:solidFill>
                  <a:latin typeface="+mj-lt"/>
                  <a:ea typeface="ＭＳ Ｐゴシック" charset="-128"/>
                  <a:cs typeface="+mn-cs"/>
                </a:rPr>
                <a:t>All this for one simple overlap!</a:t>
              </a:r>
            </a:p>
          </p:txBody>
        </p:sp>
        <p:cxnSp>
          <p:nvCxnSpPr>
            <p:cNvPr id="22533" name="Straight Arrow Connector 16"/>
            <p:cNvCxnSpPr>
              <a:cxnSpLocks noChangeShapeType="1"/>
            </p:cNvCxnSpPr>
            <p:nvPr/>
          </p:nvCxnSpPr>
          <p:spPr bwMode="auto">
            <a:xfrm rot="16200000" flipV="1">
              <a:off x="1239044" y="3418682"/>
              <a:ext cx="1392237" cy="0"/>
            </a:xfrm>
            <a:prstGeom prst="straightConnector1">
              <a:avLst/>
            </a:prstGeom>
            <a:noFill/>
            <a:ln w="38100" algn="ctr">
              <a:solidFill>
                <a:srgbClr val="2953A5"/>
              </a:solidFill>
              <a:round/>
              <a:headEnd/>
              <a:tailEnd type="arrow" w="med" len="med"/>
            </a:ln>
          </p:spPr>
        </p:cxnSp>
      </p:grpSp>
      <p:grpSp>
        <p:nvGrpSpPr>
          <p:cNvPr id="65" name="Group 64"/>
          <p:cNvGrpSpPr/>
          <p:nvPr/>
        </p:nvGrpSpPr>
        <p:grpSpPr>
          <a:xfrm>
            <a:off x="893763" y="1711325"/>
            <a:ext cx="2106034" cy="2083832"/>
            <a:chOff x="893763" y="1711325"/>
            <a:chExt cx="2106034" cy="2083832"/>
          </a:xfrm>
        </p:grpSpPr>
        <p:grpSp>
          <p:nvGrpSpPr>
            <p:cNvPr id="55" name="Group 54"/>
            <p:cNvGrpSpPr/>
            <p:nvPr/>
          </p:nvGrpSpPr>
          <p:grpSpPr>
            <a:xfrm>
              <a:off x="893763" y="1711325"/>
              <a:ext cx="2078037" cy="2083832"/>
              <a:chOff x="893763" y="1711325"/>
              <a:chExt cx="2078037" cy="2083832"/>
            </a:xfrm>
          </p:grpSpPr>
          <p:sp>
            <p:nvSpPr>
              <p:cNvPr id="17" name="TextBox 16"/>
              <p:cNvSpPr txBox="1"/>
              <p:nvPr/>
            </p:nvSpPr>
            <p:spPr>
              <a:xfrm>
                <a:off x="1069975" y="1711325"/>
                <a:ext cx="792076" cy="338554"/>
              </a:xfrm>
              <a:prstGeom prst="rect">
                <a:avLst/>
              </a:prstGeom>
              <a:noFill/>
            </p:spPr>
            <p:txBody>
              <a:bodyPr wrap="none">
                <a:spAutoFit/>
              </a:bodyPr>
              <a:lstStyle/>
              <a:p>
                <a:pPr algn="ctr">
                  <a:defRPr/>
                </a:pPr>
                <a:r>
                  <a:rPr lang="en-US" sz="1600" b="1" dirty="0">
                    <a:solidFill>
                      <a:srgbClr val="FF0000"/>
                    </a:solidFill>
                    <a:latin typeface="+mj-lt"/>
                    <a:ea typeface="ＭＳ Ｐゴシック" charset="-128"/>
                    <a:cs typeface="+mn-cs"/>
                  </a:rPr>
                  <a:t>Tool #1</a:t>
                </a:r>
              </a:p>
            </p:txBody>
          </p:sp>
          <p:sp>
            <p:nvSpPr>
              <p:cNvPr id="18" name="TextBox 17"/>
              <p:cNvSpPr txBox="1"/>
              <p:nvPr/>
            </p:nvSpPr>
            <p:spPr>
              <a:xfrm>
                <a:off x="2020888" y="1716088"/>
                <a:ext cx="792076" cy="338554"/>
              </a:xfrm>
              <a:prstGeom prst="rect">
                <a:avLst/>
              </a:prstGeom>
              <a:noFill/>
            </p:spPr>
            <p:txBody>
              <a:bodyPr wrap="none">
                <a:spAutoFit/>
              </a:bodyPr>
              <a:lstStyle/>
              <a:p>
                <a:pPr algn="ctr">
                  <a:defRPr/>
                </a:pPr>
                <a:r>
                  <a:rPr lang="en-US" sz="1600" b="1" dirty="0">
                    <a:solidFill>
                      <a:srgbClr val="2E56A2"/>
                    </a:solidFill>
                    <a:latin typeface="+mj-lt"/>
                    <a:ea typeface="ＭＳ Ｐゴシック" charset="-128"/>
                    <a:cs typeface="+mn-cs"/>
                  </a:rPr>
                  <a:t>Tool #2</a:t>
                </a:r>
              </a:p>
            </p:txBody>
          </p:sp>
          <p:grpSp>
            <p:nvGrpSpPr>
              <p:cNvPr id="2" name="Group 24"/>
              <p:cNvGrpSpPr>
                <a:grpSpLocks noChangeAspect="1"/>
              </p:cNvGrpSpPr>
              <p:nvPr/>
            </p:nvGrpSpPr>
            <p:grpSpPr bwMode="auto">
              <a:xfrm>
                <a:off x="893763" y="2133600"/>
                <a:ext cx="2078037" cy="1661557"/>
                <a:chOff x="638051" y="1161762"/>
                <a:chExt cx="1352963" cy="1063975"/>
              </a:xfrm>
            </p:grpSpPr>
            <p:sp>
              <p:nvSpPr>
                <p:cNvPr id="22581" name="Oval 30"/>
                <p:cNvSpPr>
                  <a:spLocks noChangeArrowheads="1"/>
                </p:cNvSpPr>
                <p:nvPr/>
              </p:nvSpPr>
              <p:spPr bwMode="auto">
                <a:xfrm>
                  <a:off x="638051" y="1163638"/>
                  <a:ext cx="833438" cy="787400"/>
                </a:xfrm>
                <a:prstGeom prst="ellipse">
                  <a:avLst/>
                </a:prstGeom>
                <a:noFill/>
                <a:ln w="38100" algn="ctr">
                  <a:solidFill>
                    <a:srgbClr val="FF0000"/>
                  </a:solidFill>
                  <a:round/>
                  <a:headEnd/>
                  <a:tailEnd/>
                </a:ln>
              </p:spPr>
              <p:txBody>
                <a:bodyPr/>
                <a:lstStyle/>
                <a:p>
                  <a:pPr algn="ctr"/>
                  <a:endParaRPr lang="en-US" sz="1600"/>
                </a:p>
              </p:txBody>
            </p:sp>
            <p:sp>
              <p:nvSpPr>
                <p:cNvPr id="22582" name="Oval 32"/>
                <p:cNvSpPr>
                  <a:spLocks noChangeArrowheads="1"/>
                </p:cNvSpPr>
                <p:nvPr/>
              </p:nvSpPr>
              <p:spPr bwMode="auto">
                <a:xfrm>
                  <a:off x="1155989" y="1161762"/>
                  <a:ext cx="835025" cy="787400"/>
                </a:xfrm>
                <a:prstGeom prst="ellipse">
                  <a:avLst/>
                </a:prstGeom>
                <a:noFill/>
                <a:ln w="38100" algn="ctr">
                  <a:solidFill>
                    <a:srgbClr val="005395"/>
                  </a:solidFill>
                  <a:round/>
                  <a:headEnd/>
                  <a:tailEnd/>
                </a:ln>
              </p:spPr>
              <p:txBody>
                <a:bodyPr/>
                <a:lstStyle/>
                <a:p>
                  <a:pPr algn="ctr"/>
                  <a:endParaRPr lang="en-US" sz="1600"/>
                </a:p>
              </p:txBody>
            </p:sp>
            <p:sp>
              <p:nvSpPr>
                <p:cNvPr id="28" name="TextBox 27"/>
                <p:cNvSpPr txBox="1"/>
                <p:nvPr/>
              </p:nvSpPr>
              <p:spPr>
                <a:xfrm>
                  <a:off x="733141" y="1989236"/>
                  <a:ext cx="120274" cy="236501"/>
                </a:xfrm>
                <a:prstGeom prst="rect">
                  <a:avLst/>
                </a:prstGeom>
                <a:noFill/>
              </p:spPr>
              <p:txBody>
                <a:bodyPr wrap="none">
                  <a:spAutoFit/>
                </a:bodyPr>
                <a:lstStyle/>
                <a:p>
                  <a:pPr algn="ctr">
                    <a:defRPr/>
                  </a:pPr>
                  <a:endParaRPr lang="en-US" b="1" dirty="0">
                    <a:latin typeface="+mn-lt"/>
                    <a:ea typeface="ＭＳ Ｐゴシック"/>
                    <a:cs typeface="ＭＳ Ｐゴシック"/>
                  </a:endParaRPr>
                </a:p>
              </p:txBody>
            </p:sp>
          </p:grpSp>
        </p:grpSp>
        <p:sp>
          <p:nvSpPr>
            <p:cNvPr id="29" name="TextBox 28"/>
            <p:cNvSpPr txBox="1"/>
            <p:nvPr/>
          </p:nvSpPr>
          <p:spPr>
            <a:xfrm>
              <a:off x="923544" y="2561781"/>
              <a:ext cx="803425" cy="338554"/>
            </a:xfrm>
            <a:prstGeom prst="rect">
              <a:avLst/>
            </a:prstGeom>
            <a:noFill/>
          </p:spPr>
          <p:txBody>
            <a:bodyPr wrap="none">
              <a:spAutoFit/>
            </a:bodyPr>
            <a:lstStyle/>
            <a:p>
              <a:pPr algn="ctr">
                <a:defRPr/>
              </a:pPr>
              <a:r>
                <a:rPr lang="en-US" sz="1600" b="1" dirty="0">
                  <a:solidFill>
                    <a:srgbClr val="FF0000"/>
                  </a:solidFill>
                  <a:latin typeface="+mj-lt"/>
                  <a:ea typeface="ＭＳ Ｐゴシック" charset="-128"/>
                  <a:cs typeface="+mn-cs"/>
                </a:rPr>
                <a:t>VLAN 3</a:t>
              </a:r>
            </a:p>
          </p:txBody>
        </p:sp>
        <p:sp>
          <p:nvSpPr>
            <p:cNvPr id="30" name="TextBox 29"/>
            <p:cNvSpPr txBox="1"/>
            <p:nvPr/>
          </p:nvSpPr>
          <p:spPr>
            <a:xfrm>
              <a:off x="2199705" y="2432304"/>
              <a:ext cx="800092" cy="584775"/>
            </a:xfrm>
            <a:prstGeom prst="rect">
              <a:avLst/>
            </a:prstGeom>
            <a:noFill/>
          </p:spPr>
          <p:txBody>
            <a:bodyPr wrap="none">
              <a:spAutoFit/>
            </a:bodyPr>
            <a:lstStyle/>
            <a:p>
              <a:pPr algn="ctr">
                <a:defRPr/>
              </a:pPr>
              <a:r>
                <a:rPr lang="en-US" sz="1600" b="1" dirty="0" err="1" smtClean="0">
                  <a:solidFill>
                    <a:srgbClr val="2E56A2"/>
                  </a:solidFill>
                  <a:latin typeface="+mj-lt"/>
                  <a:ea typeface="ＭＳ Ｐゴシック" charset="-128"/>
                  <a:cs typeface="+mn-cs"/>
                </a:rPr>
                <a:t>Dest</a:t>
              </a:r>
              <a:r>
                <a:rPr lang="en-US" sz="1600" b="1" dirty="0" smtClean="0">
                  <a:solidFill>
                    <a:srgbClr val="2E56A2"/>
                  </a:solidFill>
                  <a:latin typeface="+mj-lt"/>
                  <a:ea typeface="ＭＳ Ｐゴシック" charset="-128"/>
                  <a:cs typeface="+mn-cs"/>
                </a:rPr>
                <a:t> </a:t>
              </a:r>
              <a:endParaRPr lang="en-US" sz="1600" b="1" dirty="0">
                <a:solidFill>
                  <a:srgbClr val="2E56A2"/>
                </a:solidFill>
                <a:latin typeface="+mj-lt"/>
                <a:ea typeface="ＭＳ Ｐゴシック" charset="-128"/>
                <a:cs typeface="+mn-cs"/>
              </a:endParaRPr>
            </a:p>
            <a:p>
              <a:pPr algn="ctr">
                <a:defRPr/>
              </a:pPr>
              <a:r>
                <a:rPr lang="en-US" sz="1600" b="1" dirty="0">
                  <a:solidFill>
                    <a:srgbClr val="2E56A2"/>
                  </a:solidFill>
                  <a:latin typeface="+mj-lt"/>
                  <a:ea typeface="ＭＳ Ｐゴシック" charset="-128"/>
                  <a:cs typeface="+mn-cs"/>
                </a:rPr>
                <a:t>Port </a:t>
              </a:r>
              <a:r>
                <a:rPr lang="en-US" sz="1600" b="1" dirty="0" smtClean="0">
                  <a:solidFill>
                    <a:srgbClr val="2E56A2"/>
                  </a:solidFill>
                  <a:latin typeface="+mj-lt"/>
                  <a:ea typeface="ＭＳ Ｐゴシック" charset="-128"/>
                  <a:cs typeface="+mn-cs"/>
                </a:rPr>
                <a:t>80</a:t>
              </a:r>
              <a:endParaRPr lang="en-US" sz="1600" b="1" dirty="0">
                <a:solidFill>
                  <a:srgbClr val="2E56A2"/>
                </a:solidFill>
                <a:latin typeface="+mj-lt"/>
                <a:ea typeface="ＭＳ Ｐゴシック" charset="-128"/>
                <a:cs typeface="+mn-cs"/>
              </a:endParaRPr>
            </a:p>
          </p:txBody>
        </p:sp>
      </p:grpSp>
      <p:graphicFrame>
        <p:nvGraphicFramePr>
          <p:cNvPr id="64" name="Table 63"/>
          <p:cNvGraphicFramePr>
            <a:graphicFrameLocks noGrp="1"/>
          </p:cNvGraphicFramePr>
          <p:nvPr/>
        </p:nvGraphicFramePr>
        <p:xfrm>
          <a:off x="4519613" y="1395413"/>
          <a:ext cx="3370521" cy="1028700"/>
        </p:xfrm>
        <a:graphic>
          <a:graphicData uri="http://schemas.openxmlformats.org/drawingml/2006/table">
            <a:tbl>
              <a:tblPr firstRow="1" bandRow="1">
                <a:tableStyleId>{5C22544A-7EE6-4342-B048-85BDC9FD1C3A}</a:tableStyleId>
              </a:tblPr>
              <a:tblGrid>
                <a:gridCol w="734780"/>
                <a:gridCol w="2635741"/>
              </a:tblGrid>
              <a:tr h="208501">
                <a:tc>
                  <a:txBody>
                    <a:bodyPr/>
                    <a:lstStyle/>
                    <a:p>
                      <a:r>
                        <a:rPr lang="en-US" sz="1200" dirty="0" smtClean="0"/>
                        <a:t>Address</a:t>
                      </a:r>
                      <a:endParaRPr lang="en-US" sz="1200" dirty="0"/>
                    </a:p>
                  </a:txBody>
                  <a:tcPr/>
                </a:tc>
                <a:tc>
                  <a:txBody>
                    <a:bodyPr/>
                    <a:lstStyle/>
                    <a:p>
                      <a:r>
                        <a:rPr lang="en-US" sz="1200" dirty="0" smtClean="0"/>
                        <a:t>Filter</a:t>
                      </a:r>
                      <a:endParaRPr lang="en-US" sz="1200" dirty="0"/>
                    </a:p>
                  </a:txBody>
                  <a:tcPr/>
                </a:tc>
              </a:tr>
              <a:tr h="189362">
                <a:tc>
                  <a:txBody>
                    <a:bodyPr/>
                    <a:lstStyle/>
                    <a:p>
                      <a:r>
                        <a:rPr lang="en-US" sz="1050" dirty="0" smtClean="0"/>
                        <a:t>1</a:t>
                      </a:r>
                      <a:endParaRPr lang="en-US" sz="1050" dirty="0"/>
                    </a:p>
                  </a:txBody>
                  <a:tcPr/>
                </a:tc>
                <a:tc>
                  <a:txBody>
                    <a:bodyPr/>
                    <a:lstStyle/>
                    <a:p>
                      <a:r>
                        <a:rPr lang="en-US" sz="1050" dirty="0" smtClean="0">
                          <a:ea typeface="ＭＳ Ｐゴシック" pitchFamily="34" charset="-128"/>
                        </a:rPr>
                        <a:t>n1.3 </a:t>
                      </a:r>
                      <a:r>
                        <a:rPr lang="en-US" sz="1050" dirty="0" err="1" smtClean="0">
                          <a:ea typeface="ＭＳ Ｐゴシック" pitchFamily="34" charset="-128"/>
                        </a:rPr>
                        <a:t>tcp_port_dst</a:t>
                      </a:r>
                      <a:r>
                        <a:rPr lang="en-US" sz="1050" dirty="0" smtClean="0">
                          <a:ea typeface="ＭＳ Ｐゴシック" pitchFamily="34" charset="-128"/>
                        </a:rPr>
                        <a:t>=80</a:t>
                      </a:r>
                      <a:r>
                        <a:rPr lang="en-US" sz="1050" baseline="0" dirty="0" smtClean="0">
                          <a:ea typeface="ＭＳ Ｐゴシック" pitchFamily="34" charset="-128"/>
                        </a:rPr>
                        <a:t> </a:t>
                      </a:r>
                      <a:r>
                        <a:rPr lang="en-US" sz="1050" dirty="0" err="1" smtClean="0">
                          <a:ea typeface="ＭＳ Ｐゴシック" pitchFamily="34" charset="-128"/>
                        </a:rPr>
                        <a:t>vlan</a:t>
                      </a:r>
                      <a:r>
                        <a:rPr lang="en-US" sz="1050" dirty="0" smtClean="0">
                          <a:ea typeface="ＭＳ Ｐゴシック" pitchFamily="34" charset="-128"/>
                        </a:rPr>
                        <a:t>=3 m.1,m.2</a:t>
                      </a:r>
                      <a:endParaRPr lang="en-US" sz="1050" dirty="0"/>
                    </a:p>
                  </a:txBody>
                  <a:tcPr/>
                </a:tc>
              </a:tr>
              <a:tr h="0">
                <a:tc>
                  <a:txBody>
                    <a:bodyPr/>
                    <a:lstStyle/>
                    <a:p>
                      <a:r>
                        <a:rPr lang="en-US" sz="1050" dirty="0" smtClean="0"/>
                        <a:t>2</a:t>
                      </a:r>
                      <a:endParaRPr lang="en-US" sz="1050" dirty="0"/>
                    </a:p>
                  </a:txBody>
                  <a:tcPr/>
                </a:tc>
                <a:tc>
                  <a:txBody>
                    <a:bodyPr/>
                    <a:lstStyle/>
                    <a:p>
                      <a:r>
                        <a:rPr lang="en-US" sz="1050" dirty="0" smtClean="0">
                          <a:ea typeface="ＭＳ Ｐゴシック" pitchFamily="34" charset="-128"/>
                        </a:rPr>
                        <a:t>n1.3 </a:t>
                      </a:r>
                      <a:r>
                        <a:rPr lang="en-US" sz="1050" dirty="0" err="1" smtClean="0">
                          <a:ea typeface="ＭＳ Ｐゴシック" pitchFamily="34" charset="-128"/>
                        </a:rPr>
                        <a:t>tcp_port_dst</a:t>
                      </a:r>
                      <a:r>
                        <a:rPr lang="en-US" sz="1050" dirty="0" smtClean="0">
                          <a:ea typeface="ＭＳ Ｐゴシック" pitchFamily="34" charset="-128"/>
                        </a:rPr>
                        <a:t>=80</a:t>
                      </a:r>
                      <a:endParaRPr lang="en-US" sz="1050" dirty="0"/>
                    </a:p>
                  </a:txBody>
                  <a:tcPr/>
                </a:tc>
              </a:tr>
              <a:tr h="122377">
                <a:tc>
                  <a:txBody>
                    <a:bodyPr/>
                    <a:lstStyle/>
                    <a:p>
                      <a:r>
                        <a:rPr lang="en-US" sz="1050" dirty="0" smtClean="0"/>
                        <a:t>3</a:t>
                      </a:r>
                      <a:endParaRPr lang="en-US" sz="1050" dirty="0"/>
                    </a:p>
                  </a:txBody>
                  <a:tcPr/>
                </a:tc>
                <a:tc>
                  <a:txBody>
                    <a:bodyPr/>
                    <a:lstStyle/>
                    <a:p>
                      <a:r>
                        <a:rPr lang="en-US" sz="1050" dirty="0" smtClean="0">
                          <a:ea typeface="ＭＳ Ｐゴシック" pitchFamily="34" charset="-128"/>
                        </a:rPr>
                        <a:t>n1.3 </a:t>
                      </a:r>
                      <a:r>
                        <a:rPr lang="en-US" sz="1050" dirty="0" err="1" smtClean="0">
                          <a:ea typeface="ＭＳ Ｐゴシック" pitchFamily="34" charset="-128"/>
                        </a:rPr>
                        <a:t>vlan</a:t>
                      </a:r>
                      <a:r>
                        <a:rPr lang="en-US" sz="1050" dirty="0" smtClean="0">
                          <a:ea typeface="ＭＳ Ｐゴシック" pitchFamily="34" charset="-128"/>
                        </a:rPr>
                        <a:t>=3 m.2</a:t>
                      </a:r>
                      <a:endParaRPr lang="en-US" sz="1050" dirty="0"/>
                    </a:p>
                  </a:txBody>
                  <a:tcPr/>
                </a:tc>
              </a:tr>
            </a:tbl>
          </a:graphicData>
        </a:graphic>
      </p:graphicFrame>
      <p:grpSp>
        <p:nvGrpSpPr>
          <p:cNvPr id="62" name="Group 61"/>
          <p:cNvGrpSpPr/>
          <p:nvPr/>
        </p:nvGrpSpPr>
        <p:grpSpPr>
          <a:xfrm>
            <a:off x="3816350" y="2569749"/>
            <a:ext cx="5251450" cy="2340144"/>
            <a:chOff x="3816350" y="2569749"/>
            <a:chExt cx="5251450" cy="2340144"/>
          </a:xfrm>
        </p:grpSpPr>
        <p:sp>
          <p:nvSpPr>
            <p:cNvPr id="23" name="Content Placeholder 14"/>
            <p:cNvSpPr txBox="1">
              <a:spLocks/>
            </p:cNvSpPr>
            <p:nvPr/>
          </p:nvSpPr>
          <p:spPr bwMode="auto">
            <a:xfrm>
              <a:off x="7536698" y="3733800"/>
              <a:ext cx="1531102" cy="1034129"/>
            </a:xfrm>
            <a:prstGeom prst="rect">
              <a:avLst/>
            </a:prstGeom>
            <a:noFill/>
            <a:ln w="9525">
              <a:noFill/>
              <a:miter lim="800000"/>
              <a:headEnd/>
              <a:tailEnd/>
            </a:ln>
          </p:spPr>
          <p:txBody>
            <a:bodyPr wrap="square">
              <a:spAutoFit/>
            </a:bodyPr>
            <a:lstStyle/>
            <a:p>
              <a:pPr marL="287338" indent="-287338">
                <a:spcBef>
                  <a:spcPct val="20000"/>
                </a:spcBef>
                <a:buClr>
                  <a:srgbClr val="005395"/>
                </a:buClr>
                <a:buSzPct val="100000"/>
                <a:defRPr/>
              </a:pPr>
              <a:r>
                <a:rPr lang="en-US" b="1" kern="0" baseline="0" dirty="0">
                  <a:solidFill>
                    <a:srgbClr val="313232"/>
                  </a:solidFill>
                  <a:latin typeface="+mn-lt"/>
                  <a:cs typeface="ＭＳ Ｐゴシック" charset="-128"/>
                </a:rPr>
                <a:t>Flow diagram </a:t>
              </a:r>
              <a:endParaRPr lang="en-US" b="1" kern="0" baseline="0" dirty="0" smtClean="0">
                <a:solidFill>
                  <a:srgbClr val="313232"/>
                </a:solidFill>
                <a:latin typeface="+mn-lt"/>
                <a:cs typeface="ＭＳ Ｐゴシック" charset="-128"/>
              </a:endParaRPr>
            </a:p>
            <a:p>
              <a:pPr marL="287338" indent="-287338">
                <a:spcBef>
                  <a:spcPct val="20000"/>
                </a:spcBef>
                <a:buClr>
                  <a:srgbClr val="005395"/>
                </a:buClr>
                <a:buSzPct val="100000"/>
                <a:defRPr/>
              </a:pPr>
              <a:r>
                <a:rPr lang="en-US" b="1" kern="0" baseline="0" dirty="0" smtClean="0">
                  <a:solidFill>
                    <a:srgbClr val="313232"/>
                  </a:solidFill>
                  <a:latin typeface="+mn-lt"/>
                  <a:cs typeface="ＭＳ Ｐゴシック" charset="-128"/>
                </a:rPr>
                <a:t>of </a:t>
              </a:r>
              <a:r>
                <a:rPr lang="en-US" b="1" kern="0" baseline="0" dirty="0">
                  <a:solidFill>
                    <a:srgbClr val="313232"/>
                  </a:solidFill>
                  <a:latin typeface="+mn-lt"/>
                  <a:cs typeface="ＭＳ Ｐゴシック" charset="-128"/>
                </a:rPr>
                <a:t>required </a:t>
              </a:r>
              <a:endParaRPr lang="en-US" b="1" kern="0" baseline="0" dirty="0" smtClean="0">
                <a:solidFill>
                  <a:srgbClr val="313232"/>
                </a:solidFill>
                <a:latin typeface="+mn-lt"/>
                <a:cs typeface="ＭＳ Ｐゴシック" charset="-128"/>
              </a:endParaRPr>
            </a:p>
            <a:p>
              <a:pPr marL="287338" indent="-287338">
                <a:spcBef>
                  <a:spcPct val="20000"/>
                </a:spcBef>
                <a:buClr>
                  <a:srgbClr val="005395"/>
                </a:buClr>
                <a:buSzPct val="100000"/>
                <a:defRPr/>
              </a:pPr>
              <a:r>
                <a:rPr lang="en-US" b="1" kern="0" baseline="0" dirty="0" smtClean="0">
                  <a:solidFill>
                    <a:srgbClr val="313232"/>
                  </a:solidFill>
                  <a:latin typeface="+mn-lt"/>
                  <a:cs typeface="ＭＳ Ｐゴシック" charset="-128"/>
                </a:rPr>
                <a:t>CLI </a:t>
              </a:r>
              <a:r>
                <a:rPr lang="en-US" b="1" kern="0" baseline="0" dirty="0">
                  <a:solidFill>
                    <a:srgbClr val="313232"/>
                  </a:solidFill>
                  <a:latin typeface="+mn-lt"/>
                  <a:cs typeface="ＭＳ Ｐゴシック" charset="-128"/>
                </a:rPr>
                <a:t>rules</a:t>
              </a:r>
            </a:p>
          </p:txBody>
        </p:sp>
        <p:grpSp>
          <p:nvGrpSpPr>
            <p:cNvPr id="3" name="Group 62"/>
            <p:cNvGrpSpPr>
              <a:grpSpLocks/>
            </p:cNvGrpSpPr>
            <p:nvPr/>
          </p:nvGrpSpPr>
          <p:grpSpPr bwMode="auto">
            <a:xfrm>
              <a:off x="3816350" y="2616200"/>
              <a:ext cx="4562475" cy="2293693"/>
              <a:chOff x="3359890" y="1998951"/>
              <a:chExt cx="4561364" cy="2293625"/>
            </a:xfrm>
          </p:grpSpPr>
          <p:sp>
            <p:nvSpPr>
              <p:cNvPr id="20" name="Trapezoid 19"/>
              <p:cNvSpPr/>
              <p:nvPr/>
            </p:nvSpPr>
            <p:spPr bwMode="auto">
              <a:xfrm rot="5400000">
                <a:off x="4561365" y="2068062"/>
                <a:ext cx="956928" cy="818705"/>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vert="vert270" lIns="0" rIns="0" anchor="ctr"/>
              <a:lstStyle/>
              <a:p>
                <a:pPr algn="ctr">
                  <a:defRPr/>
                </a:pPr>
                <a:r>
                  <a:rPr lang="en-US" sz="1000" dirty="0">
                    <a:latin typeface="Arial" pitchFamily="34" charset="0"/>
                    <a:cs typeface="Arial" pitchFamily="34" charset="0"/>
                  </a:rPr>
                  <a:t>T</a:t>
                </a:r>
                <a:r>
                  <a:rPr lang="en-US" sz="1000" dirty="0" smtClean="0">
                    <a:latin typeface="Arial" pitchFamily="34" charset="0"/>
                    <a:cs typeface="Arial" pitchFamily="34" charset="0"/>
                  </a:rPr>
                  <a:t>CP </a:t>
                </a:r>
                <a:r>
                  <a:rPr lang="en-US" sz="1000" dirty="0" err="1" smtClean="0">
                    <a:latin typeface="Arial" pitchFamily="34" charset="0"/>
                    <a:cs typeface="Arial" pitchFamily="34" charset="0"/>
                  </a:rPr>
                  <a:t>Dest</a:t>
                </a:r>
                <a:r>
                  <a:rPr lang="en-US" sz="1000" dirty="0" smtClean="0">
                    <a:latin typeface="Arial" pitchFamily="34" charset="0"/>
                    <a:cs typeface="Arial" pitchFamily="34" charset="0"/>
                  </a:rPr>
                  <a:t> </a:t>
                </a:r>
                <a:r>
                  <a:rPr lang="en-US" sz="900" dirty="0">
                    <a:latin typeface="Arial" pitchFamily="34" charset="0"/>
                    <a:cs typeface="Arial" pitchFamily="34" charset="0"/>
                  </a:rPr>
                  <a:t>Port</a:t>
                </a:r>
                <a:r>
                  <a:rPr lang="en-US" sz="1000" dirty="0">
                    <a:latin typeface="Arial" pitchFamily="34" charset="0"/>
                    <a:cs typeface="Arial" pitchFamily="34" charset="0"/>
                  </a:rPr>
                  <a:t> = </a:t>
                </a:r>
                <a:r>
                  <a:rPr lang="en-US" sz="1000" dirty="0" smtClean="0">
                    <a:latin typeface="Arial" pitchFamily="34" charset="0"/>
                    <a:cs typeface="Arial" pitchFamily="34" charset="0"/>
                  </a:rPr>
                  <a:t>80 </a:t>
                </a:r>
                <a:r>
                  <a:rPr lang="en-US" sz="1000" dirty="0">
                    <a:latin typeface="Arial" pitchFamily="34" charset="0"/>
                    <a:cs typeface="Arial" pitchFamily="34" charset="0"/>
                  </a:rPr>
                  <a:t>&amp; VLAN = 3</a:t>
                </a:r>
                <a:endParaRPr lang="en-US" sz="1050" dirty="0">
                  <a:latin typeface="Arial" pitchFamily="34" charset="0"/>
                  <a:cs typeface="Arial" pitchFamily="34" charset="0"/>
                </a:endParaRPr>
              </a:p>
            </p:txBody>
          </p:sp>
          <p:sp>
            <p:nvSpPr>
              <p:cNvPr id="21" name="Trapezoid 20"/>
              <p:cNvSpPr/>
              <p:nvPr/>
            </p:nvSpPr>
            <p:spPr bwMode="auto">
              <a:xfrm rot="5400000">
                <a:off x="4605667" y="3203968"/>
                <a:ext cx="868325" cy="825794"/>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vert="vert270" anchor="ctr"/>
              <a:lstStyle/>
              <a:p>
                <a:pPr algn="ctr">
                  <a:defRPr/>
                </a:pPr>
                <a:r>
                  <a:rPr lang="en-US" sz="1050" dirty="0">
                    <a:latin typeface="Arial" pitchFamily="34" charset="0"/>
                    <a:cs typeface="Arial" pitchFamily="34" charset="0"/>
                  </a:rPr>
                  <a:t>TCP </a:t>
                </a:r>
                <a:r>
                  <a:rPr lang="en-US" sz="1050" dirty="0" err="1" smtClean="0">
                    <a:latin typeface="Arial" pitchFamily="34" charset="0"/>
                    <a:cs typeface="Arial" pitchFamily="34" charset="0"/>
                  </a:rPr>
                  <a:t>Dest</a:t>
                </a:r>
                <a:r>
                  <a:rPr lang="en-US" sz="1050" dirty="0" smtClean="0">
                    <a:latin typeface="Arial" pitchFamily="34" charset="0"/>
                    <a:cs typeface="Arial" pitchFamily="34" charset="0"/>
                  </a:rPr>
                  <a:t> </a:t>
                </a:r>
                <a:r>
                  <a:rPr lang="en-US" sz="1050" dirty="0">
                    <a:latin typeface="Arial" pitchFamily="34" charset="0"/>
                    <a:cs typeface="Arial" pitchFamily="34" charset="0"/>
                  </a:rPr>
                  <a:t>Port = </a:t>
                </a:r>
                <a:r>
                  <a:rPr lang="en-US" sz="1050" dirty="0" smtClean="0">
                    <a:latin typeface="Arial" pitchFamily="34" charset="0"/>
                    <a:cs typeface="Arial" pitchFamily="34" charset="0"/>
                  </a:rPr>
                  <a:t>80</a:t>
                </a:r>
                <a:endParaRPr lang="en-US" sz="1050" dirty="0">
                  <a:latin typeface="Arial" pitchFamily="34" charset="0"/>
                  <a:cs typeface="Arial" pitchFamily="34" charset="0"/>
                </a:endParaRPr>
              </a:p>
            </p:txBody>
          </p:sp>
          <p:sp>
            <p:nvSpPr>
              <p:cNvPr id="22" name="Trapezoid 21"/>
              <p:cNvSpPr/>
              <p:nvPr/>
            </p:nvSpPr>
            <p:spPr bwMode="auto">
              <a:xfrm rot="5400000" flipH="1">
                <a:off x="6234231" y="3246500"/>
                <a:ext cx="691115" cy="747822"/>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vert="vert270" anchor="ctr"/>
              <a:lstStyle/>
              <a:p>
                <a:pPr algn="ctr">
                  <a:defRPr/>
                </a:pPr>
                <a:r>
                  <a:rPr lang="en-US" sz="1100" dirty="0">
                    <a:latin typeface="Arial" pitchFamily="34" charset="0"/>
                    <a:cs typeface="Arial" pitchFamily="34" charset="0"/>
                  </a:rPr>
                  <a:t>VLAN = 3</a:t>
                </a:r>
              </a:p>
            </p:txBody>
          </p:sp>
          <p:cxnSp>
            <p:nvCxnSpPr>
              <p:cNvPr id="22562" name="Shape 24"/>
              <p:cNvCxnSpPr>
                <a:cxnSpLocks noChangeShapeType="1"/>
                <a:stCxn id="20" idx="3"/>
                <a:endCxn id="21" idx="2"/>
              </p:cNvCxnSpPr>
              <p:nvPr/>
            </p:nvCxnSpPr>
            <p:spPr bwMode="auto">
              <a:xfrm rot="5400000">
                <a:off x="4451719" y="3028755"/>
                <a:ext cx="763325" cy="412896"/>
              </a:xfrm>
              <a:prstGeom prst="bentConnector4">
                <a:avLst>
                  <a:gd name="adj1" fmla="val 27965"/>
                  <a:gd name="adj2" fmla="val 155366"/>
                </a:avLst>
              </a:prstGeom>
              <a:noFill/>
              <a:ln w="9525" algn="ctr">
                <a:solidFill>
                  <a:schemeClr val="tx1"/>
                </a:solidFill>
                <a:round/>
                <a:headEnd/>
                <a:tailEnd type="arrow" w="med" len="med"/>
              </a:ln>
            </p:spPr>
          </p:cxnSp>
          <p:sp>
            <p:nvSpPr>
              <p:cNvPr id="22563" name="TextBox 25"/>
              <p:cNvSpPr txBox="1">
                <a:spLocks noChangeArrowheads="1"/>
              </p:cNvSpPr>
              <p:nvPr/>
            </p:nvSpPr>
            <p:spPr bwMode="auto">
              <a:xfrm>
                <a:off x="3359890" y="2339189"/>
                <a:ext cx="999459" cy="461651"/>
              </a:xfrm>
              <a:prstGeom prst="rect">
                <a:avLst/>
              </a:prstGeom>
              <a:noFill/>
              <a:ln w="9525">
                <a:noFill/>
                <a:miter lim="800000"/>
                <a:headEnd/>
                <a:tailEnd/>
              </a:ln>
            </p:spPr>
            <p:txBody>
              <a:bodyPr>
                <a:spAutoFit/>
              </a:bodyPr>
              <a:lstStyle/>
              <a:p>
                <a:r>
                  <a:rPr lang="en-US" sz="1200">
                    <a:latin typeface="Arial" charset="0"/>
                  </a:rPr>
                  <a:t>Network Port 3</a:t>
                </a:r>
              </a:p>
            </p:txBody>
          </p:sp>
          <p:cxnSp>
            <p:nvCxnSpPr>
              <p:cNvPr id="22564" name="Straight Arrow Connector 30"/>
              <p:cNvCxnSpPr>
                <a:cxnSpLocks noChangeShapeType="1"/>
              </p:cNvCxnSpPr>
              <p:nvPr/>
            </p:nvCxnSpPr>
            <p:spPr bwMode="auto">
              <a:xfrm flipV="1">
                <a:off x="4263660" y="2477415"/>
                <a:ext cx="365760" cy="10630"/>
              </a:xfrm>
              <a:prstGeom prst="straightConnector1">
                <a:avLst/>
              </a:prstGeom>
              <a:noFill/>
              <a:ln w="9525" algn="ctr">
                <a:solidFill>
                  <a:schemeClr val="tx1"/>
                </a:solidFill>
                <a:round/>
                <a:headEnd/>
                <a:tailEnd type="arrow" w="med" len="med"/>
              </a:ln>
            </p:spPr>
          </p:cxnSp>
          <p:sp>
            <p:nvSpPr>
              <p:cNvPr id="22565" name="TextBox 36"/>
              <p:cNvSpPr txBox="1">
                <a:spLocks noChangeArrowheads="1"/>
              </p:cNvSpPr>
              <p:nvPr/>
            </p:nvSpPr>
            <p:spPr bwMode="auto">
              <a:xfrm>
                <a:off x="5000847" y="2821200"/>
                <a:ext cx="999459" cy="276991"/>
              </a:xfrm>
              <a:prstGeom prst="rect">
                <a:avLst/>
              </a:prstGeom>
              <a:noFill/>
              <a:ln w="9525">
                <a:noFill/>
                <a:miter lim="800000"/>
                <a:headEnd/>
                <a:tailEnd/>
              </a:ln>
            </p:spPr>
            <p:txBody>
              <a:bodyPr>
                <a:spAutoFit/>
              </a:bodyPr>
              <a:lstStyle/>
              <a:p>
                <a:r>
                  <a:rPr lang="en-US" sz="1200">
                    <a:latin typeface="Arial" charset="0"/>
                  </a:rPr>
                  <a:t>No match</a:t>
                </a:r>
              </a:p>
            </p:txBody>
          </p:sp>
          <p:sp>
            <p:nvSpPr>
              <p:cNvPr id="22566" name="TextBox 37"/>
              <p:cNvSpPr txBox="1">
                <a:spLocks noChangeArrowheads="1"/>
              </p:cNvSpPr>
              <p:nvPr/>
            </p:nvSpPr>
            <p:spPr bwMode="auto">
              <a:xfrm>
                <a:off x="5334259" y="4015585"/>
                <a:ext cx="999459" cy="276991"/>
              </a:xfrm>
              <a:prstGeom prst="rect">
                <a:avLst/>
              </a:prstGeom>
              <a:noFill/>
              <a:ln w="9525">
                <a:noFill/>
                <a:miter lim="800000"/>
                <a:headEnd/>
                <a:tailEnd/>
              </a:ln>
            </p:spPr>
            <p:txBody>
              <a:bodyPr>
                <a:spAutoFit/>
              </a:bodyPr>
              <a:lstStyle/>
              <a:p>
                <a:r>
                  <a:rPr lang="en-US" sz="1200" dirty="0">
                    <a:latin typeface="Arial" charset="0"/>
                  </a:rPr>
                  <a:t>No match</a:t>
                </a:r>
              </a:p>
            </p:txBody>
          </p:sp>
          <p:cxnSp>
            <p:nvCxnSpPr>
              <p:cNvPr id="22567" name="Elbow Connector 39"/>
              <p:cNvCxnSpPr>
                <a:cxnSpLocks noChangeShapeType="1"/>
                <a:stCxn id="21" idx="3"/>
                <a:endCxn id="22" idx="1"/>
              </p:cNvCxnSpPr>
              <p:nvPr/>
            </p:nvCxnSpPr>
            <p:spPr bwMode="auto">
              <a:xfrm rot="5400000" flipH="1" flipV="1">
                <a:off x="5775697" y="3143712"/>
                <a:ext cx="68224" cy="1539959"/>
              </a:xfrm>
              <a:prstGeom prst="bentConnector3">
                <a:avLst>
                  <a:gd name="adj1" fmla="val -455204"/>
                </a:avLst>
              </a:prstGeom>
              <a:noFill/>
              <a:ln w="9525" algn="ctr">
                <a:solidFill>
                  <a:schemeClr val="tx1"/>
                </a:solidFill>
                <a:round/>
                <a:headEnd/>
                <a:tailEnd type="arrow" w="med" len="med"/>
              </a:ln>
            </p:spPr>
          </p:cxnSp>
          <p:grpSp>
            <p:nvGrpSpPr>
              <p:cNvPr id="4" name="Group 42"/>
              <p:cNvGrpSpPr>
                <a:grpSpLocks/>
              </p:cNvGrpSpPr>
              <p:nvPr/>
            </p:nvGrpSpPr>
            <p:grpSpPr bwMode="auto">
              <a:xfrm>
                <a:off x="6220757" y="2137162"/>
                <a:ext cx="318977" cy="350888"/>
                <a:chOff x="6060559" y="1360953"/>
                <a:chExt cx="318977" cy="350888"/>
              </a:xfrm>
            </p:grpSpPr>
            <p:sp>
              <p:nvSpPr>
                <p:cNvPr id="22579" name="Oval 40"/>
                <p:cNvSpPr>
                  <a:spLocks noChangeArrowheads="1"/>
                </p:cNvSpPr>
                <p:nvPr/>
              </p:nvSpPr>
              <p:spPr bwMode="auto">
                <a:xfrm>
                  <a:off x="6071192" y="1435394"/>
                  <a:ext cx="276447" cy="276447"/>
                </a:xfrm>
                <a:prstGeom prst="ellipse">
                  <a:avLst/>
                </a:prstGeom>
                <a:solidFill>
                  <a:schemeClr val="bg1"/>
                </a:solidFill>
                <a:ln w="9525" algn="ctr">
                  <a:solidFill>
                    <a:schemeClr val="tx1"/>
                  </a:solidFill>
                  <a:round/>
                  <a:headEnd/>
                  <a:tailEnd/>
                </a:ln>
              </p:spPr>
              <p:txBody>
                <a:bodyPr/>
                <a:lstStyle/>
                <a:p>
                  <a:pPr algn="ctr"/>
                  <a:endParaRPr lang="en-US" sz="1600"/>
                </a:p>
              </p:txBody>
            </p:sp>
            <p:sp>
              <p:nvSpPr>
                <p:cNvPr id="22580" name="TextBox 41"/>
                <p:cNvSpPr txBox="1">
                  <a:spLocks noChangeArrowheads="1"/>
                </p:cNvSpPr>
                <p:nvPr/>
              </p:nvSpPr>
              <p:spPr bwMode="auto">
                <a:xfrm>
                  <a:off x="6060559" y="1360953"/>
                  <a:ext cx="318977" cy="338544"/>
                </a:xfrm>
                <a:prstGeom prst="rect">
                  <a:avLst/>
                </a:prstGeom>
                <a:noFill/>
                <a:ln w="9525">
                  <a:noFill/>
                  <a:miter lim="800000"/>
                  <a:headEnd/>
                  <a:tailEnd/>
                </a:ln>
              </p:spPr>
              <p:txBody>
                <a:bodyPr>
                  <a:spAutoFit/>
                </a:bodyPr>
                <a:lstStyle/>
                <a:p>
                  <a:endParaRPr lang="en-US" sz="1600" dirty="0"/>
                </a:p>
              </p:txBody>
            </p:sp>
          </p:grpSp>
          <p:cxnSp>
            <p:nvCxnSpPr>
              <p:cNvPr id="22569" name="Straight Arrow Connector 47"/>
              <p:cNvCxnSpPr>
                <a:cxnSpLocks noChangeShapeType="1"/>
                <a:stCxn id="56" idx="3"/>
              </p:cNvCxnSpPr>
              <p:nvPr/>
            </p:nvCxnSpPr>
            <p:spPr bwMode="auto">
              <a:xfrm>
                <a:off x="6535112" y="2346529"/>
                <a:ext cx="415323" cy="1117"/>
              </a:xfrm>
              <a:prstGeom prst="straightConnector1">
                <a:avLst/>
              </a:prstGeom>
              <a:noFill/>
              <a:ln w="9525" algn="ctr">
                <a:solidFill>
                  <a:schemeClr val="tx1"/>
                </a:solidFill>
                <a:round/>
                <a:headEnd/>
                <a:tailEnd type="arrow" w="med" len="med"/>
              </a:ln>
            </p:spPr>
          </p:cxnSp>
          <p:grpSp>
            <p:nvGrpSpPr>
              <p:cNvPr id="5" name="Group 43"/>
              <p:cNvGrpSpPr>
                <a:grpSpLocks/>
              </p:cNvGrpSpPr>
              <p:nvPr/>
            </p:nvGrpSpPr>
            <p:grpSpPr bwMode="auto">
              <a:xfrm>
                <a:off x="6500042" y="2491575"/>
                <a:ext cx="318977" cy="350888"/>
                <a:chOff x="6060559" y="1360953"/>
                <a:chExt cx="318977" cy="350888"/>
              </a:xfrm>
            </p:grpSpPr>
            <p:sp>
              <p:nvSpPr>
                <p:cNvPr id="22577" name="Oval 44"/>
                <p:cNvSpPr>
                  <a:spLocks noChangeArrowheads="1"/>
                </p:cNvSpPr>
                <p:nvPr/>
              </p:nvSpPr>
              <p:spPr bwMode="auto">
                <a:xfrm>
                  <a:off x="6071191" y="1435394"/>
                  <a:ext cx="276446" cy="276447"/>
                </a:xfrm>
                <a:prstGeom prst="ellipse">
                  <a:avLst/>
                </a:prstGeom>
                <a:solidFill>
                  <a:schemeClr val="bg1"/>
                </a:solidFill>
                <a:ln w="9525" algn="ctr">
                  <a:solidFill>
                    <a:schemeClr val="tx1"/>
                  </a:solidFill>
                  <a:round/>
                  <a:headEnd/>
                  <a:tailEnd/>
                </a:ln>
              </p:spPr>
              <p:txBody>
                <a:bodyPr/>
                <a:lstStyle/>
                <a:p>
                  <a:pPr algn="ctr"/>
                  <a:endParaRPr lang="en-US" sz="1600"/>
                </a:p>
              </p:txBody>
            </p:sp>
            <p:sp>
              <p:nvSpPr>
                <p:cNvPr id="22578" name="TextBox 45"/>
                <p:cNvSpPr txBox="1">
                  <a:spLocks noChangeArrowheads="1"/>
                </p:cNvSpPr>
                <p:nvPr/>
              </p:nvSpPr>
              <p:spPr bwMode="auto">
                <a:xfrm>
                  <a:off x="6060559" y="1360953"/>
                  <a:ext cx="318977" cy="338544"/>
                </a:xfrm>
                <a:prstGeom prst="rect">
                  <a:avLst/>
                </a:prstGeom>
                <a:noFill/>
                <a:ln w="9525">
                  <a:noFill/>
                  <a:miter lim="800000"/>
                  <a:headEnd/>
                  <a:tailEnd/>
                </a:ln>
              </p:spPr>
              <p:txBody>
                <a:bodyPr>
                  <a:spAutoFit/>
                </a:bodyPr>
                <a:lstStyle/>
                <a:p>
                  <a:endParaRPr lang="en-US" sz="1600" dirty="0"/>
                </a:p>
              </p:txBody>
            </p:sp>
          </p:grpSp>
          <p:cxnSp>
            <p:nvCxnSpPr>
              <p:cNvPr id="22571" name="Straight Arrow Connector 48"/>
              <p:cNvCxnSpPr>
                <a:cxnSpLocks noChangeShapeType="1"/>
              </p:cNvCxnSpPr>
              <p:nvPr/>
            </p:nvCxnSpPr>
            <p:spPr bwMode="auto">
              <a:xfrm>
                <a:off x="6790661" y="2697157"/>
                <a:ext cx="182880" cy="1588"/>
              </a:xfrm>
              <a:prstGeom prst="straightConnector1">
                <a:avLst/>
              </a:prstGeom>
              <a:noFill/>
              <a:ln w="9525" algn="ctr">
                <a:solidFill>
                  <a:schemeClr val="tx1"/>
                </a:solidFill>
                <a:round/>
                <a:headEnd/>
                <a:tailEnd type="arrow" w="med" len="med"/>
              </a:ln>
            </p:spPr>
          </p:cxnSp>
          <p:cxnSp>
            <p:nvCxnSpPr>
              <p:cNvPr id="22572" name="Shape 54"/>
              <p:cNvCxnSpPr>
                <a:cxnSpLocks noChangeShapeType="1"/>
              </p:cNvCxnSpPr>
              <p:nvPr/>
            </p:nvCxnSpPr>
            <p:spPr bwMode="auto">
              <a:xfrm flipV="1">
                <a:off x="5449181" y="2704693"/>
                <a:ext cx="1047316" cy="956018"/>
              </a:xfrm>
              <a:prstGeom prst="bentConnector3">
                <a:avLst>
                  <a:gd name="adj1" fmla="val 50000"/>
                </a:avLst>
              </a:prstGeom>
              <a:noFill/>
              <a:ln w="9525" algn="ctr">
                <a:solidFill>
                  <a:schemeClr val="tx1"/>
                </a:solidFill>
                <a:round/>
                <a:headEnd/>
                <a:tailEnd type="arrow" w="med" len="med"/>
              </a:ln>
            </p:spPr>
          </p:cxnSp>
          <p:cxnSp>
            <p:nvCxnSpPr>
              <p:cNvPr id="22573" name="Shape 57"/>
              <p:cNvCxnSpPr>
                <a:cxnSpLocks noChangeShapeType="1"/>
                <a:stCxn id="22" idx="3"/>
                <a:endCxn id="22579" idx="4"/>
              </p:cNvCxnSpPr>
              <p:nvPr/>
            </p:nvCxnSpPr>
            <p:spPr bwMode="auto">
              <a:xfrm rot="16200000" flipV="1">
                <a:off x="6038105" y="2819559"/>
                <a:ext cx="873194" cy="210174"/>
              </a:xfrm>
              <a:prstGeom prst="bentConnector3">
                <a:avLst>
                  <a:gd name="adj1" fmla="val 34292"/>
                </a:avLst>
              </a:prstGeom>
              <a:noFill/>
              <a:ln w="9525" algn="ctr">
                <a:solidFill>
                  <a:schemeClr val="tx1"/>
                </a:solidFill>
                <a:round/>
                <a:headEnd/>
                <a:tailEnd type="arrow" w="med" len="med"/>
              </a:ln>
            </p:spPr>
          </p:cxnSp>
          <p:sp>
            <p:nvSpPr>
              <p:cNvPr id="22574" name="TextBox 58"/>
              <p:cNvSpPr txBox="1">
                <a:spLocks noChangeArrowheads="1"/>
              </p:cNvSpPr>
              <p:nvPr/>
            </p:nvSpPr>
            <p:spPr bwMode="auto">
              <a:xfrm>
                <a:off x="5507739" y="3649902"/>
                <a:ext cx="588335" cy="184661"/>
              </a:xfrm>
              <a:prstGeom prst="rect">
                <a:avLst/>
              </a:prstGeom>
              <a:noFill/>
              <a:ln w="9525">
                <a:noFill/>
                <a:miter lim="800000"/>
                <a:headEnd/>
                <a:tailEnd/>
              </a:ln>
            </p:spPr>
            <p:txBody>
              <a:bodyPr wrap="square" lIns="0" tIns="0" rIns="0" bIns="0">
                <a:spAutoFit/>
              </a:bodyPr>
              <a:lstStyle/>
              <a:p>
                <a:r>
                  <a:rPr lang="en-US" sz="1200" dirty="0">
                    <a:latin typeface="Arial" charset="0"/>
                  </a:rPr>
                  <a:t>Match</a:t>
                </a:r>
              </a:p>
            </p:txBody>
          </p:sp>
          <p:sp>
            <p:nvSpPr>
              <p:cNvPr id="22575" name="TextBox 59"/>
              <p:cNvSpPr txBox="1">
                <a:spLocks noChangeArrowheads="1"/>
              </p:cNvSpPr>
              <p:nvPr/>
            </p:nvSpPr>
            <p:spPr bwMode="auto">
              <a:xfrm>
                <a:off x="6911162" y="2204505"/>
                <a:ext cx="999459" cy="461651"/>
              </a:xfrm>
              <a:prstGeom prst="rect">
                <a:avLst/>
              </a:prstGeom>
              <a:noFill/>
              <a:ln w="9525">
                <a:noFill/>
                <a:miter lim="800000"/>
                <a:headEnd/>
                <a:tailEnd/>
              </a:ln>
            </p:spPr>
            <p:txBody>
              <a:bodyPr>
                <a:spAutoFit/>
              </a:bodyPr>
              <a:lstStyle/>
              <a:p>
                <a:r>
                  <a:rPr lang="en-US" sz="1200">
                    <a:latin typeface="Arial" charset="0"/>
                  </a:rPr>
                  <a:t>Monitor Port 1</a:t>
                </a:r>
              </a:p>
            </p:txBody>
          </p:sp>
          <p:sp>
            <p:nvSpPr>
              <p:cNvPr id="22576" name="TextBox 60"/>
              <p:cNvSpPr txBox="1">
                <a:spLocks noChangeArrowheads="1"/>
              </p:cNvSpPr>
              <p:nvPr/>
            </p:nvSpPr>
            <p:spPr bwMode="auto">
              <a:xfrm>
                <a:off x="6921795" y="2548299"/>
                <a:ext cx="999459" cy="461651"/>
              </a:xfrm>
              <a:prstGeom prst="rect">
                <a:avLst/>
              </a:prstGeom>
              <a:noFill/>
              <a:ln w="9525">
                <a:noFill/>
                <a:miter lim="800000"/>
                <a:headEnd/>
                <a:tailEnd/>
              </a:ln>
            </p:spPr>
            <p:txBody>
              <a:bodyPr>
                <a:spAutoFit/>
              </a:bodyPr>
              <a:lstStyle/>
              <a:p>
                <a:r>
                  <a:rPr lang="en-US" sz="1200">
                    <a:latin typeface="Arial" charset="0"/>
                  </a:rPr>
                  <a:t>Monitor Port 2</a:t>
                </a:r>
              </a:p>
            </p:txBody>
          </p:sp>
        </p:grpSp>
        <p:cxnSp>
          <p:nvCxnSpPr>
            <p:cNvPr id="42" name="Straight Arrow Connector 41"/>
            <p:cNvCxnSpPr/>
            <p:nvPr/>
          </p:nvCxnSpPr>
          <p:spPr>
            <a:xfrm flipV="1">
              <a:off x="5894813" y="2970628"/>
              <a:ext cx="768217" cy="40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58"/>
            <p:cNvSpPr txBox="1">
              <a:spLocks noChangeArrowheads="1"/>
            </p:cNvSpPr>
            <p:nvPr/>
          </p:nvSpPr>
          <p:spPr bwMode="auto">
            <a:xfrm>
              <a:off x="6074553" y="2569749"/>
              <a:ext cx="588478" cy="184666"/>
            </a:xfrm>
            <a:prstGeom prst="rect">
              <a:avLst/>
            </a:prstGeom>
            <a:noFill/>
            <a:ln w="9525">
              <a:noFill/>
              <a:miter lim="800000"/>
              <a:headEnd/>
              <a:tailEnd/>
            </a:ln>
          </p:spPr>
          <p:txBody>
            <a:bodyPr wrap="square" lIns="0" tIns="0" rIns="0" bIns="0">
              <a:spAutoFit/>
            </a:bodyPr>
            <a:lstStyle/>
            <a:p>
              <a:r>
                <a:rPr lang="en-US" sz="1200" dirty="0">
                  <a:latin typeface="Arial" charset="0"/>
                </a:rPr>
                <a:t>Match</a:t>
              </a:r>
            </a:p>
          </p:txBody>
        </p:sp>
        <p:cxnSp>
          <p:nvCxnSpPr>
            <p:cNvPr id="49" name="Shape 54"/>
            <p:cNvCxnSpPr>
              <a:cxnSpLocks noChangeShapeType="1"/>
            </p:cNvCxnSpPr>
            <p:nvPr/>
          </p:nvCxnSpPr>
          <p:spPr bwMode="auto">
            <a:xfrm>
              <a:off x="5894813" y="2970628"/>
              <a:ext cx="1058908" cy="351335"/>
            </a:xfrm>
            <a:prstGeom prst="bentConnector3">
              <a:avLst>
                <a:gd name="adj1" fmla="val 22367"/>
              </a:avLst>
            </a:prstGeom>
            <a:noFill/>
            <a:ln w="9525" algn="ctr">
              <a:solidFill>
                <a:schemeClr val="tx1"/>
              </a:solidFill>
              <a:round/>
              <a:headEnd/>
              <a:tailEnd type="arrow" w="med" len="med"/>
            </a:ln>
          </p:spPr>
        </p:cxnSp>
        <p:sp>
          <p:nvSpPr>
            <p:cNvPr id="54" name="TextBox 37"/>
            <p:cNvSpPr txBox="1">
              <a:spLocks noChangeArrowheads="1"/>
            </p:cNvSpPr>
            <p:nvPr/>
          </p:nvSpPr>
          <p:spPr bwMode="auto">
            <a:xfrm>
              <a:off x="6992112" y="3581769"/>
              <a:ext cx="668062" cy="276999"/>
            </a:xfrm>
            <a:prstGeom prst="rect">
              <a:avLst/>
            </a:prstGeom>
            <a:noFill/>
            <a:ln w="9525">
              <a:noFill/>
              <a:miter lim="800000"/>
              <a:headEnd/>
              <a:tailEnd/>
            </a:ln>
          </p:spPr>
          <p:txBody>
            <a:bodyPr wrap="square">
              <a:spAutoFit/>
            </a:bodyPr>
            <a:lstStyle/>
            <a:p>
              <a:r>
                <a:rPr lang="en-US" sz="1200" dirty="0" smtClean="0">
                  <a:latin typeface="Arial" charset="0"/>
                </a:rPr>
                <a:t>Match</a:t>
              </a:r>
              <a:endParaRPr lang="en-US" sz="1200" dirty="0">
                <a:latin typeface="Arial" charset="0"/>
              </a:endParaRPr>
            </a:p>
          </p:txBody>
        </p:sp>
        <p:sp>
          <p:nvSpPr>
            <p:cNvPr id="56" name="TextBox 55"/>
            <p:cNvSpPr txBox="1"/>
            <p:nvPr/>
          </p:nvSpPr>
          <p:spPr>
            <a:xfrm>
              <a:off x="6673027" y="2779122"/>
              <a:ext cx="319318" cy="369332"/>
            </a:xfrm>
            <a:prstGeom prst="rect">
              <a:avLst/>
            </a:prstGeom>
            <a:noFill/>
          </p:spPr>
          <p:txBody>
            <a:bodyPr wrap="none" rtlCol="0">
              <a:spAutoFit/>
            </a:bodyPr>
            <a:lstStyle/>
            <a:p>
              <a:r>
                <a:rPr lang="en-US" dirty="0" smtClean="0"/>
                <a:t>+</a:t>
              </a:r>
              <a:endParaRPr lang="en-US" dirty="0"/>
            </a:p>
          </p:txBody>
        </p:sp>
        <p:sp>
          <p:nvSpPr>
            <p:cNvPr id="57" name="TextBox 56"/>
            <p:cNvSpPr txBox="1"/>
            <p:nvPr/>
          </p:nvSpPr>
          <p:spPr>
            <a:xfrm>
              <a:off x="6949508" y="3131730"/>
              <a:ext cx="319318" cy="369332"/>
            </a:xfrm>
            <a:prstGeom prst="rect">
              <a:avLst/>
            </a:prstGeom>
            <a:noFill/>
          </p:spPr>
          <p:txBody>
            <a:bodyPr wrap="none" rtlCol="0">
              <a:spAutoFit/>
            </a:bodyPr>
            <a:lstStyle/>
            <a:p>
              <a:r>
                <a:rPr lang="en-US" dirty="0" smtClean="0"/>
                <a:t>+</a:t>
              </a:r>
              <a:endParaRPr lang="en-US"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1+#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4">
                                            <p:txEl>
                                              <p:pRg st="0" end="0"/>
                                            </p:txEl>
                                          </p:spTgt>
                                        </p:tgtEl>
                                        <p:attrNameLst>
                                          <p:attrName>style.visibility</p:attrName>
                                        </p:attrNameLst>
                                      </p:cBhvr>
                                      <p:to>
                                        <p:strVal val="visible"/>
                                      </p:to>
                                    </p:set>
                                    <p:anim calcmode="lin" valueType="num">
                                      <p:cBhvr additive="base">
                                        <p:cTn id="25" dur="500" fill="hold"/>
                                        <p:tgtEl>
                                          <p:spTgt spid="2048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4">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484">
                                            <p:txEl>
                                              <p:pRg st="1" end="1"/>
                                            </p:txEl>
                                          </p:spTgt>
                                        </p:tgtEl>
                                        <p:attrNameLst>
                                          <p:attrName>style.visibility</p:attrName>
                                        </p:attrNameLst>
                                      </p:cBhvr>
                                      <p:to>
                                        <p:strVal val="visible"/>
                                      </p:to>
                                    </p:set>
                                    <p:anim calcmode="lin" valueType="num">
                                      <p:cBhvr additive="base">
                                        <p:cTn id="29" dur="500" fill="hold"/>
                                        <p:tgtEl>
                                          <p:spTgt spid="2048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0484">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484">
                                            <p:txEl>
                                              <p:pRg st="3" end="3"/>
                                            </p:txEl>
                                          </p:spTgt>
                                        </p:tgtEl>
                                        <p:attrNameLst>
                                          <p:attrName>style.visibility</p:attrName>
                                        </p:attrNameLst>
                                      </p:cBhvr>
                                      <p:to>
                                        <p:strVal val="visible"/>
                                      </p:to>
                                    </p:set>
                                    <p:anim calcmode="lin" valueType="num">
                                      <p:cBhvr additive="base">
                                        <p:cTn id="33" dur="500" fill="hold"/>
                                        <p:tgtEl>
                                          <p:spTgt spid="20484">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484">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484">
                                            <p:txEl>
                                              <p:pRg st="4" end="4"/>
                                            </p:txEl>
                                          </p:spTgt>
                                        </p:tgtEl>
                                        <p:attrNameLst>
                                          <p:attrName>style.visibility</p:attrName>
                                        </p:attrNameLst>
                                      </p:cBhvr>
                                      <p:to>
                                        <p:strVal val="visible"/>
                                      </p:to>
                                    </p:set>
                                    <p:anim calcmode="lin" valueType="num">
                                      <p:cBhvr additive="base">
                                        <p:cTn id="37" dur="500" fill="hold"/>
                                        <p:tgtEl>
                                          <p:spTgt spid="2048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4">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484">
                                            <p:txEl>
                                              <p:pRg st="5" end="5"/>
                                            </p:txEl>
                                          </p:spTgt>
                                        </p:tgtEl>
                                        <p:attrNameLst>
                                          <p:attrName>style.visibility</p:attrName>
                                        </p:attrNameLst>
                                      </p:cBhvr>
                                      <p:to>
                                        <p:strVal val="visible"/>
                                      </p:to>
                                    </p:set>
                                    <p:anim calcmode="lin" valueType="num">
                                      <p:cBhvr additive="base">
                                        <p:cTn id="41" dur="500" fill="hold"/>
                                        <p:tgtEl>
                                          <p:spTgt spid="20484">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0484">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484">
                                            <p:txEl>
                                              <p:pRg st="6" end="6"/>
                                            </p:txEl>
                                          </p:spTgt>
                                        </p:tgtEl>
                                        <p:attrNameLst>
                                          <p:attrName>style.visibility</p:attrName>
                                        </p:attrNameLst>
                                      </p:cBhvr>
                                      <p:to>
                                        <p:strVal val="visible"/>
                                      </p:to>
                                    </p:set>
                                    <p:anim calcmode="lin" valueType="num">
                                      <p:cBhvr additive="base">
                                        <p:cTn id="45" dur="500" fill="hold"/>
                                        <p:tgtEl>
                                          <p:spTgt spid="20484">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048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4000" dirty="0" smtClean="0">
                <a:ea typeface="ＭＳ Ｐゴシック" pitchFamily="34" charset="-128"/>
              </a:rPr>
              <a:t>Easy to have Hundreds or More Overlaps!</a:t>
            </a:r>
          </a:p>
        </p:txBody>
      </p:sp>
      <p:sp>
        <p:nvSpPr>
          <p:cNvPr id="23555" name="Content Placeholder 2"/>
          <p:cNvSpPr>
            <a:spLocks noGrp="1"/>
          </p:cNvSpPr>
          <p:nvPr>
            <p:ph idx="4294967295"/>
          </p:nvPr>
        </p:nvSpPr>
        <p:spPr>
          <a:xfrm>
            <a:off x="2051050" y="4862513"/>
            <a:ext cx="7092950" cy="1462087"/>
          </a:xfrm>
        </p:spPr>
        <p:txBody>
          <a:bodyPr/>
          <a:lstStyle/>
          <a:p>
            <a:pPr eaLnBrk="1" hangingPunct="1">
              <a:spcBef>
                <a:spcPts val="0"/>
              </a:spcBef>
            </a:pPr>
            <a:r>
              <a:rPr lang="en-US" sz="2400" dirty="0" smtClean="0">
                <a:ea typeface="ＭＳ Ｐゴシック" pitchFamily="34" charset="-128"/>
              </a:rPr>
              <a:t>Even simple ranges are very difficult</a:t>
            </a:r>
          </a:p>
          <a:p>
            <a:pPr eaLnBrk="1" hangingPunct="1">
              <a:spcBef>
                <a:spcPts val="0"/>
              </a:spcBef>
            </a:pPr>
            <a:r>
              <a:rPr lang="en-US" sz="2400" dirty="0" smtClean="0">
                <a:ea typeface="ＭＳ Ｐゴシック" pitchFamily="34" charset="-128"/>
              </a:rPr>
              <a:t>With CLI filtering the burden is on the customer to:</a:t>
            </a:r>
          </a:p>
          <a:p>
            <a:pPr lvl="1" eaLnBrk="1" hangingPunct="1">
              <a:spcBef>
                <a:spcPts val="0"/>
              </a:spcBef>
            </a:pPr>
            <a:r>
              <a:rPr lang="en-US" sz="1800" dirty="0" smtClean="0">
                <a:ea typeface="ＭＳ Ｐゴシック" pitchFamily="34" charset="-128"/>
              </a:rPr>
              <a:t>Correctly identify every single overlap</a:t>
            </a:r>
          </a:p>
          <a:p>
            <a:pPr lvl="1" eaLnBrk="1" hangingPunct="1">
              <a:spcBef>
                <a:spcPts val="0"/>
              </a:spcBef>
            </a:pPr>
            <a:r>
              <a:rPr lang="en-US" sz="1800" dirty="0" smtClean="0">
                <a:ea typeface="ＭＳ Ｐゴシック" pitchFamily="34" charset="-128"/>
              </a:rPr>
              <a:t>Write the CLI code to cover each individual case</a:t>
            </a:r>
            <a:endParaRPr lang="en-US" sz="3200" dirty="0" smtClean="0">
              <a:ea typeface="ＭＳ Ｐゴシック" pitchFamily="34" charset="-128"/>
            </a:endParaRPr>
          </a:p>
        </p:txBody>
      </p:sp>
      <p:grpSp>
        <p:nvGrpSpPr>
          <p:cNvPr id="2" name="Group 22"/>
          <p:cNvGrpSpPr>
            <a:grpSpLocks/>
          </p:cNvGrpSpPr>
          <p:nvPr/>
        </p:nvGrpSpPr>
        <p:grpSpPr bwMode="auto">
          <a:xfrm>
            <a:off x="228600" y="3050182"/>
            <a:ext cx="1780148" cy="1750418"/>
            <a:chOff x="692150" y="1161762"/>
            <a:chExt cx="1778530" cy="1750920"/>
          </a:xfrm>
        </p:grpSpPr>
        <p:sp>
          <p:nvSpPr>
            <p:cNvPr id="23573" name="Oval 30"/>
            <p:cNvSpPr>
              <a:spLocks noChangeArrowheads="1"/>
            </p:cNvSpPr>
            <p:nvPr/>
          </p:nvSpPr>
          <p:spPr bwMode="auto">
            <a:xfrm>
              <a:off x="692150" y="1163638"/>
              <a:ext cx="833438" cy="787400"/>
            </a:xfrm>
            <a:prstGeom prst="ellipse">
              <a:avLst/>
            </a:prstGeom>
            <a:noFill/>
            <a:ln w="19050" algn="ctr">
              <a:solidFill>
                <a:srgbClr val="FF0000"/>
              </a:solidFill>
              <a:round/>
              <a:headEnd/>
              <a:tailEnd/>
            </a:ln>
          </p:spPr>
          <p:txBody>
            <a:bodyPr/>
            <a:lstStyle/>
            <a:p>
              <a:pPr algn="ctr"/>
              <a:endParaRPr lang="en-US" sz="1600"/>
            </a:p>
          </p:txBody>
        </p:sp>
        <p:sp>
          <p:nvSpPr>
            <p:cNvPr id="23574" name="Oval 32"/>
            <p:cNvSpPr>
              <a:spLocks noChangeArrowheads="1"/>
            </p:cNvSpPr>
            <p:nvPr/>
          </p:nvSpPr>
          <p:spPr bwMode="auto">
            <a:xfrm>
              <a:off x="1155989" y="1161762"/>
              <a:ext cx="835025" cy="787400"/>
            </a:xfrm>
            <a:prstGeom prst="ellipse">
              <a:avLst/>
            </a:prstGeom>
            <a:noFill/>
            <a:ln w="19050" algn="ctr">
              <a:solidFill>
                <a:srgbClr val="005395"/>
              </a:solidFill>
              <a:round/>
              <a:headEnd/>
              <a:tailEnd/>
            </a:ln>
          </p:spPr>
          <p:txBody>
            <a:bodyPr/>
            <a:lstStyle/>
            <a:p>
              <a:pPr algn="ctr"/>
              <a:endParaRPr lang="en-US" sz="1600"/>
            </a:p>
          </p:txBody>
        </p:sp>
        <p:sp>
          <p:nvSpPr>
            <p:cNvPr id="48" name="TextBox 47"/>
            <p:cNvSpPr txBox="1"/>
            <p:nvPr/>
          </p:nvSpPr>
          <p:spPr>
            <a:xfrm>
              <a:off x="733387" y="1989087"/>
              <a:ext cx="1737293" cy="923595"/>
            </a:xfrm>
            <a:prstGeom prst="rect">
              <a:avLst/>
            </a:prstGeom>
            <a:noFill/>
          </p:spPr>
          <p:txBody>
            <a:bodyPr wrap="none">
              <a:spAutoFit/>
            </a:bodyPr>
            <a:lstStyle/>
            <a:p>
              <a:pPr algn="ctr">
                <a:defRPr/>
              </a:pPr>
              <a:r>
                <a:rPr lang="en-US" b="1" dirty="0">
                  <a:solidFill>
                    <a:srgbClr val="FF0000"/>
                  </a:solidFill>
                  <a:latin typeface="+mn-lt"/>
                  <a:ea typeface="ＭＳ Ｐゴシック"/>
                  <a:cs typeface="ＭＳ Ｐゴシック"/>
                </a:rPr>
                <a:t>Tool #1 - VLAN 1</a:t>
              </a:r>
            </a:p>
            <a:p>
              <a:pPr algn="ctr">
                <a:defRPr/>
              </a:pPr>
              <a:r>
                <a:rPr lang="en-US" b="1" dirty="0">
                  <a:solidFill>
                    <a:srgbClr val="2E56A2"/>
                  </a:solidFill>
                  <a:latin typeface="+mn-lt"/>
                  <a:ea typeface="ＭＳ Ｐゴシック"/>
                  <a:cs typeface="ＭＳ Ｐゴシック"/>
                </a:rPr>
                <a:t>Tool #2 - Port  1</a:t>
              </a:r>
            </a:p>
            <a:p>
              <a:pPr algn="ctr">
                <a:defRPr/>
              </a:pPr>
              <a:r>
                <a:rPr lang="en-US" b="1" dirty="0">
                  <a:latin typeface="+mn-lt"/>
                  <a:ea typeface="ＭＳ Ｐゴシック"/>
                  <a:cs typeface="ＭＳ Ｐゴシック"/>
                </a:rPr>
                <a:t>1 Overlap</a:t>
              </a:r>
            </a:p>
          </p:txBody>
        </p:sp>
      </p:grpSp>
      <p:grpSp>
        <p:nvGrpSpPr>
          <p:cNvPr id="3" name="Group 23"/>
          <p:cNvGrpSpPr>
            <a:grpSpLocks/>
          </p:cNvGrpSpPr>
          <p:nvPr/>
        </p:nvGrpSpPr>
        <p:grpSpPr bwMode="auto">
          <a:xfrm>
            <a:off x="2194306" y="2274253"/>
            <a:ext cx="1833563" cy="2097464"/>
            <a:chOff x="2433782" y="947738"/>
            <a:chExt cx="1833418" cy="2095986"/>
          </a:xfrm>
        </p:grpSpPr>
        <p:grpSp>
          <p:nvGrpSpPr>
            <p:cNvPr id="4" name="Group 65"/>
            <p:cNvGrpSpPr>
              <a:grpSpLocks/>
            </p:cNvGrpSpPr>
            <p:nvPr/>
          </p:nvGrpSpPr>
          <p:grpSpPr bwMode="auto">
            <a:xfrm>
              <a:off x="2687638" y="947738"/>
              <a:ext cx="1360487" cy="1208087"/>
              <a:chOff x="1951463" y="735980"/>
              <a:chExt cx="1509132" cy="1475679"/>
            </a:xfrm>
          </p:grpSpPr>
          <p:sp>
            <p:nvSpPr>
              <p:cNvPr id="23567" name="Oval 56"/>
              <p:cNvSpPr>
                <a:spLocks noChangeArrowheads="1"/>
              </p:cNvSpPr>
              <p:nvPr/>
            </p:nvSpPr>
            <p:spPr bwMode="auto">
              <a:xfrm>
                <a:off x="1951463" y="1059366"/>
                <a:ext cx="1460810" cy="167268"/>
              </a:xfrm>
              <a:prstGeom prst="ellipse">
                <a:avLst/>
              </a:prstGeom>
              <a:noFill/>
              <a:ln w="19050" algn="ctr">
                <a:solidFill>
                  <a:srgbClr val="FF0000"/>
                </a:solidFill>
                <a:round/>
                <a:headEnd/>
                <a:tailEnd/>
              </a:ln>
            </p:spPr>
            <p:txBody>
              <a:bodyPr/>
              <a:lstStyle/>
              <a:p>
                <a:pPr algn="ctr"/>
                <a:endParaRPr lang="en-US" sz="1400"/>
              </a:p>
            </p:txBody>
          </p:sp>
          <p:sp>
            <p:nvSpPr>
              <p:cNvPr id="23568" name="Oval 57"/>
              <p:cNvSpPr>
                <a:spLocks noChangeArrowheads="1"/>
              </p:cNvSpPr>
              <p:nvPr/>
            </p:nvSpPr>
            <p:spPr bwMode="auto">
              <a:xfrm>
                <a:off x="1981199" y="1312127"/>
                <a:ext cx="1460810" cy="167268"/>
              </a:xfrm>
              <a:prstGeom prst="ellipse">
                <a:avLst/>
              </a:prstGeom>
              <a:noFill/>
              <a:ln w="19050" algn="ctr">
                <a:solidFill>
                  <a:srgbClr val="FF0000"/>
                </a:solidFill>
                <a:round/>
                <a:headEnd/>
                <a:tailEnd/>
              </a:ln>
            </p:spPr>
            <p:txBody>
              <a:bodyPr/>
              <a:lstStyle/>
              <a:p>
                <a:pPr algn="ctr"/>
                <a:endParaRPr lang="en-US" sz="1400"/>
              </a:p>
            </p:txBody>
          </p:sp>
          <p:sp>
            <p:nvSpPr>
              <p:cNvPr id="23569" name="Oval 58"/>
              <p:cNvSpPr>
                <a:spLocks noChangeArrowheads="1"/>
              </p:cNvSpPr>
              <p:nvPr/>
            </p:nvSpPr>
            <p:spPr bwMode="auto">
              <a:xfrm>
                <a:off x="1999785" y="1598341"/>
                <a:ext cx="1460810" cy="167268"/>
              </a:xfrm>
              <a:prstGeom prst="ellipse">
                <a:avLst/>
              </a:prstGeom>
              <a:noFill/>
              <a:ln w="19050" algn="ctr">
                <a:solidFill>
                  <a:srgbClr val="FF0000"/>
                </a:solidFill>
                <a:round/>
                <a:headEnd/>
                <a:tailEnd/>
              </a:ln>
            </p:spPr>
            <p:txBody>
              <a:bodyPr/>
              <a:lstStyle/>
              <a:p>
                <a:pPr algn="ctr"/>
                <a:endParaRPr lang="en-US" sz="1400"/>
              </a:p>
            </p:txBody>
          </p:sp>
          <p:sp>
            <p:nvSpPr>
              <p:cNvPr id="23570" name="Oval 62"/>
              <p:cNvSpPr>
                <a:spLocks noChangeArrowheads="1"/>
              </p:cNvSpPr>
              <p:nvPr/>
            </p:nvSpPr>
            <p:spPr bwMode="auto">
              <a:xfrm rot="5400000">
                <a:off x="1594624" y="1382751"/>
                <a:ext cx="1460810" cy="167268"/>
              </a:xfrm>
              <a:prstGeom prst="ellipse">
                <a:avLst/>
              </a:prstGeom>
              <a:noFill/>
              <a:ln w="19050" algn="ctr">
                <a:solidFill>
                  <a:srgbClr val="005395"/>
                </a:solidFill>
                <a:round/>
                <a:headEnd/>
                <a:tailEnd/>
              </a:ln>
            </p:spPr>
            <p:txBody>
              <a:bodyPr/>
              <a:lstStyle/>
              <a:p>
                <a:pPr algn="ctr"/>
                <a:endParaRPr lang="en-US" sz="1400"/>
              </a:p>
            </p:txBody>
          </p:sp>
          <p:sp>
            <p:nvSpPr>
              <p:cNvPr id="23571" name="Oval 63"/>
              <p:cNvSpPr>
                <a:spLocks noChangeArrowheads="1"/>
              </p:cNvSpPr>
              <p:nvPr/>
            </p:nvSpPr>
            <p:spPr bwMode="auto">
              <a:xfrm rot="5400000">
                <a:off x="1958897" y="1390186"/>
                <a:ext cx="1460810" cy="167268"/>
              </a:xfrm>
              <a:prstGeom prst="ellipse">
                <a:avLst/>
              </a:prstGeom>
              <a:noFill/>
              <a:ln w="19050" algn="ctr">
                <a:solidFill>
                  <a:srgbClr val="005395"/>
                </a:solidFill>
                <a:round/>
                <a:headEnd/>
                <a:tailEnd/>
              </a:ln>
            </p:spPr>
            <p:txBody>
              <a:bodyPr/>
              <a:lstStyle/>
              <a:p>
                <a:pPr algn="ctr"/>
                <a:endParaRPr lang="en-US" sz="1400"/>
              </a:p>
            </p:txBody>
          </p:sp>
          <p:sp>
            <p:nvSpPr>
              <p:cNvPr id="23572" name="Oval 64"/>
              <p:cNvSpPr>
                <a:spLocks noChangeArrowheads="1"/>
              </p:cNvSpPr>
              <p:nvPr/>
            </p:nvSpPr>
            <p:spPr bwMode="auto">
              <a:xfrm rot="5400000">
                <a:off x="2300869" y="1397620"/>
                <a:ext cx="1460810" cy="167268"/>
              </a:xfrm>
              <a:prstGeom prst="ellipse">
                <a:avLst/>
              </a:prstGeom>
              <a:noFill/>
              <a:ln w="19050" algn="ctr">
                <a:solidFill>
                  <a:srgbClr val="005395"/>
                </a:solidFill>
                <a:round/>
                <a:headEnd/>
                <a:tailEnd/>
              </a:ln>
            </p:spPr>
            <p:txBody>
              <a:bodyPr/>
              <a:lstStyle/>
              <a:p>
                <a:pPr algn="ctr"/>
                <a:endParaRPr lang="en-US" sz="1400"/>
              </a:p>
            </p:txBody>
          </p:sp>
        </p:grpSp>
        <p:sp>
          <p:nvSpPr>
            <p:cNvPr id="20" name="Rectangle 19"/>
            <p:cNvSpPr/>
            <p:nvPr/>
          </p:nvSpPr>
          <p:spPr>
            <a:xfrm>
              <a:off x="2433782" y="2151801"/>
              <a:ext cx="1833418" cy="891923"/>
            </a:xfrm>
            <a:prstGeom prst="rect">
              <a:avLst/>
            </a:prstGeom>
          </p:spPr>
          <p:txBody>
            <a:bodyPr>
              <a:spAutoFit/>
            </a:bodyPr>
            <a:lstStyle/>
            <a:p>
              <a:pPr algn="ctr">
                <a:defRPr/>
              </a:pPr>
              <a:r>
                <a:rPr lang="en-US" sz="1600" b="1" dirty="0">
                  <a:solidFill>
                    <a:srgbClr val="FF0000"/>
                  </a:solidFill>
                  <a:latin typeface="+mj-lt"/>
                  <a:ea typeface="ＭＳ Ｐゴシック"/>
                  <a:cs typeface="ＭＳ Ｐゴシック"/>
                </a:rPr>
                <a:t>Tool #1 - VLAN 1-3</a:t>
              </a:r>
            </a:p>
            <a:p>
              <a:pPr algn="ctr">
                <a:defRPr/>
              </a:pPr>
              <a:r>
                <a:rPr lang="en-US" sz="1600" b="1" dirty="0">
                  <a:solidFill>
                    <a:srgbClr val="2E56A2"/>
                  </a:solidFill>
                  <a:latin typeface="+mj-lt"/>
                  <a:ea typeface="ＭＳ Ｐゴシック"/>
                  <a:cs typeface="ＭＳ Ｐゴシック"/>
                </a:rPr>
                <a:t>Tool #2 - Port  1-3</a:t>
              </a:r>
            </a:p>
            <a:p>
              <a:pPr algn="ctr">
                <a:defRPr/>
              </a:pPr>
              <a:r>
                <a:rPr lang="en-US" sz="2000" b="1" dirty="0">
                  <a:latin typeface="+mj-lt"/>
                  <a:ea typeface="ＭＳ Ｐゴシック"/>
                  <a:cs typeface="ＭＳ Ｐゴシック"/>
                </a:rPr>
                <a:t>9 Overlaps</a:t>
              </a:r>
            </a:p>
          </p:txBody>
        </p:sp>
      </p:grpSp>
      <p:grpSp>
        <p:nvGrpSpPr>
          <p:cNvPr id="5" name="Group 24"/>
          <p:cNvGrpSpPr>
            <a:grpSpLocks/>
          </p:cNvGrpSpPr>
          <p:nvPr/>
        </p:nvGrpSpPr>
        <p:grpSpPr bwMode="auto">
          <a:xfrm>
            <a:off x="4156075" y="1741107"/>
            <a:ext cx="2198688" cy="2400121"/>
            <a:chOff x="4405746" y="903288"/>
            <a:chExt cx="2198255" cy="2399541"/>
          </a:xfrm>
        </p:grpSpPr>
        <p:pic>
          <p:nvPicPr>
            <p:cNvPr id="23563" name="Picture 36"/>
            <p:cNvPicPr>
              <a:picLocks noChangeAspect="1" noChangeArrowheads="1"/>
            </p:cNvPicPr>
            <p:nvPr/>
          </p:nvPicPr>
          <p:blipFill>
            <a:blip r:embed="rId3"/>
            <a:srcRect/>
            <a:stretch>
              <a:fillRect/>
            </a:stretch>
          </p:blipFill>
          <p:spPr bwMode="auto">
            <a:xfrm>
              <a:off x="4884738" y="903288"/>
              <a:ext cx="1247775" cy="1216025"/>
            </a:xfrm>
            <a:prstGeom prst="rect">
              <a:avLst/>
            </a:prstGeom>
            <a:noFill/>
            <a:ln w="9525">
              <a:noFill/>
              <a:miter lim="800000"/>
              <a:headEnd/>
              <a:tailEnd/>
            </a:ln>
          </p:spPr>
        </p:pic>
        <p:sp>
          <p:nvSpPr>
            <p:cNvPr id="21" name="Rectangle 20"/>
            <p:cNvSpPr/>
            <p:nvPr/>
          </p:nvSpPr>
          <p:spPr>
            <a:xfrm>
              <a:off x="4405746" y="2041250"/>
              <a:ext cx="2198255" cy="1261579"/>
            </a:xfrm>
            <a:prstGeom prst="rect">
              <a:avLst/>
            </a:prstGeom>
          </p:spPr>
          <p:txBody>
            <a:bodyPr>
              <a:spAutoFit/>
            </a:bodyPr>
            <a:lstStyle/>
            <a:p>
              <a:pPr algn="ctr">
                <a:defRPr/>
              </a:pPr>
              <a:r>
                <a:rPr lang="en-US" sz="1600" b="1" dirty="0">
                  <a:solidFill>
                    <a:srgbClr val="FF0000"/>
                  </a:solidFill>
                  <a:latin typeface="+mj-lt"/>
                  <a:ea typeface="ＭＳ Ｐゴシック"/>
                  <a:cs typeface="ＭＳ Ｐゴシック"/>
                </a:rPr>
                <a:t>Tool #</a:t>
              </a:r>
              <a:r>
                <a:rPr lang="en-US" sz="1600" b="1" dirty="0" smtClean="0">
                  <a:solidFill>
                    <a:srgbClr val="FF0000"/>
                  </a:solidFill>
                  <a:latin typeface="+mj-lt"/>
                  <a:ea typeface="ＭＳ Ｐゴシック"/>
                  <a:cs typeface="ＭＳ Ｐゴシック"/>
                </a:rPr>
                <a:t>1 </a:t>
              </a:r>
              <a:r>
                <a:rPr lang="en-US" sz="1600" b="1" dirty="0">
                  <a:solidFill>
                    <a:srgbClr val="FF0000"/>
                  </a:solidFill>
                  <a:latin typeface="+mj-lt"/>
                  <a:ea typeface="ＭＳ Ｐゴシック"/>
                  <a:cs typeface="ＭＳ Ｐゴシック"/>
                </a:rPr>
                <a:t>- VLAN </a:t>
              </a:r>
              <a:r>
                <a:rPr lang="en-US" sz="1600" b="1" dirty="0" smtClean="0">
                  <a:solidFill>
                    <a:srgbClr val="FF0000"/>
                  </a:solidFill>
                  <a:latin typeface="+mj-lt"/>
                  <a:ea typeface="ＭＳ Ｐゴシック"/>
                  <a:cs typeface="ＭＳ Ｐゴシック"/>
                </a:rPr>
                <a:t>1-4               </a:t>
              </a:r>
              <a:endParaRPr lang="en-US" sz="1600" b="1" dirty="0">
                <a:solidFill>
                  <a:srgbClr val="FF0000"/>
                </a:solidFill>
                <a:latin typeface="+mj-lt"/>
                <a:ea typeface="ＭＳ Ｐゴシック"/>
                <a:cs typeface="ＭＳ Ｐゴシック"/>
              </a:endParaRPr>
            </a:p>
            <a:p>
              <a:pPr algn="ctr">
                <a:defRPr/>
              </a:pPr>
              <a:r>
                <a:rPr lang="en-US" sz="1600" b="1" dirty="0">
                  <a:solidFill>
                    <a:srgbClr val="2E56A2"/>
                  </a:solidFill>
                  <a:latin typeface="+mj-lt"/>
                  <a:ea typeface="ＭＳ Ｐゴシック"/>
                  <a:cs typeface="ＭＳ Ｐゴシック"/>
                </a:rPr>
                <a:t>Tool #2 - Port  1-4 &amp; </a:t>
              </a:r>
              <a:r>
                <a:rPr lang="en-US" sz="1600" b="1" dirty="0" smtClean="0">
                  <a:solidFill>
                    <a:srgbClr val="2E56A2"/>
                  </a:solidFill>
                  <a:latin typeface="+mj-lt"/>
                  <a:ea typeface="ＭＳ Ｐゴシック"/>
                  <a:cs typeface="ＭＳ Ｐゴシック"/>
                </a:rPr>
                <a:t/>
              </a:r>
              <a:br>
                <a:rPr lang="en-US" sz="1600" b="1" dirty="0" smtClean="0">
                  <a:solidFill>
                    <a:srgbClr val="2E56A2"/>
                  </a:solidFill>
                  <a:latin typeface="+mj-lt"/>
                  <a:ea typeface="ＭＳ Ｐゴシック"/>
                  <a:cs typeface="ＭＳ Ｐゴシック"/>
                </a:rPr>
              </a:br>
              <a:r>
                <a:rPr lang="en-US" sz="1600" b="1" dirty="0" smtClean="0">
                  <a:solidFill>
                    <a:srgbClr val="2E56A2"/>
                  </a:solidFill>
                  <a:latin typeface="+mj-lt"/>
                  <a:ea typeface="ＭＳ Ｐゴシック"/>
                  <a:cs typeface="ＭＳ Ｐゴシック"/>
                </a:rPr>
                <a:t>       IP </a:t>
              </a:r>
              <a:r>
                <a:rPr lang="en-US" sz="1600" b="1" dirty="0">
                  <a:solidFill>
                    <a:srgbClr val="2E56A2"/>
                  </a:solidFill>
                  <a:latin typeface="+mj-lt"/>
                  <a:ea typeface="ＭＳ Ｐゴシック"/>
                  <a:cs typeface="ＭＳ Ｐゴシック"/>
                </a:rPr>
                <a:t>1-4</a:t>
              </a:r>
            </a:p>
            <a:p>
              <a:pPr algn="ctr">
                <a:defRPr/>
              </a:pPr>
              <a:r>
                <a:rPr lang="en-US" sz="2800" b="1" dirty="0">
                  <a:latin typeface="+mj-lt"/>
                  <a:ea typeface="ＭＳ Ｐゴシック"/>
                  <a:cs typeface="ＭＳ Ｐゴシック"/>
                </a:rPr>
                <a:t>112 Overlaps</a:t>
              </a:r>
            </a:p>
          </p:txBody>
        </p:sp>
      </p:grpSp>
      <p:grpSp>
        <p:nvGrpSpPr>
          <p:cNvPr id="6" name="Group 25"/>
          <p:cNvGrpSpPr>
            <a:grpSpLocks/>
          </p:cNvGrpSpPr>
          <p:nvPr/>
        </p:nvGrpSpPr>
        <p:grpSpPr bwMode="auto">
          <a:xfrm>
            <a:off x="6625717" y="1363155"/>
            <a:ext cx="2257425" cy="2750919"/>
            <a:chOff x="6405419" y="1050925"/>
            <a:chExt cx="2258291" cy="2752067"/>
          </a:xfrm>
        </p:grpSpPr>
        <p:pic>
          <p:nvPicPr>
            <p:cNvPr id="23561" name="Picture 15"/>
            <p:cNvPicPr>
              <a:picLocks noChangeAspect="1" noChangeArrowheads="1"/>
            </p:cNvPicPr>
            <p:nvPr/>
          </p:nvPicPr>
          <p:blipFill>
            <a:blip r:embed="rId4"/>
            <a:srcRect/>
            <a:stretch>
              <a:fillRect/>
            </a:stretch>
          </p:blipFill>
          <p:spPr bwMode="auto">
            <a:xfrm>
              <a:off x="6829612" y="1050925"/>
              <a:ext cx="1430337" cy="944563"/>
            </a:xfrm>
            <a:prstGeom prst="rect">
              <a:avLst/>
            </a:prstGeom>
            <a:noFill/>
            <a:ln w="9525">
              <a:noFill/>
              <a:miter lim="800000"/>
              <a:headEnd/>
              <a:tailEnd/>
            </a:ln>
          </p:spPr>
        </p:pic>
        <p:sp>
          <p:nvSpPr>
            <p:cNvPr id="22" name="Rectangle 21"/>
            <p:cNvSpPr/>
            <p:nvPr/>
          </p:nvSpPr>
          <p:spPr>
            <a:xfrm>
              <a:off x="6405419" y="1986352"/>
              <a:ext cx="2258291" cy="1816640"/>
            </a:xfrm>
            <a:prstGeom prst="rect">
              <a:avLst/>
            </a:prstGeom>
          </p:spPr>
          <p:txBody>
            <a:bodyPr>
              <a:spAutoFit/>
            </a:bodyPr>
            <a:lstStyle/>
            <a:p>
              <a:pPr algn="ctr">
                <a:defRPr/>
              </a:pPr>
              <a:r>
                <a:rPr lang="en-US" sz="1600" b="1" dirty="0">
                  <a:solidFill>
                    <a:srgbClr val="FF0000"/>
                  </a:solidFill>
                  <a:latin typeface="+mj-lt"/>
                  <a:ea typeface="ＭＳ Ｐゴシック"/>
                  <a:cs typeface="ＭＳ Ｐゴシック"/>
                </a:rPr>
                <a:t>Tool #1 - VLAN 1-11</a:t>
              </a:r>
            </a:p>
            <a:p>
              <a:pPr algn="ctr">
                <a:defRPr/>
              </a:pPr>
              <a:r>
                <a:rPr lang="en-US" sz="1600" b="1" dirty="0">
                  <a:solidFill>
                    <a:srgbClr val="2E56A2"/>
                  </a:solidFill>
                  <a:latin typeface="+mj-lt"/>
                  <a:ea typeface="ＭＳ Ｐゴシック"/>
                  <a:cs typeface="ＭＳ Ｐゴシック"/>
                </a:rPr>
                <a:t>Tool #2 - Port  1-11 &amp; </a:t>
              </a:r>
              <a:r>
                <a:rPr lang="en-US" sz="1600" b="1" dirty="0" smtClean="0">
                  <a:solidFill>
                    <a:srgbClr val="2E56A2"/>
                  </a:solidFill>
                  <a:latin typeface="+mj-lt"/>
                  <a:ea typeface="ＭＳ Ｐゴシック"/>
                  <a:cs typeface="ＭＳ Ｐゴシック"/>
                </a:rPr>
                <a:t/>
              </a:r>
              <a:br>
                <a:rPr lang="en-US" sz="1600" b="1" dirty="0" smtClean="0">
                  <a:solidFill>
                    <a:srgbClr val="2E56A2"/>
                  </a:solidFill>
                  <a:latin typeface="+mj-lt"/>
                  <a:ea typeface="ＭＳ Ｐゴシック"/>
                  <a:cs typeface="ＭＳ Ｐゴシック"/>
                </a:rPr>
              </a:br>
              <a:r>
                <a:rPr lang="en-US" sz="1600" b="1" dirty="0" smtClean="0">
                  <a:solidFill>
                    <a:srgbClr val="2E56A2"/>
                  </a:solidFill>
                  <a:latin typeface="+mj-lt"/>
                  <a:ea typeface="ＭＳ Ｐゴシック"/>
                  <a:cs typeface="ＭＳ Ｐゴシック"/>
                </a:rPr>
                <a:t>        IP </a:t>
              </a:r>
              <a:r>
                <a:rPr lang="en-US" sz="1600" b="1" dirty="0">
                  <a:solidFill>
                    <a:srgbClr val="2E56A2"/>
                  </a:solidFill>
                  <a:latin typeface="+mj-lt"/>
                  <a:ea typeface="ＭＳ Ｐゴシック"/>
                  <a:cs typeface="ＭＳ Ｐゴシック"/>
                </a:rPr>
                <a:t>1-11</a:t>
              </a:r>
            </a:p>
            <a:p>
              <a:pPr algn="ctr">
                <a:defRPr/>
              </a:pPr>
              <a:r>
                <a:rPr lang="en-US" sz="3200" b="1" dirty="0">
                  <a:latin typeface="+mj-lt"/>
                  <a:ea typeface="ＭＳ Ｐゴシック"/>
                  <a:cs typeface="ＭＳ Ｐゴシック"/>
                </a:rPr>
                <a:t>1300 Overlaps</a:t>
              </a:r>
            </a:p>
          </p:txBody>
        </p:sp>
      </p:grpSp>
      <p:sp>
        <p:nvSpPr>
          <p:cNvPr id="389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8917"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981200" y="2819400"/>
            <a:ext cx="4950104" cy="1530032"/>
          </a:xfrm>
          <a:prstGeom prst="rect">
            <a:avLst/>
          </a:prstGeom>
          <a:noFill/>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5">
                                            <p:txEl>
                                              <p:pRg st="0" end="0"/>
                                            </p:txEl>
                                          </p:spTgt>
                                        </p:tgtEl>
                                        <p:attrNameLst>
                                          <p:attrName>style.visibility</p:attrName>
                                        </p:attrNameLst>
                                      </p:cBhvr>
                                      <p:to>
                                        <p:strVal val="visible"/>
                                      </p:to>
                                    </p:set>
                                    <p:anim calcmode="lin" valueType="num">
                                      <p:cBhvr additive="base">
                                        <p:cTn id="31"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555">
                                            <p:txEl>
                                              <p:pRg st="1" end="1"/>
                                            </p:txEl>
                                          </p:spTgt>
                                        </p:tgtEl>
                                        <p:attrNameLst>
                                          <p:attrName>style.visibility</p:attrName>
                                        </p:attrNameLst>
                                      </p:cBhvr>
                                      <p:to>
                                        <p:strVal val="visible"/>
                                      </p:to>
                                    </p:set>
                                    <p:anim calcmode="lin" valueType="num">
                                      <p:cBhvr additive="base">
                                        <p:cTn id="3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555">
                                            <p:txEl>
                                              <p:pRg st="2" end="2"/>
                                            </p:txEl>
                                          </p:spTgt>
                                        </p:tgtEl>
                                        <p:attrNameLst>
                                          <p:attrName>style.visibility</p:attrName>
                                        </p:attrNameLst>
                                      </p:cBhvr>
                                      <p:to>
                                        <p:strVal val="visible"/>
                                      </p:to>
                                    </p:set>
                                    <p:anim calcmode="lin" valueType="num">
                                      <p:cBhvr additive="base">
                                        <p:cTn id="41"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3555">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3555">
                                            <p:txEl>
                                              <p:pRg st="3" end="3"/>
                                            </p:txEl>
                                          </p:spTgt>
                                        </p:tgtEl>
                                        <p:attrNameLst>
                                          <p:attrName>style.visibility</p:attrName>
                                        </p:attrNameLst>
                                      </p:cBhvr>
                                      <p:to>
                                        <p:strVal val="visible"/>
                                      </p:to>
                                    </p:set>
                                    <p:anim calcmode="lin" valueType="num">
                                      <p:cBhvr additive="base">
                                        <p:cTn id="4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xit" presetSubtype="8" fill="hold" nodeType="clickEffect">
                                  <p:stCondLst>
                                    <p:cond delay="0"/>
                                  </p:stCondLst>
                                  <p:childTnLst>
                                    <p:anim calcmode="lin" valueType="num">
                                      <p:cBhvr additive="base">
                                        <p:cTn id="50" dur="500"/>
                                        <p:tgtEl>
                                          <p:spTgt spid="2"/>
                                        </p:tgtEl>
                                        <p:attrNameLst>
                                          <p:attrName>ppt_x</p:attrName>
                                        </p:attrNameLst>
                                      </p:cBhvr>
                                      <p:tavLst>
                                        <p:tav tm="0">
                                          <p:val>
                                            <p:strVal val="ppt_x"/>
                                          </p:val>
                                        </p:tav>
                                        <p:tav tm="100000">
                                          <p:val>
                                            <p:strVal val="0-ppt_w/2"/>
                                          </p:val>
                                        </p:tav>
                                      </p:tavLst>
                                    </p:anim>
                                    <p:anim calcmode="lin" valueType="num">
                                      <p:cBhvr additive="base">
                                        <p:cTn id="51" dur="500"/>
                                        <p:tgtEl>
                                          <p:spTgt spid="2"/>
                                        </p:tgtEl>
                                        <p:attrNameLst>
                                          <p:attrName>ppt_y</p:attrName>
                                        </p:attrNameLst>
                                      </p:cBhvr>
                                      <p:tavLst>
                                        <p:tav tm="0">
                                          <p:val>
                                            <p:strVal val="ppt_y"/>
                                          </p:val>
                                        </p:tav>
                                        <p:tav tm="100000">
                                          <p:val>
                                            <p:strVal val="ppt_y"/>
                                          </p:val>
                                        </p:tav>
                                      </p:tavLst>
                                    </p:anim>
                                    <p:set>
                                      <p:cBhvr>
                                        <p:cTn id="52" dur="1" fill="hold">
                                          <p:stCondLst>
                                            <p:cond delay="499"/>
                                          </p:stCondLst>
                                        </p:cTn>
                                        <p:tgtEl>
                                          <p:spTgt spid="2"/>
                                        </p:tgtEl>
                                        <p:attrNameLst>
                                          <p:attrName>style.visibility</p:attrName>
                                        </p:attrNameLst>
                                      </p:cBhvr>
                                      <p:to>
                                        <p:strVal val="hidden"/>
                                      </p:to>
                                    </p:set>
                                  </p:childTnLst>
                                </p:cTn>
                              </p:par>
                              <p:par>
                                <p:cTn id="53" presetID="2" presetClass="exit" presetSubtype="8" fill="hold" nodeType="withEffect">
                                  <p:stCondLst>
                                    <p:cond delay="0"/>
                                  </p:stCondLst>
                                  <p:childTnLst>
                                    <p:anim calcmode="lin" valueType="num">
                                      <p:cBhvr additive="base">
                                        <p:cTn id="54" dur="500"/>
                                        <p:tgtEl>
                                          <p:spTgt spid="3"/>
                                        </p:tgtEl>
                                        <p:attrNameLst>
                                          <p:attrName>ppt_x</p:attrName>
                                        </p:attrNameLst>
                                      </p:cBhvr>
                                      <p:tavLst>
                                        <p:tav tm="0">
                                          <p:val>
                                            <p:strVal val="ppt_x"/>
                                          </p:val>
                                        </p:tav>
                                        <p:tav tm="100000">
                                          <p:val>
                                            <p:strVal val="0-ppt_w/2"/>
                                          </p:val>
                                        </p:tav>
                                      </p:tavLst>
                                    </p:anim>
                                    <p:anim calcmode="lin" valueType="num">
                                      <p:cBhvr additive="base">
                                        <p:cTn id="55" dur="500"/>
                                        <p:tgtEl>
                                          <p:spTgt spid="3"/>
                                        </p:tgtEl>
                                        <p:attrNameLst>
                                          <p:attrName>ppt_y</p:attrName>
                                        </p:attrNameLst>
                                      </p:cBhvr>
                                      <p:tavLst>
                                        <p:tav tm="0">
                                          <p:val>
                                            <p:strVal val="ppt_y"/>
                                          </p:val>
                                        </p:tav>
                                        <p:tav tm="100000">
                                          <p:val>
                                            <p:strVal val="ppt_y"/>
                                          </p:val>
                                        </p:tav>
                                      </p:tavLst>
                                    </p:anim>
                                    <p:set>
                                      <p:cBhvr>
                                        <p:cTn id="56" dur="1" fill="hold">
                                          <p:stCondLst>
                                            <p:cond delay="499"/>
                                          </p:stCondLst>
                                        </p:cTn>
                                        <p:tgtEl>
                                          <p:spTgt spid="3"/>
                                        </p:tgtEl>
                                        <p:attrNameLst>
                                          <p:attrName>style.visibility</p:attrName>
                                        </p:attrNameLst>
                                      </p:cBhvr>
                                      <p:to>
                                        <p:strVal val="hidden"/>
                                      </p:to>
                                    </p:set>
                                  </p:childTnLst>
                                </p:cTn>
                              </p:par>
                              <p:par>
                                <p:cTn id="57" presetID="2" presetClass="exit" presetSubtype="8" fill="hold" nodeType="withEffect">
                                  <p:stCondLst>
                                    <p:cond delay="0"/>
                                  </p:stCondLst>
                                  <p:childTnLst>
                                    <p:anim calcmode="lin" valueType="num">
                                      <p:cBhvr additive="base">
                                        <p:cTn id="58" dur="500"/>
                                        <p:tgtEl>
                                          <p:spTgt spid="5"/>
                                        </p:tgtEl>
                                        <p:attrNameLst>
                                          <p:attrName>ppt_x</p:attrName>
                                        </p:attrNameLst>
                                      </p:cBhvr>
                                      <p:tavLst>
                                        <p:tav tm="0">
                                          <p:val>
                                            <p:strVal val="ppt_x"/>
                                          </p:val>
                                        </p:tav>
                                        <p:tav tm="100000">
                                          <p:val>
                                            <p:strVal val="0-ppt_w/2"/>
                                          </p:val>
                                        </p:tav>
                                      </p:tavLst>
                                    </p:anim>
                                    <p:anim calcmode="lin" valueType="num">
                                      <p:cBhvr additive="base">
                                        <p:cTn id="59" dur="500"/>
                                        <p:tgtEl>
                                          <p:spTgt spid="5"/>
                                        </p:tgtEl>
                                        <p:attrNameLst>
                                          <p:attrName>ppt_y</p:attrName>
                                        </p:attrNameLst>
                                      </p:cBhvr>
                                      <p:tavLst>
                                        <p:tav tm="0">
                                          <p:val>
                                            <p:strVal val="ppt_y"/>
                                          </p:val>
                                        </p:tav>
                                        <p:tav tm="100000">
                                          <p:val>
                                            <p:strVal val="ppt_y"/>
                                          </p:val>
                                        </p:tav>
                                      </p:tavLst>
                                    </p:anim>
                                    <p:set>
                                      <p:cBhvr>
                                        <p:cTn id="60" dur="1" fill="hold">
                                          <p:stCondLst>
                                            <p:cond delay="499"/>
                                          </p:stCondLst>
                                        </p:cTn>
                                        <p:tgtEl>
                                          <p:spTgt spid="5"/>
                                        </p:tgtEl>
                                        <p:attrNameLst>
                                          <p:attrName>style.visibility</p:attrName>
                                        </p:attrNameLst>
                                      </p:cBhvr>
                                      <p:to>
                                        <p:strVal val="hidden"/>
                                      </p:to>
                                    </p:set>
                                  </p:childTnLst>
                                </p:cTn>
                              </p:par>
                              <p:par>
                                <p:cTn id="61" presetID="2" presetClass="exit" presetSubtype="8" fill="hold" nodeType="withEffect">
                                  <p:stCondLst>
                                    <p:cond delay="0"/>
                                  </p:stCondLst>
                                  <p:childTnLst>
                                    <p:anim calcmode="lin" valueType="num">
                                      <p:cBhvr additive="base">
                                        <p:cTn id="62" dur="500"/>
                                        <p:tgtEl>
                                          <p:spTgt spid="6"/>
                                        </p:tgtEl>
                                        <p:attrNameLst>
                                          <p:attrName>ppt_x</p:attrName>
                                        </p:attrNameLst>
                                      </p:cBhvr>
                                      <p:tavLst>
                                        <p:tav tm="0">
                                          <p:val>
                                            <p:strVal val="ppt_x"/>
                                          </p:val>
                                        </p:tav>
                                        <p:tav tm="100000">
                                          <p:val>
                                            <p:strVal val="0-ppt_w/2"/>
                                          </p:val>
                                        </p:tav>
                                      </p:tavLst>
                                    </p:anim>
                                    <p:anim calcmode="lin" valueType="num">
                                      <p:cBhvr additive="base">
                                        <p:cTn id="63" dur="500"/>
                                        <p:tgtEl>
                                          <p:spTgt spid="6"/>
                                        </p:tgtEl>
                                        <p:attrNameLst>
                                          <p:attrName>ppt_y</p:attrName>
                                        </p:attrNameLst>
                                      </p:cBhvr>
                                      <p:tavLst>
                                        <p:tav tm="0">
                                          <p:val>
                                            <p:strVal val="ppt_y"/>
                                          </p:val>
                                        </p:tav>
                                        <p:tav tm="100000">
                                          <p:val>
                                            <p:strVal val="ppt_y"/>
                                          </p:val>
                                        </p:tav>
                                      </p:tavLst>
                                    </p:anim>
                                    <p:set>
                                      <p:cBhvr>
                                        <p:cTn id="64" dur="1" fill="hold">
                                          <p:stCondLst>
                                            <p:cond delay="499"/>
                                          </p:stCondLst>
                                        </p:cTn>
                                        <p:tgtEl>
                                          <p:spTgt spid="6"/>
                                        </p:tgtEl>
                                        <p:attrNameLst>
                                          <p:attrName>style.visibility</p:attrName>
                                        </p:attrNameLst>
                                      </p:cBhvr>
                                      <p:to>
                                        <p:strVal val="hidden"/>
                                      </p:to>
                                    </p:set>
                                  </p:childTnLst>
                                </p:cTn>
                              </p:par>
                              <p:par>
                                <p:cTn id="65" presetID="2" presetClass="entr" presetSubtype="2" fill="hold" nodeType="withEffect">
                                  <p:stCondLst>
                                    <p:cond delay="0"/>
                                  </p:stCondLst>
                                  <p:childTnLst>
                                    <p:set>
                                      <p:cBhvr>
                                        <p:cTn id="66" dur="1" fill="hold">
                                          <p:stCondLst>
                                            <p:cond delay="0"/>
                                          </p:stCondLst>
                                        </p:cTn>
                                        <p:tgtEl>
                                          <p:spTgt spid="38917"/>
                                        </p:tgtEl>
                                        <p:attrNameLst>
                                          <p:attrName>style.visibility</p:attrName>
                                        </p:attrNameLst>
                                      </p:cBhvr>
                                      <p:to>
                                        <p:strVal val="visible"/>
                                      </p:to>
                                    </p:set>
                                    <p:anim calcmode="lin" valueType="num">
                                      <p:cBhvr additive="base">
                                        <p:cTn id="67" dur="500" fill="hold"/>
                                        <p:tgtEl>
                                          <p:spTgt spid="38917"/>
                                        </p:tgtEl>
                                        <p:attrNameLst>
                                          <p:attrName>ppt_x</p:attrName>
                                        </p:attrNameLst>
                                      </p:cBhvr>
                                      <p:tavLst>
                                        <p:tav tm="0">
                                          <p:val>
                                            <p:strVal val="1+#ppt_w/2"/>
                                          </p:val>
                                        </p:tav>
                                        <p:tav tm="100000">
                                          <p:val>
                                            <p:strVal val="#ppt_x"/>
                                          </p:val>
                                        </p:tav>
                                      </p:tavLst>
                                    </p:anim>
                                    <p:anim calcmode="lin" valueType="num">
                                      <p:cBhvr additive="base">
                                        <p:cTn id="68"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idx="4294967295"/>
          </p:nvPr>
        </p:nvSpPr>
        <p:spPr>
          <a:xfrm>
            <a:off x="0" y="76200"/>
            <a:ext cx="9144000" cy="1143000"/>
          </a:xfrm>
        </p:spPr>
        <p:txBody>
          <a:bodyPr/>
          <a:lstStyle/>
          <a:p>
            <a:pPr eaLnBrk="1" hangingPunct="1"/>
            <a:r>
              <a:rPr lang="en-US" dirty="0" err="1" smtClean="0">
                <a:ea typeface="ＭＳ Ｐゴシック" pitchFamily="34" charset="-128"/>
              </a:rPr>
              <a:t>Anue</a:t>
            </a:r>
            <a:r>
              <a:rPr lang="en-US" dirty="0" smtClean="0">
                <a:ea typeface="ＭＳ Ｐゴシック" pitchFamily="34" charset="-128"/>
              </a:rPr>
              <a:t> Systems Background</a:t>
            </a:r>
          </a:p>
        </p:txBody>
      </p:sp>
      <p:sp>
        <p:nvSpPr>
          <p:cNvPr id="8" name="Content Placeholder 7"/>
          <p:cNvSpPr>
            <a:spLocks noGrp="1"/>
          </p:cNvSpPr>
          <p:nvPr>
            <p:ph idx="4294967295"/>
          </p:nvPr>
        </p:nvSpPr>
        <p:spPr>
          <a:xfrm>
            <a:off x="676275" y="1366838"/>
            <a:ext cx="7858125" cy="5110162"/>
          </a:xfrm>
        </p:spPr>
        <p:txBody>
          <a:bodyPr/>
          <a:lstStyle/>
          <a:p>
            <a:pPr marL="342900" indent="-342900" eaLnBrk="1" hangingPunct="1">
              <a:spcBef>
                <a:spcPts val="800"/>
              </a:spcBef>
              <a:buClr>
                <a:srgbClr val="2953A5"/>
              </a:buClr>
              <a:buSzPct val="70000"/>
              <a:buFont typeface="Times" charset="0"/>
              <a:buChar char="•"/>
              <a:defRPr/>
            </a:pPr>
            <a:r>
              <a:rPr lang="en-US" dirty="0" smtClean="0"/>
              <a:t>Network visibility solutions </a:t>
            </a:r>
          </a:p>
          <a:p>
            <a:pPr marL="800100" lvl="1" indent="-342900" eaLnBrk="1" hangingPunct="1">
              <a:spcBef>
                <a:spcPts val="800"/>
              </a:spcBef>
              <a:buClr>
                <a:srgbClr val="2953A5"/>
              </a:buClr>
              <a:buSzPct val="70000"/>
              <a:buFont typeface="Times" charset="0"/>
              <a:buChar char="•"/>
              <a:defRPr/>
            </a:pPr>
            <a:r>
              <a:rPr lang="en-US" sz="1800" dirty="0" smtClean="0"/>
              <a:t>Network Emulators – test networked applications before deployment</a:t>
            </a:r>
          </a:p>
          <a:p>
            <a:pPr marL="800100" lvl="1" indent="-342900" eaLnBrk="1" hangingPunct="1">
              <a:spcBef>
                <a:spcPts val="800"/>
              </a:spcBef>
              <a:buClr>
                <a:srgbClr val="2953A5"/>
              </a:buClr>
              <a:buSzPct val="70000"/>
              <a:buFont typeface="Times" charset="0"/>
              <a:buChar char="•"/>
              <a:defRPr/>
            </a:pPr>
            <a:r>
              <a:rPr lang="en-US" sz="1800" dirty="0" smtClean="0"/>
              <a:t>Net Tool Optimizers - monitor to maintain uptime, security, and performance</a:t>
            </a:r>
          </a:p>
          <a:p>
            <a:pPr marL="342900" indent="-342900" eaLnBrk="1" hangingPunct="1">
              <a:spcBef>
                <a:spcPts val="800"/>
              </a:spcBef>
              <a:buClr>
                <a:srgbClr val="2953A5"/>
              </a:buClr>
              <a:buSzPct val="70000"/>
              <a:buFont typeface="Times" charset="0"/>
              <a:buChar char="•"/>
              <a:defRPr/>
            </a:pPr>
            <a:r>
              <a:rPr lang="en-US" dirty="0" smtClean="0"/>
              <a:t>Deep technical expertise in:</a:t>
            </a:r>
          </a:p>
          <a:p>
            <a:pPr marL="741362" lvl="1" indent="-342900" eaLnBrk="1" hangingPunct="1">
              <a:spcBef>
                <a:spcPts val="800"/>
              </a:spcBef>
              <a:buClr>
                <a:srgbClr val="2953A5"/>
              </a:buClr>
              <a:buSzPct val="70000"/>
              <a:buFont typeface="Times" charset="0"/>
              <a:buChar char="•"/>
              <a:defRPr/>
            </a:pPr>
            <a:r>
              <a:rPr lang="en-US" sz="1800" dirty="0" smtClean="0"/>
              <a:t>Networking technologies and testing techniques</a:t>
            </a:r>
          </a:p>
          <a:p>
            <a:pPr marL="741362" lvl="1" indent="-342900" eaLnBrk="1" hangingPunct="1">
              <a:spcBef>
                <a:spcPts val="800"/>
              </a:spcBef>
              <a:buClr>
                <a:srgbClr val="2953A5"/>
              </a:buClr>
              <a:buSzPct val="70000"/>
              <a:buFont typeface="Times" charset="0"/>
              <a:buChar char="•"/>
              <a:defRPr/>
            </a:pPr>
            <a:r>
              <a:rPr lang="en-US" sz="1800" dirty="0" smtClean="0"/>
              <a:t>Our core </a:t>
            </a:r>
            <a:r>
              <a:rPr lang="en-US" sz="1800" dirty="0" smtClean="0"/>
              <a:t>t</a:t>
            </a:r>
            <a:r>
              <a:rPr lang="en-US" sz="1800" dirty="0" smtClean="0"/>
              <a:t>echnology</a:t>
            </a:r>
            <a:r>
              <a:rPr lang="en-US" sz="1800" dirty="0" smtClean="0"/>
              <a:t>: Packet filtering and modification</a:t>
            </a:r>
          </a:p>
          <a:p>
            <a:pPr marL="741362" lvl="1" indent="-342900" eaLnBrk="1" hangingPunct="1">
              <a:spcBef>
                <a:spcPts val="800"/>
              </a:spcBef>
              <a:buClr>
                <a:srgbClr val="2953A5"/>
              </a:buClr>
              <a:buSzPct val="70000"/>
              <a:buFont typeface="Times" charset="0"/>
              <a:buChar char="•"/>
              <a:defRPr/>
            </a:pPr>
            <a:r>
              <a:rPr lang="en-US" sz="1800" dirty="0" smtClean="0"/>
              <a:t>Line rate performance hardware</a:t>
            </a:r>
          </a:p>
          <a:p>
            <a:pPr marL="342900" indent="-342900" eaLnBrk="1" hangingPunct="1">
              <a:spcBef>
                <a:spcPts val="800"/>
              </a:spcBef>
              <a:buClr>
                <a:srgbClr val="2953A5"/>
              </a:buClr>
              <a:buSzPct val="70000"/>
              <a:buFont typeface="Times" charset="0"/>
              <a:buChar char="•"/>
              <a:defRPr/>
            </a:pPr>
            <a:r>
              <a:rPr lang="en-US" dirty="0" smtClean="0"/>
              <a:t>Headquartered in Austin, TX</a:t>
            </a:r>
          </a:p>
          <a:p>
            <a:pPr marL="342900" indent="-342900" eaLnBrk="1" hangingPunct="1">
              <a:spcBef>
                <a:spcPts val="800"/>
              </a:spcBef>
              <a:buClr>
                <a:srgbClr val="2953A5"/>
              </a:buClr>
              <a:buSzPct val="70000"/>
              <a:buFont typeface="Times" charset="0"/>
              <a:buChar char="•"/>
              <a:defRPr/>
            </a:pPr>
            <a:r>
              <a:rPr lang="en-US" dirty="0" smtClean="0"/>
              <a:t>Inc 500 fastest growing private company list </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itle 1"/>
          <p:cNvSpPr>
            <a:spLocks noGrp="1"/>
          </p:cNvSpPr>
          <p:nvPr>
            <p:ph type="title"/>
          </p:nvPr>
        </p:nvSpPr>
        <p:spPr/>
        <p:txBody>
          <a:bodyPr/>
          <a:lstStyle/>
          <a:p>
            <a:pPr eaLnBrk="1" hangingPunct="1"/>
            <a:r>
              <a:rPr lang="en-US" dirty="0" smtClean="0">
                <a:ea typeface="ＭＳ Ｐゴシック" pitchFamily="34" charset="-128"/>
              </a:rPr>
              <a:t>Automatically Handle Filter Overlap</a:t>
            </a:r>
          </a:p>
        </p:txBody>
      </p:sp>
      <p:sp>
        <p:nvSpPr>
          <p:cNvPr id="24580" name="Content Placeholder 2"/>
          <p:cNvSpPr>
            <a:spLocks noGrp="1"/>
          </p:cNvSpPr>
          <p:nvPr>
            <p:ph idx="4294967295"/>
          </p:nvPr>
        </p:nvSpPr>
        <p:spPr>
          <a:xfrm>
            <a:off x="4891088" y="1843088"/>
            <a:ext cx="4252912" cy="3871912"/>
          </a:xfrm>
        </p:spPr>
        <p:txBody>
          <a:bodyPr/>
          <a:lstStyle/>
          <a:p>
            <a:pPr algn="ctr">
              <a:buNone/>
            </a:pPr>
            <a:r>
              <a:rPr lang="en-US" sz="2800" dirty="0" err="1" smtClean="0">
                <a:solidFill>
                  <a:srgbClr val="1D62AF"/>
                </a:solidFill>
                <a:ea typeface="ＭＳ Ｐゴシック" pitchFamily="34" charset="-128"/>
              </a:rPr>
              <a:t>Anue’s</a:t>
            </a:r>
            <a:r>
              <a:rPr lang="en-US" sz="2800" dirty="0" smtClean="0">
                <a:solidFill>
                  <a:srgbClr val="1D62AF"/>
                </a:solidFill>
                <a:ea typeface="ＭＳ Ｐゴシック" pitchFamily="34" charset="-128"/>
              </a:rPr>
              <a:t> Net Tool Optimizer does it for you</a:t>
            </a:r>
          </a:p>
          <a:p>
            <a:pPr algn="ctr">
              <a:buNone/>
            </a:pPr>
            <a:endParaRPr lang="en-US" sz="1800" dirty="0" smtClean="0">
              <a:solidFill>
                <a:srgbClr val="1D62AF"/>
              </a:solidFill>
              <a:ea typeface="ＭＳ Ｐゴシック" pitchFamily="34" charset="-128"/>
            </a:endParaRPr>
          </a:p>
          <a:p>
            <a:pPr algn="ctr">
              <a:buNone/>
            </a:pPr>
            <a:r>
              <a:rPr lang="en-US" sz="2800" dirty="0" smtClean="0">
                <a:solidFill>
                  <a:srgbClr val="2E56A2"/>
                </a:solidFill>
                <a:ea typeface="ＭＳ Ｐゴシック" pitchFamily="34" charset="-128"/>
              </a:rPr>
              <a:t>Optimized Visibility</a:t>
            </a:r>
          </a:p>
          <a:p>
            <a:pPr algn="ctr" eaLnBrk="1" hangingPunct="1">
              <a:buFont typeface="Times" pitchFamily="18" charset="0"/>
              <a:buNone/>
            </a:pPr>
            <a:r>
              <a:rPr lang="en-US" sz="1600" dirty="0" smtClean="0">
                <a:ea typeface="ＭＳ Ｐゴシック" pitchFamily="34" charset="-128"/>
              </a:rPr>
              <a:t>Each tool gets the data it needs</a:t>
            </a:r>
          </a:p>
          <a:p>
            <a:pPr algn="ctr" eaLnBrk="1" hangingPunct="1">
              <a:buFont typeface="Times" pitchFamily="18" charset="0"/>
              <a:buNone/>
            </a:pPr>
            <a:endParaRPr lang="en-US" sz="1800" dirty="0" smtClean="0">
              <a:ea typeface="ＭＳ Ｐゴシック" pitchFamily="34" charset="-128"/>
            </a:endParaRPr>
          </a:p>
          <a:p>
            <a:pPr algn="ctr" eaLnBrk="1" hangingPunct="1">
              <a:buFont typeface="Times" pitchFamily="18" charset="0"/>
              <a:buNone/>
            </a:pPr>
            <a:r>
              <a:rPr lang="en-US" sz="2800" dirty="0" smtClean="0">
                <a:solidFill>
                  <a:srgbClr val="2E56A2"/>
                </a:solidFill>
                <a:ea typeface="ＭＳ Ｐゴシック" pitchFamily="34" charset="-128"/>
              </a:rPr>
              <a:t>Optimized Productivity </a:t>
            </a:r>
          </a:p>
          <a:p>
            <a:pPr algn="ctr" eaLnBrk="1" hangingPunct="1">
              <a:buFont typeface="Times" pitchFamily="18" charset="0"/>
              <a:buNone/>
            </a:pPr>
            <a:r>
              <a:rPr lang="en-US" sz="1600" dirty="0" smtClean="0">
                <a:ea typeface="ＭＳ Ｐゴシック" pitchFamily="34" charset="-128"/>
              </a:rPr>
              <a:t>Eliminates hours writing complex filter rules</a:t>
            </a:r>
          </a:p>
        </p:txBody>
      </p:sp>
      <p:grpSp>
        <p:nvGrpSpPr>
          <p:cNvPr id="15" name="Group 14"/>
          <p:cNvGrpSpPr/>
          <p:nvPr/>
        </p:nvGrpSpPr>
        <p:grpSpPr>
          <a:xfrm>
            <a:off x="1219200" y="1547813"/>
            <a:ext cx="3676650" cy="4700587"/>
            <a:chOff x="4987925" y="1319213"/>
            <a:chExt cx="3676650" cy="4700587"/>
          </a:xfrm>
        </p:grpSpPr>
        <p:grpSp>
          <p:nvGrpSpPr>
            <p:cNvPr id="2" name="Group 6"/>
            <p:cNvGrpSpPr>
              <a:grpSpLocks noChangeAspect="1"/>
            </p:cNvGrpSpPr>
            <p:nvPr/>
          </p:nvGrpSpPr>
          <p:grpSpPr bwMode="auto">
            <a:xfrm>
              <a:off x="5060950" y="1319213"/>
              <a:ext cx="3603625" cy="4700587"/>
              <a:chOff x="5918238" y="2350105"/>
              <a:chExt cx="2944611" cy="3581400"/>
            </a:xfrm>
          </p:grpSpPr>
          <p:pic>
            <p:nvPicPr>
              <p:cNvPr id="24587" name="Picture 8" descr="F:\gigamon\scan0013.jpg"/>
              <p:cNvPicPr>
                <a:picLocks noChangeAspect="1" noChangeArrowheads="1"/>
              </p:cNvPicPr>
              <p:nvPr/>
            </p:nvPicPr>
            <p:blipFill>
              <a:blip r:embed="rId3"/>
              <a:srcRect l="27324" t="32646" r="24823" b="26022"/>
              <a:stretch>
                <a:fillRect/>
              </a:stretch>
            </p:blipFill>
            <p:spPr bwMode="auto">
              <a:xfrm>
                <a:off x="6016462" y="2770414"/>
                <a:ext cx="2846387" cy="3070985"/>
              </a:xfrm>
              <a:prstGeom prst="rect">
                <a:avLst/>
              </a:prstGeom>
              <a:noFill/>
              <a:ln w="9525">
                <a:noFill/>
                <a:miter lim="800000"/>
                <a:headEnd/>
                <a:tailEnd/>
              </a:ln>
            </p:spPr>
          </p:pic>
          <p:sp>
            <p:nvSpPr>
              <p:cNvPr id="11" name="TextBox 10"/>
              <p:cNvSpPr txBox="1"/>
              <p:nvPr/>
            </p:nvSpPr>
            <p:spPr>
              <a:xfrm>
                <a:off x="6665053" y="2401195"/>
                <a:ext cx="1446362" cy="220133"/>
              </a:xfrm>
              <a:prstGeom prst="rect">
                <a:avLst/>
              </a:prstGeom>
              <a:noFill/>
            </p:spPr>
            <p:txBody>
              <a:bodyPr wrap="none">
                <a:spAutoFit/>
              </a:bodyPr>
              <a:lstStyle/>
              <a:p>
                <a:pPr algn="ctr">
                  <a:defRPr/>
                </a:pPr>
                <a:r>
                  <a:rPr lang="en-US" sz="2000" b="1" dirty="0">
                    <a:solidFill>
                      <a:schemeClr val="tx2">
                        <a:lumMod val="50000"/>
                      </a:schemeClr>
                    </a:solidFill>
                    <a:latin typeface="+mj-lt"/>
                    <a:ea typeface="ＭＳ Ｐゴシック" charset="-128"/>
                    <a:cs typeface="+mn-cs"/>
                  </a:rPr>
                  <a:t>CLI Filter Overlap Rules</a:t>
                </a:r>
              </a:p>
            </p:txBody>
          </p:sp>
          <p:sp>
            <p:nvSpPr>
              <p:cNvPr id="12" name="Rectangle 11"/>
              <p:cNvSpPr/>
              <p:nvPr/>
            </p:nvSpPr>
            <p:spPr>
              <a:xfrm>
                <a:off x="5918238" y="2350105"/>
                <a:ext cx="2818784" cy="358140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16"/>
            <p:cNvGrpSpPr>
              <a:grpSpLocks noChangeAspect="1"/>
            </p:cNvGrpSpPr>
            <p:nvPr/>
          </p:nvGrpSpPr>
          <p:grpSpPr bwMode="auto">
            <a:xfrm>
              <a:off x="5718175" y="2473325"/>
              <a:ext cx="2085975" cy="2112962"/>
              <a:chOff x="3685306" y="2466107"/>
              <a:chExt cx="1311565" cy="1328880"/>
            </a:xfrm>
          </p:grpSpPr>
          <p:sp>
            <p:nvSpPr>
              <p:cNvPr id="24584" name="Rectangle 12"/>
              <p:cNvSpPr>
                <a:spLocks noChangeArrowheads="1"/>
              </p:cNvSpPr>
              <p:nvPr/>
            </p:nvSpPr>
            <p:spPr bwMode="auto">
              <a:xfrm>
                <a:off x="3694546" y="2466107"/>
                <a:ext cx="1283854" cy="1283857"/>
              </a:xfrm>
              <a:prstGeom prst="rect">
                <a:avLst/>
              </a:prstGeom>
              <a:solidFill>
                <a:schemeClr val="bg1"/>
              </a:solidFill>
              <a:ln w="9525" algn="ctr">
                <a:noFill/>
                <a:round/>
                <a:headEnd/>
                <a:tailEnd/>
              </a:ln>
            </p:spPr>
            <p:txBody>
              <a:bodyPr/>
              <a:lstStyle/>
              <a:p>
                <a:pPr algn="ctr"/>
                <a:endParaRPr lang="en-US"/>
              </a:p>
            </p:txBody>
          </p:sp>
          <p:pic>
            <p:nvPicPr>
              <p:cNvPr id="24585" name="Picture 15"/>
              <p:cNvPicPr>
                <a:picLocks noChangeAspect="1" noChangeArrowheads="1"/>
              </p:cNvPicPr>
              <p:nvPr/>
            </p:nvPicPr>
            <p:blipFill>
              <a:blip r:embed="rId4"/>
              <a:srcRect/>
              <a:stretch>
                <a:fillRect/>
              </a:stretch>
            </p:blipFill>
            <p:spPr bwMode="auto">
              <a:xfrm>
                <a:off x="3781553" y="2505507"/>
                <a:ext cx="1108589" cy="944564"/>
              </a:xfrm>
              <a:prstGeom prst="rect">
                <a:avLst/>
              </a:prstGeom>
              <a:noFill/>
              <a:ln w="9525">
                <a:noFill/>
                <a:miter lim="800000"/>
                <a:headEnd/>
                <a:tailEnd/>
              </a:ln>
            </p:spPr>
          </p:pic>
          <p:sp>
            <p:nvSpPr>
              <p:cNvPr id="8" name="Rectangle 7"/>
              <p:cNvSpPr/>
              <p:nvPr/>
            </p:nvSpPr>
            <p:spPr>
              <a:xfrm>
                <a:off x="3685306" y="3456527"/>
                <a:ext cx="1311565" cy="338460"/>
              </a:xfrm>
              <a:prstGeom prst="rect">
                <a:avLst/>
              </a:prstGeom>
            </p:spPr>
            <p:txBody>
              <a:bodyPr>
                <a:spAutoFit/>
              </a:bodyPr>
              <a:lstStyle/>
              <a:p>
                <a:pPr algn="ctr">
                  <a:defRPr/>
                </a:pPr>
                <a:r>
                  <a:rPr lang="en-US" b="1" dirty="0">
                    <a:solidFill>
                      <a:srgbClr val="FF0000"/>
                    </a:solidFill>
                    <a:latin typeface="+mj-lt"/>
                    <a:ea typeface="ＭＳ Ｐゴシック"/>
                    <a:cs typeface="ＭＳ Ｐゴシック"/>
                  </a:rPr>
                  <a:t>1300 Overlaps</a:t>
                </a:r>
              </a:p>
            </p:txBody>
          </p:sp>
        </p:grpSp>
        <p:sp>
          <p:nvSpPr>
            <p:cNvPr id="5" name="&quot;No&quot; Symbol 4"/>
            <p:cNvSpPr>
              <a:spLocks noChangeAspect="1"/>
            </p:cNvSpPr>
            <p:nvPr/>
          </p:nvSpPr>
          <p:spPr bwMode="auto">
            <a:xfrm>
              <a:off x="4987925" y="1865312"/>
              <a:ext cx="3662363" cy="3640138"/>
            </a:xfrm>
            <a:prstGeom prst="noSmoking">
              <a:avLst>
                <a:gd name="adj" fmla="val 342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lnSpc>
                <a:spcPts val="1600"/>
              </a:lnSpc>
            </a:pPr>
            <a:r>
              <a:rPr lang="en-US" dirty="0" smtClean="0">
                <a:ea typeface="ＭＳ Ｐゴシック" pitchFamily="34" charset="-128"/>
              </a:rPr>
              <a:t>The Hidden Pain: Maintenance</a:t>
            </a:r>
            <a:endParaRPr lang="en-US" sz="2400" dirty="0" smtClean="0">
              <a:ea typeface="ＭＳ Ｐゴシック" pitchFamily="34" charset="-128"/>
            </a:endParaRPr>
          </a:p>
        </p:txBody>
      </p:sp>
      <p:sp>
        <p:nvSpPr>
          <p:cNvPr id="25603" name="Content Placeholder 2"/>
          <p:cNvSpPr>
            <a:spLocks noGrp="1"/>
          </p:cNvSpPr>
          <p:nvPr>
            <p:ph idx="4294967295"/>
          </p:nvPr>
        </p:nvSpPr>
        <p:spPr>
          <a:xfrm>
            <a:off x="442913" y="1524000"/>
            <a:ext cx="8701087" cy="4648200"/>
          </a:xfrm>
        </p:spPr>
        <p:txBody>
          <a:bodyPr/>
          <a:lstStyle/>
          <a:p>
            <a:pPr>
              <a:lnSpc>
                <a:spcPts val="3360"/>
              </a:lnSpc>
              <a:spcBef>
                <a:spcPts val="0"/>
              </a:spcBef>
            </a:pPr>
            <a:r>
              <a:rPr lang="en-US" sz="2800" dirty="0" smtClean="0">
                <a:ea typeface="ＭＳ Ｐゴシック" pitchFamily="34" charset="-128"/>
              </a:rPr>
              <a:t>Sequential Filters Must Be </a:t>
            </a:r>
            <a:r>
              <a:rPr lang="en-US" sz="2800" u="sng" dirty="0" smtClean="0">
                <a:ea typeface="ＭＳ Ｐゴシック" pitchFamily="34" charset="-128"/>
              </a:rPr>
              <a:t>Constantly</a:t>
            </a:r>
            <a:r>
              <a:rPr lang="en-US" sz="2800" dirty="0" smtClean="0">
                <a:ea typeface="ＭＳ Ｐゴシック" pitchFamily="34" charset="-128"/>
              </a:rPr>
              <a:t> Maintained</a:t>
            </a:r>
          </a:p>
          <a:p>
            <a:pPr eaLnBrk="1" hangingPunct="1">
              <a:lnSpc>
                <a:spcPts val="3360"/>
              </a:lnSpc>
              <a:spcBef>
                <a:spcPts val="0"/>
              </a:spcBef>
            </a:pPr>
            <a:r>
              <a:rPr lang="en-US" sz="2800" dirty="0" smtClean="0">
                <a:ea typeface="ＭＳ Ｐゴシック" pitchFamily="34" charset="-128"/>
              </a:rPr>
              <a:t>Maintenance can be a huge headache</a:t>
            </a:r>
          </a:p>
          <a:p>
            <a:pPr lvl="1">
              <a:lnSpc>
                <a:spcPts val="3360"/>
              </a:lnSpc>
              <a:spcBef>
                <a:spcPts val="0"/>
              </a:spcBef>
            </a:pPr>
            <a:r>
              <a:rPr lang="en-US" sz="2400" dirty="0" smtClean="0">
                <a:ea typeface="ＭＳ Ｐゴシック" pitchFamily="34" charset="-128"/>
              </a:rPr>
              <a:t>Network infrastructure changes daily</a:t>
            </a:r>
          </a:p>
          <a:p>
            <a:pPr lvl="1">
              <a:lnSpc>
                <a:spcPts val="3360"/>
              </a:lnSpc>
              <a:spcBef>
                <a:spcPts val="0"/>
              </a:spcBef>
            </a:pPr>
            <a:r>
              <a:rPr lang="en-US" sz="2400" dirty="0" smtClean="0">
                <a:ea typeface="ＭＳ Ｐゴシック" pitchFamily="34" charset="-128"/>
              </a:rPr>
              <a:t>Monitoring needs change hourly, if not daily</a:t>
            </a:r>
          </a:p>
          <a:p>
            <a:pPr eaLnBrk="1" hangingPunct="1">
              <a:lnSpc>
                <a:spcPts val="3360"/>
              </a:lnSpc>
              <a:spcBef>
                <a:spcPts val="600"/>
              </a:spcBef>
            </a:pPr>
            <a:r>
              <a:rPr lang="en-US" sz="2800" dirty="0" smtClean="0">
                <a:ea typeface="ＭＳ Ｐゴシック" pitchFamily="34" charset="-128"/>
              </a:rPr>
              <a:t>These changes mean that filter rules must be updated</a:t>
            </a:r>
          </a:p>
          <a:p>
            <a:pPr lvl="1">
              <a:lnSpc>
                <a:spcPts val="3360"/>
              </a:lnSpc>
              <a:spcBef>
                <a:spcPts val="0"/>
              </a:spcBef>
            </a:pPr>
            <a:r>
              <a:rPr lang="en-US" sz="2400" dirty="0" smtClean="0">
                <a:ea typeface="ＭＳ Ｐゴシック" pitchFamily="34" charset="-128"/>
              </a:rPr>
              <a:t>Must re-calculate all overlap cases and re-write CLI scripts</a:t>
            </a:r>
          </a:p>
          <a:p>
            <a:pPr lvl="1">
              <a:lnSpc>
                <a:spcPts val="3360"/>
              </a:lnSpc>
              <a:spcBef>
                <a:spcPts val="0"/>
              </a:spcBef>
            </a:pPr>
            <a:r>
              <a:rPr lang="en-US" sz="2400" dirty="0" err="1" smtClean="0">
                <a:ea typeface="ＭＳ Ｐゴシック" pitchFamily="34" charset="-128"/>
              </a:rPr>
              <a:t>Anue’s</a:t>
            </a:r>
            <a:r>
              <a:rPr lang="en-US" sz="2400" dirty="0" smtClean="0">
                <a:ea typeface="ＭＳ Ｐゴシック" pitchFamily="34" charset="-128"/>
              </a:rPr>
              <a:t> </a:t>
            </a:r>
            <a:r>
              <a:rPr lang="en-US" sz="2400" dirty="0" err="1" smtClean="0">
                <a:ea typeface="ＭＳ Ｐゴシック" pitchFamily="34" charset="-128"/>
              </a:rPr>
              <a:t>DynamicFiltering</a:t>
            </a:r>
            <a:r>
              <a:rPr lang="en-US" sz="2400" dirty="0" smtClean="0">
                <a:ea typeface="ＭＳ Ｐゴシック" pitchFamily="34" charset="-128"/>
              </a:rPr>
              <a:t>™ technology does this automatically</a:t>
            </a:r>
          </a:p>
          <a:p>
            <a:pPr eaLnBrk="1" hangingPunct="1">
              <a:lnSpc>
                <a:spcPts val="3360"/>
              </a:lnSpc>
              <a:spcBef>
                <a:spcPts val="600"/>
              </a:spcBef>
            </a:pPr>
            <a:r>
              <a:rPr lang="en-US" sz="2800" dirty="0" smtClean="0">
                <a:ea typeface="ＭＳ Ｐゴシック" pitchFamily="34" charset="-128"/>
              </a:rPr>
              <a:t>Unless overlapping filter rules are adjusted</a:t>
            </a:r>
          </a:p>
          <a:p>
            <a:pPr lvl="1">
              <a:lnSpc>
                <a:spcPts val="3360"/>
              </a:lnSpc>
              <a:spcBef>
                <a:spcPts val="0"/>
              </a:spcBef>
            </a:pPr>
            <a:r>
              <a:rPr lang="en-US" sz="2400" dirty="0" smtClean="0">
                <a:ea typeface="ＭＳ Ｐゴシック" pitchFamily="34" charset="-128"/>
              </a:rPr>
              <a:t>Packets will be dropped for downstream tools</a:t>
            </a:r>
          </a:p>
          <a:p>
            <a:pPr marL="284163" lvl="1" algn="ctr" eaLnBrk="1" hangingPunct="1">
              <a:lnSpc>
                <a:spcPts val="3360"/>
              </a:lnSpc>
              <a:spcBef>
                <a:spcPts val="0"/>
              </a:spcBef>
              <a:buFont typeface="Times" pitchFamily="18" charset="0"/>
              <a:buNone/>
            </a:pPr>
            <a:r>
              <a:rPr lang="en-US" sz="2800" dirty="0" smtClean="0">
                <a:solidFill>
                  <a:srgbClr val="FF0000"/>
                </a:solidFill>
                <a:ea typeface="ＭＳ Ｐゴシック" pitchFamily="34" charset="-128"/>
              </a:rPr>
              <a:t>Visibility and coverage will be compromised</a:t>
            </a:r>
          </a:p>
          <a:p>
            <a:pPr eaLnBrk="1" hangingPunct="1">
              <a:lnSpc>
                <a:spcPts val="3360"/>
              </a:lnSpc>
              <a:spcBef>
                <a:spcPts val="800"/>
              </a:spcBef>
            </a:pPr>
            <a:endParaRPr lang="en-US" sz="2000" dirty="0" smtClean="0">
              <a:ea typeface="ＭＳ Ｐゴシック"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 calcmode="lin" valueType="num">
                                      <p:cBhvr additive="base">
                                        <p:cTn id="13" dur="500" fill="hold"/>
                                        <p:tgtEl>
                                          <p:spTgt spid="2560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560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 calcmode="lin" valueType="num">
                                      <p:cBhvr additive="base">
                                        <p:cTn id="17" dur="500" fill="hold"/>
                                        <p:tgtEl>
                                          <p:spTgt spid="2560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2560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5603">
                                            <p:txEl>
                                              <p:pRg st="3" end="3"/>
                                            </p:txEl>
                                          </p:spTgt>
                                        </p:tgtEl>
                                        <p:attrNameLst>
                                          <p:attrName>style.visibility</p:attrName>
                                        </p:attrNameLst>
                                      </p:cBhvr>
                                      <p:to>
                                        <p:strVal val="visible"/>
                                      </p:to>
                                    </p:set>
                                    <p:anim calcmode="lin" valueType="num">
                                      <p:cBhvr additive="base">
                                        <p:cTn id="21" dur="500" fill="hold"/>
                                        <p:tgtEl>
                                          <p:spTgt spid="2560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560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 calcmode="lin" valueType="num">
                                      <p:cBhvr additive="base">
                                        <p:cTn id="27" dur="500" fill="hold"/>
                                        <p:tgtEl>
                                          <p:spTgt spid="25603">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5603">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5603">
                                            <p:txEl>
                                              <p:pRg st="5" end="5"/>
                                            </p:txEl>
                                          </p:spTgt>
                                        </p:tgtEl>
                                        <p:attrNameLst>
                                          <p:attrName>style.visibility</p:attrName>
                                        </p:attrNameLst>
                                      </p:cBhvr>
                                      <p:to>
                                        <p:strVal val="visible"/>
                                      </p:to>
                                    </p:set>
                                    <p:anim calcmode="lin" valueType="num">
                                      <p:cBhvr additive="base">
                                        <p:cTn id="31" dur="500" fill="hold"/>
                                        <p:tgtEl>
                                          <p:spTgt spid="25603">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5603">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5603">
                                            <p:txEl>
                                              <p:pRg st="6" end="6"/>
                                            </p:txEl>
                                          </p:spTgt>
                                        </p:tgtEl>
                                        <p:attrNameLst>
                                          <p:attrName>style.visibility</p:attrName>
                                        </p:attrNameLst>
                                      </p:cBhvr>
                                      <p:to>
                                        <p:strVal val="visible"/>
                                      </p:to>
                                    </p:set>
                                    <p:anim calcmode="lin" valueType="num">
                                      <p:cBhvr additive="base">
                                        <p:cTn id="35" dur="500" fill="hold"/>
                                        <p:tgtEl>
                                          <p:spTgt spid="2560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560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25603">
                                            <p:txEl>
                                              <p:pRg st="7" end="7"/>
                                            </p:txEl>
                                          </p:spTgt>
                                        </p:tgtEl>
                                        <p:attrNameLst>
                                          <p:attrName>style.visibility</p:attrName>
                                        </p:attrNameLst>
                                      </p:cBhvr>
                                      <p:to>
                                        <p:strVal val="visible"/>
                                      </p:to>
                                    </p:set>
                                    <p:anim calcmode="lin" valueType="num">
                                      <p:cBhvr additive="base">
                                        <p:cTn id="41" dur="500" fill="hold"/>
                                        <p:tgtEl>
                                          <p:spTgt spid="25603">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5603">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5603">
                                            <p:txEl>
                                              <p:pRg st="8" end="8"/>
                                            </p:txEl>
                                          </p:spTgt>
                                        </p:tgtEl>
                                        <p:attrNameLst>
                                          <p:attrName>style.visibility</p:attrName>
                                        </p:attrNameLst>
                                      </p:cBhvr>
                                      <p:to>
                                        <p:strVal val="visible"/>
                                      </p:to>
                                    </p:set>
                                    <p:anim calcmode="lin" valueType="num">
                                      <p:cBhvr additive="base">
                                        <p:cTn id="45" dur="500" fill="hold"/>
                                        <p:tgtEl>
                                          <p:spTgt spid="25603">
                                            <p:txEl>
                                              <p:pRg st="8" end="8"/>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25603">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25603">
                                            <p:txEl>
                                              <p:pRg st="9" end="9"/>
                                            </p:txEl>
                                          </p:spTgt>
                                        </p:tgtEl>
                                        <p:attrNameLst>
                                          <p:attrName>style.visibility</p:attrName>
                                        </p:attrNameLst>
                                      </p:cBhvr>
                                      <p:to>
                                        <p:strVal val="visible"/>
                                      </p:to>
                                    </p:set>
                                    <p:anim calcmode="lin" valueType="num">
                                      <p:cBhvr additive="base">
                                        <p:cTn id="49" dur="500" fill="hold"/>
                                        <p:tgtEl>
                                          <p:spTgt spid="25603">
                                            <p:txEl>
                                              <p:pRg st="9" end="9"/>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560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smtClean="0">
                <a:ea typeface="ＭＳ Ｐゴシック" pitchFamily="34" charset="-128"/>
              </a:rPr>
              <a:t>The Eclipse Effect</a:t>
            </a:r>
            <a:r>
              <a:rPr lang="en-US" sz="2400" dirty="0" smtClean="0">
                <a:ea typeface="ＭＳ Ｐゴシック" pitchFamily="34" charset="-128"/>
              </a:rPr>
              <a:t/>
            </a:r>
            <a:br>
              <a:rPr lang="en-US" sz="2400" dirty="0" smtClean="0">
                <a:ea typeface="ＭＳ Ｐゴシック" pitchFamily="34" charset="-128"/>
              </a:rPr>
            </a:br>
            <a:r>
              <a:rPr lang="en-US" sz="2400" dirty="0" smtClean="0">
                <a:ea typeface="ＭＳ Ｐゴシック" pitchFamily="34" charset="-128"/>
              </a:rPr>
              <a:t>Sequential Filters Must Be </a:t>
            </a:r>
            <a:r>
              <a:rPr lang="en-US" sz="2400" u="sng" dirty="0" smtClean="0">
                <a:ea typeface="ＭＳ Ｐゴシック" pitchFamily="34" charset="-128"/>
              </a:rPr>
              <a:t>Constantly</a:t>
            </a:r>
            <a:r>
              <a:rPr lang="en-US" sz="2400" dirty="0" smtClean="0">
                <a:ea typeface="ＭＳ Ｐゴシック" pitchFamily="34" charset="-128"/>
              </a:rPr>
              <a:t> Reviewed &amp; Maintained</a:t>
            </a:r>
          </a:p>
        </p:txBody>
      </p:sp>
      <p:sp>
        <p:nvSpPr>
          <p:cNvPr id="26627" name="Content Placeholder 73"/>
          <p:cNvSpPr>
            <a:spLocks noGrp="1"/>
          </p:cNvSpPr>
          <p:nvPr>
            <p:ph idx="4294967295"/>
          </p:nvPr>
        </p:nvSpPr>
        <p:spPr>
          <a:xfrm>
            <a:off x="254000" y="1262063"/>
            <a:ext cx="8890000" cy="414337"/>
          </a:xfrm>
        </p:spPr>
        <p:txBody>
          <a:bodyPr/>
          <a:lstStyle/>
          <a:p>
            <a:pPr eaLnBrk="1" hangingPunct="1"/>
            <a:r>
              <a:rPr lang="en-US" sz="2000" dirty="0" smtClean="0">
                <a:ea typeface="ＭＳ Ｐゴシック" pitchFamily="34" charset="-128"/>
              </a:rPr>
              <a:t>As your monitoring needs change, one filter can “Eclipse” another</a:t>
            </a:r>
          </a:p>
        </p:txBody>
      </p:sp>
      <p:grpSp>
        <p:nvGrpSpPr>
          <p:cNvPr id="2" name="Group 114"/>
          <p:cNvGrpSpPr>
            <a:grpSpLocks/>
          </p:cNvGrpSpPr>
          <p:nvPr/>
        </p:nvGrpSpPr>
        <p:grpSpPr bwMode="auto">
          <a:xfrm>
            <a:off x="6977064" y="2970214"/>
            <a:ext cx="1938336" cy="1510927"/>
            <a:chOff x="6153727" y="3376180"/>
            <a:chExt cx="1937807" cy="1510082"/>
          </a:xfrm>
        </p:grpSpPr>
        <p:sp>
          <p:nvSpPr>
            <p:cNvPr id="100" name="Oval 99"/>
            <p:cNvSpPr>
              <a:spLocks noChangeAspect="1"/>
            </p:cNvSpPr>
            <p:nvPr/>
          </p:nvSpPr>
          <p:spPr bwMode="auto">
            <a:xfrm>
              <a:off x="6158488" y="3376180"/>
              <a:ext cx="1149036" cy="117250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6689" name="Rectangle 12"/>
            <p:cNvSpPr>
              <a:spLocks noChangeArrowheads="1"/>
            </p:cNvSpPr>
            <p:nvPr/>
          </p:nvSpPr>
          <p:spPr bwMode="auto">
            <a:xfrm>
              <a:off x="6622122" y="4547897"/>
              <a:ext cx="1469412" cy="338365"/>
            </a:xfrm>
            <a:prstGeom prst="rect">
              <a:avLst/>
            </a:prstGeom>
            <a:noFill/>
            <a:ln w="9525">
              <a:noFill/>
              <a:miter lim="800000"/>
              <a:headEnd/>
              <a:tailEnd/>
            </a:ln>
          </p:spPr>
          <p:txBody>
            <a:bodyPr wrap="square">
              <a:spAutoFit/>
            </a:bodyPr>
            <a:lstStyle/>
            <a:p>
              <a:pPr algn="ctr"/>
              <a:r>
                <a:rPr lang="en-US" sz="1600" dirty="0">
                  <a:solidFill>
                    <a:srgbClr val="FF0000"/>
                  </a:solidFill>
                  <a:latin typeface="Arial Rounded MT Bold" pitchFamily="34" charset="0"/>
                </a:rPr>
                <a:t>Juniper IDS</a:t>
              </a:r>
            </a:p>
          </p:txBody>
        </p:sp>
        <p:grpSp>
          <p:nvGrpSpPr>
            <p:cNvPr id="3" name="Group 107"/>
            <p:cNvGrpSpPr>
              <a:grpSpLocks/>
            </p:cNvGrpSpPr>
            <p:nvPr/>
          </p:nvGrpSpPr>
          <p:grpSpPr bwMode="auto">
            <a:xfrm>
              <a:off x="6153727" y="3390459"/>
              <a:ext cx="1604523" cy="1172506"/>
              <a:chOff x="5470236" y="3575187"/>
              <a:chExt cx="1604523" cy="1172506"/>
            </a:xfrm>
          </p:grpSpPr>
          <p:sp>
            <p:nvSpPr>
              <p:cNvPr id="75" name="Oval 74"/>
              <p:cNvSpPr>
                <a:spLocks noChangeAspect="1"/>
              </p:cNvSpPr>
              <p:nvPr/>
            </p:nvSpPr>
            <p:spPr bwMode="auto">
              <a:xfrm>
                <a:off x="5470236" y="3575187"/>
                <a:ext cx="1149036" cy="1172506"/>
              </a:xfrm>
              <a:prstGeom prst="ellipse">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6692" name="TextBox 13"/>
              <p:cNvSpPr txBox="1">
                <a:spLocks noChangeArrowheads="1"/>
              </p:cNvSpPr>
              <p:nvPr/>
            </p:nvSpPr>
            <p:spPr bwMode="auto">
              <a:xfrm>
                <a:off x="5790472" y="4046973"/>
                <a:ext cx="1284287" cy="276844"/>
              </a:xfrm>
              <a:prstGeom prst="rect">
                <a:avLst/>
              </a:prstGeom>
              <a:noFill/>
              <a:ln w="9525">
                <a:noFill/>
                <a:miter lim="800000"/>
                <a:headEnd/>
                <a:tailEnd/>
              </a:ln>
            </p:spPr>
            <p:txBody>
              <a:bodyPr>
                <a:spAutoFit/>
              </a:bodyPr>
              <a:lstStyle/>
              <a:p>
                <a:pPr algn="ctr"/>
                <a:r>
                  <a:rPr lang="en-US" sz="1200" b="1" dirty="0">
                    <a:solidFill>
                      <a:srgbClr val="FF0000"/>
                    </a:solidFill>
                    <a:latin typeface="Arial Rounded MT Bold" pitchFamily="34" charset="0"/>
                  </a:rPr>
                  <a:t>TCP </a:t>
                </a:r>
              </a:p>
            </p:txBody>
          </p:sp>
        </p:grpSp>
      </p:grpSp>
      <p:grpSp>
        <p:nvGrpSpPr>
          <p:cNvPr id="4" name="Group 109"/>
          <p:cNvGrpSpPr>
            <a:grpSpLocks/>
          </p:cNvGrpSpPr>
          <p:nvPr/>
        </p:nvGrpSpPr>
        <p:grpSpPr bwMode="auto">
          <a:xfrm>
            <a:off x="6010275" y="3236913"/>
            <a:ext cx="1493838" cy="1818103"/>
            <a:chOff x="4382799" y="3828762"/>
            <a:chExt cx="1494991" cy="1818104"/>
          </a:xfrm>
        </p:grpSpPr>
        <p:sp>
          <p:nvSpPr>
            <p:cNvPr id="26683" name="TextBox 9"/>
            <p:cNvSpPr txBox="1">
              <a:spLocks noChangeArrowheads="1"/>
            </p:cNvSpPr>
            <p:nvPr/>
          </p:nvSpPr>
          <p:spPr bwMode="auto">
            <a:xfrm>
              <a:off x="4554249" y="5308312"/>
              <a:ext cx="1284287" cy="338554"/>
            </a:xfrm>
            <a:prstGeom prst="rect">
              <a:avLst/>
            </a:prstGeom>
            <a:noFill/>
            <a:ln w="9525">
              <a:noFill/>
              <a:miter lim="800000"/>
              <a:headEnd/>
              <a:tailEnd/>
            </a:ln>
          </p:spPr>
          <p:txBody>
            <a:bodyPr>
              <a:spAutoFit/>
            </a:bodyPr>
            <a:lstStyle/>
            <a:p>
              <a:pPr algn="ctr"/>
              <a:r>
                <a:rPr lang="en-US" sz="1600">
                  <a:solidFill>
                    <a:srgbClr val="00A000"/>
                  </a:solidFill>
                  <a:latin typeface="Arial Rounded MT Bold" pitchFamily="34" charset="0"/>
                </a:rPr>
                <a:t>Niksun DR</a:t>
              </a:r>
            </a:p>
          </p:txBody>
        </p:sp>
        <p:grpSp>
          <p:nvGrpSpPr>
            <p:cNvPr id="5" name="Group 106"/>
            <p:cNvGrpSpPr>
              <a:grpSpLocks/>
            </p:cNvGrpSpPr>
            <p:nvPr/>
          </p:nvGrpSpPr>
          <p:grpSpPr bwMode="auto">
            <a:xfrm>
              <a:off x="4382799" y="3828762"/>
              <a:ext cx="1494991" cy="1516063"/>
              <a:chOff x="4382799" y="3828762"/>
              <a:chExt cx="1494991" cy="1516063"/>
            </a:xfrm>
          </p:grpSpPr>
          <p:sp>
            <p:nvSpPr>
              <p:cNvPr id="76" name="Oval 75"/>
              <p:cNvSpPr>
                <a:spLocks noChangeAspect="1"/>
              </p:cNvSpPr>
              <p:nvPr/>
            </p:nvSpPr>
            <p:spPr bwMode="auto">
              <a:xfrm>
                <a:off x="4382799" y="3828762"/>
                <a:ext cx="1480692" cy="1511301"/>
              </a:xfrm>
              <a:prstGeom prst="ellipse">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6686" name="TextBox 14"/>
              <p:cNvSpPr txBox="1">
                <a:spLocks noChangeArrowheads="1"/>
              </p:cNvSpPr>
              <p:nvPr/>
            </p:nvSpPr>
            <p:spPr bwMode="auto">
              <a:xfrm>
                <a:off x="4468950" y="4943034"/>
                <a:ext cx="1284287" cy="276999"/>
              </a:xfrm>
              <a:prstGeom prst="rect">
                <a:avLst/>
              </a:prstGeom>
              <a:noFill/>
              <a:ln w="9525">
                <a:noFill/>
                <a:miter lim="800000"/>
                <a:headEnd/>
                <a:tailEnd/>
              </a:ln>
            </p:spPr>
            <p:txBody>
              <a:bodyPr>
                <a:spAutoFit/>
              </a:bodyPr>
              <a:lstStyle/>
              <a:p>
                <a:pPr algn="ctr"/>
                <a:r>
                  <a:rPr lang="en-US" sz="1200" b="1" dirty="0">
                    <a:solidFill>
                      <a:srgbClr val="00A000"/>
                    </a:solidFill>
                    <a:latin typeface="Arial Rounded MT Bold" pitchFamily="34" charset="0"/>
                  </a:rPr>
                  <a:t>VLAN 3-6</a:t>
                </a:r>
              </a:p>
            </p:txBody>
          </p:sp>
          <p:sp>
            <p:nvSpPr>
              <p:cNvPr id="99" name="Oval 98"/>
              <p:cNvSpPr>
                <a:spLocks noChangeAspect="1"/>
              </p:cNvSpPr>
              <p:nvPr/>
            </p:nvSpPr>
            <p:spPr bwMode="auto">
              <a:xfrm>
                <a:off x="4397098" y="3833524"/>
                <a:ext cx="1480692" cy="1511301"/>
              </a:xfrm>
              <a:prstGeom prst="ellipse">
                <a:avLst/>
              </a:prstGeom>
              <a:no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grpSp>
      </p:grpSp>
      <p:grpSp>
        <p:nvGrpSpPr>
          <p:cNvPr id="6" name="Group 113"/>
          <p:cNvGrpSpPr>
            <a:grpSpLocks/>
          </p:cNvGrpSpPr>
          <p:nvPr/>
        </p:nvGrpSpPr>
        <p:grpSpPr bwMode="auto">
          <a:xfrm>
            <a:off x="6019800" y="1839595"/>
            <a:ext cx="1420813" cy="1848168"/>
            <a:chOff x="5195738" y="2246721"/>
            <a:chExt cx="1420812" cy="1848163"/>
          </a:xfrm>
        </p:grpSpPr>
        <p:grpSp>
          <p:nvGrpSpPr>
            <p:cNvPr id="7" name="Group 110"/>
            <p:cNvGrpSpPr>
              <a:grpSpLocks/>
            </p:cNvGrpSpPr>
            <p:nvPr/>
          </p:nvGrpSpPr>
          <p:grpSpPr bwMode="auto">
            <a:xfrm>
              <a:off x="5195738" y="2643913"/>
              <a:ext cx="1420812" cy="1450971"/>
              <a:chOff x="4541549" y="2828641"/>
              <a:chExt cx="1420812" cy="1450971"/>
            </a:xfrm>
          </p:grpSpPr>
          <p:sp>
            <p:nvSpPr>
              <p:cNvPr id="77" name="Oval 76"/>
              <p:cNvSpPr>
                <a:spLocks noChangeAspect="1"/>
              </p:cNvSpPr>
              <p:nvPr/>
            </p:nvSpPr>
            <p:spPr bwMode="auto">
              <a:xfrm>
                <a:off x="4541549" y="2828641"/>
                <a:ext cx="1420812" cy="1450971"/>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6682" name="TextBox 10"/>
              <p:cNvSpPr txBox="1">
                <a:spLocks noChangeArrowheads="1"/>
              </p:cNvSpPr>
              <p:nvPr/>
            </p:nvSpPr>
            <p:spPr bwMode="auto">
              <a:xfrm>
                <a:off x="4581236" y="3121319"/>
                <a:ext cx="1381125" cy="307776"/>
              </a:xfrm>
              <a:prstGeom prst="rect">
                <a:avLst/>
              </a:prstGeom>
              <a:noFill/>
              <a:ln w="9525">
                <a:noFill/>
                <a:miter lim="800000"/>
                <a:headEnd/>
                <a:tailEnd/>
              </a:ln>
            </p:spPr>
            <p:txBody>
              <a:bodyPr>
                <a:spAutoFit/>
              </a:bodyPr>
              <a:lstStyle/>
              <a:p>
                <a:pPr algn="ctr"/>
                <a:r>
                  <a:rPr lang="en-US" sz="1400" b="1">
                    <a:solidFill>
                      <a:srgbClr val="005395"/>
                    </a:solidFill>
                    <a:latin typeface="Arial Rounded MT Bold" pitchFamily="34" charset="0"/>
                  </a:rPr>
                  <a:t>VLAN 1-3</a:t>
                </a:r>
              </a:p>
            </p:txBody>
          </p:sp>
        </p:grpSp>
        <p:sp>
          <p:nvSpPr>
            <p:cNvPr id="26680" name="Rectangle 47"/>
            <p:cNvSpPr>
              <a:spLocks noChangeArrowheads="1"/>
            </p:cNvSpPr>
            <p:nvPr/>
          </p:nvSpPr>
          <p:spPr bwMode="auto">
            <a:xfrm>
              <a:off x="5272001" y="2246721"/>
              <a:ext cx="1197123" cy="338553"/>
            </a:xfrm>
            <a:prstGeom prst="rect">
              <a:avLst/>
            </a:prstGeom>
            <a:noFill/>
            <a:ln w="9525">
              <a:noFill/>
              <a:miter lim="800000"/>
              <a:headEnd/>
              <a:tailEnd/>
            </a:ln>
          </p:spPr>
          <p:txBody>
            <a:bodyPr wrap="none">
              <a:spAutoFit/>
            </a:bodyPr>
            <a:lstStyle/>
            <a:p>
              <a:pPr algn="ctr"/>
              <a:r>
                <a:rPr lang="en-US" sz="1600" dirty="0" err="1">
                  <a:solidFill>
                    <a:srgbClr val="003AF2"/>
                  </a:solidFill>
                  <a:latin typeface="Arial Rounded MT Bold" pitchFamily="34" charset="0"/>
                </a:rPr>
                <a:t>Wireshark</a:t>
              </a:r>
              <a:endParaRPr lang="en-US" sz="1600" dirty="0">
                <a:solidFill>
                  <a:srgbClr val="003AF2"/>
                </a:solidFill>
                <a:latin typeface="Arial Rounded MT Bold" pitchFamily="34" charset="0"/>
              </a:endParaRPr>
            </a:p>
          </p:txBody>
        </p:sp>
      </p:grpSp>
      <p:grpSp>
        <p:nvGrpSpPr>
          <p:cNvPr id="8" name="Group 104"/>
          <p:cNvGrpSpPr>
            <a:grpSpLocks/>
          </p:cNvGrpSpPr>
          <p:nvPr/>
        </p:nvGrpSpPr>
        <p:grpSpPr bwMode="auto">
          <a:xfrm>
            <a:off x="5627688" y="2195513"/>
            <a:ext cx="2151062" cy="2195512"/>
            <a:chOff x="482166" y="1410855"/>
            <a:chExt cx="2150197" cy="2195844"/>
          </a:xfrm>
        </p:grpSpPr>
        <p:sp>
          <p:nvSpPr>
            <p:cNvPr id="101" name="Oval 100"/>
            <p:cNvSpPr>
              <a:spLocks noChangeAspect="1"/>
            </p:cNvSpPr>
            <p:nvPr/>
          </p:nvSpPr>
          <p:spPr bwMode="auto">
            <a:xfrm>
              <a:off x="482166" y="1410855"/>
              <a:ext cx="2150197" cy="2195844"/>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latin typeface="Arial Rounded MT Bold" pitchFamily="34" charset="0"/>
              </a:endParaRPr>
            </a:p>
          </p:txBody>
        </p:sp>
        <p:sp>
          <p:nvSpPr>
            <p:cNvPr id="26678" name="TextBox 10"/>
            <p:cNvSpPr txBox="1">
              <a:spLocks noChangeArrowheads="1"/>
            </p:cNvSpPr>
            <p:nvPr/>
          </p:nvSpPr>
          <p:spPr bwMode="auto">
            <a:xfrm>
              <a:off x="900545" y="2377787"/>
              <a:ext cx="1381125" cy="307824"/>
            </a:xfrm>
            <a:prstGeom prst="rect">
              <a:avLst/>
            </a:prstGeom>
            <a:noFill/>
            <a:ln w="9525">
              <a:noFill/>
              <a:miter lim="800000"/>
              <a:headEnd/>
              <a:tailEnd/>
            </a:ln>
          </p:spPr>
          <p:txBody>
            <a:bodyPr>
              <a:spAutoFit/>
            </a:bodyPr>
            <a:lstStyle/>
            <a:p>
              <a:pPr algn="ctr"/>
              <a:r>
                <a:rPr lang="en-US" sz="1400" b="1" dirty="0">
                  <a:solidFill>
                    <a:srgbClr val="005395"/>
                  </a:solidFill>
                  <a:latin typeface="Arial Rounded MT Bold" pitchFamily="34" charset="0"/>
                </a:rPr>
                <a:t>VLAN 1-5</a:t>
              </a:r>
            </a:p>
          </p:txBody>
        </p:sp>
      </p:grpSp>
      <p:grpSp>
        <p:nvGrpSpPr>
          <p:cNvPr id="9" name="Group 140"/>
          <p:cNvGrpSpPr>
            <a:grpSpLocks noChangeAspect="1"/>
          </p:cNvGrpSpPr>
          <p:nvPr/>
        </p:nvGrpSpPr>
        <p:grpSpPr bwMode="auto">
          <a:xfrm>
            <a:off x="3013075" y="1725613"/>
            <a:ext cx="1563688" cy="3651250"/>
            <a:chOff x="3200400" y="1804843"/>
            <a:chExt cx="1817688" cy="4244975"/>
          </a:xfrm>
        </p:grpSpPr>
        <p:sp>
          <p:nvSpPr>
            <p:cNvPr id="142" name="Oval 141"/>
            <p:cNvSpPr>
              <a:spLocks noChangeAspect="1"/>
            </p:cNvSpPr>
            <p:nvPr/>
          </p:nvSpPr>
          <p:spPr bwMode="auto">
            <a:xfrm>
              <a:off x="3691268" y="1804843"/>
              <a:ext cx="1326820" cy="1358392"/>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grpSp>
          <p:nvGrpSpPr>
            <p:cNvPr id="10" name="Group 33"/>
            <p:cNvGrpSpPr>
              <a:grpSpLocks/>
            </p:cNvGrpSpPr>
            <p:nvPr/>
          </p:nvGrpSpPr>
          <p:grpSpPr bwMode="auto">
            <a:xfrm>
              <a:off x="3848100" y="2887518"/>
              <a:ext cx="1057275" cy="1374775"/>
              <a:chOff x="6886077" y="3348479"/>
              <a:chExt cx="1347318" cy="1616858"/>
            </a:xfrm>
          </p:grpSpPr>
          <p:sp>
            <p:nvSpPr>
              <p:cNvPr id="162" name="Oval 161"/>
              <p:cNvSpPr>
                <a:spLocks noChangeAspect="1"/>
              </p:cNvSpPr>
              <p:nvPr/>
            </p:nvSpPr>
            <p:spPr>
              <a:xfrm>
                <a:off x="6933140" y="3885470"/>
                <a:ext cx="1142881" cy="1078806"/>
              </a:xfrm>
              <a:prstGeom prst="ellipse">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3" name="Oval 162"/>
              <p:cNvSpPr>
                <a:spLocks noChangeAspect="1"/>
              </p:cNvSpPr>
              <p:nvPr/>
            </p:nvSpPr>
            <p:spPr>
              <a:xfrm>
                <a:off x="6886108" y="3349321"/>
                <a:ext cx="1347471" cy="1269824"/>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44" name="Oval 143"/>
            <p:cNvSpPr>
              <a:spLocks noChangeAspect="1"/>
            </p:cNvSpPr>
            <p:nvPr/>
          </p:nvSpPr>
          <p:spPr bwMode="auto">
            <a:xfrm>
              <a:off x="3929321" y="4761560"/>
              <a:ext cx="819343" cy="837921"/>
            </a:xfrm>
            <a:prstGeom prst="ellipse">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26658" name="TextBox 13"/>
            <p:cNvSpPr txBox="1">
              <a:spLocks noChangeArrowheads="1"/>
            </p:cNvSpPr>
            <p:nvPr/>
          </p:nvSpPr>
          <p:spPr bwMode="auto">
            <a:xfrm>
              <a:off x="4030525" y="5141572"/>
              <a:ext cx="914400" cy="322041"/>
            </a:xfrm>
            <a:prstGeom prst="rect">
              <a:avLst/>
            </a:prstGeom>
            <a:noFill/>
            <a:ln w="9525">
              <a:noFill/>
              <a:miter lim="800000"/>
              <a:headEnd/>
              <a:tailEnd/>
            </a:ln>
          </p:spPr>
          <p:txBody>
            <a:bodyPr>
              <a:spAutoFit/>
            </a:bodyPr>
            <a:lstStyle/>
            <a:p>
              <a:pPr algn="ctr"/>
              <a:r>
                <a:rPr lang="en-US" sz="1200" dirty="0">
                  <a:solidFill>
                    <a:srgbClr val="FF0000"/>
                  </a:solidFill>
                  <a:latin typeface="Arial Rounded MT Bold" pitchFamily="34" charset="0"/>
                </a:rPr>
                <a:t>TCP</a:t>
              </a:r>
            </a:p>
          </p:txBody>
        </p:sp>
        <p:sp>
          <p:nvSpPr>
            <p:cNvPr id="146" name="Oval 145"/>
            <p:cNvSpPr>
              <a:spLocks noChangeAspect="1"/>
            </p:cNvSpPr>
            <p:nvPr/>
          </p:nvSpPr>
          <p:spPr bwMode="auto">
            <a:xfrm>
              <a:off x="3545484" y="4244781"/>
              <a:ext cx="1013106" cy="103725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grpSp>
          <p:nvGrpSpPr>
            <p:cNvPr id="11" name="Group 33"/>
            <p:cNvGrpSpPr>
              <a:grpSpLocks/>
            </p:cNvGrpSpPr>
            <p:nvPr/>
          </p:nvGrpSpPr>
          <p:grpSpPr bwMode="auto">
            <a:xfrm>
              <a:off x="3884613" y="2697018"/>
              <a:ext cx="957262" cy="1565275"/>
              <a:chOff x="6932607" y="3123826"/>
              <a:chExt cx="1219868" cy="1841500"/>
            </a:xfrm>
          </p:grpSpPr>
          <p:sp>
            <p:nvSpPr>
              <p:cNvPr id="160" name="Oval 159"/>
              <p:cNvSpPr>
                <a:spLocks noChangeAspect="1"/>
              </p:cNvSpPr>
              <p:nvPr/>
            </p:nvSpPr>
            <p:spPr>
              <a:xfrm>
                <a:off x="6933142" y="3885108"/>
                <a:ext cx="1142882" cy="1079157"/>
              </a:xfrm>
              <a:prstGeom prst="ellipse">
                <a:avLst/>
              </a:prstGeom>
              <a:no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1" name="Oval 160"/>
              <p:cNvSpPr>
                <a:spLocks noChangeAspect="1"/>
              </p:cNvSpPr>
              <p:nvPr/>
            </p:nvSpPr>
            <p:spPr>
              <a:xfrm>
                <a:off x="7055425" y="3122966"/>
                <a:ext cx="1098201" cy="1035731"/>
              </a:xfrm>
              <a:prstGeom prst="ellipse">
                <a:avLst/>
              </a:prstGeom>
              <a:solidFill>
                <a:schemeClr val="bg1"/>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48" name="Oval 147"/>
            <p:cNvSpPr>
              <a:spLocks noChangeAspect="1"/>
            </p:cNvSpPr>
            <p:nvPr/>
          </p:nvSpPr>
          <p:spPr bwMode="auto">
            <a:xfrm rot="1196025">
              <a:off x="3200400" y="4970117"/>
              <a:ext cx="1055550" cy="1079701"/>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26662" name="TextBox 14"/>
            <p:cNvSpPr txBox="1">
              <a:spLocks noChangeArrowheads="1"/>
            </p:cNvSpPr>
            <p:nvPr/>
          </p:nvSpPr>
          <p:spPr bwMode="auto">
            <a:xfrm>
              <a:off x="3884614" y="3882880"/>
              <a:ext cx="925511" cy="322041"/>
            </a:xfrm>
            <a:prstGeom prst="rect">
              <a:avLst/>
            </a:prstGeom>
            <a:noFill/>
            <a:ln w="9525">
              <a:noFill/>
              <a:miter lim="800000"/>
              <a:headEnd/>
              <a:tailEnd/>
            </a:ln>
          </p:spPr>
          <p:txBody>
            <a:bodyPr>
              <a:spAutoFit/>
            </a:bodyPr>
            <a:lstStyle/>
            <a:p>
              <a:pPr algn="ctr"/>
              <a:r>
                <a:rPr lang="en-US" sz="1200" dirty="0">
                  <a:solidFill>
                    <a:srgbClr val="00A000"/>
                  </a:solidFill>
                  <a:latin typeface="Arial Rounded MT Bold" pitchFamily="34" charset="0"/>
                </a:rPr>
                <a:t>VLAN 6</a:t>
              </a:r>
            </a:p>
          </p:txBody>
        </p:sp>
        <p:sp>
          <p:nvSpPr>
            <p:cNvPr id="150" name="Oval 149"/>
            <p:cNvSpPr>
              <a:spLocks noChangeAspect="1"/>
            </p:cNvSpPr>
            <p:nvPr/>
          </p:nvSpPr>
          <p:spPr bwMode="auto">
            <a:xfrm>
              <a:off x="3842588" y="2127830"/>
              <a:ext cx="1011262" cy="1035405"/>
            </a:xfrm>
            <a:prstGeom prst="ellipse">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Rounded MT Bold" pitchFamily="34" charset="0"/>
              </a:endParaRPr>
            </a:p>
          </p:txBody>
        </p:sp>
        <p:sp>
          <p:nvSpPr>
            <p:cNvPr id="26664" name="TextBox 10"/>
            <p:cNvSpPr txBox="1">
              <a:spLocks noChangeArrowheads="1"/>
            </p:cNvSpPr>
            <p:nvPr/>
          </p:nvSpPr>
          <p:spPr bwMode="auto">
            <a:xfrm>
              <a:off x="3860800" y="2523980"/>
              <a:ext cx="984250" cy="304150"/>
            </a:xfrm>
            <a:prstGeom prst="rect">
              <a:avLst/>
            </a:prstGeom>
            <a:noFill/>
            <a:ln w="9525">
              <a:noFill/>
              <a:miter lim="800000"/>
              <a:headEnd/>
              <a:tailEnd/>
            </a:ln>
          </p:spPr>
          <p:txBody>
            <a:bodyPr>
              <a:spAutoFit/>
            </a:bodyPr>
            <a:lstStyle/>
            <a:p>
              <a:pPr algn="ctr"/>
              <a:r>
                <a:rPr lang="en-US" sz="1100" dirty="0">
                  <a:solidFill>
                    <a:srgbClr val="005395"/>
                  </a:solidFill>
                  <a:latin typeface="Arial Rounded MT Bold" pitchFamily="34" charset="0"/>
                </a:rPr>
                <a:t>VLAN 1-3</a:t>
              </a:r>
              <a:endParaRPr lang="en-US" sz="1600" dirty="0">
                <a:solidFill>
                  <a:srgbClr val="005395"/>
                </a:solidFill>
                <a:latin typeface="Arial Rounded MT Bold" pitchFamily="34" charset="0"/>
              </a:endParaRPr>
            </a:p>
          </p:txBody>
        </p:sp>
        <p:cxnSp>
          <p:nvCxnSpPr>
            <p:cNvPr id="26665" name="Straight Arrow Connector 88"/>
            <p:cNvCxnSpPr>
              <a:cxnSpLocks noChangeShapeType="1"/>
            </p:cNvCxnSpPr>
            <p:nvPr/>
          </p:nvCxnSpPr>
          <p:spPr bwMode="auto">
            <a:xfrm rot="5400000">
              <a:off x="4229894" y="3348687"/>
              <a:ext cx="233362" cy="6350"/>
            </a:xfrm>
            <a:prstGeom prst="straightConnector1">
              <a:avLst/>
            </a:prstGeom>
            <a:noFill/>
            <a:ln w="38100" algn="ctr">
              <a:solidFill>
                <a:srgbClr val="2E56A2"/>
              </a:solidFill>
              <a:round/>
              <a:headEnd/>
              <a:tailEnd type="arrow" w="med" len="med"/>
            </a:ln>
          </p:spPr>
        </p:cxnSp>
        <p:sp>
          <p:nvSpPr>
            <p:cNvPr id="26666" name="TextBox 10"/>
            <p:cNvSpPr txBox="1">
              <a:spLocks noChangeArrowheads="1"/>
            </p:cNvSpPr>
            <p:nvPr/>
          </p:nvSpPr>
          <p:spPr bwMode="auto">
            <a:xfrm>
              <a:off x="3884612" y="1866757"/>
              <a:ext cx="984250" cy="304150"/>
            </a:xfrm>
            <a:prstGeom prst="rect">
              <a:avLst/>
            </a:prstGeom>
            <a:noFill/>
            <a:ln w="9525">
              <a:noFill/>
              <a:miter lim="800000"/>
              <a:headEnd/>
              <a:tailEnd/>
            </a:ln>
          </p:spPr>
          <p:txBody>
            <a:bodyPr>
              <a:spAutoFit/>
            </a:bodyPr>
            <a:lstStyle/>
            <a:p>
              <a:pPr algn="ctr"/>
              <a:r>
                <a:rPr lang="en-US" sz="1100" dirty="0">
                  <a:solidFill>
                    <a:srgbClr val="005395"/>
                  </a:solidFill>
                  <a:latin typeface="Arial Rounded MT Bold" pitchFamily="34" charset="0"/>
                </a:rPr>
                <a:t>VLAN 1-5</a:t>
              </a:r>
            </a:p>
          </p:txBody>
        </p:sp>
        <p:sp>
          <p:nvSpPr>
            <p:cNvPr id="154" name="Arc 153"/>
            <p:cNvSpPr/>
            <p:nvPr/>
          </p:nvSpPr>
          <p:spPr bwMode="auto">
            <a:xfrm rot="7375721">
              <a:off x="3923716" y="2633606"/>
              <a:ext cx="915438" cy="952210"/>
            </a:xfrm>
            <a:prstGeom prst="arc">
              <a:avLst>
                <a:gd name="adj1" fmla="val 17472232"/>
                <a:gd name="adj2" fmla="val 516290"/>
              </a:avLst>
            </a:prstGeom>
            <a:noFill/>
            <a:ln w="38100" cap="flat" cmpd="sng" algn="ctr">
              <a:solidFill>
                <a:srgbClr val="00B050"/>
              </a:solidFill>
              <a:prstDash val="sysDash"/>
              <a:round/>
              <a:headEnd type="none" w="med" len="med"/>
              <a:tailEnd type="none" w="med" len="med"/>
            </a:ln>
            <a:effectLst/>
          </p:spPr>
          <p:txBody>
            <a:bodyPr/>
            <a:lstStyle/>
            <a:p>
              <a:pPr algn="ctr">
                <a:defRPr/>
              </a:pPr>
              <a:endParaRPr lang="en-US" dirty="0">
                <a:latin typeface="Times New Roman" charset="0"/>
                <a:ea typeface="ＭＳ Ｐゴシック"/>
                <a:cs typeface="ＭＳ Ｐゴシック"/>
              </a:endParaRPr>
            </a:p>
          </p:txBody>
        </p:sp>
        <p:sp>
          <p:nvSpPr>
            <p:cNvPr id="155" name="Arc 154"/>
            <p:cNvSpPr/>
            <p:nvPr/>
          </p:nvSpPr>
          <p:spPr bwMode="auto">
            <a:xfrm rot="3054571">
              <a:off x="3448541" y="4347283"/>
              <a:ext cx="828692" cy="933756"/>
            </a:xfrm>
            <a:prstGeom prst="arc">
              <a:avLst>
                <a:gd name="adj1" fmla="val 18008429"/>
                <a:gd name="adj2" fmla="val 0"/>
              </a:avLst>
            </a:prstGeom>
            <a:noFill/>
            <a:ln w="38100" cap="flat" cmpd="sng" algn="ctr">
              <a:solidFill>
                <a:srgbClr val="FF0000"/>
              </a:solidFill>
              <a:prstDash val="sysDash"/>
              <a:round/>
              <a:headEnd type="none" w="med" len="med"/>
              <a:tailEnd type="none" w="med" len="med"/>
            </a:ln>
            <a:effectLst/>
          </p:spPr>
          <p:txBody>
            <a:bodyPr/>
            <a:lstStyle/>
            <a:p>
              <a:pPr algn="ctr">
                <a:defRPr/>
              </a:pPr>
              <a:endParaRPr lang="en-US" dirty="0">
                <a:latin typeface="Times New Roman" charset="0"/>
                <a:ea typeface="ＭＳ Ｐゴシック"/>
                <a:cs typeface="ＭＳ Ｐゴシック"/>
              </a:endParaRPr>
            </a:p>
          </p:txBody>
        </p:sp>
        <p:sp>
          <p:nvSpPr>
            <p:cNvPr id="156" name="Arc 155"/>
            <p:cNvSpPr/>
            <p:nvPr/>
          </p:nvSpPr>
          <p:spPr bwMode="auto">
            <a:xfrm>
              <a:off x="3914558" y="4757869"/>
              <a:ext cx="837797" cy="847149"/>
            </a:xfrm>
            <a:prstGeom prst="arc">
              <a:avLst>
                <a:gd name="adj1" fmla="val 16200000"/>
                <a:gd name="adj2" fmla="val 6373949"/>
              </a:avLst>
            </a:prstGeom>
            <a:noFill/>
            <a:ln w="38100" cap="flat" cmpd="sng" algn="ctr">
              <a:solidFill>
                <a:srgbClr val="FF0000"/>
              </a:solidFill>
              <a:prstDash val="solid"/>
              <a:round/>
              <a:headEnd type="none" w="med" len="med"/>
              <a:tailEnd type="none" w="med" len="med"/>
            </a:ln>
            <a:effectLst/>
          </p:spPr>
          <p:txBody>
            <a:bodyPr/>
            <a:lstStyle/>
            <a:p>
              <a:pPr algn="ctr">
                <a:defRPr/>
              </a:pPr>
              <a:endParaRPr lang="en-US" dirty="0">
                <a:latin typeface="Times New Roman" charset="0"/>
                <a:ea typeface="ＭＳ Ｐゴシック"/>
                <a:cs typeface="ＭＳ Ｐゴシック"/>
              </a:endParaRPr>
            </a:p>
          </p:txBody>
        </p:sp>
        <p:sp>
          <p:nvSpPr>
            <p:cNvPr id="157" name="Arc 156"/>
            <p:cNvSpPr/>
            <p:nvPr/>
          </p:nvSpPr>
          <p:spPr bwMode="auto">
            <a:xfrm rot="933255">
              <a:off x="3285287" y="4905520"/>
              <a:ext cx="959591" cy="1077855"/>
            </a:xfrm>
            <a:prstGeom prst="arc">
              <a:avLst>
                <a:gd name="adj1" fmla="val 18059071"/>
                <a:gd name="adj2" fmla="val 0"/>
              </a:avLst>
            </a:prstGeom>
            <a:noFill/>
            <a:ln w="38100" cap="flat" cmpd="sng" algn="ctr">
              <a:solidFill>
                <a:srgbClr val="FF0000"/>
              </a:solidFill>
              <a:prstDash val="sysDash"/>
              <a:round/>
              <a:headEnd type="none" w="med" len="med"/>
              <a:tailEnd type="none" w="med" len="med"/>
            </a:ln>
            <a:effectLst/>
          </p:spPr>
          <p:txBody>
            <a:bodyPr/>
            <a:lstStyle/>
            <a:p>
              <a:pPr algn="ctr">
                <a:defRPr/>
              </a:pPr>
              <a:endParaRPr lang="en-US" dirty="0">
                <a:latin typeface="Times New Roman" charset="0"/>
                <a:ea typeface="ＭＳ Ｐゴシック"/>
                <a:cs typeface="ＭＳ Ｐゴシック"/>
              </a:endParaRPr>
            </a:p>
          </p:txBody>
        </p:sp>
        <p:sp>
          <p:nvSpPr>
            <p:cNvPr id="158" name="TextBox 157"/>
            <p:cNvSpPr txBox="1"/>
            <p:nvPr/>
          </p:nvSpPr>
          <p:spPr>
            <a:xfrm>
              <a:off x="3929247" y="3585886"/>
              <a:ext cx="842623" cy="304150"/>
            </a:xfrm>
            <a:prstGeom prst="rect">
              <a:avLst/>
            </a:prstGeom>
            <a:noFill/>
          </p:spPr>
          <p:txBody>
            <a:bodyPr wrap="none">
              <a:spAutoFit/>
            </a:bodyPr>
            <a:lstStyle/>
            <a:p>
              <a:pPr algn="ctr">
                <a:defRPr/>
              </a:pPr>
              <a:r>
                <a:rPr lang="en-US" sz="1100" b="1" dirty="0">
                  <a:latin typeface="+mj-lt"/>
                  <a:ea typeface="ＭＳ Ｐゴシック"/>
                  <a:cs typeface="ＭＳ Ｐゴシック"/>
                </a:rPr>
                <a:t>VLAN 4-5</a:t>
              </a:r>
            </a:p>
          </p:txBody>
        </p:sp>
        <p:cxnSp>
          <p:nvCxnSpPr>
            <p:cNvPr id="26672" name="Straight Arrow Connector 88"/>
            <p:cNvCxnSpPr>
              <a:cxnSpLocks noChangeShapeType="1"/>
            </p:cNvCxnSpPr>
            <p:nvPr/>
          </p:nvCxnSpPr>
          <p:spPr bwMode="auto">
            <a:xfrm rot="16200000" flipH="1">
              <a:off x="4205287" y="4535344"/>
              <a:ext cx="314325" cy="0"/>
            </a:xfrm>
            <a:prstGeom prst="straightConnector1">
              <a:avLst/>
            </a:prstGeom>
            <a:noFill/>
            <a:ln w="38100" algn="ctr">
              <a:solidFill>
                <a:srgbClr val="2E56A2"/>
              </a:solidFill>
              <a:round/>
              <a:headEnd/>
              <a:tailEnd type="arrow" w="med" len="med"/>
            </a:ln>
          </p:spPr>
        </p:cxnSp>
      </p:grpSp>
      <p:grpSp>
        <p:nvGrpSpPr>
          <p:cNvPr id="12" name="Group 115"/>
          <p:cNvGrpSpPr>
            <a:grpSpLocks/>
          </p:cNvGrpSpPr>
          <p:nvPr/>
        </p:nvGrpSpPr>
        <p:grpSpPr bwMode="auto">
          <a:xfrm>
            <a:off x="1512530" y="5603876"/>
            <a:ext cx="5784857" cy="830996"/>
            <a:chOff x="1492936" y="5244378"/>
            <a:chExt cx="5785878" cy="831467"/>
          </a:xfrm>
        </p:grpSpPr>
        <p:sp>
          <p:nvSpPr>
            <p:cNvPr id="26653" name="Rectangle 109"/>
            <p:cNvSpPr>
              <a:spLocks noChangeArrowheads="1"/>
            </p:cNvSpPr>
            <p:nvPr/>
          </p:nvSpPr>
          <p:spPr bwMode="auto">
            <a:xfrm>
              <a:off x="1580621" y="5244378"/>
              <a:ext cx="5642991" cy="831467"/>
            </a:xfrm>
            <a:prstGeom prst="rect">
              <a:avLst/>
            </a:prstGeom>
            <a:noFill/>
            <a:ln w="19050" algn="ctr">
              <a:solidFill>
                <a:srgbClr val="005395"/>
              </a:solidFill>
              <a:round/>
              <a:headEnd/>
              <a:tailEnd/>
            </a:ln>
          </p:spPr>
          <p:txBody>
            <a:bodyPr/>
            <a:lstStyle/>
            <a:p>
              <a:pPr algn="ctr"/>
              <a:endParaRPr lang="en-US"/>
            </a:p>
          </p:txBody>
        </p:sp>
        <p:sp>
          <p:nvSpPr>
            <p:cNvPr id="50" name="TextBox 49"/>
            <p:cNvSpPr txBox="1"/>
            <p:nvPr/>
          </p:nvSpPr>
          <p:spPr>
            <a:xfrm>
              <a:off x="1492936" y="5290125"/>
              <a:ext cx="5785878" cy="708287"/>
            </a:xfrm>
            <a:prstGeom prst="rect">
              <a:avLst/>
            </a:prstGeom>
            <a:noFill/>
          </p:spPr>
          <p:txBody>
            <a:bodyPr wrap="square">
              <a:spAutoFit/>
            </a:bodyPr>
            <a:lstStyle/>
            <a:p>
              <a:pPr algn="ctr">
                <a:defRPr/>
              </a:pPr>
              <a:r>
                <a:rPr lang="en-US" sz="2000" b="1" dirty="0">
                  <a:solidFill>
                    <a:srgbClr val="2E56A2"/>
                  </a:solidFill>
                  <a:latin typeface="+mj-lt"/>
                  <a:ea typeface="ＭＳ Ｐゴシック"/>
                  <a:cs typeface="ＭＳ Ｐゴシック"/>
                </a:rPr>
                <a:t>Long-term manual filter maintenance: </a:t>
              </a:r>
              <a:r>
                <a:rPr lang="en-US" sz="2000" b="1" dirty="0" smtClean="0">
                  <a:solidFill>
                    <a:srgbClr val="2E56A2"/>
                  </a:solidFill>
                  <a:latin typeface="+mj-lt"/>
                  <a:ea typeface="ＭＳ Ｐゴシック"/>
                  <a:cs typeface="ＭＳ Ｐゴシック"/>
                </a:rPr>
                <a:t/>
              </a:r>
              <a:br>
                <a:rPr lang="en-US" sz="2000" b="1" dirty="0" smtClean="0">
                  <a:solidFill>
                    <a:srgbClr val="2E56A2"/>
                  </a:solidFill>
                  <a:latin typeface="+mj-lt"/>
                  <a:ea typeface="ＭＳ Ｐゴシック"/>
                  <a:cs typeface="ＭＳ Ｐゴシック"/>
                </a:rPr>
              </a:br>
              <a:r>
                <a:rPr lang="en-US" sz="2000" b="1" dirty="0" smtClean="0">
                  <a:solidFill>
                    <a:srgbClr val="2E56A2"/>
                  </a:solidFill>
                  <a:latin typeface="+mj-lt"/>
                  <a:ea typeface="ＭＳ Ｐゴシック"/>
                  <a:cs typeface="ＭＳ Ｐゴシック"/>
                </a:rPr>
                <a:t>a </a:t>
              </a:r>
              <a:r>
                <a:rPr lang="en-US" sz="2000" b="1" dirty="0">
                  <a:solidFill>
                    <a:srgbClr val="2E56A2"/>
                  </a:solidFill>
                  <a:latin typeface="+mj-lt"/>
                  <a:ea typeface="ＭＳ Ｐゴシック"/>
                  <a:cs typeface="ＭＳ Ｐゴシック"/>
                </a:rPr>
                <a:t>time consuming, complex, &amp; error-prone task</a:t>
              </a:r>
            </a:p>
          </p:txBody>
        </p:sp>
      </p:grpSp>
      <p:grpSp>
        <p:nvGrpSpPr>
          <p:cNvPr id="70" name="Group 55"/>
          <p:cNvGrpSpPr>
            <a:grpSpLocks/>
          </p:cNvGrpSpPr>
          <p:nvPr/>
        </p:nvGrpSpPr>
        <p:grpSpPr bwMode="auto">
          <a:xfrm>
            <a:off x="381000" y="1752600"/>
            <a:ext cx="3161919" cy="3412172"/>
            <a:chOff x="1114413" y="2516911"/>
            <a:chExt cx="3161917" cy="3410504"/>
          </a:xfrm>
        </p:grpSpPr>
        <p:pic>
          <p:nvPicPr>
            <p:cNvPr id="71" name="Picture 59" descr="MGX8000MultiserviceSwitch"/>
            <p:cNvPicPr>
              <a:picLocks noChangeAspect="1" noChangeArrowheads="1"/>
            </p:cNvPicPr>
            <p:nvPr/>
          </p:nvPicPr>
          <p:blipFill>
            <a:blip r:embed="rId3"/>
            <a:srcRect/>
            <a:stretch>
              <a:fillRect/>
            </a:stretch>
          </p:blipFill>
          <p:spPr bwMode="auto">
            <a:xfrm>
              <a:off x="1339838" y="3847814"/>
              <a:ext cx="473075" cy="547688"/>
            </a:xfrm>
            <a:prstGeom prst="rect">
              <a:avLst/>
            </a:prstGeom>
            <a:noFill/>
            <a:ln w="9525">
              <a:noFill/>
              <a:miter lim="800000"/>
              <a:headEnd/>
              <a:tailEnd/>
            </a:ln>
          </p:spPr>
        </p:pic>
        <p:sp>
          <p:nvSpPr>
            <p:cNvPr id="72" name="TextBox 20"/>
            <p:cNvSpPr txBox="1">
              <a:spLocks noChangeArrowheads="1"/>
            </p:cNvSpPr>
            <p:nvPr/>
          </p:nvSpPr>
          <p:spPr bwMode="auto">
            <a:xfrm>
              <a:off x="1114413" y="4347876"/>
              <a:ext cx="928688" cy="738304"/>
            </a:xfrm>
            <a:prstGeom prst="rect">
              <a:avLst/>
            </a:prstGeom>
            <a:noFill/>
            <a:ln w="9525">
              <a:noFill/>
              <a:miter lim="800000"/>
              <a:headEnd/>
              <a:tailEnd/>
            </a:ln>
          </p:spPr>
          <p:txBody>
            <a:bodyPr>
              <a:spAutoFit/>
            </a:bodyPr>
            <a:lstStyle/>
            <a:p>
              <a:pPr algn="ctr"/>
              <a:r>
                <a:rPr lang="en-US" sz="1400">
                  <a:latin typeface="Arial Rounded MT Bold" pitchFamily="34" charset="0"/>
                </a:rPr>
                <a:t>SPAN Port or TAP</a:t>
              </a:r>
            </a:p>
          </p:txBody>
        </p:sp>
        <p:grpSp>
          <p:nvGrpSpPr>
            <p:cNvPr id="73" name="Group 52"/>
            <p:cNvGrpSpPr>
              <a:grpSpLocks/>
            </p:cNvGrpSpPr>
            <p:nvPr/>
          </p:nvGrpSpPr>
          <p:grpSpPr bwMode="auto">
            <a:xfrm>
              <a:off x="2892337" y="2516911"/>
              <a:ext cx="1274837" cy="895298"/>
              <a:chOff x="2892337" y="2516910"/>
              <a:chExt cx="1274837" cy="895298"/>
            </a:xfrm>
          </p:grpSpPr>
          <p:sp>
            <p:nvSpPr>
              <p:cNvPr id="91" name="Rectangle 90"/>
              <p:cNvSpPr/>
              <p:nvPr/>
            </p:nvSpPr>
            <p:spPr bwMode="auto">
              <a:xfrm>
                <a:off x="3248012" y="2516910"/>
                <a:ext cx="517524" cy="582328"/>
              </a:xfrm>
              <a:prstGeom prst="rect">
                <a:avLst/>
              </a:prstGeom>
              <a:solidFill>
                <a:srgbClr val="CCECFF"/>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92" name="Picture 229"/>
              <p:cNvPicPr>
                <a:picLocks noChangeAspect="1" noChangeArrowheads="1"/>
              </p:cNvPicPr>
              <p:nvPr/>
            </p:nvPicPr>
            <p:blipFill>
              <a:blip r:embed="rId4"/>
              <a:srcRect/>
              <a:stretch>
                <a:fillRect/>
              </a:stretch>
            </p:blipFill>
            <p:spPr bwMode="auto">
              <a:xfrm>
                <a:off x="3309926" y="2619105"/>
                <a:ext cx="411162" cy="406363"/>
              </a:xfrm>
              <a:prstGeom prst="rect">
                <a:avLst/>
              </a:prstGeom>
              <a:noFill/>
              <a:ln w="9525" algn="ctr">
                <a:noFill/>
                <a:miter lim="800000"/>
                <a:headEnd/>
                <a:tailEnd/>
              </a:ln>
            </p:spPr>
          </p:pic>
          <p:sp>
            <p:nvSpPr>
              <p:cNvPr id="93" name="TextBox 21"/>
              <p:cNvSpPr txBox="1">
                <a:spLocks noChangeArrowheads="1"/>
              </p:cNvSpPr>
              <p:nvPr/>
            </p:nvSpPr>
            <p:spPr bwMode="auto">
              <a:xfrm>
                <a:off x="2892337" y="3025722"/>
                <a:ext cx="1274837" cy="386486"/>
              </a:xfrm>
              <a:prstGeom prst="rect">
                <a:avLst/>
              </a:prstGeom>
              <a:noFill/>
              <a:ln w="9525">
                <a:noFill/>
                <a:miter lim="800000"/>
                <a:headEnd/>
                <a:tailEnd/>
              </a:ln>
            </p:spPr>
            <p:txBody>
              <a:bodyPr anchor="b"/>
              <a:lstStyle/>
              <a:p>
                <a:pPr algn="ctr"/>
                <a:r>
                  <a:rPr lang="en-US" sz="1600" dirty="0" err="1">
                    <a:solidFill>
                      <a:srgbClr val="003AF2"/>
                    </a:solidFill>
                    <a:latin typeface="Arial Rounded MT Bold" pitchFamily="34" charset="0"/>
                  </a:rPr>
                  <a:t>Wireshark</a:t>
                </a:r>
                <a:endParaRPr lang="en-US" sz="1600" dirty="0">
                  <a:solidFill>
                    <a:srgbClr val="003AF2"/>
                  </a:solidFill>
                  <a:latin typeface="Arial Rounded MT Bold" pitchFamily="34" charset="0"/>
                </a:endParaRPr>
              </a:p>
            </p:txBody>
          </p:sp>
        </p:grpSp>
        <p:grpSp>
          <p:nvGrpSpPr>
            <p:cNvPr id="74" name="Group 53"/>
            <p:cNvGrpSpPr>
              <a:grpSpLocks/>
            </p:cNvGrpSpPr>
            <p:nvPr/>
          </p:nvGrpSpPr>
          <p:grpSpPr bwMode="auto">
            <a:xfrm>
              <a:off x="2823840" y="3805333"/>
              <a:ext cx="1343334" cy="881603"/>
              <a:chOff x="2823840" y="3805332"/>
              <a:chExt cx="1343334" cy="881603"/>
            </a:xfrm>
          </p:grpSpPr>
          <p:sp>
            <p:nvSpPr>
              <p:cNvPr id="88" name="Rectangle 87"/>
              <p:cNvSpPr/>
              <p:nvPr/>
            </p:nvSpPr>
            <p:spPr bwMode="auto">
              <a:xfrm>
                <a:off x="3243250" y="3805332"/>
                <a:ext cx="515936" cy="580742"/>
              </a:xfrm>
              <a:prstGeom prst="rect">
                <a:avLst/>
              </a:prstGeom>
              <a:solidFill>
                <a:srgbClr val="CCFF99"/>
              </a:solidFill>
              <a:ln w="38100">
                <a:solidFill>
                  <a:srgbClr val="00A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Arial Rounded MT Bold" pitchFamily="34" charset="0"/>
                </a:endParaRPr>
              </a:p>
            </p:txBody>
          </p:sp>
          <p:pic>
            <p:nvPicPr>
              <p:cNvPr id="89" name="Picture 229"/>
              <p:cNvPicPr>
                <a:picLocks noChangeAspect="1" noChangeArrowheads="1"/>
              </p:cNvPicPr>
              <p:nvPr/>
            </p:nvPicPr>
            <p:blipFill>
              <a:blip r:embed="rId5"/>
              <a:srcRect/>
              <a:stretch>
                <a:fillRect/>
              </a:stretch>
            </p:blipFill>
            <p:spPr bwMode="auto">
              <a:xfrm>
                <a:off x="3300401" y="3905514"/>
                <a:ext cx="411162" cy="398946"/>
              </a:xfrm>
              <a:prstGeom prst="rect">
                <a:avLst/>
              </a:prstGeom>
              <a:noFill/>
              <a:ln w="9525" algn="ctr">
                <a:noFill/>
                <a:miter lim="800000"/>
                <a:headEnd/>
                <a:tailEnd/>
              </a:ln>
            </p:spPr>
          </p:pic>
          <p:sp>
            <p:nvSpPr>
              <p:cNvPr id="90" name="TextBox 22"/>
              <p:cNvSpPr txBox="1">
                <a:spLocks noChangeArrowheads="1"/>
              </p:cNvSpPr>
              <p:nvPr/>
            </p:nvSpPr>
            <p:spPr bwMode="auto">
              <a:xfrm>
                <a:off x="2823840" y="4348546"/>
                <a:ext cx="1343334" cy="338389"/>
              </a:xfrm>
              <a:prstGeom prst="rect">
                <a:avLst/>
              </a:prstGeom>
              <a:noFill/>
              <a:ln w="9525">
                <a:noFill/>
                <a:miter lim="800000"/>
                <a:headEnd/>
                <a:tailEnd/>
              </a:ln>
            </p:spPr>
            <p:txBody>
              <a:bodyPr wrap="square">
                <a:spAutoFit/>
              </a:bodyPr>
              <a:lstStyle/>
              <a:p>
                <a:pPr algn="ctr"/>
                <a:r>
                  <a:rPr lang="en-US" sz="1600" dirty="0">
                    <a:solidFill>
                      <a:srgbClr val="00B050"/>
                    </a:solidFill>
                    <a:latin typeface="Arial Rounded MT Bold" pitchFamily="34" charset="0"/>
                  </a:rPr>
                  <a:t> </a:t>
                </a:r>
                <a:r>
                  <a:rPr lang="en-US" sz="1600" dirty="0" err="1">
                    <a:solidFill>
                      <a:srgbClr val="00B050"/>
                    </a:solidFill>
                    <a:latin typeface="Arial Rounded MT Bold" pitchFamily="34" charset="0"/>
                  </a:rPr>
                  <a:t>Niksun</a:t>
                </a:r>
                <a:r>
                  <a:rPr lang="en-US" sz="1600" dirty="0">
                    <a:solidFill>
                      <a:srgbClr val="00B050"/>
                    </a:solidFill>
                    <a:latin typeface="Arial Rounded MT Bold" pitchFamily="34" charset="0"/>
                  </a:rPr>
                  <a:t> DR</a:t>
                </a:r>
              </a:p>
            </p:txBody>
          </p:sp>
        </p:grpSp>
        <p:grpSp>
          <p:nvGrpSpPr>
            <p:cNvPr id="78" name="Group 54"/>
            <p:cNvGrpSpPr>
              <a:grpSpLocks/>
            </p:cNvGrpSpPr>
            <p:nvPr/>
          </p:nvGrpSpPr>
          <p:grpSpPr bwMode="auto">
            <a:xfrm>
              <a:off x="2776143" y="5019178"/>
              <a:ext cx="1500187" cy="908237"/>
              <a:chOff x="2776143" y="5019176"/>
              <a:chExt cx="1500187" cy="908237"/>
            </a:xfrm>
          </p:grpSpPr>
          <p:sp>
            <p:nvSpPr>
              <p:cNvPr id="85" name="Rectangle 84"/>
              <p:cNvSpPr/>
              <p:nvPr/>
            </p:nvSpPr>
            <p:spPr bwMode="auto">
              <a:xfrm>
                <a:off x="3273412" y="5019176"/>
                <a:ext cx="517525" cy="582329"/>
              </a:xfrm>
              <a:prstGeom prst="rect">
                <a:avLst/>
              </a:prstGeom>
              <a:solidFill>
                <a:srgbClr val="FFCCCC"/>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dirty="0">
                  <a:latin typeface="Arial Rounded MT Bold" pitchFamily="34" charset="0"/>
                </a:endParaRPr>
              </a:p>
            </p:txBody>
          </p:sp>
          <p:pic>
            <p:nvPicPr>
              <p:cNvPr id="86" name="Picture 229"/>
              <p:cNvPicPr>
                <a:picLocks noChangeAspect="1" noChangeArrowheads="1"/>
              </p:cNvPicPr>
              <p:nvPr/>
            </p:nvPicPr>
            <p:blipFill>
              <a:blip r:embed="rId6"/>
              <a:srcRect/>
              <a:stretch>
                <a:fillRect/>
              </a:stretch>
            </p:blipFill>
            <p:spPr bwMode="auto">
              <a:xfrm>
                <a:off x="3328976" y="5144511"/>
                <a:ext cx="411162" cy="368877"/>
              </a:xfrm>
              <a:prstGeom prst="rect">
                <a:avLst/>
              </a:prstGeom>
              <a:noFill/>
              <a:ln w="9525" algn="ctr">
                <a:noFill/>
                <a:miter lim="800000"/>
                <a:headEnd/>
                <a:tailEnd/>
              </a:ln>
            </p:spPr>
          </p:pic>
          <p:sp>
            <p:nvSpPr>
              <p:cNvPr id="87" name="TextBox 23"/>
              <p:cNvSpPr txBox="1">
                <a:spLocks noChangeArrowheads="1"/>
              </p:cNvSpPr>
              <p:nvPr/>
            </p:nvSpPr>
            <p:spPr bwMode="auto">
              <a:xfrm>
                <a:off x="2776143" y="5618452"/>
                <a:ext cx="1500187" cy="308961"/>
              </a:xfrm>
              <a:prstGeom prst="rect">
                <a:avLst/>
              </a:prstGeom>
              <a:noFill/>
              <a:ln w="9525">
                <a:noFill/>
                <a:miter lim="800000"/>
                <a:headEnd/>
                <a:tailEnd/>
              </a:ln>
            </p:spPr>
            <p:txBody>
              <a:bodyPr anchor="b"/>
              <a:lstStyle/>
              <a:p>
                <a:pPr algn="ctr"/>
                <a:r>
                  <a:rPr lang="en-US" sz="1600" dirty="0" smtClean="0">
                    <a:solidFill>
                      <a:srgbClr val="FF0000"/>
                    </a:solidFill>
                    <a:latin typeface="Arial Rounded MT Bold" pitchFamily="34" charset="0"/>
                  </a:rPr>
                  <a:t>Juniper IDS</a:t>
                </a:r>
                <a:endParaRPr lang="en-US" sz="1600" dirty="0">
                  <a:solidFill>
                    <a:srgbClr val="FF0000"/>
                  </a:solidFill>
                  <a:latin typeface="Arial Rounded MT Bold" pitchFamily="34" charset="0"/>
                </a:endParaRPr>
              </a:p>
            </p:txBody>
          </p:sp>
        </p:grpSp>
        <p:sp>
          <p:nvSpPr>
            <p:cNvPr id="79" name="TextBox 33"/>
            <p:cNvSpPr txBox="1">
              <a:spLocks noChangeArrowheads="1"/>
            </p:cNvSpPr>
            <p:nvPr/>
          </p:nvSpPr>
          <p:spPr bwMode="auto">
            <a:xfrm rot="2316348">
              <a:off x="2187061" y="4744626"/>
              <a:ext cx="596317" cy="338389"/>
            </a:xfrm>
            <a:prstGeom prst="rect">
              <a:avLst/>
            </a:prstGeom>
            <a:noFill/>
            <a:ln w="9525">
              <a:noFill/>
              <a:miter lim="800000"/>
              <a:headEnd/>
              <a:tailEnd/>
            </a:ln>
          </p:spPr>
          <p:txBody>
            <a:bodyPr wrap="none">
              <a:spAutoFit/>
            </a:bodyPr>
            <a:lstStyle/>
            <a:p>
              <a:pPr algn="ctr"/>
              <a:r>
                <a:rPr lang="en-US" sz="1600">
                  <a:solidFill>
                    <a:srgbClr val="FF0000"/>
                  </a:solidFill>
                  <a:latin typeface="Arial Rounded MT Bold" pitchFamily="34" charset="0"/>
                </a:rPr>
                <a:t>TCP</a:t>
              </a:r>
            </a:p>
          </p:txBody>
        </p:sp>
        <p:sp>
          <p:nvSpPr>
            <p:cNvPr id="80" name="TextBox 35"/>
            <p:cNvSpPr txBox="1">
              <a:spLocks noChangeArrowheads="1"/>
            </p:cNvSpPr>
            <p:nvPr/>
          </p:nvSpPr>
          <p:spPr bwMode="auto">
            <a:xfrm>
              <a:off x="2219313" y="3822414"/>
              <a:ext cx="928688" cy="584490"/>
            </a:xfrm>
            <a:prstGeom prst="rect">
              <a:avLst/>
            </a:prstGeom>
            <a:noFill/>
            <a:ln w="9525">
              <a:noFill/>
              <a:miter lim="800000"/>
              <a:headEnd/>
              <a:tailEnd/>
            </a:ln>
          </p:spPr>
          <p:txBody>
            <a:bodyPr>
              <a:spAutoFit/>
            </a:bodyPr>
            <a:lstStyle/>
            <a:p>
              <a:pPr algn="ctr"/>
              <a:r>
                <a:rPr lang="en-US" sz="1600">
                  <a:solidFill>
                    <a:srgbClr val="00A000"/>
                  </a:solidFill>
                  <a:latin typeface="Arial Rounded MT Bold" pitchFamily="34" charset="0"/>
                </a:rPr>
                <a:t>VLAN 3-6</a:t>
              </a:r>
            </a:p>
          </p:txBody>
        </p:sp>
        <p:sp>
          <p:nvSpPr>
            <p:cNvPr id="81" name="TextBox 36"/>
            <p:cNvSpPr txBox="1">
              <a:spLocks noChangeArrowheads="1"/>
            </p:cNvSpPr>
            <p:nvPr/>
          </p:nvSpPr>
          <p:spPr bwMode="auto">
            <a:xfrm rot="19207081">
              <a:off x="1799975" y="3219831"/>
              <a:ext cx="1113317" cy="338389"/>
            </a:xfrm>
            <a:prstGeom prst="rect">
              <a:avLst/>
            </a:prstGeom>
            <a:noFill/>
            <a:ln w="9525">
              <a:noFill/>
              <a:miter lim="800000"/>
              <a:headEnd/>
              <a:tailEnd/>
            </a:ln>
          </p:spPr>
          <p:txBody>
            <a:bodyPr wrap="none">
              <a:spAutoFit/>
            </a:bodyPr>
            <a:lstStyle/>
            <a:p>
              <a:pPr algn="ctr"/>
              <a:r>
                <a:rPr lang="en-US" sz="1600" dirty="0">
                  <a:solidFill>
                    <a:srgbClr val="003AF2"/>
                  </a:solidFill>
                  <a:latin typeface="Arial Rounded MT Bold" pitchFamily="34" charset="0"/>
                </a:rPr>
                <a:t>VLAN </a:t>
              </a:r>
              <a:r>
                <a:rPr lang="en-US" sz="1600" dirty="0" smtClean="0">
                  <a:solidFill>
                    <a:srgbClr val="003AF2"/>
                  </a:solidFill>
                  <a:latin typeface="Arial Rounded MT Bold" pitchFamily="34" charset="0"/>
                </a:rPr>
                <a:t>1-5</a:t>
              </a:r>
              <a:endParaRPr lang="en-US" sz="1600" dirty="0">
                <a:solidFill>
                  <a:srgbClr val="003AF2"/>
                </a:solidFill>
                <a:latin typeface="Arial Rounded MT Bold" pitchFamily="34" charset="0"/>
              </a:endParaRPr>
            </a:p>
          </p:txBody>
        </p:sp>
        <p:cxnSp>
          <p:nvCxnSpPr>
            <p:cNvPr id="82" name="Straight Arrow Connector 53"/>
            <p:cNvCxnSpPr>
              <a:cxnSpLocks noChangeShapeType="1"/>
            </p:cNvCxnSpPr>
            <p:nvPr/>
          </p:nvCxnSpPr>
          <p:spPr bwMode="auto">
            <a:xfrm flipV="1">
              <a:off x="1885938" y="2882613"/>
              <a:ext cx="1333500" cy="1219200"/>
            </a:xfrm>
            <a:prstGeom prst="straightConnector1">
              <a:avLst/>
            </a:prstGeom>
            <a:noFill/>
            <a:ln w="28575" algn="ctr">
              <a:solidFill>
                <a:schemeClr val="tx1"/>
              </a:solidFill>
              <a:round/>
              <a:headEnd/>
              <a:tailEnd type="arrow" w="med" len="med"/>
            </a:ln>
          </p:spPr>
        </p:cxnSp>
        <p:cxnSp>
          <p:nvCxnSpPr>
            <p:cNvPr id="83" name="Straight Arrow Connector 54"/>
            <p:cNvCxnSpPr>
              <a:cxnSpLocks noChangeShapeType="1"/>
            </p:cNvCxnSpPr>
            <p:nvPr/>
          </p:nvCxnSpPr>
          <p:spPr bwMode="auto">
            <a:xfrm>
              <a:off x="1892288" y="4097050"/>
              <a:ext cx="1346200" cy="23812"/>
            </a:xfrm>
            <a:prstGeom prst="straightConnector1">
              <a:avLst/>
            </a:prstGeom>
            <a:noFill/>
            <a:ln w="28575" algn="ctr">
              <a:solidFill>
                <a:schemeClr val="tx1"/>
              </a:solidFill>
              <a:round/>
              <a:headEnd/>
              <a:tailEnd type="arrow" w="med" len="med"/>
            </a:ln>
          </p:spPr>
        </p:cxnSp>
        <p:cxnSp>
          <p:nvCxnSpPr>
            <p:cNvPr id="84" name="Straight Arrow Connector 57"/>
            <p:cNvCxnSpPr>
              <a:cxnSpLocks noChangeShapeType="1"/>
            </p:cNvCxnSpPr>
            <p:nvPr/>
          </p:nvCxnSpPr>
          <p:spPr bwMode="auto">
            <a:xfrm>
              <a:off x="1889113" y="4098637"/>
              <a:ext cx="1320800" cy="1222375"/>
            </a:xfrm>
            <a:prstGeom prst="straightConnector1">
              <a:avLst/>
            </a:prstGeom>
            <a:noFill/>
            <a:ln w="28575" algn="ctr">
              <a:solidFill>
                <a:schemeClr val="tx1"/>
              </a:solidFill>
              <a:round/>
              <a:headEnd/>
              <a:tailEnd type="arrow" w="med" len="med"/>
            </a:ln>
          </p:spPr>
        </p:cxnSp>
      </p:grpSp>
      <p:pic>
        <p:nvPicPr>
          <p:cNvPr id="32770" name="Picture 2" descr="D:\Desktop\Presentations\Sharkfest09\images\moon.png"/>
          <p:cNvPicPr>
            <a:picLocks noChangeAspect="1" noChangeArrowheads="1"/>
          </p:cNvPicPr>
          <p:nvPr/>
        </p:nvPicPr>
        <p:blipFill>
          <a:blip r:embed="rId7"/>
          <a:srcRect/>
          <a:stretch>
            <a:fillRect/>
          </a:stretch>
        </p:blipFill>
        <p:spPr bwMode="auto">
          <a:xfrm>
            <a:off x="5913120" y="3146690"/>
            <a:ext cx="1701159" cy="1701159"/>
          </a:xfrm>
          <a:prstGeom prst="rect">
            <a:avLst/>
          </a:prstGeom>
          <a:noFill/>
        </p:spPr>
      </p:pic>
      <p:pic>
        <p:nvPicPr>
          <p:cNvPr id="32771" name="Picture 3" descr="D:\Desktop\Presentations\Sharkfest09\images\venus_topo.png"/>
          <p:cNvPicPr>
            <a:picLocks noChangeAspect="1" noChangeArrowheads="1"/>
          </p:cNvPicPr>
          <p:nvPr/>
        </p:nvPicPr>
        <p:blipFill>
          <a:blip r:embed="rId8" cstate="print"/>
          <a:srcRect/>
          <a:stretch>
            <a:fillRect/>
          </a:stretch>
        </p:blipFill>
        <p:spPr bwMode="auto">
          <a:xfrm>
            <a:off x="6776274" y="2837244"/>
            <a:ext cx="1453326" cy="1453326"/>
          </a:xfrm>
          <a:prstGeom prst="rect">
            <a:avLst/>
          </a:prstGeom>
          <a:noFill/>
        </p:spPr>
      </p:pic>
      <p:pic>
        <p:nvPicPr>
          <p:cNvPr id="32772" name="Picture 4" descr="D:\Desktop\Presentations\Sharkfest09\images\sun.jpg"/>
          <p:cNvPicPr>
            <a:picLocks noChangeAspect="1" noChangeArrowheads="1"/>
          </p:cNvPicPr>
          <p:nvPr/>
        </p:nvPicPr>
        <p:blipFill>
          <a:blip r:embed="rId9"/>
          <a:srcRect/>
          <a:stretch>
            <a:fillRect/>
          </a:stretch>
        </p:blipFill>
        <p:spPr bwMode="auto">
          <a:xfrm>
            <a:off x="5183831" y="1881914"/>
            <a:ext cx="3085695" cy="274626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2770"/>
                                        </p:tgtEl>
                                        <p:attrNameLst>
                                          <p:attrName>style.visibility</p:attrName>
                                        </p:attrNameLst>
                                      </p:cBhvr>
                                      <p:to>
                                        <p:strVal val="visible"/>
                                      </p:to>
                                    </p:set>
                                    <p:anim calcmode="lin" valueType="num">
                                      <p:cBhvr additive="base">
                                        <p:cTn id="34" dur="500" fill="hold"/>
                                        <p:tgtEl>
                                          <p:spTgt spid="32770"/>
                                        </p:tgtEl>
                                        <p:attrNameLst>
                                          <p:attrName>ppt_x</p:attrName>
                                        </p:attrNameLst>
                                      </p:cBhvr>
                                      <p:tavLst>
                                        <p:tav tm="0">
                                          <p:val>
                                            <p:strVal val="#ppt_x"/>
                                          </p:val>
                                        </p:tav>
                                        <p:tav tm="100000">
                                          <p:val>
                                            <p:strVal val="#ppt_x"/>
                                          </p:val>
                                        </p:tav>
                                      </p:tavLst>
                                    </p:anim>
                                    <p:anim calcmode="lin" valueType="num">
                                      <p:cBhvr additive="base">
                                        <p:cTn id="35" dur="500" fill="hold"/>
                                        <p:tgtEl>
                                          <p:spTgt spid="32770"/>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additive="base">
                                        <p:cTn id="38" dur="500" fill="hold"/>
                                        <p:tgtEl>
                                          <p:spTgt spid="32771"/>
                                        </p:tgtEl>
                                        <p:attrNameLst>
                                          <p:attrName>ppt_x</p:attrName>
                                        </p:attrNameLst>
                                      </p:cBhvr>
                                      <p:tavLst>
                                        <p:tav tm="0">
                                          <p:val>
                                            <p:strVal val="#ppt_x"/>
                                          </p:val>
                                        </p:tav>
                                        <p:tav tm="100000">
                                          <p:val>
                                            <p:strVal val="#ppt_x"/>
                                          </p:val>
                                        </p:tav>
                                      </p:tavLst>
                                    </p:anim>
                                    <p:anim calcmode="lin" valueType="num">
                                      <p:cBhvr additive="base">
                                        <p:cTn id="39" dur="500" fill="hold"/>
                                        <p:tgtEl>
                                          <p:spTgt spid="32771"/>
                                        </p:tgtEl>
                                        <p:attrNameLst>
                                          <p:attrName>ppt_y</p:attrName>
                                        </p:attrNameLst>
                                      </p:cBhvr>
                                      <p:tavLst>
                                        <p:tav tm="0">
                                          <p:val>
                                            <p:strVal val="0-#ppt_h/2"/>
                                          </p:val>
                                        </p:tav>
                                        <p:tav tm="100000">
                                          <p:val>
                                            <p:strVal val="#ppt_y"/>
                                          </p:val>
                                        </p:tav>
                                      </p:tavLst>
                                    </p:anim>
                                  </p:childTnLst>
                                </p:cTn>
                              </p:par>
                              <p:par>
                                <p:cTn id="40" presetID="2" presetClass="entr" presetSubtype="9" fill="hold" nodeType="withEffect">
                                  <p:stCondLst>
                                    <p:cond delay="0"/>
                                  </p:stCondLst>
                                  <p:childTnLst>
                                    <p:set>
                                      <p:cBhvr>
                                        <p:cTn id="41" dur="1" fill="hold">
                                          <p:stCondLst>
                                            <p:cond delay="0"/>
                                          </p:stCondLst>
                                        </p:cTn>
                                        <p:tgtEl>
                                          <p:spTgt spid="32772"/>
                                        </p:tgtEl>
                                        <p:attrNameLst>
                                          <p:attrName>style.visibility</p:attrName>
                                        </p:attrNameLst>
                                      </p:cBhvr>
                                      <p:to>
                                        <p:strVal val="visible"/>
                                      </p:to>
                                    </p:set>
                                    <p:anim calcmode="lin" valueType="num">
                                      <p:cBhvr additive="base">
                                        <p:cTn id="42" dur="500" fill="hold"/>
                                        <p:tgtEl>
                                          <p:spTgt spid="32772"/>
                                        </p:tgtEl>
                                        <p:attrNameLst>
                                          <p:attrName>ppt_x</p:attrName>
                                        </p:attrNameLst>
                                      </p:cBhvr>
                                      <p:tavLst>
                                        <p:tav tm="0">
                                          <p:val>
                                            <p:strVal val="0-#ppt_w/2"/>
                                          </p:val>
                                        </p:tav>
                                        <p:tav tm="100000">
                                          <p:val>
                                            <p:strVal val="#ppt_x"/>
                                          </p:val>
                                        </p:tav>
                                      </p:tavLst>
                                    </p:anim>
                                    <p:anim calcmode="lin" valueType="num">
                                      <p:cBhvr additive="base">
                                        <p:cTn id="43" dur="500" fill="hold"/>
                                        <p:tgtEl>
                                          <p:spTgt spid="327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z="4000" dirty="0" err="1" smtClean="0">
                <a:ea typeface="ＭＳ Ｐゴシック" pitchFamily="34" charset="-128"/>
              </a:rPr>
              <a:t>Anue’s</a:t>
            </a:r>
            <a:r>
              <a:rPr lang="en-US" sz="4000" dirty="0" smtClean="0">
                <a:ea typeface="ＭＳ Ｐゴシック" pitchFamily="34" charset="-128"/>
              </a:rPr>
              <a:t> Dynamic Filtering™ </a:t>
            </a:r>
            <a:br>
              <a:rPr lang="en-US" sz="4000" dirty="0" smtClean="0">
                <a:ea typeface="ＭＳ Ｐゴシック" pitchFamily="34" charset="-128"/>
              </a:rPr>
            </a:br>
            <a:r>
              <a:rPr lang="en-US" sz="3200" dirty="0" smtClean="0">
                <a:ea typeface="ＭＳ Ｐゴシック" pitchFamily="34" charset="-128"/>
              </a:rPr>
              <a:t>Automatically Adjusts Filters To Avoid Eclipses</a:t>
            </a:r>
            <a:endParaRPr lang="en-US" sz="2000" dirty="0" smtClean="0">
              <a:ea typeface="ＭＳ Ｐゴシック" pitchFamily="34" charset="-128"/>
            </a:endParaRPr>
          </a:p>
        </p:txBody>
      </p:sp>
      <p:sp>
        <p:nvSpPr>
          <p:cNvPr id="27651" name="Content Placeholder 2"/>
          <p:cNvSpPr>
            <a:spLocks noGrp="1"/>
          </p:cNvSpPr>
          <p:nvPr>
            <p:ph idx="4294967295"/>
          </p:nvPr>
        </p:nvSpPr>
        <p:spPr>
          <a:xfrm>
            <a:off x="160337" y="2416175"/>
            <a:ext cx="6469063" cy="2454275"/>
          </a:xfrm>
        </p:spPr>
        <p:txBody>
          <a:bodyPr/>
          <a:lstStyle/>
          <a:p>
            <a:pPr eaLnBrk="1" hangingPunct="1">
              <a:spcBef>
                <a:spcPts val="1200"/>
              </a:spcBef>
              <a:spcAft>
                <a:spcPts val="600"/>
              </a:spcAft>
            </a:pPr>
            <a:r>
              <a:rPr lang="en-US" sz="2300" dirty="0" smtClean="0">
                <a:ea typeface="ＭＳ Ｐゴシック" pitchFamily="34" charset="-128"/>
              </a:rPr>
              <a:t>Overlapping filter rules adjust automatically</a:t>
            </a:r>
          </a:p>
          <a:p>
            <a:pPr eaLnBrk="1" hangingPunct="1">
              <a:spcBef>
                <a:spcPts val="1200"/>
              </a:spcBef>
              <a:spcAft>
                <a:spcPts val="600"/>
              </a:spcAft>
            </a:pPr>
            <a:r>
              <a:rPr lang="en-US" sz="2300" dirty="0" smtClean="0">
                <a:ea typeface="ＭＳ Ｐゴシック" pitchFamily="34" charset="-128"/>
              </a:rPr>
              <a:t>Tools receive the right traffic</a:t>
            </a:r>
          </a:p>
          <a:p>
            <a:pPr eaLnBrk="1" hangingPunct="1">
              <a:spcBef>
                <a:spcPts val="1200"/>
              </a:spcBef>
              <a:spcAft>
                <a:spcPts val="600"/>
              </a:spcAft>
            </a:pPr>
            <a:r>
              <a:rPr lang="en-US" sz="2300" dirty="0" smtClean="0">
                <a:ea typeface="ＭＳ Ｐゴシック" pitchFamily="34" charset="-128"/>
              </a:rPr>
              <a:t>No need to continuously rewrite CLI filter rules</a:t>
            </a:r>
          </a:p>
          <a:p>
            <a:pPr eaLnBrk="1" hangingPunct="1">
              <a:spcBef>
                <a:spcPts val="1200"/>
              </a:spcBef>
              <a:spcAft>
                <a:spcPts val="600"/>
              </a:spcAft>
            </a:pPr>
            <a:r>
              <a:rPr lang="en-US" sz="2300" dirty="0" smtClean="0">
                <a:ea typeface="ＭＳ Ｐゴシック" pitchFamily="34" charset="-128"/>
              </a:rPr>
              <a:t>Saves hours of staff time every single day</a:t>
            </a:r>
          </a:p>
        </p:txBody>
      </p:sp>
      <p:pic>
        <p:nvPicPr>
          <p:cNvPr id="27652" name="Picture 2"/>
          <p:cNvPicPr>
            <a:picLocks noChangeAspect="1" noChangeArrowheads="1"/>
          </p:cNvPicPr>
          <p:nvPr/>
        </p:nvPicPr>
        <p:blipFill>
          <a:blip r:embed="rId3"/>
          <a:srcRect/>
          <a:stretch>
            <a:fillRect/>
          </a:stretch>
        </p:blipFill>
        <p:spPr bwMode="auto">
          <a:xfrm>
            <a:off x="6324600" y="1966913"/>
            <a:ext cx="2601912" cy="30067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dirty="0" err="1" smtClean="0">
                <a:ea typeface="ＭＳ Ｐゴシック" pitchFamily="34" charset="-128"/>
              </a:rPr>
              <a:t>Anue’s</a:t>
            </a:r>
            <a:r>
              <a:rPr lang="en-US" dirty="0" smtClean="0">
                <a:ea typeface="ＭＳ Ｐゴシック" pitchFamily="34" charset="-128"/>
              </a:rPr>
              <a:t> Net Tool Optimizer Benefits</a:t>
            </a:r>
          </a:p>
        </p:txBody>
      </p:sp>
      <p:sp>
        <p:nvSpPr>
          <p:cNvPr id="29699" name="Content Placeholder 2"/>
          <p:cNvSpPr>
            <a:spLocks noGrp="1"/>
          </p:cNvSpPr>
          <p:nvPr>
            <p:ph idx="4294967295"/>
          </p:nvPr>
        </p:nvSpPr>
        <p:spPr>
          <a:xfrm>
            <a:off x="420687" y="1304925"/>
            <a:ext cx="8113713" cy="4162425"/>
          </a:xfrm>
        </p:spPr>
        <p:txBody>
          <a:bodyPr/>
          <a:lstStyle/>
          <a:p>
            <a:pPr eaLnBrk="1" hangingPunct="1">
              <a:spcBef>
                <a:spcPts val="0"/>
              </a:spcBef>
            </a:pPr>
            <a:r>
              <a:rPr lang="en-US" sz="2400" dirty="0" smtClean="0">
                <a:ea typeface="ＭＳ Ｐゴシック" pitchFamily="34" charset="-128"/>
              </a:rPr>
              <a:t>Better Network Visibility</a:t>
            </a:r>
          </a:p>
          <a:p>
            <a:pPr lvl="1" eaLnBrk="1" hangingPunct="1">
              <a:spcBef>
                <a:spcPts val="0"/>
              </a:spcBef>
            </a:pPr>
            <a:r>
              <a:rPr lang="en-US" sz="2000" dirty="0" smtClean="0">
                <a:ea typeface="ＭＳ Ｐゴシック" pitchFamily="34" charset="-128"/>
              </a:rPr>
              <a:t>Extend the range and depth of tool coverage</a:t>
            </a:r>
          </a:p>
          <a:p>
            <a:pPr lvl="1" eaLnBrk="1" hangingPunct="1">
              <a:spcBef>
                <a:spcPts val="0"/>
              </a:spcBef>
            </a:pPr>
            <a:r>
              <a:rPr lang="en-US" sz="2000" dirty="0" smtClean="0">
                <a:ea typeface="ＭＳ Ｐゴシック" pitchFamily="34" charset="-128"/>
              </a:rPr>
              <a:t>Eliminate SPAN and TAP port shortages</a:t>
            </a:r>
          </a:p>
          <a:p>
            <a:pPr eaLnBrk="1" hangingPunct="1">
              <a:spcBef>
                <a:spcPts val="1200"/>
              </a:spcBef>
            </a:pPr>
            <a:r>
              <a:rPr lang="en-US" sz="2400" dirty="0" smtClean="0">
                <a:ea typeface="ＭＳ Ｐゴシック" pitchFamily="34" charset="-128"/>
              </a:rPr>
              <a:t>Reduced Tool Costs</a:t>
            </a:r>
          </a:p>
          <a:p>
            <a:pPr lvl="1" eaLnBrk="1" hangingPunct="1">
              <a:spcBef>
                <a:spcPts val="0"/>
              </a:spcBef>
            </a:pPr>
            <a:r>
              <a:rPr lang="en-US" sz="2000" dirty="0" smtClean="0">
                <a:ea typeface="ＭＳ Ｐゴシック" pitchFamily="34" charset="-128"/>
              </a:rPr>
              <a:t>Save money by reducing the number of duplicate tools</a:t>
            </a:r>
          </a:p>
          <a:p>
            <a:pPr lvl="1" eaLnBrk="1" hangingPunct="1">
              <a:spcBef>
                <a:spcPts val="0"/>
              </a:spcBef>
            </a:pPr>
            <a:r>
              <a:rPr lang="en-US" sz="2000" dirty="0" smtClean="0">
                <a:ea typeface="ＭＳ Ｐゴシック" pitchFamily="34" charset="-128"/>
              </a:rPr>
              <a:t>Monitor 10G links with less expensive 1G tools</a:t>
            </a:r>
          </a:p>
          <a:p>
            <a:pPr eaLnBrk="1" hangingPunct="1">
              <a:spcBef>
                <a:spcPts val="1200"/>
              </a:spcBef>
            </a:pPr>
            <a:r>
              <a:rPr lang="en-US" sz="2400" dirty="0" smtClean="0">
                <a:ea typeface="ＭＳ Ｐゴシック" pitchFamily="34" charset="-128"/>
              </a:rPr>
              <a:t>Increased Staff Productivity</a:t>
            </a:r>
          </a:p>
          <a:p>
            <a:pPr marL="635000" lvl="2" indent="-287338" eaLnBrk="1" hangingPunct="1">
              <a:spcBef>
                <a:spcPts val="0"/>
              </a:spcBef>
            </a:pPr>
            <a:r>
              <a:rPr lang="en-US" sz="2000" dirty="0" smtClean="0">
                <a:ea typeface="ＭＳ Ｐゴシック" pitchFamily="34" charset="-128"/>
              </a:rPr>
              <a:t>No more roaming the data center making and breaking temporary SPAN ports</a:t>
            </a:r>
          </a:p>
          <a:p>
            <a:pPr marL="635000" lvl="2" indent="-287338" eaLnBrk="1" hangingPunct="1">
              <a:spcBef>
                <a:spcPts val="0"/>
              </a:spcBef>
            </a:pPr>
            <a:r>
              <a:rPr lang="en-US" sz="2000" dirty="0" smtClean="0">
                <a:ea typeface="ＭＳ Ｐゴシック" pitchFamily="34" charset="-128"/>
              </a:rPr>
              <a:t>Eliminate the complexity of setting up and maintaining complex CLI filter code</a:t>
            </a:r>
          </a:p>
        </p:txBody>
      </p:sp>
      <p:sp>
        <p:nvSpPr>
          <p:cNvPr id="29700" name="TextBox 6"/>
          <p:cNvSpPr txBox="1">
            <a:spLocks noChangeArrowheads="1"/>
          </p:cNvSpPr>
          <p:nvPr/>
        </p:nvSpPr>
        <p:spPr bwMode="auto">
          <a:xfrm>
            <a:off x="2362200" y="5148072"/>
            <a:ext cx="4495800" cy="1200329"/>
          </a:xfrm>
          <a:prstGeom prst="rect">
            <a:avLst/>
          </a:prstGeom>
          <a:solidFill>
            <a:schemeClr val="bg1"/>
          </a:solidFill>
          <a:ln w="50800" cmpd="thickThin">
            <a:solidFill>
              <a:schemeClr val="tx2"/>
            </a:solidFill>
            <a:miter lim="800000"/>
            <a:headEnd/>
            <a:tailEnd/>
          </a:ln>
          <a:effectLst>
            <a:outerShdw blurRad="50800" dist="38100" dir="2700000" algn="tl" rotWithShape="0">
              <a:prstClr val="black">
                <a:alpha val="40000"/>
              </a:prstClr>
            </a:outerShdw>
          </a:effectLst>
        </p:spPr>
        <p:txBody>
          <a:bodyPr wrap="square">
            <a:spAutoFit/>
          </a:bodyPr>
          <a:lstStyle/>
          <a:p>
            <a:pPr algn="ctr"/>
            <a:r>
              <a:rPr lang="en-US" sz="3600" b="1" i="1" dirty="0">
                <a:solidFill>
                  <a:srgbClr val="0070C0"/>
                </a:solidFill>
                <a:latin typeface="Tekton Pro Ext" pitchFamily="34" charset="0"/>
              </a:rPr>
              <a:t>Optimize, Don’t Improvise!</a:t>
            </a:r>
          </a:p>
        </p:txBody>
      </p:sp>
      <p:pic>
        <p:nvPicPr>
          <p:cNvPr id="29702" name="Picture 5" descr="coffee is good.jpg"/>
          <p:cNvPicPr>
            <a:picLocks noChangeAspect="1"/>
          </p:cNvPicPr>
          <p:nvPr/>
        </p:nvPicPr>
        <p:blipFill>
          <a:blip r:embed="rId3"/>
          <a:srcRect/>
          <a:stretch>
            <a:fillRect/>
          </a:stretch>
        </p:blipFill>
        <p:spPr bwMode="auto">
          <a:xfrm>
            <a:off x="6989762" y="1447800"/>
            <a:ext cx="2001838"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ea typeface="ＭＳ Ｐゴシック" pitchFamily="34" charset="-128"/>
              </a:rPr>
              <a:t>Live Demonstration</a:t>
            </a:r>
          </a:p>
        </p:txBody>
      </p:sp>
      <p:sp>
        <p:nvSpPr>
          <p:cNvPr id="14339" name="Content Placeholder 2"/>
          <p:cNvSpPr>
            <a:spLocks noGrp="1"/>
          </p:cNvSpPr>
          <p:nvPr>
            <p:ph idx="4294967295"/>
          </p:nvPr>
        </p:nvSpPr>
        <p:spPr>
          <a:xfrm>
            <a:off x="457200" y="1600200"/>
            <a:ext cx="8229600" cy="4525963"/>
          </a:xfrm>
        </p:spPr>
        <p:txBody>
          <a:bodyPr/>
          <a:lstStyle/>
          <a:p>
            <a:pPr lvl="1"/>
            <a:r>
              <a:rPr lang="en-US" dirty="0" smtClean="0">
                <a:ea typeface="ＭＳ Ｐゴシック" pitchFamily="34" charset="-128"/>
              </a:rPr>
              <a:t>Big pipe view</a:t>
            </a:r>
          </a:p>
          <a:p>
            <a:pPr lvl="1"/>
            <a:r>
              <a:rPr lang="en-US" dirty="0" smtClean="0">
                <a:ea typeface="ＭＳ Ｐゴシック" pitchFamily="34" charset="-128"/>
              </a:rPr>
              <a:t>Sharing spans and taps</a:t>
            </a:r>
          </a:p>
          <a:p>
            <a:pPr lvl="1"/>
            <a:r>
              <a:rPr lang="en-US" dirty="0" smtClean="0">
                <a:ea typeface="ＭＳ Ｐゴシック" pitchFamily="34" charset="-128"/>
              </a:rPr>
              <a:t>10G monitoring</a:t>
            </a:r>
          </a:p>
          <a:p>
            <a:pPr lvl="1"/>
            <a:r>
              <a:rPr lang="en-US" dirty="0" smtClean="0">
                <a:ea typeface="ＭＳ Ｐゴシック" pitchFamily="34" charset="-128"/>
              </a:rPr>
              <a:t>Optimizing tool utilization (tool management view)</a:t>
            </a:r>
          </a:p>
          <a:p>
            <a:pPr lvl="1"/>
            <a:r>
              <a:rPr lang="en-US" dirty="0" smtClean="0">
                <a:ea typeface="ＭＳ Ｐゴシック" pitchFamily="34" charset="-128"/>
              </a:rPr>
              <a:t>Troubleshooting</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69635" name="Picture 3" descr="D:\Desktop\Presentations\Sharkfest09\images\audience_question.jpg"/>
          <p:cNvPicPr>
            <a:picLocks noChangeAspect="1" noChangeArrowheads="1"/>
          </p:cNvPicPr>
          <p:nvPr/>
        </p:nvPicPr>
        <p:blipFill>
          <a:blip r:embed="rId2"/>
          <a:srcRect/>
          <a:stretch>
            <a:fillRect/>
          </a:stretch>
        </p:blipFill>
        <p:spPr bwMode="auto">
          <a:xfrm>
            <a:off x="1277112" y="1447800"/>
            <a:ext cx="6629400" cy="4398802"/>
          </a:xfrm>
          <a:prstGeom prst="rect">
            <a:avLst/>
          </a:prstGeom>
          <a:noFill/>
          <a:ln>
            <a:noFill/>
          </a:ln>
          <a:effectLst>
            <a:outerShdw blurRad="76200" dist="12700" dir="2700000" sx="101000" sy="101000" algn="tl" rotWithShape="0">
              <a:schemeClr val="accent1">
                <a:alpha val="40000"/>
              </a:schemeClr>
            </a:outerShdw>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6"/>
          <p:cNvSpPr txBox="1">
            <a:spLocks/>
          </p:cNvSpPr>
          <p:nvPr/>
        </p:nvSpPr>
        <p:spPr>
          <a:xfrm>
            <a:off x="457200" y="1371600"/>
            <a:ext cx="8229600" cy="4525963"/>
          </a:xfrm>
          <a:prstGeom prst="rect">
            <a:avLst/>
          </a:prstGeom>
        </p:spPr>
        <p:txBody>
          <a:bodyPr rtlCol="0">
            <a:normAutofit fontScale="7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5700" b="1" i="0" u="none" strike="noStrike" kern="1200" cap="none" spc="0" normalizeH="0" baseline="0" noProof="0" dirty="0" smtClean="0">
                <a:ln>
                  <a:noFill/>
                </a:ln>
                <a:solidFill>
                  <a:srgbClr val="1D62AF"/>
                </a:solidFill>
                <a:effectLst/>
                <a:uLnTx/>
                <a:uFillTx/>
                <a:latin typeface="+mn-lt"/>
                <a:ea typeface="+mn-ea"/>
                <a:cs typeface="+mn-cs"/>
              </a:rPr>
              <a:t>Powering Network Visibility</a:t>
            </a:r>
          </a:p>
          <a:p>
            <a:pPr marL="342900" marR="0" lvl="0" indent="-342900" algn="l" defTabSz="914400" rtl="0" eaLnBrk="1" fontAlgn="auto" latinLnBrk="0" hangingPunct="1">
              <a:lnSpc>
                <a:spcPct val="100000"/>
              </a:lnSpc>
              <a:spcBef>
                <a:spcPct val="20000"/>
              </a:spcBef>
              <a:spcAft>
                <a:spcPts val="0"/>
              </a:spcAft>
              <a:buClrTx/>
              <a:buSzTx/>
              <a:buFont typeface="Arial" charset="0"/>
              <a:buNone/>
              <a:tabLst>
                <a:tab pos="723900" algn="l"/>
                <a:tab pos="1447800" algn="l"/>
                <a:tab pos="2171700" algn="l"/>
                <a:tab pos="2895600" algn="l"/>
                <a:tab pos="3619500" algn="l"/>
                <a:tab pos="4343400" algn="l"/>
                <a:tab pos="5067300" algn="l"/>
                <a:tab pos="5791200" algn="l"/>
                <a:tab pos="6515100" algn="l"/>
              </a:tabLst>
              <a:defRPr/>
            </a:pPr>
            <a:r>
              <a:rPr kumimoji="0" lang="en-US" sz="3300" b="0" i="1" u="none" strike="noStrike" kern="1200" cap="none" spc="0" normalizeH="0" baseline="0" noProof="0" dirty="0" smtClean="0">
                <a:ln>
                  <a:noFill/>
                </a:ln>
                <a:solidFill>
                  <a:srgbClr val="0F72B8"/>
                </a:solidFill>
                <a:effectLst/>
                <a:uLnTx/>
                <a:uFillTx/>
                <a:latin typeface="+mn-lt"/>
                <a:ea typeface="ＭＳ Ｐゴシック" pitchFamily="34" charset="-128"/>
                <a:cs typeface="+mn-cs"/>
              </a:rPr>
              <a:t>Optimize Network Visibility, Tool Utilization, and Staff Productivity</a:t>
            </a:r>
            <a:endParaRPr kumimoji="0" lang="en-GB" sz="3300" b="1" i="0" u="none" strike="noStrike" kern="1200" cap="none" spc="0" normalizeH="0" baseline="0" noProof="0" dirty="0" smtClean="0">
              <a:ln>
                <a:noFill/>
              </a:ln>
              <a:solidFill>
                <a:srgbClr val="1D62AF"/>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3200" b="0" i="0" u="none" strike="noStrike" kern="1200" cap="none" spc="0" normalizeH="0" baseline="0" noProof="0" dirty="0" smtClean="0">
                <a:ln>
                  <a:noFill/>
                </a:ln>
                <a:solidFill>
                  <a:srgbClr val="000000"/>
                </a:solidFill>
                <a:effectLst/>
                <a:uLnTx/>
                <a:uFillTx/>
                <a:latin typeface="+mn-lt"/>
                <a:ea typeface="+mn-ea"/>
                <a:cs typeface="+mn-cs"/>
              </a:rPr>
              <a:t>June 16, 2009</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kumimoji="0" lang="en-GB" sz="32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kumimoji="0" lang="en-GB" sz="32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3600" b="1" i="0" u="none" strike="noStrike" kern="1200" cap="none" spc="0" normalizeH="0" baseline="0" noProof="0" dirty="0" smtClean="0">
                <a:ln>
                  <a:noFill/>
                </a:ln>
                <a:solidFill>
                  <a:srgbClr val="1D62AF"/>
                </a:solidFill>
                <a:effectLst/>
                <a:uLnTx/>
                <a:uFillTx/>
                <a:latin typeface="+mn-lt"/>
                <a:ea typeface="+mn-ea"/>
                <a:cs typeface="+mn-cs"/>
              </a:rPr>
              <a:t>Chip Webb</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3200" b="0" i="0" u="none" strike="noStrike" kern="1200" cap="none" spc="0" normalizeH="0" baseline="0" noProof="0" dirty="0" smtClean="0">
                <a:ln>
                  <a:noFill/>
                </a:ln>
                <a:solidFill>
                  <a:srgbClr val="000000"/>
                </a:solidFill>
                <a:effectLst/>
                <a:uLnTx/>
                <a:uFillTx/>
                <a:latin typeface="+mn-lt"/>
                <a:ea typeface="+mn-ea"/>
                <a:cs typeface="+mn-cs"/>
              </a:rPr>
              <a:t>CTO  |  </a:t>
            </a:r>
            <a:r>
              <a:rPr kumimoji="0" lang="en-GB" sz="3200" b="0" i="0" u="none" strike="noStrike" kern="1200" cap="none" spc="0" normalizeH="0" baseline="0" noProof="0" dirty="0" err="1" smtClean="0">
                <a:ln>
                  <a:noFill/>
                </a:ln>
                <a:solidFill>
                  <a:srgbClr val="000000"/>
                </a:solidFill>
                <a:effectLst/>
                <a:uLnTx/>
                <a:uFillTx/>
                <a:latin typeface="+mn-lt"/>
                <a:ea typeface="+mn-ea"/>
                <a:cs typeface="+mn-cs"/>
              </a:rPr>
              <a:t>Anue</a:t>
            </a:r>
            <a:r>
              <a:rPr kumimoji="0" lang="en-GB" sz="3200" b="0" i="0" u="none" strike="noStrike" kern="1200" cap="none" spc="0" normalizeH="0" baseline="0" noProof="0" dirty="0" smtClean="0">
                <a:ln>
                  <a:noFill/>
                </a:ln>
                <a:solidFill>
                  <a:srgbClr val="000000"/>
                </a:solidFill>
                <a:effectLst/>
                <a:uLnTx/>
                <a:uFillTx/>
                <a:latin typeface="+mn-lt"/>
                <a:ea typeface="+mn-ea"/>
                <a:cs typeface="+mn-cs"/>
              </a:rPr>
              <a:t> Systems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kumimoji="0" lang="en-GB" sz="32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kumimoji="0" lang="en-GB" sz="28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endParaRPr kumimoji="0" lang="en-GB" sz="28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2900" b="1" i="0" u="none" strike="noStrike" kern="1200" cap="none" spc="0" normalizeH="0" baseline="0" noProof="0" dirty="0" smtClean="0">
                <a:ln>
                  <a:noFill/>
                </a:ln>
                <a:solidFill>
                  <a:srgbClr val="1D62AF"/>
                </a:solidFill>
                <a:effectLst/>
                <a:uLnTx/>
                <a:uFillTx/>
                <a:latin typeface="+mn-lt"/>
                <a:ea typeface="+mn-ea"/>
                <a:cs typeface="+mn-cs"/>
              </a:rPr>
              <a:t>SHARK</a:t>
            </a:r>
            <a:r>
              <a:rPr kumimoji="0" lang="en-GB" sz="2800" b="0" i="0" u="none" strike="noStrike" kern="1200" cap="none" spc="0" normalizeH="0" baseline="0" noProof="0" dirty="0" smtClean="0">
                <a:ln>
                  <a:noFill/>
                </a:ln>
                <a:solidFill>
                  <a:srgbClr val="000000"/>
                </a:solidFill>
                <a:effectLst/>
                <a:uLnTx/>
                <a:uFillTx/>
                <a:latin typeface="+mn-lt"/>
                <a:ea typeface="+mn-ea"/>
                <a:cs typeface="+mn-cs"/>
              </a:rPr>
              <a:t>FEST</a:t>
            </a:r>
            <a:r>
              <a:rPr kumimoji="0" lang="en-GB" sz="2800" b="1" i="0" u="none" strike="noStrike" kern="1200" cap="none" spc="0" normalizeH="0" baseline="0" noProof="0" dirty="0" smtClean="0">
                <a:ln>
                  <a:noFill/>
                </a:ln>
                <a:solidFill>
                  <a:srgbClr val="0000FF"/>
                </a:solidFill>
                <a:effectLst/>
                <a:uLnTx/>
                <a:uFillTx/>
                <a:latin typeface="+mn-lt"/>
                <a:ea typeface="+mn-ea"/>
                <a:cs typeface="+mn-cs"/>
              </a:rPr>
              <a:t> </a:t>
            </a:r>
            <a:r>
              <a:rPr kumimoji="0" lang="en-GB" sz="2900" b="1" i="0" u="none" strike="noStrike" kern="1200" cap="none" spc="0" normalizeH="0" baseline="0" noProof="0" dirty="0" smtClean="0">
                <a:ln>
                  <a:noFill/>
                </a:ln>
                <a:solidFill>
                  <a:srgbClr val="1D62AF"/>
                </a:solidFill>
                <a:effectLst/>
                <a:uLnTx/>
                <a:uFillTx/>
                <a:latin typeface="+mn-lt"/>
                <a:ea typeface="+mn-ea"/>
                <a:cs typeface="+mn-cs"/>
              </a:rPr>
              <a:t>'09</a:t>
            </a:r>
            <a:endParaRPr kumimoji="0" lang="en-GB" sz="3600" b="1" i="0" u="none" strike="noStrike" kern="1200" cap="none" spc="0" normalizeH="0" baseline="0" noProof="0" dirty="0" smtClean="0">
              <a:ln>
                <a:noFill/>
              </a:ln>
              <a:solidFill>
                <a:srgbClr val="1D62AF"/>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2800" b="0" i="0" u="none" strike="noStrike" kern="1200" cap="none" spc="0" normalizeH="0" baseline="0" noProof="0" dirty="0" smtClean="0">
                <a:ln>
                  <a:noFill/>
                </a:ln>
                <a:solidFill>
                  <a:srgbClr val="000000"/>
                </a:solidFill>
                <a:effectLst/>
                <a:uLnTx/>
                <a:uFillTx/>
                <a:latin typeface="+mn-lt"/>
                <a:ea typeface="+mn-ea"/>
                <a:cs typeface="+mn-cs"/>
              </a:rPr>
              <a:t>Stanford University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tab pos="723900" algn="l"/>
                <a:tab pos="1447800" algn="l"/>
                <a:tab pos="2171700" algn="l"/>
                <a:tab pos="2895600" algn="l"/>
                <a:tab pos="3619500" algn="l"/>
                <a:tab pos="4343400" algn="l"/>
                <a:tab pos="5067300" algn="l"/>
                <a:tab pos="5791200" algn="l"/>
                <a:tab pos="6515100" algn="l"/>
              </a:tabLst>
              <a:defRPr/>
            </a:pPr>
            <a:r>
              <a:rPr kumimoji="0" lang="en-GB" sz="2800" b="0" i="0" u="none" strike="noStrike" kern="1200" cap="none" spc="0" normalizeH="0" baseline="0" noProof="0" dirty="0" smtClean="0">
                <a:ln>
                  <a:noFill/>
                </a:ln>
                <a:solidFill>
                  <a:srgbClr val="000000"/>
                </a:solidFill>
                <a:effectLst/>
                <a:uLnTx/>
                <a:uFillTx/>
                <a:latin typeface="+mn-lt"/>
                <a:ea typeface="+mn-ea"/>
                <a:cs typeface="+mn-cs"/>
              </a:rPr>
              <a:t>June 15-18, 2009</a:t>
            </a:r>
          </a:p>
        </p:txBody>
      </p:sp>
      <p:pic>
        <p:nvPicPr>
          <p:cNvPr id="21508" name="Picture 4" descr="D:\Desktop\Presentations\Sharkfest09\images\fountain_no_kids.JPG"/>
          <p:cNvPicPr>
            <a:picLocks noChangeAspect="1" noChangeArrowheads="1"/>
          </p:cNvPicPr>
          <p:nvPr/>
        </p:nvPicPr>
        <p:blipFill>
          <a:blip r:embed="rId2"/>
          <a:srcRect/>
          <a:stretch>
            <a:fillRect/>
          </a:stretch>
        </p:blipFill>
        <p:spPr bwMode="auto">
          <a:xfrm>
            <a:off x="3886200" y="2514600"/>
            <a:ext cx="4953000" cy="33020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25"/>
          <p:cNvPicPr>
            <a:picLocks noChangeAspect="1" noChangeArrowheads="1"/>
          </p:cNvPicPr>
          <p:nvPr/>
        </p:nvPicPr>
        <p:blipFill>
          <a:blip r:embed="rId4" cstate="print"/>
          <a:srcRect/>
          <a:stretch>
            <a:fillRect/>
          </a:stretch>
        </p:blipFill>
        <p:spPr bwMode="auto">
          <a:xfrm>
            <a:off x="2943225" y="6075363"/>
            <a:ext cx="762000" cy="501650"/>
          </a:xfrm>
          <a:prstGeom prst="rect">
            <a:avLst/>
          </a:prstGeom>
          <a:noFill/>
          <a:ln w="9525">
            <a:noFill/>
            <a:miter lim="800000"/>
            <a:headEnd/>
            <a:tailEnd/>
          </a:ln>
        </p:spPr>
      </p:pic>
      <p:pic>
        <p:nvPicPr>
          <p:cNvPr id="1040" name="Picture 4" descr="agere"/>
          <p:cNvPicPr preferRelativeResize="0">
            <a:picLocks noChangeAspect="1" noChangeArrowheads="1"/>
          </p:cNvPicPr>
          <p:nvPr/>
        </p:nvPicPr>
        <p:blipFill>
          <a:blip r:embed="rId5"/>
          <a:srcRect/>
          <a:stretch>
            <a:fillRect/>
          </a:stretch>
        </p:blipFill>
        <p:spPr bwMode="auto">
          <a:xfrm>
            <a:off x="4484688" y="6323013"/>
            <a:ext cx="854075" cy="285750"/>
          </a:xfrm>
          <a:prstGeom prst="rect">
            <a:avLst/>
          </a:prstGeom>
          <a:noFill/>
          <a:ln w="9525">
            <a:noFill/>
            <a:miter lim="800000"/>
            <a:headEnd/>
            <a:tailEnd/>
          </a:ln>
        </p:spPr>
      </p:pic>
      <p:sp>
        <p:nvSpPr>
          <p:cNvPr id="1065" name="Text Box 81"/>
          <p:cNvSpPr txBox="1">
            <a:spLocks noChangeArrowheads="1"/>
          </p:cNvSpPr>
          <p:nvPr/>
        </p:nvSpPr>
        <p:spPr bwMode="auto">
          <a:xfrm>
            <a:off x="2892425" y="1033463"/>
            <a:ext cx="1287463" cy="330200"/>
          </a:xfrm>
          <a:prstGeom prst="rect">
            <a:avLst/>
          </a:prstGeom>
          <a:solidFill>
            <a:schemeClr val="bg2">
              <a:lumMod val="50000"/>
            </a:schemeClr>
          </a:solidFill>
          <a:ln w="28575" algn="ctr">
            <a:noFill/>
            <a:miter lim="800000"/>
            <a:headEnd/>
            <a:tailEnd/>
          </a:ln>
        </p:spPr>
        <p:txBody>
          <a:bodyPr/>
          <a:lstStyle/>
          <a:p>
            <a:pPr algn="ctr">
              <a:defRPr/>
            </a:pPr>
            <a:r>
              <a:rPr lang="en-US" sz="1400" b="1" dirty="0" smtClean="0">
                <a:solidFill>
                  <a:schemeClr val="bg1"/>
                </a:solidFill>
                <a:latin typeface="+mj-lt"/>
                <a:ea typeface="ＭＳ Ｐゴシック" charset="-128"/>
                <a:cs typeface="+mn-cs"/>
              </a:rPr>
              <a:t>SERVICE</a:t>
            </a:r>
            <a:endParaRPr lang="en-US" sz="1400" b="1" dirty="0">
              <a:solidFill>
                <a:schemeClr val="bg1"/>
              </a:solidFill>
              <a:latin typeface="+mj-lt"/>
              <a:ea typeface="ＭＳ Ｐゴシック" charset="-128"/>
              <a:cs typeface="+mn-cs"/>
            </a:endParaRPr>
          </a:p>
        </p:txBody>
      </p:sp>
      <p:sp>
        <p:nvSpPr>
          <p:cNvPr id="1066" name="Text Box 82"/>
          <p:cNvSpPr txBox="1">
            <a:spLocks noChangeArrowheads="1"/>
          </p:cNvSpPr>
          <p:nvPr/>
        </p:nvSpPr>
        <p:spPr bwMode="auto">
          <a:xfrm>
            <a:off x="0" y="1033463"/>
            <a:ext cx="2900363" cy="328612"/>
          </a:xfrm>
          <a:prstGeom prst="rect">
            <a:avLst/>
          </a:prstGeom>
          <a:solidFill>
            <a:schemeClr val="bg2">
              <a:lumMod val="50000"/>
            </a:schemeClr>
          </a:solidFill>
          <a:ln w="28575" algn="ctr">
            <a:noFill/>
            <a:miter lim="800000"/>
            <a:headEnd/>
            <a:tailEnd/>
          </a:ln>
        </p:spPr>
        <p:txBody>
          <a:bodyPr/>
          <a:lstStyle/>
          <a:p>
            <a:pPr algn="ctr">
              <a:defRPr/>
            </a:pPr>
            <a:r>
              <a:rPr lang="en-US" sz="1400" b="1" dirty="0">
                <a:solidFill>
                  <a:schemeClr val="bg1"/>
                </a:solidFill>
                <a:latin typeface="+mj-lt"/>
                <a:ea typeface="ＭＳ Ｐゴシック" charset="-128"/>
                <a:cs typeface="+mn-cs"/>
              </a:rPr>
              <a:t>ENTERPRISE</a:t>
            </a:r>
          </a:p>
        </p:txBody>
      </p:sp>
      <p:sp>
        <p:nvSpPr>
          <p:cNvPr id="1069" name="Text Box 86"/>
          <p:cNvSpPr txBox="1">
            <a:spLocks noChangeArrowheads="1"/>
          </p:cNvSpPr>
          <p:nvPr/>
        </p:nvSpPr>
        <p:spPr bwMode="auto">
          <a:xfrm>
            <a:off x="4165600" y="1033463"/>
            <a:ext cx="1463675" cy="330200"/>
          </a:xfrm>
          <a:prstGeom prst="rect">
            <a:avLst/>
          </a:prstGeom>
          <a:solidFill>
            <a:schemeClr val="bg2">
              <a:lumMod val="50000"/>
            </a:schemeClr>
          </a:solidFill>
          <a:ln w="28575" algn="ctr">
            <a:noFill/>
            <a:miter lim="800000"/>
            <a:headEnd/>
            <a:tailEnd/>
          </a:ln>
        </p:spPr>
        <p:txBody>
          <a:bodyPr/>
          <a:lstStyle/>
          <a:p>
            <a:pPr algn="ctr">
              <a:defRPr/>
            </a:pPr>
            <a:r>
              <a:rPr lang="en-US" sz="1400" b="1" dirty="0" smtClean="0">
                <a:solidFill>
                  <a:schemeClr val="bg1"/>
                </a:solidFill>
                <a:latin typeface="+mj-lt"/>
                <a:ea typeface="ＭＳ Ｐゴシック" charset="-128"/>
                <a:cs typeface="+mn-cs"/>
              </a:rPr>
              <a:t>MOBILITY</a:t>
            </a:r>
            <a:endParaRPr lang="en-US" sz="1400" b="1" dirty="0">
              <a:solidFill>
                <a:schemeClr val="bg1"/>
              </a:solidFill>
              <a:latin typeface="+mj-lt"/>
              <a:ea typeface="ＭＳ Ｐゴシック" charset="-128"/>
              <a:cs typeface="+mn-cs"/>
            </a:endParaRPr>
          </a:p>
        </p:txBody>
      </p:sp>
      <p:sp>
        <p:nvSpPr>
          <p:cNvPr id="1124" name="Text Box 80"/>
          <p:cNvSpPr txBox="1">
            <a:spLocks noChangeArrowheads="1"/>
          </p:cNvSpPr>
          <p:nvPr/>
        </p:nvSpPr>
        <p:spPr bwMode="auto">
          <a:xfrm>
            <a:off x="5619750" y="1033463"/>
            <a:ext cx="1457325" cy="330200"/>
          </a:xfrm>
          <a:prstGeom prst="rect">
            <a:avLst/>
          </a:prstGeom>
          <a:solidFill>
            <a:schemeClr val="bg2">
              <a:lumMod val="50000"/>
            </a:schemeClr>
          </a:solidFill>
          <a:ln w="28575" algn="ctr">
            <a:noFill/>
            <a:miter lim="800000"/>
            <a:headEnd/>
            <a:tailEnd/>
          </a:ln>
        </p:spPr>
        <p:txBody>
          <a:bodyPr/>
          <a:lstStyle/>
          <a:p>
            <a:pPr algn="ctr">
              <a:defRPr/>
            </a:pPr>
            <a:r>
              <a:rPr lang="en-US" sz="1400" b="1" dirty="0" smtClean="0">
                <a:solidFill>
                  <a:schemeClr val="bg1"/>
                </a:solidFill>
                <a:latin typeface="+mj-lt"/>
                <a:ea typeface="ＭＳ Ｐゴシック" charset="-128"/>
                <a:cs typeface="+mn-cs"/>
              </a:rPr>
              <a:t>NEMs</a:t>
            </a:r>
            <a:endParaRPr lang="en-US" sz="1400" b="1" dirty="0">
              <a:solidFill>
                <a:schemeClr val="bg1"/>
              </a:solidFill>
              <a:latin typeface="+mj-lt"/>
              <a:ea typeface="ＭＳ Ｐゴシック" charset="-128"/>
              <a:cs typeface="+mn-cs"/>
            </a:endParaRPr>
          </a:p>
        </p:txBody>
      </p:sp>
      <p:sp>
        <p:nvSpPr>
          <p:cNvPr id="153" name="Text Box 79"/>
          <p:cNvSpPr txBox="1">
            <a:spLocks noChangeArrowheads="1"/>
          </p:cNvSpPr>
          <p:nvPr/>
        </p:nvSpPr>
        <p:spPr bwMode="auto">
          <a:xfrm>
            <a:off x="7061200" y="1033463"/>
            <a:ext cx="2082800" cy="327025"/>
          </a:xfrm>
          <a:prstGeom prst="rect">
            <a:avLst/>
          </a:prstGeom>
          <a:solidFill>
            <a:schemeClr val="bg2">
              <a:lumMod val="50000"/>
            </a:schemeClr>
          </a:solidFill>
          <a:ln w="28575" algn="ctr">
            <a:noFill/>
            <a:miter lim="800000"/>
            <a:headEnd/>
            <a:tailEnd/>
          </a:ln>
        </p:spPr>
        <p:txBody>
          <a:bodyPr/>
          <a:lstStyle/>
          <a:p>
            <a:pPr algn="ctr">
              <a:defRPr/>
            </a:pPr>
            <a:r>
              <a:rPr lang="en-US" sz="1400" b="1" dirty="0">
                <a:solidFill>
                  <a:schemeClr val="bg1"/>
                </a:solidFill>
                <a:latin typeface="+mj-lt"/>
                <a:ea typeface="ＭＳ Ｐゴシック" charset="-128"/>
                <a:cs typeface="+mn-cs"/>
              </a:rPr>
              <a:t>STORAGE </a:t>
            </a:r>
          </a:p>
          <a:p>
            <a:pPr algn="ctr">
              <a:defRPr/>
            </a:pPr>
            <a:endParaRPr lang="en-US" sz="1400" b="1" dirty="0">
              <a:solidFill>
                <a:schemeClr val="bg1"/>
              </a:solidFill>
              <a:latin typeface="+mj-lt"/>
              <a:ea typeface="ＭＳ Ｐゴシック" charset="-128"/>
              <a:cs typeface="+mn-cs"/>
            </a:endParaRPr>
          </a:p>
        </p:txBody>
      </p:sp>
      <p:grpSp>
        <p:nvGrpSpPr>
          <p:cNvPr id="105" name="Group 104"/>
          <p:cNvGrpSpPr/>
          <p:nvPr/>
        </p:nvGrpSpPr>
        <p:grpSpPr>
          <a:xfrm>
            <a:off x="764429" y="1422727"/>
            <a:ext cx="7693771" cy="4978073"/>
            <a:chOff x="352425" y="1323975"/>
            <a:chExt cx="8648700" cy="5595938"/>
          </a:xfrm>
        </p:grpSpPr>
        <p:pic>
          <p:nvPicPr>
            <p:cNvPr id="1028" name="Picture 4"/>
            <p:cNvPicPr>
              <a:picLocks noChangeAspect="1" noChangeArrowheads="1"/>
            </p:cNvPicPr>
            <p:nvPr/>
          </p:nvPicPr>
          <p:blipFill>
            <a:blip r:embed="rId6" cstate="print"/>
            <a:srcRect/>
            <a:stretch>
              <a:fillRect/>
            </a:stretch>
          </p:blipFill>
          <p:spPr bwMode="auto">
            <a:xfrm>
              <a:off x="514350" y="1323975"/>
              <a:ext cx="933450" cy="361950"/>
            </a:xfrm>
            <a:prstGeom prst="rect">
              <a:avLst/>
            </a:prstGeom>
            <a:noFill/>
            <a:ln w="9525">
              <a:noFill/>
              <a:miter lim="800000"/>
              <a:headEnd/>
              <a:tailEnd/>
            </a:ln>
          </p:spPr>
        </p:pic>
        <p:pic>
          <p:nvPicPr>
            <p:cNvPr id="1029" name="Picture 58"/>
            <p:cNvPicPr preferRelativeResize="0">
              <a:picLocks noChangeAspect="1" noChangeArrowheads="1"/>
            </p:cNvPicPr>
            <p:nvPr/>
          </p:nvPicPr>
          <p:blipFill>
            <a:blip r:embed="rId7"/>
            <a:srcRect/>
            <a:stretch>
              <a:fillRect/>
            </a:stretch>
          </p:blipFill>
          <p:spPr bwMode="auto">
            <a:xfrm>
              <a:off x="5945188" y="3495675"/>
              <a:ext cx="1084262" cy="327025"/>
            </a:xfrm>
            <a:prstGeom prst="rect">
              <a:avLst/>
            </a:prstGeom>
            <a:noFill/>
            <a:ln w="9525">
              <a:noFill/>
              <a:miter lim="800000"/>
              <a:headEnd/>
              <a:tailEnd/>
            </a:ln>
          </p:spPr>
        </p:pic>
        <p:pic>
          <p:nvPicPr>
            <p:cNvPr id="1030" name="Picture 28"/>
            <p:cNvPicPr>
              <a:picLocks noChangeAspect="1" noChangeArrowheads="1"/>
            </p:cNvPicPr>
            <p:nvPr/>
          </p:nvPicPr>
          <p:blipFill>
            <a:blip r:embed="rId8" cstate="print"/>
            <a:srcRect/>
            <a:stretch>
              <a:fillRect/>
            </a:stretch>
          </p:blipFill>
          <p:spPr bwMode="auto">
            <a:xfrm>
              <a:off x="4191000" y="3705225"/>
              <a:ext cx="1704975" cy="338138"/>
            </a:xfrm>
            <a:prstGeom prst="rect">
              <a:avLst/>
            </a:prstGeom>
            <a:noFill/>
            <a:ln w="9525">
              <a:noFill/>
              <a:miter lim="800000"/>
              <a:headEnd/>
              <a:tailEnd/>
            </a:ln>
          </p:spPr>
        </p:pic>
        <p:pic>
          <p:nvPicPr>
            <p:cNvPr id="1032" name="Picture 21"/>
            <p:cNvPicPr>
              <a:picLocks noChangeAspect="1" noChangeArrowheads="1"/>
            </p:cNvPicPr>
            <p:nvPr/>
          </p:nvPicPr>
          <p:blipFill>
            <a:blip r:embed="rId9"/>
            <a:srcRect/>
            <a:stretch>
              <a:fillRect/>
            </a:stretch>
          </p:blipFill>
          <p:spPr bwMode="auto">
            <a:xfrm>
              <a:off x="2895600" y="4633913"/>
              <a:ext cx="1219200" cy="447675"/>
            </a:xfrm>
            <a:prstGeom prst="rect">
              <a:avLst/>
            </a:prstGeom>
            <a:noFill/>
            <a:ln w="9525">
              <a:noFill/>
              <a:miter lim="800000"/>
              <a:headEnd/>
              <a:tailEnd/>
            </a:ln>
          </p:spPr>
        </p:pic>
        <p:pic>
          <p:nvPicPr>
            <p:cNvPr id="1033" name="Picture 19"/>
            <p:cNvPicPr>
              <a:picLocks noChangeAspect="1" noChangeArrowheads="1"/>
            </p:cNvPicPr>
            <p:nvPr/>
          </p:nvPicPr>
          <p:blipFill>
            <a:blip r:embed="rId10" cstate="print"/>
            <a:srcRect/>
            <a:stretch>
              <a:fillRect/>
            </a:stretch>
          </p:blipFill>
          <p:spPr bwMode="auto">
            <a:xfrm>
              <a:off x="2978150" y="1638300"/>
              <a:ext cx="1084263" cy="714375"/>
            </a:xfrm>
            <a:prstGeom prst="rect">
              <a:avLst/>
            </a:prstGeom>
            <a:noFill/>
            <a:ln w="9525">
              <a:noFill/>
              <a:miter lim="800000"/>
              <a:headEnd/>
              <a:tailEnd/>
            </a:ln>
          </p:spPr>
        </p:pic>
        <p:pic>
          <p:nvPicPr>
            <p:cNvPr id="1034" name="Picture 16"/>
            <p:cNvPicPr>
              <a:picLocks noChangeAspect="1" noChangeArrowheads="1"/>
            </p:cNvPicPr>
            <p:nvPr/>
          </p:nvPicPr>
          <p:blipFill>
            <a:blip r:embed="rId11"/>
            <a:srcRect/>
            <a:stretch>
              <a:fillRect/>
            </a:stretch>
          </p:blipFill>
          <p:spPr bwMode="auto">
            <a:xfrm>
              <a:off x="1543050" y="2505075"/>
              <a:ext cx="1123950" cy="561975"/>
            </a:xfrm>
            <a:prstGeom prst="rect">
              <a:avLst/>
            </a:prstGeom>
            <a:noFill/>
            <a:ln w="9525">
              <a:noFill/>
              <a:miter lim="800000"/>
              <a:headEnd/>
              <a:tailEnd/>
            </a:ln>
          </p:spPr>
        </p:pic>
        <p:pic>
          <p:nvPicPr>
            <p:cNvPr id="1035" name="Picture 14"/>
            <p:cNvPicPr>
              <a:picLocks noChangeAspect="1" noChangeArrowheads="1"/>
            </p:cNvPicPr>
            <p:nvPr/>
          </p:nvPicPr>
          <p:blipFill>
            <a:blip r:embed="rId12"/>
            <a:srcRect/>
            <a:stretch>
              <a:fillRect/>
            </a:stretch>
          </p:blipFill>
          <p:spPr bwMode="auto">
            <a:xfrm>
              <a:off x="1495425" y="1784350"/>
              <a:ext cx="1133475" cy="596900"/>
            </a:xfrm>
            <a:prstGeom prst="rect">
              <a:avLst/>
            </a:prstGeom>
            <a:noFill/>
            <a:ln w="9525">
              <a:noFill/>
              <a:miter lim="800000"/>
              <a:headEnd/>
              <a:tailEnd/>
            </a:ln>
          </p:spPr>
        </p:pic>
        <p:pic>
          <p:nvPicPr>
            <p:cNvPr id="1036" name="Picture 9"/>
            <p:cNvPicPr>
              <a:picLocks noChangeAspect="1" noChangeArrowheads="1"/>
            </p:cNvPicPr>
            <p:nvPr/>
          </p:nvPicPr>
          <p:blipFill>
            <a:blip r:embed="rId13"/>
            <a:srcRect/>
            <a:stretch>
              <a:fillRect/>
            </a:stretch>
          </p:blipFill>
          <p:spPr bwMode="auto">
            <a:xfrm>
              <a:off x="523875" y="4819650"/>
              <a:ext cx="771525" cy="771525"/>
            </a:xfrm>
            <a:prstGeom prst="rect">
              <a:avLst/>
            </a:prstGeom>
            <a:noFill/>
            <a:ln w="9525">
              <a:noFill/>
              <a:miter lim="800000"/>
              <a:headEnd/>
              <a:tailEnd/>
            </a:ln>
          </p:spPr>
        </p:pic>
        <p:pic>
          <p:nvPicPr>
            <p:cNvPr id="1037" name="Picture 5"/>
            <p:cNvPicPr>
              <a:picLocks noChangeAspect="1" noChangeArrowheads="1"/>
            </p:cNvPicPr>
            <p:nvPr/>
          </p:nvPicPr>
          <p:blipFill>
            <a:blip r:embed="rId14" cstate="print"/>
            <a:srcRect/>
            <a:stretch>
              <a:fillRect/>
            </a:stretch>
          </p:blipFill>
          <p:spPr bwMode="auto">
            <a:xfrm>
              <a:off x="390525" y="1636713"/>
              <a:ext cx="1047750" cy="354012"/>
            </a:xfrm>
            <a:prstGeom prst="rect">
              <a:avLst/>
            </a:prstGeom>
            <a:noFill/>
            <a:ln w="9525">
              <a:noFill/>
              <a:miter lim="800000"/>
              <a:headEnd/>
              <a:tailEnd/>
            </a:ln>
          </p:spPr>
        </p:pic>
        <p:pic>
          <p:nvPicPr>
            <p:cNvPr id="1038" name="Picture 2" descr="nglogo"/>
            <p:cNvPicPr preferRelativeResize="0">
              <a:picLocks noChangeAspect="1" noChangeArrowheads="1"/>
            </p:cNvPicPr>
            <p:nvPr/>
          </p:nvPicPr>
          <p:blipFill>
            <a:blip r:embed="rId15"/>
            <a:srcRect/>
            <a:stretch>
              <a:fillRect/>
            </a:stretch>
          </p:blipFill>
          <p:spPr bwMode="auto">
            <a:xfrm>
              <a:off x="4159250" y="4056063"/>
              <a:ext cx="1677988" cy="277812"/>
            </a:xfrm>
            <a:prstGeom prst="rect">
              <a:avLst/>
            </a:prstGeom>
            <a:noFill/>
            <a:ln w="9525">
              <a:noFill/>
              <a:miter lim="800000"/>
              <a:headEnd/>
              <a:tailEnd/>
            </a:ln>
          </p:spPr>
        </p:pic>
        <p:pic>
          <p:nvPicPr>
            <p:cNvPr id="1039" name="Picture 3" descr="CSC Home Page">
              <a:hlinkClick r:id="rId16"/>
            </p:cNvPr>
            <p:cNvPicPr preferRelativeResize="0">
              <a:picLocks noChangeAspect="1" noChangeArrowheads="1"/>
            </p:cNvPicPr>
            <p:nvPr/>
          </p:nvPicPr>
          <p:blipFill>
            <a:blip r:embed="rId17"/>
            <a:srcRect t="-471" r="51762" b="33861"/>
            <a:stretch>
              <a:fillRect/>
            </a:stretch>
          </p:blipFill>
          <p:spPr bwMode="auto">
            <a:xfrm>
              <a:off x="4635500" y="2844800"/>
              <a:ext cx="563563" cy="222250"/>
            </a:xfrm>
            <a:prstGeom prst="rect">
              <a:avLst/>
            </a:prstGeom>
            <a:noFill/>
            <a:ln w="9525">
              <a:noFill/>
              <a:miter lim="800000"/>
              <a:headEnd/>
              <a:tailEnd/>
            </a:ln>
          </p:spPr>
        </p:pic>
        <p:pic>
          <p:nvPicPr>
            <p:cNvPr id="1041" name="Picture 5" descr="logo_amcc"/>
            <p:cNvPicPr preferRelativeResize="0">
              <a:picLocks noChangeAspect="1" noChangeArrowheads="1"/>
            </p:cNvPicPr>
            <p:nvPr/>
          </p:nvPicPr>
          <p:blipFill>
            <a:blip r:embed="rId18"/>
            <a:srcRect/>
            <a:stretch>
              <a:fillRect/>
            </a:stretch>
          </p:blipFill>
          <p:spPr bwMode="auto">
            <a:xfrm>
              <a:off x="3975100" y="6684963"/>
              <a:ext cx="876300" cy="234950"/>
            </a:xfrm>
            <a:prstGeom prst="rect">
              <a:avLst/>
            </a:prstGeom>
            <a:noFill/>
            <a:ln w="9525">
              <a:noFill/>
              <a:miter lim="800000"/>
              <a:headEnd/>
              <a:tailEnd/>
            </a:ln>
          </p:spPr>
        </p:pic>
        <p:pic>
          <p:nvPicPr>
            <p:cNvPr id="1042" name="Picture 11" descr="Wells Fargo Home"/>
            <p:cNvPicPr preferRelativeResize="0">
              <a:picLocks noChangeAspect="1" noChangeArrowheads="1"/>
            </p:cNvPicPr>
            <p:nvPr/>
          </p:nvPicPr>
          <p:blipFill>
            <a:blip r:embed="rId19"/>
            <a:srcRect t="22762" b="23508"/>
            <a:stretch>
              <a:fillRect/>
            </a:stretch>
          </p:blipFill>
          <p:spPr bwMode="auto">
            <a:xfrm>
              <a:off x="1874838" y="5018088"/>
              <a:ext cx="533400" cy="228600"/>
            </a:xfrm>
            <a:prstGeom prst="rect">
              <a:avLst/>
            </a:prstGeom>
            <a:noFill/>
            <a:ln w="9525">
              <a:noFill/>
              <a:miter lim="800000"/>
              <a:headEnd/>
              <a:tailEnd/>
            </a:ln>
          </p:spPr>
        </p:pic>
        <p:pic>
          <p:nvPicPr>
            <p:cNvPr id="1043" name="Picture 22"/>
            <p:cNvPicPr preferRelativeResize="0">
              <a:picLocks noChangeAspect="1" noChangeArrowheads="1"/>
            </p:cNvPicPr>
            <p:nvPr/>
          </p:nvPicPr>
          <p:blipFill>
            <a:blip r:embed="rId20"/>
            <a:srcRect/>
            <a:stretch>
              <a:fillRect/>
            </a:stretch>
          </p:blipFill>
          <p:spPr bwMode="auto">
            <a:xfrm>
              <a:off x="1830388" y="2830513"/>
              <a:ext cx="627062" cy="323850"/>
            </a:xfrm>
            <a:prstGeom prst="rect">
              <a:avLst/>
            </a:prstGeom>
            <a:noFill/>
            <a:ln w="9525">
              <a:noFill/>
              <a:miter lim="800000"/>
              <a:headEnd/>
              <a:tailEnd/>
            </a:ln>
          </p:spPr>
        </p:pic>
        <p:pic>
          <p:nvPicPr>
            <p:cNvPr id="1044" name="Picture 26"/>
            <p:cNvPicPr preferRelativeResize="0">
              <a:picLocks noChangeAspect="1" noChangeArrowheads="1"/>
            </p:cNvPicPr>
            <p:nvPr/>
          </p:nvPicPr>
          <p:blipFill>
            <a:blip r:embed="rId21"/>
            <a:srcRect l="18234" t="6667"/>
            <a:stretch>
              <a:fillRect/>
            </a:stretch>
          </p:blipFill>
          <p:spPr bwMode="auto">
            <a:xfrm>
              <a:off x="684213" y="5799138"/>
              <a:ext cx="420687" cy="400050"/>
            </a:xfrm>
            <a:prstGeom prst="rect">
              <a:avLst/>
            </a:prstGeom>
            <a:noFill/>
            <a:ln w="9525" algn="ctr">
              <a:noFill/>
              <a:miter lim="800000"/>
              <a:headEnd/>
              <a:tailEnd/>
            </a:ln>
          </p:spPr>
        </p:pic>
        <p:pic>
          <p:nvPicPr>
            <p:cNvPr id="1045" name="Picture 32" descr="att"/>
            <p:cNvPicPr preferRelativeResize="0">
              <a:picLocks noChangeAspect="1" noChangeArrowheads="1"/>
            </p:cNvPicPr>
            <p:nvPr/>
          </p:nvPicPr>
          <p:blipFill>
            <a:blip r:embed="rId22"/>
            <a:srcRect/>
            <a:stretch>
              <a:fillRect/>
            </a:stretch>
          </p:blipFill>
          <p:spPr bwMode="auto">
            <a:xfrm>
              <a:off x="3084513" y="1333500"/>
              <a:ext cx="866775" cy="392113"/>
            </a:xfrm>
            <a:prstGeom prst="rect">
              <a:avLst/>
            </a:prstGeom>
            <a:noFill/>
            <a:ln w="9525">
              <a:noFill/>
              <a:miter lim="800000"/>
              <a:headEnd/>
              <a:tailEnd/>
            </a:ln>
          </p:spPr>
        </p:pic>
        <p:pic>
          <p:nvPicPr>
            <p:cNvPr id="1046" name="Picture 33" descr="logo_sprint"/>
            <p:cNvPicPr preferRelativeResize="0">
              <a:picLocks noChangeAspect="1" noChangeArrowheads="1"/>
            </p:cNvPicPr>
            <p:nvPr/>
          </p:nvPicPr>
          <p:blipFill>
            <a:blip r:embed="rId23"/>
            <a:srcRect l="7921" t="1686" r="4950" b="17415"/>
            <a:stretch>
              <a:fillRect/>
            </a:stretch>
          </p:blipFill>
          <p:spPr bwMode="auto">
            <a:xfrm>
              <a:off x="2981325" y="6511925"/>
              <a:ext cx="773113" cy="228600"/>
            </a:xfrm>
            <a:prstGeom prst="rect">
              <a:avLst/>
            </a:prstGeom>
            <a:noFill/>
            <a:ln w="9525">
              <a:noFill/>
              <a:miter lim="800000"/>
              <a:headEnd/>
              <a:tailEnd/>
            </a:ln>
          </p:spPr>
        </p:pic>
        <p:pic>
          <p:nvPicPr>
            <p:cNvPr id="1047" name="Picture 35" descr="Unisys&#10;Imagine it. Done."/>
            <p:cNvPicPr preferRelativeResize="0">
              <a:picLocks noChangeAspect="1" noChangeArrowheads="1"/>
            </p:cNvPicPr>
            <p:nvPr/>
          </p:nvPicPr>
          <p:blipFill>
            <a:blip r:embed="rId24"/>
            <a:srcRect r="14856" b="36842"/>
            <a:stretch>
              <a:fillRect/>
            </a:stretch>
          </p:blipFill>
          <p:spPr bwMode="auto">
            <a:xfrm>
              <a:off x="3076575" y="5954713"/>
              <a:ext cx="565150" cy="152400"/>
            </a:xfrm>
            <a:prstGeom prst="rect">
              <a:avLst/>
            </a:prstGeom>
            <a:noFill/>
            <a:ln w="9525">
              <a:noFill/>
              <a:miter lim="800000"/>
              <a:headEnd/>
              <a:tailEnd/>
            </a:ln>
          </p:spPr>
        </p:pic>
        <p:pic>
          <p:nvPicPr>
            <p:cNvPr id="1048" name="Picture 39" descr="UNIADEX"/>
            <p:cNvPicPr preferRelativeResize="0">
              <a:picLocks noChangeAspect="1" noChangeArrowheads="1"/>
            </p:cNvPicPr>
            <p:nvPr/>
          </p:nvPicPr>
          <p:blipFill>
            <a:blip r:embed="rId25"/>
            <a:srcRect/>
            <a:stretch>
              <a:fillRect/>
            </a:stretch>
          </p:blipFill>
          <p:spPr bwMode="auto">
            <a:xfrm>
              <a:off x="4359275" y="5435600"/>
              <a:ext cx="1230313" cy="176213"/>
            </a:xfrm>
            <a:prstGeom prst="rect">
              <a:avLst/>
            </a:prstGeom>
            <a:noFill/>
            <a:ln w="9525">
              <a:noFill/>
              <a:miter lim="800000"/>
              <a:headEnd/>
              <a:tailEnd/>
            </a:ln>
          </p:spPr>
        </p:pic>
        <p:pic>
          <p:nvPicPr>
            <p:cNvPr id="1049" name="Picture 41"/>
            <p:cNvPicPr preferRelativeResize="0">
              <a:picLocks noChangeAspect="1" noChangeArrowheads="1"/>
            </p:cNvPicPr>
            <p:nvPr/>
          </p:nvPicPr>
          <p:blipFill>
            <a:blip r:embed="rId26"/>
            <a:srcRect/>
            <a:stretch>
              <a:fillRect/>
            </a:stretch>
          </p:blipFill>
          <p:spPr bwMode="auto">
            <a:xfrm>
              <a:off x="3025775" y="4171950"/>
              <a:ext cx="990600" cy="288925"/>
            </a:xfrm>
            <a:prstGeom prst="rect">
              <a:avLst/>
            </a:prstGeom>
            <a:noFill/>
            <a:ln w="9525" algn="ctr">
              <a:noFill/>
              <a:miter lim="800000"/>
              <a:headEnd/>
              <a:tailEnd/>
            </a:ln>
          </p:spPr>
        </p:pic>
        <p:pic>
          <p:nvPicPr>
            <p:cNvPr id="1050" name="Picture 42"/>
            <p:cNvPicPr preferRelativeResize="0">
              <a:picLocks noChangeAspect="1" noChangeArrowheads="1"/>
            </p:cNvPicPr>
            <p:nvPr/>
          </p:nvPicPr>
          <p:blipFill>
            <a:blip r:embed="rId27"/>
            <a:srcRect/>
            <a:stretch>
              <a:fillRect/>
            </a:stretch>
          </p:blipFill>
          <p:spPr bwMode="auto">
            <a:xfrm>
              <a:off x="4587875" y="1365250"/>
              <a:ext cx="609600" cy="319088"/>
            </a:xfrm>
            <a:prstGeom prst="rect">
              <a:avLst/>
            </a:prstGeom>
            <a:noFill/>
            <a:ln w="9525">
              <a:noFill/>
              <a:miter lim="800000"/>
              <a:headEnd/>
              <a:tailEnd type="none" w="sm" len="sm"/>
            </a:ln>
          </p:spPr>
        </p:pic>
        <p:pic>
          <p:nvPicPr>
            <p:cNvPr id="1051" name="Picture 44" descr="VISA"/>
            <p:cNvPicPr preferRelativeResize="0">
              <a:picLocks noChangeAspect="1" noChangeArrowheads="1"/>
            </p:cNvPicPr>
            <p:nvPr/>
          </p:nvPicPr>
          <p:blipFill>
            <a:blip r:embed="rId28"/>
            <a:srcRect/>
            <a:stretch>
              <a:fillRect/>
            </a:stretch>
          </p:blipFill>
          <p:spPr bwMode="auto">
            <a:xfrm>
              <a:off x="1863725" y="4603750"/>
              <a:ext cx="549275" cy="317500"/>
            </a:xfrm>
            <a:prstGeom prst="rect">
              <a:avLst/>
            </a:prstGeom>
            <a:noFill/>
            <a:ln w="9525">
              <a:noFill/>
              <a:miter lim="800000"/>
              <a:headEnd/>
              <a:tailEnd/>
            </a:ln>
          </p:spPr>
        </p:pic>
        <p:pic>
          <p:nvPicPr>
            <p:cNvPr id="1052" name="Picture 59"/>
            <p:cNvPicPr preferRelativeResize="0">
              <a:picLocks noChangeAspect="1" noChangeArrowheads="1"/>
            </p:cNvPicPr>
            <p:nvPr/>
          </p:nvPicPr>
          <p:blipFill>
            <a:blip r:embed="rId29"/>
            <a:srcRect/>
            <a:stretch>
              <a:fillRect/>
            </a:stretch>
          </p:blipFill>
          <p:spPr bwMode="auto">
            <a:xfrm>
              <a:off x="5842000" y="4381500"/>
              <a:ext cx="1520825" cy="381000"/>
            </a:xfrm>
            <a:prstGeom prst="rect">
              <a:avLst/>
            </a:prstGeom>
            <a:noFill/>
            <a:ln w="9525" algn="ctr">
              <a:noFill/>
              <a:miter lim="800000"/>
              <a:headEnd/>
              <a:tailEnd/>
            </a:ln>
          </p:spPr>
        </p:pic>
        <p:pic>
          <p:nvPicPr>
            <p:cNvPr id="1053" name="Picture 65" descr="rim"/>
            <p:cNvPicPr preferRelativeResize="0">
              <a:picLocks noChangeAspect="1" noChangeArrowheads="1"/>
            </p:cNvPicPr>
            <p:nvPr/>
          </p:nvPicPr>
          <p:blipFill>
            <a:blip r:embed="rId30"/>
            <a:srcRect/>
            <a:stretch>
              <a:fillRect/>
            </a:stretch>
          </p:blipFill>
          <p:spPr bwMode="auto">
            <a:xfrm>
              <a:off x="3159125" y="5173663"/>
              <a:ext cx="533400" cy="271462"/>
            </a:xfrm>
            <a:prstGeom prst="rect">
              <a:avLst/>
            </a:prstGeom>
            <a:noFill/>
            <a:ln w="9525">
              <a:noFill/>
              <a:miter lim="800000"/>
              <a:headEnd/>
              <a:tailEnd/>
            </a:ln>
          </p:spPr>
        </p:pic>
        <p:pic>
          <p:nvPicPr>
            <p:cNvPr id="1054" name="Picture 67"/>
            <p:cNvPicPr preferRelativeResize="0">
              <a:picLocks noChangeAspect="1" noChangeArrowheads="1"/>
            </p:cNvPicPr>
            <p:nvPr/>
          </p:nvPicPr>
          <p:blipFill>
            <a:blip r:embed="rId31"/>
            <a:srcRect r="52798" b="-22449"/>
            <a:stretch>
              <a:fillRect/>
            </a:stretch>
          </p:blipFill>
          <p:spPr bwMode="auto">
            <a:xfrm>
              <a:off x="4521200" y="1747838"/>
              <a:ext cx="965200" cy="190500"/>
            </a:xfrm>
            <a:prstGeom prst="rect">
              <a:avLst/>
            </a:prstGeom>
            <a:noFill/>
            <a:ln w="9525" algn="ctr">
              <a:noFill/>
              <a:miter lim="800000"/>
              <a:headEnd/>
              <a:tailEnd/>
            </a:ln>
          </p:spPr>
        </p:pic>
        <p:pic>
          <p:nvPicPr>
            <p:cNvPr id="1055" name="Picture 68"/>
            <p:cNvPicPr preferRelativeResize="0">
              <a:picLocks noChangeAspect="1" noChangeArrowheads="1"/>
            </p:cNvPicPr>
            <p:nvPr/>
          </p:nvPicPr>
          <p:blipFill>
            <a:blip r:embed="rId32"/>
            <a:srcRect/>
            <a:stretch>
              <a:fillRect/>
            </a:stretch>
          </p:blipFill>
          <p:spPr bwMode="auto">
            <a:xfrm>
              <a:off x="1895475" y="3427413"/>
              <a:ext cx="415925" cy="488950"/>
            </a:xfrm>
            <a:prstGeom prst="rect">
              <a:avLst/>
            </a:prstGeom>
            <a:noFill/>
            <a:ln w="9525" algn="ctr">
              <a:noFill/>
              <a:miter lim="800000"/>
              <a:headEnd/>
              <a:tailEnd/>
            </a:ln>
          </p:spPr>
        </p:pic>
        <p:pic>
          <p:nvPicPr>
            <p:cNvPr id="1056" name="Picture 69"/>
            <p:cNvPicPr preferRelativeResize="0">
              <a:picLocks noChangeAspect="1" noChangeArrowheads="1"/>
            </p:cNvPicPr>
            <p:nvPr/>
          </p:nvPicPr>
          <p:blipFill>
            <a:blip r:embed="rId33"/>
            <a:srcRect/>
            <a:stretch>
              <a:fillRect/>
            </a:stretch>
          </p:blipFill>
          <p:spPr bwMode="auto">
            <a:xfrm>
              <a:off x="3433763" y="3235325"/>
              <a:ext cx="390525" cy="309563"/>
            </a:xfrm>
            <a:prstGeom prst="rect">
              <a:avLst/>
            </a:prstGeom>
            <a:noFill/>
            <a:ln w="9525" algn="ctr">
              <a:noFill/>
              <a:miter lim="800000"/>
              <a:headEnd/>
              <a:tailEnd/>
            </a:ln>
          </p:spPr>
        </p:pic>
        <p:pic>
          <p:nvPicPr>
            <p:cNvPr id="1057" name="Picture 72"/>
            <p:cNvPicPr preferRelativeResize="0">
              <a:picLocks noChangeAspect="1" noChangeArrowheads="1"/>
            </p:cNvPicPr>
            <p:nvPr/>
          </p:nvPicPr>
          <p:blipFill>
            <a:blip r:embed="rId34"/>
            <a:srcRect l="2675" t="21724" r="25571" b="28621"/>
            <a:stretch>
              <a:fillRect/>
            </a:stretch>
          </p:blipFill>
          <p:spPr bwMode="auto">
            <a:xfrm>
              <a:off x="2776538" y="2630488"/>
              <a:ext cx="1336675" cy="228600"/>
            </a:xfrm>
            <a:prstGeom prst="rect">
              <a:avLst/>
            </a:prstGeom>
            <a:noFill/>
            <a:ln w="9525" algn="ctr">
              <a:noFill/>
              <a:miter lim="800000"/>
              <a:headEnd/>
              <a:tailEnd/>
            </a:ln>
          </p:spPr>
        </p:pic>
        <p:pic>
          <p:nvPicPr>
            <p:cNvPr id="1058" name="Picture 73" descr="logo_vodafone2"/>
            <p:cNvPicPr preferRelativeResize="0">
              <a:picLocks noChangeAspect="1" noChangeArrowheads="1"/>
            </p:cNvPicPr>
            <p:nvPr/>
          </p:nvPicPr>
          <p:blipFill>
            <a:blip r:embed="rId35"/>
            <a:srcRect/>
            <a:stretch>
              <a:fillRect/>
            </a:stretch>
          </p:blipFill>
          <p:spPr bwMode="auto">
            <a:xfrm>
              <a:off x="4664075" y="2006600"/>
              <a:ext cx="609600" cy="409575"/>
            </a:xfrm>
            <a:prstGeom prst="rect">
              <a:avLst/>
            </a:prstGeom>
            <a:noFill/>
            <a:ln w="9525">
              <a:noFill/>
              <a:miter lim="800000"/>
              <a:headEnd/>
              <a:tailEnd/>
            </a:ln>
          </p:spPr>
        </p:pic>
        <p:pic>
          <p:nvPicPr>
            <p:cNvPr id="1059" name="Picture 78"/>
            <p:cNvPicPr preferRelativeResize="0">
              <a:picLocks noChangeAspect="1" noChangeArrowheads="1"/>
            </p:cNvPicPr>
            <p:nvPr/>
          </p:nvPicPr>
          <p:blipFill>
            <a:blip r:embed="rId36"/>
            <a:srcRect l="10361" t="32001" r="17567" b="13142"/>
            <a:stretch>
              <a:fillRect/>
            </a:stretch>
          </p:blipFill>
          <p:spPr bwMode="auto">
            <a:xfrm>
              <a:off x="1749425" y="4398963"/>
              <a:ext cx="703263" cy="152400"/>
            </a:xfrm>
            <a:prstGeom prst="rect">
              <a:avLst/>
            </a:prstGeom>
            <a:noFill/>
            <a:ln w="9525" algn="ctr">
              <a:noFill/>
              <a:miter lim="800000"/>
              <a:headEnd/>
              <a:tailEnd/>
            </a:ln>
          </p:spPr>
        </p:pic>
        <p:sp>
          <p:nvSpPr>
            <p:cNvPr id="1067" name="Text Box 83"/>
            <p:cNvSpPr txBox="1">
              <a:spLocks noChangeArrowheads="1"/>
            </p:cNvSpPr>
            <p:nvPr/>
          </p:nvSpPr>
          <p:spPr bwMode="auto">
            <a:xfrm>
              <a:off x="4287838" y="2476500"/>
              <a:ext cx="1303337" cy="309563"/>
            </a:xfrm>
            <a:prstGeom prst="rect">
              <a:avLst/>
            </a:prstGeom>
            <a:solidFill>
              <a:schemeClr val="bg2">
                <a:lumMod val="50000"/>
              </a:schemeClr>
            </a:solidFill>
            <a:ln w="28575" algn="ctr">
              <a:noFill/>
              <a:miter lim="800000"/>
              <a:headEnd/>
              <a:tailEnd/>
            </a:ln>
          </p:spPr>
          <p:txBody>
            <a:bodyPr/>
            <a:lstStyle/>
            <a:p>
              <a:pPr algn="ctr">
                <a:defRPr/>
              </a:pPr>
              <a:r>
                <a:rPr lang="en-US" sz="1400" b="1" dirty="0" smtClean="0">
                  <a:solidFill>
                    <a:schemeClr val="bg1"/>
                  </a:solidFill>
                  <a:latin typeface="+mj-lt"/>
                  <a:ea typeface="ＭＳ Ｐゴシック" charset="-128"/>
                  <a:cs typeface="+mn-cs"/>
                </a:rPr>
                <a:t>GOV.</a:t>
              </a:r>
              <a:endParaRPr lang="en-US" sz="1400" b="1" dirty="0">
                <a:solidFill>
                  <a:schemeClr val="bg1"/>
                </a:solidFill>
                <a:latin typeface="+mj-lt"/>
                <a:ea typeface="ＭＳ Ｐゴシック" charset="-128"/>
                <a:cs typeface="+mn-cs"/>
              </a:endParaRPr>
            </a:p>
          </p:txBody>
        </p:sp>
        <p:sp>
          <p:nvSpPr>
            <p:cNvPr id="1068" name="Text Box 85"/>
            <p:cNvSpPr txBox="1">
              <a:spLocks noChangeArrowheads="1"/>
            </p:cNvSpPr>
            <p:nvPr/>
          </p:nvSpPr>
          <p:spPr bwMode="auto">
            <a:xfrm>
              <a:off x="4278313" y="5953125"/>
              <a:ext cx="1341437" cy="314325"/>
            </a:xfrm>
            <a:prstGeom prst="rect">
              <a:avLst/>
            </a:prstGeom>
            <a:solidFill>
              <a:schemeClr val="bg2">
                <a:lumMod val="50000"/>
              </a:schemeClr>
            </a:solidFill>
            <a:ln w="28575" algn="ctr">
              <a:noFill/>
              <a:miter lim="800000"/>
              <a:headEnd/>
              <a:tailEnd/>
            </a:ln>
            <a:effectLst>
              <a:outerShdw blurRad="50800" dist="38100" dir="2700000" algn="tl" rotWithShape="0">
                <a:prstClr val="black">
                  <a:alpha val="40000"/>
                </a:prstClr>
              </a:outerShdw>
            </a:effectLst>
          </p:spPr>
          <p:txBody>
            <a:bodyPr/>
            <a:lstStyle/>
            <a:p>
              <a:pPr algn="ctr">
                <a:defRPr/>
              </a:pPr>
              <a:r>
                <a:rPr lang="en-US" sz="1400" b="1" dirty="0" smtClean="0">
                  <a:solidFill>
                    <a:schemeClr val="bg1"/>
                  </a:solidFill>
                  <a:latin typeface="+mj-lt"/>
                  <a:ea typeface="ＭＳ Ｐゴシック" charset="-128"/>
                  <a:cs typeface="+mn-cs"/>
                </a:rPr>
                <a:t>IC</a:t>
              </a:r>
              <a:endParaRPr lang="en-US" sz="1400" b="1" dirty="0">
                <a:solidFill>
                  <a:schemeClr val="bg1"/>
                </a:solidFill>
                <a:latin typeface="+mj-lt"/>
                <a:ea typeface="ＭＳ Ｐゴシック" charset="-128"/>
                <a:cs typeface="+mn-cs"/>
              </a:endParaRPr>
            </a:p>
          </p:txBody>
        </p:sp>
        <p:sp>
          <p:nvSpPr>
            <p:cNvPr id="1070" name="Text Box 87"/>
            <p:cNvSpPr txBox="1">
              <a:spLocks noChangeArrowheads="1"/>
            </p:cNvSpPr>
            <p:nvPr/>
          </p:nvSpPr>
          <p:spPr bwMode="auto">
            <a:xfrm>
              <a:off x="4295775" y="5048250"/>
              <a:ext cx="1314450" cy="542926"/>
            </a:xfrm>
            <a:prstGeom prst="rect">
              <a:avLst/>
            </a:prstGeom>
            <a:solidFill>
              <a:schemeClr val="bg2">
                <a:lumMod val="50000"/>
              </a:schemeClr>
            </a:solidFill>
            <a:ln w="28575" algn="ctr">
              <a:noFill/>
              <a:miter lim="800000"/>
              <a:headEnd/>
              <a:tailEnd/>
            </a:ln>
          </p:spPr>
          <p:txBody>
            <a:bodyPr/>
            <a:lstStyle/>
            <a:p>
              <a:pPr algn="ctr">
                <a:defRPr/>
              </a:pPr>
              <a:r>
                <a:rPr lang="en-US" sz="1400" b="1" dirty="0">
                  <a:solidFill>
                    <a:schemeClr val="bg1"/>
                  </a:solidFill>
                  <a:latin typeface="+mj-lt"/>
                  <a:ea typeface="ＭＳ Ｐゴシック" charset="-128"/>
                  <a:cs typeface="+mn-cs"/>
                </a:rPr>
                <a:t>SYSTEM INTEGRATORS</a:t>
              </a:r>
            </a:p>
          </p:txBody>
        </p:sp>
        <p:pic>
          <p:nvPicPr>
            <p:cNvPr id="2" name="Picture 88" descr="CSC Home Page">
              <a:hlinkClick r:id="rId16"/>
            </p:cNvPr>
            <p:cNvPicPr preferRelativeResize="0">
              <a:picLocks noChangeAspect="1" noChangeArrowheads="1"/>
            </p:cNvPicPr>
            <p:nvPr/>
          </p:nvPicPr>
          <p:blipFill>
            <a:blip r:embed="rId17"/>
            <a:srcRect t="6604" r="52357" b="25471"/>
            <a:stretch>
              <a:fillRect/>
            </a:stretch>
          </p:blipFill>
          <p:spPr bwMode="auto">
            <a:xfrm>
              <a:off x="4673600" y="5654675"/>
              <a:ext cx="563563" cy="228600"/>
            </a:xfrm>
            <a:prstGeom prst="rect">
              <a:avLst/>
            </a:prstGeom>
            <a:noFill/>
            <a:ln w="9525">
              <a:noFill/>
              <a:miter lim="800000"/>
              <a:headEnd/>
              <a:tailEnd/>
            </a:ln>
          </p:spPr>
        </p:pic>
        <p:pic>
          <p:nvPicPr>
            <p:cNvPr id="3" name="Picture 91"/>
            <p:cNvPicPr preferRelativeResize="0">
              <a:picLocks noChangeAspect="1" noChangeArrowheads="1"/>
            </p:cNvPicPr>
            <p:nvPr/>
          </p:nvPicPr>
          <p:blipFill>
            <a:blip r:embed="rId37"/>
            <a:srcRect/>
            <a:stretch>
              <a:fillRect/>
            </a:stretch>
          </p:blipFill>
          <p:spPr bwMode="auto">
            <a:xfrm>
              <a:off x="3254375" y="4475163"/>
              <a:ext cx="533400" cy="266700"/>
            </a:xfrm>
            <a:prstGeom prst="rect">
              <a:avLst/>
            </a:prstGeom>
            <a:noFill/>
            <a:ln w="9525" algn="ctr">
              <a:noFill/>
              <a:miter lim="800000"/>
              <a:headEnd/>
              <a:tailEnd/>
            </a:ln>
          </p:spPr>
        </p:pic>
        <p:pic>
          <p:nvPicPr>
            <p:cNvPr id="4" name="Picture 94"/>
            <p:cNvPicPr preferRelativeResize="0">
              <a:picLocks noChangeAspect="1" noChangeArrowheads="1"/>
            </p:cNvPicPr>
            <p:nvPr/>
          </p:nvPicPr>
          <p:blipFill>
            <a:blip r:embed="rId38"/>
            <a:srcRect/>
            <a:stretch>
              <a:fillRect/>
            </a:stretch>
          </p:blipFill>
          <p:spPr bwMode="auto">
            <a:xfrm>
              <a:off x="1627188" y="3168650"/>
              <a:ext cx="914400" cy="254000"/>
            </a:xfrm>
            <a:prstGeom prst="rect">
              <a:avLst/>
            </a:prstGeom>
            <a:noFill/>
            <a:ln w="9525" algn="ctr">
              <a:noFill/>
              <a:miter lim="800000"/>
              <a:headEnd/>
              <a:tailEnd/>
            </a:ln>
          </p:spPr>
        </p:pic>
        <p:grpSp>
          <p:nvGrpSpPr>
            <p:cNvPr id="5" name="Group 102"/>
            <p:cNvGrpSpPr>
              <a:grpSpLocks/>
            </p:cNvGrpSpPr>
            <p:nvPr/>
          </p:nvGrpSpPr>
          <p:grpSpPr bwMode="auto">
            <a:xfrm>
              <a:off x="628650" y="4506913"/>
              <a:ext cx="530225" cy="503237"/>
              <a:chOff x="3312" y="3792"/>
              <a:chExt cx="696" cy="738"/>
            </a:xfrm>
          </p:grpSpPr>
          <p:graphicFrame>
            <p:nvGraphicFramePr>
              <p:cNvPr id="1026" name="Object 103"/>
              <p:cNvGraphicFramePr>
                <a:graphicFrameLocks noChangeAspect="1"/>
              </p:cNvGraphicFramePr>
              <p:nvPr/>
            </p:nvGraphicFramePr>
            <p:xfrm>
              <a:off x="3312" y="4368"/>
              <a:ext cx="696" cy="162"/>
            </p:xfrm>
            <a:graphic>
              <a:graphicData uri="http://schemas.openxmlformats.org/presentationml/2006/ole">
                <p:oleObj spid="_x0000_s1026" name="Bitmap Image" r:id="rId39" imgW="1104762" imgH="257007" progId="PBrush">
                  <p:embed/>
                </p:oleObj>
              </a:graphicData>
            </a:graphic>
          </p:graphicFrame>
          <p:graphicFrame>
            <p:nvGraphicFramePr>
              <p:cNvPr id="1027" name="Object 104"/>
              <p:cNvGraphicFramePr>
                <a:graphicFrameLocks noChangeAspect="1"/>
              </p:cNvGraphicFramePr>
              <p:nvPr/>
            </p:nvGraphicFramePr>
            <p:xfrm>
              <a:off x="3312" y="3792"/>
              <a:ext cx="666" cy="540"/>
            </p:xfrm>
            <a:graphic>
              <a:graphicData uri="http://schemas.openxmlformats.org/presentationml/2006/ole">
                <p:oleObj spid="_x0000_s1027" name="Bitmap Image" r:id="rId40" imgW="1057423" imgH="857143" progId="PBrush">
                  <p:embed/>
                </p:oleObj>
              </a:graphicData>
            </a:graphic>
          </p:graphicFrame>
        </p:grpSp>
        <p:pic>
          <p:nvPicPr>
            <p:cNvPr id="6" name="Picture 105" descr="CSFB"/>
            <p:cNvPicPr preferRelativeResize="0">
              <a:picLocks noChangeAspect="1" noChangeArrowheads="1"/>
            </p:cNvPicPr>
            <p:nvPr/>
          </p:nvPicPr>
          <p:blipFill>
            <a:blip r:embed="rId41"/>
            <a:srcRect/>
            <a:stretch>
              <a:fillRect/>
            </a:stretch>
          </p:blipFill>
          <p:spPr bwMode="auto">
            <a:xfrm>
              <a:off x="442913" y="3281363"/>
              <a:ext cx="954087" cy="276225"/>
            </a:xfrm>
            <a:prstGeom prst="rect">
              <a:avLst/>
            </a:prstGeom>
            <a:noFill/>
            <a:ln w="9525">
              <a:noFill/>
              <a:miter lim="800000"/>
              <a:headEnd/>
              <a:tailEnd/>
            </a:ln>
          </p:spPr>
        </p:pic>
        <p:pic>
          <p:nvPicPr>
            <p:cNvPr id="1071" name="Picture 106" descr="BearStearns"/>
            <p:cNvPicPr preferRelativeResize="0">
              <a:picLocks noChangeAspect="1" noChangeArrowheads="1"/>
            </p:cNvPicPr>
            <p:nvPr/>
          </p:nvPicPr>
          <p:blipFill>
            <a:blip r:embed="rId42"/>
            <a:srcRect l="11539" t="25751" r="18462"/>
            <a:stretch>
              <a:fillRect/>
            </a:stretch>
          </p:blipFill>
          <p:spPr bwMode="auto">
            <a:xfrm>
              <a:off x="619125" y="1955800"/>
              <a:ext cx="569913" cy="293688"/>
            </a:xfrm>
            <a:prstGeom prst="rect">
              <a:avLst/>
            </a:prstGeom>
            <a:noFill/>
            <a:ln w="9525">
              <a:noFill/>
              <a:miter lim="800000"/>
              <a:headEnd/>
              <a:tailEnd/>
            </a:ln>
          </p:spPr>
        </p:pic>
        <p:pic>
          <p:nvPicPr>
            <p:cNvPr id="1072" name="Picture 108"/>
            <p:cNvPicPr preferRelativeResize="0">
              <a:picLocks noChangeAspect="1" noChangeArrowheads="1"/>
            </p:cNvPicPr>
            <p:nvPr/>
          </p:nvPicPr>
          <p:blipFill>
            <a:blip r:embed="rId43"/>
            <a:srcRect/>
            <a:stretch>
              <a:fillRect/>
            </a:stretch>
          </p:blipFill>
          <p:spPr bwMode="auto">
            <a:xfrm>
              <a:off x="628650" y="5511800"/>
              <a:ext cx="466725" cy="207963"/>
            </a:xfrm>
            <a:prstGeom prst="rect">
              <a:avLst/>
            </a:prstGeom>
            <a:noFill/>
            <a:ln w="9525" algn="ctr">
              <a:noFill/>
              <a:miter lim="800000"/>
              <a:headEnd/>
              <a:tailEnd/>
            </a:ln>
          </p:spPr>
        </p:pic>
        <p:pic>
          <p:nvPicPr>
            <p:cNvPr id="1073" name="Rectangle 672949"/>
            <p:cNvPicPr preferRelativeResize="0">
              <a:picLocks noChangeAspect="1" noChangeArrowheads="1"/>
            </p:cNvPicPr>
            <p:nvPr/>
          </p:nvPicPr>
          <p:blipFill>
            <a:blip r:embed="rId44"/>
            <a:srcRect/>
            <a:stretch>
              <a:fillRect/>
            </a:stretch>
          </p:blipFill>
          <p:spPr bwMode="auto">
            <a:xfrm>
              <a:off x="682625" y="3951288"/>
              <a:ext cx="458788" cy="261937"/>
            </a:xfrm>
            <a:prstGeom prst="rect">
              <a:avLst/>
            </a:prstGeom>
            <a:noFill/>
            <a:ln w="9525">
              <a:noFill/>
              <a:miter lim="800000"/>
              <a:headEnd/>
              <a:tailEnd/>
            </a:ln>
          </p:spPr>
        </p:pic>
        <p:pic>
          <p:nvPicPr>
            <p:cNvPr id="1074" name="Picture 112"/>
            <p:cNvPicPr>
              <a:picLocks noChangeAspect="1" noChangeArrowheads="1"/>
            </p:cNvPicPr>
            <p:nvPr/>
          </p:nvPicPr>
          <p:blipFill>
            <a:blip r:embed="rId45"/>
            <a:srcRect/>
            <a:stretch>
              <a:fillRect/>
            </a:stretch>
          </p:blipFill>
          <p:spPr bwMode="auto">
            <a:xfrm>
              <a:off x="574675" y="3044825"/>
              <a:ext cx="690563" cy="163513"/>
            </a:xfrm>
            <a:prstGeom prst="rect">
              <a:avLst/>
            </a:prstGeom>
            <a:noFill/>
            <a:ln w="12700">
              <a:noFill/>
              <a:miter lim="800000"/>
              <a:headEnd/>
              <a:tailEnd type="none" w="sm" len="sm"/>
            </a:ln>
          </p:spPr>
        </p:pic>
        <p:pic>
          <p:nvPicPr>
            <p:cNvPr id="1075" name="Picture 113"/>
            <p:cNvPicPr>
              <a:picLocks noChangeAspect="1" noChangeArrowheads="1"/>
            </p:cNvPicPr>
            <p:nvPr/>
          </p:nvPicPr>
          <p:blipFill>
            <a:blip r:embed="rId46"/>
            <a:srcRect/>
            <a:stretch>
              <a:fillRect/>
            </a:stretch>
          </p:blipFill>
          <p:spPr bwMode="auto">
            <a:xfrm>
              <a:off x="4602163" y="4838700"/>
              <a:ext cx="781050" cy="173038"/>
            </a:xfrm>
            <a:prstGeom prst="rect">
              <a:avLst/>
            </a:prstGeom>
            <a:noFill/>
            <a:ln w="9525">
              <a:noFill/>
              <a:miter lim="800000"/>
              <a:headEnd/>
              <a:tailEnd/>
            </a:ln>
          </p:spPr>
        </p:pic>
        <p:pic>
          <p:nvPicPr>
            <p:cNvPr id="1076" name="Picture 114"/>
            <p:cNvPicPr>
              <a:picLocks noChangeAspect="1" noChangeArrowheads="1"/>
            </p:cNvPicPr>
            <p:nvPr/>
          </p:nvPicPr>
          <p:blipFill>
            <a:blip r:embed="rId47"/>
            <a:srcRect/>
            <a:stretch>
              <a:fillRect/>
            </a:stretch>
          </p:blipFill>
          <p:spPr bwMode="auto">
            <a:xfrm>
              <a:off x="3246438" y="2255838"/>
              <a:ext cx="563562" cy="296862"/>
            </a:xfrm>
            <a:prstGeom prst="rect">
              <a:avLst/>
            </a:prstGeom>
            <a:noFill/>
            <a:ln w="9525" algn="ctr">
              <a:noFill/>
              <a:miter lim="800000"/>
              <a:headEnd/>
              <a:tailEnd/>
            </a:ln>
          </p:spPr>
        </p:pic>
        <p:pic>
          <p:nvPicPr>
            <p:cNvPr id="1077" name="Picture 101"/>
            <p:cNvPicPr>
              <a:picLocks noChangeAspect="1" noChangeArrowheads="1"/>
            </p:cNvPicPr>
            <p:nvPr/>
          </p:nvPicPr>
          <p:blipFill>
            <a:blip r:embed="rId48"/>
            <a:srcRect/>
            <a:stretch>
              <a:fillRect/>
            </a:stretch>
          </p:blipFill>
          <p:spPr bwMode="auto">
            <a:xfrm>
              <a:off x="461963" y="4279900"/>
              <a:ext cx="966787" cy="161925"/>
            </a:xfrm>
            <a:prstGeom prst="rect">
              <a:avLst/>
            </a:prstGeom>
            <a:noFill/>
            <a:ln w="9525">
              <a:noFill/>
              <a:miter lim="800000"/>
              <a:headEnd/>
              <a:tailEnd/>
            </a:ln>
          </p:spPr>
        </p:pic>
        <p:pic>
          <p:nvPicPr>
            <p:cNvPr id="1078" name="Picture 103"/>
            <p:cNvPicPr>
              <a:picLocks noChangeAspect="1" noChangeArrowheads="1"/>
            </p:cNvPicPr>
            <p:nvPr/>
          </p:nvPicPr>
          <p:blipFill>
            <a:blip r:embed="rId49"/>
            <a:srcRect r="63235" b="33784"/>
            <a:stretch>
              <a:fillRect/>
            </a:stretch>
          </p:blipFill>
          <p:spPr bwMode="auto">
            <a:xfrm>
              <a:off x="1919288" y="3943350"/>
              <a:ext cx="376237" cy="398463"/>
            </a:xfrm>
            <a:prstGeom prst="rect">
              <a:avLst/>
            </a:prstGeom>
            <a:noFill/>
            <a:ln w="9525">
              <a:noFill/>
              <a:miter lim="800000"/>
              <a:headEnd/>
              <a:tailEnd/>
            </a:ln>
          </p:spPr>
        </p:pic>
        <p:pic>
          <p:nvPicPr>
            <p:cNvPr id="1079" name="Picture 104"/>
            <p:cNvPicPr>
              <a:picLocks noChangeAspect="1" noChangeArrowheads="1"/>
            </p:cNvPicPr>
            <p:nvPr/>
          </p:nvPicPr>
          <p:blipFill>
            <a:blip r:embed="rId50"/>
            <a:srcRect/>
            <a:stretch>
              <a:fillRect/>
            </a:stretch>
          </p:blipFill>
          <p:spPr bwMode="auto">
            <a:xfrm>
              <a:off x="2992438" y="3246438"/>
              <a:ext cx="395287" cy="288925"/>
            </a:xfrm>
            <a:prstGeom prst="rect">
              <a:avLst/>
            </a:prstGeom>
            <a:noFill/>
            <a:ln w="9525">
              <a:noFill/>
              <a:miter lim="800000"/>
              <a:headEnd/>
              <a:tailEnd/>
            </a:ln>
          </p:spPr>
        </p:pic>
        <p:pic>
          <p:nvPicPr>
            <p:cNvPr id="1080" name="Picture 29"/>
            <p:cNvPicPr preferRelativeResize="0">
              <a:picLocks noChangeAspect="1" noChangeArrowheads="1"/>
            </p:cNvPicPr>
            <p:nvPr/>
          </p:nvPicPr>
          <p:blipFill>
            <a:blip r:embed="rId51"/>
            <a:srcRect/>
            <a:stretch>
              <a:fillRect/>
            </a:stretch>
          </p:blipFill>
          <p:spPr bwMode="auto">
            <a:xfrm>
              <a:off x="6057900" y="5106988"/>
              <a:ext cx="685800" cy="274637"/>
            </a:xfrm>
            <a:prstGeom prst="rect">
              <a:avLst/>
            </a:prstGeom>
            <a:noFill/>
            <a:ln w="9525" algn="ctr">
              <a:noFill/>
              <a:miter lim="800000"/>
              <a:headEnd/>
              <a:tailEnd/>
            </a:ln>
          </p:spPr>
        </p:pic>
        <p:pic>
          <p:nvPicPr>
            <p:cNvPr id="1081" name="Picture 53" descr="CIENALogo150"/>
            <p:cNvPicPr preferRelativeResize="0">
              <a:picLocks noChangeAspect="1" noChangeArrowheads="1"/>
            </p:cNvPicPr>
            <p:nvPr/>
          </p:nvPicPr>
          <p:blipFill>
            <a:blip r:embed="rId52"/>
            <a:srcRect/>
            <a:stretch>
              <a:fillRect/>
            </a:stretch>
          </p:blipFill>
          <p:spPr bwMode="auto">
            <a:xfrm>
              <a:off x="5938838" y="1816100"/>
              <a:ext cx="927100" cy="214313"/>
            </a:xfrm>
            <a:prstGeom prst="rect">
              <a:avLst/>
            </a:prstGeom>
            <a:noFill/>
            <a:ln w="9525">
              <a:noFill/>
              <a:miter lim="800000"/>
              <a:headEnd/>
              <a:tailEnd/>
            </a:ln>
          </p:spPr>
        </p:pic>
        <p:pic>
          <p:nvPicPr>
            <p:cNvPr id="1082" name="Picture 54" descr="t_nec_logo"/>
            <p:cNvPicPr preferRelativeResize="0">
              <a:picLocks noChangeAspect="1" noChangeArrowheads="1"/>
            </p:cNvPicPr>
            <p:nvPr/>
          </p:nvPicPr>
          <p:blipFill>
            <a:blip r:embed="rId53"/>
            <a:srcRect/>
            <a:stretch>
              <a:fillRect/>
            </a:stretch>
          </p:blipFill>
          <p:spPr bwMode="auto">
            <a:xfrm>
              <a:off x="5945188" y="3143250"/>
              <a:ext cx="885825" cy="360363"/>
            </a:xfrm>
            <a:prstGeom prst="rect">
              <a:avLst/>
            </a:prstGeom>
            <a:noFill/>
            <a:ln w="9525">
              <a:noFill/>
              <a:miter lim="800000"/>
              <a:headEnd/>
              <a:tailEnd/>
            </a:ln>
          </p:spPr>
        </p:pic>
        <p:pic>
          <p:nvPicPr>
            <p:cNvPr id="1083" name="Picture 55" descr="FUJITSU"/>
            <p:cNvPicPr preferRelativeResize="0">
              <a:picLocks noChangeAspect="1" noChangeArrowheads="1"/>
            </p:cNvPicPr>
            <p:nvPr/>
          </p:nvPicPr>
          <p:blipFill>
            <a:blip r:embed="rId54"/>
            <a:srcRect/>
            <a:stretch>
              <a:fillRect/>
            </a:stretch>
          </p:blipFill>
          <p:spPr bwMode="auto">
            <a:xfrm>
              <a:off x="5991225" y="2365375"/>
              <a:ext cx="800100" cy="446088"/>
            </a:xfrm>
            <a:prstGeom prst="rect">
              <a:avLst/>
            </a:prstGeom>
            <a:noFill/>
            <a:ln w="9525">
              <a:noFill/>
              <a:miter lim="800000"/>
              <a:headEnd/>
              <a:tailEnd/>
            </a:ln>
          </p:spPr>
        </p:pic>
        <p:pic>
          <p:nvPicPr>
            <p:cNvPr id="1084" name="Picture 56" descr="Cisco Systems, Inc.(R)">
              <a:hlinkClick r:id="rId55"/>
            </p:cNvPr>
            <p:cNvPicPr preferRelativeResize="0">
              <a:picLocks noChangeAspect="1" noChangeArrowheads="1"/>
            </p:cNvPicPr>
            <p:nvPr/>
          </p:nvPicPr>
          <p:blipFill>
            <a:blip r:embed="rId56"/>
            <a:srcRect/>
            <a:stretch>
              <a:fillRect/>
            </a:stretch>
          </p:blipFill>
          <p:spPr bwMode="auto">
            <a:xfrm>
              <a:off x="6026150" y="2098675"/>
              <a:ext cx="771525" cy="420688"/>
            </a:xfrm>
            <a:prstGeom prst="rect">
              <a:avLst/>
            </a:prstGeom>
            <a:noFill/>
            <a:ln w="9525">
              <a:noFill/>
              <a:miter lim="800000"/>
              <a:headEnd/>
              <a:tailEnd/>
            </a:ln>
          </p:spPr>
        </p:pic>
        <p:pic>
          <p:nvPicPr>
            <p:cNvPr id="1085" name="Picture 57"/>
            <p:cNvPicPr preferRelativeResize="0">
              <a:picLocks noChangeAspect="1" noChangeArrowheads="1"/>
            </p:cNvPicPr>
            <p:nvPr/>
          </p:nvPicPr>
          <p:blipFill>
            <a:blip r:embed="rId57"/>
            <a:srcRect/>
            <a:stretch>
              <a:fillRect/>
            </a:stretch>
          </p:blipFill>
          <p:spPr bwMode="auto">
            <a:xfrm>
              <a:off x="5994400" y="2690813"/>
              <a:ext cx="836613" cy="282575"/>
            </a:xfrm>
            <a:prstGeom prst="rect">
              <a:avLst/>
            </a:prstGeom>
            <a:noFill/>
            <a:ln w="9525">
              <a:noFill/>
              <a:miter lim="800000"/>
              <a:headEnd/>
              <a:tailEnd/>
            </a:ln>
          </p:spPr>
        </p:pic>
        <p:pic>
          <p:nvPicPr>
            <p:cNvPr id="1086" name="Picture 60"/>
            <p:cNvPicPr preferRelativeResize="0">
              <a:picLocks noChangeAspect="1" noChangeArrowheads="1"/>
            </p:cNvPicPr>
            <p:nvPr/>
          </p:nvPicPr>
          <p:blipFill>
            <a:blip r:embed="rId58"/>
            <a:srcRect/>
            <a:stretch>
              <a:fillRect/>
            </a:stretch>
          </p:blipFill>
          <p:spPr bwMode="auto">
            <a:xfrm>
              <a:off x="5878513" y="4151313"/>
              <a:ext cx="989012" cy="261937"/>
            </a:xfrm>
            <a:prstGeom prst="rect">
              <a:avLst/>
            </a:prstGeom>
            <a:noFill/>
            <a:ln w="9525">
              <a:noFill/>
              <a:miter lim="800000"/>
              <a:headEnd/>
              <a:tailEnd type="none" w="sm" len="sm"/>
            </a:ln>
          </p:spPr>
        </p:pic>
        <p:pic>
          <p:nvPicPr>
            <p:cNvPr id="1087" name="Picture 61"/>
            <p:cNvPicPr preferRelativeResize="0">
              <a:picLocks noChangeAspect="1" noChangeArrowheads="1"/>
            </p:cNvPicPr>
            <p:nvPr/>
          </p:nvPicPr>
          <p:blipFill>
            <a:blip r:embed="rId59"/>
            <a:srcRect/>
            <a:stretch>
              <a:fillRect/>
            </a:stretch>
          </p:blipFill>
          <p:spPr bwMode="auto">
            <a:xfrm>
              <a:off x="6054725" y="5695950"/>
              <a:ext cx="898525" cy="290513"/>
            </a:xfrm>
            <a:prstGeom prst="rect">
              <a:avLst/>
            </a:prstGeom>
            <a:noFill/>
            <a:ln w="9525">
              <a:noFill/>
              <a:miter lim="800000"/>
              <a:headEnd/>
              <a:tailEnd/>
            </a:ln>
          </p:spPr>
        </p:pic>
        <p:pic>
          <p:nvPicPr>
            <p:cNvPr id="1088" name="Picture 62"/>
            <p:cNvPicPr preferRelativeResize="0">
              <a:picLocks noChangeAspect="1" noChangeArrowheads="1"/>
            </p:cNvPicPr>
            <p:nvPr/>
          </p:nvPicPr>
          <p:blipFill>
            <a:blip r:embed="rId60"/>
            <a:srcRect/>
            <a:stretch>
              <a:fillRect/>
            </a:stretch>
          </p:blipFill>
          <p:spPr bwMode="auto">
            <a:xfrm>
              <a:off x="6016625" y="5457825"/>
              <a:ext cx="801688" cy="260350"/>
            </a:xfrm>
            <a:prstGeom prst="rect">
              <a:avLst/>
            </a:prstGeom>
            <a:noFill/>
            <a:ln w="9525" algn="ctr">
              <a:noFill/>
              <a:miter lim="800000"/>
              <a:headEnd/>
              <a:tailEnd/>
            </a:ln>
          </p:spPr>
        </p:pic>
        <p:pic>
          <p:nvPicPr>
            <p:cNvPr id="1089" name="Picture 71"/>
            <p:cNvPicPr preferRelativeResize="0">
              <a:picLocks noChangeAspect="1" noChangeArrowheads="1"/>
            </p:cNvPicPr>
            <p:nvPr/>
          </p:nvPicPr>
          <p:blipFill>
            <a:blip r:embed="rId61"/>
            <a:srcRect/>
            <a:stretch>
              <a:fillRect/>
            </a:stretch>
          </p:blipFill>
          <p:spPr bwMode="auto">
            <a:xfrm>
              <a:off x="5951538" y="1379538"/>
              <a:ext cx="846137" cy="363537"/>
            </a:xfrm>
            <a:prstGeom prst="rect">
              <a:avLst/>
            </a:prstGeom>
            <a:noFill/>
            <a:ln w="9525" algn="ctr">
              <a:noFill/>
              <a:miter lim="800000"/>
              <a:headEnd/>
              <a:tailEnd/>
            </a:ln>
          </p:spPr>
        </p:pic>
        <p:pic>
          <p:nvPicPr>
            <p:cNvPr id="1090" name="Rectangle 82"/>
            <p:cNvPicPr preferRelativeResize="0">
              <a:picLocks noChangeAspect="1"/>
            </p:cNvPicPr>
            <p:nvPr/>
          </p:nvPicPr>
          <p:blipFill>
            <a:blip r:embed="rId62"/>
            <a:srcRect/>
            <a:stretch>
              <a:fillRect/>
            </a:stretch>
          </p:blipFill>
          <p:spPr bwMode="auto">
            <a:xfrm>
              <a:off x="6056313" y="2962275"/>
              <a:ext cx="639762" cy="266700"/>
            </a:xfrm>
            <a:prstGeom prst="rect">
              <a:avLst/>
            </a:prstGeom>
            <a:noFill/>
            <a:ln w="9525">
              <a:noFill/>
              <a:miter lim="800000"/>
              <a:headEnd/>
              <a:tailEnd/>
            </a:ln>
          </p:spPr>
        </p:pic>
        <p:pic>
          <p:nvPicPr>
            <p:cNvPr id="1092" name="Picture 6"/>
            <p:cNvPicPr>
              <a:picLocks noChangeAspect="1" noChangeArrowheads="1"/>
            </p:cNvPicPr>
            <p:nvPr/>
          </p:nvPicPr>
          <p:blipFill>
            <a:blip r:embed="rId63" cstate="print"/>
            <a:srcRect/>
            <a:stretch>
              <a:fillRect/>
            </a:stretch>
          </p:blipFill>
          <p:spPr bwMode="auto">
            <a:xfrm>
              <a:off x="352425" y="2274888"/>
              <a:ext cx="1095375" cy="277812"/>
            </a:xfrm>
            <a:prstGeom prst="rect">
              <a:avLst/>
            </a:prstGeom>
            <a:noFill/>
            <a:ln w="9525">
              <a:noFill/>
              <a:miter lim="800000"/>
              <a:headEnd/>
              <a:tailEnd/>
            </a:ln>
          </p:spPr>
        </p:pic>
        <p:pic>
          <p:nvPicPr>
            <p:cNvPr id="1093" name="Picture 7"/>
            <p:cNvPicPr>
              <a:picLocks noChangeAspect="1" noChangeArrowheads="1"/>
            </p:cNvPicPr>
            <p:nvPr/>
          </p:nvPicPr>
          <p:blipFill>
            <a:blip r:embed="rId64" cstate="print"/>
            <a:srcRect/>
            <a:stretch>
              <a:fillRect/>
            </a:stretch>
          </p:blipFill>
          <p:spPr bwMode="auto">
            <a:xfrm>
              <a:off x="600075" y="3643313"/>
              <a:ext cx="676275" cy="257175"/>
            </a:xfrm>
            <a:prstGeom prst="rect">
              <a:avLst/>
            </a:prstGeom>
            <a:noFill/>
            <a:ln w="9525">
              <a:noFill/>
              <a:miter lim="800000"/>
              <a:headEnd/>
              <a:tailEnd/>
            </a:ln>
          </p:spPr>
        </p:pic>
        <p:pic>
          <p:nvPicPr>
            <p:cNvPr id="1094" name="Picture 101" descr="BP Logo">
              <a:hlinkClick r:id="rId65"/>
            </p:cNvPr>
            <p:cNvPicPr preferRelativeResize="0">
              <a:picLocks noChangeAspect="1" noChangeArrowheads="1"/>
            </p:cNvPicPr>
            <p:nvPr/>
          </p:nvPicPr>
          <p:blipFill>
            <a:blip r:embed="rId66"/>
            <a:srcRect/>
            <a:stretch>
              <a:fillRect/>
            </a:stretch>
          </p:blipFill>
          <p:spPr bwMode="auto">
            <a:xfrm>
              <a:off x="695325" y="2506663"/>
              <a:ext cx="419100" cy="446087"/>
            </a:xfrm>
            <a:prstGeom prst="rect">
              <a:avLst/>
            </a:prstGeom>
            <a:noFill/>
            <a:ln w="9525">
              <a:noFill/>
              <a:miter lim="800000"/>
              <a:headEnd/>
              <a:tailEnd/>
            </a:ln>
          </p:spPr>
        </p:pic>
        <p:pic>
          <p:nvPicPr>
            <p:cNvPr id="1095" name="Picture 10"/>
            <p:cNvPicPr>
              <a:picLocks noChangeAspect="1" noChangeArrowheads="1"/>
            </p:cNvPicPr>
            <p:nvPr/>
          </p:nvPicPr>
          <p:blipFill>
            <a:blip r:embed="rId67"/>
            <a:srcRect/>
            <a:stretch>
              <a:fillRect/>
            </a:stretch>
          </p:blipFill>
          <p:spPr bwMode="auto">
            <a:xfrm>
              <a:off x="1912938" y="6000750"/>
              <a:ext cx="554037" cy="542925"/>
            </a:xfrm>
            <a:prstGeom prst="rect">
              <a:avLst/>
            </a:prstGeom>
            <a:noFill/>
            <a:ln w="9525">
              <a:noFill/>
              <a:miter lim="800000"/>
              <a:headEnd/>
              <a:tailEnd/>
            </a:ln>
          </p:spPr>
        </p:pic>
        <p:pic>
          <p:nvPicPr>
            <p:cNvPr id="1096" name="Picture 11"/>
            <p:cNvPicPr>
              <a:picLocks noChangeAspect="1" noChangeArrowheads="1"/>
            </p:cNvPicPr>
            <p:nvPr/>
          </p:nvPicPr>
          <p:blipFill>
            <a:blip r:embed="rId68" cstate="print"/>
            <a:srcRect/>
            <a:stretch>
              <a:fillRect/>
            </a:stretch>
          </p:blipFill>
          <p:spPr bwMode="auto">
            <a:xfrm>
              <a:off x="1476375" y="1362075"/>
              <a:ext cx="1171575" cy="269875"/>
            </a:xfrm>
            <a:prstGeom prst="rect">
              <a:avLst/>
            </a:prstGeom>
            <a:noFill/>
            <a:ln w="9525">
              <a:noFill/>
              <a:miter lim="800000"/>
              <a:headEnd/>
              <a:tailEnd/>
            </a:ln>
          </p:spPr>
        </p:pic>
        <p:pic>
          <p:nvPicPr>
            <p:cNvPr id="1097" name="Picture 12"/>
            <p:cNvPicPr>
              <a:picLocks noChangeAspect="1" noChangeArrowheads="1"/>
            </p:cNvPicPr>
            <p:nvPr/>
          </p:nvPicPr>
          <p:blipFill>
            <a:blip r:embed="rId69" cstate="print"/>
            <a:srcRect/>
            <a:stretch>
              <a:fillRect/>
            </a:stretch>
          </p:blipFill>
          <p:spPr bwMode="auto">
            <a:xfrm>
              <a:off x="1657350" y="2376488"/>
              <a:ext cx="847725" cy="185737"/>
            </a:xfrm>
            <a:prstGeom prst="rect">
              <a:avLst/>
            </a:prstGeom>
            <a:noFill/>
            <a:ln w="9525">
              <a:noFill/>
              <a:miter lim="800000"/>
              <a:headEnd/>
              <a:tailEnd/>
            </a:ln>
          </p:spPr>
        </p:pic>
        <p:pic>
          <p:nvPicPr>
            <p:cNvPr id="1098" name="Picture 15"/>
            <p:cNvPicPr>
              <a:picLocks noChangeAspect="1" noChangeArrowheads="1"/>
            </p:cNvPicPr>
            <p:nvPr/>
          </p:nvPicPr>
          <p:blipFill>
            <a:blip r:embed="rId70"/>
            <a:srcRect/>
            <a:stretch>
              <a:fillRect/>
            </a:stretch>
          </p:blipFill>
          <p:spPr bwMode="auto">
            <a:xfrm>
              <a:off x="1428750" y="1597025"/>
              <a:ext cx="1219200" cy="365125"/>
            </a:xfrm>
            <a:prstGeom prst="rect">
              <a:avLst/>
            </a:prstGeom>
            <a:noFill/>
            <a:ln w="9525">
              <a:noFill/>
              <a:miter lim="800000"/>
              <a:headEnd/>
              <a:tailEnd/>
            </a:ln>
          </p:spPr>
        </p:pic>
        <p:pic>
          <p:nvPicPr>
            <p:cNvPr id="1099" name="Picture 18"/>
            <p:cNvPicPr>
              <a:picLocks noChangeAspect="1" noChangeArrowheads="1"/>
            </p:cNvPicPr>
            <p:nvPr/>
          </p:nvPicPr>
          <p:blipFill>
            <a:blip r:embed="rId71" cstate="print"/>
            <a:srcRect/>
            <a:stretch>
              <a:fillRect/>
            </a:stretch>
          </p:blipFill>
          <p:spPr bwMode="auto">
            <a:xfrm>
              <a:off x="1752600" y="5330825"/>
              <a:ext cx="790575" cy="608013"/>
            </a:xfrm>
            <a:prstGeom prst="rect">
              <a:avLst/>
            </a:prstGeom>
            <a:noFill/>
            <a:ln w="9525">
              <a:noFill/>
              <a:miter lim="800000"/>
              <a:headEnd/>
              <a:tailEnd/>
            </a:ln>
          </p:spPr>
        </p:pic>
        <p:pic>
          <p:nvPicPr>
            <p:cNvPr id="1100" name="Picture 20"/>
            <p:cNvPicPr>
              <a:picLocks noChangeAspect="1" noChangeArrowheads="1"/>
            </p:cNvPicPr>
            <p:nvPr/>
          </p:nvPicPr>
          <p:blipFill>
            <a:blip r:embed="rId72" cstate="print"/>
            <a:srcRect/>
            <a:stretch>
              <a:fillRect/>
            </a:stretch>
          </p:blipFill>
          <p:spPr bwMode="auto">
            <a:xfrm>
              <a:off x="3095625" y="2905125"/>
              <a:ext cx="952500" cy="238125"/>
            </a:xfrm>
            <a:prstGeom prst="rect">
              <a:avLst/>
            </a:prstGeom>
            <a:noFill/>
            <a:ln w="9525">
              <a:noFill/>
              <a:miter lim="800000"/>
              <a:headEnd/>
              <a:tailEnd/>
            </a:ln>
          </p:spPr>
        </p:pic>
        <p:pic>
          <p:nvPicPr>
            <p:cNvPr id="1101" name="Picture 105"/>
            <p:cNvPicPr>
              <a:picLocks noChangeAspect="1" noChangeArrowheads="1"/>
            </p:cNvPicPr>
            <p:nvPr/>
          </p:nvPicPr>
          <p:blipFill>
            <a:blip r:embed="rId73"/>
            <a:srcRect/>
            <a:stretch>
              <a:fillRect/>
            </a:stretch>
          </p:blipFill>
          <p:spPr bwMode="auto">
            <a:xfrm>
              <a:off x="3076575" y="3514725"/>
              <a:ext cx="776288" cy="390525"/>
            </a:xfrm>
            <a:prstGeom prst="rect">
              <a:avLst/>
            </a:prstGeom>
            <a:noFill/>
            <a:ln w="9525">
              <a:noFill/>
              <a:miter lim="800000"/>
              <a:headEnd/>
              <a:tailEnd/>
            </a:ln>
          </p:spPr>
        </p:pic>
        <p:pic>
          <p:nvPicPr>
            <p:cNvPr id="1102" name="Picture 22"/>
            <p:cNvPicPr>
              <a:picLocks noChangeAspect="1" noChangeArrowheads="1"/>
            </p:cNvPicPr>
            <p:nvPr/>
          </p:nvPicPr>
          <p:blipFill>
            <a:blip r:embed="rId74"/>
            <a:srcRect/>
            <a:stretch>
              <a:fillRect/>
            </a:stretch>
          </p:blipFill>
          <p:spPr bwMode="auto">
            <a:xfrm>
              <a:off x="2905125" y="3919538"/>
              <a:ext cx="1081088" cy="285750"/>
            </a:xfrm>
            <a:prstGeom prst="rect">
              <a:avLst/>
            </a:prstGeom>
            <a:noFill/>
            <a:ln w="9525">
              <a:noFill/>
              <a:miter lim="800000"/>
              <a:headEnd/>
              <a:tailEnd/>
            </a:ln>
          </p:spPr>
        </p:pic>
        <p:pic>
          <p:nvPicPr>
            <p:cNvPr id="1103" name="Picture 24"/>
            <p:cNvPicPr>
              <a:picLocks noChangeAspect="1" noChangeArrowheads="1"/>
            </p:cNvPicPr>
            <p:nvPr/>
          </p:nvPicPr>
          <p:blipFill>
            <a:blip r:embed="rId75" cstate="print"/>
            <a:srcRect/>
            <a:stretch>
              <a:fillRect/>
            </a:stretch>
          </p:blipFill>
          <p:spPr bwMode="auto">
            <a:xfrm>
              <a:off x="3036888" y="5419725"/>
              <a:ext cx="758825" cy="485775"/>
            </a:xfrm>
            <a:prstGeom prst="rect">
              <a:avLst/>
            </a:prstGeom>
            <a:noFill/>
            <a:ln w="9525">
              <a:noFill/>
              <a:miter lim="800000"/>
              <a:headEnd/>
              <a:tailEnd/>
            </a:ln>
          </p:spPr>
        </p:pic>
        <p:pic>
          <p:nvPicPr>
            <p:cNvPr id="1104" name="Picture 26"/>
            <p:cNvPicPr>
              <a:picLocks noChangeAspect="1" noChangeArrowheads="1"/>
            </p:cNvPicPr>
            <p:nvPr/>
          </p:nvPicPr>
          <p:blipFill>
            <a:blip r:embed="rId76" cstate="print"/>
            <a:srcRect/>
            <a:stretch>
              <a:fillRect/>
            </a:stretch>
          </p:blipFill>
          <p:spPr bwMode="auto">
            <a:xfrm>
              <a:off x="4410075" y="3117850"/>
              <a:ext cx="1162050" cy="325438"/>
            </a:xfrm>
            <a:prstGeom prst="rect">
              <a:avLst/>
            </a:prstGeom>
            <a:noFill/>
            <a:ln w="9525">
              <a:noFill/>
              <a:miter lim="800000"/>
              <a:headEnd/>
              <a:tailEnd/>
            </a:ln>
          </p:spPr>
        </p:pic>
        <p:pic>
          <p:nvPicPr>
            <p:cNvPr id="1105" name="Picture 27"/>
            <p:cNvPicPr>
              <a:picLocks noChangeAspect="1" noChangeArrowheads="1"/>
            </p:cNvPicPr>
            <p:nvPr/>
          </p:nvPicPr>
          <p:blipFill>
            <a:blip r:embed="rId77" cstate="print"/>
            <a:srcRect/>
            <a:stretch>
              <a:fillRect/>
            </a:stretch>
          </p:blipFill>
          <p:spPr bwMode="auto">
            <a:xfrm>
              <a:off x="4467225" y="3508375"/>
              <a:ext cx="966788" cy="263525"/>
            </a:xfrm>
            <a:prstGeom prst="rect">
              <a:avLst/>
            </a:prstGeom>
            <a:noFill/>
            <a:ln w="9525">
              <a:noFill/>
              <a:miter lim="800000"/>
              <a:headEnd/>
              <a:tailEnd/>
            </a:ln>
          </p:spPr>
        </p:pic>
        <p:pic>
          <p:nvPicPr>
            <p:cNvPr id="1106" name="Picture 29"/>
            <p:cNvPicPr>
              <a:picLocks noChangeAspect="1" noChangeArrowheads="1"/>
            </p:cNvPicPr>
            <p:nvPr/>
          </p:nvPicPr>
          <p:blipFill>
            <a:blip r:embed="rId78" cstate="print"/>
            <a:srcRect/>
            <a:stretch>
              <a:fillRect/>
            </a:stretch>
          </p:blipFill>
          <p:spPr bwMode="auto">
            <a:xfrm>
              <a:off x="4695825" y="4256088"/>
              <a:ext cx="590550" cy="506412"/>
            </a:xfrm>
            <a:prstGeom prst="rect">
              <a:avLst/>
            </a:prstGeom>
            <a:noFill/>
            <a:ln w="9525">
              <a:noFill/>
              <a:miter lim="800000"/>
              <a:headEnd/>
              <a:tailEnd/>
            </a:ln>
          </p:spPr>
        </p:pic>
        <p:pic>
          <p:nvPicPr>
            <p:cNvPr id="1107" name="Picture 30"/>
            <p:cNvPicPr>
              <a:picLocks noChangeAspect="1" noChangeArrowheads="1"/>
            </p:cNvPicPr>
            <p:nvPr/>
          </p:nvPicPr>
          <p:blipFill>
            <a:blip r:embed="rId79" cstate="print"/>
            <a:srcRect/>
            <a:stretch>
              <a:fillRect/>
            </a:stretch>
          </p:blipFill>
          <p:spPr bwMode="auto">
            <a:xfrm>
              <a:off x="5086350" y="6569075"/>
              <a:ext cx="676275" cy="327025"/>
            </a:xfrm>
            <a:prstGeom prst="rect">
              <a:avLst/>
            </a:prstGeom>
            <a:noFill/>
            <a:ln w="9525">
              <a:noFill/>
              <a:miter lim="800000"/>
              <a:headEnd/>
              <a:tailEnd/>
            </a:ln>
          </p:spPr>
        </p:pic>
        <p:pic>
          <p:nvPicPr>
            <p:cNvPr id="1108" name="Picture 31"/>
            <p:cNvPicPr>
              <a:picLocks noChangeAspect="1" noChangeArrowheads="1"/>
            </p:cNvPicPr>
            <p:nvPr/>
          </p:nvPicPr>
          <p:blipFill>
            <a:blip r:embed="rId80"/>
            <a:srcRect/>
            <a:stretch>
              <a:fillRect/>
            </a:stretch>
          </p:blipFill>
          <p:spPr bwMode="auto">
            <a:xfrm>
              <a:off x="7848600" y="2900363"/>
              <a:ext cx="1047750" cy="576262"/>
            </a:xfrm>
            <a:prstGeom prst="rect">
              <a:avLst/>
            </a:prstGeom>
            <a:noFill/>
            <a:ln w="9525">
              <a:noFill/>
              <a:miter lim="800000"/>
              <a:headEnd/>
              <a:tailEnd/>
            </a:ln>
          </p:spPr>
        </p:pic>
        <p:pic>
          <p:nvPicPr>
            <p:cNvPr id="1109" name="Picture 33"/>
            <p:cNvPicPr>
              <a:picLocks noChangeAspect="1" noChangeArrowheads="1"/>
            </p:cNvPicPr>
            <p:nvPr/>
          </p:nvPicPr>
          <p:blipFill>
            <a:blip r:embed="rId81"/>
            <a:srcRect/>
            <a:stretch>
              <a:fillRect/>
            </a:stretch>
          </p:blipFill>
          <p:spPr bwMode="auto">
            <a:xfrm>
              <a:off x="7543800" y="1358900"/>
              <a:ext cx="1123950" cy="669925"/>
            </a:xfrm>
            <a:prstGeom prst="rect">
              <a:avLst/>
            </a:prstGeom>
            <a:noFill/>
            <a:ln w="9525">
              <a:noFill/>
              <a:miter lim="800000"/>
              <a:headEnd/>
              <a:tailEnd/>
            </a:ln>
          </p:spPr>
        </p:pic>
        <p:pic>
          <p:nvPicPr>
            <p:cNvPr id="1110" name="Picture 7" descr="RIKEN"/>
            <p:cNvPicPr preferRelativeResize="0">
              <a:picLocks noChangeAspect="1" noChangeArrowheads="1"/>
            </p:cNvPicPr>
            <p:nvPr/>
          </p:nvPicPr>
          <p:blipFill>
            <a:blip r:embed="rId82" cstate="print"/>
            <a:srcRect r="50316" b="-5692"/>
            <a:stretch>
              <a:fillRect/>
            </a:stretch>
          </p:blipFill>
          <p:spPr bwMode="auto">
            <a:xfrm>
              <a:off x="7834313" y="5367338"/>
              <a:ext cx="693737" cy="206375"/>
            </a:xfrm>
            <a:prstGeom prst="rect">
              <a:avLst/>
            </a:prstGeom>
            <a:noFill/>
            <a:ln w="9525">
              <a:noFill/>
              <a:miter lim="800000"/>
              <a:headEnd/>
              <a:tailEnd/>
            </a:ln>
          </p:spPr>
        </p:pic>
        <p:pic>
          <p:nvPicPr>
            <p:cNvPr id="1111" name="Picture 8" descr="About this site">
              <a:hlinkClick r:id="rId83"/>
            </p:cNvPr>
            <p:cNvPicPr preferRelativeResize="0">
              <a:picLocks noChangeAspect="1" noChangeArrowheads="1"/>
            </p:cNvPicPr>
            <p:nvPr/>
          </p:nvPicPr>
          <p:blipFill>
            <a:blip r:embed="rId84"/>
            <a:srcRect/>
            <a:stretch>
              <a:fillRect/>
            </a:stretch>
          </p:blipFill>
          <p:spPr bwMode="auto">
            <a:xfrm>
              <a:off x="7947025" y="5108575"/>
              <a:ext cx="474663" cy="193675"/>
            </a:xfrm>
            <a:prstGeom prst="rect">
              <a:avLst/>
            </a:prstGeom>
            <a:noFill/>
            <a:ln w="9525">
              <a:noFill/>
              <a:miter lim="800000"/>
              <a:headEnd/>
              <a:tailEnd/>
            </a:ln>
          </p:spPr>
        </p:pic>
        <p:pic>
          <p:nvPicPr>
            <p:cNvPr id="1112" name="Picture 25" descr="974395022@08082005-07CA"/>
            <p:cNvPicPr preferRelativeResize="0">
              <a:picLocks noChangeAspect="1" noChangeArrowheads="1"/>
            </p:cNvPicPr>
            <p:nvPr/>
          </p:nvPicPr>
          <p:blipFill>
            <a:blip r:embed="rId85"/>
            <a:srcRect l="19276" t="26530"/>
            <a:stretch>
              <a:fillRect/>
            </a:stretch>
          </p:blipFill>
          <p:spPr bwMode="auto">
            <a:xfrm>
              <a:off x="7545388" y="5634038"/>
              <a:ext cx="1308100" cy="171450"/>
            </a:xfrm>
            <a:prstGeom prst="rect">
              <a:avLst/>
            </a:prstGeom>
            <a:noFill/>
            <a:ln w="9525">
              <a:noFill/>
              <a:miter lim="800000"/>
              <a:headEnd/>
              <a:tailEnd/>
            </a:ln>
          </p:spPr>
        </p:pic>
        <p:pic>
          <p:nvPicPr>
            <p:cNvPr id="1113" name="Picture 48" descr="top">
              <a:hlinkClick r:id="rId86"/>
            </p:cNvPr>
            <p:cNvPicPr preferRelativeResize="0">
              <a:picLocks noChangeAspect="1" noChangeArrowheads="1"/>
            </p:cNvPicPr>
            <p:nvPr/>
          </p:nvPicPr>
          <p:blipFill>
            <a:blip r:embed="rId87"/>
            <a:srcRect/>
            <a:stretch>
              <a:fillRect/>
            </a:stretch>
          </p:blipFill>
          <p:spPr bwMode="auto">
            <a:xfrm>
              <a:off x="7678738" y="4087813"/>
              <a:ext cx="992187" cy="225425"/>
            </a:xfrm>
            <a:prstGeom prst="rect">
              <a:avLst/>
            </a:prstGeom>
            <a:noFill/>
            <a:ln w="9525">
              <a:noFill/>
              <a:miter lim="800000"/>
              <a:headEnd/>
              <a:tailEnd/>
            </a:ln>
          </p:spPr>
        </p:pic>
        <p:sp>
          <p:nvSpPr>
            <p:cNvPr id="154" name="Text Box 84"/>
            <p:cNvSpPr txBox="1">
              <a:spLocks noChangeArrowheads="1"/>
            </p:cNvSpPr>
            <p:nvPr/>
          </p:nvSpPr>
          <p:spPr bwMode="auto">
            <a:xfrm>
              <a:off x="7559675" y="4093208"/>
              <a:ext cx="1289050" cy="638175"/>
            </a:xfrm>
            <a:prstGeom prst="rect">
              <a:avLst/>
            </a:prstGeom>
            <a:solidFill>
              <a:schemeClr val="bg2">
                <a:lumMod val="50000"/>
              </a:schemeClr>
            </a:solidFill>
            <a:ln w="28575" algn="ctr">
              <a:noFill/>
              <a:miter lim="800000"/>
              <a:headEnd/>
              <a:tailEnd/>
            </a:ln>
          </p:spPr>
          <p:txBody>
            <a:bodyPr/>
            <a:lstStyle/>
            <a:p>
              <a:pPr algn="ctr">
                <a:defRPr/>
              </a:pPr>
              <a:r>
                <a:rPr lang="en-US" sz="1400" b="1" dirty="0">
                  <a:solidFill>
                    <a:schemeClr val="bg1"/>
                  </a:solidFill>
                  <a:latin typeface="+mj-lt"/>
                  <a:ea typeface="ＭＳ Ｐゴシック" charset="-128"/>
                  <a:cs typeface="+mn-cs"/>
                </a:rPr>
                <a:t>RESEARCH </a:t>
              </a:r>
              <a:r>
                <a:rPr lang="en-US" sz="1400" b="1" dirty="0" smtClean="0">
                  <a:solidFill>
                    <a:schemeClr val="bg1"/>
                  </a:solidFill>
                  <a:latin typeface="+mj-lt"/>
                  <a:ea typeface="ＭＳ Ｐゴシック" charset="-128"/>
                  <a:cs typeface="+mn-cs"/>
                </a:rPr>
                <a:t>LABS</a:t>
              </a:r>
              <a:endParaRPr lang="en-US" sz="1400" b="1" dirty="0">
                <a:solidFill>
                  <a:schemeClr val="bg1"/>
                </a:solidFill>
                <a:latin typeface="+mj-lt"/>
                <a:ea typeface="ＭＳ Ｐゴシック" charset="-128"/>
                <a:cs typeface="+mn-cs"/>
              </a:endParaRPr>
            </a:p>
          </p:txBody>
        </p:sp>
        <p:pic>
          <p:nvPicPr>
            <p:cNvPr id="1116" name="Picture 108"/>
            <p:cNvPicPr>
              <a:picLocks noChangeAspect="1" noChangeArrowheads="1"/>
            </p:cNvPicPr>
            <p:nvPr/>
          </p:nvPicPr>
          <p:blipFill>
            <a:blip r:embed="rId88"/>
            <a:srcRect l="19333" t="25262" r="21333" b="29474"/>
            <a:stretch>
              <a:fillRect/>
            </a:stretch>
          </p:blipFill>
          <p:spPr bwMode="auto">
            <a:xfrm>
              <a:off x="7832725" y="4802188"/>
              <a:ext cx="722313" cy="284162"/>
            </a:xfrm>
            <a:prstGeom prst="rect">
              <a:avLst/>
            </a:prstGeom>
            <a:noFill/>
            <a:ln w="9525">
              <a:noFill/>
              <a:miter lim="800000"/>
              <a:headEnd/>
              <a:tailEnd/>
            </a:ln>
          </p:spPr>
        </p:pic>
        <p:pic>
          <p:nvPicPr>
            <p:cNvPr id="1117" name="Picture 37"/>
            <p:cNvPicPr>
              <a:picLocks noChangeAspect="1" noChangeArrowheads="1"/>
            </p:cNvPicPr>
            <p:nvPr/>
          </p:nvPicPr>
          <p:blipFill>
            <a:blip r:embed="rId89"/>
            <a:srcRect/>
            <a:stretch>
              <a:fillRect/>
            </a:stretch>
          </p:blipFill>
          <p:spPr bwMode="auto">
            <a:xfrm>
              <a:off x="7705725" y="2108200"/>
              <a:ext cx="923925" cy="496888"/>
            </a:xfrm>
            <a:prstGeom prst="rect">
              <a:avLst/>
            </a:prstGeom>
            <a:noFill/>
            <a:ln w="9525">
              <a:noFill/>
              <a:miter lim="800000"/>
              <a:headEnd/>
              <a:tailEnd/>
            </a:ln>
          </p:spPr>
        </p:pic>
        <p:pic>
          <p:nvPicPr>
            <p:cNvPr id="1118" name="Picture 38"/>
            <p:cNvPicPr>
              <a:picLocks noChangeAspect="1" noChangeArrowheads="1"/>
            </p:cNvPicPr>
            <p:nvPr/>
          </p:nvPicPr>
          <p:blipFill>
            <a:blip r:embed="rId90"/>
            <a:srcRect/>
            <a:stretch>
              <a:fillRect/>
            </a:stretch>
          </p:blipFill>
          <p:spPr bwMode="auto">
            <a:xfrm>
              <a:off x="7753350" y="1878013"/>
              <a:ext cx="942975" cy="265112"/>
            </a:xfrm>
            <a:prstGeom prst="rect">
              <a:avLst/>
            </a:prstGeom>
            <a:noFill/>
            <a:ln w="9525">
              <a:noFill/>
              <a:miter lim="800000"/>
              <a:headEnd/>
              <a:tailEnd/>
            </a:ln>
          </p:spPr>
        </p:pic>
        <p:pic>
          <p:nvPicPr>
            <p:cNvPr id="1119" name="Picture 51"/>
            <p:cNvPicPr preferRelativeResize="0">
              <a:picLocks noChangeAspect="1" noChangeArrowheads="1"/>
            </p:cNvPicPr>
            <p:nvPr/>
          </p:nvPicPr>
          <p:blipFill>
            <a:blip r:embed="rId91"/>
            <a:srcRect/>
            <a:stretch>
              <a:fillRect/>
            </a:stretch>
          </p:blipFill>
          <p:spPr bwMode="auto">
            <a:xfrm>
              <a:off x="7750175" y="2516188"/>
              <a:ext cx="887413" cy="228600"/>
            </a:xfrm>
            <a:prstGeom prst="rect">
              <a:avLst/>
            </a:prstGeom>
            <a:noFill/>
            <a:ln w="9525">
              <a:noFill/>
              <a:miter lim="800000"/>
              <a:headEnd/>
              <a:tailEnd/>
            </a:ln>
          </p:spPr>
        </p:pic>
        <p:pic>
          <p:nvPicPr>
            <p:cNvPr id="1120" name="Picture 39"/>
            <p:cNvPicPr>
              <a:picLocks noChangeAspect="1" noChangeArrowheads="1"/>
            </p:cNvPicPr>
            <p:nvPr/>
          </p:nvPicPr>
          <p:blipFill>
            <a:blip r:embed="rId92" cstate="print"/>
            <a:srcRect/>
            <a:stretch>
              <a:fillRect/>
            </a:stretch>
          </p:blipFill>
          <p:spPr bwMode="auto">
            <a:xfrm>
              <a:off x="7839075" y="2754313"/>
              <a:ext cx="638175" cy="479425"/>
            </a:xfrm>
            <a:prstGeom prst="rect">
              <a:avLst/>
            </a:prstGeom>
            <a:noFill/>
            <a:ln w="9525">
              <a:noFill/>
              <a:miter lim="800000"/>
              <a:headEnd/>
              <a:tailEnd/>
            </a:ln>
          </p:spPr>
        </p:pic>
        <p:pic>
          <p:nvPicPr>
            <p:cNvPr id="1121" name="Picture 41"/>
            <p:cNvPicPr>
              <a:picLocks noChangeAspect="1" noChangeArrowheads="1"/>
            </p:cNvPicPr>
            <p:nvPr/>
          </p:nvPicPr>
          <p:blipFill>
            <a:blip r:embed="rId93" cstate="print"/>
            <a:srcRect/>
            <a:stretch>
              <a:fillRect/>
            </a:stretch>
          </p:blipFill>
          <p:spPr bwMode="auto">
            <a:xfrm>
              <a:off x="7820025" y="3400425"/>
              <a:ext cx="704850" cy="381000"/>
            </a:xfrm>
            <a:prstGeom prst="rect">
              <a:avLst/>
            </a:prstGeom>
            <a:noFill/>
            <a:ln w="9525">
              <a:noFill/>
              <a:miter lim="800000"/>
              <a:headEnd/>
              <a:tailEnd/>
            </a:ln>
          </p:spPr>
        </p:pic>
        <p:pic>
          <p:nvPicPr>
            <p:cNvPr id="1122" name="Picture 42"/>
            <p:cNvPicPr>
              <a:picLocks noChangeAspect="1" noChangeArrowheads="1"/>
            </p:cNvPicPr>
            <p:nvPr/>
          </p:nvPicPr>
          <p:blipFill>
            <a:blip r:embed="rId94"/>
            <a:srcRect/>
            <a:stretch>
              <a:fillRect/>
            </a:stretch>
          </p:blipFill>
          <p:spPr bwMode="auto">
            <a:xfrm>
              <a:off x="7724775" y="3797300"/>
              <a:ext cx="914400" cy="255588"/>
            </a:xfrm>
            <a:prstGeom prst="rect">
              <a:avLst/>
            </a:prstGeom>
            <a:noFill/>
            <a:ln w="9525">
              <a:noFill/>
              <a:miter lim="800000"/>
              <a:headEnd/>
              <a:tailEnd/>
            </a:ln>
          </p:spPr>
        </p:pic>
        <p:pic>
          <p:nvPicPr>
            <p:cNvPr id="1123" name="Picture 43"/>
            <p:cNvPicPr>
              <a:picLocks noChangeAspect="1" noChangeArrowheads="1"/>
            </p:cNvPicPr>
            <p:nvPr/>
          </p:nvPicPr>
          <p:blipFill>
            <a:blip r:embed="rId95"/>
            <a:srcRect/>
            <a:stretch>
              <a:fillRect/>
            </a:stretch>
          </p:blipFill>
          <p:spPr bwMode="auto">
            <a:xfrm>
              <a:off x="5905500" y="3813175"/>
              <a:ext cx="1028700" cy="344488"/>
            </a:xfrm>
            <a:prstGeom prst="rect">
              <a:avLst/>
            </a:prstGeom>
            <a:noFill/>
            <a:ln w="9525">
              <a:noFill/>
              <a:miter lim="800000"/>
              <a:headEnd/>
              <a:tailEnd/>
            </a:ln>
          </p:spPr>
        </p:pic>
        <p:pic>
          <p:nvPicPr>
            <p:cNvPr id="7" name="Picture 44"/>
            <p:cNvPicPr>
              <a:picLocks noChangeAspect="1" noChangeArrowheads="1"/>
            </p:cNvPicPr>
            <p:nvPr/>
          </p:nvPicPr>
          <p:blipFill>
            <a:blip r:embed="rId96"/>
            <a:srcRect/>
            <a:stretch>
              <a:fillRect/>
            </a:stretch>
          </p:blipFill>
          <p:spPr bwMode="auto">
            <a:xfrm>
              <a:off x="6029325" y="4684713"/>
              <a:ext cx="714375" cy="420687"/>
            </a:xfrm>
            <a:prstGeom prst="rect">
              <a:avLst/>
            </a:prstGeom>
            <a:noFill/>
            <a:ln w="9525">
              <a:noFill/>
              <a:miter lim="800000"/>
              <a:headEnd/>
              <a:tailEnd/>
            </a:ln>
          </p:spPr>
        </p:pic>
        <p:pic>
          <p:nvPicPr>
            <p:cNvPr id="1125" name="Picture 45"/>
            <p:cNvPicPr>
              <a:picLocks noChangeAspect="1" noChangeArrowheads="1"/>
            </p:cNvPicPr>
            <p:nvPr/>
          </p:nvPicPr>
          <p:blipFill>
            <a:blip r:embed="rId97"/>
            <a:srcRect/>
            <a:stretch>
              <a:fillRect/>
            </a:stretch>
          </p:blipFill>
          <p:spPr bwMode="auto">
            <a:xfrm>
              <a:off x="7048500" y="6280150"/>
              <a:ext cx="1952625" cy="273050"/>
            </a:xfrm>
            <a:prstGeom prst="rect">
              <a:avLst/>
            </a:prstGeom>
            <a:noFill/>
            <a:ln w="9525">
              <a:noFill/>
              <a:miter lim="800000"/>
              <a:headEnd/>
              <a:tailEnd/>
            </a:ln>
          </p:spPr>
        </p:pic>
        <p:pic>
          <p:nvPicPr>
            <p:cNvPr id="1126" name="Picture 46"/>
            <p:cNvPicPr>
              <a:picLocks noChangeAspect="1" noChangeArrowheads="1"/>
            </p:cNvPicPr>
            <p:nvPr/>
          </p:nvPicPr>
          <p:blipFill>
            <a:blip r:embed="rId98" cstate="print"/>
            <a:srcRect/>
            <a:stretch>
              <a:fillRect/>
            </a:stretch>
          </p:blipFill>
          <p:spPr bwMode="auto">
            <a:xfrm>
              <a:off x="7705725" y="5843588"/>
              <a:ext cx="1000125" cy="393700"/>
            </a:xfrm>
            <a:prstGeom prst="rect">
              <a:avLst/>
            </a:prstGeom>
            <a:noFill/>
            <a:ln w="9525">
              <a:noFill/>
              <a:miter lim="800000"/>
              <a:headEnd/>
              <a:tailEnd/>
            </a:ln>
          </p:spPr>
        </p:pic>
      </p:grpSp>
      <p:sp>
        <p:nvSpPr>
          <p:cNvPr id="167" name="Title 6"/>
          <p:cNvSpPr txBox="1">
            <a:spLocks/>
          </p:cNvSpPr>
          <p:nvPr/>
        </p:nvSpPr>
        <p:spPr>
          <a:xfrm>
            <a:off x="139700" y="76200"/>
            <a:ext cx="8890000" cy="838200"/>
          </a:xfrm>
          <a:prstGeom prst="rect">
            <a:avLst/>
          </a:prstGeom>
        </p:spPr>
        <p:txBody>
          <a:bodyPr/>
          <a:lstStyle/>
          <a:p>
            <a:pPr algn="ctr">
              <a:defRPr/>
            </a:pPr>
            <a:r>
              <a:rPr lang="en-US" sz="4400" kern="0" baseline="0" dirty="0" smtClean="0">
                <a:solidFill>
                  <a:schemeClr val="bg1"/>
                </a:solidFill>
                <a:latin typeface="+mj-lt"/>
                <a:ea typeface="ＭＳ Ｐゴシック" charset="-128"/>
                <a:cs typeface="ＭＳ Ｐゴシック" charset="-128"/>
              </a:rPr>
              <a:t>Example Customers</a:t>
            </a:r>
            <a:endParaRPr lang="en-US" sz="4400" kern="0" baseline="0" dirty="0">
              <a:solidFill>
                <a:schemeClr val="bg1"/>
              </a:solidFill>
              <a:latin typeface="+mj-lt"/>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Ask questions any time!</a:t>
            </a:r>
            <a:endParaRPr lang="en-US" dirty="0"/>
          </a:p>
        </p:txBody>
      </p:sp>
      <p:pic>
        <p:nvPicPr>
          <p:cNvPr id="69635" name="Picture 3" descr="D:\Desktop\Presentations\Sharkfest09\images\audience_question.jpg"/>
          <p:cNvPicPr>
            <a:picLocks noChangeAspect="1" noChangeArrowheads="1"/>
          </p:cNvPicPr>
          <p:nvPr/>
        </p:nvPicPr>
        <p:blipFill>
          <a:blip r:embed="rId2"/>
          <a:srcRect/>
          <a:stretch>
            <a:fillRect/>
          </a:stretch>
        </p:blipFill>
        <p:spPr bwMode="auto">
          <a:xfrm>
            <a:off x="1277112" y="1447800"/>
            <a:ext cx="6629400" cy="4398802"/>
          </a:xfrm>
          <a:prstGeom prst="rect">
            <a:avLst/>
          </a:prstGeom>
          <a:noFill/>
          <a:ln>
            <a:noFill/>
          </a:ln>
          <a:effectLst>
            <a:outerShdw blurRad="76200" dist="12700" dir="2700000" sx="101000" sy="101000" algn="tl" rotWithShape="0">
              <a:schemeClr val="accent1">
                <a:alpha val="40000"/>
              </a:scheme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Tools Need Data</a:t>
            </a:r>
            <a:endParaRPr lang="en-US" sz="3600" dirty="0"/>
          </a:p>
        </p:txBody>
      </p:sp>
      <p:sp>
        <p:nvSpPr>
          <p:cNvPr id="3" name="Content Placeholder 2"/>
          <p:cNvSpPr>
            <a:spLocks noGrp="1"/>
          </p:cNvSpPr>
          <p:nvPr>
            <p:ph idx="4294967295"/>
          </p:nvPr>
        </p:nvSpPr>
        <p:spPr>
          <a:xfrm>
            <a:off x="304800" y="1341438"/>
            <a:ext cx="8458200" cy="4525962"/>
          </a:xfrm>
        </p:spPr>
        <p:txBody>
          <a:bodyPr/>
          <a:lstStyle/>
          <a:p>
            <a:pPr>
              <a:spcBef>
                <a:spcPts val="0"/>
              </a:spcBef>
            </a:pPr>
            <a:r>
              <a:rPr lang="en-US" dirty="0" smtClean="0">
                <a:ea typeface="ＭＳ Ｐゴシック" pitchFamily="34" charset="-128"/>
              </a:rPr>
              <a:t>A </a:t>
            </a:r>
            <a:r>
              <a:rPr lang="en-US" u="sng" dirty="0" smtClean="0">
                <a:ea typeface="ＭＳ Ｐゴシック" pitchFamily="34" charset="-128"/>
              </a:rPr>
              <a:t>growing</a:t>
            </a:r>
            <a:r>
              <a:rPr lang="en-US" dirty="0" smtClean="0">
                <a:ea typeface="ＭＳ Ｐゴシック" pitchFamily="34" charset="-128"/>
              </a:rPr>
              <a:t> list of tools need network access</a:t>
            </a:r>
          </a:p>
          <a:p>
            <a:r>
              <a:rPr lang="en-US" dirty="0" smtClean="0"/>
              <a:t>Different tools for different users</a:t>
            </a:r>
          </a:p>
          <a:p>
            <a:pPr lvl="1">
              <a:spcBef>
                <a:spcPts val="0"/>
              </a:spcBef>
            </a:pPr>
            <a:r>
              <a:rPr lang="en-US" dirty="0" smtClean="0"/>
              <a:t>Troubleshooting (</a:t>
            </a:r>
            <a:r>
              <a:rPr lang="en-US" dirty="0" err="1" smtClean="0"/>
              <a:t>Wireshark</a:t>
            </a:r>
            <a:r>
              <a:rPr lang="en-US" dirty="0" smtClean="0"/>
              <a:t>)</a:t>
            </a:r>
          </a:p>
          <a:p>
            <a:pPr lvl="1">
              <a:spcBef>
                <a:spcPts val="0"/>
              </a:spcBef>
            </a:pPr>
            <a:r>
              <a:rPr lang="en-US" dirty="0" smtClean="0"/>
              <a:t>Application monitoring (HTTP, VoIP)</a:t>
            </a:r>
          </a:p>
          <a:p>
            <a:pPr lvl="1">
              <a:spcBef>
                <a:spcPts val="0"/>
              </a:spcBef>
            </a:pPr>
            <a:r>
              <a:rPr lang="en-US" dirty="0" smtClean="0"/>
              <a:t>Security (IDS/IPS)</a:t>
            </a:r>
          </a:p>
          <a:p>
            <a:pPr lvl="1">
              <a:spcBef>
                <a:spcPts val="0"/>
              </a:spcBef>
            </a:pPr>
            <a:r>
              <a:rPr lang="en-US" dirty="0" smtClean="0"/>
              <a:t>Compliance audits </a:t>
            </a:r>
            <a:br>
              <a:rPr lang="en-US" dirty="0" smtClean="0"/>
            </a:br>
            <a:r>
              <a:rPr lang="en-US" dirty="0" smtClean="0"/>
              <a:t>(policy or regulatory)</a:t>
            </a:r>
          </a:p>
          <a:p>
            <a:pPr lvl="1">
              <a:spcBef>
                <a:spcPts val="0"/>
              </a:spcBef>
            </a:pPr>
            <a:r>
              <a:rPr lang="en-US" dirty="0" smtClean="0"/>
              <a:t>Administration (servers)</a:t>
            </a:r>
          </a:p>
          <a:p>
            <a:pPr lvl="1">
              <a:spcBef>
                <a:spcPts val="0"/>
              </a:spcBef>
            </a:pPr>
            <a:r>
              <a:rPr lang="en-US" dirty="0" smtClean="0"/>
              <a:t>Network Management (capacity)</a:t>
            </a:r>
          </a:p>
          <a:p>
            <a:pPr>
              <a:buNone/>
            </a:pPr>
            <a:endParaRPr lang="en-US" dirty="0"/>
          </a:p>
        </p:txBody>
      </p:sp>
      <p:pic>
        <p:nvPicPr>
          <p:cNvPr id="5" name="Picture 1" descr="D:\Desktop\Presentations\Sharkfest09\images\microscope_switch_no_fiber_ports.png"/>
          <p:cNvPicPr>
            <a:picLocks noChangeAspect="1" noChangeArrowheads="1"/>
          </p:cNvPicPr>
          <p:nvPr/>
        </p:nvPicPr>
        <p:blipFill>
          <a:blip r:embed="rId2"/>
          <a:srcRect/>
          <a:stretch>
            <a:fillRect/>
          </a:stretch>
        </p:blipFill>
        <p:spPr bwMode="auto">
          <a:xfrm>
            <a:off x="4572000" y="1649615"/>
            <a:ext cx="4419600" cy="4446385"/>
          </a:xfrm>
          <a:prstGeom prst="rect">
            <a:avLst/>
          </a:prstGeom>
          <a:noFill/>
          <a:effectLst>
            <a:outerShdw blurRad="76200" dist="520700" dir="6300000" sx="79000" sy="79000" kx="1200000" algn="br" rotWithShape="0">
              <a:prstClr val="black">
                <a:alpha val="20000"/>
              </a:prstClr>
            </a:outerShdw>
          </a:effectLst>
        </p:spPr>
      </p:pic>
      <p:pic>
        <p:nvPicPr>
          <p:cNvPr id="6" name="Picture 2" descr="D:\Desktop\Presentations\Sharkfest09\images\BPCuffAndCable.png"/>
          <p:cNvPicPr>
            <a:picLocks noChangeAspect="1" noChangeArrowheads="1"/>
          </p:cNvPicPr>
          <p:nvPr/>
        </p:nvPicPr>
        <p:blipFill>
          <a:blip r:embed="rId3"/>
          <a:srcRect/>
          <a:stretch>
            <a:fillRect/>
          </a:stretch>
        </p:blipFill>
        <p:spPr bwMode="auto">
          <a:xfrm>
            <a:off x="374936" y="2743200"/>
            <a:ext cx="8388064"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0-ppt_w/2"/>
                                          </p:val>
                                        </p:tav>
                                      </p:tavLst>
                                    </p:anim>
                                    <p:anim calcmode="lin" valueType="num">
                                      <p:cBhvr additive="base">
                                        <p:cTn id="25" dur="500"/>
                                        <p:tgtEl>
                                          <p:spTgt spid="6"/>
                                        </p:tgtEl>
                                        <p:attrNameLst>
                                          <p:attrName>ppt_y</p:attrName>
                                        </p:attrNameLst>
                                      </p:cBhvr>
                                      <p:tavLst>
                                        <p:tav tm="0">
                                          <p:val>
                                            <p:strVal val="ppt_y"/>
                                          </p:val>
                                        </p:tav>
                                        <p:tav tm="100000">
                                          <p:val>
                                            <p:strVal val="ppt_y"/>
                                          </p:val>
                                        </p:tav>
                                      </p:tavLst>
                                    </p:anim>
                                    <p:set>
                                      <p:cBhvr>
                                        <p:cTn id="26" dur="1" fill="hold">
                                          <p:stCondLst>
                                            <p:cond delay="499"/>
                                          </p:stCondLst>
                                        </p:cTn>
                                        <p:tgtEl>
                                          <p:spTgt spid="6"/>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additive="base">
                                        <p:cTn id="3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additive="base">
                                        <p:cTn id="4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additive="base">
                                        <p:cTn id="4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additive="base">
                                        <p:cTn id="5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 calcmode="lin" valueType="num">
                                      <p:cBhvr additive="base">
                                        <p:cTn id="5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 calcmode="lin" valueType="num">
                                      <p:cBhvr additive="base">
                                        <p:cTn id="6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a:xfrm>
            <a:off x="0" y="0"/>
            <a:ext cx="9144000" cy="1276350"/>
          </a:xfrm>
        </p:spPr>
        <p:txBody>
          <a:bodyPr/>
          <a:lstStyle/>
          <a:p>
            <a:r>
              <a:rPr lang="en-US" dirty="0" smtClean="0"/>
              <a:t>The Tool Deployment Challenge</a:t>
            </a:r>
            <a:endParaRPr lang="en-US" dirty="0" smtClean="0">
              <a:ea typeface="ＭＳ Ｐゴシック" pitchFamily="34" charset="-128"/>
            </a:endParaRPr>
          </a:p>
        </p:txBody>
      </p:sp>
      <p:sp>
        <p:nvSpPr>
          <p:cNvPr id="10243" name="Text Placeholder 4"/>
          <p:cNvSpPr>
            <a:spLocks noGrp="1"/>
          </p:cNvSpPr>
          <p:nvPr>
            <p:ph type="body" sz="half" idx="1"/>
          </p:nvPr>
        </p:nvSpPr>
        <p:spPr>
          <a:xfrm>
            <a:off x="466725" y="1371600"/>
            <a:ext cx="8162925" cy="4648200"/>
          </a:xfrm>
        </p:spPr>
        <p:txBody>
          <a:bodyPr/>
          <a:lstStyle/>
          <a:p>
            <a:pPr eaLnBrk="1" hangingPunct="1">
              <a:spcBef>
                <a:spcPts val="0"/>
              </a:spcBef>
            </a:pPr>
            <a:r>
              <a:rPr lang="en-US" dirty="0" smtClean="0">
                <a:ea typeface="ＭＳ Ｐゴシック" pitchFamily="34" charset="-128"/>
              </a:rPr>
              <a:t>Lack of network visibility</a:t>
            </a:r>
          </a:p>
          <a:p>
            <a:pPr lvl="1" eaLnBrk="1" hangingPunct="1">
              <a:spcBef>
                <a:spcPts val="0"/>
              </a:spcBef>
            </a:pPr>
            <a:r>
              <a:rPr lang="en-US" sz="1800" dirty="0" smtClean="0">
                <a:ea typeface="ＭＳ Ｐゴシック" pitchFamily="34" charset="-128"/>
              </a:rPr>
              <a:t>Not enough SPAN port and TAPs</a:t>
            </a:r>
          </a:p>
          <a:p>
            <a:pPr lvl="1" eaLnBrk="1" hangingPunct="1">
              <a:spcBef>
                <a:spcPts val="0"/>
              </a:spcBef>
            </a:pPr>
            <a:r>
              <a:rPr lang="en-US" sz="1800" dirty="0" smtClean="0">
                <a:ea typeface="ＭＳ Ｐゴシック" pitchFamily="34" charset="-128"/>
              </a:rPr>
              <a:t>Many tools require “big pipe” aggregated view</a:t>
            </a:r>
          </a:p>
          <a:p>
            <a:pPr lvl="1" eaLnBrk="1" hangingPunct="1">
              <a:spcBef>
                <a:spcPts val="0"/>
              </a:spcBef>
            </a:pPr>
            <a:r>
              <a:rPr lang="en-US" sz="1800" dirty="0" smtClean="0">
                <a:ea typeface="ＭＳ Ｐゴシック" pitchFamily="34" charset="-128"/>
              </a:rPr>
              <a:t>Difficult to get big picture view because </a:t>
            </a:r>
            <a:br>
              <a:rPr lang="en-US" sz="1800" dirty="0" smtClean="0">
                <a:ea typeface="ＭＳ Ｐゴシック" pitchFamily="34" charset="-128"/>
              </a:rPr>
            </a:br>
            <a:r>
              <a:rPr lang="en-US" sz="1800" dirty="0" smtClean="0">
                <a:ea typeface="ＭＳ Ｐゴシック" pitchFamily="34" charset="-128"/>
              </a:rPr>
              <a:t>different traffic goes through different </a:t>
            </a:r>
            <a:br>
              <a:rPr lang="en-US" sz="1800" dirty="0" smtClean="0">
                <a:ea typeface="ＭＳ Ｐゴシック" pitchFamily="34" charset="-128"/>
              </a:rPr>
            </a:br>
            <a:r>
              <a:rPr lang="en-US" sz="1800" dirty="0" smtClean="0">
                <a:ea typeface="ＭＳ Ｐゴシック" pitchFamily="34" charset="-128"/>
              </a:rPr>
              <a:t>parts of the network</a:t>
            </a:r>
          </a:p>
          <a:p>
            <a:pPr eaLnBrk="1" hangingPunct="1">
              <a:spcBef>
                <a:spcPts val="0"/>
              </a:spcBef>
            </a:pPr>
            <a:r>
              <a:rPr lang="en-US" dirty="0" smtClean="0">
                <a:ea typeface="ＭＳ Ｐゴシック" pitchFamily="34" charset="-128"/>
              </a:rPr>
              <a:t>High tool cost </a:t>
            </a:r>
          </a:p>
          <a:p>
            <a:pPr lvl="1" eaLnBrk="1" hangingPunct="1">
              <a:spcBef>
                <a:spcPts val="0"/>
              </a:spcBef>
            </a:pPr>
            <a:r>
              <a:rPr lang="en-US" sz="1800" dirty="0" smtClean="0">
                <a:ea typeface="ＭＳ Ｐゴシック" pitchFamily="34" charset="-128"/>
              </a:rPr>
              <a:t>Expensive to place tools at all </a:t>
            </a:r>
            <a:br>
              <a:rPr lang="en-US" sz="1800" dirty="0" smtClean="0">
                <a:ea typeface="ＭＳ Ｐゴシック" pitchFamily="34" charset="-128"/>
              </a:rPr>
            </a:br>
            <a:r>
              <a:rPr lang="en-US" sz="1800" dirty="0" smtClean="0">
                <a:ea typeface="ＭＳ Ｐゴシック" pitchFamily="34" charset="-128"/>
              </a:rPr>
              <a:t>required access points</a:t>
            </a:r>
          </a:p>
          <a:p>
            <a:pPr lvl="1" eaLnBrk="1" hangingPunct="1">
              <a:spcBef>
                <a:spcPts val="0"/>
              </a:spcBef>
            </a:pPr>
            <a:r>
              <a:rPr lang="en-US" sz="1800" dirty="0" smtClean="0">
                <a:ea typeface="ＭＳ Ｐゴシック" pitchFamily="34" charset="-128"/>
              </a:rPr>
              <a:t>High cost to monitor 10G networks</a:t>
            </a:r>
          </a:p>
          <a:p>
            <a:pPr eaLnBrk="1" hangingPunct="1">
              <a:spcBef>
                <a:spcPts val="0"/>
              </a:spcBef>
            </a:pPr>
            <a:r>
              <a:rPr lang="en-US" dirty="0" smtClean="0">
                <a:ea typeface="ＭＳ Ｐゴシック" pitchFamily="34" charset="-128"/>
              </a:rPr>
              <a:t>Overloaded staff</a:t>
            </a:r>
          </a:p>
          <a:p>
            <a:pPr lvl="1" eaLnBrk="1" hangingPunct="1">
              <a:spcBef>
                <a:spcPts val="0"/>
              </a:spcBef>
            </a:pPr>
            <a:r>
              <a:rPr lang="en-US" sz="1800" dirty="0" smtClean="0">
                <a:ea typeface="ＭＳ Ｐゴシック" pitchFamily="34" charset="-128"/>
              </a:rPr>
              <a:t>Setup and maintenance is complex and difficult </a:t>
            </a:r>
          </a:p>
          <a:p>
            <a:pPr lvl="1" eaLnBrk="1" hangingPunct="1">
              <a:spcBef>
                <a:spcPts val="0"/>
              </a:spcBef>
            </a:pPr>
            <a:r>
              <a:rPr lang="en-US" sz="1800" dirty="0" smtClean="0">
                <a:ea typeface="ＭＳ Ｐゴシック" pitchFamily="34" charset="-128"/>
              </a:rPr>
              <a:t>Troubleshooting is too time consuming</a:t>
            </a:r>
          </a:p>
        </p:txBody>
      </p:sp>
      <p:pic>
        <p:nvPicPr>
          <p:cNvPr id="5" name="Picture 7" descr="http://www.rc-technologies.com/images/network/Consultant%202.jpg"/>
          <p:cNvPicPr>
            <a:picLocks noChangeAspect="1" noChangeArrowheads="1"/>
          </p:cNvPicPr>
          <p:nvPr/>
        </p:nvPicPr>
        <p:blipFill>
          <a:blip r:embed="rId3"/>
          <a:srcRect/>
          <a:stretch>
            <a:fillRect/>
          </a:stretch>
        </p:blipFill>
        <p:spPr bwMode="auto">
          <a:xfrm>
            <a:off x="6402125" y="1447800"/>
            <a:ext cx="2513275" cy="40767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anim calcmode="lin" valueType="num">
                                      <p:cBhvr additive="base">
                                        <p:cTn id="11" dur="500" fill="hold"/>
                                        <p:tgtEl>
                                          <p:spTgt spid="1024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24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anim calcmode="lin" valueType="num">
                                      <p:cBhvr additive="base">
                                        <p:cTn id="15" dur="500" fill="hold"/>
                                        <p:tgtEl>
                                          <p:spTgt spid="1024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24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 calcmode="lin" valueType="num">
                                      <p:cBhvr additive="base">
                                        <p:cTn id="19" dur="500" fill="hold"/>
                                        <p:tgtEl>
                                          <p:spTgt spid="1024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3">
                                            <p:txEl>
                                              <p:pRg st="4" end="4"/>
                                            </p:txEl>
                                          </p:spTgt>
                                        </p:tgtEl>
                                        <p:attrNameLst>
                                          <p:attrName>style.visibility</p:attrName>
                                        </p:attrNameLst>
                                      </p:cBhvr>
                                      <p:to>
                                        <p:strVal val="visible"/>
                                      </p:to>
                                    </p:set>
                                    <p:anim calcmode="lin" valueType="num">
                                      <p:cBhvr additive="base">
                                        <p:cTn id="25" dur="500" fill="hold"/>
                                        <p:tgtEl>
                                          <p:spTgt spid="1024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243">
                                            <p:txEl>
                                              <p:pRg st="5" end="5"/>
                                            </p:txEl>
                                          </p:spTgt>
                                        </p:tgtEl>
                                        <p:attrNameLst>
                                          <p:attrName>style.visibility</p:attrName>
                                        </p:attrNameLst>
                                      </p:cBhvr>
                                      <p:to>
                                        <p:strVal val="visible"/>
                                      </p:to>
                                    </p:set>
                                    <p:anim calcmode="lin" valueType="num">
                                      <p:cBhvr additive="base">
                                        <p:cTn id="29" dur="500" fill="hold"/>
                                        <p:tgtEl>
                                          <p:spTgt spid="10243">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0243">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243">
                                            <p:txEl>
                                              <p:pRg st="6" end="6"/>
                                            </p:txEl>
                                          </p:spTgt>
                                        </p:tgtEl>
                                        <p:attrNameLst>
                                          <p:attrName>style.visibility</p:attrName>
                                        </p:attrNameLst>
                                      </p:cBhvr>
                                      <p:to>
                                        <p:strVal val="visible"/>
                                      </p:to>
                                    </p:set>
                                    <p:anim calcmode="lin" valueType="num">
                                      <p:cBhvr additive="base">
                                        <p:cTn id="33" dur="500" fill="hold"/>
                                        <p:tgtEl>
                                          <p:spTgt spid="10243">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024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0243">
                                            <p:txEl>
                                              <p:pRg st="7" end="7"/>
                                            </p:txEl>
                                          </p:spTgt>
                                        </p:tgtEl>
                                        <p:attrNameLst>
                                          <p:attrName>style.visibility</p:attrName>
                                        </p:attrNameLst>
                                      </p:cBhvr>
                                      <p:to>
                                        <p:strVal val="visible"/>
                                      </p:to>
                                    </p:set>
                                    <p:anim calcmode="lin" valueType="num">
                                      <p:cBhvr additive="base">
                                        <p:cTn id="39" dur="500" fill="hold"/>
                                        <p:tgtEl>
                                          <p:spTgt spid="10243">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0243">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243">
                                            <p:txEl>
                                              <p:pRg st="8" end="8"/>
                                            </p:txEl>
                                          </p:spTgt>
                                        </p:tgtEl>
                                        <p:attrNameLst>
                                          <p:attrName>style.visibility</p:attrName>
                                        </p:attrNameLst>
                                      </p:cBhvr>
                                      <p:to>
                                        <p:strVal val="visible"/>
                                      </p:to>
                                    </p:set>
                                    <p:anim calcmode="lin" valueType="num">
                                      <p:cBhvr additive="base">
                                        <p:cTn id="43" dur="500" fill="hold"/>
                                        <p:tgtEl>
                                          <p:spTgt spid="1024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243">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0243">
                                            <p:txEl>
                                              <p:pRg st="9" end="9"/>
                                            </p:txEl>
                                          </p:spTgt>
                                        </p:tgtEl>
                                        <p:attrNameLst>
                                          <p:attrName>style.visibility</p:attrName>
                                        </p:attrNameLst>
                                      </p:cBhvr>
                                      <p:to>
                                        <p:strVal val="visible"/>
                                      </p:to>
                                    </p:set>
                                    <p:anim calcmode="lin" valueType="num">
                                      <p:cBhvr additive="base">
                                        <p:cTn id="47" dur="500" fill="hold"/>
                                        <p:tgtEl>
                                          <p:spTgt spid="10243">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024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Typical Datacenter Network</a:t>
            </a:r>
            <a:endParaRPr lang="en-US" dirty="0"/>
          </a:p>
        </p:txBody>
      </p:sp>
      <p:pic>
        <p:nvPicPr>
          <p:cNvPr id="22530" name="Picture 2" descr="D:\Desktop\Presentations\Sharkfest09\images\fountain_no_kids.JPG"/>
          <p:cNvPicPr>
            <a:picLocks noChangeAspect="1" noChangeArrowheads="1"/>
          </p:cNvPicPr>
          <p:nvPr/>
        </p:nvPicPr>
        <p:blipFill>
          <a:blip r:embed="rId2"/>
          <a:srcRect/>
          <a:stretch>
            <a:fillRect/>
          </a:stretch>
        </p:blipFill>
        <p:spPr bwMode="auto">
          <a:xfrm>
            <a:off x="1107971" y="1371600"/>
            <a:ext cx="6814338" cy="4542892"/>
          </a:xfrm>
          <a:prstGeom prst="rect">
            <a:avLst/>
          </a:prstGeom>
          <a:noFill/>
        </p:spPr>
      </p:pic>
      <p:grpSp>
        <p:nvGrpSpPr>
          <p:cNvPr id="106" name="Group 105"/>
          <p:cNvGrpSpPr/>
          <p:nvPr/>
        </p:nvGrpSpPr>
        <p:grpSpPr>
          <a:xfrm>
            <a:off x="1042988" y="1600200"/>
            <a:ext cx="8024812" cy="4114799"/>
            <a:chOff x="1042988" y="1600200"/>
            <a:chExt cx="8024812" cy="4114799"/>
          </a:xfrm>
        </p:grpSpPr>
        <p:grpSp>
          <p:nvGrpSpPr>
            <p:cNvPr id="100" name="Group 99"/>
            <p:cNvGrpSpPr/>
            <p:nvPr/>
          </p:nvGrpSpPr>
          <p:grpSpPr>
            <a:xfrm>
              <a:off x="1042988" y="1600200"/>
              <a:ext cx="8024812" cy="4114799"/>
              <a:chOff x="1042988" y="1600200"/>
              <a:chExt cx="8024812" cy="4114799"/>
            </a:xfrm>
          </p:grpSpPr>
          <p:sp>
            <p:nvSpPr>
              <p:cNvPr id="5" name="Text Box 81"/>
              <p:cNvSpPr txBox="1">
                <a:spLocks noChangeArrowheads="1"/>
              </p:cNvSpPr>
              <p:nvPr/>
            </p:nvSpPr>
            <p:spPr bwMode="auto">
              <a:xfrm>
                <a:off x="2751767" y="5098220"/>
                <a:ext cx="1015595" cy="262572"/>
              </a:xfrm>
              <a:prstGeom prst="rect">
                <a:avLst/>
              </a:prstGeom>
              <a:noFill/>
              <a:ln w="9525">
                <a:noFill/>
                <a:miter lim="800000"/>
                <a:headEnd/>
                <a:tailEnd/>
              </a:ln>
            </p:spPr>
            <p:txBody>
              <a:bodyPr>
                <a:spAutoFit/>
              </a:bodyPr>
              <a:lstStyle/>
              <a:p>
                <a:pPr>
                  <a:defRPr/>
                </a:pPr>
                <a:r>
                  <a:rPr lang="en-US" sz="1400" i="1" dirty="0">
                    <a:latin typeface="+mj-lt"/>
                    <a:ea typeface="ＭＳ Ｐゴシック"/>
                    <a:cs typeface="ＭＳ Ｐゴシック"/>
                  </a:rPr>
                  <a:t>Switches</a:t>
                </a:r>
              </a:p>
            </p:txBody>
          </p:sp>
          <p:sp>
            <p:nvSpPr>
              <p:cNvPr id="6" name="Text Box 82"/>
              <p:cNvSpPr txBox="1">
                <a:spLocks noChangeArrowheads="1"/>
              </p:cNvSpPr>
              <p:nvPr/>
            </p:nvSpPr>
            <p:spPr bwMode="auto">
              <a:xfrm>
                <a:off x="6477227" y="2225790"/>
                <a:ext cx="1429893" cy="262572"/>
              </a:xfrm>
              <a:prstGeom prst="rect">
                <a:avLst/>
              </a:prstGeom>
              <a:noFill/>
              <a:ln w="9525">
                <a:noFill/>
                <a:miter lim="800000"/>
                <a:headEnd/>
                <a:tailEnd/>
              </a:ln>
            </p:spPr>
            <p:txBody>
              <a:bodyPr>
                <a:spAutoFit/>
              </a:bodyPr>
              <a:lstStyle/>
              <a:p>
                <a:pPr>
                  <a:defRPr/>
                </a:pPr>
                <a:r>
                  <a:rPr lang="en-US" sz="1400" i="1" dirty="0">
                    <a:latin typeface="+mj-lt"/>
                    <a:ea typeface="ＭＳ Ｐゴシック"/>
                    <a:cs typeface="ＭＳ Ｐゴシック"/>
                  </a:rPr>
                  <a:t>Web Servers</a:t>
                </a:r>
              </a:p>
            </p:txBody>
          </p:sp>
          <p:sp>
            <p:nvSpPr>
              <p:cNvPr id="7" name="Text Box 81"/>
              <p:cNvSpPr txBox="1">
                <a:spLocks noChangeArrowheads="1"/>
              </p:cNvSpPr>
              <p:nvPr/>
            </p:nvSpPr>
            <p:spPr bwMode="auto">
              <a:xfrm>
                <a:off x="1042988" y="4915217"/>
                <a:ext cx="918872" cy="625408"/>
              </a:xfrm>
              <a:prstGeom prst="rect">
                <a:avLst/>
              </a:prstGeom>
              <a:noFill/>
              <a:ln w="9525">
                <a:noFill/>
                <a:miter lim="800000"/>
                <a:headEnd/>
                <a:tailEnd/>
              </a:ln>
            </p:spPr>
            <p:txBody>
              <a:bodyPr wrap="square">
                <a:spAutoFit/>
              </a:bodyPr>
              <a:lstStyle/>
              <a:p>
                <a:pPr>
                  <a:defRPr/>
                </a:pPr>
                <a:r>
                  <a:rPr lang="en-US" sz="1400" i="1" dirty="0">
                    <a:latin typeface="+mj-lt"/>
                    <a:ea typeface="ＭＳ Ｐゴシック"/>
                    <a:cs typeface="ＭＳ Ｐゴシック"/>
                  </a:rPr>
                  <a:t>Edge Router</a:t>
                </a:r>
              </a:p>
            </p:txBody>
          </p:sp>
          <p:cxnSp>
            <p:nvCxnSpPr>
              <p:cNvPr id="8" name="Straight Connector 7"/>
              <p:cNvCxnSpPr/>
              <p:nvPr/>
            </p:nvCxnSpPr>
            <p:spPr>
              <a:xfrm rot="16200000" flipH="1">
                <a:off x="1561449" y="4278857"/>
                <a:ext cx="676695" cy="28533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757129" y="4084940"/>
                <a:ext cx="786683" cy="17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019368" y="3915766"/>
                <a:ext cx="9511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042462" y="4761635"/>
                <a:ext cx="786683" cy="17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972619" y="3660243"/>
                <a:ext cx="71414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114480" y="4844459"/>
                <a:ext cx="501349"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471795" y="4506111"/>
                <a:ext cx="428807"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2646166" y="3986696"/>
                <a:ext cx="1437977" cy="78507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187022" y="4083177"/>
                <a:ext cx="714141"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73179" y="4252351"/>
                <a:ext cx="643211"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757689" y="5098220"/>
                <a:ext cx="643211"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3710399" y="3518531"/>
                <a:ext cx="2453020" cy="12138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543287" y="4675285"/>
                <a:ext cx="64321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543847" y="5350219"/>
                <a:ext cx="714141" cy="17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830232" y="5101744"/>
                <a:ext cx="641598"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186496" y="3998590"/>
                <a:ext cx="643211"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58513" y="4759872"/>
                <a:ext cx="71414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972093" y="3491069"/>
                <a:ext cx="64321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544372" y="4506111"/>
                <a:ext cx="570668"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544372" y="3321895"/>
                <a:ext cx="785072"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329970" y="2898961"/>
                <a:ext cx="64321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290755" y="2729787"/>
                <a:ext cx="883406" cy="352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758776" y="5013633"/>
                <a:ext cx="64321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758776" y="3744829"/>
                <a:ext cx="643210"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505157" y="3152721"/>
                <a:ext cx="1062345"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92103" y="3660243"/>
                <a:ext cx="785072"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972654" y="4167764"/>
                <a:ext cx="928544"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187057" y="4759872"/>
                <a:ext cx="857613"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472391" y="5267393"/>
                <a:ext cx="786683" cy="176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7" name="Group 54"/>
              <p:cNvGrpSpPr>
                <a:grpSpLocks/>
              </p:cNvGrpSpPr>
              <p:nvPr/>
            </p:nvGrpSpPr>
            <p:grpSpPr bwMode="auto">
              <a:xfrm>
                <a:off x="5972654" y="2137679"/>
                <a:ext cx="357876" cy="676695"/>
                <a:chOff x="2426" y="2962"/>
                <a:chExt cx="416" cy="550"/>
              </a:xfrm>
            </p:grpSpPr>
            <p:pic>
              <p:nvPicPr>
                <p:cNvPr id="96"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97"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98"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grpSp>
            <p:nvGrpSpPr>
              <p:cNvPr id="38" name="Group 54"/>
              <p:cNvGrpSpPr>
                <a:grpSpLocks/>
              </p:cNvGrpSpPr>
              <p:nvPr/>
            </p:nvGrpSpPr>
            <p:grpSpPr bwMode="auto">
              <a:xfrm>
                <a:off x="6401460" y="2645200"/>
                <a:ext cx="357876" cy="616779"/>
                <a:chOff x="2426" y="2962"/>
                <a:chExt cx="416" cy="550"/>
              </a:xfrm>
            </p:grpSpPr>
            <p:pic>
              <p:nvPicPr>
                <p:cNvPr id="93"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94"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95"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grpSp>
            <p:nvGrpSpPr>
              <p:cNvPr id="39" name="Group 54"/>
              <p:cNvGrpSpPr>
                <a:grpSpLocks/>
              </p:cNvGrpSpPr>
              <p:nvPr/>
            </p:nvGrpSpPr>
            <p:grpSpPr bwMode="auto">
              <a:xfrm>
                <a:off x="7259074" y="5098220"/>
                <a:ext cx="357876" cy="616779"/>
                <a:chOff x="2426" y="2962"/>
                <a:chExt cx="416" cy="550"/>
              </a:xfrm>
            </p:grpSpPr>
            <p:pic>
              <p:nvPicPr>
                <p:cNvPr id="90"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91"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92"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grpSp>
            <p:nvGrpSpPr>
              <p:cNvPr id="40" name="Group 54"/>
              <p:cNvGrpSpPr>
                <a:grpSpLocks/>
              </p:cNvGrpSpPr>
              <p:nvPr/>
            </p:nvGrpSpPr>
            <p:grpSpPr bwMode="auto">
              <a:xfrm>
                <a:off x="6472391" y="3321895"/>
                <a:ext cx="357876" cy="616779"/>
                <a:chOff x="2426" y="2962"/>
                <a:chExt cx="416" cy="550"/>
              </a:xfrm>
            </p:grpSpPr>
            <p:pic>
              <p:nvPicPr>
                <p:cNvPr id="87"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88"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89"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grpSp>
            <p:nvGrpSpPr>
              <p:cNvPr id="41" name="Group 54"/>
              <p:cNvGrpSpPr>
                <a:grpSpLocks/>
              </p:cNvGrpSpPr>
              <p:nvPr/>
            </p:nvGrpSpPr>
            <p:grpSpPr bwMode="auto">
              <a:xfrm>
                <a:off x="6849612" y="3787123"/>
                <a:ext cx="357876" cy="616779"/>
                <a:chOff x="2426" y="2962"/>
                <a:chExt cx="416" cy="550"/>
              </a:xfrm>
            </p:grpSpPr>
            <p:pic>
              <p:nvPicPr>
                <p:cNvPr id="84"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85"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86"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grpSp>
            <p:nvGrpSpPr>
              <p:cNvPr id="42" name="Group 54"/>
              <p:cNvGrpSpPr>
                <a:grpSpLocks/>
              </p:cNvGrpSpPr>
              <p:nvPr/>
            </p:nvGrpSpPr>
            <p:grpSpPr bwMode="auto">
              <a:xfrm>
                <a:off x="7044671" y="4421525"/>
                <a:ext cx="357876" cy="616779"/>
                <a:chOff x="2426" y="2962"/>
                <a:chExt cx="416" cy="550"/>
              </a:xfrm>
            </p:grpSpPr>
            <p:pic>
              <p:nvPicPr>
                <p:cNvPr id="81" name="Picture 55"/>
                <p:cNvPicPr>
                  <a:picLocks noChangeArrowheads="1"/>
                </p:cNvPicPr>
                <p:nvPr/>
              </p:nvPicPr>
              <p:blipFill>
                <a:blip r:embed="rId3"/>
                <a:srcRect/>
                <a:stretch>
                  <a:fillRect/>
                </a:stretch>
              </p:blipFill>
              <p:spPr bwMode="auto">
                <a:xfrm>
                  <a:off x="2426" y="2962"/>
                  <a:ext cx="224" cy="358"/>
                </a:xfrm>
                <a:prstGeom prst="rect">
                  <a:avLst/>
                </a:prstGeom>
                <a:noFill/>
                <a:ln w="9525">
                  <a:noFill/>
                  <a:miter lim="800000"/>
                  <a:headEnd/>
                  <a:tailEnd/>
                </a:ln>
              </p:spPr>
            </p:pic>
            <p:pic>
              <p:nvPicPr>
                <p:cNvPr id="82" name="Picture 56"/>
                <p:cNvPicPr>
                  <a:picLocks noChangeArrowheads="1"/>
                </p:cNvPicPr>
                <p:nvPr/>
              </p:nvPicPr>
              <p:blipFill>
                <a:blip r:embed="rId3"/>
                <a:srcRect/>
                <a:stretch>
                  <a:fillRect/>
                </a:stretch>
              </p:blipFill>
              <p:spPr bwMode="auto">
                <a:xfrm>
                  <a:off x="2522" y="3058"/>
                  <a:ext cx="224" cy="358"/>
                </a:xfrm>
                <a:prstGeom prst="rect">
                  <a:avLst/>
                </a:prstGeom>
                <a:noFill/>
                <a:ln w="9525">
                  <a:noFill/>
                  <a:miter lim="800000"/>
                  <a:headEnd/>
                  <a:tailEnd/>
                </a:ln>
              </p:spPr>
            </p:pic>
            <p:pic>
              <p:nvPicPr>
                <p:cNvPr id="83" name="Picture 57"/>
                <p:cNvPicPr>
                  <a:picLocks noChangeArrowheads="1"/>
                </p:cNvPicPr>
                <p:nvPr/>
              </p:nvPicPr>
              <p:blipFill>
                <a:blip r:embed="rId3"/>
                <a:srcRect/>
                <a:stretch>
                  <a:fillRect/>
                </a:stretch>
              </p:blipFill>
              <p:spPr bwMode="auto">
                <a:xfrm>
                  <a:off x="2618" y="3154"/>
                  <a:ext cx="224" cy="358"/>
                </a:xfrm>
                <a:prstGeom prst="rect">
                  <a:avLst/>
                </a:prstGeom>
                <a:noFill/>
                <a:ln w="9525">
                  <a:noFill/>
                  <a:miter lim="800000"/>
                  <a:headEnd/>
                  <a:tailEnd/>
                </a:ln>
              </p:spPr>
            </p:pic>
          </p:grpSp>
          <p:pic>
            <p:nvPicPr>
              <p:cNvPr id="43" name="Picture 37"/>
              <p:cNvPicPr>
                <a:picLocks noChangeArrowheads="1"/>
              </p:cNvPicPr>
              <p:nvPr/>
            </p:nvPicPr>
            <p:blipFill>
              <a:blip r:embed="rId4"/>
              <a:srcRect/>
              <a:stretch>
                <a:fillRect/>
              </a:stretch>
            </p:blipFill>
            <p:spPr bwMode="auto">
              <a:xfrm>
                <a:off x="1113918" y="4336938"/>
                <a:ext cx="501350" cy="422934"/>
              </a:xfrm>
              <a:prstGeom prst="rect">
                <a:avLst/>
              </a:prstGeom>
              <a:noFill/>
              <a:ln w="9525">
                <a:noFill/>
                <a:miter lim="800000"/>
                <a:headEnd/>
                <a:tailEnd/>
              </a:ln>
            </p:spPr>
          </p:pic>
          <p:pic>
            <p:nvPicPr>
              <p:cNvPr id="44" name="Picture 59" descr="MGX8000MultiserviceSwitch"/>
              <p:cNvPicPr>
                <a:picLocks noChangeAspect="1" noChangeArrowheads="1"/>
              </p:cNvPicPr>
              <p:nvPr/>
            </p:nvPicPr>
            <p:blipFill>
              <a:blip r:embed="rId5"/>
              <a:srcRect/>
              <a:stretch>
                <a:fillRect/>
              </a:stretch>
            </p:blipFill>
            <p:spPr bwMode="auto">
              <a:xfrm>
                <a:off x="2471269" y="3744829"/>
                <a:ext cx="403014" cy="507521"/>
              </a:xfrm>
              <a:prstGeom prst="rect">
                <a:avLst/>
              </a:prstGeom>
              <a:noFill/>
              <a:ln w="9525">
                <a:noFill/>
                <a:miter lim="800000"/>
                <a:headEnd/>
                <a:tailEnd/>
              </a:ln>
            </p:spPr>
          </p:pic>
          <p:pic>
            <p:nvPicPr>
              <p:cNvPr id="45" name="Picture 59" descr="MGX8000MultiserviceSwitch"/>
              <p:cNvPicPr>
                <a:picLocks noChangeAspect="1" noChangeArrowheads="1"/>
              </p:cNvPicPr>
              <p:nvPr/>
            </p:nvPicPr>
            <p:blipFill>
              <a:blip r:embed="rId5"/>
              <a:srcRect/>
              <a:stretch>
                <a:fillRect/>
              </a:stretch>
            </p:blipFill>
            <p:spPr bwMode="auto">
              <a:xfrm>
                <a:off x="2829145" y="4590698"/>
                <a:ext cx="401402" cy="507521"/>
              </a:xfrm>
              <a:prstGeom prst="rect">
                <a:avLst/>
              </a:prstGeom>
              <a:noFill/>
              <a:ln w="9525">
                <a:noFill/>
                <a:miter lim="800000"/>
                <a:headEnd/>
                <a:tailEnd/>
              </a:ln>
            </p:spPr>
          </p:pic>
          <p:pic>
            <p:nvPicPr>
              <p:cNvPr id="46" name="Picture 59" descr="MGX8000MultiserviceSwitch"/>
              <p:cNvPicPr>
                <a:picLocks noChangeAspect="1" noChangeArrowheads="1"/>
              </p:cNvPicPr>
              <p:nvPr/>
            </p:nvPicPr>
            <p:blipFill>
              <a:blip r:embed="rId5"/>
              <a:srcRect/>
              <a:stretch>
                <a:fillRect/>
              </a:stretch>
            </p:blipFill>
            <p:spPr bwMode="auto">
              <a:xfrm>
                <a:off x="3686759" y="3321895"/>
                <a:ext cx="401402" cy="507521"/>
              </a:xfrm>
              <a:prstGeom prst="rect">
                <a:avLst/>
              </a:prstGeom>
              <a:noFill/>
              <a:ln w="9525">
                <a:noFill/>
                <a:miter lim="800000"/>
                <a:headEnd/>
                <a:tailEnd/>
              </a:ln>
            </p:spPr>
          </p:pic>
          <p:pic>
            <p:nvPicPr>
              <p:cNvPr id="47" name="Picture 59" descr="MGX8000MultiserviceSwitch"/>
              <p:cNvPicPr>
                <a:picLocks noChangeAspect="1" noChangeArrowheads="1"/>
              </p:cNvPicPr>
              <p:nvPr/>
            </p:nvPicPr>
            <p:blipFill>
              <a:blip r:embed="rId5"/>
              <a:srcRect/>
              <a:stretch>
                <a:fillRect/>
              </a:stretch>
            </p:blipFill>
            <p:spPr bwMode="auto">
              <a:xfrm>
                <a:off x="3901163" y="3829416"/>
                <a:ext cx="401401" cy="507521"/>
              </a:xfrm>
              <a:prstGeom prst="rect">
                <a:avLst/>
              </a:prstGeom>
              <a:noFill/>
              <a:ln w="9525">
                <a:noFill/>
                <a:miter lim="800000"/>
                <a:headEnd/>
                <a:tailEnd/>
              </a:ln>
            </p:spPr>
          </p:pic>
          <p:pic>
            <p:nvPicPr>
              <p:cNvPr id="48" name="Picture 59" descr="MGX8000MultiserviceSwitch"/>
              <p:cNvPicPr>
                <a:picLocks noChangeAspect="1" noChangeArrowheads="1"/>
              </p:cNvPicPr>
              <p:nvPr/>
            </p:nvPicPr>
            <p:blipFill>
              <a:blip r:embed="rId5"/>
              <a:srcRect/>
              <a:stretch>
                <a:fillRect/>
              </a:stretch>
            </p:blipFill>
            <p:spPr bwMode="auto">
              <a:xfrm>
                <a:off x="4186496" y="4336938"/>
                <a:ext cx="401402" cy="507521"/>
              </a:xfrm>
              <a:prstGeom prst="rect">
                <a:avLst/>
              </a:prstGeom>
              <a:noFill/>
              <a:ln w="9525">
                <a:noFill/>
                <a:miter lim="800000"/>
                <a:headEnd/>
                <a:tailEnd/>
              </a:ln>
            </p:spPr>
          </p:pic>
          <p:pic>
            <p:nvPicPr>
              <p:cNvPr id="49" name="Picture 59" descr="MGX8000MultiserviceSwitch"/>
              <p:cNvPicPr>
                <a:picLocks noChangeAspect="1" noChangeArrowheads="1"/>
              </p:cNvPicPr>
              <p:nvPr/>
            </p:nvPicPr>
            <p:blipFill>
              <a:blip r:embed="rId5"/>
              <a:srcRect/>
              <a:stretch>
                <a:fillRect/>
              </a:stretch>
            </p:blipFill>
            <p:spPr bwMode="auto">
              <a:xfrm>
                <a:off x="4400900" y="4844459"/>
                <a:ext cx="401401" cy="507521"/>
              </a:xfrm>
              <a:prstGeom prst="rect">
                <a:avLst/>
              </a:prstGeom>
              <a:noFill/>
              <a:ln w="9525">
                <a:noFill/>
                <a:miter lim="800000"/>
                <a:headEnd/>
                <a:tailEnd/>
              </a:ln>
            </p:spPr>
          </p:pic>
          <p:pic>
            <p:nvPicPr>
              <p:cNvPr id="50" name="Picture 59" descr="MGX8000MultiserviceSwitch"/>
              <p:cNvPicPr>
                <a:picLocks noChangeAspect="1" noChangeArrowheads="1"/>
              </p:cNvPicPr>
              <p:nvPr/>
            </p:nvPicPr>
            <p:blipFill>
              <a:blip r:embed="rId5"/>
              <a:srcRect/>
              <a:stretch>
                <a:fillRect/>
              </a:stretch>
            </p:blipFill>
            <p:spPr bwMode="auto">
              <a:xfrm>
                <a:off x="4900637" y="2476026"/>
                <a:ext cx="403014" cy="507521"/>
              </a:xfrm>
              <a:prstGeom prst="rect">
                <a:avLst/>
              </a:prstGeom>
              <a:noFill/>
              <a:ln w="9525">
                <a:noFill/>
                <a:miter lim="800000"/>
                <a:headEnd/>
                <a:tailEnd/>
              </a:ln>
            </p:spPr>
          </p:pic>
          <p:pic>
            <p:nvPicPr>
              <p:cNvPr id="51" name="Picture 59" descr="MGX8000MultiserviceSwitch"/>
              <p:cNvPicPr>
                <a:picLocks noChangeAspect="1" noChangeArrowheads="1"/>
              </p:cNvPicPr>
              <p:nvPr/>
            </p:nvPicPr>
            <p:blipFill>
              <a:blip r:embed="rId5"/>
              <a:srcRect/>
              <a:stretch>
                <a:fillRect/>
              </a:stretch>
            </p:blipFill>
            <p:spPr bwMode="auto">
              <a:xfrm>
                <a:off x="5115040" y="2898961"/>
                <a:ext cx="403014" cy="507521"/>
              </a:xfrm>
              <a:prstGeom prst="rect">
                <a:avLst/>
              </a:prstGeom>
              <a:noFill/>
              <a:ln w="9525">
                <a:noFill/>
                <a:miter lim="800000"/>
                <a:headEnd/>
                <a:tailEnd/>
              </a:ln>
            </p:spPr>
          </p:pic>
          <p:pic>
            <p:nvPicPr>
              <p:cNvPr id="52" name="Picture 59" descr="MGX8000MultiserviceSwitch"/>
              <p:cNvPicPr>
                <a:picLocks noChangeAspect="1" noChangeArrowheads="1"/>
              </p:cNvPicPr>
              <p:nvPr/>
            </p:nvPicPr>
            <p:blipFill>
              <a:blip r:embed="rId5"/>
              <a:srcRect/>
              <a:stretch>
                <a:fillRect/>
              </a:stretch>
            </p:blipFill>
            <p:spPr bwMode="auto">
              <a:xfrm>
                <a:off x="5401986" y="3406482"/>
                <a:ext cx="401402" cy="507521"/>
              </a:xfrm>
              <a:prstGeom prst="rect">
                <a:avLst/>
              </a:prstGeom>
              <a:noFill/>
              <a:ln w="9525">
                <a:noFill/>
                <a:miter lim="800000"/>
                <a:headEnd/>
                <a:tailEnd/>
              </a:ln>
            </p:spPr>
          </p:pic>
          <p:pic>
            <p:nvPicPr>
              <p:cNvPr id="53" name="Picture 59" descr="MGX8000MultiserviceSwitch"/>
              <p:cNvPicPr>
                <a:picLocks noChangeAspect="1" noChangeArrowheads="1"/>
              </p:cNvPicPr>
              <p:nvPr/>
            </p:nvPicPr>
            <p:blipFill>
              <a:blip r:embed="rId5"/>
              <a:srcRect/>
              <a:stretch>
                <a:fillRect/>
              </a:stretch>
            </p:blipFill>
            <p:spPr bwMode="auto">
              <a:xfrm>
                <a:off x="5616390" y="3914003"/>
                <a:ext cx="401401" cy="507521"/>
              </a:xfrm>
              <a:prstGeom prst="rect">
                <a:avLst/>
              </a:prstGeom>
              <a:noFill/>
              <a:ln w="9525">
                <a:noFill/>
                <a:miter lim="800000"/>
                <a:headEnd/>
                <a:tailEnd/>
              </a:ln>
            </p:spPr>
          </p:pic>
          <p:pic>
            <p:nvPicPr>
              <p:cNvPr id="54" name="Picture 59" descr="MGX8000MultiserviceSwitch"/>
              <p:cNvPicPr>
                <a:picLocks noChangeAspect="1" noChangeArrowheads="1"/>
              </p:cNvPicPr>
              <p:nvPr/>
            </p:nvPicPr>
            <p:blipFill>
              <a:blip r:embed="rId5"/>
              <a:srcRect/>
              <a:stretch>
                <a:fillRect/>
              </a:stretch>
            </p:blipFill>
            <p:spPr bwMode="auto">
              <a:xfrm>
                <a:off x="5830793" y="4421525"/>
                <a:ext cx="401402" cy="507521"/>
              </a:xfrm>
              <a:prstGeom prst="rect">
                <a:avLst/>
              </a:prstGeom>
              <a:noFill/>
              <a:ln w="9525">
                <a:noFill/>
                <a:miter lim="800000"/>
                <a:headEnd/>
                <a:tailEnd/>
              </a:ln>
            </p:spPr>
          </p:pic>
          <p:pic>
            <p:nvPicPr>
              <p:cNvPr id="55" name="Picture 59" descr="MGX8000MultiserviceSwitch"/>
              <p:cNvPicPr>
                <a:picLocks noChangeAspect="1" noChangeArrowheads="1"/>
              </p:cNvPicPr>
              <p:nvPr/>
            </p:nvPicPr>
            <p:blipFill>
              <a:blip r:embed="rId5"/>
              <a:srcRect/>
              <a:stretch>
                <a:fillRect/>
              </a:stretch>
            </p:blipFill>
            <p:spPr bwMode="auto">
              <a:xfrm>
                <a:off x="6116127" y="4929046"/>
                <a:ext cx="401401" cy="507521"/>
              </a:xfrm>
              <a:prstGeom prst="rect">
                <a:avLst/>
              </a:prstGeom>
              <a:noFill/>
              <a:ln w="9525">
                <a:noFill/>
                <a:miter lim="800000"/>
                <a:headEnd/>
                <a:tailEnd/>
              </a:ln>
            </p:spPr>
          </p:pic>
          <p:sp>
            <p:nvSpPr>
              <p:cNvPr id="56" name="Text Box 81"/>
              <p:cNvSpPr txBox="1">
                <a:spLocks noChangeArrowheads="1"/>
              </p:cNvSpPr>
              <p:nvPr/>
            </p:nvSpPr>
            <p:spPr bwMode="auto">
              <a:xfrm>
                <a:off x="5687320" y="5355505"/>
                <a:ext cx="1857088" cy="262572"/>
              </a:xfrm>
              <a:prstGeom prst="rect">
                <a:avLst/>
              </a:prstGeom>
              <a:noFill/>
              <a:ln w="9525">
                <a:noFill/>
                <a:miter lim="800000"/>
                <a:headEnd/>
                <a:tailEnd/>
              </a:ln>
            </p:spPr>
            <p:txBody>
              <a:bodyPr>
                <a:spAutoFit/>
              </a:bodyPr>
              <a:lstStyle/>
              <a:p>
                <a:pPr>
                  <a:defRPr/>
                </a:pPr>
                <a:r>
                  <a:rPr lang="en-US" sz="1400" i="1">
                    <a:latin typeface="+mj-lt"/>
                    <a:ea typeface="ＭＳ Ｐゴシック"/>
                    <a:cs typeface="ＭＳ Ｐゴシック"/>
                  </a:rPr>
                  <a:t>Server Switches</a:t>
                </a:r>
              </a:p>
            </p:txBody>
          </p:sp>
          <p:sp>
            <p:nvSpPr>
              <p:cNvPr id="57" name="Text Box 82"/>
              <p:cNvSpPr txBox="1">
                <a:spLocks noChangeArrowheads="1"/>
              </p:cNvSpPr>
              <p:nvPr/>
            </p:nvSpPr>
            <p:spPr bwMode="auto">
              <a:xfrm>
                <a:off x="6943111" y="3410006"/>
                <a:ext cx="1428281" cy="262572"/>
              </a:xfrm>
              <a:prstGeom prst="rect">
                <a:avLst/>
              </a:prstGeom>
              <a:noFill/>
              <a:ln w="9525">
                <a:noFill/>
                <a:miter lim="800000"/>
                <a:headEnd/>
                <a:tailEnd/>
              </a:ln>
            </p:spPr>
            <p:txBody>
              <a:bodyPr>
                <a:spAutoFit/>
              </a:bodyPr>
              <a:lstStyle/>
              <a:p>
                <a:pPr>
                  <a:defRPr/>
                </a:pPr>
                <a:r>
                  <a:rPr lang="en-US" sz="1400" i="1">
                    <a:latin typeface="+mj-lt"/>
                    <a:ea typeface="ＭＳ Ｐゴシック"/>
                    <a:cs typeface="ＭＳ Ｐゴシック"/>
                  </a:rPr>
                  <a:t>Apps Servers</a:t>
                </a:r>
              </a:p>
            </p:txBody>
          </p:sp>
          <p:sp>
            <p:nvSpPr>
              <p:cNvPr id="58" name="Text Box 82"/>
              <p:cNvSpPr txBox="1">
                <a:spLocks noChangeArrowheads="1"/>
              </p:cNvSpPr>
              <p:nvPr/>
            </p:nvSpPr>
            <p:spPr bwMode="auto">
              <a:xfrm>
                <a:off x="7639519" y="4754585"/>
                <a:ext cx="1428281" cy="262572"/>
              </a:xfrm>
              <a:prstGeom prst="rect">
                <a:avLst/>
              </a:prstGeom>
              <a:noFill/>
              <a:ln w="9525">
                <a:noFill/>
                <a:miter lim="800000"/>
                <a:headEnd/>
                <a:tailEnd/>
              </a:ln>
            </p:spPr>
            <p:txBody>
              <a:bodyPr>
                <a:spAutoFit/>
              </a:bodyPr>
              <a:lstStyle/>
              <a:p>
                <a:pPr>
                  <a:defRPr/>
                </a:pPr>
                <a:r>
                  <a:rPr lang="en-US" sz="1400" i="1" dirty="0">
                    <a:latin typeface="+mj-lt"/>
                    <a:ea typeface="ＭＳ Ｐゴシック"/>
                    <a:cs typeface="ＭＳ Ｐゴシック"/>
                  </a:rPr>
                  <a:t>DB Servers</a:t>
                </a:r>
              </a:p>
            </p:txBody>
          </p:sp>
          <p:grpSp>
            <p:nvGrpSpPr>
              <p:cNvPr id="59" name="Group 110"/>
              <p:cNvGrpSpPr>
                <a:grpSpLocks/>
              </p:cNvGrpSpPr>
              <p:nvPr/>
            </p:nvGrpSpPr>
            <p:grpSpPr bwMode="auto">
              <a:xfrm>
                <a:off x="1961858" y="2678681"/>
                <a:ext cx="999473" cy="801813"/>
                <a:chOff x="1168400" y="1691074"/>
                <a:chExt cx="985024" cy="721926"/>
              </a:xfrm>
            </p:grpSpPr>
            <p:pic>
              <p:nvPicPr>
                <p:cNvPr id="78" name="Picture 103" descr="lime.png"/>
                <p:cNvPicPr>
                  <a:picLocks noChangeAspect="1"/>
                </p:cNvPicPr>
                <p:nvPr/>
              </p:nvPicPr>
              <p:blipFill>
                <a:blip r:embed="rId6"/>
                <a:srcRect/>
                <a:stretch>
                  <a:fillRect/>
                </a:stretch>
              </p:blipFill>
              <p:spPr bwMode="auto">
                <a:xfrm>
                  <a:off x="1168400" y="1693474"/>
                  <a:ext cx="454024" cy="351226"/>
                </a:xfrm>
                <a:prstGeom prst="rect">
                  <a:avLst/>
                </a:prstGeom>
                <a:noFill/>
                <a:ln w="9525">
                  <a:noFill/>
                  <a:miter lim="800000"/>
                  <a:headEnd/>
                  <a:tailEnd/>
                </a:ln>
              </p:spPr>
            </p:pic>
            <p:pic>
              <p:nvPicPr>
                <p:cNvPr id="79" name="Picture 104" descr="orange.png"/>
                <p:cNvPicPr>
                  <a:picLocks noChangeAspect="1"/>
                </p:cNvPicPr>
                <p:nvPr/>
              </p:nvPicPr>
              <p:blipFill>
                <a:blip r:embed="rId7"/>
                <a:srcRect/>
                <a:stretch>
                  <a:fillRect/>
                </a:stretch>
              </p:blipFill>
              <p:spPr bwMode="auto">
                <a:xfrm>
                  <a:off x="1699400" y="1691074"/>
                  <a:ext cx="454024" cy="351226"/>
                </a:xfrm>
                <a:prstGeom prst="rect">
                  <a:avLst/>
                </a:prstGeom>
                <a:noFill/>
                <a:ln w="9525">
                  <a:noFill/>
                  <a:miter lim="800000"/>
                  <a:headEnd/>
                  <a:tailEnd/>
                </a:ln>
              </p:spPr>
            </p:pic>
            <p:pic>
              <p:nvPicPr>
                <p:cNvPr id="80" name="Picture 106" descr="Red.png"/>
                <p:cNvPicPr>
                  <a:picLocks noChangeAspect="1"/>
                </p:cNvPicPr>
                <p:nvPr/>
              </p:nvPicPr>
              <p:blipFill>
                <a:blip r:embed="rId8"/>
                <a:srcRect/>
                <a:stretch>
                  <a:fillRect/>
                </a:stretch>
              </p:blipFill>
              <p:spPr bwMode="auto">
                <a:xfrm>
                  <a:off x="1435100" y="2061774"/>
                  <a:ext cx="454024" cy="351226"/>
                </a:xfrm>
                <a:prstGeom prst="rect">
                  <a:avLst/>
                </a:prstGeom>
                <a:noFill/>
                <a:ln w="9525">
                  <a:noFill/>
                  <a:miter lim="800000"/>
                  <a:headEnd/>
                  <a:tailEnd/>
                </a:ln>
              </p:spPr>
            </p:pic>
          </p:grpSp>
          <p:sp>
            <p:nvSpPr>
              <p:cNvPr id="60" name="&quot;No&quot; Symbol 59"/>
              <p:cNvSpPr/>
              <p:nvPr/>
            </p:nvSpPr>
            <p:spPr bwMode="auto">
              <a:xfrm>
                <a:off x="1961860" y="2535942"/>
                <a:ext cx="952725" cy="1057336"/>
              </a:xfrm>
              <a:prstGeom prst="noSmoking">
                <a:avLst>
                  <a:gd name="adj" fmla="val 5706"/>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solidFill>
                    <a:schemeClr val="tx1"/>
                  </a:solidFill>
                </a:endParaRPr>
              </a:p>
            </p:txBody>
          </p:sp>
          <p:pic>
            <p:nvPicPr>
              <p:cNvPr id="61" name="Picture 60" descr="Red.png"/>
              <p:cNvPicPr>
                <a:picLocks noChangeAspect="1"/>
              </p:cNvPicPr>
              <p:nvPr/>
            </p:nvPicPr>
            <p:blipFill>
              <a:blip r:embed="rId8"/>
              <a:srcRect/>
              <a:stretch>
                <a:fillRect/>
              </a:stretch>
            </p:blipFill>
            <p:spPr bwMode="auto">
              <a:xfrm>
                <a:off x="1768413" y="3607376"/>
                <a:ext cx="490065" cy="414124"/>
              </a:xfrm>
              <a:prstGeom prst="rect">
                <a:avLst/>
              </a:prstGeom>
              <a:noFill/>
              <a:ln w="9525">
                <a:noFill/>
                <a:miter lim="800000"/>
                <a:headEnd/>
                <a:tailEnd/>
              </a:ln>
            </p:spPr>
          </p:pic>
          <p:pic>
            <p:nvPicPr>
              <p:cNvPr id="62" name="Picture 61" descr="Red.png"/>
              <p:cNvPicPr>
                <a:picLocks noChangeAspect="1"/>
              </p:cNvPicPr>
              <p:nvPr/>
            </p:nvPicPr>
            <p:blipFill>
              <a:blip r:embed="rId8"/>
              <a:srcRect/>
              <a:stretch>
                <a:fillRect/>
              </a:stretch>
            </p:blipFill>
            <p:spPr bwMode="auto">
              <a:xfrm>
                <a:off x="2168203" y="4315791"/>
                <a:ext cx="490065" cy="414124"/>
              </a:xfrm>
              <a:prstGeom prst="rect">
                <a:avLst/>
              </a:prstGeom>
              <a:noFill/>
              <a:ln w="9525">
                <a:noFill/>
                <a:miter lim="800000"/>
                <a:headEnd/>
                <a:tailEnd/>
              </a:ln>
            </p:spPr>
          </p:pic>
          <p:pic>
            <p:nvPicPr>
              <p:cNvPr id="63" name="Picture 62" descr="Red.png"/>
              <p:cNvPicPr>
                <a:picLocks noChangeAspect="1"/>
              </p:cNvPicPr>
              <p:nvPr/>
            </p:nvPicPr>
            <p:blipFill>
              <a:blip r:embed="rId8"/>
              <a:srcRect/>
              <a:stretch>
                <a:fillRect/>
              </a:stretch>
            </p:blipFill>
            <p:spPr bwMode="auto">
              <a:xfrm>
                <a:off x="5856586" y="3311322"/>
                <a:ext cx="490065" cy="414124"/>
              </a:xfrm>
              <a:prstGeom prst="rect">
                <a:avLst/>
              </a:prstGeom>
              <a:noFill/>
              <a:ln w="9525">
                <a:noFill/>
                <a:miter lim="800000"/>
                <a:headEnd/>
                <a:tailEnd/>
              </a:ln>
            </p:spPr>
          </p:pic>
          <p:pic>
            <p:nvPicPr>
              <p:cNvPr id="64" name="Picture 63" descr="Red.png"/>
              <p:cNvPicPr>
                <a:picLocks noChangeAspect="1"/>
              </p:cNvPicPr>
              <p:nvPr/>
            </p:nvPicPr>
            <p:blipFill>
              <a:blip r:embed="rId8"/>
              <a:srcRect/>
              <a:stretch>
                <a:fillRect/>
              </a:stretch>
            </p:blipFill>
            <p:spPr bwMode="auto">
              <a:xfrm>
                <a:off x="6269272" y="4410951"/>
                <a:ext cx="490065" cy="414124"/>
              </a:xfrm>
              <a:prstGeom prst="rect">
                <a:avLst/>
              </a:prstGeom>
              <a:noFill/>
              <a:ln w="9525">
                <a:noFill/>
                <a:miter lim="800000"/>
                <a:headEnd/>
                <a:tailEnd/>
              </a:ln>
            </p:spPr>
          </p:pic>
          <p:pic>
            <p:nvPicPr>
              <p:cNvPr id="65" name="Picture 64" descr="Red.png"/>
              <p:cNvPicPr>
                <a:picLocks noChangeAspect="1"/>
              </p:cNvPicPr>
              <p:nvPr/>
            </p:nvPicPr>
            <p:blipFill>
              <a:blip r:embed="rId8"/>
              <a:srcRect/>
              <a:stretch>
                <a:fillRect/>
              </a:stretch>
            </p:blipFill>
            <p:spPr bwMode="auto">
              <a:xfrm>
                <a:off x="5366521" y="2366768"/>
                <a:ext cx="490065" cy="414124"/>
              </a:xfrm>
              <a:prstGeom prst="rect">
                <a:avLst/>
              </a:prstGeom>
              <a:noFill/>
              <a:ln w="9525">
                <a:noFill/>
                <a:miter lim="800000"/>
                <a:headEnd/>
                <a:tailEnd/>
              </a:ln>
            </p:spPr>
          </p:pic>
          <p:grpSp>
            <p:nvGrpSpPr>
              <p:cNvPr id="66" name="Group 120"/>
              <p:cNvGrpSpPr>
                <a:grpSpLocks/>
              </p:cNvGrpSpPr>
              <p:nvPr/>
            </p:nvGrpSpPr>
            <p:grpSpPr bwMode="auto">
              <a:xfrm>
                <a:off x="3199916" y="2340333"/>
                <a:ext cx="999473" cy="801813"/>
                <a:chOff x="1168400" y="1691074"/>
                <a:chExt cx="985024" cy="721926"/>
              </a:xfrm>
            </p:grpSpPr>
            <p:pic>
              <p:nvPicPr>
                <p:cNvPr id="75" name="Picture 121" descr="lime.png"/>
                <p:cNvPicPr>
                  <a:picLocks noChangeAspect="1"/>
                </p:cNvPicPr>
                <p:nvPr/>
              </p:nvPicPr>
              <p:blipFill>
                <a:blip r:embed="rId6"/>
                <a:srcRect/>
                <a:stretch>
                  <a:fillRect/>
                </a:stretch>
              </p:blipFill>
              <p:spPr bwMode="auto">
                <a:xfrm>
                  <a:off x="1168400" y="1693474"/>
                  <a:ext cx="454024" cy="351226"/>
                </a:xfrm>
                <a:prstGeom prst="rect">
                  <a:avLst/>
                </a:prstGeom>
                <a:noFill/>
                <a:ln w="9525">
                  <a:noFill/>
                  <a:miter lim="800000"/>
                  <a:headEnd/>
                  <a:tailEnd/>
                </a:ln>
              </p:spPr>
            </p:pic>
            <p:pic>
              <p:nvPicPr>
                <p:cNvPr id="76" name="Picture 122" descr="orange.png"/>
                <p:cNvPicPr>
                  <a:picLocks noChangeAspect="1"/>
                </p:cNvPicPr>
                <p:nvPr/>
              </p:nvPicPr>
              <p:blipFill>
                <a:blip r:embed="rId7"/>
                <a:srcRect/>
                <a:stretch>
                  <a:fillRect/>
                </a:stretch>
              </p:blipFill>
              <p:spPr bwMode="auto">
                <a:xfrm>
                  <a:off x="1699400" y="1691074"/>
                  <a:ext cx="454024" cy="351226"/>
                </a:xfrm>
                <a:prstGeom prst="rect">
                  <a:avLst/>
                </a:prstGeom>
                <a:noFill/>
                <a:ln w="9525">
                  <a:noFill/>
                  <a:miter lim="800000"/>
                  <a:headEnd/>
                  <a:tailEnd/>
                </a:ln>
              </p:spPr>
            </p:pic>
            <p:pic>
              <p:nvPicPr>
                <p:cNvPr id="77" name="Picture 123" descr="Red.png"/>
                <p:cNvPicPr>
                  <a:picLocks noChangeAspect="1"/>
                </p:cNvPicPr>
                <p:nvPr/>
              </p:nvPicPr>
              <p:blipFill>
                <a:blip r:embed="rId8"/>
                <a:srcRect/>
                <a:stretch>
                  <a:fillRect/>
                </a:stretch>
              </p:blipFill>
              <p:spPr bwMode="auto">
                <a:xfrm>
                  <a:off x="1435100" y="2061774"/>
                  <a:ext cx="454024" cy="351226"/>
                </a:xfrm>
                <a:prstGeom prst="rect">
                  <a:avLst/>
                </a:prstGeom>
                <a:noFill/>
                <a:ln w="9525">
                  <a:noFill/>
                  <a:miter lim="800000"/>
                  <a:headEnd/>
                  <a:tailEnd/>
                </a:ln>
              </p:spPr>
            </p:pic>
          </p:grpSp>
          <p:sp>
            <p:nvSpPr>
              <p:cNvPr id="67" name="&quot;No&quot; Symbol 66"/>
              <p:cNvSpPr/>
              <p:nvPr/>
            </p:nvSpPr>
            <p:spPr bwMode="auto">
              <a:xfrm>
                <a:off x="3214427" y="2164113"/>
                <a:ext cx="952724" cy="1057336"/>
              </a:xfrm>
              <a:prstGeom prst="noSmoking">
                <a:avLst>
                  <a:gd name="adj" fmla="val 5706"/>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solidFill>
                    <a:schemeClr val="tx1"/>
                  </a:solidFill>
                </a:endParaRPr>
              </a:p>
            </p:txBody>
          </p:sp>
          <p:grpSp>
            <p:nvGrpSpPr>
              <p:cNvPr id="68" name="Group 125"/>
              <p:cNvGrpSpPr>
                <a:grpSpLocks/>
              </p:cNvGrpSpPr>
              <p:nvPr/>
            </p:nvGrpSpPr>
            <p:grpSpPr bwMode="auto">
              <a:xfrm>
                <a:off x="4244528" y="1776420"/>
                <a:ext cx="999473" cy="801813"/>
                <a:chOff x="1168400" y="1691074"/>
                <a:chExt cx="985024" cy="721926"/>
              </a:xfrm>
            </p:grpSpPr>
            <p:pic>
              <p:nvPicPr>
                <p:cNvPr id="72" name="Picture 126" descr="lime.png"/>
                <p:cNvPicPr>
                  <a:picLocks noChangeAspect="1"/>
                </p:cNvPicPr>
                <p:nvPr/>
              </p:nvPicPr>
              <p:blipFill>
                <a:blip r:embed="rId6"/>
                <a:srcRect/>
                <a:stretch>
                  <a:fillRect/>
                </a:stretch>
              </p:blipFill>
              <p:spPr bwMode="auto">
                <a:xfrm>
                  <a:off x="1168400" y="1693474"/>
                  <a:ext cx="454024" cy="351226"/>
                </a:xfrm>
                <a:prstGeom prst="rect">
                  <a:avLst/>
                </a:prstGeom>
                <a:noFill/>
                <a:ln w="9525">
                  <a:noFill/>
                  <a:miter lim="800000"/>
                  <a:headEnd/>
                  <a:tailEnd/>
                </a:ln>
              </p:spPr>
            </p:pic>
            <p:pic>
              <p:nvPicPr>
                <p:cNvPr id="73" name="Picture 128" descr="orange.png"/>
                <p:cNvPicPr>
                  <a:picLocks noChangeAspect="1"/>
                </p:cNvPicPr>
                <p:nvPr/>
              </p:nvPicPr>
              <p:blipFill>
                <a:blip r:embed="rId7"/>
                <a:srcRect/>
                <a:stretch>
                  <a:fillRect/>
                </a:stretch>
              </p:blipFill>
              <p:spPr bwMode="auto">
                <a:xfrm>
                  <a:off x="1699400" y="1691074"/>
                  <a:ext cx="454024" cy="351226"/>
                </a:xfrm>
                <a:prstGeom prst="rect">
                  <a:avLst/>
                </a:prstGeom>
                <a:noFill/>
                <a:ln w="9525">
                  <a:noFill/>
                  <a:miter lim="800000"/>
                  <a:headEnd/>
                  <a:tailEnd/>
                </a:ln>
              </p:spPr>
            </p:pic>
            <p:pic>
              <p:nvPicPr>
                <p:cNvPr id="74" name="Picture 129" descr="Red.png"/>
                <p:cNvPicPr>
                  <a:picLocks noChangeAspect="1"/>
                </p:cNvPicPr>
                <p:nvPr/>
              </p:nvPicPr>
              <p:blipFill>
                <a:blip r:embed="rId8"/>
                <a:srcRect/>
                <a:stretch>
                  <a:fillRect/>
                </a:stretch>
              </p:blipFill>
              <p:spPr bwMode="auto">
                <a:xfrm>
                  <a:off x="1435100" y="2061774"/>
                  <a:ext cx="454024" cy="351226"/>
                </a:xfrm>
                <a:prstGeom prst="rect">
                  <a:avLst/>
                </a:prstGeom>
                <a:noFill/>
                <a:ln w="9525">
                  <a:noFill/>
                  <a:miter lim="800000"/>
                  <a:headEnd/>
                  <a:tailEnd/>
                </a:ln>
              </p:spPr>
            </p:pic>
          </p:grpSp>
          <p:pic>
            <p:nvPicPr>
              <p:cNvPr id="69" name="Picture 68" descr="green.png"/>
              <p:cNvPicPr>
                <a:picLocks noChangeAspect="1"/>
              </p:cNvPicPr>
              <p:nvPr/>
            </p:nvPicPr>
            <p:blipFill>
              <a:blip r:embed="rId9"/>
              <a:srcRect/>
              <a:stretch>
                <a:fillRect/>
              </a:stretch>
            </p:blipFill>
            <p:spPr bwMode="auto">
              <a:xfrm>
                <a:off x="5624450" y="2870765"/>
                <a:ext cx="478781" cy="405312"/>
              </a:xfrm>
              <a:prstGeom prst="rect">
                <a:avLst/>
              </a:prstGeom>
              <a:noFill/>
              <a:ln w="9525">
                <a:noFill/>
                <a:miter lim="800000"/>
                <a:headEnd/>
                <a:tailEnd/>
              </a:ln>
            </p:spPr>
          </p:pic>
          <p:pic>
            <p:nvPicPr>
              <p:cNvPr id="70" name="Picture 69" descr="purple.png"/>
              <p:cNvPicPr>
                <a:picLocks noChangeAspect="1"/>
              </p:cNvPicPr>
              <p:nvPr/>
            </p:nvPicPr>
            <p:blipFill>
              <a:blip r:embed="rId10"/>
              <a:srcRect/>
              <a:stretch>
                <a:fillRect/>
              </a:stretch>
            </p:blipFill>
            <p:spPr bwMode="auto">
              <a:xfrm>
                <a:off x="6124187" y="3935150"/>
                <a:ext cx="478781" cy="405312"/>
              </a:xfrm>
              <a:prstGeom prst="rect">
                <a:avLst/>
              </a:prstGeom>
              <a:noFill/>
              <a:ln w="9525">
                <a:noFill/>
                <a:miter lim="800000"/>
                <a:headEnd/>
                <a:tailEnd/>
              </a:ln>
            </p:spPr>
          </p:pic>
          <p:pic>
            <p:nvPicPr>
              <p:cNvPr id="71" name="Picture 70" descr="lime.png"/>
              <p:cNvPicPr>
                <a:picLocks noChangeAspect="1"/>
              </p:cNvPicPr>
              <p:nvPr/>
            </p:nvPicPr>
            <p:blipFill>
              <a:blip r:embed="rId6"/>
              <a:srcRect/>
              <a:stretch>
                <a:fillRect/>
              </a:stretch>
            </p:blipFill>
            <p:spPr bwMode="auto">
              <a:xfrm>
                <a:off x="6649717" y="5017157"/>
                <a:ext cx="462660" cy="391214"/>
              </a:xfrm>
              <a:prstGeom prst="rect">
                <a:avLst/>
              </a:prstGeom>
              <a:noFill/>
              <a:ln w="9525">
                <a:noFill/>
                <a:miter lim="800000"/>
                <a:headEnd/>
                <a:tailEnd/>
              </a:ln>
            </p:spPr>
          </p:pic>
          <p:sp>
            <p:nvSpPr>
              <p:cNvPr id="4" name="&quot;No&quot; Symbol 3"/>
              <p:cNvSpPr/>
              <p:nvPr/>
            </p:nvSpPr>
            <p:spPr bwMode="auto">
              <a:xfrm>
                <a:off x="4213902" y="1600200"/>
                <a:ext cx="952724" cy="1057336"/>
              </a:xfrm>
              <a:prstGeom prst="noSmoking">
                <a:avLst>
                  <a:gd name="adj" fmla="val 5706"/>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solidFill>
                    <a:schemeClr val="tx1"/>
                  </a:solidFill>
                </a:endParaRPr>
              </a:p>
            </p:txBody>
          </p:sp>
        </p:grpSp>
        <p:pic>
          <p:nvPicPr>
            <p:cNvPr id="21506" name="Picture 2" descr="D:\Desktop\Presentations\Sharkfest09\images\wiresharkbutton.gif"/>
            <p:cNvPicPr>
              <a:picLocks noChangeAspect="1" noChangeArrowheads="1"/>
            </p:cNvPicPr>
            <p:nvPr/>
          </p:nvPicPr>
          <p:blipFill>
            <a:blip r:embed="rId11"/>
            <a:srcRect/>
            <a:stretch>
              <a:fillRect/>
            </a:stretch>
          </p:blipFill>
          <p:spPr bwMode="auto">
            <a:xfrm>
              <a:off x="5363887" y="2331720"/>
              <a:ext cx="503513" cy="435955"/>
            </a:xfrm>
            <a:prstGeom prst="rect">
              <a:avLst/>
            </a:prstGeom>
            <a:noFill/>
          </p:spPr>
        </p:pic>
        <p:pic>
          <p:nvPicPr>
            <p:cNvPr id="101" name="Picture 2" descr="D:\Desktop\Presentations\Sharkfest09\images\wiresharkbutton.gif"/>
            <p:cNvPicPr>
              <a:picLocks noChangeAspect="1" noChangeArrowheads="1"/>
            </p:cNvPicPr>
            <p:nvPr/>
          </p:nvPicPr>
          <p:blipFill>
            <a:blip r:embed="rId11"/>
            <a:srcRect/>
            <a:stretch>
              <a:fillRect/>
            </a:stretch>
          </p:blipFill>
          <p:spPr bwMode="auto">
            <a:xfrm>
              <a:off x="2154755" y="4315791"/>
              <a:ext cx="503513" cy="435955"/>
            </a:xfrm>
            <a:prstGeom prst="rect">
              <a:avLst/>
            </a:prstGeom>
            <a:noFill/>
          </p:spPr>
        </p:pic>
        <p:pic>
          <p:nvPicPr>
            <p:cNvPr id="102" name="Picture 2" descr="D:\Desktop\Presentations\Sharkfest09\images\wiresharkbutton.gif"/>
            <p:cNvPicPr>
              <a:picLocks noChangeAspect="1" noChangeArrowheads="1"/>
            </p:cNvPicPr>
            <p:nvPr/>
          </p:nvPicPr>
          <p:blipFill>
            <a:blip r:embed="rId11"/>
            <a:srcRect/>
            <a:stretch>
              <a:fillRect/>
            </a:stretch>
          </p:blipFill>
          <p:spPr bwMode="auto">
            <a:xfrm>
              <a:off x="5851567" y="3297845"/>
              <a:ext cx="503513" cy="435955"/>
            </a:xfrm>
            <a:prstGeom prst="rect">
              <a:avLst/>
            </a:prstGeom>
            <a:noFill/>
          </p:spPr>
        </p:pic>
        <p:pic>
          <p:nvPicPr>
            <p:cNvPr id="103" name="Picture 2" descr="D:\Desktop\Presentations\Sharkfest09\images\wiresharkbutton.gif"/>
            <p:cNvPicPr>
              <a:picLocks noChangeAspect="1" noChangeArrowheads="1"/>
            </p:cNvPicPr>
            <p:nvPr/>
          </p:nvPicPr>
          <p:blipFill>
            <a:blip r:embed="rId11"/>
            <a:srcRect/>
            <a:stretch>
              <a:fillRect/>
            </a:stretch>
          </p:blipFill>
          <p:spPr bwMode="auto">
            <a:xfrm>
              <a:off x="6125887" y="3907445"/>
              <a:ext cx="503513" cy="435955"/>
            </a:xfrm>
            <a:prstGeom prst="rect">
              <a:avLst/>
            </a:prstGeom>
            <a:noFill/>
          </p:spPr>
        </p:pic>
        <p:pic>
          <p:nvPicPr>
            <p:cNvPr id="105" name="Picture 2" descr="D:\Desktop\Presentations\Sharkfest09\images\wiresharkbutton.gif"/>
            <p:cNvPicPr>
              <a:picLocks noChangeAspect="1" noChangeArrowheads="1"/>
            </p:cNvPicPr>
            <p:nvPr/>
          </p:nvPicPr>
          <p:blipFill>
            <a:blip r:embed="rId11"/>
            <a:srcRect/>
            <a:stretch>
              <a:fillRect/>
            </a:stretch>
          </p:blipFill>
          <p:spPr bwMode="auto">
            <a:xfrm>
              <a:off x="6620256" y="5001768"/>
              <a:ext cx="503513" cy="43595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106"/>
                                        </p:tgtEl>
                                        <p:attrNameLst>
                                          <p:attrName>ppt_x</p:attrName>
                                        </p:attrNameLst>
                                      </p:cBhvr>
                                      <p:tavLst>
                                        <p:tav tm="0">
                                          <p:val>
                                            <p:strVal val="ppt_x"/>
                                          </p:val>
                                        </p:tav>
                                        <p:tav tm="100000">
                                          <p:val>
                                            <p:strVal val="0-ppt_w/2"/>
                                          </p:val>
                                        </p:tav>
                                      </p:tavLst>
                                    </p:anim>
                                    <p:anim calcmode="lin" valueType="num">
                                      <p:cBhvr additive="base">
                                        <p:cTn id="7" dur="500"/>
                                        <p:tgtEl>
                                          <p:spTgt spid="106"/>
                                        </p:tgtEl>
                                        <p:attrNameLst>
                                          <p:attrName>ppt_y</p:attrName>
                                        </p:attrNameLst>
                                      </p:cBhvr>
                                      <p:tavLst>
                                        <p:tav tm="0">
                                          <p:val>
                                            <p:strVal val="ppt_y"/>
                                          </p:val>
                                        </p:tav>
                                        <p:tav tm="100000">
                                          <p:val>
                                            <p:strVal val="ppt_y"/>
                                          </p:val>
                                        </p:tav>
                                      </p:tavLst>
                                    </p:anim>
                                    <p:set>
                                      <p:cBhvr>
                                        <p:cTn id="8" dur="1" fill="hold">
                                          <p:stCondLst>
                                            <p:cond delay="499"/>
                                          </p:stCondLst>
                                        </p:cTn>
                                        <p:tgtEl>
                                          <p:spTgt spid="106"/>
                                        </p:tgtEl>
                                        <p:attrNameLst>
                                          <p:attrName>style.visibility</p:attrName>
                                        </p:attrNameLst>
                                      </p:cBhvr>
                                      <p:to>
                                        <p:strVal val="hidden"/>
                                      </p:to>
                                    </p:set>
                                  </p:childTnLst>
                                </p:cTn>
                              </p:par>
                              <p:par>
                                <p:cTn id="9" presetID="2" presetClass="entr" presetSubtype="2" fill="hold" nodeType="withEffect">
                                  <p:stCondLst>
                                    <p:cond delay="0"/>
                                  </p:stCondLst>
                                  <p:childTnLst>
                                    <p:set>
                                      <p:cBhvr>
                                        <p:cTn id="10" dur="1" fill="hold">
                                          <p:stCondLst>
                                            <p:cond delay="0"/>
                                          </p:stCondLst>
                                        </p:cTn>
                                        <p:tgtEl>
                                          <p:spTgt spid="22530"/>
                                        </p:tgtEl>
                                        <p:attrNameLst>
                                          <p:attrName>style.visibility</p:attrName>
                                        </p:attrNameLst>
                                      </p:cBhvr>
                                      <p:to>
                                        <p:strVal val="visible"/>
                                      </p:to>
                                    </p:set>
                                    <p:anim calcmode="lin" valueType="num">
                                      <p:cBhvr additive="base">
                                        <p:cTn id="11" dur="500" fill="hold"/>
                                        <p:tgtEl>
                                          <p:spTgt spid="22530"/>
                                        </p:tgtEl>
                                        <p:attrNameLst>
                                          <p:attrName>ppt_x</p:attrName>
                                        </p:attrNameLst>
                                      </p:cBhvr>
                                      <p:tavLst>
                                        <p:tav tm="0">
                                          <p:val>
                                            <p:strVal val="1+#ppt_w/2"/>
                                          </p:val>
                                        </p:tav>
                                        <p:tav tm="100000">
                                          <p:val>
                                            <p:strVal val="#ppt_x"/>
                                          </p:val>
                                        </p:tav>
                                      </p:tavLst>
                                    </p:anim>
                                    <p:anim calcmode="lin" valueType="num">
                                      <p:cBhvr additive="base">
                                        <p:cTn id="12"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harkfest09_Presentatio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D62A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Sharkfest09_PresentationTemplate</Template>
  <TotalTime>3343</TotalTime>
  <Words>2332</Words>
  <Application>Microsoft Office PowerPoint</Application>
  <PresentationFormat>On-screen Show (4:3)</PresentationFormat>
  <Paragraphs>569</Paragraphs>
  <Slides>48</Slides>
  <Notes>30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0" baseType="lpstr">
      <vt:lpstr>Sharkfest09_PresentationTemplate</vt:lpstr>
      <vt:lpstr>Bitmap Image</vt:lpstr>
      <vt:lpstr>Slide 1</vt:lpstr>
      <vt:lpstr>Opening Thought</vt:lpstr>
      <vt:lpstr>Outline</vt:lpstr>
      <vt:lpstr>Anue Systems Background</vt:lpstr>
      <vt:lpstr>Slide 5</vt:lpstr>
      <vt:lpstr>Ask questions any time!</vt:lpstr>
      <vt:lpstr>Network Tools Need Data</vt:lpstr>
      <vt:lpstr>The Tool Deployment Challenge</vt:lpstr>
      <vt:lpstr>A Typical Datacenter Network</vt:lpstr>
      <vt:lpstr>Monitor one link with Wireshark</vt:lpstr>
      <vt:lpstr>But one link is not enough</vt:lpstr>
      <vt:lpstr>And Wireshark might not keep up</vt:lpstr>
      <vt:lpstr>Point Solutions Are Not Enough</vt:lpstr>
      <vt:lpstr>Net Tool Optimizer Solution Use Powerful Tools to Their Full Potential by Providing Them the Right Data</vt:lpstr>
      <vt:lpstr>Anue 5200 Net Tool Optimizer</vt:lpstr>
      <vt:lpstr>5204 Modular Platform</vt:lpstr>
      <vt:lpstr>5236 Modular Platform</vt:lpstr>
      <vt:lpstr>Meet The Deployment Challenge With Anue’s Net Tool Optimizers</vt:lpstr>
      <vt:lpstr>Anue 5200 Meets the Challenge</vt:lpstr>
      <vt:lpstr>Three Key Features  of Anue’s Filtering</vt:lpstr>
      <vt:lpstr>Graphical Boolean Filtering</vt:lpstr>
      <vt:lpstr>Aggregation – Many-to-Any</vt:lpstr>
      <vt:lpstr>Any-to-Many - Share SPAN and TAPs</vt:lpstr>
      <vt:lpstr>Statistics and Alarms  Help Manage Your Tools</vt:lpstr>
      <vt:lpstr>Tool Management View Understand What Traffic Feeds Each Tool</vt:lpstr>
      <vt:lpstr>Monitoring 10G links with 1G Tools</vt:lpstr>
      <vt:lpstr>Monitoring 10G Links with 1G Tools</vt:lpstr>
      <vt:lpstr>Advantages of Anue’s  Powerful Boolean Filtering</vt:lpstr>
      <vt:lpstr>A Simple (but real) Example</vt:lpstr>
      <vt:lpstr>The Hard Way: Truth Table</vt:lpstr>
      <vt:lpstr>Slide 31</vt:lpstr>
      <vt:lpstr>Slide 32</vt:lpstr>
      <vt:lpstr>Tolly Group Independently Tested &amp; Certified Full Line Rate Performance &amp; Accuracy for 5200</vt:lpstr>
      <vt:lpstr>Slide 34</vt:lpstr>
      <vt:lpstr>… Filter Overlap</vt:lpstr>
      <vt:lpstr>Overlap Example</vt:lpstr>
      <vt:lpstr>Sequential Filters Don’t Handle Overlap</vt:lpstr>
      <vt:lpstr>Another Overlap Example</vt:lpstr>
      <vt:lpstr>Easy to have Hundreds or More Overlaps!</vt:lpstr>
      <vt:lpstr>Automatically Handle Filter Overlap</vt:lpstr>
      <vt:lpstr>The Hidden Pain: Maintenance</vt:lpstr>
      <vt:lpstr>The Eclipse Effect Sequential Filters Must Be Constantly Reviewed &amp; Maintained</vt:lpstr>
      <vt:lpstr>Anue’s Dynamic Filtering™  Automatically Adjusts Filters To Avoid Eclipses</vt:lpstr>
      <vt:lpstr>Anue’s Net Tool Optimizer Benefits</vt:lpstr>
      <vt:lpstr>Live Demonstration</vt:lpstr>
      <vt:lpstr>Questions?</vt:lpstr>
      <vt:lpstr>Thank You!</vt:lpstr>
      <vt:lpstr>Backup Slides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cwebb</dc:creator>
  <cp:lastModifiedBy>cwebb</cp:lastModifiedBy>
  <cp:revision>177</cp:revision>
  <dcterms:created xsi:type="dcterms:W3CDTF">2009-06-09T14:39:55Z</dcterms:created>
  <dcterms:modified xsi:type="dcterms:W3CDTF">2009-06-15T18:23:41Z</dcterms:modified>
</cp:coreProperties>
</file>