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59" r:id="rId2"/>
    <p:sldId id="261" r:id="rId3"/>
    <p:sldId id="260" r:id="rId4"/>
    <p:sldId id="262" r:id="rId5"/>
    <p:sldId id="265" r:id="rId6"/>
    <p:sldId id="282" r:id="rId7"/>
    <p:sldId id="263" r:id="rId8"/>
    <p:sldId id="264" r:id="rId9"/>
    <p:sldId id="268" r:id="rId10"/>
    <p:sldId id="273" r:id="rId11"/>
    <p:sldId id="269" r:id="rId12"/>
    <p:sldId id="280" r:id="rId13"/>
    <p:sldId id="281" r:id="rId14"/>
    <p:sldId id="271" r:id="rId15"/>
    <p:sldId id="284" r:id="rId16"/>
    <p:sldId id="272" r:id="rId17"/>
    <p:sldId id="277" r:id="rId18"/>
    <p:sldId id="278" r:id="rId19"/>
    <p:sldId id="275" r:id="rId20"/>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62AF"/>
    <a:srgbClr val="0066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615" autoAdjust="0"/>
    <p:restoredTop sz="81360" autoAdjust="0"/>
  </p:normalViewPr>
  <p:slideViewPr>
    <p:cSldViewPr snapToGrid="0" snapToObjects="1">
      <p:cViewPr varScale="1">
        <p:scale>
          <a:sx n="92" d="100"/>
          <a:sy n="92" d="100"/>
        </p:scale>
        <p:origin x="-1470" y="-96"/>
      </p:cViewPr>
      <p:guideLst>
        <p:guide orient="horz" pos="2160"/>
        <p:guide pos="2880"/>
      </p:guideLst>
    </p:cSldViewPr>
  </p:slideViewPr>
  <p:outlineViewPr>
    <p:cViewPr>
      <p:scale>
        <a:sx n="33" d="100"/>
        <a:sy n="33" d="100"/>
      </p:scale>
      <p:origin x="0" y="10494"/>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4" d="100"/>
          <a:sy n="84" d="100"/>
        </p:scale>
        <p:origin x="-1668" y="-102"/>
      </p:cViewPr>
      <p:guideLst>
        <p:guide orient="horz" pos="2931"/>
        <p:guide pos="221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6688" y="0"/>
            <a:ext cx="3041650" cy="465138"/>
          </a:xfrm>
          <a:prstGeom prst="rect">
            <a:avLst/>
          </a:prstGeom>
        </p:spPr>
        <p:txBody>
          <a:bodyPr vert="horz" lIns="91440" tIns="45720" rIns="91440" bIns="45720" rtlCol="0"/>
          <a:lstStyle>
            <a:lvl1pPr algn="r">
              <a:defRPr sz="1200"/>
            </a:lvl1pPr>
          </a:lstStyle>
          <a:p>
            <a:pPr>
              <a:defRPr/>
            </a:pPr>
            <a:fld id="{4FF2DF99-D292-4892-BF71-08294BB5DB89}" type="datetimeFigureOut">
              <a:rPr lang="en-US"/>
              <a:pPr>
                <a:defRPr/>
              </a:pPr>
              <a:t>6/13/2009</a:t>
            </a:fld>
            <a:endParaRPr lang="en-US"/>
          </a:p>
        </p:txBody>
      </p:sp>
      <p:sp>
        <p:nvSpPr>
          <p:cNvPr id="4" name="Footer Placeholder 3"/>
          <p:cNvSpPr>
            <a:spLocks noGrp="1"/>
          </p:cNvSpPr>
          <p:nvPr>
            <p:ph type="ftr" sz="quarter" idx="2"/>
          </p:nvPr>
        </p:nvSpPr>
        <p:spPr>
          <a:xfrm>
            <a:off x="0" y="8839200"/>
            <a:ext cx="3041650"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6688" y="8839200"/>
            <a:ext cx="3041650" cy="465138"/>
          </a:xfrm>
          <a:prstGeom prst="rect">
            <a:avLst/>
          </a:prstGeom>
        </p:spPr>
        <p:txBody>
          <a:bodyPr vert="horz" lIns="91440" tIns="45720" rIns="91440" bIns="45720" rtlCol="0" anchor="b"/>
          <a:lstStyle>
            <a:lvl1pPr algn="r">
              <a:defRPr sz="1200"/>
            </a:lvl1pPr>
          </a:lstStyle>
          <a:p>
            <a:pPr>
              <a:defRPr/>
            </a:pPr>
            <a:fld id="{87413B09-721D-4556-92C8-0A05FD2636D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6688" y="0"/>
            <a:ext cx="3041650"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63D2518-D13E-4DB4-BABB-FE1A6051EC2D}" type="datetimeFigureOut">
              <a:rPr lang="en-US"/>
              <a:pPr>
                <a:defRPr/>
              </a:pPr>
              <a:t>6/13/2009</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675" y="4421188"/>
            <a:ext cx="5616575" cy="418623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9200"/>
            <a:ext cx="3041650"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6688" y="8839200"/>
            <a:ext cx="3041650"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756EAEC-CA26-4173-813A-2EC87DAA382D}"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198D2D4D-DEAF-4C4C-97E6-B6A4C1C77529}"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Easy,</a:t>
            </a:r>
            <a:r>
              <a:rPr lang="en-US" b="1" baseline="0" dirty="0" smtClean="0"/>
              <a:t> precise, guaranteed</a:t>
            </a:r>
          </a:p>
          <a:p>
            <a:r>
              <a:rPr lang="en-US" b="1" baseline="0" dirty="0" smtClean="0"/>
              <a:t>Anchored example…</a:t>
            </a:r>
            <a:r>
              <a:rPr lang="en-US" b="0" baseline="0" dirty="0" smtClean="0"/>
              <a:t> flexibility…non-anchored…info can be anywhere in the packet and be found.  If you only look at first 128 bytes,,, you will not find the info you want.</a:t>
            </a:r>
          </a:p>
          <a:p>
            <a:endParaRPr lang="en-US" b="0" baseline="0" dirty="0" smtClean="0"/>
          </a:p>
          <a:p>
            <a:r>
              <a:rPr lang="en-US" b="0" baseline="0" dirty="0" smtClean="0"/>
              <a:t>Dynamic…starts at the click  right now…incremental you can add parameters to search as you go along</a:t>
            </a:r>
            <a:endParaRPr lang="en-US" b="1" dirty="0" smtClean="0"/>
          </a:p>
          <a:p>
            <a:endParaRPr lang="en-US" dirty="0" smtClean="0"/>
          </a:p>
          <a:p>
            <a:r>
              <a:rPr lang="en-US" dirty="0" smtClean="0"/>
              <a:t>true parsing of protocol header stack…supports arbitrary</a:t>
            </a:r>
            <a:r>
              <a:rPr lang="en-US" baseline="0" dirty="0" smtClean="0"/>
              <a:t> subnets and port ranges…correct parsing of chained VLAN tags, IP option, TCP  option</a:t>
            </a:r>
            <a:endParaRPr lang="en-US" dirty="0" smtClean="0"/>
          </a:p>
          <a:p>
            <a:endParaRPr lang="en-US" dirty="0" smtClean="0"/>
          </a:p>
          <a:p>
            <a:r>
              <a:rPr lang="en-US" dirty="0" smtClean="0"/>
              <a:t>We</a:t>
            </a:r>
            <a:r>
              <a:rPr lang="en-US" baseline="0" dirty="0" smtClean="0"/>
              <a:t> can search anywhere in the payload…anchored, non-anchored</a:t>
            </a:r>
          </a:p>
          <a:p>
            <a:endParaRPr lang="en-US" baseline="0" dirty="0" smtClean="0"/>
          </a:p>
          <a:p>
            <a:r>
              <a:rPr lang="en-US" baseline="0" dirty="0" smtClean="0"/>
              <a:t>Rather than filter on first 128 bytes, we can look at the entire packet including payload.</a:t>
            </a:r>
          </a:p>
          <a:p>
            <a:endParaRPr lang="en-US" baseline="0" dirty="0" smtClean="0"/>
          </a:p>
          <a:p>
            <a:r>
              <a:rPr lang="en-US" baseline="0" dirty="0" smtClean="0"/>
              <a:t>Pattern Search with wild cards inside the packet down to the last byte</a:t>
            </a:r>
          </a:p>
          <a:p>
            <a:endParaRPr lang="en-US" baseline="0" dirty="0" smtClean="0"/>
          </a:p>
          <a:p>
            <a:r>
              <a:rPr lang="en-US" baseline="0" dirty="0" smtClean="0"/>
              <a:t>Simple web browser interface…no disruption to currently active profiles during update</a:t>
            </a:r>
            <a:endParaRPr lang="en-US" dirty="0" smtClean="0"/>
          </a:p>
        </p:txBody>
      </p:sp>
      <p:sp>
        <p:nvSpPr>
          <p:cNvPr id="4" name="Slide Number Placeholder 3"/>
          <p:cNvSpPr>
            <a:spLocks noGrp="1"/>
          </p:cNvSpPr>
          <p:nvPr>
            <p:ph type="sldNum" sz="quarter" idx="5"/>
          </p:nvPr>
        </p:nvSpPr>
        <p:spPr/>
        <p:txBody>
          <a:bodyPr/>
          <a:lstStyle/>
          <a:p>
            <a:pPr>
              <a:defRPr/>
            </a:pPr>
            <a:fld id="{C4DDBB23-8781-4653-B5F8-4CFB5D8C1B91}"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LC</a:t>
            </a:r>
            <a:r>
              <a:rPr lang="en-US" baseline="0" dirty="0" smtClean="0"/>
              <a:t> duplex cable for TAP ports is standard.</a:t>
            </a:r>
          </a:p>
          <a:p>
            <a:r>
              <a:rPr lang="en-US" baseline="0" dirty="0" smtClean="0"/>
              <a:t>Aggregate monitor port is receive only to tool.</a:t>
            </a:r>
            <a:endParaRPr lang="en-US" dirty="0" smtClean="0"/>
          </a:p>
        </p:txBody>
      </p:sp>
      <p:sp>
        <p:nvSpPr>
          <p:cNvPr id="4" name="Slide Number Placeholder 3"/>
          <p:cNvSpPr>
            <a:spLocks noGrp="1"/>
          </p:cNvSpPr>
          <p:nvPr>
            <p:ph type="sldNum" sz="quarter" idx="5"/>
          </p:nvPr>
        </p:nvSpPr>
        <p:spPr/>
        <p:txBody>
          <a:bodyPr/>
          <a:lstStyle/>
          <a:p>
            <a:pPr>
              <a:defRPr/>
            </a:pPr>
            <a:fld id="{216809B4-878E-4E1A-8F41-5C70676F1999}"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Remote forwarding…tool does not need to be co-located with tap…we provide a utility you can</a:t>
            </a:r>
            <a:r>
              <a:rPr lang="en-US" baseline="0" dirty="0" smtClean="0"/>
              <a:t> load on your laptop that will accept the information and load it into Wireshark.</a:t>
            </a:r>
          </a:p>
          <a:p>
            <a:endParaRPr lang="en-US" baseline="0" dirty="0" smtClean="0"/>
          </a:p>
          <a:p>
            <a:r>
              <a:rPr lang="en-US" baseline="0" dirty="0" smtClean="0"/>
              <a:t>Packet parsing is intelligent inspection knowing protocols and locations of information in the packet header</a:t>
            </a:r>
            <a:endParaRPr lang="en-US" dirty="0" smtClean="0"/>
          </a:p>
        </p:txBody>
      </p:sp>
      <p:sp>
        <p:nvSpPr>
          <p:cNvPr id="26628" name="Slide Number Placeholder 3"/>
          <p:cNvSpPr>
            <a:spLocks noGrp="1"/>
          </p:cNvSpPr>
          <p:nvPr>
            <p:ph type="sldNum" sz="quarter" idx="5"/>
          </p:nvPr>
        </p:nvSpPr>
        <p:spPr/>
        <p:txBody>
          <a:bodyPr/>
          <a:lstStyle/>
          <a:p>
            <a:pPr>
              <a:defRPr/>
            </a:pPr>
            <a:fld id="{92D9727A-88E2-4609-9774-385D35212736}" type="slidenum">
              <a:rPr lang="en-US" smtClean="0"/>
              <a:pPr>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652" name="Slide Number Placeholder 3"/>
          <p:cNvSpPr>
            <a:spLocks noGrp="1"/>
          </p:cNvSpPr>
          <p:nvPr>
            <p:ph type="sldNum" sz="quarter" idx="5"/>
          </p:nvPr>
        </p:nvSpPr>
        <p:spPr/>
        <p:txBody>
          <a:bodyPr/>
          <a:lstStyle/>
          <a:p>
            <a:pPr>
              <a:defRPr/>
            </a:pPr>
            <a:fld id="{5B1943BA-D319-4107-9680-66B8E6858496}" type="slidenum">
              <a:rPr lang="en-US" smtClean="0"/>
              <a:pPr>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graphic shows how the 10G filtering</a:t>
            </a:r>
            <a:r>
              <a:rPr lang="en-US" baseline="0" dirty="0" smtClean="0"/>
              <a:t> tap is connected to the network.</a:t>
            </a:r>
            <a:endParaRPr lang="en-US" dirty="0" smtClean="0"/>
          </a:p>
        </p:txBody>
      </p:sp>
      <p:sp>
        <p:nvSpPr>
          <p:cNvPr id="4" name="Slide Number Placeholder 3"/>
          <p:cNvSpPr>
            <a:spLocks noGrp="1"/>
          </p:cNvSpPr>
          <p:nvPr>
            <p:ph type="sldNum" sz="quarter" idx="5"/>
          </p:nvPr>
        </p:nvSpPr>
        <p:spPr/>
        <p:txBody>
          <a:bodyPr/>
          <a:lstStyle/>
          <a:p>
            <a:pPr>
              <a:defRPr/>
            </a:pPr>
            <a:fld id="{2B3BC627-AA68-4158-8933-C78D43ABC156}"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p>
        </p:txBody>
      </p:sp>
      <p:sp>
        <p:nvSpPr>
          <p:cNvPr id="33796" name="Slide Number Placeholder 3"/>
          <p:cNvSpPr>
            <a:spLocks noGrp="1"/>
          </p:cNvSpPr>
          <p:nvPr>
            <p:ph type="sldNum" sz="quarter" idx="5"/>
          </p:nvPr>
        </p:nvSpPr>
        <p:spPr>
          <a:noFill/>
        </p:spPr>
        <p:txBody>
          <a:bodyPr/>
          <a:lstStyle/>
          <a:p>
            <a:fld id="{E46FEEA8-C0E6-40A6-9C4B-BF3C5246E54B}"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19F2047-A506-4048-8416-144A83F25E57}"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7892" name="Slide Number Placeholder 3"/>
          <p:cNvSpPr>
            <a:spLocks noGrp="1"/>
          </p:cNvSpPr>
          <p:nvPr>
            <p:ph type="sldNum" sz="quarter" idx="5"/>
          </p:nvPr>
        </p:nvSpPr>
        <p:spPr/>
        <p:txBody>
          <a:bodyPr/>
          <a:lstStyle/>
          <a:p>
            <a:pPr>
              <a:defRPr/>
            </a:pPr>
            <a:fld id="{2BBE0D54-98EA-4589-B25D-9B4200BB947A}" type="slidenum">
              <a:rPr lang="en-US" smtClean="0"/>
              <a:pPr>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9940" name="Slide Number Placeholder 3"/>
          <p:cNvSpPr>
            <a:spLocks noGrp="1"/>
          </p:cNvSpPr>
          <p:nvPr>
            <p:ph type="sldNum" sz="quarter" idx="5"/>
          </p:nvPr>
        </p:nvSpPr>
        <p:spPr/>
        <p:txBody>
          <a:bodyPr/>
          <a:lstStyle/>
          <a:p>
            <a:pPr>
              <a:defRPr/>
            </a:pPr>
            <a:fld id="{FE17D54F-481A-418C-AEB1-9E6488ACDBB1}" type="slidenum">
              <a:rPr lang="en-US" smtClean="0"/>
              <a:pPr>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8916" name="Slide Number Placeholder 3"/>
          <p:cNvSpPr>
            <a:spLocks noGrp="1"/>
          </p:cNvSpPr>
          <p:nvPr>
            <p:ph type="sldNum" sz="quarter" idx="5"/>
          </p:nvPr>
        </p:nvSpPr>
        <p:spPr/>
        <p:txBody>
          <a:bodyPr/>
          <a:lstStyle/>
          <a:p>
            <a:pPr>
              <a:defRPr/>
            </a:pPr>
            <a:fld id="{5B4E1C9A-B7EA-4217-A94D-891F38AF9E56}" type="slidenum">
              <a:rPr lang="en-US" smtClean="0"/>
              <a:pPr>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Ask questions</a:t>
            </a:r>
          </a:p>
          <a:p>
            <a:r>
              <a:rPr lang="en-US" dirty="0" smtClean="0"/>
              <a:t>Who</a:t>
            </a:r>
            <a:r>
              <a:rPr lang="en-US" baseline="0" dirty="0" smtClean="0"/>
              <a:t> is 10G?</a:t>
            </a:r>
          </a:p>
          <a:p>
            <a:r>
              <a:rPr lang="en-US" baseline="0" dirty="0" smtClean="0"/>
              <a:t>Who is at 1G?</a:t>
            </a:r>
          </a:p>
          <a:p>
            <a:r>
              <a:rPr lang="en-US" baseline="0" dirty="0" smtClean="0"/>
              <a:t>Do you know how much traffic is on you links?</a:t>
            </a:r>
          </a:p>
          <a:p>
            <a:r>
              <a:rPr lang="en-US" baseline="0" dirty="0" smtClean="0"/>
              <a:t>How do get that information?</a:t>
            </a:r>
          </a:p>
          <a:p>
            <a:r>
              <a:rPr lang="en-US" baseline="0" dirty="0" smtClean="0"/>
              <a:t>(likely answer will be router or switch….cumulative averages…not granular enough?)</a:t>
            </a:r>
            <a:endParaRPr lang="en-US" dirty="0" smtClean="0"/>
          </a:p>
        </p:txBody>
      </p:sp>
      <p:sp>
        <p:nvSpPr>
          <p:cNvPr id="4" name="Slide Number Placeholder 3"/>
          <p:cNvSpPr>
            <a:spLocks noGrp="1"/>
          </p:cNvSpPr>
          <p:nvPr>
            <p:ph type="sldNum" sz="quarter" idx="5"/>
          </p:nvPr>
        </p:nvSpPr>
        <p:spPr/>
        <p:txBody>
          <a:bodyPr/>
          <a:lstStyle/>
          <a:p>
            <a:pPr>
              <a:defRPr/>
            </a:pPr>
            <a:fld id="{A7BED768-E0BA-49B4-9B82-07C04F06D874}"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These</a:t>
            </a:r>
            <a:r>
              <a:rPr lang="en-US" baseline="0" dirty="0" smtClean="0"/>
              <a:t> numbers are one way…a duplex link doubles these numbers.  At 64 byte packets almost 30 Million packets per second….  So if you are having issues at 1G…how do you think it will work at 10g….</a:t>
            </a:r>
            <a:endParaRPr lang="en-US" dirty="0" smtClean="0"/>
          </a:p>
        </p:txBody>
      </p:sp>
      <p:sp>
        <p:nvSpPr>
          <p:cNvPr id="4" name="Slide Number Placeholder 3"/>
          <p:cNvSpPr>
            <a:spLocks noGrp="1"/>
          </p:cNvSpPr>
          <p:nvPr>
            <p:ph type="sldNum" sz="quarter" idx="5"/>
          </p:nvPr>
        </p:nvSpPr>
        <p:spPr/>
        <p:txBody>
          <a:bodyPr/>
          <a:lstStyle/>
          <a:p>
            <a:pPr>
              <a:defRPr/>
            </a:pPr>
            <a:fld id="{C6476840-4750-498B-9D5B-010C0625F352}"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translates to critical information being lost – dropped packets on the capture side… simply can not capture at 10G… Very expensive…You need 1.25 Gigabytes of memory for each second of buffer…so you can not get</a:t>
            </a:r>
            <a:r>
              <a:rPr lang="en-US" baseline="0" dirty="0" smtClean="0"/>
              <a:t> all the packets in the capture file…then you can not open the file correctly.   Bottom line is that these tools can not scale to 10G per second..  Better to capture the needle rather than capture the hay stack and then look for the needle.</a:t>
            </a:r>
          </a:p>
          <a:p>
            <a:endParaRPr lang="en-US" baseline="0" dirty="0" smtClean="0"/>
          </a:p>
          <a:p>
            <a:r>
              <a:rPr lang="en-US" baseline="0" dirty="0" smtClean="0"/>
              <a:t>The point here is that you want to make your 10G tools work more efficiently…or be able to take advantage of less expensive monitoring options such as Wireshark.</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2518FD55-CA86-4249-8A31-2358D0ECE8E5}"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Laptops are</a:t>
            </a:r>
            <a:r>
              <a:rPr lang="en-US" baseline="0" dirty="0" smtClean="0"/>
              <a:t> limited to packet processing…can not handle 10G speeds…large packet capture files 200Mbps will take minutes to open..files can be gig in size.  Laptops can not even manage 1Gigps of data…like trying to plug a fiber into a laptop…it is simply not designed for massive amounts of data.</a:t>
            </a:r>
          </a:p>
          <a:p>
            <a:endParaRPr lang="en-US" baseline="0" dirty="0" smtClean="0"/>
          </a:p>
          <a:p>
            <a:r>
              <a:rPr lang="en-US" baseline="0" dirty="0" smtClean="0"/>
              <a:t>Summary…Current tools can not manage 1G and 10G duplex data links.  So now what?</a:t>
            </a:r>
            <a:endParaRPr lang="en-US" dirty="0" smtClean="0"/>
          </a:p>
        </p:txBody>
      </p:sp>
      <p:sp>
        <p:nvSpPr>
          <p:cNvPr id="4" name="Slide Number Placeholder 3"/>
          <p:cNvSpPr>
            <a:spLocks noGrp="1"/>
          </p:cNvSpPr>
          <p:nvPr>
            <p:ph type="sldNum" sz="quarter" idx="5"/>
          </p:nvPr>
        </p:nvSpPr>
        <p:spPr/>
        <p:txBody>
          <a:bodyPr/>
          <a:lstStyle/>
          <a:p>
            <a:pPr>
              <a:defRPr/>
            </a:pPr>
            <a:fld id="{86714F99-B08B-419B-B570-D9D7D074F4C8}"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756EAEC-CA26-4173-813A-2EC87DAA382D}"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“How will you…” variety – i.e. “How will you know when your 10G links are fully utilized?” , “How can you drill down on only the traffic of interest from a 10G link?” etc…</a:t>
            </a:r>
          </a:p>
          <a:p>
            <a:r>
              <a:rPr lang="en-US" dirty="0" smtClean="0"/>
              <a:t>Wireshark on a PC max capacity…100M using </a:t>
            </a:r>
            <a:r>
              <a:rPr lang="en-US" dirty="0" err="1" smtClean="0"/>
              <a:t>Tshark</a:t>
            </a:r>
            <a:r>
              <a:rPr lang="en-US" baseline="0" dirty="0" smtClean="0"/>
              <a:t> application (command line).</a:t>
            </a:r>
            <a:r>
              <a:rPr lang="en-US" dirty="0" smtClean="0"/>
              <a:t>     </a:t>
            </a:r>
          </a:p>
          <a:p>
            <a:endParaRPr lang="en-US" dirty="0" smtClean="0"/>
          </a:p>
        </p:txBody>
      </p:sp>
      <p:sp>
        <p:nvSpPr>
          <p:cNvPr id="4" name="Slide Number Placeholder 3"/>
          <p:cNvSpPr>
            <a:spLocks noGrp="1"/>
          </p:cNvSpPr>
          <p:nvPr>
            <p:ph type="sldNum" sz="quarter" idx="5"/>
          </p:nvPr>
        </p:nvSpPr>
        <p:spPr/>
        <p:txBody>
          <a:bodyPr/>
          <a:lstStyle/>
          <a:p>
            <a:pPr>
              <a:defRPr/>
            </a:pPr>
            <a:fld id="{4EE58E79-CFE2-43C5-B331-118BB0C7C6A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Goes to</a:t>
            </a:r>
            <a:r>
              <a:rPr lang="en-US" baseline="0" dirty="0" smtClean="0"/>
              <a:t> the point that all the data is not good…can’t handle it….too little data is not good…missing important information…need access to all the relevant data… all the time.</a:t>
            </a:r>
            <a:endParaRPr lang="en-US" dirty="0" smtClean="0"/>
          </a:p>
        </p:txBody>
      </p:sp>
      <p:sp>
        <p:nvSpPr>
          <p:cNvPr id="4" name="Slide Number Placeholder 3"/>
          <p:cNvSpPr>
            <a:spLocks noGrp="1"/>
          </p:cNvSpPr>
          <p:nvPr>
            <p:ph type="sldNum" sz="quarter" idx="5"/>
          </p:nvPr>
        </p:nvSpPr>
        <p:spPr/>
        <p:txBody>
          <a:bodyPr/>
          <a:lstStyle/>
          <a:p>
            <a:pPr>
              <a:defRPr/>
            </a:pPr>
            <a:fld id="{2C1F0054-AA5D-4811-B84F-D81E740C42CD}"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You need to</a:t>
            </a:r>
            <a:r>
              <a:rPr lang="en-US" baseline="0" dirty="0" smtClean="0"/>
              <a:t> have access to all the data…then filter to relevant data…full packet inspection</a:t>
            </a:r>
            <a:endParaRPr lang="en-US" dirty="0" smtClean="0"/>
          </a:p>
        </p:txBody>
      </p:sp>
      <p:sp>
        <p:nvSpPr>
          <p:cNvPr id="4" name="Slide Number Placeholder 3"/>
          <p:cNvSpPr>
            <a:spLocks noGrp="1"/>
          </p:cNvSpPr>
          <p:nvPr>
            <p:ph type="sldNum" sz="quarter" idx="5"/>
          </p:nvPr>
        </p:nvSpPr>
        <p:spPr/>
        <p:txBody>
          <a:bodyPr/>
          <a:lstStyle/>
          <a:p>
            <a:pPr>
              <a:defRPr/>
            </a:pPr>
            <a:fld id="{ED948951-6F85-4CF3-A152-BA141FA6B1D2}"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userDrawn="1"/>
        </p:nvGrpSpPr>
        <p:grpSpPr bwMode="auto">
          <a:xfrm>
            <a:off x="0" y="6096000"/>
            <a:ext cx="9144000" cy="762000"/>
            <a:chOff x="0" y="6096000"/>
            <a:chExt cx="9144000" cy="762000"/>
          </a:xfrm>
        </p:grpSpPr>
        <p:sp>
          <p:nvSpPr>
            <p:cNvPr id="5" name="Footer Placeholder 12"/>
            <p:cNvSpPr txBox="1">
              <a:spLocks/>
            </p:cNvSpPr>
            <p:nvPr userDrawn="1"/>
          </p:nvSpPr>
          <p:spPr>
            <a:xfrm>
              <a:off x="0" y="6172200"/>
              <a:ext cx="9144000" cy="685800"/>
            </a:xfrm>
            <a:prstGeom prst="rect">
              <a:avLst/>
            </a:prstGeom>
          </p:spPr>
          <p:txBody>
            <a:bodyPr anchor="b"/>
            <a:lstStyle/>
            <a:p>
              <a:pPr fontAlgn="auto">
                <a:spcBef>
                  <a:spcPts val="0"/>
                </a:spcBef>
                <a:spcAft>
                  <a:spcPts val="0"/>
                </a:spcAft>
                <a:defRPr/>
              </a:pPr>
              <a:r>
                <a:rPr lang="en-US" sz="1200" b="1" spc="100" dirty="0">
                  <a:latin typeface="Calibri" pitchFamily="34" charset="0"/>
                  <a:cs typeface="+mn-cs"/>
                </a:rPr>
                <a:t>		SHARKFEST '09  |  Stanford University  |  June 15–18, 2009</a:t>
              </a:r>
            </a:p>
          </p:txBody>
        </p:sp>
        <p:pic>
          <p:nvPicPr>
            <p:cNvPr id="6" name="Picture 9" descr="final logo cace.jpg"/>
            <p:cNvPicPr>
              <a:picLocks noChangeAspect="1"/>
            </p:cNvPicPr>
            <p:nvPr userDrawn="1"/>
          </p:nvPicPr>
          <p:blipFill>
            <a:blip r:embed="rId2"/>
            <a:srcRect/>
            <a:stretch>
              <a:fillRect/>
            </a:stretch>
          </p:blipFill>
          <p:spPr bwMode="auto">
            <a:xfrm>
              <a:off x="182390" y="6096000"/>
              <a:ext cx="1036810" cy="640080"/>
            </a:xfrm>
            <a:prstGeom prst="rect">
              <a:avLst/>
            </a:prstGeom>
            <a:noFill/>
            <a:ln w="9525">
              <a:noFill/>
              <a:miter lim="800000"/>
              <a:headEnd/>
              <a:tailEnd/>
            </a:ln>
          </p:spPr>
        </p:pic>
        <p:pic>
          <p:nvPicPr>
            <p:cNvPr id="7" name="Picture 10" descr="wsu_small.jpg"/>
            <p:cNvPicPr>
              <a:picLocks noChangeAspect="1"/>
            </p:cNvPicPr>
            <p:nvPr userDrawn="1"/>
          </p:nvPicPr>
          <p:blipFill>
            <a:blip r:embed="rId3"/>
            <a:srcRect/>
            <a:stretch>
              <a:fillRect/>
            </a:stretch>
          </p:blipFill>
          <p:spPr bwMode="auto">
            <a:xfrm>
              <a:off x="7239000" y="6096000"/>
              <a:ext cx="1705085" cy="640080"/>
            </a:xfrm>
            <a:prstGeom prst="rect">
              <a:avLst/>
            </a:prstGeom>
            <a:noFill/>
            <a:ln w="9525">
              <a:noFill/>
              <a:miter lim="800000"/>
              <a:headEnd/>
              <a:tailEnd/>
            </a:ln>
          </p:spPr>
        </p:pic>
      </p:grpSp>
      <p:sp>
        <p:nvSpPr>
          <p:cNvPr id="2" name="Title 1"/>
          <p:cNvSpPr>
            <a:spLocks noGrp="1"/>
          </p:cNvSpPr>
          <p:nvPr>
            <p:ph type="ctrTitle"/>
          </p:nvPr>
        </p:nvSpPr>
        <p:spPr>
          <a:xfrm>
            <a:off x="685800" y="2130425"/>
            <a:ext cx="7772400" cy="1470025"/>
          </a:xfrm>
        </p:spPr>
        <p:txBody>
          <a:bodyPr/>
          <a:lstStyle>
            <a:lvl1pPr>
              <a:defRPr>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spect="1"/>
          </p:cNvSpPr>
          <p:nvPr userDrawn="1"/>
        </p:nvSpPr>
        <p:spPr>
          <a:xfrm>
            <a:off x="0" y="0"/>
            <a:ext cx="9144000" cy="1279525"/>
          </a:xfrm>
          <a:prstGeom prst="rect">
            <a:avLst/>
          </a:prstGeom>
          <a:solidFill>
            <a:srgbClr val="1D62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0" y="6172200"/>
            <a:ext cx="9144000" cy="685800"/>
            <a:chOff x="0" y="6172200"/>
            <a:chExt cx="9144000" cy="685800"/>
          </a:xfrm>
        </p:grpSpPr>
        <p:sp>
          <p:nvSpPr>
            <p:cNvPr id="6" name="Footer Placeholder 12"/>
            <p:cNvSpPr txBox="1">
              <a:spLocks/>
            </p:cNvSpPr>
            <p:nvPr userDrawn="1"/>
          </p:nvSpPr>
          <p:spPr>
            <a:xfrm>
              <a:off x="0" y="6172200"/>
              <a:ext cx="9144000" cy="685800"/>
            </a:xfrm>
            <a:prstGeom prst="rect">
              <a:avLst/>
            </a:prstGeom>
          </p:spPr>
          <p:txBody>
            <a:bodyPr anchor="b"/>
            <a:lstStyle/>
            <a:p>
              <a:pPr fontAlgn="auto">
                <a:spcBef>
                  <a:spcPts val="0"/>
                </a:spcBef>
                <a:spcAft>
                  <a:spcPts val="0"/>
                </a:spcAft>
                <a:defRPr/>
              </a:pPr>
              <a:r>
                <a:rPr lang="en-US" sz="1200" b="1" spc="100" dirty="0">
                  <a:latin typeface="Calibri" pitchFamily="34" charset="0"/>
                  <a:cs typeface="+mn-cs"/>
                </a:rPr>
                <a:t>		SHARKFEST '09  |  Stanford University  |  June 15–18, 2009</a:t>
              </a:r>
            </a:p>
          </p:txBody>
        </p:sp>
        <p:pic>
          <p:nvPicPr>
            <p:cNvPr id="7" name="Picture 9" descr="final logo cace.jpg"/>
            <p:cNvPicPr>
              <a:picLocks noChangeAspect="1"/>
            </p:cNvPicPr>
            <p:nvPr userDrawn="1"/>
          </p:nvPicPr>
          <p:blipFill>
            <a:blip r:embed="rId2"/>
            <a:srcRect/>
            <a:stretch>
              <a:fillRect/>
            </a:stretch>
          </p:blipFill>
          <p:spPr bwMode="auto">
            <a:xfrm>
              <a:off x="0" y="6217920"/>
              <a:ext cx="1036810" cy="640080"/>
            </a:xfrm>
            <a:prstGeom prst="rect">
              <a:avLst/>
            </a:prstGeom>
            <a:noFill/>
            <a:ln w="9525">
              <a:noFill/>
              <a:miter lim="800000"/>
              <a:headEnd/>
              <a:tailEnd/>
            </a:ln>
          </p:spPr>
        </p:pic>
        <p:pic>
          <p:nvPicPr>
            <p:cNvPr id="8" name="Picture 10" descr="wsu_small.jpg"/>
            <p:cNvPicPr>
              <a:picLocks noChangeAspect="1"/>
            </p:cNvPicPr>
            <p:nvPr userDrawn="1"/>
          </p:nvPicPr>
          <p:blipFill>
            <a:blip r:embed="rId3"/>
            <a:srcRect/>
            <a:stretch>
              <a:fillRect/>
            </a:stretch>
          </p:blipFill>
          <p:spPr bwMode="auto">
            <a:xfrm>
              <a:off x="7438915" y="6217920"/>
              <a:ext cx="1705085" cy="64008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17"/>
          <p:cNvGrpSpPr>
            <a:grpSpLocks/>
          </p:cNvGrpSpPr>
          <p:nvPr userDrawn="1"/>
        </p:nvGrpSpPr>
        <p:grpSpPr bwMode="auto">
          <a:xfrm>
            <a:off x="0" y="6172200"/>
            <a:ext cx="9144000" cy="685800"/>
            <a:chOff x="0" y="6172200"/>
            <a:chExt cx="9144000" cy="685800"/>
          </a:xfrm>
        </p:grpSpPr>
        <p:sp>
          <p:nvSpPr>
            <p:cNvPr id="8" name="Footer Placeholder 12"/>
            <p:cNvSpPr txBox="1">
              <a:spLocks/>
            </p:cNvSpPr>
            <p:nvPr userDrawn="1"/>
          </p:nvSpPr>
          <p:spPr>
            <a:xfrm>
              <a:off x="0" y="6172200"/>
              <a:ext cx="9144000" cy="685800"/>
            </a:xfrm>
            <a:prstGeom prst="rect">
              <a:avLst/>
            </a:prstGeom>
          </p:spPr>
          <p:txBody>
            <a:bodyPr anchor="b"/>
            <a:lstStyle/>
            <a:p>
              <a:pPr fontAlgn="auto">
                <a:spcBef>
                  <a:spcPts val="0"/>
                </a:spcBef>
                <a:spcAft>
                  <a:spcPts val="0"/>
                </a:spcAft>
                <a:defRPr/>
              </a:pPr>
              <a:r>
                <a:rPr lang="en-US" sz="1200" b="1" spc="100" dirty="0">
                  <a:latin typeface="Calibri" pitchFamily="34" charset="0"/>
                  <a:cs typeface="+mn-cs"/>
                </a:rPr>
                <a:t>		SHARKFEST '09  |  Stanford University  |  June 15–18, 2009</a:t>
              </a:r>
            </a:p>
          </p:txBody>
        </p:sp>
        <p:pic>
          <p:nvPicPr>
            <p:cNvPr id="9" name="Picture 9" descr="final logo cace.jpg"/>
            <p:cNvPicPr>
              <a:picLocks noChangeAspect="1"/>
            </p:cNvPicPr>
            <p:nvPr userDrawn="1"/>
          </p:nvPicPr>
          <p:blipFill>
            <a:blip r:embed="rId2"/>
            <a:srcRect/>
            <a:stretch>
              <a:fillRect/>
            </a:stretch>
          </p:blipFill>
          <p:spPr bwMode="auto">
            <a:xfrm>
              <a:off x="0" y="6217920"/>
              <a:ext cx="1036810" cy="640080"/>
            </a:xfrm>
            <a:prstGeom prst="rect">
              <a:avLst/>
            </a:prstGeom>
            <a:noFill/>
            <a:ln w="9525">
              <a:noFill/>
              <a:miter lim="800000"/>
              <a:headEnd/>
              <a:tailEnd/>
            </a:ln>
          </p:spPr>
        </p:pic>
        <p:pic>
          <p:nvPicPr>
            <p:cNvPr id="10" name="Picture 10" descr="wsu_small.jpg"/>
            <p:cNvPicPr>
              <a:picLocks noChangeAspect="1"/>
            </p:cNvPicPr>
            <p:nvPr userDrawn="1"/>
          </p:nvPicPr>
          <p:blipFill>
            <a:blip r:embed="rId3"/>
            <a:srcRect/>
            <a:stretch>
              <a:fillRect/>
            </a:stretch>
          </p:blipFill>
          <p:spPr bwMode="auto">
            <a:xfrm>
              <a:off x="7438915" y="6217920"/>
              <a:ext cx="1705085" cy="640080"/>
            </a:xfrm>
            <a:prstGeom prst="rect">
              <a:avLst/>
            </a:prstGeom>
            <a:noFill/>
            <a:ln w="9525">
              <a:noFill/>
              <a:miter lim="800000"/>
              <a:headEnd/>
              <a:tailEnd/>
            </a:ln>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0" y="6172200"/>
            <a:ext cx="9144000" cy="685800"/>
            <a:chOff x="0" y="6172200"/>
            <a:chExt cx="9144000" cy="685800"/>
          </a:xfrm>
        </p:grpSpPr>
        <p:sp>
          <p:nvSpPr>
            <p:cNvPr id="6" name="Footer Placeholder 12"/>
            <p:cNvSpPr txBox="1">
              <a:spLocks/>
            </p:cNvSpPr>
            <p:nvPr userDrawn="1"/>
          </p:nvSpPr>
          <p:spPr>
            <a:xfrm>
              <a:off x="0" y="6172200"/>
              <a:ext cx="9144000" cy="685800"/>
            </a:xfrm>
            <a:prstGeom prst="rect">
              <a:avLst/>
            </a:prstGeom>
          </p:spPr>
          <p:txBody>
            <a:bodyPr anchor="ctr"/>
            <a:lstStyle/>
            <a:p>
              <a:pPr fontAlgn="auto">
                <a:spcBef>
                  <a:spcPts val="0"/>
                </a:spcBef>
                <a:spcAft>
                  <a:spcPts val="0"/>
                </a:spcAft>
                <a:defRPr/>
              </a:pPr>
              <a:r>
                <a:rPr lang="en-US" sz="1200" b="1" spc="100" dirty="0">
                  <a:latin typeface="Calibri" pitchFamily="34" charset="0"/>
                  <a:cs typeface="+mn-cs"/>
                </a:rPr>
                <a:t>		SHARKFEST '09  |  Stanford University  |  June 15–18, 2009</a:t>
              </a:r>
            </a:p>
          </p:txBody>
        </p:sp>
        <p:pic>
          <p:nvPicPr>
            <p:cNvPr id="7" name="Picture 9" descr="final logo cace.jpg"/>
            <p:cNvPicPr>
              <a:picLocks noChangeAspect="1"/>
            </p:cNvPicPr>
            <p:nvPr userDrawn="1"/>
          </p:nvPicPr>
          <p:blipFill>
            <a:blip r:embed="rId2"/>
            <a:srcRect/>
            <a:stretch>
              <a:fillRect/>
            </a:stretch>
          </p:blipFill>
          <p:spPr bwMode="auto">
            <a:xfrm>
              <a:off x="0" y="6217920"/>
              <a:ext cx="1036810" cy="640080"/>
            </a:xfrm>
            <a:prstGeom prst="rect">
              <a:avLst/>
            </a:prstGeom>
            <a:noFill/>
            <a:ln w="9525">
              <a:noFill/>
              <a:miter lim="800000"/>
              <a:headEnd/>
              <a:tailEnd/>
            </a:ln>
          </p:spPr>
        </p:pic>
        <p:pic>
          <p:nvPicPr>
            <p:cNvPr id="8" name="Picture 10" descr="wsu_small.jpg"/>
            <p:cNvPicPr>
              <a:picLocks noChangeAspect="1"/>
            </p:cNvPicPr>
            <p:nvPr userDrawn="1"/>
          </p:nvPicPr>
          <p:blipFill>
            <a:blip r:embed="rId3"/>
            <a:srcRect/>
            <a:stretch>
              <a:fillRect/>
            </a:stretch>
          </p:blipFill>
          <p:spPr bwMode="auto">
            <a:xfrm>
              <a:off x="7438915" y="6217920"/>
              <a:ext cx="1705085" cy="640080"/>
            </a:xfrm>
            <a:prstGeom prst="rect">
              <a:avLst/>
            </a:prstGeom>
            <a:noFill/>
            <a:ln w="9525">
              <a:noFill/>
              <a:miter lim="800000"/>
              <a:headEnd/>
              <a:tailEnd/>
            </a:ln>
          </p:spPr>
        </p:pic>
      </p:gr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sharkf logo 09 transparent.tif"/>
          <p:cNvPicPr>
            <a:picLocks noChangeAspect="1"/>
          </p:cNvPicPr>
          <p:nvPr/>
        </p:nvPicPr>
        <p:blipFill>
          <a:blip r:embed="rId11">
            <a:duotone>
              <a:schemeClr val="bg2">
                <a:shade val="45000"/>
                <a:satMod val="135000"/>
              </a:schemeClr>
              <a:prstClr val="white"/>
            </a:duotone>
          </a:blip>
          <a:srcRect/>
          <a:stretch>
            <a:fillRect/>
          </a:stretch>
        </p:blipFill>
        <p:spPr bwMode="auto">
          <a:xfrm>
            <a:off x="2192338" y="1371600"/>
            <a:ext cx="4759325" cy="4757738"/>
          </a:xfrm>
          <a:prstGeom prst="rect">
            <a:avLst/>
          </a:prstGeom>
          <a:noFill/>
          <a:ln w="9525">
            <a:noFill/>
            <a:miter lim="800000"/>
            <a:headEnd/>
            <a:tailEnd/>
          </a:ln>
        </p:spPr>
      </p:pic>
      <p:sp>
        <p:nvSpPr>
          <p:cNvPr id="7" name="Rectangle 6"/>
          <p:cNvSpPr>
            <a:spLocks noChangeAspect="1"/>
          </p:cNvSpPr>
          <p:nvPr/>
        </p:nvSpPr>
        <p:spPr>
          <a:xfrm>
            <a:off x="0" y="0"/>
            <a:ext cx="9144000" cy="1279525"/>
          </a:xfrm>
          <a:prstGeom prst="rect">
            <a:avLst/>
          </a:prstGeom>
          <a:solidFill>
            <a:srgbClr val="1D62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 name="Footer Placeholder 12"/>
          <p:cNvSpPr txBox="1">
            <a:spLocks/>
          </p:cNvSpPr>
          <p:nvPr userDrawn="1"/>
        </p:nvSpPr>
        <p:spPr bwMode="auto">
          <a:xfrm>
            <a:off x="200025" y="6096000"/>
            <a:ext cx="8867775" cy="685800"/>
          </a:xfrm>
          <a:prstGeom prst="rect">
            <a:avLst/>
          </a:prstGeom>
        </p:spPr>
        <p:txBody>
          <a:bodyPr anchor="b"/>
          <a:lstStyle/>
          <a:p>
            <a:pPr fontAlgn="auto">
              <a:spcBef>
                <a:spcPts val="0"/>
              </a:spcBef>
              <a:spcAft>
                <a:spcPts val="0"/>
              </a:spcAft>
              <a:defRPr/>
            </a:pPr>
            <a:r>
              <a:rPr lang="en-US" sz="1200" b="1" spc="100" dirty="0">
                <a:latin typeface="Calibri" pitchFamily="34" charset="0"/>
                <a:cs typeface="+mn-cs"/>
              </a:rPr>
              <a:t>		SHARKFEST '09  |  Stanford University  |  June 15–18, 2009</a:t>
            </a:r>
          </a:p>
        </p:txBody>
      </p:sp>
      <p:pic>
        <p:nvPicPr>
          <p:cNvPr id="1030" name="Picture 9" descr="final logo cace.jpg"/>
          <p:cNvPicPr>
            <a:picLocks noChangeAspect="1"/>
          </p:cNvPicPr>
          <p:nvPr userDrawn="1"/>
        </p:nvPicPr>
        <p:blipFill>
          <a:blip r:embed="rId12"/>
          <a:srcRect/>
          <a:stretch>
            <a:fillRect/>
          </a:stretch>
        </p:blipFill>
        <p:spPr bwMode="auto">
          <a:xfrm>
            <a:off x="182563" y="6096000"/>
            <a:ext cx="1036637" cy="639763"/>
          </a:xfrm>
          <a:prstGeom prst="rect">
            <a:avLst/>
          </a:prstGeom>
          <a:noFill/>
          <a:ln w="9525">
            <a:noFill/>
            <a:miter lim="800000"/>
            <a:headEnd/>
            <a:tailEnd/>
          </a:ln>
        </p:spPr>
      </p:pic>
      <p:pic>
        <p:nvPicPr>
          <p:cNvPr id="1031" name="Picture 10" descr="wsu_small.jpg"/>
          <p:cNvPicPr>
            <a:picLocks noChangeAspect="1"/>
          </p:cNvPicPr>
          <p:nvPr userDrawn="1"/>
        </p:nvPicPr>
        <p:blipFill>
          <a:blip r:embed="rId13"/>
          <a:srcRect/>
          <a:stretch>
            <a:fillRect/>
          </a:stretch>
        </p:blipFill>
        <p:spPr bwMode="auto">
          <a:xfrm>
            <a:off x="7286625" y="6096000"/>
            <a:ext cx="1704975" cy="639763"/>
          </a:xfrm>
          <a:prstGeom prst="rect">
            <a:avLst/>
          </a:prstGeom>
          <a:noFill/>
          <a:ln w="9525">
            <a:noFill/>
            <a:miter lim="800000"/>
            <a:headEnd/>
            <a:tailEnd/>
          </a:ln>
        </p:spPr>
      </p:pic>
      <p:sp>
        <p:nvSpPr>
          <p:cNvPr id="1032" name="Text Placeholder 2"/>
          <p:cNvSpPr>
            <a:spLocks noGrp="1"/>
          </p:cNvSpPr>
          <p:nvPr userDrawn="1">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78" r:id="rId3"/>
    <p:sldLayoutId id="2147483784" r:id="rId4"/>
    <p:sldLayoutId id="2147483785" r:id="rId5"/>
    <p:sldLayoutId id="2147483779" r:id="rId6"/>
    <p:sldLayoutId id="2147483786" r:id="rId7"/>
    <p:sldLayoutId id="2147483780" r:id="rId8"/>
    <p:sldLayoutId id="2147483781" r:id="rId9"/>
  </p:sldLayoutIdLst>
  <p:hf sldNum="0" hdr="0" ftr="0" dt="0"/>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gi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0" y="0"/>
            <a:ext cx="9144000" cy="1279525"/>
          </a:xfrm>
          <a:prstGeom prst="rect">
            <a:avLst/>
          </a:prstGeom>
          <a:solidFill>
            <a:srgbClr val="1D62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171" name="Title 7"/>
          <p:cNvSpPr>
            <a:spLocks noGrp="1"/>
          </p:cNvSpPr>
          <p:nvPr>
            <p:ph type="title"/>
          </p:nvPr>
        </p:nvSpPr>
        <p:spPr/>
        <p:txBody>
          <a:bodyPr/>
          <a:lstStyle/>
          <a:p>
            <a:pPr eaLnBrk="1" hangingPunct="1"/>
            <a:r>
              <a:rPr lang="en-US" dirty="0" smtClean="0"/>
              <a:t>The Reality of 10G Analysis</a:t>
            </a:r>
          </a:p>
        </p:txBody>
      </p:sp>
      <p:sp>
        <p:nvSpPr>
          <p:cNvPr id="7172" name="Content Placeholder 6"/>
          <p:cNvSpPr>
            <a:spLocks noGrp="1"/>
          </p:cNvSpPr>
          <p:nvPr>
            <p:ph idx="1"/>
          </p:nvPr>
        </p:nvSpPr>
        <p:spPr>
          <a:xfrm>
            <a:off x="457200" y="1512888"/>
            <a:ext cx="8229600" cy="4525962"/>
          </a:xfrm>
        </p:spPr>
        <p:txBody>
          <a:bodyPr/>
          <a:lstStyle/>
          <a:p>
            <a:pPr eaLnBrk="1" hangingPunct="1">
              <a:buFont typeface="Arial" charset="0"/>
              <a:buNone/>
              <a:tabLst>
                <a:tab pos="723900" algn="l"/>
                <a:tab pos="1447800" algn="l"/>
                <a:tab pos="2171700" algn="l"/>
                <a:tab pos="2895600" algn="l"/>
                <a:tab pos="3619500" algn="l"/>
                <a:tab pos="4343400" algn="l"/>
                <a:tab pos="5067300" algn="l"/>
                <a:tab pos="5791200" algn="l"/>
                <a:tab pos="6515100" algn="l"/>
              </a:tabLst>
            </a:pPr>
            <a:endParaRPr lang="en-GB" sz="2800" smtClean="0">
              <a:solidFill>
                <a:srgbClr val="000000"/>
              </a:solidFill>
            </a:endParaRPr>
          </a:p>
          <a:p>
            <a:pPr eaLnBrk="1" hangingPunct="1">
              <a:buFont typeface="Arial" charset="0"/>
              <a:buNone/>
              <a:tabLst>
                <a:tab pos="723900" algn="l"/>
                <a:tab pos="1447800" algn="l"/>
                <a:tab pos="2171700" algn="l"/>
                <a:tab pos="2895600" algn="l"/>
                <a:tab pos="3619500" algn="l"/>
                <a:tab pos="4343400" algn="l"/>
                <a:tab pos="5067300" algn="l"/>
                <a:tab pos="5791200" algn="l"/>
                <a:tab pos="6515100" algn="l"/>
              </a:tabLst>
            </a:pPr>
            <a:endParaRPr lang="en-GB" sz="2800" b="1" smtClean="0">
              <a:solidFill>
                <a:srgbClr val="000000"/>
              </a:solidFill>
            </a:endParaRPr>
          </a:p>
          <a:p>
            <a:pPr eaLnBrk="1" hangingPunct="1">
              <a:buFont typeface="Arial" charset="0"/>
              <a:buNone/>
              <a:tabLst>
                <a:tab pos="723900" algn="l"/>
                <a:tab pos="1447800" algn="l"/>
                <a:tab pos="2171700" algn="l"/>
                <a:tab pos="2895600" algn="l"/>
                <a:tab pos="3619500" algn="l"/>
                <a:tab pos="4343400" algn="l"/>
                <a:tab pos="5067300" algn="l"/>
                <a:tab pos="5791200" algn="l"/>
                <a:tab pos="6515100" algn="l"/>
              </a:tabLst>
            </a:pPr>
            <a:r>
              <a:rPr lang="en-GB" sz="2800" b="1" smtClean="0">
                <a:solidFill>
                  <a:srgbClr val="000000"/>
                </a:solidFill>
              </a:rPr>
              <a:t>Presented by: Network Critical</a:t>
            </a:r>
          </a:p>
          <a:p>
            <a:pPr eaLnBrk="1" hangingPunct="1">
              <a:buFont typeface="Arial" charset="0"/>
              <a:buNone/>
              <a:tabLst>
                <a:tab pos="723900" algn="l"/>
                <a:tab pos="1447800" algn="l"/>
                <a:tab pos="2171700" algn="l"/>
                <a:tab pos="2895600" algn="l"/>
                <a:tab pos="3619500" algn="l"/>
                <a:tab pos="4343400" algn="l"/>
                <a:tab pos="5067300" algn="l"/>
                <a:tab pos="5791200" algn="l"/>
                <a:tab pos="6515100" algn="l"/>
              </a:tabLst>
            </a:pPr>
            <a:endParaRPr lang="en-GB" sz="2800" smtClean="0">
              <a:solidFill>
                <a:srgbClr val="000000"/>
              </a:solidFill>
            </a:endParaRPr>
          </a:p>
          <a:p>
            <a:pPr eaLnBrk="1" hangingPunct="1">
              <a:buFont typeface="Arial" charset="0"/>
              <a:buNone/>
              <a:tabLst>
                <a:tab pos="723900" algn="l"/>
                <a:tab pos="1447800" algn="l"/>
                <a:tab pos="2171700" algn="l"/>
                <a:tab pos="2895600" algn="l"/>
                <a:tab pos="3619500" algn="l"/>
                <a:tab pos="4343400" algn="l"/>
                <a:tab pos="5067300" algn="l"/>
                <a:tab pos="5791200" algn="l"/>
                <a:tab pos="6515100" algn="l"/>
              </a:tabLst>
            </a:pPr>
            <a:r>
              <a:rPr lang="en-GB" sz="2800" smtClean="0">
                <a:solidFill>
                  <a:srgbClr val="000000"/>
                </a:solidFill>
              </a:rPr>
              <a:t>Wednesday, June 17</a:t>
            </a:r>
            <a:r>
              <a:rPr lang="en-GB" sz="2800" baseline="30000" smtClean="0">
                <a:solidFill>
                  <a:srgbClr val="000000"/>
                </a:solidFill>
              </a:rPr>
              <a:t>th</a:t>
            </a:r>
            <a:r>
              <a:rPr lang="en-GB" sz="2800" smtClean="0">
                <a:solidFill>
                  <a:srgbClr val="000000"/>
                </a:solidFill>
              </a:rPr>
              <a:t>, 2009</a:t>
            </a:r>
          </a:p>
          <a:p>
            <a:pPr eaLnBrk="1" hangingPunct="1">
              <a:buFont typeface="Arial" charset="0"/>
              <a:buNone/>
              <a:tabLst>
                <a:tab pos="723900" algn="l"/>
                <a:tab pos="1447800" algn="l"/>
                <a:tab pos="2171700" algn="l"/>
                <a:tab pos="2895600" algn="l"/>
                <a:tab pos="3619500" algn="l"/>
                <a:tab pos="4343400" algn="l"/>
                <a:tab pos="5067300" algn="l"/>
                <a:tab pos="5791200" algn="l"/>
                <a:tab pos="6515100" algn="l"/>
              </a:tabLst>
            </a:pPr>
            <a:r>
              <a:rPr lang="en-GB" sz="2800" smtClean="0">
                <a:solidFill>
                  <a:srgbClr val="000000"/>
                </a:solidFill>
              </a:rPr>
              <a:t>1:30 pm – 3:00 pm</a:t>
            </a:r>
          </a:p>
          <a:p>
            <a:pPr eaLnBrk="1" hangingPunct="1">
              <a:buFont typeface="Arial" charset="0"/>
              <a:buNone/>
              <a:tabLst>
                <a:tab pos="723900" algn="l"/>
                <a:tab pos="1447800" algn="l"/>
                <a:tab pos="2171700" algn="l"/>
                <a:tab pos="2895600" algn="l"/>
                <a:tab pos="3619500" algn="l"/>
                <a:tab pos="4343400" algn="l"/>
                <a:tab pos="5067300" algn="l"/>
                <a:tab pos="5791200" algn="l"/>
                <a:tab pos="6515100" algn="l"/>
              </a:tabLst>
            </a:pPr>
            <a:endParaRPr lang="en-GB" sz="2800" smtClean="0">
              <a:solidFill>
                <a:srgbClr val="000000"/>
              </a:solidFill>
            </a:endParaRPr>
          </a:p>
          <a:p>
            <a:pPr eaLnBrk="1" hangingPunct="1">
              <a:buFont typeface="Arial" charset="0"/>
              <a:buNone/>
              <a:tabLst>
                <a:tab pos="723900" algn="l"/>
                <a:tab pos="1447800" algn="l"/>
                <a:tab pos="2171700" algn="l"/>
                <a:tab pos="2895600" algn="l"/>
                <a:tab pos="3619500" algn="l"/>
                <a:tab pos="4343400" algn="l"/>
                <a:tab pos="5067300" algn="l"/>
                <a:tab pos="5791200" algn="l"/>
                <a:tab pos="6515100" algn="l"/>
              </a:tabLst>
            </a:pPr>
            <a:endParaRPr lang="en-GB" sz="2800" smtClean="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Easy-to-use, Exact, Guaranteed</a:t>
            </a:r>
          </a:p>
        </p:txBody>
      </p:sp>
      <p:sp>
        <p:nvSpPr>
          <p:cNvPr id="3" name="Content Placeholder 2"/>
          <p:cNvSpPr>
            <a:spLocks noGrp="1"/>
          </p:cNvSpPr>
          <p:nvPr>
            <p:ph idx="1"/>
          </p:nvPr>
        </p:nvSpPr>
        <p:spPr>
          <a:xfrm>
            <a:off x="457200" y="1584274"/>
            <a:ext cx="8229600" cy="4876800"/>
          </a:xfrm>
        </p:spPr>
        <p:txBody>
          <a:bodyPr>
            <a:normAutofit/>
          </a:bodyPr>
          <a:lstStyle/>
          <a:p>
            <a:pPr>
              <a:defRPr/>
            </a:pPr>
            <a:r>
              <a:rPr lang="en-US" dirty="0" smtClean="0"/>
              <a:t>True parsing of the protocol header stack</a:t>
            </a:r>
          </a:p>
          <a:p>
            <a:pPr lvl="1">
              <a:defRPr/>
            </a:pPr>
            <a:r>
              <a:rPr lang="en-US" dirty="0" smtClean="0"/>
              <a:t>Automatic header skipping</a:t>
            </a:r>
          </a:p>
          <a:p>
            <a:pPr lvl="3">
              <a:defRPr/>
            </a:pPr>
            <a:endParaRPr lang="en-US" dirty="0" smtClean="0"/>
          </a:p>
          <a:p>
            <a:pPr>
              <a:defRPr/>
            </a:pPr>
            <a:r>
              <a:rPr lang="en-US" dirty="0" smtClean="0"/>
              <a:t>Flexible Complete Packet Inspection filters</a:t>
            </a:r>
          </a:p>
          <a:p>
            <a:pPr lvl="1">
              <a:defRPr/>
            </a:pPr>
            <a:r>
              <a:rPr lang="en-US" dirty="0" smtClean="0"/>
              <a:t>Non-anchored/anchored patterns</a:t>
            </a:r>
          </a:p>
          <a:p>
            <a:pPr lvl="1">
              <a:defRPr/>
            </a:pPr>
            <a:r>
              <a:rPr lang="en-US" dirty="0" smtClean="0"/>
              <a:t>Case sensitive/insensitive searches</a:t>
            </a:r>
          </a:p>
          <a:p>
            <a:pPr lvl="3">
              <a:defRPr/>
            </a:pPr>
            <a:endParaRPr lang="en-US" dirty="0" smtClean="0"/>
          </a:p>
          <a:p>
            <a:pPr>
              <a:defRPr/>
            </a:pPr>
            <a:r>
              <a:rPr lang="en-US" dirty="0" smtClean="0"/>
              <a:t>Easy incremental provisioning</a:t>
            </a:r>
          </a:p>
          <a:p>
            <a:pPr lvl="1">
              <a:defRPr/>
            </a:pPr>
            <a:r>
              <a:rPr lang="en-US" dirty="0" smtClean="0"/>
              <a:t>Simple browser form and a command line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66102"/>
            <a:ext cx="9144000" cy="1143000"/>
          </a:xfrm>
        </p:spPr>
        <p:txBody>
          <a:bodyPr/>
          <a:lstStyle/>
          <a:p>
            <a:r>
              <a:rPr lang="en-US" dirty="0" smtClean="0"/>
              <a:t>Flexible Filtering, Mirroring, </a:t>
            </a:r>
            <a:br>
              <a:rPr lang="en-US" dirty="0" smtClean="0"/>
            </a:br>
            <a:r>
              <a:rPr lang="en-US" dirty="0" smtClean="0"/>
              <a:t>Bandwidth Reduction</a:t>
            </a:r>
          </a:p>
        </p:txBody>
      </p:sp>
      <p:sp>
        <p:nvSpPr>
          <p:cNvPr id="16387" name="Content Placeholder 2"/>
          <p:cNvSpPr>
            <a:spLocks noGrp="1"/>
          </p:cNvSpPr>
          <p:nvPr>
            <p:ph idx="1"/>
          </p:nvPr>
        </p:nvSpPr>
        <p:spPr>
          <a:xfrm>
            <a:off x="341313" y="3620499"/>
            <a:ext cx="8229600" cy="3186113"/>
          </a:xfrm>
        </p:spPr>
        <p:txBody>
          <a:bodyPr/>
          <a:lstStyle/>
          <a:p>
            <a:pPr>
              <a:buClr>
                <a:srgbClr val="005986"/>
              </a:buClr>
              <a:buSzPct val="75000"/>
              <a:buFontTx/>
              <a:buChar char="•"/>
            </a:pPr>
            <a:r>
              <a:rPr lang="en-US" sz="2000" dirty="0" smtClean="0">
                <a:latin typeface="Calibri" pitchFamily="34" charset="0"/>
              </a:rPr>
              <a:t>Two 10Gbps full-duplex Data Interfaces (A and B)</a:t>
            </a:r>
          </a:p>
          <a:p>
            <a:pPr lvl="3">
              <a:buClr>
                <a:srgbClr val="005986"/>
              </a:buClr>
              <a:buSzPct val="75000"/>
              <a:buFontTx/>
              <a:buChar char="•"/>
            </a:pPr>
            <a:endParaRPr lang="en-US" sz="1000" dirty="0" smtClean="0">
              <a:latin typeface="Calibri" pitchFamily="34" charset="0"/>
            </a:endParaRPr>
          </a:p>
          <a:p>
            <a:pPr>
              <a:buClr>
                <a:srgbClr val="005986"/>
              </a:buClr>
              <a:buSzPct val="75000"/>
              <a:buFontTx/>
              <a:buChar char="•"/>
            </a:pPr>
            <a:r>
              <a:rPr lang="en-US" sz="2000" dirty="0" smtClean="0">
                <a:latin typeface="Calibri" pitchFamily="34" charset="0"/>
              </a:rPr>
              <a:t>Two Transmit-only 10 </a:t>
            </a:r>
            <a:r>
              <a:rPr lang="en-US" sz="2000" dirty="0" err="1" smtClean="0">
                <a:latin typeface="Calibri" pitchFamily="34" charset="0"/>
              </a:rPr>
              <a:t>Gbps</a:t>
            </a:r>
            <a:r>
              <a:rPr lang="en-US" sz="2000" dirty="0" smtClean="0">
                <a:latin typeface="Calibri" pitchFamily="34" charset="0"/>
              </a:rPr>
              <a:t> Duplicate Interfaces (1 and 2)</a:t>
            </a:r>
          </a:p>
          <a:p>
            <a:pPr lvl="2">
              <a:buClr>
                <a:srgbClr val="005986"/>
              </a:buClr>
              <a:buSzPct val="75000"/>
              <a:buFontTx/>
              <a:buChar char="•"/>
            </a:pPr>
            <a:endParaRPr lang="en-US" sz="1000" dirty="0" smtClean="0">
              <a:latin typeface="Calibri" pitchFamily="34" charset="0"/>
            </a:endParaRPr>
          </a:p>
          <a:p>
            <a:pPr>
              <a:buClr>
                <a:srgbClr val="005986"/>
              </a:buClr>
              <a:buSzPct val="75000"/>
              <a:buFontTx/>
              <a:buChar char="•"/>
            </a:pPr>
            <a:r>
              <a:rPr lang="en-US" sz="2000" dirty="0" smtClean="0">
                <a:latin typeface="Calibri" pitchFamily="34" charset="0"/>
              </a:rPr>
              <a:t>Two Transmit-only 1Gbps Duplicate Interfaces (3 and 4)</a:t>
            </a:r>
          </a:p>
          <a:p>
            <a:pPr lvl="1">
              <a:buClr>
                <a:srgbClr val="005986"/>
              </a:buClr>
              <a:buSzPct val="75000"/>
              <a:buFont typeface="Tahoma" pitchFamily="34" charset="0"/>
              <a:buChar char="−"/>
            </a:pPr>
            <a:r>
              <a:rPr lang="en-US" sz="2000" dirty="0" smtClean="0">
                <a:latin typeface="Calibri" pitchFamily="34" charset="0"/>
              </a:rPr>
              <a:t>Aggregation, reduction, time stamping (</a:t>
            </a:r>
            <a:r>
              <a:rPr lang="en-US" sz="2000" dirty="0" err="1" smtClean="0">
                <a:latin typeface="Symbol" pitchFamily="18" charset="2"/>
              </a:rPr>
              <a:t>m</a:t>
            </a:r>
            <a:r>
              <a:rPr lang="en-US" sz="2000" dirty="0" err="1" smtClean="0">
                <a:latin typeface="Calibri" pitchFamily="34" charset="0"/>
              </a:rPr>
              <a:t>S</a:t>
            </a:r>
            <a:r>
              <a:rPr lang="en-US" sz="2000" dirty="0" smtClean="0">
                <a:latin typeface="Calibri" pitchFamily="34" charset="0"/>
              </a:rPr>
              <a:t>), and forwarding over UDP</a:t>
            </a:r>
          </a:p>
          <a:p>
            <a:pPr lvl="2">
              <a:buClr>
                <a:srgbClr val="005986"/>
              </a:buClr>
              <a:buSzPct val="75000"/>
              <a:buFontTx/>
              <a:buChar char="•"/>
            </a:pPr>
            <a:endParaRPr lang="en-US" sz="1000" dirty="0" smtClean="0">
              <a:latin typeface="Calibri" pitchFamily="34" charset="0"/>
            </a:endParaRPr>
          </a:p>
          <a:p>
            <a:pPr>
              <a:buClr>
                <a:srgbClr val="005986"/>
              </a:buClr>
              <a:buSzPct val="75000"/>
              <a:buFontTx/>
              <a:buChar char="•"/>
            </a:pPr>
            <a:r>
              <a:rPr lang="en-US" sz="2000" dirty="0" smtClean="0">
                <a:latin typeface="Calibri" pitchFamily="34" charset="0"/>
              </a:rPr>
              <a:t>One management/configuration interface for provisioning and reports</a:t>
            </a:r>
            <a:endParaRPr lang="en-US" sz="2400" dirty="0" smtClean="0"/>
          </a:p>
          <a:p>
            <a:endParaRPr lang="en-US" dirty="0" smtClean="0"/>
          </a:p>
        </p:txBody>
      </p:sp>
      <p:pic>
        <p:nvPicPr>
          <p:cNvPr id="16388" name="Picture 3" descr="10g.jpg"/>
          <p:cNvPicPr>
            <a:picLocks noChangeAspect="1"/>
          </p:cNvPicPr>
          <p:nvPr/>
        </p:nvPicPr>
        <p:blipFill>
          <a:blip r:embed="rId3" cstate="print"/>
          <a:srcRect/>
          <a:stretch>
            <a:fillRect/>
          </a:stretch>
        </p:blipFill>
        <p:spPr bwMode="auto">
          <a:xfrm>
            <a:off x="1589313" y="1785076"/>
            <a:ext cx="6139543" cy="1013025"/>
          </a:xfrm>
          <a:prstGeom prst="rect">
            <a:avLst/>
          </a:prstGeom>
          <a:noFill/>
          <a:ln w="9525">
            <a:noFill/>
            <a:miter lim="800000"/>
            <a:headEnd/>
            <a:tailEnd/>
          </a:ln>
        </p:spPr>
      </p:pic>
      <p:sp>
        <p:nvSpPr>
          <p:cNvPr id="5" name="TextBox 4"/>
          <p:cNvSpPr txBox="1"/>
          <p:nvPr/>
        </p:nvSpPr>
        <p:spPr>
          <a:xfrm>
            <a:off x="1636166" y="1369967"/>
            <a:ext cx="1663547" cy="338554"/>
          </a:xfrm>
          <a:prstGeom prst="rect">
            <a:avLst/>
          </a:prstGeom>
          <a:noFill/>
        </p:spPr>
        <p:txBody>
          <a:bodyPr wrap="square" rtlCol="0">
            <a:spAutoFit/>
          </a:bodyPr>
          <a:lstStyle/>
          <a:p>
            <a:pPr algn="ctr"/>
            <a:r>
              <a:rPr lang="en-US" sz="1600" dirty="0" smtClean="0">
                <a:latin typeface="+mj-lt"/>
              </a:rPr>
              <a:t>MONITORING</a:t>
            </a:r>
            <a:endParaRPr lang="en-US" sz="1600" dirty="0">
              <a:latin typeface="+mj-lt"/>
            </a:endParaRPr>
          </a:p>
        </p:txBody>
      </p:sp>
      <p:sp>
        <p:nvSpPr>
          <p:cNvPr id="6" name="TextBox 5"/>
          <p:cNvSpPr txBox="1"/>
          <p:nvPr/>
        </p:nvSpPr>
        <p:spPr>
          <a:xfrm>
            <a:off x="3005909" y="1369967"/>
            <a:ext cx="1663547" cy="338554"/>
          </a:xfrm>
          <a:prstGeom prst="rect">
            <a:avLst/>
          </a:prstGeom>
          <a:noFill/>
        </p:spPr>
        <p:txBody>
          <a:bodyPr wrap="square" rtlCol="0">
            <a:spAutoFit/>
          </a:bodyPr>
          <a:lstStyle/>
          <a:p>
            <a:pPr algn="ctr"/>
            <a:r>
              <a:rPr lang="en-US" sz="1600" dirty="0" smtClean="0">
                <a:latin typeface="+mj-lt"/>
              </a:rPr>
              <a:t>OUTPUT</a:t>
            </a:r>
            <a:endParaRPr lang="en-US" sz="1600" dirty="0">
              <a:latin typeface="+mj-lt"/>
            </a:endParaRPr>
          </a:p>
        </p:txBody>
      </p:sp>
      <p:sp>
        <p:nvSpPr>
          <p:cNvPr id="7" name="TextBox 6"/>
          <p:cNvSpPr txBox="1"/>
          <p:nvPr/>
        </p:nvSpPr>
        <p:spPr>
          <a:xfrm>
            <a:off x="4136174" y="1369967"/>
            <a:ext cx="1663547" cy="338554"/>
          </a:xfrm>
          <a:prstGeom prst="rect">
            <a:avLst/>
          </a:prstGeom>
          <a:noFill/>
        </p:spPr>
        <p:txBody>
          <a:bodyPr wrap="square" rtlCol="0">
            <a:spAutoFit/>
          </a:bodyPr>
          <a:lstStyle/>
          <a:p>
            <a:pPr algn="ctr"/>
            <a:r>
              <a:rPr lang="en-US" sz="1600" dirty="0" smtClean="0">
                <a:latin typeface="+mj-lt"/>
              </a:rPr>
              <a:t>MANAGEMENT</a:t>
            </a:r>
            <a:endParaRPr lang="en-US" sz="1600" dirty="0">
              <a:latin typeface="+mj-lt"/>
            </a:endParaRPr>
          </a:p>
        </p:txBody>
      </p:sp>
      <p:sp>
        <p:nvSpPr>
          <p:cNvPr id="8" name="TextBox 7"/>
          <p:cNvSpPr txBox="1"/>
          <p:nvPr/>
        </p:nvSpPr>
        <p:spPr>
          <a:xfrm>
            <a:off x="5438868" y="3047791"/>
            <a:ext cx="1663547" cy="338554"/>
          </a:xfrm>
          <a:prstGeom prst="rect">
            <a:avLst/>
          </a:prstGeom>
          <a:noFill/>
        </p:spPr>
        <p:txBody>
          <a:bodyPr wrap="square" rtlCol="0">
            <a:spAutoFit/>
          </a:bodyPr>
          <a:lstStyle/>
          <a:p>
            <a:pPr algn="ctr"/>
            <a:r>
              <a:rPr lang="en-US" sz="1600" dirty="0" smtClean="0">
                <a:latin typeface="+mj-lt"/>
              </a:rPr>
              <a:t>DISPLAY</a:t>
            </a:r>
            <a:endParaRPr lang="en-US" sz="1600" dirty="0">
              <a:latin typeface="+mj-lt"/>
            </a:endParaRPr>
          </a:p>
        </p:txBody>
      </p:sp>
      <p:sp>
        <p:nvSpPr>
          <p:cNvPr id="9" name="TextBox 8"/>
          <p:cNvSpPr txBox="1"/>
          <p:nvPr/>
        </p:nvSpPr>
        <p:spPr>
          <a:xfrm>
            <a:off x="2752378" y="3060153"/>
            <a:ext cx="1663547" cy="584775"/>
          </a:xfrm>
          <a:prstGeom prst="rect">
            <a:avLst/>
          </a:prstGeom>
          <a:noFill/>
        </p:spPr>
        <p:txBody>
          <a:bodyPr wrap="square" rtlCol="0">
            <a:spAutoFit/>
          </a:bodyPr>
          <a:lstStyle/>
          <a:p>
            <a:pPr algn="ctr"/>
            <a:r>
              <a:rPr lang="en-US" sz="1600" dirty="0" smtClean="0">
                <a:latin typeface="+mj-lt"/>
              </a:rPr>
              <a:t>LINK/ACTIVITY</a:t>
            </a:r>
          </a:p>
          <a:p>
            <a:pPr algn="ctr"/>
            <a:r>
              <a:rPr lang="en-US" sz="1600" dirty="0" smtClean="0">
                <a:latin typeface="+mj-lt"/>
              </a:rPr>
              <a:t>STATUS </a:t>
            </a:r>
            <a:endParaRPr lang="en-US" sz="1600" dirty="0">
              <a:latin typeface="+mj-lt"/>
            </a:endParaRPr>
          </a:p>
        </p:txBody>
      </p:sp>
      <p:sp>
        <p:nvSpPr>
          <p:cNvPr id="10" name="TextBox 9"/>
          <p:cNvSpPr txBox="1"/>
          <p:nvPr/>
        </p:nvSpPr>
        <p:spPr>
          <a:xfrm>
            <a:off x="956651" y="3047791"/>
            <a:ext cx="1663547" cy="338554"/>
          </a:xfrm>
          <a:prstGeom prst="rect">
            <a:avLst/>
          </a:prstGeom>
          <a:noFill/>
        </p:spPr>
        <p:txBody>
          <a:bodyPr wrap="square" rtlCol="0">
            <a:spAutoFit/>
          </a:bodyPr>
          <a:lstStyle/>
          <a:p>
            <a:pPr algn="ctr"/>
            <a:r>
              <a:rPr lang="en-US" sz="1600" dirty="0" smtClean="0">
                <a:latin typeface="+mj-lt"/>
              </a:rPr>
              <a:t>POWER</a:t>
            </a:r>
            <a:endParaRPr lang="en-US" sz="1600" dirty="0">
              <a:latin typeface="+mj-lt"/>
            </a:endParaRPr>
          </a:p>
        </p:txBody>
      </p:sp>
      <p:sp>
        <p:nvSpPr>
          <p:cNvPr id="11" name="TextBox 10"/>
          <p:cNvSpPr txBox="1"/>
          <p:nvPr/>
        </p:nvSpPr>
        <p:spPr>
          <a:xfrm>
            <a:off x="6412248" y="1271239"/>
            <a:ext cx="1663547" cy="584775"/>
          </a:xfrm>
          <a:prstGeom prst="rect">
            <a:avLst/>
          </a:prstGeom>
          <a:noFill/>
        </p:spPr>
        <p:txBody>
          <a:bodyPr wrap="square" rtlCol="0">
            <a:spAutoFit/>
          </a:bodyPr>
          <a:lstStyle/>
          <a:p>
            <a:pPr algn="ctr"/>
            <a:r>
              <a:rPr lang="en-US" sz="1600" dirty="0" smtClean="0">
                <a:latin typeface="+mj-lt"/>
              </a:rPr>
              <a:t>CONTROL</a:t>
            </a:r>
          </a:p>
          <a:p>
            <a:pPr algn="ctr"/>
            <a:r>
              <a:rPr lang="en-US" sz="1600" dirty="0" smtClean="0">
                <a:latin typeface="+mj-lt"/>
              </a:rPr>
              <a:t>PAD</a:t>
            </a:r>
            <a:endParaRPr lang="en-US" sz="1600" dirty="0">
              <a:latin typeface="+mj-lt"/>
            </a:endParaRPr>
          </a:p>
        </p:txBody>
      </p:sp>
      <p:cxnSp>
        <p:nvCxnSpPr>
          <p:cNvPr id="13" name="Straight Connector 12"/>
          <p:cNvCxnSpPr/>
          <p:nvPr/>
        </p:nvCxnSpPr>
        <p:spPr>
          <a:xfrm rot="5400000">
            <a:off x="1969512" y="1898315"/>
            <a:ext cx="630930" cy="251342"/>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2289994" y="1929321"/>
            <a:ext cx="630930" cy="189330"/>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181006" y="1828022"/>
            <a:ext cx="630136" cy="392721"/>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504451" y="2023985"/>
            <a:ext cx="630929" cy="1588"/>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3792502" y="1841697"/>
            <a:ext cx="630929" cy="364575"/>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4646834" y="2023985"/>
            <a:ext cx="630928" cy="1"/>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3283479" y="1877949"/>
            <a:ext cx="630931" cy="293661"/>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H="1" flipV="1">
            <a:off x="1601407" y="2870501"/>
            <a:ext cx="359534" cy="1"/>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2343977" y="2700262"/>
            <a:ext cx="955737" cy="350011"/>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a:off x="2931647" y="2696707"/>
            <a:ext cx="520468" cy="353562"/>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3421197" y="2866948"/>
            <a:ext cx="366639" cy="1"/>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3690849" y="2701852"/>
            <a:ext cx="369767" cy="366595"/>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820710" y="2690736"/>
            <a:ext cx="703979" cy="379296"/>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059034" y="2695501"/>
            <a:ext cx="1105644" cy="354773"/>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H="1" flipV="1">
            <a:off x="6083053" y="2882764"/>
            <a:ext cx="374538" cy="1588"/>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7034629" y="1998739"/>
            <a:ext cx="427329" cy="2"/>
          </a:xfrm>
          <a:prstGeom prst="line">
            <a:avLst/>
          </a:prstGeom>
          <a:ln>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Key Features</a:t>
            </a:r>
          </a:p>
        </p:txBody>
      </p:sp>
      <p:sp>
        <p:nvSpPr>
          <p:cNvPr id="26627" name="Content Placeholder 2"/>
          <p:cNvSpPr>
            <a:spLocks noGrp="1"/>
          </p:cNvSpPr>
          <p:nvPr>
            <p:ph idx="1"/>
          </p:nvPr>
        </p:nvSpPr>
        <p:spPr>
          <a:xfrm>
            <a:off x="457200" y="1698171"/>
            <a:ext cx="8391525" cy="4806950"/>
          </a:xfrm>
        </p:spPr>
        <p:txBody>
          <a:bodyPr/>
          <a:lstStyle/>
          <a:p>
            <a:r>
              <a:rPr lang="en-US" sz="2400" dirty="0" smtClean="0"/>
              <a:t>Smart TAP: Two 10 </a:t>
            </a:r>
            <a:r>
              <a:rPr lang="en-US" sz="2400" dirty="0" err="1" smtClean="0"/>
              <a:t>GigE</a:t>
            </a:r>
            <a:r>
              <a:rPr lang="en-US" sz="2400" dirty="0" smtClean="0"/>
              <a:t> data + two 10G dup + two 1G dup </a:t>
            </a:r>
          </a:p>
          <a:p>
            <a:pPr lvl="1"/>
            <a:r>
              <a:rPr lang="en-US" sz="2000" dirty="0" smtClean="0"/>
              <a:t>Integrated fiber bypass - zero risk passive deployment in line</a:t>
            </a:r>
          </a:p>
          <a:p>
            <a:pPr lvl="4"/>
            <a:endParaRPr lang="en-US" sz="1600" dirty="0" smtClean="0"/>
          </a:p>
          <a:p>
            <a:r>
              <a:rPr lang="en-US" sz="2400" dirty="0" smtClean="0"/>
              <a:t>Duplicating and filtering traffic to 10G and 1G “smart ports”</a:t>
            </a:r>
          </a:p>
          <a:p>
            <a:pPr lvl="1"/>
            <a:r>
              <a:rPr lang="en-US" sz="2000" dirty="0" smtClean="0"/>
              <a:t>Bandwidth reduction and remote forwarding of specific traffic</a:t>
            </a:r>
          </a:p>
          <a:p>
            <a:pPr lvl="4"/>
            <a:endParaRPr lang="en-US" sz="1600" dirty="0" smtClean="0"/>
          </a:p>
          <a:p>
            <a:r>
              <a:rPr lang="en-US" sz="2400" dirty="0" smtClean="0"/>
              <a:t>Selective filtering according to headers and payload patterns</a:t>
            </a:r>
          </a:p>
          <a:p>
            <a:pPr lvl="1"/>
            <a:r>
              <a:rPr lang="en-US" sz="2000" dirty="0" smtClean="0"/>
              <a:t>True packet header parsing and pattern search anywhere in payload</a:t>
            </a:r>
          </a:p>
          <a:p>
            <a:pPr lvl="4"/>
            <a:endParaRPr lang="en-US" sz="1600" dirty="0" smtClean="0"/>
          </a:p>
          <a:p>
            <a:r>
              <a:rPr lang="en-US" sz="2400" dirty="0" smtClean="0"/>
              <a:t>Microsecond accurate time stamp for delay &amp; jitter analysis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p:txBody>
          <a:bodyPr/>
          <a:lstStyle/>
          <a:p>
            <a:r>
              <a:rPr lang="en-US" dirty="0" smtClean="0"/>
              <a:t>Key Features</a:t>
            </a:r>
            <a:endParaRPr lang="en-US" baseline="30000" dirty="0" smtClean="0"/>
          </a:p>
        </p:txBody>
      </p:sp>
      <p:sp>
        <p:nvSpPr>
          <p:cNvPr id="27651" name="Content Placeholder 4"/>
          <p:cNvSpPr>
            <a:spLocks noGrp="1"/>
          </p:cNvSpPr>
          <p:nvPr>
            <p:ph idx="1"/>
          </p:nvPr>
        </p:nvSpPr>
        <p:spPr>
          <a:xfrm>
            <a:off x="457200" y="1687286"/>
            <a:ext cx="8229600" cy="4525963"/>
          </a:xfrm>
        </p:spPr>
        <p:txBody>
          <a:bodyPr/>
          <a:lstStyle/>
          <a:p>
            <a:r>
              <a:rPr lang="en-US" sz="2400" dirty="0" smtClean="0"/>
              <a:t>Visualization, aggregation, and correlation of performance info</a:t>
            </a:r>
          </a:p>
          <a:p>
            <a:pPr lvl="1"/>
            <a:r>
              <a:rPr lang="en-US" sz="2000" dirty="0" smtClean="0"/>
              <a:t>Second by second network behavioral information</a:t>
            </a:r>
          </a:p>
          <a:p>
            <a:pPr lvl="1"/>
            <a:r>
              <a:rPr lang="en-US" sz="2000" dirty="0" smtClean="0"/>
              <a:t>Performance metrics – not just raw packets</a:t>
            </a:r>
          </a:p>
          <a:p>
            <a:pPr lvl="1">
              <a:buNone/>
            </a:pPr>
            <a:endParaRPr lang="en-US" sz="2000" dirty="0" smtClean="0"/>
          </a:p>
          <a:p>
            <a:r>
              <a:rPr lang="en-US" sz="2400" dirty="0" smtClean="0"/>
              <a:t>Burst capture</a:t>
            </a:r>
          </a:p>
          <a:p>
            <a:pPr lvl="1"/>
            <a:r>
              <a:rPr lang="en-US" sz="2000" dirty="0" smtClean="0"/>
              <a:t>Sample packets and retrieve as pcap from any web browser</a:t>
            </a:r>
          </a:p>
          <a:p>
            <a:pPr lvl="1"/>
            <a:r>
              <a:rPr lang="en-US" sz="2000" dirty="0" smtClean="0"/>
              <a:t>Narrow down on specific packet types as necessary</a:t>
            </a:r>
          </a:p>
          <a:p>
            <a:pPr lvl="1">
              <a:buNone/>
            </a:pPr>
            <a:endParaRPr lang="en-US" sz="2000" dirty="0" smtClean="0"/>
          </a:p>
          <a:p>
            <a:r>
              <a:rPr lang="en-US" sz="2400" dirty="0" smtClean="0"/>
              <a:t>Detailed and 100% accurate counters of packets and bytes</a:t>
            </a:r>
          </a:p>
          <a:p>
            <a:pPr lvl="1"/>
            <a:r>
              <a:rPr lang="en-US" sz="2000" dirty="0" smtClean="0"/>
              <a:t>Accurate performance break-down at one second resolution</a:t>
            </a:r>
          </a:p>
          <a:p>
            <a:pPr lvl="1">
              <a:buFont typeface="Arial" charset="0"/>
              <a:buNone/>
            </a:pPr>
            <a:endParaRPr lang="en-US" sz="2000" dirty="0" smtClean="0"/>
          </a:p>
          <a:p>
            <a:pPr lvl="1"/>
            <a:endParaRPr lang="en-US" sz="2000" dirty="0" smtClean="0"/>
          </a:p>
          <a:p>
            <a:endParaRPr lang="en-US" sz="2400" dirty="0" smtClean="0"/>
          </a:p>
          <a:p>
            <a:endParaRPr lang="en-US" sz="2400" dirty="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9144000" cy="1143000"/>
          </a:xfrm>
        </p:spPr>
        <p:txBody>
          <a:bodyPr/>
          <a:lstStyle/>
          <a:p>
            <a:r>
              <a:rPr lang="en-US" dirty="0" smtClean="0"/>
              <a:t>SmartNA TAP Deployment</a:t>
            </a:r>
          </a:p>
        </p:txBody>
      </p:sp>
      <p:pic>
        <p:nvPicPr>
          <p:cNvPr id="18435" name="Content Placeholder 3"/>
          <p:cNvPicPr>
            <a:picLocks noGrp="1"/>
          </p:cNvPicPr>
          <p:nvPr>
            <p:ph idx="1"/>
          </p:nvPr>
        </p:nvPicPr>
        <p:blipFill>
          <a:blip r:embed="rId3"/>
          <a:srcRect/>
          <a:stretch>
            <a:fillRect/>
          </a:stretch>
        </p:blipFill>
        <p:spPr>
          <a:xfrm>
            <a:off x="1774874" y="1839351"/>
            <a:ext cx="5824538" cy="4525963"/>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5622"/>
            <a:ext cx="8229600" cy="1143000"/>
          </a:xfrm>
        </p:spPr>
        <p:txBody>
          <a:bodyPr/>
          <a:lstStyle/>
          <a:p>
            <a:pPr>
              <a:defRPr/>
            </a:pPr>
            <a:r>
              <a:rPr lang="en-US" sz="4000" dirty="0" smtClean="0"/>
              <a:t>Performance Visualization and Behavioral Analysis</a:t>
            </a:r>
            <a:endParaRPr lang="en-US" sz="4000" dirty="0"/>
          </a:p>
        </p:txBody>
      </p:sp>
      <p:sp>
        <p:nvSpPr>
          <p:cNvPr id="12291" name="Content Placeholder 4"/>
          <p:cNvSpPr>
            <a:spLocks noGrp="1"/>
          </p:cNvSpPr>
          <p:nvPr>
            <p:ph idx="1"/>
          </p:nvPr>
        </p:nvSpPr>
        <p:spPr>
          <a:xfrm>
            <a:off x="4560888" y="4221163"/>
            <a:ext cx="4519612" cy="2174875"/>
          </a:xfrm>
        </p:spPr>
        <p:txBody>
          <a:bodyPr/>
          <a:lstStyle/>
          <a:p>
            <a:r>
              <a:rPr lang="en-US" sz="2000" smtClean="0"/>
              <a:t>Performance monitoring on-the-fly</a:t>
            </a:r>
          </a:p>
          <a:p>
            <a:r>
              <a:rPr lang="en-US" sz="2000" smtClean="0"/>
              <a:t>Aggregation, correlation, visualization</a:t>
            </a:r>
          </a:p>
          <a:p>
            <a:r>
              <a:rPr lang="en-US" sz="2000" smtClean="0"/>
              <a:t>Built-in and user-defined graphs</a:t>
            </a:r>
          </a:p>
          <a:p>
            <a:r>
              <a:rPr lang="en-US" sz="2000" smtClean="0"/>
              <a:t>Export data in CSV to Excel, SQL, …</a:t>
            </a:r>
          </a:p>
          <a:p>
            <a:r>
              <a:rPr lang="en-US" sz="2000" smtClean="0"/>
              <a:t>View remotely over web browser</a:t>
            </a:r>
          </a:p>
          <a:p>
            <a:endParaRPr lang="en-US" sz="2000" smtClean="0"/>
          </a:p>
          <a:p>
            <a:endParaRPr lang="en-US" sz="2000" smtClean="0"/>
          </a:p>
        </p:txBody>
      </p:sp>
      <p:pic>
        <p:nvPicPr>
          <p:cNvPr id="1030" name="Picture 6" descr="C:\Documents and Settings\Kerry\My Documents\Collateral\presentations\cTap\wink\minmax2.gif"/>
          <p:cNvPicPr>
            <a:picLocks noChangeAspect="1" noChangeArrowheads="1" noCrop="1"/>
          </p:cNvPicPr>
          <p:nvPr/>
        </p:nvPicPr>
        <p:blipFill>
          <a:blip r:embed="rId3" cstate="print"/>
          <a:srcRect/>
          <a:stretch>
            <a:fillRect/>
          </a:stretch>
        </p:blipFill>
        <p:spPr bwMode="auto">
          <a:xfrm>
            <a:off x="363538" y="3973513"/>
            <a:ext cx="3975100" cy="2390775"/>
          </a:xfrm>
          <a:prstGeom prst="rect">
            <a:avLst/>
          </a:prstGeom>
          <a:noFill/>
          <a:effectLst>
            <a:outerShdw blurRad="50800" dist="38100" dir="2700000" algn="tl" rotWithShape="0">
              <a:prstClr val="black">
                <a:alpha val="40000"/>
              </a:prstClr>
            </a:outerShdw>
          </a:effectLst>
        </p:spPr>
      </p:pic>
      <p:pic>
        <p:nvPicPr>
          <p:cNvPr id="1031" name="Picture 7" descr="C:\Documents and Settings\Kerry\My Documents\Collateral\presentations\cTap\wink\framesize2sec.gif"/>
          <p:cNvPicPr>
            <a:picLocks noChangeAspect="1" noChangeArrowheads="1" noCrop="1"/>
          </p:cNvPicPr>
          <p:nvPr/>
        </p:nvPicPr>
        <p:blipFill>
          <a:blip r:embed="rId4" cstate="print"/>
          <a:srcRect/>
          <a:stretch>
            <a:fillRect/>
          </a:stretch>
        </p:blipFill>
        <p:spPr bwMode="auto">
          <a:xfrm>
            <a:off x="342900" y="1366838"/>
            <a:ext cx="3973513" cy="2322512"/>
          </a:xfrm>
          <a:prstGeom prst="rect">
            <a:avLst/>
          </a:prstGeom>
          <a:noFill/>
          <a:effectLst>
            <a:outerShdw blurRad="50800" dist="38100" dir="2700000" algn="tl" rotWithShape="0">
              <a:prstClr val="black">
                <a:alpha val="40000"/>
              </a:prstClr>
            </a:outerShdw>
          </a:effectLst>
        </p:spPr>
      </p:pic>
      <p:pic>
        <p:nvPicPr>
          <p:cNvPr id="2" name="Picture 8" descr="C:\Documents and Settings\Kerry\My Documents\Collateral\presentations\cTap\wink\tcp_events-2sec.gif"/>
          <p:cNvPicPr>
            <a:picLocks noChangeAspect="1" noChangeArrowheads="1" noCrop="1"/>
          </p:cNvPicPr>
          <p:nvPr/>
        </p:nvPicPr>
        <p:blipFill>
          <a:blip r:embed="rId5" cstate="print"/>
          <a:srcRect/>
          <a:stretch>
            <a:fillRect/>
          </a:stretch>
        </p:blipFill>
        <p:spPr bwMode="auto">
          <a:xfrm>
            <a:off x="4767263" y="1366838"/>
            <a:ext cx="3852862" cy="2322512"/>
          </a:xfrm>
          <a:prstGeom prst="rect">
            <a:avLst/>
          </a:prstGeom>
          <a:noFill/>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SmartNA 10G TAP</a:t>
            </a:r>
          </a:p>
        </p:txBody>
      </p:sp>
      <p:sp>
        <p:nvSpPr>
          <p:cNvPr id="20483" name="Content Placeholder 2"/>
          <p:cNvSpPr>
            <a:spLocks noGrp="1"/>
          </p:cNvSpPr>
          <p:nvPr>
            <p:ph idx="1"/>
          </p:nvPr>
        </p:nvSpPr>
        <p:spPr>
          <a:xfrm>
            <a:off x="0" y="1600200"/>
            <a:ext cx="9144000" cy="838200"/>
          </a:xfrm>
        </p:spPr>
        <p:txBody>
          <a:bodyPr/>
          <a:lstStyle/>
          <a:p>
            <a:r>
              <a:rPr lang="en-US" sz="2800" dirty="0" smtClean="0"/>
              <a:t>Web-based reporting with detailed counters and statistics</a:t>
            </a:r>
          </a:p>
          <a:p>
            <a:endParaRPr lang="en-US" dirty="0" smtClean="0"/>
          </a:p>
        </p:txBody>
      </p:sp>
      <p:pic>
        <p:nvPicPr>
          <p:cNvPr id="20484" name="Picture 7"/>
          <p:cNvPicPr>
            <a:picLocks noChangeAspect="1" noChangeArrowheads="1"/>
          </p:cNvPicPr>
          <p:nvPr/>
        </p:nvPicPr>
        <p:blipFill>
          <a:blip r:embed="rId3"/>
          <a:srcRect/>
          <a:stretch>
            <a:fillRect/>
          </a:stretch>
        </p:blipFill>
        <p:spPr bwMode="auto">
          <a:xfrm>
            <a:off x="762000" y="2196996"/>
            <a:ext cx="2066925" cy="2543175"/>
          </a:xfrm>
          <a:prstGeom prst="rect">
            <a:avLst/>
          </a:prstGeom>
          <a:noFill/>
          <a:ln w="9525">
            <a:noFill/>
            <a:miter lim="800000"/>
            <a:headEnd/>
            <a:tailEnd/>
          </a:ln>
        </p:spPr>
      </p:pic>
      <p:pic>
        <p:nvPicPr>
          <p:cNvPr id="20485" name="Picture 6"/>
          <p:cNvPicPr>
            <a:picLocks noChangeAspect="1" noChangeArrowheads="1"/>
          </p:cNvPicPr>
          <p:nvPr/>
        </p:nvPicPr>
        <p:blipFill>
          <a:blip r:embed="rId4"/>
          <a:srcRect/>
          <a:stretch>
            <a:fillRect/>
          </a:stretch>
        </p:blipFill>
        <p:spPr bwMode="auto">
          <a:xfrm>
            <a:off x="3048000" y="2349396"/>
            <a:ext cx="2933700" cy="2352675"/>
          </a:xfrm>
          <a:prstGeom prst="rect">
            <a:avLst/>
          </a:prstGeom>
          <a:noFill/>
          <a:ln w="9525">
            <a:noFill/>
            <a:miter lim="800000"/>
            <a:headEnd/>
            <a:tailEnd/>
          </a:ln>
        </p:spPr>
      </p:pic>
      <p:pic>
        <p:nvPicPr>
          <p:cNvPr id="20486" name="Picture 8"/>
          <p:cNvPicPr>
            <a:picLocks noChangeAspect="1" noChangeArrowheads="1"/>
          </p:cNvPicPr>
          <p:nvPr/>
        </p:nvPicPr>
        <p:blipFill>
          <a:blip r:embed="rId5"/>
          <a:srcRect/>
          <a:stretch>
            <a:fillRect/>
          </a:stretch>
        </p:blipFill>
        <p:spPr bwMode="auto">
          <a:xfrm>
            <a:off x="6172200" y="2196996"/>
            <a:ext cx="2133600" cy="2638425"/>
          </a:xfrm>
          <a:prstGeom prst="rect">
            <a:avLst/>
          </a:prstGeom>
          <a:noFill/>
          <a:ln w="9525">
            <a:noFill/>
            <a:miter lim="800000"/>
            <a:headEnd/>
            <a:tailEnd/>
          </a:ln>
        </p:spPr>
      </p:pic>
      <p:sp>
        <p:nvSpPr>
          <p:cNvPr id="7" name="TextBox 6"/>
          <p:cNvSpPr txBox="1"/>
          <p:nvPr/>
        </p:nvSpPr>
        <p:spPr>
          <a:xfrm>
            <a:off x="457200" y="4953000"/>
            <a:ext cx="7924800" cy="1631216"/>
          </a:xfrm>
          <a:prstGeom prst="rect">
            <a:avLst/>
          </a:prstGeom>
          <a:noFill/>
        </p:spPr>
        <p:txBody>
          <a:bodyPr>
            <a:spAutoFit/>
          </a:bodyPr>
          <a:lstStyle/>
          <a:p>
            <a:pPr marL="228600" indent="-228600">
              <a:buFont typeface="Arial" pitchFamily="34" charset="0"/>
              <a:buChar char="•"/>
              <a:defRPr/>
            </a:pPr>
            <a:r>
              <a:rPr lang="en-US" sz="2000" dirty="0" smtClean="0">
                <a:latin typeface="+mn-lt"/>
              </a:rPr>
              <a:t>Current, statistical (min, max, mean, std dev), cumulative</a:t>
            </a:r>
          </a:p>
          <a:p>
            <a:pPr marL="685800" lvl="1" indent="-228600">
              <a:buFont typeface="Arial" pitchFamily="34" charset="0"/>
              <a:buChar char="•"/>
              <a:defRPr/>
            </a:pPr>
            <a:r>
              <a:rPr lang="en-US" sz="2000" dirty="0" smtClean="0">
                <a:latin typeface="+mn-lt"/>
              </a:rPr>
              <a:t>All counters accurate to the bit</a:t>
            </a:r>
          </a:p>
          <a:p>
            <a:pPr marL="228600" indent="-228600">
              <a:buFont typeface="Arial" pitchFamily="34" charset="0"/>
              <a:buChar char="•"/>
              <a:defRPr/>
            </a:pPr>
            <a:r>
              <a:rPr lang="en-US" sz="2000" dirty="0" smtClean="0">
                <a:latin typeface="+mn-lt"/>
              </a:rPr>
              <a:t>30 Built-in profiles and 16 user-defined profiles</a:t>
            </a:r>
          </a:p>
          <a:p>
            <a:pPr marL="685800" lvl="1" indent="-228600">
              <a:buFont typeface="Arial" pitchFamily="34" charset="0"/>
              <a:buChar char="•"/>
              <a:defRPr/>
            </a:pPr>
            <a:r>
              <a:rPr lang="en-US" sz="2000" dirty="0" smtClean="0">
                <a:latin typeface="+mn-lt"/>
              </a:rPr>
              <a:t>Break down to major protocol groups, TCP events, TCP window sizes</a:t>
            </a:r>
          </a:p>
          <a:p>
            <a:pPr>
              <a:buFont typeface="Arial" pitchFamily="34" charset="0"/>
              <a:buChar char="•"/>
              <a:defRPr/>
            </a:pPr>
            <a:endParaRPr lang="en-US" sz="2000" dirty="0">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srcRect/>
          <a:stretch>
            <a:fillRect/>
          </a:stretch>
        </p:blipFill>
        <p:spPr bwMode="auto">
          <a:xfrm>
            <a:off x="1123950" y="1379538"/>
            <a:ext cx="6886575" cy="2124075"/>
          </a:xfrm>
          <a:prstGeom prst="rect">
            <a:avLst/>
          </a:prstGeom>
          <a:noFill/>
          <a:ln w="9525">
            <a:noFill/>
            <a:miter lim="800000"/>
            <a:headEnd/>
            <a:tailEnd/>
          </a:ln>
        </p:spPr>
      </p:pic>
      <p:sp>
        <p:nvSpPr>
          <p:cNvPr id="21" name="Freeform 20"/>
          <p:cNvSpPr/>
          <p:nvPr/>
        </p:nvSpPr>
        <p:spPr>
          <a:xfrm>
            <a:off x="358775" y="1541463"/>
            <a:ext cx="793750" cy="4179887"/>
          </a:xfrm>
          <a:custGeom>
            <a:avLst/>
            <a:gdLst>
              <a:gd name="connsiteX0" fmla="*/ 793667 w 793667"/>
              <a:gd name="connsiteY0" fmla="*/ 4180114 h 4180114"/>
              <a:gd name="connsiteX1" fmla="*/ 330530 w 793667"/>
              <a:gd name="connsiteY1" fmla="*/ 3883231 h 4180114"/>
              <a:gd name="connsiteX2" fmla="*/ 81148 w 793667"/>
              <a:gd name="connsiteY2" fmla="*/ 2850078 h 4180114"/>
              <a:gd name="connsiteX3" fmla="*/ 33647 w 793667"/>
              <a:gd name="connsiteY3" fmla="*/ 1460665 h 4180114"/>
              <a:gd name="connsiteX4" fmla="*/ 283029 w 793667"/>
              <a:gd name="connsiteY4" fmla="*/ 320633 h 4180114"/>
              <a:gd name="connsiteX5" fmla="*/ 639288 w 793667"/>
              <a:gd name="connsiteY5" fmla="*/ 0 h 41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667" h="4180114">
                <a:moveTo>
                  <a:pt x="793667" y="4180114"/>
                </a:moveTo>
                <a:cubicBezTo>
                  <a:pt x="621475" y="4142509"/>
                  <a:pt x="449283" y="4104904"/>
                  <a:pt x="330530" y="3883231"/>
                </a:cubicBezTo>
                <a:cubicBezTo>
                  <a:pt x="211777" y="3661558"/>
                  <a:pt x="130629" y="3253839"/>
                  <a:pt x="81148" y="2850078"/>
                </a:cubicBezTo>
                <a:cubicBezTo>
                  <a:pt x="31668" y="2446317"/>
                  <a:pt x="0" y="1882239"/>
                  <a:pt x="33647" y="1460665"/>
                </a:cubicBezTo>
                <a:cubicBezTo>
                  <a:pt x="67294" y="1039091"/>
                  <a:pt x="182089" y="564077"/>
                  <a:pt x="283029" y="320633"/>
                </a:cubicBezTo>
                <a:cubicBezTo>
                  <a:pt x="383969" y="77189"/>
                  <a:pt x="511628" y="38594"/>
                  <a:pt x="639288" y="0"/>
                </a:cubicBezTo>
              </a:path>
            </a:pathLst>
          </a:cu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Freeform 14"/>
          <p:cNvSpPr/>
          <p:nvPr/>
        </p:nvSpPr>
        <p:spPr>
          <a:xfrm>
            <a:off x="5106988" y="2039938"/>
            <a:ext cx="3490912" cy="2898775"/>
          </a:xfrm>
          <a:custGeom>
            <a:avLst/>
            <a:gdLst>
              <a:gd name="connsiteX0" fmla="*/ 3360716 w 3491345"/>
              <a:gd name="connsiteY0" fmla="*/ 2897580 h 2897580"/>
              <a:gd name="connsiteX1" fmla="*/ 3336966 w 3491345"/>
              <a:gd name="connsiteY1" fmla="*/ 1401289 h 2897580"/>
              <a:gd name="connsiteX2" fmla="*/ 2434441 w 3491345"/>
              <a:gd name="connsiteY2" fmla="*/ 475013 h 2897580"/>
              <a:gd name="connsiteX3" fmla="*/ 0 w 3491345"/>
              <a:gd name="connsiteY3" fmla="*/ 0 h 2897580"/>
            </a:gdLst>
            <a:ahLst/>
            <a:cxnLst>
              <a:cxn ang="0">
                <a:pos x="connsiteX0" y="connsiteY0"/>
              </a:cxn>
              <a:cxn ang="0">
                <a:pos x="connsiteX1" y="connsiteY1"/>
              </a:cxn>
              <a:cxn ang="0">
                <a:pos x="connsiteX2" y="connsiteY2"/>
              </a:cxn>
              <a:cxn ang="0">
                <a:pos x="connsiteX3" y="connsiteY3"/>
              </a:cxn>
            </a:cxnLst>
            <a:rect l="l" t="t" r="r" b="b"/>
            <a:pathLst>
              <a:path w="3491345" h="2897580">
                <a:moveTo>
                  <a:pt x="3360716" y="2897580"/>
                </a:moveTo>
                <a:cubicBezTo>
                  <a:pt x="3426030" y="2351315"/>
                  <a:pt x="3491345" y="1805050"/>
                  <a:pt x="3336966" y="1401289"/>
                </a:cubicBezTo>
                <a:cubicBezTo>
                  <a:pt x="3182587" y="997528"/>
                  <a:pt x="2990602" y="708561"/>
                  <a:pt x="2434441" y="475013"/>
                </a:cubicBezTo>
                <a:cubicBezTo>
                  <a:pt x="1878280" y="241465"/>
                  <a:pt x="939140" y="120732"/>
                  <a:pt x="0" y="0"/>
                </a:cubicBezTo>
              </a:path>
            </a:pathLst>
          </a:cu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Freeform 18"/>
          <p:cNvSpPr/>
          <p:nvPr/>
        </p:nvSpPr>
        <p:spPr>
          <a:xfrm>
            <a:off x="2732088" y="2289175"/>
            <a:ext cx="4060825" cy="3087688"/>
          </a:xfrm>
          <a:custGeom>
            <a:avLst/>
            <a:gdLst>
              <a:gd name="connsiteX0" fmla="*/ 0 w 4061361"/>
              <a:gd name="connsiteY0" fmla="*/ 0 h 3087585"/>
              <a:gd name="connsiteX1" fmla="*/ 1401288 w 4061361"/>
              <a:gd name="connsiteY1" fmla="*/ 629392 h 3087585"/>
              <a:gd name="connsiteX2" fmla="*/ 2695698 w 4061361"/>
              <a:gd name="connsiteY2" fmla="*/ 1306286 h 3087585"/>
              <a:gd name="connsiteX3" fmla="*/ 3776353 w 4061361"/>
              <a:gd name="connsiteY3" fmla="*/ 2303813 h 3087585"/>
              <a:gd name="connsiteX4" fmla="*/ 4061361 w 4061361"/>
              <a:gd name="connsiteY4" fmla="*/ 3087585 h 308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1361" h="3087585">
                <a:moveTo>
                  <a:pt x="0" y="0"/>
                </a:moveTo>
                <a:cubicBezTo>
                  <a:pt x="476002" y="205839"/>
                  <a:pt x="952005" y="411678"/>
                  <a:pt x="1401288" y="629392"/>
                </a:cubicBezTo>
                <a:cubicBezTo>
                  <a:pt x="1850571" y="847106"/>
                  <a:pt x="2299854" y="1027216"/>
                  <a:pt x="2695698" y="1306286"/>
                </a:cubicBezTo>
                <a:cubicBezTo>
                  <a:pt x="3091542" y="1585356"/>
                  <a:pt x="3548742" y="2006930"/>
                  <a:pt x="3776353" y="2303813"/>
                </a:cubicBezTo>
                <a:cubicBezTo>
                  <a:pt x="4003964" y="2600696"/>
                  <a:pt x="4032662" y="2844140"/>
                  <a:pt x="4061361" y="3087585"/>
                </a:cubicBezTo>
              </a:path>
            </a:pathLst>
          </a:cu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Freeform 19"/>
          <p:cNvSpPr/>
          <p:nvPr/>
        </p:nvSpPr>
        <p:spPr>
          <a:xfrm>
            <a:off x="4572000" y="2265363"/>
            <a:ext cx="2446338" cy="3040062"/>
          </a:xfrm>
          <a:custGeom>
            <a:avLst/>
            <a:gdLst>
              <a:gd name="connsiteX0" fmla="*/ 2446317 w 2446317"/>
              <a:gd name="connsiteY0" fmla="*/ 3040083 h 3040083"/>
              <a:gd name="connsiteX1" fmla="*/ 2054431 w 2446317"/>
              <a:gd name="connsiteY1" fmla="*/ 1662545 h 3040083"/>
              <a:gd name="connsiteX2" fmla="*/ 1484416 w 2446317"/>
              <a:gd name="connsiteY2" fmla="*/ 843148 h 3040083"/>
              <a:gd name="connsiteX3" fmla="*/ 0 w 2446317"/>
              <a:gd name="connsiteY3" fmla="*/ 0 h 3040083"/>
            </a:gdLst>
            <a:ahLst/>
            <a:cxnLst>
              <a:cxn ang="0">
                <a:pos x="connsiteX0" y="connsiteY0"/>
              </a:cxn>
              <a:cxn ang="0">
                <a:pos x="connsiteX1" y="connsiteY1"/>
              </a:cxn>
              <a:cxn ang="0">
                <a:pos x="connsiteX2" y="connsiteY2"/>
              </a:cxn>
              <a:cxn ang="0">
                <a:pos x="connsiteX3" y="connsiteY3"/>
              </a:cxn>
            </a:cxnLst>
            <a:rect l="l" t="t" r="r" b="b"/>
            <a:pathLst>
              <a:path w="2446317" h="3040083">
                <a:moveTo>
                  <a:pt x="2446317" y="3040083"/>
                </a:moveTo>
                <a:cubicBezTo>
                  <a:pt x="2330532" y="2534392"/>
                  <a:pt x="2214748" y="2028701"/>
                  <a:pt x="2054431" y="1662545"/>
                </a:cubicBezTo>
                <a:cubicBezTo>
                  <a:pt x="1894114" y="1296389"/>
                  <a:pt x="1826821" y="1120239"/>
                  <a:pt x="1484416" y="843148"/>
                </a:cubicBezTo>
                <a:cubicBezTo>
                  <a:pt x="1142011" y="566057"/>
                  <a:pt x="571005" y="283028"/>
                  <a:pt x="0" y="0"/>
                </a:cubicBezTo>
              </a:path>
            </a:pathLst>
          </a:cu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559" name="Title 1"/>
          <p:cNvSpPr>
            <a:spLocks noGrp="1"/>
          </p:cNvSpPr>
          <p:nvPr>
            <p:ph type="title"/>
          </p:nvPr>
        </p:nvSpPr>
        <p:spPr/>
        <p:txBody>
          <a:bodyPr/>
          <a:lstStyle/>
          <a:p>
            <a:r>
              <a:rPr lang="en-US" sz="3200" dirty="0" smtClean="0"/>
              <a:t>Example:  Filtering &amp; Duplicating Specific Traffic</a:t>
            </a:r>
          </a:p>
        </p:txBody>
      </p:sp>
      <p:sp>
        <p:nvSpPr>
          <p:cNvPr id="22" name="Rectangle 21"/>
          <p:cNvSpPr/>
          <p:nvPr/>
        </p:nvSpPr>
        <p:spPr>
          <a:xfrm>
            <a:off x="342900" y="1417638"/>
            <a:ext cx="8505825" cy="473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ontent Placeholder 4"/>
          <p:cNvSpPr>
            <a:spLocks noGrp="1"/>
          </p:cNvSpPr>
          <p:nvPr>
            <p:ph idx="1"/>
          </p:nvPr>
        </p:nvSpPr>
        <p:spPr>
          <a:xfrm>
            <a:off x="342900" y="3686175"/>
            <a:ext cx="8505825" cy="2173288"/>
          </a:xfrm>
        </p:spPr>
        <p:txBody>
          <a:bodyPr/>
          <a:lstStyle/>
          <a:p>
            <a:pPr marL="457200" indent="-457200">
              <a:defRPr/>
            </a:pPr>
            <a:r>
              <a:rPr lang="en-US" sz="2000" dirty="0" smtClean="0"/>
              <a:t>Example: filter incoming web traffic (from port 80) to subnet 192.168.10.0/24  and duplicate from Live Port A to Duplicate Port 1</a:t>
            </a:r>
          </a:p>
          <a:p>
            <a:pPr marL="857250" lvl="1" indent="-457200">
              <a:defRPr/>
            </a:pPr>
            <a:r>
              <a:rPr lang="en-US" sz="1800" dirty="0" smtClean="0"/>
              <a:t>Open simple form by pointing Web browser to cTap management IP address</a:t>
            </a:r>
          </a:p>
          <a:p>
            <a:pPr marL="857250" lvl="1" indent="-457200">
              <a:defRPr/>
            </a:pPr>
            <a:r>
              <a:rPr lang="en-US" sz="1800" dirty="0" smtClean="0"/>
              <a:t>Define subnet filter is IPv4 destination by using CIDR mask (192.168.10.0/24)</a:t>
            </a:r>
          </a:p>
          <a:p>
            <a:pPr marL="857250" lvl="1" indent="-457200">
              <a:defRPr/>
            </a:pPr>
            <a:r>
              <a:rPr lang="en-US" sz="1800" dirty="0" smtClean="0"/>
              <a:t>Select TCP protocol from pull down and set  sport to 80</a:t>
            </a:r>
          </a:p>
          <a:p>
            <a:pPr marL="857250" lvl="1" indent="-457200">
              <a:defRPr/>
            </a:pPr>
            <a:r>
              <a:rPr lang="en-US" sz="1800" dirty="0" smtClean="0"/>
              <a:t>Activate filter and monitor rate of packets and bytes matching the profile</a:t>
            </a:r>
          </a:p>
          <a:p>
            <a:pPr>
              <a:defRPr/>
            </a:pPr>
            <a:endParaRPr lang="en-US" sz="2000" dirty="0"/>
          </a:p>
        </p:txBody>
      </p:sp>
      <p:pic>
        <p:nvPicPr>
          <p:cNvPr id="23" name="Picture 4"/>
          <p:cNvPicPr>
            <a:picLocks noChangeAspect="1" noChangeArrowheads="1"/>
          </p:cNvPicPr>
          <p:nvPr/>
        </p:nvPicPr>
        <p:blipFill>
          <a:blip r:embed="rId3"/>
          <a:srcRect/>
          <a:stretch>
            <a:fillRect/>
          </a:stretch>
        </p:blipFill>
        <p:spPr bwMode="auto">
          <a:xfrm>
            <a:off x="1122363" y="1449388"/>
            <a:ext cx="6886575" cy="21240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500"/>
                                        <p:tgtEl>
                                          <p:spTgt spid="5">
                                            <p:txEl>
                                              <p:pRg st="1" end="1"/>
                                            </p:txEl>
                                          </p:spTgt>
                                        </p:tgtEl>
                                      </p:cBhvr>
                                    </p:animEffect>
                                  </p:childTnLst>
                                </p:cTn>
                              </p:par>
                            </p:childTnLst>
                          </p:cTn>
                        </p:par>
                        <p:par>
                          <p:cTn id="12" fill="hold">
                            <p:stCondLst>
                              <p:cond delay="500"/>
                            </p:stCondLst>
                            <p:childTnLst>
                              <p:par>
                                <p:cTn id="13" presetID="3" presetClass="entr" presetSubtype="10" fill="hold" nodeType="afterEffect">
                                  <p:stCondLst>
                                    <p:cond delay="1500"/>
                                  </p:stCondLst>
                                  <p:childTnLst>
                                    <p:set>
                                      <p:cBhvr>
                                        <p:cTn id="14" dur="1" fill="hold">
                                          <p:stCondLst>
                                            <p:cond delay="0"/>
                                          </p:stCondLst>
                                        </p:cTn>
                                        <p:tgtEl>
                                          <p:spTgt spid="1028"/>
                                        </p:tgtEl>
                                        <p:attrNameLst>
                                          <p:attrName>style.visibility</p:attrName>
                                        </p:attrNameLst>
                                      </p:cBhvr>
                                      <p:to>
                                        <p:strVal val="visible"/>
                                      </p:to>
                                    </p:set>
                                    <p:animEffect transition="in" filter="blinds(horizont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childTnLst>
                          </p:cTn>
                        </p:par>
                        <p:par>
                          <p:cTn id="21" fill="hold">
                            <p:stCondLst>
                              <p:cond delay="500"/>
                            </p:stCondLst>
                            <p:childTnLst>
                              <p:par>
                                <p:cTn id="22" presetID="17"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ppt_h/2"/>
                                          </p:val>
                                        </p:tav>
                                        <p:tav tm="100000">
                                          <p:val>
                                            <p:strVal val="#ppt_y"/>
                                          </p:val>
                                        </p:tav>
                                      </p:tavLst>
                                    </p:anim>
                                    <p:anim calcmode="lin" valueType="num">
                                      <p:cBhvr>
                                        <p:cTn id="26" dur="500" fill="hold"/>
                                        <p:tgtEl>
                                          <p:spTgt spid="15"/>
                                        </p:tgtEl>
                                        <p:attrNameLst>
                                          <p:attrName>ppt_w</p:attrName>
                                        </p:attrNameLst>
                                      </p:cBhvr>
                                      <p:tavLst>
                                        <p:tav tm="0">
                                          <p:val>
                                            <p:strVal val="#ppt_w"/>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linds(horizontal)">
                                      <p:cBhvr>
                                        <p:cTn id="32" dur="500"/>
                                        <p:tgtEl>
                                          <p:spTgt spid="5">
                                            <p:txEl>
                                              <p:pRg st="3" end="3"/>
                                            </p:txEl>
                                          </p:spTgt>
                                        </p:tgtEl>
                                      </p:cBhvr>
                                    </p:animEffect>
                                  </p:childTnLst>
                                </p:cTn>
                              </p:par>
                            </p:childTnLst>
                          </p:cTn>
                        </p:par>
                        <p:par>
                          <p:cTn id="33" fill="hold">
                            <p:stCondLst>
                              <p:cond delay="500"/>
                            </p:stCondLst>
                            <p:childTnLst>
                              <p:par>
                                <p:cTn id="34" presetID="17" presetClass="entr" presetSubtype="1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blinds(horizontal)">
                                      <p:cBhvr>
                                        <p:cTn id="46" dur="500"/>
                                        <p:tgtEl>
                                          <p:spTgt spid="5">
                                            <p:txEl>
                                              <p:pRg st="4" end="4"/>
                                            </p:txEl>
                                          </p:spTgt>
                                        </p:tgtEl>
                                      </p:cBhvr>
                                    </p:animEffect>
                                  </p:childTnLst>
                                </p:cTn>
                              </p:par>
                            </p:childTnLst>
                          </p:cTn>
                        </p:par>
                        <p:par>
                          <p:cTn id="47" fill="hold">
                            <p:stCondLst>
                              <p:cond delay="500"/>
                            </p:stCondLst>
                            <p:childTnLst>
                              <p:par>
                                <p:cTn id="48" presetID="17" presetClass="entr" presetSubtype="4"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ppt_x</p:attrName>
                                        </p:attrNameLst>
                                      </p:cBhvr>
                                      <p:tavLst>
                                        <p:tav tm="0">
                                          <p:val>
                                            <p:strVal val="#ppt_x"/>
                                          </p:val>
                                        </p:tav>
                                        <p:tav tm="100000">
                                          <p:val>
                                            <p:strVal val="#ppt_x"/>
                                          </p:val>
                                        </p:tav>
                                      </p:tavLst>
                                    </p:anim>
                                    <p:anim calcmode="lin" valueType="num">
                                      <p:cBhvr>
                                        <p:cTn id="51" dur="500" fill="hold"/>
                                        <p:tgtEl>
                                          <p:spTgt spid="21"/>
                                        </p:tgtEl>
                                        <p:attrNameLst>
                                          <p:attrName>ppt_y</p:attrName>
                                        </p:attrNameLst>
                                      </p:cBhvr>
                                      <p:tavLst>
                                        <p:tav tm="0">
                                          <p:val>
                                            <p:strVal val="#ppt_y+#ppt_h/2"/>
                                          </p:val>
                                        </p:tav>
                                        <p:tav tm="100000">
                                          <p:val>
                                            <p:strVal val="#ppt_y"/>
                                          </p:val>
                                        </p:tav>
                                      </p:tavLst>
                                    </p:anim>
                                    <p:anim calcmode="lin" valueType="num">
                                      <p:cBhvr>
                                        <p:cTn id="52" dur="500" fill="hold"/>
                                        <p:tgtEl>
                                          <p:spTgt spid="21"/>
                                        </p:tgtEl>
                                        <p:attrNameLst>
                                          <p:attrName>ppt_w</p:attrName>
                                        </p:attrNameLst>
                                      </p:cBhvr>
                                      <p:tavLst>
                                        <p:tav tm="0">
                                          <p:val>
                                            <p:strVal val="#ppt_w"/>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1"/>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9"/>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0"/>
                                        </p:tgtEl>
                                        <p:attrNameLst>
                                          <p:attrName>style.visibility</p:attrName>
                                        </p:attrNameLst>
                                      </p:cBhvr>
                                      <p:to>
                                        <p:strVal val="hidden"/>
                                      </p:to>
                                    </p:set>
                                  </p:childTnLst>
                                </p:cTn>
                              </p:par>
                              <p:par>
                                <p:cTn id="64" presetID="3" presetClass="entr" presetSubtype="1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linds(horizontal)">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5" grpId="0" animBg="1"/>
      <p:bldP spid="15" grpId="1" animBg="1"/>
      <p:bldP spid="19" grpId="0" animBg="1"/>
      <p:bldP spid="19" grpId="1" animBg="1"/>
      <p:bldP spid="20" grpId="0" animBg="1"/>
      <p:bldP spid="20" grpId="1"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166688" y="274638"/>
            <a:ext cx="8977312" cy="1143000"/>
          </a:xfrm>
        </p:spPr>
        <p:txBody>
          <a:bodyPr/>
          <a:lstStyle/>
          <a:p>
            <a:r>
              <a:rPr lang="en-US" sz="3000" dirty="0" smtClean="0"/>
              <a:t>Example:  On-the-Fly Pattern Search at 10G Line Rate</a:t>
            </a:r>
          </a:p>
        </p:txBody>
      </p:sp>
      <p:sp>
        <p:nvSpPr>
          <p:cNvPr id="24579" name="Content Placeholder 4"/>
          <p:cNvSpPr>
            <a:spLocks noGrp="1"/>
          </p:cNvSpPr>
          <p:nvPr>
            <p:ph idx="1"/>
          </p:nvPr>
        </p:nvSpPr>
        <p:spPr>
          <a:xfrm>
            <a:off x="457200" y="1525588"/>
            <a:ext cx="8229600" cy="4525962"/>
          </a:xfrm>
        </p:spPr>
        <p: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p:txBody>
      </p:sp>
      <p:pic>
        <p:nvPicPr>
          <p:cNvPr id="24580" name="Picture 2"/>
          <p:cNvPicPr>
            <a:picLocks noChangeAspect="1" noChangeArrowheads="1"/>
          </p:cNvPicPr>
          <p:nvPr/>
        </p:nvPicPr>
        <p:blipFill>
          <a:blip r:embed="rId3"/>
          <a:srcRect/>
          <a:stretch>
            <a:fillRect/>
          </a:stretch>
        </p:blipFill>
        <p:spPr bwMode="auto">
          <a:xfrm>
            <a:off x="673100" y="1436688"/>
            <a:ext cx="7756525" cy="2049462"/>
          </a:xfrm>
          <a:prstGeom prst="rect">
            <a:avLst/>
          </a:prstGeom>
          <a:noFill/>
          <a:ln w="9525">
            <a:noFill/>
            <a:miter lim="800000"/>
            <a:headEnd/>
            <a:tailEnd/>
          </a:ln>
        </p:spPr>
      </p:pic>
      <p:sp>
        <p:nvSpPr>
          <p:cNvPr id="39" name="Content Placeholder 4"/>
          <p:cNvSpPr txBox="1">
            <a:spLocks/>
          </p:cNvSpPr>
          <p:nvPr/>
        </p:nvSpPr>
        <p:spPr bwMode="auto">
          <a:xfrm>
            <a:off x="649288" y="3624263"/>
            <a:ext cx="4168775" cy="2549525"/>
          </a:xfrm>
          <a:prstGeom prst="rect">
            <a:avLst/>
          </a:prstGeom>
          <a:noFill/>
          <a:ln w="9525">
            <a:noFill/>
            <a:miter lim="800000"/>
            <a:headEnd/>
            <a:tailEnd/>
          </a:ln>
        </p:spPr>
        <p:txBody>
          <a:bodyPr/>
          <a:lstStyle/>
          <a:p>
            <a:pPr marL="342900" indent="-342900" eaLnBrk="0" hangingPunct="0">
              <a:spcBef>
                <a:spcPct val="20000"/>
              </a:spcBef>
              <a:buClr>
                <a:srgbClr val="005986"/>
              </a:buClr>
              <a:buSzPct val="75000"/>
              <a:buFontTx/>
              <a:buChar char="•"/>
              <a:defRPr/>
            </a:pPr>
            <a:r>
              <a:rPr lang="en-US" kern="0" dirty="0">
                <a:latin typeface="+mn-lt"/>
                <a:cs typeface="+mn-cs"/>
              </a:rPr>
              <a:t>Simple web browser configuration</a:t>
            </a:r>
          </a:p>
          <a:p>
            <a:pPr marL="342900" indent="-342900" eaLnBrk="0" hangingPunct="0">
              <a:spcBef>
                <a:spcPct val="20000"/>
              </a:spcBef>
              <a:buClr>
                <a:srgbClr val="005986"/>
              </a:buClr>
              <a:buSzPct val="75000"/>
              <a:buFontTx/>
              <a:buChar char="•"/>
              <a:defRPr/>
            </a:pPr>
            <a:r>
              <a:rPr lang="en-US" kern="0" dirty="0">
                <a:latin typeface="+mn-lt"/>
                <a:cs typeface="+mn-cs"/>
              </a:rPr>
              <a:t>Select string match template </a:t>
            </a:r>
          </a:p>
          <a:p>
            <a:pPr marL="342900" indent="-342900" eaLnBrk="0" hangingPunct="0">
              <a:spcBef>
                <a:spcPct val="20000"/>
              </a:spcBef>
              <a:buClr>
                <a:srgbClr val="005986"/>
              </a:buClr>
              <a:buSzPct val="75000"/>
              <a:buFontTx/>
              <a:buChar char="•"/>
              <a:defRPr/>
            </a:pPr>
            <a:r>
              <a:rPr lang="en-US" kern="0" dirty="0">
                <a:latin typeface="+mn-lt"/>
                <a:cs typeface="+mn-cs"/>
              </a:rPr>
              <a:t>Set payload field to “confidential”</a:t>
            </a:r>
          </a:p>
          <a:p>
            <a:pPr marL="342900" indent="-342900" eaLnBrk="0" hangingPunct="0">
              <a:spcBef>
                <a:spcPct val="20000"/>
              </a:spcBef>
              <a:buClr>
                <a:srgbClr val="005986"/>
              </a:buClr>
              <a:buSzPct val="75000"/>
              <a:buFontTx/>
              <a:buChar char="•"/>
              <a:defRPr/>
            </a:pPr>
            <a:r>
              <a:rPr lang="en-US" kern="0" dirty="0">
                <a:latin typeface="+mn-lt"/>
                <a:cs typeface="+mn-cs"/>
              </a:rPr>
              <a:t>Select IGNORECASE (case insensitive)</a:t>
            </a:r>
          </a:p>
          <a:p>
            <a:pPr marL="342900" indent="-342900" eaLnBrk="0" hangingPunct="0">
              <a:spcBef>
                <a:spcPct val="20000"/>
              </a:spcBef>
              <a:buClr>
                <a:srgbClr val="005986"/>
              </a:buClr>
              <a:buSzPct val="75000"/>
              <a:buFontTx/>
              <a:buChar char="•"/>
              <a:defRPr/>
            </a:pPr>
            <a:r>
              <a:rPr lang="en-US" kern="0" dirty="0">
                <a:latin typeface="+mn-lt"/>
                <a:cs typeface="+mn-cs"/>
              </a:rPr>
              <a:t>Activate the filter</a:t>
            </a:r>
          </a:p>
          <a:p>
            <a:pPr marL="342900" indent="-342900" eaLnBrk="0" hangingPunct="0">
              <a:spcBef>
                <a:spcPct val="20000"/>
              </a:spcBef>
              <a:buClr>
                <a:srgbClr val="005986"/>
              </a:buClr>
              <a:buSzPct val="75000"/>
              <a:buFontTx/>
              <a:buChar char="•"/>
              <a:defRPr/>
            </a:pPr>
            <a:r>
              <a:rPr lang="en-US" kern="0" dirty="0">
                <a:latin typeface="+mn-lt"/>
                <a:cs typeface="+mn-cs"/>
              </a:rPr>
              <a:t>Monitor rate of packets and bytes matching the profile</a:t>
            </a:r>
          </a:p>
          <a:p>
            <a:pPr marL="342900" indent="-342900" eaLnBrk="0" hangingPunct="0">
              <a:spcBef>
                <a:spcPct val="20000"/>
              </a:spcBef>
              <a:buClr>
                <a:srgbClr val="005986"/>
              </a:buClr>
              <a:buSzPct val="75000"/>
              <a:buFontTx/>
              <a:buChar char="•"/>
              <a:defRPr/>
            </a:pPr>
            <a:endParaRPr lang="en-US" kern="0" dirty="0">
              <a:latin typeface="+mn-lt"/>
              <a:cs typeface="+mn-cs"/>
            </a:endParaRPr>
          </a:p>
          <a:p>
            <a:pPr marL="342900" indent="-342900" eaLnBrk="0" hangingPunct="0">
              <a:spcBef>
                <a:spcPct val="20000"/>
              </a:spcBef>
              <a:buClr>
                <a:srgbClr val="005986"/>
              </a:buClr>
              <a:buSzPct val="75000"/>
              <a:buFontTx/>
              <a:buChar char="•"/>
              <a:defRPr/>
            </a:pPr>
            <a:endParaRPr lang="en-US" kern="0" dirty="0">
              <a:latin typeface="+mn-lt"/>
              <a:cs typeface="+mn-cs"/>
            </a:endParaRPr>
          </a:p>
        </p:txBody>
      </p:sp>
      <p:sp>
        <p:nvSpPr>
          <p:cNvPr id="45" name="Freeform 44"/>
          <p:cNvSpPr/>
          <p:nvPr/>
        </p:nvSpPr>
        <p:spPr>
          <a:xfrm>
            <a:off x="771525" y="1600200"/>
            <a:ext cx="3289300" cy="2552700"/>
          </a:xfrm>
          <a:custGeom>
            <a:avLst/>
            <a:gdLst>
              <a:gd name="connsiteX0" fmla="*/ 3182587 w 3289465"/>
              <a:gd name="connsiteY0" fmla="*/ 0 h 2185060"/>
              <a:gd name="connsiteX1" fmla="*/ 3087585 w 3289465"/>
              <a:gd name="connsiteY1" fmla="*/ 510639 h 2185060"/>
              <a:gd name="connsiteX2" fmla="*/ 1971304 w 3289465"/>
              <a:gd name="connsiteY2" fmla="*/ 938150 h 2185060"/>
              <a:gd name="connsiteX3" fmla="*/ 1199408 w 3289465"/>
              <a:gd name="connsiteY3" fmla="*/ 1080654 h 2185060"/>
              <a:gd name="connsiteX4" fmla="*/ 296883 w 3289465"/>
              <a:gd name="connsiteY4" fmla="*/ 1531917 h 2185060"/>
              <a:gd name="connsiteX5" fmla="*/ 0 w 3289465"/>
              <a:gd name="connsiteY5" fmla="*/ 2185060 h 218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465" h="2185060">
                <a:moveTo>
                  <a:pt x="3182587" y="0"/>
                </a:moveTo>
                <a:cubicBezTo>
                  <a:pt x="3236026" y="177140"/>
                  <a:pt x="3289465" y="354281"/>
                  <a:pt x="3087585" y="510639"/>
                </a:cubicBezTo>
                <a:cubicBezTo>
                  <a:pt x="2885705" y="666997"/>
                  <a:pt x="2286000" y="843148"/>
                  <a:pt x="1971304" y="938150"/>
                </a:cubicBezTo>
                <a:cubicBezTo>
                  <a:pt x="1656608" y="1033153"/>
                  <a:pt x="1478478" y="981693"/>
                  <a:pt x="1199408" y="1080654"/>
                </a:cubicBezTo>
                <a:cubicBezTo>
                  <a:pt x="920338" y="1179615"/>
                  <a:pt x="496784" y="1347849"/>
                  <a:pt x="296883" y="1531917"/>
                </a:cubicBezTo>
                <a:cubicBezTo>
                  <a:pt x="96982" y="1715985"/>
                  <a:pt x="48491" y="1950522"/>
                  <a:pt x="0" y="2185060"/>
                </a:cubicBezTo>
              </a:path>
            </a:pathLst>
          </a:custGeom>
          <a:ln>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4583" name="Group 35"/>
          <p:cNvGrpSpPr>
            <a:grpSpLocks/>
          </p:cNvGrpSpPr>
          <p:nvPr/>
        </p:nvGrpSpPr>
        <p:grpSpPr bwMode="auto">
          <a:xfrm>
            <a:off x="4694238" y="3138488"/>
            <a:ext cx="4519612" cy="2551112"/>
            <a:chOff x="342900" y="1600200"/>
            <a:chExt cx="8505825" cy="4525963"/>
          </a:xfrm>
        </p:grpSpPr>
        <p:sp>
          <p:nvSpPr>
            <p:cNvPr id="20" name="Content Placeholder 4"/>
            <p:cNvSpPr txBox="1">
              <a:spLocks/>
            </p:cNvSpPr>
            <p:nvPr/>
          </p:nvSpPr>
          <p:spPr bwMode="auto">
            <a:xfrm>
              <a:off x="342900" y="1600200"/>
              <a:ext cx="8505825" cy="4525963"/>
            </a:xfrm>
            <a:prstGeom prst="rect">
              <a:avLst/>
            </a:prstGeom>
            <a:noFill/>
            <a:ln w="9525">
              <a:noFill/>
              <a:miter lim="800000"/>
              <a:headEnd/>
              <a:tailEnd/>
            </a:ln>
          </p:spPr>
          <p:txBody>
            <a:bodyPr/>
            <a:lstStyle/>
            <a:p>
              <a:pPr marL="342900" indent="-342900" eaLnBrk="0" hangingPunct="0">
                <a:spcBef>
                  <a:spcPct val="20000"/>
                </a:spcBef>
                <a:buClr>
                  <a:srgbClr val="005986"/>
                </a:buClr>
                <a:buSzPct val="75000"/>
                <a:buFontTx/>
                <a:buChar char="•"/>
                <a:defRPr/>
              </a:pPr>
              <a:endParaRPr lang="en-US" sz="2400" kern="0" dirty="0">
                <a:latin typeface="+mn-lt"/>
                <a:cs typeface="+mn-cs"/>
              </a:endParaRPr>
            </a:p>
            <a:p>
              <a:pPr marL="342900" indent="-342900" eaLnBrk="0" hangingPunct="0">
                <a:spcBef>
                  <a:spcPct val="20000"/>
                </a:spcBef>
                <a:buClr>
                  <a:srgbClr val="005986"/>
                </a:buClr>
                <a:buSzPct val="75000"/>
                <a:buFontTx/>
                <a:buChar char="•"/>
                <a:defRPr/>
              </a:pPr>
              <a:endParaRPr lang="en-US" sz="2400" kern="0" dirty="0">
                <a:latin typeface="+mn-lt"/>
                <a:cs typeface="+mn-cs"/>
              </a:endParaRPr>
            </a:p>
            <a:p>
              <a:pPr marL="342900" indent="-342900" eaLnBrk="0" hangingPunct="0">
                <a:spcBef>
                  <a:spcPct val="20000"/>
                </a:spcBef>
                <a:buClr>
                  <a:srgbClr val="005986"/>
                </a:buClr>
                <a:buSzPct val="75000"/>
                <a:buFontTx/>
                <a:buChar char="•"/>
                <a:defRPr/>
              </a:pPr>
              <a:endParaRPr lang="en-US" sz="2400" kern="0" dirty="0">
                <a:latin typeface="+mn-lt"/>
                <a:cs typeface="+mn-cs"/>
              </a:endParaRPr>
            </a:p>
            <a:p>
              <a:pPr marL="342900" indent="-342900" eaLnBrk="0" hangingPunct="0">
                <a:spcBef>
                  <a:spcPct val="20000"/>
                </a:spcBef>
                <a:buClr>
                  <a:srgbClr val="005986"/>
                </a:buClr>
                <a:buSzPct val="75000"/>
                <a:buFontTx/>
                <a:buChar char="•"/>
                <a:defRPr/>
              </a:pPr>
              <a:endParaRPr lang="en-US" sz="2400" kern="0" dirty="0">
                <a:latin typeface="+mn-lt"/>
                <a:cs typeface="+mn-cs"/>
              </a:endParaRPr>
            </a:p>
            <a:p>
              <a:pPr marL="342900" indent="-342900" eaLnBrk="0" hangingPunct="0">
                <a:spcBef>
                  <a:spcPct val="20000"/>
                </a:spcBef>
                <a:buClr>
                  <a:srgbClr val="005986"/>
                </a:buClr>
                <a:buSzPct val="75000"/>
                <a:buFontTx/>
                <a:buChar char="•"/>
                <a:defRPr/>
              </a:pPr>
              <a:endParaRPr lang="en-US" sz="2400" kern="0" dirty="0">
                <a:latin typeface="+mn-lt"/>
                <a:cs typeface="+mn-cs"/>
              </a:endParaRPr>
            </a:p>
            <a:p>
              <a:pPr marL="342900" indent="-342900" eaLnBrk="0" hangingPunct="0">
                <a:spcBef>
                  <a:spcPct val="20000"/>
                </a:spcBef>
                <a:buClr>
                  <a:srgbClr val="005986"/>
                </a:buClr>
                <a:buSzPct val="75000"/>
                <a:buFontTx/>
                <a:buChar char="•"/>
                <a:defRPr/>
              </a:pPr>
              <a:endParaRPr lang="en-US" sz="2400" kern="0" dirty="0">
                <a:latin typeface="+mn-lt"/>
                <a:cs typeface="+mn-cs"/>
              </a:endParaRPr>
            </a:p>
            <a:p>
              <a:pPr marL="342900" indent="-342900" eaLnBrk="0" hangingPunct="0">
                <a:spcBef>
                  <a:spcPct val="20000"/>
                </a:spcBef>
                <a:buClr>
                  <a:srgbClr val="005986"/>
                </a:buClr>
                <a:buSzPct val="75000"/>
                <a:buFontTx/>
                <a:buChar char="•"/>
                <a:defRPr/>
              </a:pPr>
              <a:endParaRPr lang="en-US" sz="2400" kern="0" dirty="0">
                <a:latin typeface="+mn-lt"/>
                <a:cs typeface="+mn-cs"/>
              </a:endParaRPr>
            </a:p>
          </p:txBody>
        </p:sp>
        <p:pic>
          <p:nvPicPr>
            <p:cNvPr id="24586" name="Picture 3"/>
            <p:cNvPicPr>
              <a:picLocks noChangeAspect="1" noChangeArrowheads="1"/>
            </p:cNvPicPr>
            <p:nvPr/>
          </p:nvPicPr>
          <p:blipFill>
            <a:blip r:embed="rId4"/>
            <a:srcRect/>
            <a:stretch>
              <a:fillRect/>
            </a:stretch>
          </p:blipFill>
          <p:spPr bwMode="auto">
            <a:xfrm>
              <a:off x="1454434" y="1600200"/>
              <a:ext cx="6276403" cy="4379576"/>
            </a:xfrm>
            <a:prstGeom prst="rect">
              <a:avLst/>
            </a:prstGeom>
            <a:noFill/>
            <a:ln w="9525">
              <a:solidFill>
                <a:srgbClr val="000000"/>
              </a:solidFill>
              <a:miter lim="800000"/>
              <a:headEnd/>
              <a:tailEnd/>
            </a:ln>
          </p:spPr>
        </p:pic>
        <p:grpSp>
          <p:nvGrpSpPr>
            <p:cNvPr id="24587" name="Group 22"/>
            <p:cNvGrpSpPr>
              <a:grpSpLocks/>
            </p:cNvGrpSpPr>
            <p:nvPr/>
          </p:nvGrpSpPr>
          <p:grpSpPr bwMode="auto">
            <a:xfrm>
              <a:off x="4936616" y="4974696"/>
              <a:ext cx="2523067" cy="1151467"/>
              <a:chOff x="1896533" y="3276600"/>
              <a:chExt cx="2523067" cy="1151467"/>
            </a:xfrm>
          </p:grpSpPr>
          <p:grpSp>
            <p:nvGrpSpPr>
              <p:cNvPr id="24589" name="Group 22"/>
              <p:cNvGrpSpPr>
                <a:grpSpLocks/>
              </p:cNvGrpSpPr>
              <p:nvPr/>
            </p:nvGrpSpPr>
            <p:grpSpPr bwMode="auto">
              <a:xfrm>
                <a:off x="2181231" y="3462867"/>
                <a:ext cx="1868782" cy="849446"/>
                <a:chOff x="4142440" y="3144689"/>
                <a:chExt cx="1868782" cy="849446"/>
              </a:xfrm>
            </p:grpSpPr>
            <p:pic>
              <p:nvPicPr>
                <p:cNvPr id="24591" name="Picture 4"/>
                <p:cNvPicPr>
                  <a:picLocks noChangeAspect="1" noChangeArrowheads="1"/>
                </p:cNvPicPr>
                <p:nvPr/>
              </p:nvPicPr>
              <p:blipFill>
                <a:blip r:embed="rId5"/>
                <a:srcRect/>
                <a:stretch>
                  <a:fillRect/>
                </a:stretch>
              </p:blipFill>
              <p:spPr bwMode="auto">
                <a:xfrm>
                  <a:off x="4142441" y="3144689"/>
                  <a:ext cx="1868781" cy="849446"/>
                </a:xfrm>
                <a:prstGeom prst="rect">
                  <a:avLst/>
                </a:prstGeom>
                <a:noFill/>
                <a:ln w="9525">
                  <a:noFill/>
                  <a:miter lim="800000"/>
                  <a:headEnd/>
                  <a:tailEnd/>
                </a:ln>
              </p:spPr>
            </p:pic>
            <p:sp>
              <p:nvSpPr>
                <p:cNvPr id="27" name="Rectangle 26"/>
                <p:cNvSpPr/>
                <p:nvPr/>
              </p:nvSpPr>
              <p:spPr>
                <a:xfrm>
                  <a:off x="4901711" y="3608568"/>
                  <a:ext cx="1108418" cy="154903"/>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4142848" y="3797269"/>
                  <a:ext cx="373457" cy="15490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 name="Oval 24"/>
              <p:cNvSpPr/>
              <p:nvPr/>
            </p:nvSpPr>
            <p:spPr>
              <a:xfrm>
                <a:off x="1897815" y="3276158"/>
                <a:ext cx="2521573" cy="1151909"/>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5" name="Rectangle 34"/>
            <p:cNvSpPr/>
            <p:nvPr/>
          </p:nvSpPr>
          <p:spPr>
            <a:xfrm>
              <a:off x="5245625" y="5683988"/>
              <a:ext cx="1308589" cy="225312"/>
            </a:xfrm>
            <a:prstGeom prst="rect">
              <a:avLst/>
            </a:prstGeom>
            <a:solidFill>
              <a:srgbClr val="FFFF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0" name="Freeform 39"/>
          <p:cNvSpPr/>
          <p:nvPr/>
        </p:nvSpPr>
        <p:spPr>
          <a:xfrm>
            <a:off x="1484313" y="1600200"/>
            <a:ext cx="6205537" cy="3544888"/>
          </a:xfrm>
          <a:custGeom>
            <a:avLst/>
            <a:gdLst>
              <a:gd name="connsiteX0" fmla="*/ 83128 w 6008915"/>
              <a:gd name="connsiteY0" fmla="*/ 0 h 4286992"/>
              <a:gd name="connsiteX1" fmla="*/ 71253 w 6008915"/>
              <a:gd name="connsiteY1" fmla="*/ 439387 h 4286992"/>
              <a:gd name="connsiteX2" fmla="*/ 178130 w 6008915"/>
              <a:gd name="connsiteY2" fmla="*/ 1294411 h 4286992"/>
              <a:gd name="connsiteX3" fmla="*/ 1140032 w 6008915"/>
              <a:gd name="connsiteY3" fmla="*/ 1805050 h 4286992"/>
              <a:gd name="connsiteX4" fmla="*/ 2968832 w 6008915"/>
              <a:gd name="connsiteY4" fmla="*/ 2018805 h 4286992"/>
              <a:gd name="connsiteX5" fmla="*/ 5058889 w 6008915"/>
              <a:gd name="connsiteY5" fmla="*/ 3063834 h 4286992"/>
              <a:gd name="connsiteX6" fmla="*/ 6008915 w 6008915"/>
              <a:gd name="connsiteY6" fmla="*/ 4286992 h 428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8915" h="4286992">
                <a:moveTo>
                  <a:pt x="83128" y="0"/>
                </a:moveTo>
                <a:cubicBezTo>
                  <a:pt x="69273" y="111826"/>
                  <a:pt x="55419" y="223652"/>
                  <a:pt x="71253" y="439387"/>
                </a:cubicBezTo>
                <a:cubicBezTo>
                  <a:pt x="87087" y="655122"/>
                  <a:pt x="0" y="1066801"/>
                  <a:pt x="178130" y="1294411"/>
                </a:cubicBezTo>
                <a:cubicBezTo>
                  <a:pt x="356260" y="1522022"/>
                  <a:pt x="674915" y="1684318"/>
                  <a:pt x="1140032" y="1805050"/>
                </a:cubicBezTo>
                <a:cubicBezTo>
                  <a:pt x="1605149" y="1925782"/>
                  <a:pt x="2315689" y="1809008"/>
                  <a:pt x="2968832" y="2018805"/>
                </a:cubicBezTo>
                <a:cubicBezTo>
                  <a:pt x="3621975" y="2228602"/>
                  <a:pt x="4552208" y="2685803"/>
                  <a:pt x="5058889" y="3063834"/>
                </a:cubicBezTo>
                <a:cubicBezTo>
                  <a:pt x="5565570" y="3441865"/>
                  <a:pt x="5787242" y="3864428"/>
                  <a:pt x="6008915" y="4286992"/>
                </a:cubicBezTo>
              </a:path>
            </a:pathLst>
          </a:custGeom>
          <a:ln>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352425" y="95250"/>
            <a:ext cx="8431213" cy="1143000"/>
          </a:xfrm>
        </p:spPr>
        <p:txBody>
          <a:bodyPr/>
          <a:lstStyle/>
          <a:p>
            <a:r>
              <a:rPr lang="en-US" sz="3200" dirty="0" smtClean="0"/>
              <a:t>Example:  need to filter all packets with “Confidential” in payload based on pattern search</a:t>
            </a:r>
          </a:p>
        </p:txBody>
      </p:sp>
      <p:sp>
        <p:nvSpPr>
          <p:cNvPr id="25603" name="Content Placeholder 4"/>
          <p:cNvSpPr>
            <a:spLocks noGrp="1"/>
          </p:cNvSpPr>
          <p:nvPr>
            <p:ph idx="1"/>
          </p:nvPr>
        </p:nvSpPr>
        <p:spPr>
          <a:xfrm>
            <a:off x="442913" y="1479550"/>
            <a:ext cx="8229600" cy="4525963"/>
          </a:xfrm>
        </p:spPr>
        <p: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p:txBody>
      </p:sp>
      <p:pic>
        <p:nvPicPr>
          <p:cNvPr id="2051" name="Picture 3"/>
          <p:cNvPicPr>
            <a:picLocks noChangeAspect="1" noChangeArrowheads="1"/>
          </p:cNvPicPr>
          <p:nvPr/>
        </p:nvPicPr>
        <p:blipFill>
          <a:blip r:embed="rId3"/>
          <a:srcRect/>
          <a:stretch>
            <a:fillRect/>
          </a:stretch>
        </p:blipFill>
        <p:spPr bwMode="auto">
          <a:xfrm>
            <a:off x="1439863" y="1479550"/>
            <a:ext cx="6276975" cy="4379913"/>
          </a:xfrm>
          <a:prstGeom prst="rect">
            <a:avLst/>
          </a:prstGeom>
          <a:noFill/>
          <a:ln w="9525">
            <a:solidFill>
              <a:srgbClr val="000000"/>
            </a:solidFill>
            <a:miter lim="800000"/>
            <a:headEnd/>
            <a:tailEnd/>
          </a:ln>
        </p:spPr>
      </p:pic>
      <p:grpSp>
        <p:nvGrpSpPr>
          <p:cNvPr id="2" name="Group 7"/>
          <p:cNvGrpSpPr>
            <a:grpSpLocks/>
          </p:cNvGrpSpPr>
          <p:nvPr/>
        </p:nvGrpSpPr>
        <p:grpSpPr bwMode="auto">
          <a:xfrm>
            <a:off x="4922838" y="4854575"/>
            <a:ext cx="2522537" cy="1150938"/>
            <a:chOff x="1896533" y="3276600"/>
            <a:chExt cx="2523067" cy="1151467"/>
          </a:xfrm>
        </p:grpSpPr>
        <p:grpSp>
          <p:nvGrpSpPr>
            <p:cNvPr id="25607" name="Group 22"/>
            <p:cNvGrpSpPr>
              <a:grpSpLocks/>
            </p:cNvGrpSpPr>
            <p:nvPr/>
          </p:nvGrpSpPr>
          <p:grpSpPr bwMode="auto">
            <a:xfrm>
              <a:off x="2181231" y="3462867"/>
              <a:ext cx="1868782" cy="849446"/>
              <a:chOff x="4142440" y="3144689"/>
              <a:chExt cx="1868782" cy="849446"/>
            </a:xfrm>
          </p:grpSpPr>
          <p:pic>
            <p:nvPicPr>
              <p:cNvPr id="25609" name="Picture 4"/>
              <p:cNvPicPr>
                <a:picLocks noChangeAspect="1" noChangeArrowheads="1"/>
              </p:cNvPicPr>
              <p:nvPr/>
            </p:nvPicPr>
            <p:blipFill>
              <a:blip r:embed="rId4"/>
              <a:srcRect/>
              <a:stretch>
                <a:fillRect/>
              </a:stretch>
            </p:blipFill>
            <p:spPr bwMode="auto">
              <a:xfrm>
                <a:off x="4142441" y="3144689"/>
                <a:ext cx="1868781" cy="849446"/>
              </a:xfrm>
              <a:prstGeom prst="rect">
                <a:avLst/>
              </a:prstGeom>
              <a:noFill/>
              <a:ln w="9525">
                <a:noFill/>
                <a:miter lim="800000"/>
                <a:headEnd/>
                <a:tailEnd/>
              </a:ln>
            </p:spPr>
          </p:pic>
          <p:sp>
            <p:nvSpPr>
              <p:cNvPr id="12" name="Rectangle 11"/>
              <p:cNvSpPr/>
              <p:nvPr/>
            </p:nvSpPr>
            <p:spPr>
              <a:xfrm>
                <a:off x="4900949" y="3609596"/>
                <a:ext cx="1109896" cy="15405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141964" y="3797007"/>
                <a:ext cx="371553" cy="15405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 name="Oval 9"/>
            <p:cNvSpPr/>
            <p:nvPr/>
          </p:nvSpPr>
          <p:spPr>
            <a:xfrm>
              <a:off x="1896533" y="3276600"/>
              <a:ext cx="2523067" cy="1151467"/>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Rectangle 14"/>
          <p:cNvSpPr/>
          <p:nvPr/>
        </p:nvSpPr>
        <p:spPr>
          <a:xfrm>
            <a:off x="5230813" y="5564188"/>
            <a:ext cx="1309687" cy="223837"/>
          </a:xfrm>
          <a:prstGeom prst="rect">
            <a:avLst/>
          </a:prstGeom>
          <a:solidFill>
            <a:srgbClr val="FFFF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Overview</a:t>
            </a:r>
          </a:p>
        </p:txBody>
      </p:sp>
      <p:sp>
        <p:nvSpPr>
          <p:cNvPr id="8195" name="Content Placeholder 2"/>
          <p:cNvSpPr>
            <a:spLocks noGrp="1"/>
          </p:cNvSpPr>
          <p:nvPr>
            <p:ph idx="1"/>
          </p:nvPr>
        </p:nvSpPr>
        <p:spPr>
          <a:xfrm>
            <a:off x="304800" y="1500350"/>
            <a:ext cx="8839200" cy="4525963"/>
          </a:xfrm>
        </p:spPr>
        <p:txBody>
          <a:bodyPr/>
          <a:lstStyle/>
          <a:p>
            <a:r>
              <a:rPr lang="en-US" dirty="0" smtClean="0"/>
              <a:t>What are the challenges of managing 10 Gig links?</a:t>
            </a:r>
          </a:p>
          <a:p>
            <a:pPr>
              <a:buNone/>
            </a:pPr>
            <a:endParaRPr lang="en-US" dirty="0" smtClean="0"/>
          </a:p>
          <a:p>
            <a:r>
              <a:rPr lang="en-US" dirty="0" smtClean="0"/>
              <a:t>How can we overcome these challenges?</a:t>
            </a:r>
          </a:p>
          <a:p>
            <a:pPr>
              <a:buNone/>
            </a:pPr>
            <a:endParaRPr lang="en-US" dirty="0" smtClean="0"/>
          </a:p>
          <a:p>
            <a:r>
              <a:rPr lang="en-US" dirty="0" smtClean="0"/>
              <a:t>How can I use </a:t>
            </a:r>
            <a:r>
              <a:rPr lang="en-US" dirty="0" err="1" smtClean="0"/>
              <a:t>WireShark</a:t>
            </a:r>
            <a:r>
              <a:rPr lang="en-US" dirty="0" smtClean="0"/>
              <a:t> at 10 Gig?</a:t>
            </a:r>
          </a:p>
          <a:p>
            <a:pPr>
              <a:buNone/>
            </a:pPr>
            <a:endParaRPr lang="en-US" dirty="0" smtClean="0"/>
          </a:p>
          <a:p>
            <a:r>
              <a:rPr lang="en-US" dirty="0" smtClean="0"/>
              <a:t>SmartNA 10G Filtering Aggregating TAP</a:t>
            </a:r>
          </a:p>
          <a:p>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t>10 </a:t>
            </a:r>
            <a:r>
              <a:rPr lang="en-US" dirty="0" err="1" smtClean="0"/>
              <a:t>Gbps</a:t>
            </a:r>
            <a:r>
              <a:rPr lang="en-US" dirty="0" smtClean="0"/>
              <a:t> is a LOT of Data</a:t>
            </a:r>
          </a:p>
        </p:txBody>
      </p:sp>
      <p:sp>
        <p:nvSpPr>
          <p:cNvPr id="9219" name="Content Placeholder 2"/>
          <p:cNvSpPr>
            <a:spLocks noGrp="1"/>
          </p:cNvSpPr>
          <p:nvPr>
            <p:ph idx="1"/>
          </p:nvPr>
        </p:nvSpPr>
        <p:spPr>
          <a:xfrm>
            <a:off x="525138" y="1491762"/>
            <a:ext cx="7877175" cy="4677811"/>
          </a:xfrm>
        </p:spPr>
        <p:txBody>
          <a:bodyPr/>
          <a:lstStyle/>
          <a:p>
            <a:r>
              <a:rPr lang="en-US" sz="2800" dirty="0" smtClean="0"/>
              <a:t>10,000,000,000 bps</a:t>
            </a:r>
          </a:p>
          <a:p>
            <a:pPr lvl="1"/>
            <a:r>
              <a:rPr lang="en-US" sz="2400" dirty="0" smtClean="0"/>
              <a:t>Ten billion bits per second</a:t>
            </a:r>
          </a:p>
          <a:p>
            <a:pPr lvl="4"/>
            <a:endParaRPr lang="en-US" sz="1600" dirty="0" smtClean="0"/>
          </a:p>
          <a:p>
            <a:r>
              <a:rPr lang="en-US" sz="2800" dirty="0" smtClean="0"/>
              <a:t>~2.4 Million packets per second </a:t>
            </a:r>
            <a:br>
              <a:rPr lang="en-US" sz="2800" dirty="0" smtClean="0"/>
            </a:br>
            <a:r>
              <a:rPr lang="en-US" sz="2800" dirty="0" smtClean="0"/>
              <a:t>of 1,024 byte packets</a:t>
            </a:r>
          </a:p>
          <a:p>
            <a:pPr lvl="1"/>
            <a:r>
              <a:rPr lang="en-US" sz="2400" dirty="0" smtClean="0"/>
              <a:t>1,197,000+ per direction</a:t>
            </a:r>
          </a:p>
          <a:p>
            <a:pPr lvl="5"/>
            <a:endParaRPr lang="en-US" sz="1600" dirty="0" smtClean="0"/>
          </a:p>
          <a:p>
            <a:r>
              <a:rPr lang="en-US" sz="2800" dirty="0" smtClean="0"/>
              <a:t>~29 Million packets per second </a:t>
            </a:r>
            <a:br>
              <a:rPr lang="en-US" sz="2800" dirty="0" smtClean="0"/>
            </a:br>
            <a:r>
              <a:rPr lang="en-US" sz="2800" dirty="0" smtClean="0"/>
              <a:t>of 64 byte packets</a:t>
            </a:r>
          </a:p>
          <a:p>
            <a:pPr lvl="1"/>
            <a:r>
              <a:rPr lang="en-US" sz="2400" dirty="0" smtClean="0"/>
              <a:t>14,880,000+ packets per second per direction</a:t>
            </a:r>
          </a:p>
        </p:txBody>
      </p:sp>
      <p:pic>
        <p:nvPicPr>
          <p:cNvPr id="4" name="Picture 3" descr="data.jpg"/>
          <p:cNvPicPr>
            <a:picLocks noChangeAspect="1"/>
          </p:cNvPicPr>
          <p:nvPr/>
        </p:nvPicPr>
        <p:blipFill>
          <a:blip r:embed="rId3"/>
          <a:stretch>
            <a:fillRect/>
          </a:stretch>
        </p:blipFill>
        <p:spPr>
          <a:xfrm>
            <a:off x="7115503" y="1262743"/>
            <a:ext cx="2028496" cy="329837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t>Challenges and Limitations</a:t>
            </a:r>
          </a:p>
        </p:txBody>
      </p:sp>
      <p:sp>
        <p:nvSpPr>
          <p:cNvPr id="10243" name="Content Placeholder 2"/>
          <p:cNvSpPr>
            <a:spLocks noGrp="1"/>
          </p:cNvSpPr>
          <p:nvPr>
            <p:ph idx="1"/>
          </p:nvPr>
        </p:nvSpPr>
        <p:spPr>
          <a:xfrm>
            <a:off x="396875" y="1754188"/>
            <a:ext cx="8557554" cy="4281487"/>
          </a:xfrm>
        </p:spPr>
        <p:txBody>
          <a:bodyPr/>
          <a:lstStyle/>
          <a:p>
            <a:r>
              <a:rPr lang="en-US" dirty="0" smtClean="0"/>
              <a:t>Capture devices do not keep up with 10G traffic</a:t>
            </a:r>
          </a:p>
          <a:p>
            <a:pPr lvl="1"/>
            <a:r>
              <a:rPr lang="en-US" dirty="0" smtClean="0"/>
              <a:t>Limited capture bandwidth</a:t>
            </a:r>
          </a:p>
          <a:p>
            <a:pPr lvl="1"/>
            <a:r>
              <a:rPr lang="en-US" dirty="0" smtClean="0"/>
              <a:t>Custom NICs are EXPENSIVE and  still dropping packets under load</a:t>
            </a:r>
          </a:p>
          <a:p>
            <a:pPr lvl="1"/>
            <a:r>
              <a:rPr lang="en-US" dirty="0" smtClean="0"/>
              <a:t>No real-time information</a:t>
            </a:r>
          </a:p>
          <a:p>
            <a:pPr lvl="3"/>
            <a:endParaRPr lang="en-US" sz="2000" dirty="0" smtClean="0"/>
          </a:p>
          <a:p>
            <a:r>
              <a:rPr lang="en-US" dirty="0" smtClean="0"/>
              <a:t>10G monitoring tools are very expensive</a:t>
            </a:r>
          </a:p>
          <a:p>
            <a:pPr lvl="1"/>
            <a:r>
              <a:rPr lang="en-US" dirty="0" smtClean="0"/>
              <a:t>e.g. ranging from $50K to $150K and beyond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08870" y="274638"/>
            <a:ext cx="8767862" cy="1143000"/>
          </a:xfrm>
        </p:spPr>
        <p:txBody>
          <a:bodyPr/>
          <a:lstStyle/>
          <a:p>
            <a:r>
              <a:rPr lang="en-US" dirty="0" err="1" smtClean="0"/>
              <a:t>WireShark</a:t>
            </a:r>
            <a:r>
              <a:rPr lang="en-US" dirty="0" smtClean="0"/>
              <a:t> on a Laptop? … Good, But</a:t>
            </a:r>
          </a:p>
        </p:txBody>
      </p:sp>
      <p:sp>
        <p:nvSpPr>
          <p:cNvPr id="11267" name="Content Placeholder 2"/>
          <p:cNvSpPr>
            <a:spLocks noGrp="1"/>
          </p:cNvSpPr>
          <p:nvPr>
            <p:ph idx="1"/>
          </p:nvPr>
        </p:nvSpPr>
        <p:spPr>
          <a:xfrm>
            <a:off x="208870" y="1740388"/>
            <a:ext cx="8229600" cy="4525963"/>
          </a:xfrm>
        </p:spPr>
        <p:txBody>
          <a:bodyPr/>
          <a:lstStyle/>
          <a:p>
            <a:r>
              <a:rPr lang="en-US" sz="2800" dirty="0" err="1" smtClean="0"/>
              <a:t>WireShark</a:t>
            </a:r>
            <a:r>
              <a:rPr lang="en-US" sz="2800" dirty="0" smtClean="0"/>
              <a:t> on a laptop is invaluable </a:t>
            </a:r>
            <a:r>
              <a:rPr lang="en-US" sz="2800" dirty="0" smtClean="0">
                <a:sym typeface="Wingdings" pitchFamily="2" charset="2"/>
              </a:rPr>
              <a:t></a:t>
            </a:r>
            <a:r>
              <a:rPr lang="en-US" sz="2800" dirty="0" smtClean="0"/>
              <a:t> </a:t>
            </a:r>
          </a:p>
          <a:p>
            <a:pPr lvl="3"/>
            <a:endParaRPr lang="en-US" sz="1600" dirty="0" smtClean="0"/>
          </a:p>
          <a:p>
            <a:r>
              <a:rPr lang="en-US" sz="2800" dirty="0" smtClean="0"/>
              <a:t>But performance of receive, capture </a:t>
            </a:r>
            <a:br>
              <a:rPr lang="en-US" sz="2800" dirty="0" smtClean="0"/>
            </a:br>
            <a:r>
              <a:rPr lang="en-US" sz="2800" dirty="0" smtClean="0"/>
              <a:t>and analysis is limited</a:t>
            </a:r>
            <a:endParaRPr lang="en-US" sz="2400" dirty="0" smtClean="0">
              <a:sym typeface="Wingdings" pitchFamily="2" charset="2"/>
            </a:endParaRPr>
          </a:p>
          <a:p>
            <a:pPr lvl="3"/>
            <a:endParaRPr lang="en-US" sz="1600" dirty="0" smtClean="0">
              <a:sym typeface="Wingdings" pitchFamily="2" charset="2"/>
            </a:endParaRPr>
          </a:p>
          <a:p>
            <a:r>
              <a:rPr lang="en-US" sz="2800" dirty="0" smtClean="0"/>
              <a:t>10Gbps link would exhaust the </a:t>
            </a:r>
            <a:br>
              <a:rPr lang="en-US" sz="2800" dirty="0" smtClean="0"/>
            </a:br>
            <a:r>
              <a:rPr lang="en-US" sz="2800" dirty="0" smtClean="0"/>
              <a:t>memory in a second … </a:t>
            </a:r>
            <a:r>
              <a:rPr lang="en-US" sz="2800" dirty="0" smtClean="0">
                <a:sym typeface="Wingdings" pitchFamily="2" charset="2"/>
              </a:rPr>
              <a:t></a:t>
            </a:r>
          </a:p>
          <a:p>
            <a:pPr lvl="3"/>
            <a:endParaRPr lang="en-US" sz="1600" dirty="0" smtClean="0">
              <a:sym typeface="Wingdings" pitchFamily="2" charset="2"/>
            </a:endParaRPr>
          </a:p>
          <a:p>
            <a:r>
              <a:rPr lang="en-US" sz="2800" dirty="0" smtClean="0">
                <a:sym typeface="Wingdings" pitchFamily="2" charset="2"/>
              </a:rPr>
              <a:t>Not strong enough to sustain capturing and analysis at high rate</a:t>
            </a:r>
          </a:p>
          <a:p>
            <a:endParaRPr lang="en-US" sz="2800" dirty="0" smtClean="0"/>
          </a:p>
        </p:txBody>
      </p:sp>
      <p:pic>
        <p:nvPicPr>
          <p:cNvPr id="4" name="Picture 3" descr="laptop.jpg"/>
          <p:cNvPicPr>
            <a:picLocks noChangeAspect="1"/>
          </p:cNvPicPr>
          <p:nvPr/>
        </p:nvPicPr>
        <p:blipFill>
          <a:blip r:embed="rId3"/>
          <a:stretch>
            <a:fillRect/>
          </a:stretch>
        </p:blipFill>
        <p:spPr>
          <a:xfrm>
            <a:off x="6311591" y="1796143"/>
            <a:ext cx="2832409" cy="2763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and Effective Solution </a:t>
            </a:r>
            <a:endParaRPr lang="en-US" dirty="0"/>
          </a:p>
        </p:txBody>
      </p:sp>
      <p:sp>
        <p:nvSpPr>
          <p:cNvPr id="3" name="Content Placeholder 2"/>
          <p:cNvSpPr>
            <a:spLocks noGrp="1"/>
          </p:cNvSpPr>
          <p:nvPr>
            <p:ph idx="1"/>
          </p:nvPr>
        </p:nvSpPr>
        <p:spPr>
          <a:xfrm>
            <a:off x="278781" y="1600200"/>
            <a:ext cx="8619892" cy="4525963"/>
          </a:xfrm>
        </p:spPr>
        <p:txBody>
          <a:bodyPr/>
          <a:lstStyle/>
          <a:p>
            <a:r>
              <a:rPr lang="en-US" sz="2800" dirty="0" smtClean="0"/>
              <a:t>Limit your </a:t>
            </a:r>
            <a:r>
              <a:rPr lang="en-US" sz="2800" dirty="0" err="1" smtClean="0"/>
              <a:t>WireSharking</a:t>
            </a:r>
            <a:r>
              <a:rPr lang="en-US" sz="2800" dirty="0" smtClean="0"/>
              <a:t> to relevant traffic subset only</a:t>
            </a:r>
          </a:p>
          <a:p>
            <a:pPr lvl="2"/>
            <a:endParaRPr lang="en-US" sz="2200" dirty="0" smtClean="0"/>
          </a:p>
          <a:p>
            <a:r>
              <a:rPr lang="en-US" sz="2800" dirty="0" smtClean="0"/>
              <a:t>Selectively filter according to header fields AND payload content as needed</a:t>
            </a:r>
          </a:p>
          <a:p>
            <a:pPr lvl="2"/>
            <a:endParaRPr lang="en-US" sz="2200" dirty="0" smtClean="0"/>
          </a:p>
          <a:p>
            <a:r>
              <a:rPr lang="en-US" sz="2800" dirty="0" smtClean="0"/>
              <a:t>On-the-fly second by second visibility to network behavior and Key Performance Indicators</a:t>
            </a:r>
          </a:p>
          <a:p>
            <a:pPr lvl="2"/>
            <a:endParaRPr lang="en-US" sz="2000" dirty="0" smtClean="0"/>
          </a:p>
          <a:p>
            <a:r>
              <a:rPr lang="en-US" sz="2800" dirty="0" smtClean="0"/>
              <a:t>Intuitive graphs and visualization</a:t>
            </a:r>
          </a:p>
          <a:p>
            <a:endParaRPr lang="en-US" sz="28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74638"/>
            <a:ext cx="9144000" cy="1143000"/>
          </a:xfrm>
        </p:spPr>
        <p:txBody>
          <a:bodyPr/>
          <a:lstStyle/>
          <a:p>
            <a:r>
              <a:rPr lang="en-US" dirty="0" smtClean="0"/>
              <a:t>How Well Do You Know Your Network? </a:t>
            </a:r>
          </a:p>
        </p:txBody>
      </p:sp>
      <p:sp>
        <p:nvSpPr>
          <p:cNvPr id="12291" name="Content Placeholder 2"/>
          <p:cNvSpPr>
            <a:spLocks noGrp="1"/>
          </p:cNvSpPr>
          <p:nvPr>
            <p:ph idx="1"/>
          </p:nvPr>
        </p:nvSpPr>
        <p:spPr>
          <a:xfrm>
            <a:off x="206829" y="1477539"/>
            <a:ext cx="8229600" cy="4755992"/>
          </a:xfrm>
        </p:spPr>
        <p:txBody>
          <a:bodyPr/>
          <a:lstStyle/>
          <a:p>
            <a:r>
              <a:rPr lang="en-US" sz="2800" dirty="0" smtClean="0"/>
              <a:t>Are your 10G links fully utilized?</a:t>
            </a:r>
          </a:p>
          <a:p>
            <a:pPr lvl="1"/>
            <a:r>
              <a:rPr lang="en-US" dirty="0" smtClean="0"/>
              <a:t>What types of traffic are dominant?</a:t>
            </a:r>
          </a:p>
          <a:p>
            <a:pPr lvl="1"/>
            <a:r>
              <a:rPr lang="en-US" dirty="0" smtClean="0"/>
              <a:t>How about spikes and micro-bursts?</a:t>
            </a:r>
          </a:p>
          <a:p>
            <a:pPr lvl="3"/>
            <a:endParaRPr lang="en-US" sz="1100" dirty="0" smtClean="0"/>
          </a:p>
          <a:p>
            <a:r>
              <a:rPr lang="en-US" sz="2800" dirty="0" smtClean="0"/>
              <a:t>Can you analyze every bit or event today? </a:t>
            </a:r>
          </a:p>
          <a:p>
            <a:pPr lvl="1"/>
            <a:r>
              <a:rPr lang="en-US" dirty="0" smtClean="0"/>
              <a:t>How do you access data remotely?</a:t>
            </a:r>
          </a:p>
          <a:p>
            <a:pPr lvl="3"/>
            <a:endParaRPr lang="en-US" sz="1100" dirty="0" smtClean="0"/>
          </a:p>
          <a:p>
            <a:r>
              <a:rPr lang="en-US" sz="2800" dirty="0" smtClean="0"/>
              <a:t>WireShark can’t handle 10 </a:t>
            </a:r>
            <a:r>
              <a:rPr lang="en-US" sz="2800" dirty="0" err="1" smtClean="0"/>
              <a:t>Gbps</a:t>
            </a:r>
            <a:r>
              <a:rPr lang="en-US" sz="2800" dirty="0" smtClean="0"/>
              <a:t> of data</a:t>
            </a:r>
          </a:p>
          <a:p>
            <a:pPr lvl="3"/>
            <a:endParaRPr lang="en-US" sz="1100" dirty="0" smtClean="0"/>
          </a:p>
          <a:p>
            <a:r>
              <a:rPr lang="en-US" sz="2800" i="1" dirty="0" smtClean="0"/>
              <a:t>"If you can not measure it, you can not improve it“</a:t>
            </a:r>
            <a:br>
              <a:rPr lang="en-US" sz="2800" i="1" dirty="0" smtClean="0"/>
            </a:br>
            <a:r>
              <a:rPr lang="en-US" sz="2800" dirty="0" smtClean="0"/>
              <a:t> 						</a:t>
            </a:r>
            <a:r>
              <a:rPr lang="en-US" sz="2000" dirty="0" smtClean="0"/>
              <a:t>- Lord </a:t>
            </a:r>
            <a:r>
              <a:rPr lang="en-US" sz="2000" i="1" dirty="0" smtClean="0"/>
              <a:t>Kelvin</a:t>
            </a:r>
            <a:endParaRPr lang="en-US" sz="2000" dirty="0" smtClean="0"/>
          </a:p>
          <a:p>
            <a:endParaRPr lang="en-US" sz="2800" dirty="0" smtClean="0"/>
          </a:p>
          <a:p>
            <a:endParaRPr lang="en-US" sz="2800" dirty="0" smtClean="0"/>
          </a:p>
        </p:txBody>
      </p:sp>
      <p:pic>
        <p:nvPicPr>
          <p:cNvPr id="4" name="Picture 3" descr="network_web11.jpg"/>
          <p:cNvPicPr>
            <a:picLocks noChangeAspect="1"/>
          </p:cNvPicPr>
          <p:nvPr/>
        </p:nvPicPr>
        <p:blipFill>
          <a:blip r:embed="rId3"/>
          <a:stretch>
            <a:fillRect/>
          </a:stretch>
        </p:blipFill>
        <p:spPr>
          <a:xfrm>
            <a:off x="7291577" y="1262742"/>
            <a:ext cx="1852423" cy="323305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t>How to Get the Relevant Traffic?</a:t>
            </a:r>
          </a:p>
        </p:txBody>
      </p:sp>
      <p:sp>
        <p:nvSpPr>
          <p:cNvPr id="5" name="Content Placeholder 2"/>
          <p:cNvSpPr>
            <a:spLocks noGrp="1"/>
          </p:cNvSpPr>
          <p:nvPr>
            <p:ph idx="1"/>
          </p:nvPr>
        </p:nvSpPr>
        <p:spPr>
          <a:xfrm>
            <a:off x="457200" y="1600200"/>
            <a:ext cx="8229600" cy="4525963"/>
          </a:xfrm>
        </p:spPr>
        <p:txBody>
          <a:bodyPr/>
          <a:lstStyle/>
          <a:p>
            <a:r>
              <a:rPr lang="en-US" sz="2800" dirty="0" smtClean="0"/>
              <a:t>Built-in access to network traffic is essential</a:t>
            </a:r>
          </a:p>
          <a:p>
            <a:pPr lvl="2"/>
            <a:endParaRPr lang="en-US" dirty="0" smtClean="0"/>
          </a:p>
          <a:p>
            <a:r>
              <a:rPr lang="en-US" sz="2800" dirty="0" smtClean="0"/>
              <a:t>How do you pull out network traffic  </a:t>
            </a:r>
          </a:p>
          <a:p>
            <a:pPr lvl="1"/>
            <a:r>
              <a:rPr lang="en-US" sz="2400" dirty="0" smtClean="0"/>
              <a:t>TAP (traffic access point)</a:t>
            </a:r>
          </a:p>
          <a:p>
            <a:pPr lvl="1"/>
            <a:r>
              <a:rPr lang="en-US" sz="2400" dirty="0" smtClean="0"/>
              <a:t>SPAN/mirror port</a:t>
            </a:r>
          </a:p>
          <a:p>
            <a:pPr lvl="2"/>
            <a:endParaRPr lang="en-US" dirty="0" smtClean="0"/>
          </a:p>
          <a:p>
            <a:r>
              <a:rPr lang="en-US" sz="2800" dirty="0" smtClean="0"/>
              <a:t>But you need only the relevant network traffic …</a:t>
            </a:r>
          </a:p>
          <a:p>
            <a:pPr lvl="2"/>
            <a:endParaRPr lang="en-US" sz="2000" dirty="0" smtClean="0"/>
          </a:p>
          <a:p>
            <a:r>
              <a:rPr lang="en-US" sz="2800" dirty="0" smtClean="0"/>
              <a:t>Feed </a:t>
            </a:r>
            <a:r>
              <a:rPr lang="en-US" sz="2800" dirty="0" err="1" smtClean="0"/>
              <a:t>WireShark</a:t>
            </a:r>
            <a:r>
              <a:rPr lang="en-US" sz="2800" dirty="0" smtClean="0"/>
              <a:t> only filtered traffic</a:t>
            </a:r>
          </a:p>
          <a:p>
            <a:pPr lvl="1"/>
            <a:endParaRPr lang="en-US" sz="2400" dirty="0" smtClean="0"/>
          </a:p>
          <a:p>
            <a:pPr lvl="1"/>
            <a:endParaRPr lang="en-US" sz="2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96686" y="274638"/>
            <a:ext cx="7990114" cy="911905"/>
          </a:xfrm>
        </p:spPr>
        <p:txBody>
          <a:bodyPr/>
          <a:lstStyle/>
          <a:p>
            <a:r>
              <a:rPr lang="en-US" i="1" dirty="0" smtClean="0"/>
              <a:t>Flexible</a:t>
            </a:r>
            <a:r>
              <a:rPr lang="en-US" dirty="0" smtClean="0"/>
              <a:t> Filtering at 10 Gigabits</a:t>
            </a:r>
          </a:p>
        </p:txBody>
      </p:sp>
      <p:sp>
        <p:nvSpPr>
          <p:cNvPr id="15363" name="Content Placeholder 2"/>
          <p:cNvSpPr>
            <a:spLocks noGrp="1"/>
          </p:cNvSpPr>
          <p:nvPr>
            <p:ph idx="1"/>
          </p:nvPr>
        </p:nvSpPr>
        <p:spPr>
          <a:xfrm>
            <a:off x="457200" y="1730829"/>
            <a:ext cx="8229600" cy="4525963"/>
          </a:xfrm>
        </p:spPr>
        <p:txBody>
          <a:bodyPr/>
          <a:lstStyle/>
          <a:p>
            <a:r>
              <a:rPr lang="en-US" dirty="0" smtClean="0"/>
              <a:t>Filter by:</a:t>
            </a:r>
          </a:p>
          <a:p>
            <a:pPr lvl="1"/>
            <a:r>
              <a:rPr lang="en-US" dirty="0" smtClean="0"/>
              <a:t>MAC addresses</a:t>
            </a:r>
          </a:p>
          <a:p>
            <a:pPr lvl="1"/>
            <a:r>
              <a:rPr lang="en-US" dirty="0" smtClean="0"/>
              <a:t>VLAN ranges</a:t>
            </a:r>
          </a:p>
          <a:p>
            <a:pPr lvl="1"/>
            <a:r>
              <a:rPr lang="en-US" dirty="0" smtClean="0"/>
              <a:t>IP address ranges</a:t>
            </a:r>
          </a:p>
          <a:p>
            <a:pPr lvl="1"/>
            <a:r>
              <a:rPr lang="en-US" dirty="0" smtClean="0"/>
              <a:t>Protocol types</a:t>
            </a:r>
          </a:p>
          <a:p>
            <a:pPr lvl="1"/>
            <a:r>
              <a:rPr lang="en-US" dirty="0" err="1" smtClean="0"/>
              <a:t>QoS</a:t>
            </a:r>
            <a:r>
              <a:rPr lang="en-US" dirty="0" smtClean="0"/>
              <a:t> level</a:t>
            </a:r>
          </a:p>
          <a:p>
            <a:pPr lvl="1"/>
            <a:r>
              <a:rPr lang="en-US" dirty="0" smtClean="0"/>
              <a:t>Port ranges</a:t>
            </a:r>
          </a:p>
          <a:p>
            <a:pPr lvl="1"/>
            <a:r>
              <a:rPr lang="en-US" dirty="0" smtClean="0"/>
              <a:t>Advanced pattern matching (Layer 2-7)</a:t>
            </a:r>
          </a:p>
        </p:txBody>
      </p:sp>
      <p:pic>
        <p:nvPicPr>
          <p:cNvPr id="4" name="Picture 3" descr="Data_Filter.png"/>
          <p:cNvPicPr>
            <a:picLocks noChangeAspect="1"/>
          </p:cNvPicPr>
          <p:nvPr/>
        </p:nvPicPr>
        <p:blipFill>
          <a:blip r:embed="rId3"/>
          <a:stretch>
            <a:fillRect/>
          </a:stretch>
        </p:blipFill>
        <p:spPr>
          <a:xfrm>
            <a:off x="5758544" y="1926772"/>
            <a:ext cx="2438400" cy="24384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harkfest '09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D62A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Sharkfest '09 Presentation Template</Template>
  <TotalTime>3950</TotalTime>
  <Words>1362</Words>
  <Application>Microsoft Office PowerPoint</Application>
  <PresentationFormat>On-screen Show (4:3)</PresentationFormat>
  <Paragraphs>228</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Sharkfest '09 Presentation Template</vt:lpstr>
      <vt:lpstr>The Reality of 10G Analysis</vt:lpstr>
      <vt:lpstr>Overview</vt:lpstr>
      <vt:lpstr>10 Gbps is a LOT of Data</vt:lpstr>
      <vt:lpstr>Challenges and Limitations</vt:lpstr>
      <vt:lpstr>WireShark on a Laptop? … Good, But</vt:lpstr>
      <vt:lpstr>Simple and Effective Solution </vt:lpstr>
      <vt:lpstr>How Well Do You Know Your Network? </vt:lpstr>
      <vt:lpstr>How to Get the Relevant Traffic?</vt:lpstr>
      <vt:lpstr>Flexible Filtering at 10 Gigabits</vt:lpstr>
      <vt:lpstr>Easy-to-use, Exact, Guaranteed</vt:lpstr>
      <vt:lpstr>Flexible Filtering, Mirroring,  Bandwidth Reduction</vt:lpstr>
      <vt:lpstr>Key Features</vt:lpstr>
      <vt:lpstr>Key Features</vt:lpstr>
      <vt:lpstr>SmartNA TAP Deployment</vt:lpstr>
      <vt:lpstr>Performance Visualization and Behavioral Analysis</vt:lpstr>
      <vt:lpstr>SmartNA 10G TAP</vt:lpstr>
      <vt:lpstr>Example:  Filtering &amp; Duplicating Specific Traffic</vt:lpstr>
      <vt:lpstr>Example:  On-the-Fly Pattern Search at 10G Line Rate</vt:lpstr>
      <vt:lpstr>Example:  need to filter all packets with “Confidential” in payload based on pattern search</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daniel.odonnell</cp:lastModifiedBy>
  <cp:revision>276</cp:revision>
  <dcterms:created xsi:type="dcterms:W3CDTF">2008-12-30T22:42:31Z</dcterms:created>
  <dcterms:modified xsi:type="dcterms:W3CDTF">2009-06-13T16:50:45Z</dcterms:modified>
</cp:coreProperties>
</file>