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78" r:id="rId4"/>
    <p:sldId id="270" r:id="rId5"/>
    <p:sldId id="271" r:id="rId6"/>
    <p:sldId id="272" r:id="rId7"/>
    <p:sldId id="279" r:id="rId8"/>
    <p:sldId id="273" r:id="rId9"/>
    <p:sldId id="280" r:id="rId10"/>
    <p:sldId id="281" r:id="rId11"/>
    <p:sldId id="274" r:id="rId12"/>
    <p:sldId id="275" r:id="rId13"/>
    <p:sldId id="257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B9D"/>
    <a:srgbClr val="B1E5B1"/>
    <a:srgbClr val="B9DCFF"/>
    <a:srgbClr val="FF9999"/>
    <a:srgbClr val="FF6699"/>
    <a:srgbClr val="000066"/>
    <a:srgbClr val="660033"/>
    <a:srgbClr val="78C0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fld id="{4C3FCEAC-C5D4-4316-A59D-AF029E64F0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</a:defRPr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</a:defRPr>
            </a:lvl1pPr>
          </a:lstStyle>
          <a:p>
            <a:fld id="{F2BAF80C-A26A-4C57-898B-D344A96508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10F883-CC78-4326-A1AB-3DBD0A777A1A}" type="slidenum">
              <a:rPr lang="en-US"/>
              <a:pPr/>
              <a:t>13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14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6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vert="horz" lIns="91440" tIns="45720" rIns="91440" bIns="45720" rtlCol="0" anchor="b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		SHARKFEST '09  |  Stanford University  |  June 15–18, 2009</a:t>
              </a:r>
              <a:endParaRPr kumimoji="0" lang="en-US" sz="12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17" name="Picture 16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6217920"/>
              <a:ext cx="1036810" cy="640080"/>
            </a:xfrm>
            <a:prstGeom prst="rect">
              <a:avLst/>
            </a:prstGeom>
          </p:spPr>
        </p:pic>
        <p:pic>
          <p:nvPicPr>
            <p:cNvPr id="18" name="Picture 17" descr="wsu_small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38915" y="6217920"/>
              <a:ext cx="1705085" cy="6400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0" y="0"/>
            <a:ext cx="9144000" cy="1280160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12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4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vert="horz" lIns="91440" tIns="45720" rIns="91440" bIns="45720"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		SHARKFEST '09  |  Stanford University  |  June 15–18, 2009</a:t>
              </a:r>
              <a:endParaRPr kumimoji="0" lang="en-US" sz="12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15" name="Picture 14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6217920"/>
              <a:ext cx="1036810" cy="640080"/>
            </a:xfrm>
            <a:prstGeom prst="rect">
              <a:avLst/>
            </a:prstGeom>
          </p:spPr>
        </p:pic>
        <p:pic>
          <p:nvPicPr>
            <p:cNvPr id="16" name="Picture 15" descr="wsu_small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38915" y="6217920"/>
              <a:ext cx="1705085" cy="6400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5" name="Group 15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7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vert="horz" lIns="91440" tIns="45720" rIns="91440" bIns="45720" rtlCol="0" anchor="b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		SHARKFEST '09  |  Stanford University  |  June 15–18, 2009</a:t>
              </a:r>
              <a:endParaRPr kumimoji="0" lang="en-US" sz="12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18" name="Picture 17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6217920"/>
              <a:ext cx="1036810" cy="640080"/>
            </a:xfrm>
            <a:prstGeom prst="rect">
              <a:avLst/>
            </a:prstGeom>
          </p:spPr>
        </p:pic>
        <p:pic>
          <p:nvPicPr>
            <p:cNvPr id="19" name="Picture 18" descr="wsu_small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38915" y="6217920"/>
              <a:ext cx="1705085" cy="6400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7" name="Group 17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5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vert="horz" lIns="91440" tIns="45720" rIns="91440" bIns="45720" rtlCol="0" anchor="b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		SHARKFEST '09  |  Stanford University  |  June 15–18, 2009</a:t>
              </a:r>
              <a:endParaRPr kumimoji="0" lang="en-US" sz="12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16" name="Picture 15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6217920"/>
              <a:ext cx="1036810" cy="640080"/>
            </a:xfrm>
            <a:prstGeom prst="rect">
              <a:avLst/>
            </a:prstGeom>
          </p:spPr>
        </p:pic>
        <p:pic>
          <p:nvPicPr>
            <p:cNvPr id="17" name="Picture 16" descr="wsu_small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38915" y="6217920"/>
              <a:ext cx="1705085" cy="6400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5" name="Group 11"/>
          <p:cNvGrpSpPr/>
          <p:nvPr/>
        </p:nvGrpSpPr>
        <p:grpSpPr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13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10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		SHARKFEST '09  |  Stanford University  |  June 15–18, 2009</a:t>
              </a:r>
              <a:endParaRPr kumimoji="0" lang="en-US" sz="1200" b="1" i="0" u="none" strike="noStrike" kern="1200" cap="none" spc="1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endParaRPr>
            </a:p>
          </p:txBody>
        </p:sp>
        <p:pic>
          <p:nvPicPr>
            <p:cNvPr id="14" name="Picture 13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6217920"/>
              <a:ext cx="1036810" cy="640080"/>
            </a:xfrm>
            <a:prstGeom prst="rect">
              <a:avLst/>
            </a:prstGeom>
          </p:spPr>
        </p:pic>
        <p:pic>
          <p:nvPicPr>
            <p:cNvPr id="15" name="Picture 14" descr="wsu_small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38915" y="6217920"/>
              <a:ext cx="1705085" cy="6400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rkf logo 09 transparent.t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3131" y="1371600"/>
            <a:ext cx="4757738" cy="4757738"/>
          </a:xfrm>
          <a:prstGeom prst="rect">
            <a:avLst/>
          </a:prstGeom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0" y="0"/>
            <a:ext cx="9144000" cy="1280160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ianluca.varenni@cacetech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 txBox="1">
            <a:spLocks/>
          </p:cNvSpPr>
          <p:nvPr/>
        </p:nvSpPr>
        <p:spPr>
          <a:xfrm>
            <a:off x="457200" y="1600201"/>
            <a:ext cx="8229600" cy="4526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Writing</a:t>
            </a:r>
            <a:r>
              <a:rPr kumimoji="0" lang="en-GB" sz="4800" b="1" i="0" u="none" strike="noStrike" kern="1200" cap="none" spc="0" normalizeH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Your Own Capture Tool </a:t>
            </a:r>
            <a:br>
              <a:rPr kumimoji="0" lang="en-GB" sz="4800" b="1" i="0" u="none" strike="noStrike" kern="1200" cap="none" spc="0" normalizeH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4800" b="1" i="0" u="none" strike="noStrike" kern="1200" cap="none" spc="0" normalizeH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</a:t>
            </a:r>
            <a:r>
              <a:rPr kumimoji="0" lang="en-GB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WinPcap</a:t>
            </a:r>
            <a:r>
              <a:rPr kumimoji="0" lang="en-GB" sz="4800" b="1" i="0" u="none" strike="noStrike" kern="1200" cap="none" spc="0" normalizeH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</a:t>
            </a:r>
            <a:r>
              <a:rPr kumimoji="0" lang="en-GB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AirPcap</a:t>
            </a:r>
            <a:endParaRPr kumimoji="0" lang="en-GB" sz="4800" b="1" i="0" u="none" strike="noStrike" kern="1200" cap="none" spc="0" normalizeH="0" baseline="0" noProof="0" dirty="0" smtClean="0">
              <a:ln>
                <a:noFill/>
              </a:ln>
              <a:solidFill>
                <a:srgbClr val="1D62A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Thursday, June 18</a:t>
            </a:r>
            <a:r>
              <a:rPr kumimoji="0" lang="en-GB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2009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Gianluca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Varenni</a:t>
            </a:r>
            <a:endParaRPr kumimoji="0" lang="en-GB" sz="3600" b="1" i="0" u="none" strike="noStrike" kern="1200" cap="none" spc="0" normalizeH="0" baseline="0" noProof="0" dirty="0" smtClean="0">
              <a:ln>
                <a:noFill/>
              </a:ln>
              <a:solidFill>
                <a:srgbClr val="1D62A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Senior 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Software Engineer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 CACE Technologies, Inc.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b="0" dirty="0" smtClean="0">
                <a:solidFill>
                  <a:srgbClr val="000000"/>
                </a:solidFill>
                <a:effectLst/>
                <a:latin typeface="+mn-lt"/>
                <a:hlinkClick r:id="rId2"/>
              </a:rPr>
              <a:t>gianluca.varenni@cacetech.com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SHARK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FEST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62A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'09</a:t>
            </a:r>
            <a:endParaRPr kumimoji="0" lang="en-GB" sz="3600" b="1" i="0" u="none" strike="noStrike" kern="1200" cap="none" spc="0" normalizeH="0" baseline="0" noProof="0" dirty="0" smtClean="0">
              <a:ln>
                <a:noFill/>
              </a:ln>
              <a:solidFill>
                <a:srgbClr val="1D62A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Stanford University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 15-18, 2009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Channel selection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5218113"/>
          </a:xfrm>
        </p:spPr>
        <p:txBody>
          <a:bodyPr/>
          <a:lstStyle/>
          <a:p>
            <a:r>
              <a:rPr lang="en-US" sz="2800" dirty="0" err="1">
                <a:latin typeface="Lucida Console" pitchFamily="49" charset="0"/>
              </a:rPr>
              <a:t>AirpcapDeviceSetChannel</a:t>
            </a:r>
            <a:endParaRPr lang="en-US" sz="2800" dirty="0">
              <a:latin typeface="Lucida Console" pitchFamily="49" charset="0"/>
            </a:endParaRPr>
          </a:p>
          <a:p>
            <a:pPr lvl="1"/>
            <a:r>
              <a:rPr lang="en-US" sz="2400" dirty="0"/>
              <a:t>Sets the (control) channel on the device. </a:t>
            </a:r>
          </a:p>
          <a:p>
            <a:pPr lvl="1"/>
            <a:r>
              <a:rPr lang="en-US" sz="2400" dirty="0"/>
              <a:t>Affects all the applications capturing with the device</a:t>
            </a:r>
          </a:p>
          <a:p>
            <a:pPr lvl="1"/>
            <a:r>
              <a:rPr lang="en-US" sz="2400" dirty="0"/>
              <a:t>Takes the channel number (e.g. 1-14) as parameter</a:t>
            </a:r>
          </a:p>
          <a:p>
            <a:pPr lvl="1"/>
            <a:endParaRPr lang="en-US" dirty="0"/>
          </a:p>
          <a:p>
            <a:r>
              <a:rPr lang="en-US" sz="2800" dirty="0" err="1">
                <a:latin typeface="Lucida Console" pitchFamily="49" charset="0"/>
              </a:rPr>
              <a:t>AirpcapDeviceSetChannelEx</a:t>
            </a:r>
            <a:endParaRPr lang="en-US" sz="2800" dirty="0">
              <a:latin typeface="Lucida Console" pitchFamily="49" charset="0"/>
            </a:endParaRPr>
          </a:p>
          <a:p>
            <a:pPr lvl="1"/>
            <a:r>
              <a:rPr lang="en-US" sz="2400" dirty="0"/>
              <a:t>Uses frequencies</a:t>
            </a:r>
          </a:p>
          <a:p>
            <a:pPr lvl="1"/>
            <a:r>
              <a:rPr lang="en-US" sz="2400" dirty="0"/>
              <a:t>In case of 802.11n, it allows to choose the extension channel.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3768C89E-8CD3-4A18-B118-307560687BF5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Packet meta-information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5246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Delivered with every 802.11 packet.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Out-of-band information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Channel frequency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Rate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Signal/Noise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RSSI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Specific 802.11n information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/>
              <a:t>Link layer in use decides which type of meta-information is delivered.</a:t>
            </a:r>
          </a:p>
          <a:p>
            <a:pPr lvl="1">
              <a:lnSpc>
                <a:spcPct val="80000"/>
              </a:lnSpc>
            </a:pPr>
            <a:r>
              <a:rPr lang="en-US" sz="1800" noProof="1">
                <a:latin typeface="Lucida Console" pitchFamily="49" charset="0"/>
              </a:rPr>
              <a:t>DLT_IEEE802_11</a:t>
            </a:r>
            <a:r>
              <a:rPr lang="en-US" sz="2000" dirty="0"/>
              <a:t> (No meta-information)</a:t>
            </a:r>
          </a:p>
          <a:p>
            <a:pPr lvl="1">
              <a:lnSpc>
                <a:spcPct val="80000"/>
              </a:lnSpc>
            </a:pPr>
            <a:r>
              <a:rPr lang="en-US" sz="1800" dirty="0">
                <a:latin typeface="Lucida Console" pitchFamily="49" charset="0"/>
              </a:rPr>
              <a:t>DLT_PPI </a:t>
            </a:r>
            <a:r>
              <a:rPr lang="en-US" sz="2000" dirty="0"/>
              <a:t>(PPI)</a:t>
            </a:r>
          </a:p>
          <a:p>
            <a:pPr lvl="1">
              <a:lnSpc>
                <a:spcPct val="80000"/>
              </a:lnSpc>
            </a:pPr>
            <a:r>
              <a:rPr lang="en-US" sz="1800" noProof="1">
                <a:latin typeface="Lucida Console" pitchFamily="49" charset="0"/>
              </a:rPr>
              <a:t>DLT_IEEE802_11</a:t>
            </a:r>
            <a:r>
              <a:rPr lang="en-US" sz="1800" dirty="0">
                <a:latin typeface="Lucida Console" pitchFamily="49" charset="0"/>
              </a:rPr>
              <a:t>_RADIO</a:t>
            </a:r>
            <a:r>
              <a:rPr lang="en-US" sz="2000" dirty="0"/>
              <a:t> (</a:t>
            </a:r>
            <a:r>
              <a:rPr lang="en-US" sz="2000" dirty="0" err="1"/>
              <a:t>Radiotap</a:t>
            </a:r>
            <a:r>
              <a:rPr lang="en-US" sz="2000" dirty="0"/>
              <a:t>)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/>
              <a:t>Use </a:t>
            </a:r>
            <a:r>
              <a:rPr lang="en-US" sz="2000" dirty="0" err="1">
                <a:latin typeface="Lucida Console" pitchFamily="49" charset="0"/>
              </a:rPr>
              <a:t>AirpcapSetLinkType</a:t>
            </a:r>
            <a:r>
              <a:rPr lang="en-US" sz="2400" dirty="0"/>
              <a:t> to set the link layer.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D3598132-13A4-481B-8C79-10A5ED21E3EF}" type="slidenum">
              <a:rPr lang="en-US"/>
              <a:pPr/>
              <a:t>11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The WinPcap project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9563"/>
            <a:ext cx="8229600" cy="4333875"/>
          </a:xfrm>
        </p:spPr>
        <p:txBody>
          <a:bodyPr>
            <a:normAutofit/>
          </a:bodyPr>
          <a:lstStyle/>
          <a:p>
            <a:r>
              <a:rPr lang="it-IT" dirty="0"/>
              <a:t>WinPcap  = libpcap for Windows</a:t>
            </a:r>
          </a:p>
          <a:p>
            <a:r>
              <a:rPr lang="it-IT" dirty="0"/>
              <a:t>Started in 1999 as a university project</a:t>
            </a:r>
          </a:p>
          <a:p>
            <a:r>
              <a:rPr lang="it-IT" dirty="0"/>
              <a:t>Under the CACE wings since 2005</a:t>
            </a:r>
          </a:p>
          <a:p>
            <a:r>
              <a:rPr lang="it-IT" dirty="0"/>
              <a:t>Team:</a:t>
            </a:r>
          </a:p>
          <a:p>
            <a:pPr lvl="1"/>
            <a:r>
              <a:rPr lang="it-IT" sz="2400" dirty="0"/>
              <a:t>Gianluca Varenni</a:t>
            </a:r>
          </a:p>
          <a:p>
            <a:pPr lvl="1"/>
            <a:r>
              <a:rPr lang="it-IT" sz="2400" dirty="0"/>
              <a:t>Loris Degioanni</a:t>
            </a:r>
          </a:p>
          <a:p>
            <a:pPr lvl="1"/>
            <a:r>
              <a:rPr lang="it-IT" sz="2400" dirty="0"/>
              <a:t>Fulvio Risso</a:t>
            </a:r>
          </a:p>
          <a:p>
            <a:pPr lvl="1"/>
            <a:r>
              <a:rPr lang="it-IT" sz="2400" dirty="0"/>
              <a:t>John Bruno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21104816-AB96-402F-B51B-B125243C6D0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Agenda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1"/>
            <a:ext cx="8388350" cy="4799032"/>
          </a:xfrm>
        </p:spPr>
        <p:txBody>
          <a:bodyPr/>
          <a:lstStyle/>
          <a:p>
            <a:r>
              <a:rPr lang="en-US" dirty="0" err="1"/>
              <a:t>WinPcap</a:t>
            </a:r>
            <a:r>
              <a:rPr lang="en-US" dirty="0"/>
              <a:t> </a:t>
            </a:r>
            <a:r>
              <a:rPr lang="en-US" dirty="0" smtClean="0"/>
              <a:t>architecture</a:t>
            </a:r>
            <a:endParaRPr lang="en-US" dirty="0"/>
          </a:p>
          <a:p>
            <a:r>
              <a:rPr lang="en-US" dirty="0"/>
              <a:t>A small </a:t>
            </a:r>
            <a:r>
              <a:rPr lang="en-US" dirty="0" err="1"/>
              <a:t>WinPcap</a:t>
            </a:r>
            <a:r>
              <a:rPr lang="en-US" dirty="0"/>
              <a:t> application</a:t>
            </a:r>
          </a:p>
          <a:p>
            <a:pPr lvl="1"/>
            <a:r>
              <a:rPr lang="en-US" sz="2400" dirty="0" smtClean="0"/>
              <a:t>Listing </a:t>
            </a:r>
            <a:r>
              <a:rPr lang="en-US" sz="2400" dirty="0"/>
              <a:t>adapters</a:t>
            </a:r>
          </a:p>
          <a:p>
            <a:pPr lvl="1"/>
            <a:r>
              <a:rPr lang="en-US" sz="2400" dirty="0"/>
              <a:t>Opening an adapter for capture</a:t>
            </a:r>
          </a:p>
          <a:p>
            <a:pPr lvl="1"/>
            <a:r>
              <a:rPr lang="en-US" sz="2400" dirty="0"/>
              <a:t>Processing and decoding packets</a:t>
            </a:r>
          </a:p>
          <a:p>
            <a:r>
              <a:rPr lang="en-US" dirty="0" err="1"/>
              <a:t>AirPcap</a:t>
            </a:r>
            <a:r>
              <a:rPr lang="en-US" dirty="0"/>
              <a:t>-specific features</a:t>
            </a:r>
          </a:p>
          <a:p>
            <a:pPr lvl="1"/>
            <a:r>
              <a:rPr lang="en-US" sz="2400" dirty="0"/>
              <a:t>Native vs. </a:t>
            </a:r>
            <a:r>
              <a:rPr lang="en-US" sz="2400" dirty="0" err="1"/>
              <a:t>WinPcap</a:t>
            </a:r>
            <a:r>
              <a:rPr lang="en-US" sz="2400" dirty="0"/>
              <a:t> API</a:t>
            </a:r>
          </a:p>
          <a:p>
            <a:pPr lvl="1"/>
            <a:r>
              <a:rPr lang="en-US" sz="2400" dirty="0"/>
              <a:t>Channel selection</a:t>
            </a:r>
          </a:p>
          <a:p>
            <a:pPr lvl="1"/>
            <a:r>
              <a:rPr lang="en-US" sz="2400" dirty="0"/>
              <a:t>Packet </a:t>
            </a:r>
            <a:r>
              <a:rPr lang="en-US" sz="2400" dirty="0" smtClean="0"/>
              <a:t>meta-information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1A16681A-95F7-4704-B65D-6F1D1A0043BD}" type="slidenum">
              <a:rPr lang="en-US"/>
              <a:pPr/>
              <a:t>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WinPcap?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4919663"/>
          </a:xfrm>
        </p:spPr>
        <p:txBody>
          <a:bodyPr>
            <a:normAutofit/>
          </a:bodyPr>
          <a:lstStyle/>
          <a:p>
            <a:r>
              <a:rPr lang="it-IT" sz="2800" dirty="0" smtClean="0"/>
              <a:t>Packet capture library for Windows.</a:t>
            </a:r>
          </a:p>
          <a:p>
            <a:r>
              <a:rPr lang="it-IT" sz="2800" dirty="0" smtClean="0"/>
              <a:t>Initially </a:t>
            </a:r>
            <a:r>
              <a:rPr lang="it-IT" sz="2800" dirty="0"/>
              <a:t>a port of tcpdump/libpcap to </a:t>
            </a:r>
            <a:r>
              <a:rPr lang="it-IT" sz="2800" dirty="0" smtClean="0"/>
              <a:t>Windows.</a:t>
            </a:r>
            <a:endParaRPr lang="it-IT" sz="2800" dirty="0"/>
          </a:p>
          <a:p>
            <a:r>
              <a:rPr lang="it-IT" sz="2800" dirty="0" smtClean="0"/>
              <a:t>Optimized </a:t>
            </a:r>
            <a:r>
              <a:rPr lang="it-IT" sz="2800" dirty="0"/>
              <a:t>for packet capture, it supports packet injection.</a:t>
            </a:r>
          </a:p>
          <a:p>
            <a:r>
              <a:rPr lang="it-IT" sz="2800" dirty="0" smtClean="0"/>
              <a:t>Support </a:t>
            </a:r>
            <a:r>
              <a:rPr lang="it-IT" sz="2800" dirty="0"/>
              <a:t>for all the Windows NT </a:t>
            </a:r>
            <a:r>
              <a:rPr lang="it-IT" sz="2800" dirty="0" smtClean="0"/>
              <a:t>versions </a:t>
            </a:r>
            <a:r>
              <a:rPr lang="it-IT" sz="2800" dirty="0"/>
              <a:t>(from NT4 on, x86 and x64</a:t>
            </a:r>
            <a:r>
              <a:rPr lang="it-IT" sz="2800" dirty="0" smtClean="0"/>
              <a:t>).</a:t>
            </a:r>
            <a:endParaRPr lang="it-IT" sz="2800" dirty="0"/>
          </a:p>
          <a:p>
            <a:r>
              <a:rPr lang="it-IT" sz="2800" dirty="0" smtClean="0"/>
              <a:t>Literally </a:t>
            </a:r>
            <a:r>
              <a:rPr lang="it-IT" sz="2800" dirty="0"/>
              <a:t>thousands of apps based on </a:t>
            </a:r>
            <a:r>
              <a:rPr lang="it-IT" sz="2800" dirty="0" smtClean="0"/>
              <a:t>WinPcap.</a:t>
            </a:r>
            <a:endParaRPr lang="it-IT" sz="2800" dirty="0"/>
          </a:p>
          <a:p>
            <a:pPr lvl="1"/>
            <a:r>
              <a:rPr lang="it-IT" sz="2000" dirty="0"/>
              <a:t>Wireshark</a:t>
            </a:r>
          </a:p>
          <a:p>
            <a:pPr lvl="1"/>
            <a:r>
              <a:rPr lang="it-IT" sz="2000" dirty="0"/>
              <a:t>Nmap</a:t>
            </a:r>
          </a:p>
          <a:p>
            <a:pPr lvl="1"/>
            <a:r>
              <a:rPr lang="it-IT" sz="2000" dirty="0"/>
              <a:t>Snort</a:t>
            </a:r>
          </a:p>
          <a:p>
            <a:pPr lvl="1"/>
            <a:r>
              <a:rPr lang="it-IT" sz="2000" dirty="0"/>
              <a:t>...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D8DB7860-DD5D-409A-B2BA-90E069C51CC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WinPcap architecture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57948"/>
            <a:ext cx="2133600" cy="457200"/>
          </a:xfrm>
          <a:prstGeom prst="rect">
            <a:avLst/>
          </a:prstGeom>
        </p:spPr>
        <p:txBody>
          <a:bodyPr/>
          <a:lstStyle/>
          <a:p>
            <a:fld id="{E1EE0B8E-65FF-4376-8025-FEEA46890BC1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48211" name="AutoShape 83"/>
          <p:cNvSpPr>
            <a:spLocks noChangeArrowheads="1"/>
          </p:cNvSpPr>
          <p:nvPr/>
        </p:nvSpPr>
        <p:spPr bwMode="auto">
          <a:xfrm>
            <a:off x="2843213" y="3949686"/>
            <a:ext cx="762000" cy="685800"/>
          </a:xfrm>
          <a:prstGeom prst="rightArrow">
            <a:avLst>
              <a:gd name="adj1" fmla="val 50000"/>
              <a:gd name="adj2" fmla="val 27778"/>
            </a:avLst>
          </a:prstGeom>
          <a:gradFill rotWithShape="1">
            <a:gsLst>
              <a:gs pos="0">
                <a:srgbClr val="FFD869"/>
              </a:gs>
              <a:gs pos="100000">
                <a:schemeClr val="accent1"/>
              </a:gs>
            </a:gsLst>
            <a:lin ang="27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74" name="Rectangle 246"/>
          <p:cNvSpPr>
            <a:spLocks noChangeArrowheads="1"/>
          </p:cNvSpPr>
          <p:nvPr/>
        </p:nvSpPr>
        <p:spPr bwMode="auto">
          <a:xfrm>
            <a:off x="395288" y="2797161"/>
            <a:ext cx="2232025" cy="647700"/>
          </a:xfrm>
          <a:prstGeom prst="rect">
            <a:avLst/>
          </a:prstGeom>
          <a:gradFill rotWithShape="1">
            <a:gsLst>
              <a:gs pos="0">
                <a:srgbClr val="FFCDCD"/>
              </a:gs>
              <a:gs pos="100000">
                <a:srgbClr val="FF9999"/>
              </a:gs>
            </a:gsLst>
            <a:lin ang="2700000" scaled="1"/>
          </a:gra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packet.dll</a:t>
            </a:r>
          </a:p>
        </p:txBody>
      </p:sp>
      <p:sp>
        <p:nvSpPr>
          <p:cNvPr id="48375" name="Rectangle 247"/>
          <p:cNvSpPr>
            <a:spLocks noChangeArrowheads="1"/>
          </p:cNvSpPr>
          <p:nvPr/>
        </p:nvSpPr>
        <p:spPr bwMode="auto">
          <a:xfrm>
            <a:off x="395288" y="1500174"/>
            <a:ext cx="2232025" cy="647700"/>
          </a:xfrm>
          <a:prstGeom prst="rect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13500000" scaled="0"/>
          </a:gra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rgbClr val="000066"/>
                </a:solidFill>
                <a:effectLst/>
              </a:rPr>
              <a:t>wpcap.dll</a:t>
            </a:r>
          </a:p>
        </p:txBody>
      </p:sp>
      <p:sp>
        <p:nvSpPr>
          <p:cNvPr id="48376" name="Rectangle 248"/>
          <p:cNvSpPr>
            <a:spLocks noChangeArrowheads="1"/>
          </p:cNvSpPr>
          <p:nvPr/>
        </p:nvSpPr>
        <p:spPr bwMode="auto">
          <a:xfrm>
            <a:off x="395288" y="3876661"/>
            <a:ext cx="2232025" cy="1584325"/>
          </a:xfrm>
          <a:prstGeom prst="rect">
            <a:avLst/>
          </a:prstGeom>
          <a:gradFill rotWithShape="1">
            <a:gsLst>
              <a:gs pos="0">
                <a:srgbClr val="78C0B2"/>
              </a:gs>
              <a:gs pos="100000">
                <a:srgbClr val="B9DCFF"/>
              </a:gs>
            </a:gsLst>
            <a:lin ang="2700000" scaled="1"/>
          </a:gradFill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Packet Capture</a:t>
            </a:r>
          </a:p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Driver </a:t>
            </a:r>
          </a:p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(npf.sys)</a:t>
            </a:r>
          </a:p>
        </p:txBody>
      </p:sp>
      <p:cxnSp>
        <p:nvCxnSpPr>
          <p:cNvPr id="48377" name="AutoShape 249"/>
          <p:cNvCxnSpPr>
            <a:cxnSpLocks noChangeShapeType="1"/>
            <a:stCxn id="48376" idx="0"/>
            <a:endCxn id="48374" idx="2"/>
          </p:cNvCxnSpPr>
          <p:nvPr/>
        </p:nvCxnSpPr>
        <p:spPr bwMode="auto">
          <a:xfrm flipV="1">
            <a:off x="1511300" y="3444861"/>
            <a:ext cx="0" cy="431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378" name="AutoShape 250"/>
          <p:cNvCxnSpPr>
            <a:cxnSpLocks noChangeShapeType="1"/>
            <a:stCxn id="48374" idx="0"/>
            <a:endCxn id="48375" idx="2"/>
          </p:cNvCxnSpPr>
          <p:nvPr/>
        </p:nvCxnSpPr>
        <p:spPr bwMode="auto">
          <a:xfrm flipV="1">
            <a:off x="1511300" y="2147874"/>
            <a:ext cx="0" cy="6492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379" name="AutoShape 251"/>
          <p:cNvCxnSpPr>
            <a:cxnSpLocks noChangeShapeType="1"/>
            <a:stCxn id="48380" idx="0"/>
            <a:endCxn id="48376" idx="2"/>
          </p:cNvCxnSpPr>
          <p:nvPr/>
        </p:nvCxnSpPr>
        <p:spPr bwMode="auto">
          <a:xfrm flipV="1">
            <a:off x="1511300" y="5460986"/>
            <a:ext cx="0" cy="5048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8380" name="Rectangle 252"/>
          <p:cNvSpPr>
            <a:spLocks noChangeArrowheads="1"/>
          </p:cNvSpPr>
          <p:nvPr/>
        </p:nvSpPr>
        <p:spPr bwMode="auto">
          <a:xfrm>
            <a:off x="395288" y="5965811"/>
            <a:ext cx="2232025" cy="260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packets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381" name="Rectangle 253"/>
          <p:cNvSpPr>
            <a:spLocks noChangeArrowheads="1"/>
          </p:cNvSpPr>
          <p:nvPr/>
        </p:nvSpPr>
        <p:spPr bwMode="auto">
          <a:xfrm>
            <a:off x="3708400" y="2868599"/>
            <a:ext cx="5184775" cy="2017712"/>
          </a:xfrm>
          <a:prstGeom prst="rect">
            <a:avLst/>
          </a:prstGeom>
          <a:gradFill rotWithShape="1">
            <a:gsLst>
              <a:gs pos="0">
                <a:srgbClr val="78C0B2"/>
              </a:gs>
              <a:gs pos="100000">
                <a:srgbClr val="B9DCFF"/>
              </a:gs>
            </a:gsLst>
            <a:lin ang="2700000" scaled="1"/>
          </a:gradFill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b"/>
          <a:lstStyle/>
          <a:p>
            <a:pPr algn="r"/>
            <a:r>
              <a:rPr lang="en-US" sz="2000">
                <a:solidFill>
                  <a:srgbClr val="000066"/>
                </a:solidFill>
                <a:effectLst/>
              </a:rPr>
              <a:t>npf.sys</a:t>
            </a:r>
          </a:p>
        </p:txBody>
      </p:sp>
      <p:grpSp>
        <p:nvGrpSpPr>
          <p:cNvPr id="48706" name="Group 578"/>
          <p:cNvGrpSpPr>
            <a:grpSpLocks/>
          </p:cNvGrpSpPr>
          <p:nvPr/>
        </p:nvGrpSpPr>
        <p:grpSpPr bwMode="auto">
          <a:xfrm>
            <a:off x="4508500" y="3295636"/>
            <a:ext cx="477838" cy="520700"/>
            <a:chOff x="3603" y="2131"/>
            <a:chExt cx="301" cy="328"/>
          </a:xfrm>
        </p:grpSpPr>
        <p:sp>
          <p:nvSpPr>
            <p:cNvPr id="48703" name="Freeform 575"/>
            <p:cNvSpPr>
              <a:spLocks/>
            </p:cNvSpPr>
            <p:nvPr/>
          </p:nvSpPr>
          <p:spPr bwMode="auto">
            <a:xfrm>
              <a:off x="3623" y="2131"/>
              <a:ext cx="281" cy="307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16" y="21"/>
                </a:cxn>
                <a:cxn ang="0">
                  <a:pos x="36" y="21"/>
                </a:cxn>
                <a:cxn ang="0">
                  <a:pos x="36" y="41"/>
                </a:cxn>
                <a:cxn ang="0">
                  <a:pos x="31" y="45"/>
                </a:cxn>
                <a:cxn ang="0">
                  <a:pos x="36" y="57"/>
                </a:cxn>
                <a:cxn ang="0">
                  <a:pos x="46" y="51"/>
                </a:cxn>
                <a:cxn ang="0">
                  <a:pos x="46" y="11"/>
                </a:cxn>
                <a:cxn ang="0">
                  <a:pos x="6" y="11"/>
                </a:cxn>
                <a:cxn ang="0">
                  <a:pos x="0" y="21"/>
                </a:cxn>
                <a:cxn ang="0">
                  <a:pos x="12" y="26"/>
                </a:cxn>
              </a:cxnLst>
              <a:rect l="0" t="0" r="r" b="b"/>
              <a:pathLst>
                <a:path w="57" h="57">
                  <a:moveTo>
                    <a:pt x="12" y="26"/>
                  </a:moveTo>
                  <a:cubicBezTo>
                    <a:pt x="13" y="24"/>
                    <a:pt x="14" y="22"/>
                    <a:pt x="16" y="21"/>
                  </a:cubicBezTo>
                  <a:cubicBezTo>
                    <a:pt x="21" y="15"/>
                    <a:pt x="31" y="15"/>
                    <a:pt x="36" y="21"/>
                  </a:cubicBezTo>
                  <a:cubicBezTo>
                    <a:pt x="42" y="26"/>
                    <a:pt x="42" y="36"/>
                    <a:pt x="36" y="41"/>
                  </a:cubicBezTo>
                  <a:cubicBezTo>
                    <a:pt x="35" y="43"/>
                    <a:pt x="33" y="44"/>
                    <a:pt x="31" y="45"/>
                  </a:cubicBezTo>
                  <a:lnTo>
                    <a:pt x="36" y="57"/>
                  </a:lnTo>
                  <a:cubicBezTo>
                    <a:pt x="40" y="56"/>
                    <a:pt x="43" y="54"/>
                    <a:pt x="46" y="51"/>
                  </a:cubicBezTo>
                  <a:cubicBezTo>
                    <a:pt x="57" y="40"/>
                    <a:pt x="57" y="22"/>
                    <a:pt x="46" y="11"/>
                  </a:cubicBezTo>
                  <a:cubicBezTo>
                    <a:pt x="35" y="0"/>
                    <a:pt x="17" y="0"/>
                    <a:pt x="6" y="11"/>
                  </a:cubicBezTo>
                  <a:cubicBezTo>
                    <a:pt x="3" y="14"/>
                    <a:pt x="1" y="17"/>
                    <a:pt x="0" y="21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FF99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04" name="Freeform 576"/>
            <p:cNvSpPr>
              <a:spLocks/>
            </p:cNvSpPr>
            <p:nvPr/>
          </p:nvSpPr>
          <p:spPr bwMode="auto">
            <a:xfrm>
              <a:off x="3603" y="2238"/>
              <a:ext cx="203" cy="221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9" y="22"/>
                </a:cxn>
                <a:cxn ang="0">
                  <a:pos x="36" y="25"/>
                </a:cxn>
                <a:cxn ang="0">
                  <a:pos x="41" y="37"/>
                </a:cxn>
                <a:cxn ang="0">
                  <a:pos x="10" y="31"/>
                </a:cxn>
                <a:cxn ang="0">
                  <a:pos x="4" y="0"/>
                </a:cxn>
                <a:cxn ang="0">
                  <a:pos x="16" y="5"/>
                </a:cxn>
              </a:cxnLst>
              <a:rect l="0" t="0" r="r" b="b"/>
              <a:pathLst>
                <a:path w="41" h="41">
                  <a:moveTo>
                    <a:pt x="16" y="5"/>
                  </a:moveTo>
                  <a:cubicBezTo>
                    <a:pt x="14" y="11"/>
                    <a:pt x="15" y="17"/>
                    <a:pt x="19" y="22"/>
                  </a:cubicBezTo>
                  <a:cubicBezTo>
                    <a:pt x="24" y="26"/>
                    <a:pt x="30" y="27"/>
                    <a:pt x="36" y="25"/>
                  </a:cubicBezTo>
                  <a:lnTo>
                    <a:pt x="41" y="37"/>
                  </a:lnTo>
                  <a:cubicBezTo>
                    <a:pt x="31" y="41"/>
                    <a:pt x="18" y="39"/>
                    <a:pt x="10" y="31"/>
                  </a:cubicBezTo>
                  <a:cubicBezTo>
                    <a:pt x="2" y="23"/>
                    <a:pt x="0" y="11"/>
                    <a:pt x="4" y="0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rgbClr val="FFFF99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710" name="Text Box 582"/>
          <p:cNvSpPr txBox="1">
            <a:spLocks noChangeArrowheads="1"/>
          </p:cNvSpPr>
          <p:nvPr/>
        </p:nvSpPr>
        <p:spPr bwMode="auto">
          <a:xfrm>
            <a:off x="5013325" y="3008299"/>
            <a:ext cx="78263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0066"/>
                </a:solidFill>
                <a:effectLst/>
              </a:rPr>
              <a:t>kernel</a:t>
            </a:r>
            <a:r>
              <a:rPr lang="en-US" sz="1600">
                <a:solidFill>
                  <a:schemeClr val="bg1"/>
                </a:solidFill>
                <a:effectLst/>
              </a:rPr>
              <a:t/>
            </a:r>
            <a:br>
              <a:rPr lang="en-US" sz="1600">
                <a:solidFill>
                  <a:schemeClr val="bg1"/>
                </a:solidFill>
                <a:effectLst/>
              </a:rPr>
            </a:br>
            <a:r>
              <a:rPr lang="en-US" sz="1600">
                <a:solidFill>
                  <a:srgbClr val="000066"/>
                </a:solidFill>
                <a:effectLst/>
              </a:rPr>
              <a:t>buffer</a:t>
            </a:r>
          </a:p>
        </p:txBody>
      </p:sp>
      <p:sp>
        <p:nvSpPr>
          <p:cNvPr id="48711" name="Oval 583"/>
          <p:cNvSpPr>
            <a:spLocks noChangeArrowheads="1"/>
          </p:cNvSpPr>
          <p:nvPr/>
        </p:nvSpPr>
        <p:spPr bwMode="auto">
          <a:xfrm>
            <a:off x="4437063" y="4232261"/>
            <a:ext cx="187325" cy="206375"/>
          </a:xfrm>
          <a:prstGeom prst="ellipse">
            <a:avLst/>
          </a:prstGeom>
          <a:solidFill>
            <a:srgbClr val="FF9933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712" name="Text Box 584"/>
          <p:cNvSpPr txBox="1">
            <a:spLocks noChangeArrowheads="1"/>
          </p:cNvSpPr>
          <p:nvPr/>
        </p:nvSpPr>
        <p:spPr bwMode="auto">
          <a:xfrm>
            <a:off x="4592638" y="4016361"/>
            <a:ext cx="963612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0066"/>
                </a:solidFill>
                <a:effectLst/>
              </a:rPr>
              <a:t>network</a:t>
            </a:r>
            <a:br>
              <a:rPr lang="en-US" sz="1600">
                <a:solidFill>
                  <a:srgbClr val="000066"/>
                </a:solidFill>
                <a:effectLst/>
              </a:rPr>
            </a:br>
            <a:r>
              <a:rPr lang="en-US" sz="1600">
                <a:solidFill>
                  <a:srgbClr val="000066"/>
                </a:solidFill>
                <a:effectLst/>
              </a:rPr>
              <a:t>tap</a:t>
            </a:r>
          </a:p>
        </p:txBody>
      </p:sp>
      <p:sp>
        <p:nvSpPr>
          <p:cNvPr id="48713" name="Rectangle 585"/>
          <p:cNvSpPr>
            <a:spLocks noChangeArrowheads="1"/>
          </p:cNvSpPr>
          <p:nvPr/>
        </p:nvSpPr>
        <p:spPr bwMode="auto">
          <a:xfrm>
            <a:off x="3924300" y="4813286"/>
            <a:ext cx="1152525" cy="647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B1E5B1"/>
              </a:gs>
            </a:gsLst>
            <a:lin ang="2700000" scaled="1"/>
          </a:gradFill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66"/>
                </a:solidFill>
                <a:effectLst/>
              </a:rPr>
              <a:t>NIC</a:t>
            </a:r>
            <a:br>
              <a:rPr lang="en-US" sz="1800">
                <a:solidFill>
                  <a:srgbClr val="000066"/>
                </a:solidFill>
                <a:effectLst/>
              </a:rPr>
            </a:br>
            <a:r>
              <a:rPr lang="en-US" sz="1800">
                <a:solidFill>
                  <a:srgbClr val="000066"/>
                </a:solidFill>
                <a:effectLst/>
              </a:rPr>
              <a:t>driver</a:t>
            </a:r>
          </a:p>
        </p:txBody>
      </p:sp>
      <p:cxnSp>
        <p:nvCxnSpPr>
          <p:cNvPr id="48714" name="AutoShape 586"/>
          <p:cNvCxnSpPr>
            <a:cxnSpLocks noChangeShapeType="1"/>
            <a:stCxn id="48713" idx="0"/>
            <a:endCxn id="48711" idx="4"/>
          </p:cNvCxnSpPr>
          <p:nvPr/>
        </p:nvCxnSpPr>
        <p:spPr bwMode="auto">
          <a:xfrm flipV="1">
            <a:off x="4500563" y="4438636"/>
            <a:ext cx="30162" cy="3746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715" name="AutoShape 587"/>
          <p:cNvCxnSpPr>
            <a:cxnSpLocks noChangeShapeType="1"/>
            <a:stCxn id="48711" idx="0"/>
          </p:cNvCxnSpPr>
          <p:nvPr/>
        </p:nvCxnSpPr>
        <p:spPr bwMode="auto">
          <a:xfrm flipV="1">
            <a:off x="4530725" y="3781411"/>
            <a:ext cx="300038" cy="4508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triangle" w="med" len="lg"/>
          </a:ln>
          <a:effectLst/>
        </p:spPr>
      </p:cxnSp>
      <p:sp>
        <p:nvSpPr>
          <p:cNvPr id="48716" name="Rectangle 588"/>
          <p:cNvSpPr>
            <a:spLocks noChangeArrowheads="1"/>
          </p:cNvSpPr>
          <p:nvPr/>
        </p:nvSpPr>
        <p:spPr bwMode="auto">
          <a:xfrm>
            <a:off x="3708400" y="1500174"/>
            <a:ext cx="2232025" cy="647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DBB9D"/>
              </a:gs>
            </a:gsLst>
            <a:lin ang="2700000" scaled="1"/>
          </a:gra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Application</a:t>
            </a:r>
          </a:p>
        </p:txBody>
      </p:sp>
      <p:cxnSp>
        <p:nvCxnSpPr>
          <p:cNvPr id="48717" name="AutoShape 589"/>
          <p:cNvCxnSpPr>
            <a:cxnSpLocks noChangeShapeType="1"/>
            <a:endCxn id="48716" idx="2"/>
          </p:cNvCxnSpPr>
          <p:nvPr/>
        </p:nvCxnSpPr>
        <p:spPr bwMode="auto">
          <a:xfrm flipV="1">
            <a:off x="4540250" y="2147874"/>
            <a:ext cx="284163" cy="1317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741" name="AutoShape 613"/>
          <p:cNvCxnSpPr>
            <a:cxnSpLocks noChangeShapeType="1"/>
            <a:stCxn id="48742" idx="0"/>
            <a:endCxn id="48713" idx="2"/>
          </p:cNvCxnSpPr>
          <p:nvPr/>
        </p:nvCxnSpPr>
        <p:spPr bwMode="auto">
          <a:xfrm flipV="1">
            <a:off x="4478338" y="5460986"/>
            <a:ext cx="22225" cy="5048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8742" name="Rectangle 614"/>
          <p:cNvSpPr>
            <a:spLocks noChangeArrowheads="1"/>
          </p:cNvSpPr>
          <p:nvPr/>
        </p:nvSpPr>
        <p:spPr bwMode="auto">
          <a:xfrm>
            <a:off x="3362325" y="5965811"/>
            <a:ext cx="2232025" cy="260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packets</a:t>
            </a:r>
          </a:p>
        </p:txBody>
      </p:sp>
      <p:grpSp>
        <p:nvGrpSpPr>
          <p:cNvPr id="48743" name="Group 615"/>
          <p:cNvGrpSpPr>
            <a:grpSpLocks/>
          </p:cNvGrpSpPr>
          <p:nvPr/>
        </p:nvGrpSpPr>
        <p:grpSpPr bwMode="auto">
          <a:xfrm>
            <a:off x="6958013" y="3295636"/>
            <a:ext cx="477837" cy="520700"/>
            <a:chOff x="3603" y="2131"/>
            <a:chExt cx="301" cy="328"/>
          </a:xfrm>
        </p:grpSpPr>
        <p:sp>
          <p:nvSpPr>
            <p:cNvPr id="48744" name="Freeform 616"/>
            <p:cNvSpPr>
              <a:spLocks/>
            </p:cNvSpPr>
            <p:nvPr/>
          </p:nvSpPr>
          <p:spPr bwMode="auto">
            <a:xfrm>
              <a:off x="3623" y="2131"/>
              <a:ext cx="281" cy="307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16" y="21"/>
                </a:cxn>
                <a:cxn ang="0">
                  <a:pos x="36" y="21"/>
                </a:cxn>
                <a:cxn ang="0">
                  <a:pos x="36" y="41"/>
                </a:cxn>
                <a:cxn ang="0">
                  <a:pos x="31" y="45"/>
                </a:cxn>
                <a:cxn ang="0">
                  <a:pos x="36" y="57"/>
                </a:cxn>
                <a:cxn ang="0">
                  <a:pos x="46" y="51"/>
                </a:cxn>
                <a:cxn ang="0">
                  <a:pos x="46" y="11"/>
                </a:cxn>
                <a:cxn ang="0">
                  <a:pos x="6" y="11"/>
                </a:cxn>
                <a:cxn ang="0">
                  <a:pos x="0" y="21"/>
                </a:cxn>
                <a:cxn ang="0">
                  <a:pos x="12" y="26"/>
                </a:cxn>
              </a:cxnLst>
              <a:rect l="0" t="0" r="r" b="b"/>
              <a:pathLst>
                <a:path w="57" h="57">
                  <a:moveTo>
                    <a:pt x="12" y="26"/>
                  </a:moveTo>
                  <a:cubicBezTo>
                    <a:pt x="13" y="24"/>
                    <a:pt x="14" y="22"/>
                    <a:pt x="16" y="21"/>
                  </a:cubicBezTo>
                  <a:cubicBezTo>
                    <a:pt x="21" y="15"/>
                    <a:pt x="31" y="15"/>
                    <a:pt x="36" y="21"/>
                  </a:cubicBezTo>
                  <a:cubicBezTo>
                    <a:pt x="42" y="26"/>
                    <a:pt x="42" y="36"/>
                    <a:pt x="36" y="41"/>
                  </a:cubicBezTo>
                  <a:cubicBezTo>
                    <a:pt x="35" y="43"/>
                    <a:pt x="33" y="44"/>
                    <a:pt x="31" y="45"/>
                  </a:cubicBezTo>
                  <a:lnTo>
                    <a:pt x="36" y="57"/>
                  </a:lnTo>
                  <a:cubicBezTo>
                    <a:pt x="40" y="56"/>
                    <a:pt x="43" y="54"/>
                    <a:pt x="46" y="51"/>
                  </a:cubicBezTo>
                  <a:cubicBezTo>
                    <a:pt x="57" y="40"/>
                    <a:pt x="57" y="22"/>
                    <a:pt x="46" y="11"/>
                  </a:cubicBezTo>
                  <a:cubicBezTo>
                    <a:pt x="35" y="0"/>
                    <a:pt x="17" y="0"/>
                    <a:pt x="6" y="11"/>
                  </a:cubicBezTo>
                  <a:cubicBezTo>
                    <a:pt x="3" y="14"/>
                    <a:pt x="1" y="17"/>
                    <a:pt x="0" y="21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FF99FF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745" name="Freeform 617"/>
            <p:cNvSpPr>
              <a:spLocks/>
            </p:cNvSpPr>
            <p:nvPr/>
          </p:nvSpPr>
          <p:spPr bwMode="auto">
            <a:xfrm>
              <a:off x="3603" y="2238"/>
              <a:ext cx="203" cy="221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9" y="22"/>
                </a:cxn>
                <a:cxn ang="0">
                  <a:pos x="36" y="25"/>
                </a:cxn>
                <a:cxn ang="0">
                  <a:pos x="41" y="37"/>
                </a:cxn>
                <a:cxn ang="0">
                  <a:pos x="10" y="31"/>
                </a:cxn>
                <a:cxn ang="0">
                  <a:pos x="4" y="0"/>
                </a:cxn>
                <a:cxn ang="0">
                  <a:pos x="16" y="5"/>
                </a:cxn>
              </a:cxnLst>
              <a:rect l="0" t="0" r="r" b="b"/>
              <a:pathLst>
                <a:path w="41" h="41">
                  <a:moveTo>
                    <a:pt x="16" y="5"/>
                  </a:moveTo>
                  <a:cubicBezTo>
                    <a:pt x="14" y="11"/>
                    <a:pt x="15" y="17"/>
                    <a:pt x="19" y="22"/>
                  </a:cubicBezTo>
                  <a:cubicBezTo>
                    <a:pt x="24" y="26"/>
                    <a:pt x="30" y="27"/>
                    <a:pt x="36" y="25"/>
                  </a:cubicBezTo>
                  <a:lnTo>
                    <a:pt x="41" y="37"/>
                  </a:lnTo>
                  <a:cubicBezTo>
                    <a:pt x="31" y="41"/>
                    <a:pt x="18" y="39"/>
                    <a:pt x="10" y="31"/>
                  </a:cubicBezTo>
                  <a:cubicBezTo>
                    <a:pt x="2" y="23"/>
                    <a:pt x="0" y="11"/>
                    <a:pt x="4" y="0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rgbClr val="FFFF99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746" name="Text Box 618"/>
          <p:cNvSpPr txBox="1">
            <a:spLocks noChangeArrowheads="1"/>
          </p:cNvSpPr>
          <p:nvPr/>
        </p:nvSpPr>
        <p:spPr bwMode="auto">
          <a:xfrm>
            <a:off x="7462838" y="3008299"/>
            <a:ext cx="782637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0066"/>
                </a:solidFill>
                <a:effectLst/>
              </a:rPr>
              <a:t>kernel</a:t>
            </a:r>
            <a:r>
              <a:rPr lang="en-US" sz="1600">
                <a:solidFill>
                  <a:schemeClr val="bg1"/>
                </a:solidFill>
                <a:effectLst/>
              </a:rPr>
              <a:t/>
            </a:r>
            <a:br>
              <a:rPr lang="en-US" sz="1600">
                <a:solidFill>
                  <a:schemeClr val="bg1"/>
                </a:solidFill>
                <a:effectLst/>
              </a:rPr>
            </a:br>
            <a:r>
              <a:rPr lang="en-US" sz="1600">
                <a:solidFill>
                  <a:srgbClr val="000066"/>
                </a:solidFill>
                <a:effectLst/>
              </a:rPr>
              <a:t>buffer</a:t>
            </a:r>
          </a:p>
        </p:txBody>
      </p:sp>
      <p:sp>
        <p:nvSpPr>
          <p:cNvPr id="48747" name="Oval 619"/>
          <p:cNvSpPr>
            <a:spLocks noChangeArrowheads="1"/>
          </p:cNvSpPr>
          <p:nvPr/>
        </p:nvSpPr>
        <p:spPr bwMode="auto">
          <a:xfrm>
            <a:off x="6886575" y="4232261"/>
            <a:ext cx="187325" cy="206375"/>
          </a:xfrm>
          <a:prstGeom prst="ellipse">
            <a:avLst/>
          </a:prstGeom>
          <a:solidFill>
            <a:srgbClr val="FF9933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748" name="Text Box 620"/>
          <p:cNvSpPr txBox="1">
            <a:spLocks noChangeArrowheads="1"/>
          </p:cNvSpPr>
          <p:nvPr/>
        </p:nvSpPr>
        <p:spPr bwMode="auto">
          <a:xfrm>
            <a:off x="7042150" y="4016361"/>
            <a:ext cx="963613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000066"/>
                </a:solidFill>
                <a:effectLst/>
              </a:rPr>
              <a:t>network</a:t>
            </a:r>
            <a:br>
              <a:rPr lang="en-US" sz="1600">
                <a:solidFill>
                  <a:srgbClr val="000066"/>
                </a:solidFill>
                <a:effectLst/>
              </a:rPr>
            </a:br>
            <a:r>
              <a:rPr lang="en-US" sz="1600">
                <a:solidFill>
                  <a:srgbClr val="000066"/>
                </a:solidFill>
                <a:effectLst/>
              </a:rPr>
              <a:t>tap</a:t>
            </a:r>
          </a:p>
        </p:txBody>
      </p:sp>
      <p:sp>
        <p:nvSpPr>
          <p:cNvPr id="48749" name="Rectangle 621"/>
          <p:cNvSpPr>
            <a:spLocks noChangeArrowheads="1"/>
          </p:cNvSpPr>
          <p:nvPr/>
        </p:nvSpPr>
        <p:spPr bwMode="auto">
          <a:xfrm>
            <a:off x="6373813" y="4813286"/>
            <a:ext cx="1152525" cy="647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B1E5B1"/>
              </a:gs>
            </a:gsLst>
            <a:lin ang="2700000" scaled="1"/>
          </a:gradFill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66"/>
                </a:solidFill>
                <a:effectLst/>
              </a:rPr>
              <a:t>NIC</a:t>
            </a:r>
            <a:br>
              <a:rPr lang="en-US" sz="1800">
                <a:solidFill>
                  <a:srgbClr val="000066"/>
                </a:solidFill>
                <a:effectLst/>
              </a:rPr>
            </a:br>
            <a:r>
              <a:rPr lang="en-US" sz="1800">
                <a:solidFill>
                  <a:srgbClr val="000066"/>
                </a:solidFill>
                <a:effectLst/>
              </a:rPr>
              <a:t>driver</a:t>
            </a:r>
          </a:p>
        </p:txBody>
      </p:sp>
      <p:cxnSp>
        <p:nvCxnSpPr>
          <p:cNvPr id="48750" name="AutoShape 622"/>
          <p:cNvCxnSpPr>
            <a:cxnSpLocks noChangeShapeType="1"/>
            <a:stCxn id="48749" idx="0"/>
            <a:endCxn id="48747" idx="4"/>
          </p:cNvCxnSpPr>
          <p:nvPr/>
        </p:nvCxnSpPr>
        <p:spPr bwMode="auto">
          <a:xfrm flipV="1">
            <a:off x="6950075" y="4438636"/>
            <a:ext cx="30163" cy="3746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751" name="AutoShape 623"/>
          <p:cNvCxnSpPr>
            <a:cxnSpLocks noChangeShapeType="1"/>
            <a:stCxn id="48747" idx="0"/>
          </p:cNvCxnSpPr>
          <p:nvPr/>
        </p:nvCxnSpPr>
        <p:spPr bwMode="auto">
          <a:xfrm flipV="1">
            <a:off x="6980238" y="3781411"/>
            <a:ext cx="300037" cy="450850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triangle" w="med" len="lg"/>
          </a:ln>
          <a:effectLst/>
        </p:spPr>
      </p:cxnSp>
      <p:sp>
        <p:nvSpPr>
          <p:cNvPr id="48752" name="Rectangle 624"/>
          <p:cNvSpPr>
            <a:spLocks noChangeArrowheads="1"/>
          </p:cNvSpPr>
          <p:nvPr/>
        </p:nvSpPr>
        <p:spPr bwMode="auto">
          <a:xfrm>
            <a:off x="6157913" y="1500174"/>
            <a:ext cx="2232025" cy="647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DBB9D"/>
              </a:gs>
            </a:gsLst>
            <a:lin ang="2700000" scaled="1"/>
          </a:gradFill>
          <a:ln w="12700">
            <a:solidFill>
              <a:schemeClr val="folHlink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Application</a:t>
            </a:r>
          </a:p>
        </p:txBody>
      </p:sp>
      <p:cxnSp>
        <p:nvCxnSpPr>
          <p:cNvPr id="48753" name="AutoShape 625"/>
          <p:cNvCxnSpPr>
            <a:cxnSpLocks noChangeShapeType="1"/>
            <a:endCxn id="48752" idx="2"/>
          </p:cNvCxnSpPr>
          <p:nvPr/>
        </p:nvCxnSpPr>
        <p:spPr bwMode="auto">
          <a:xfrm flipV="1">
            <a:off x="6989763" y="2147874"/>
            <a:ext cx="284162" cy="13176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  <a:effectLst/>
        </p:spPr>
      </p:cxnSp>
      <p:cxnSp>
        <p:nvCxnSpPr>
          <p:cNvPr id="48777" name="AutoShape 649"/>
          <p:cNvCxnSpPr>
            <a:cxnSpLocks noChangeShapeType="1"/>
            <a:stCxn id="48778" idx="0"/>
            <a:endCxn id="48749" idx="2"/>
          </p:cNvCxnSpPr>
          <p:nvPr/>
        </p:nvCxnSpPr>
        <p:spPr bwMode="auto">
          <a:xfrm flipV="1">
            <a:off x="6927850" y="5460986"/>
            <a:ext cx="22225" cy="5048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8778" name="Rectangle 650"/>
          <p:cNvSpPr>
            <a:spLocks noChangeArrowheads="1"/>
          </p:cNvSpPr>
          <p:nvPr/>
        </p:nvSpPr>
        <p:spPr bwMode="auto">
          <a:xfrm>
            <a:off x="5811838" y="5965811"/>
            <a:ext cx="2232025" cy="260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sz="20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packets</a:t>
            </a:r>
          </a:p>
        </p:txBody>
      </p:sp>
      <p:sp>
        <p:nvSpPr>
          <p:cNvPr id="48779" name="Line 651"/>
          <p:cNvSpPr>
            <a:spLocks noChangeShapeType="1"/>
          </p:cNvSpPr>
          <p:nvPr/>
        </p:nvSpPr>
        <p:spPr bwMode="auto">
          <a:xfrm>
            <a:off x="250825" y="5749911"/>
            <a:ext cx="856932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80" name="Line 652"/>
          <p:cNvSpPr>
            <a:spLocks noChangeShapeType="1"/>
          </p:cNvSpPr>
          <p:nvPr/>
        </p:nvSpPr>
        <p:spPr bwMode="auto">
          <a:xfrm>
            <a:off x="179388" y="3660761"/>
            <a:ext cx="302418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81" name="Line 653"/>
          <p:cNvSpPr>
            <a:spLocks noChangeShapeType="1"/>
          </p:cNvSpPr>
          <p:nvPr/>
        </p:nvSpPr>
        <p:spPr bwMode="auto">
          <a:xfrm>
            <a:off x="3276600" y="2508236"/>
            <a:ext cx="55435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82" name="Text Box 654"/>
          <p:cNvSpPr txBox="1">
            <a:spLocks noChangeArrowheads="1"/>
          </p:cNvSpPr>
          <p:nvPr/>
        </p:nvSpPr>
        <p:spPr bwMode="auto">
          <a:xfrm>
            <a:off x="7504113" y="2200261"/>
            <a:ext cx="1081087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user mode</a:t>
            </a:r>
          </a:p>
        </p:txBody>
      </p:sp>
      <p:sp>
        <p:nvSpPr>
          <p:cNvPr id="48783" name="Text Box 655"/>
          <p:cNvSpPr txBox="1">
            <a:spLocks noChangeArrowheads="1"/>
          </p:cNvSpPr>
          <p:nvPr/>
        </p:nvSpPr>
        <p:spPr bwMode="auto">
          <a:xfrm>
            <a:off x="7596188" y="5433999"/>
            <a:ext cx="12287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kernel mode</a:t>
            </a:r>
          </a:p>
        </p:txBody>
      </p:sp>
      <p:sp>
        <p:nvSpPr>
          <p:cNvPr id="48784" name="Text Box 656"/>
          <p:cNvSpPr txBox="1">
            <a:spLocks noChangeArrowheads="1"/>
          </p:cNvSpPr>
          <p:nvPr/>
        </p:nvSpPr>
        <p:spPr bwMode="auto">
          <a:xfrm>
            <a:off x="7667625" y="5732449"/>
            <a:ext cx="863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network</a:t>
            </a:r>
          </a:p>
        </p:txBody>
      </p:sp>
      <p:sp>
        <p:nvSpPr>
          <p:cNvPr id="48785" name="Text Box 657"/>
          <p:cNvSpPr txBox="1">
            <a:spLocks noChangeArrowheads="1"/>
          </p:cNvSpPr>
          <p:nvPr/>
        </p:nvSpPr>
        <p:spPr bwMode="auto">
          <a:xfrm>
            <a:off x="30163" y="5445111"/>
            <a:ext cx="12287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kernel mode</a:t>
            </a:r>
          </a:p>
        </p:txBody>
      </p:sp>
      <p:sp>
        <p:nvSpPr>
          <p:cNvPr id="48786" name="Text Box 658"/>
          <p:cNvSpPr txBox="1">
            <a:spLocks noChangeArrowheads="1"/>
          </p:cNvSpPr>
          <p:nvPr/>
        </p:nvSpPr>
        <p:spPr bwMode="auto">
          <a:xfrm>
            <a:off x="34925" y="5732449"/>
            <a:ext cx="863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network</a:t>
            </a:r>
          </a:p>
        </p:txBody>
      </p:sp>
      <p:sp>
        <p:nvSpPr>
          <p:cNvPr id="48787" name="Text Box 659"/>
          <p:cNvSpPr txBox="1">
            <a:spLocks noChangeArrowheads="1"/>
          </p:cNvSpPr>
          <p:nvPr/>
        </p:nvSpPr>
        <p:spPr bwMode="auto">
          <a:xfrm>
            <a:off x="34925" y="3417874"/>
            <a:ext cx="1081088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effectLst/>
              </a:rPr>
              <a:t>user mode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8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8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8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8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8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8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8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8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8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8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8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8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8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8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8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11" grpId="0" animBg="1"/>
      <p:bldP spid="48374" grpId="0" animBg="1"/>
      <p:bldP spid="48375" grpId="0" animBg="1"/>
      <p:bldP spid="48376" grpId="0" animBg="1"/>
      <p:bldP spid="48380" grpId="0"/>
      <p:bldP spid="48381" grpId="0" animBg="1"/>
      <p:bldP spid="48710" grpId="0"/>
      <p:bldP spid="48711" grpId="0" animBg="1"/>
      <p:bldP spid="48712" grpId="0"/>
      <p:bldP spid="48713" grpId="0" animBg="1"/>
      <p:bldP spid="48716" grpId="0" animBg="1"/>
      <p:bldP spid="48742" grpId="0"/>
      <p:bldP spid="48746" grpId="0"/>
      <p:bldP spid="48747" grpId="0" animBg="1"/>
      <p:bldP spid="48748" grpId="0"/>
      <p:bldP spid="48749" grpId="0" animBg="1"/>
      <p:bldP spid="48752" grpId="0" animBg="1"/>
      <p:bldP spid="48778" grpId="0"/>
      <p:bldP spid="48779" grpId="0" animBg="1"/>
      <p:bldP spid="48780" grpId="0" animBg="1"/>
      <p:bldP spid="48781" grpId="0" animBg="1"/>
      <p:bldP spid="48782" grpId="0"/>
      <p:bldP spid="48783" grpId="0"/>
      <p:bldP spid="48784" grpId="0"/>
      <p:bldP spid="48785" grpId="0"/>
      <p:bldP spid="48786" grpId="0"/>
      <p:bldP spid="487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small WinPcap application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2597150"/>
          </a:xfrm>
        </p:spPr>
        <p:txBody>
          <a:bodyPr>
            <a:normAutofit lnSpcReduction="10000"/>
          </a:bodyPr>
          <a:lstStyle/>
          <a:p>
            <a:endParaRPr lang="en-US" sz="4400"/>
          </a:p>
          <a:p>
            <a:pPr>
              <a:buFont typeface="Wingdings" pitchFamily="2" charset="2"/>
              <a:buNone/>
            </a:pPr>
            <a:endParaRPr lang="en-US" sz="4400"/>
          </a:p>
          <a:p>
            <a:pPr algn="ctr">
              <a:buFont typeface="Wingdings" pitchFamily="2" charset="2"/>
              <a:buNone/>
            </a:pPr>
            <a:r>
              <a:rPr lang="en-US" sz="6000"/>
              <a:t>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891678A1-5E61-4A53-9BA0-6E6DD80F1DA0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BPF filtering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96975"/>
            <a:ext cx="8388350" cy="1114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Berkeley Packet Filter</a:t>
            </a:r>
          </a:p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3286073C-09A5-4C81-BC14-A203481D9544}" type="slidenum">
              <a:rPr lang="en-US"/>
              <a:pPr/>
              <a:t>6</a:t>
            </a:fld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84213" y="1749445"/>
            <a:ext cx="2232025" cy="1368425"/>
          </a:xfrm>
          <a:prstGeom prst="rect">
            <a:avLst/>
          </a:prstGeom>
          <a:gradFill rotWithShape="1">
            <a:gsLst>
              <a:gs pos="0">
                <a:srgbClr val="FFCDCD"/>
              </a:gs>
              <a:gs pos="100000">
                <a:srgbClr val="FF9999"/>
              </a:gs>
            </a:gsLst>
            <a:lin ang="2700000" scaled="1"/>
          </a:gra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/>
          <a:lstStyle/>
          <a:p>
            <a:pPr algn="ctr"/>
            <a:r>
              <a:rPr lang="en-US" sz="2000" dirty="0">
                <a:solidFill>
                  <a:srgbClr val="000066"/>
                </a:solidFill>
                <a:effectLst/>
              </a:rPr>
              <a:t>Ethernet Filter</a:t>
            </a:r>
          </a:p>
          <a:p>
            <a:pPr algn="ctr"/>
            <a:endParaRPr lang="en-US" sz="2000" dirty="0">
              <a:solidFill>
                <a:srgbClr val="000066"/>
              </a:solidFill>
              <a:effectLst/>
            </a:endParaRPr>
          </a:p>
          <a:p>
            <a:pPr algn="ctr"/>
            <a:r>
              <a:rPr lang="en-US" sz="2000" i="1" dirty="0" err="1">
                <a:solidFill>
                  <a:srgbClr val="000066"/>
                </a:solidFill>
                <a:effectLst/>
              </a:rPr>
              <a:t>icmp</a:t>
            </a:r>
            <a:endParaRPr lang="en-US" sz="2000" i="1" dirty="0">
              <a:solidFill>
                <a:srgbClr val="000066"/>
              </a:solidFill>
              <a:effectLst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645025" y="1749445"/>
            <a:ext cx="3600450" cy="1584325"/>
          </a:xfrm>
          <a:prstGeom prst="rect">
            <a:avLst/>
          </a:prstGeom>
          <a:gradFill rotWithShape="1">
            <a:gsLst>
              <a:gs pos="0">
                <a:srgbClr val="78C0B2"/>
              </a:gs>
              <a:gs pos="100000">
                <a:srgbClr val="B9DCFF"/>
              </a:gs>
            </a:gsLst>
            <a:lin ang="2700000" scaled="1"/>
          </a:gradFill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(000)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ldh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[12]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(001)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jeq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#0x800 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jt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2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jf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5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(002)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ldb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[23]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(003)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jeq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#0x1   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jt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4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jf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5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(004) ret  #96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(005) ret  #0</a:t>
            </a: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3451225" y="2108220"/>
            <a:ext cx="762000" cy="685800"/>
          </a:xfrm>
          <a:prstGeom prst="rightArrow">
            <a:avLst>
              <a:gd name="adj1" fmla="val 50000"/>
              <a:gd name="adj2" fmla="val 27778"/>
            </a:avLst>
          </a:prstGeom>
          <a:gradFill rotWithShape="1">
            <a:gsLst>
              <a:gs pos="0">
                <a:srgbClr val="FFD869"/>
              </a:gs>
              <a:gs pos="100000">
                <a:schemeClr val="accent1"/>
              </a:gs>
            </a:gsLst>
            <a:lin ang="27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684213" y="4306908"/>
            <a:ext cx="2232025" cy="1403350"/>
          </a:xfrm>
          <a:prstGeom prst="rect">
            <a:avLst/>
          </a:prstGeom>
          <a:gradFill rotWithShape="1">
            <a:gsLst>
              <a:gs pos="0">
                <a:srgbClr val="FFCDCD"/>
              </a:gs>
              <a:gs pos="100000">
                <a:srgbClr val="FF9999"/>
              </a:gs>
            </a:gsLst>
            <a:lin ang="2700000" scaled="1"/>
          </a:gradFill>
          <a:ln w="12700">
            <a:solidFill>
              <a:srgbClr val="FF6699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/>
          <a:lstStyle/>
          <a:p>
            <a:pPr algn="ctr"/>
            <a:r>
              <a:rPr lang="en-US" sz="2000">
                <a:solidFill>
                  <a:srgbClr val="000066"/>
                </a:solidFill>
                <a:effectLst/>
              </a:rPr>
              <a:t>802.11 Filter</a:t>
            </a:r>
          </a:p>
          <a:p>
            <a:pPr algn="ctr"/>
            <a:endParaRPr lang="en-US" sz="2000">
              <a:solidFill>
                <a:srgbClr val="000066"/>
              </a:solidFill>
              <a:effectLst/>
            </a:endParaRPr>
          </a:p>
          <a:p>
            <a:pPr algn="ctr"/>
            <a:r>
              <a:rPr lang="en-US" sz="2000" i="1">
                <a:solidFill>
                  <a:srgbClr val="000066"/>
                </a:solidFill>
                <a:effectLst/>
              </a:rPr>
              <a:t>type data </a:t>
            </a:r>
          </a:p>
          <a:p>
            <a:pPr algn="ctr"/>
            <a:r>
              <a:rPr lang="en-US" sz="2000" i="1">
                <a:solidFill>
                  <a:srgbClr val="000066"/>
                </a:solidFill>
                <a:effectLst/>
              </a:rPr>
              <a:t>subtype qos-data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4645025" y="3622695"/>
            <a:ext cx="3600450" cy="2735263"/>
          </a:xfrm>
          <a:prstGeom prst="rect">
            <a:avLst/>
          </a:prstGeom>
          <a:gradFill rotWithShape="1">
            <a:gsLst>
              <a:gs pos="0">
                <a:srgbClr val="78C0B2"/>
              </a:gs>
              <a:gs pos="100000">
                <a:srgbClr val="B9DCFF"/>
              </a:gs>
            </a:gsLst>
            <a:lin ang="2700000" scaled="1"/>
          </a:gradFill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(000)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ldb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[3]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(001)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lsh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#8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(002) tax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(003)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ldb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[2]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(004) or   x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(005) tax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(006)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ldb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[x + 0]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(007) and  #0xfc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(008)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jeq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 #0x88 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jt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9 </a:t>
            </a:r>
            <a:r>
              <a:rPr lang="en-US" sz="1600" dirty="0" err="1">
                <a:solidFill>
                  <a:srgbClr val="000066"/>
                </a:solidFill>
                <a:effectLst/>
                <a:latin typeface="Lucida Console" pitchFamily="49" charset="0"/>
              </a:rPr>
              <a:t>jf</a:t>
            </a:r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 10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(009) ret  #96</a:t>
            </a:r>
          </a:p>
          <a:p>
            <a:r>
              <a:rPr lang="en-US" sz="1600" dirty="0">
                <a:solidFill>
                  <a:srgbClr val="000066"/>
                </a:solidFill>
                <a:effectLst/>
                <a:latin typeface="Lucida Console" pitchFamily="49" charset="0"/>
              </a:rPr>
              <a:t>(010) ret  #0</a:t>
            </a: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3451225" y="4664095"/>
            <a:ext cx="762000" cy="685800"/>
          </a:xfrm>
          <a:prstGeom prst="rightArrow">
            <a:avLst>
              <a:gd name="adj1" fmla="val 50000"/>
              <a:gd name="adj2" fmla="val 27778"/>
            </a:avLst>
          </a:prstGeom>
          <a:gradFill rotWithShape="1">
            <a:gsLst>
              <a:gs pos="0">
                <a:srgbClr val="FFD869"/>
              </a:gs>
              <a:gs pos="100000">
                <a:schemeClr val="accent1"/>
              </a:gs>
            </a:gsLst>
            <a:lin ang="27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  <p:bldP spid="50180" grpId="0" animBg="1"/>
      <p:bldP spid="50181" grpId="0" animBg="1"/>
      <p:bldP spid="50182" grpId="0" animBg="1"/>
      <p:bldP spid="50183" grpId="0" animBg="1"/>
      <p:bldP spid="50184" grpId="0" animBg="1"/>
      <p:bldP spid="501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BPF filtering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2597150"/>
          </a:xfrm>
        </p:spPr>
        <p:txBody>
          <a:bodyPr>
            <a:normAutofit lnSpcReduction="10000"/>
          </a:bodyPr>
          <a:lstStyle/>
          <a:p>
            <a:endParaRPr lang="en-US" sz="4400"/>
          </a:p>
          <a:p>
            <a:pPr>
              <a:buFont typeface="Wingdings" pitchFamily="2" charset="2"/>
              <a:buNone/>
            </a:pPr>
            <a:endParaRPr lang="en-US" sz="4400"/>
          </a:p>
          <a:p>
            <a:pPr algn="ctr">
              <a:buFont typeface="Wingdings" pitchFamily="2" charset="2"/>
              <a:buNone/>
            </a:pPr>
            <a:r>
              <a:rPr lang="en-US" sz="6000"/>
              <a:t>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75F84486-04B7-4F4A-A24D-8073702284FB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AirPcap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5013346"/>
          </a:xfrm>
        </p:spPr>
        <p:txBody>
          <a:bodyPr>
            <a:normAutofit/>
          </a:bodyPr>
          <a:lstStyle/>
          <a:p>
            <a:r>
              <a:rPr lang="en-US" dirty="0"/>
              <a:t>Bare 802.11 frames + meta-information.</a:t>
            </a:r>
          </a:p>
          <a:p>
            <a:endParaRPr lang="en-US" dirty="0" smtClean="0"/>
          </a:p>
          <a:p>
            <a:r>
              <a:rPr lang="en-US" dirty="0" smtClean="0"/>
              <a:t>802.11a/b/g/n </a:t>
            </a:r>
            <a:r>
              <a:rPr lang="en-US" dirty="0"/>
              <a:t>(depending on the adapter)</a:t>
            </a:r>
          </a:p>
          <a:p>
            <a:endParaRPr lang="en-US" dirty="0"/>
          </a:p>
          <a:p>
            <a:r>
              <a:rPr lang="en-US" dirty="0"/>
              <a:t>Two programming interfaces</a:t>
            </a:r>
          </a:p>
          <a:p>
            <a:pPr lvl="1"/>
            <a:r>
              <a:rPr lang="en-US" sz="2400" i="1" dirty="0" err="1"/>
              <a:t>WinPcap</a:t>
            </a:r>
            <a:r>
              <a:rPr lang="en-US" sz="2400" i="1" dirty="0"/>
              <a:t> API</a:t>
            </a:r>
            <a:r>
              <a:rPr lang="en-US" sz="2400" dirty="0"/>
              <a:t>: basic functionalities</a:t>
            </a:r>
          </a:p>
          <a:p>
            <a:pPr lvl="1"/>
            <a:r>
              <a:rPr lang="en-US" sz="2400" i="1" dirty="0" err="1"/>
              <a:t>AirPcap</a:t>
            </a:r>
            <a:r>
              <a:rPr lang="en-US" sz="2400" i="1" dirty="0"/>
              <a:t> API</a:t>
            </a:r>
            <a:r>
              <a:rPr lang="en-US" sz="2400" dirty="0"/>
              <a:t>: all the features of </a:t>
            </a:r>
            <a:r>
              <a:rPr lang="en-US" sz="2400" dirty="0" err="1"/>
              <a:t>AirPcap</a:t>
            </a:r>
            <a:endParaRPr lang="en-US" sz="2400" dirty="0"/>
          </a:p>
          <a:p>
            <a:pPr lvl="1"/>
            <a:r>
              <a:rPr lang="en-US" sz="2400" dirty="0"/>
              <a:t>It’s possible to mix and match the two APIs</a:t>
            </a:r>
          </a:p>
          <a:p>
            <a:pPr lvl="1"/>
            <a:r>
              <a:rPr lang="en-US" sz="2400" dirty="0" smtClean="0"/>
              <a:t>Sample </a:t>
            </a:r>
            <a:r>
              <a:rPr lang="en-US" sz="1400" dirty="0" err="1" smtClean="0">
                <a:latin typeface="Lucida Console" pitchFamily="49" charset="0"/>
              </a:rPr>
              <a:t>airpcap_and_libpcap</a:t>
            </a:r>
            <a:r>
              <a:rPr lang="en-US" sz="1400" dirty="0" smtClean="0">
                <a:latin typeface="Lucida Console" pitchFamily="49" charset="0"/>
              </a:rPr>
              <a:t> </a:t>
            </a:r>
            <a:r>
              <a:rPr lang="en-US" sz="2000" dirty="0" smtClean="0"/>
              <a:t>(</a:t>
            </a:r>
            <a:r>
              <a:rPr lang="en-US" sz="1400" dirty="0" smtClean="0">
                <a:latin typeface="Lucida Console" pitchFamily="49" charset="0"/>
              </a:rPr>
              <a:t>_</a:t>
            </a:r>
            <a:r>
              <a:rPr lang="en-US" sz="1400" dirty="0" err="1" smtClean="0">
                <a:latin typeface="Lucida Console" pitchFamily="49" charset="0"/>
              </a:rPr>
              <a:t>with_filter</a:t>
            </a:r>
            <a:r>
              <a:rPr lang="en-US" sz="2000" dirty="0" smtClean="0"/>
              <a:t>)</a:t>
            </a:r>
            <a:endParaRPr lang="en-US" sz="2000" dirty="0" smtClean="0">
              <a:latin typeface="Lucida Console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461E8287-08B4-4E09-8624-9DDE1D366911}" type="slidenum">
              <a:rPr lang="en-US"/>
              <a:pPr/>
              <a:t>8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AirPcap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388350" cy="2597150"/>
          </a:xfrm>
        </p:spPr>
        <p:txBody>
          <a:bodyPr>
            <a:normAutofit lnSpcReduction="10000"/>
          </a:bodyPr>
          <a:lstStyle/>
          <a:p>
            <a:endParaRPr lang="en-US" sz="4400"/>
          </a:p>
          <a:p>
            <a:pPr>
              <a:buFont typeface="Wingdings" pitchFamily="2" charset="2"/>
              <a:buNone/>
            </a:pPr>
            <a:endParaRPr lang="en-US" sz="4400"/>
          </a:p>
          <a:p>
            <a:pPr algn="ctr">
              <a:buFont typeface="Wingdings" pitchFamily="2" charset="2"/>
              <a:buNone/>
            </a:pPr>
            <a:r>
              <a:rPr lang="en-US" sz="6000"/>
              <a:t>DEMO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6997AD8F-20E2-4845-B4AF-F4B77A68F87F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7.7|26.3|5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8|32.6|40.6|0.2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74.6|24.1|28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|8.7|152.2|9.4"/>
</p:tagLst>
</file>

<file path=ppt/theme/theme1.xml><?xml version="1.0" encoding="utf-8"?>
<a:theme xmlns:a="http://schemas.openxmlformats.org/drawingml/2006/main" name="Sharkfest '09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D62A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Sharkfest '09 Presentation Template</Template>
  <TotalTime>4068</TotalTime>
  <Words>449</Words>
  <Application>Microsoft Office PowerPoint</Application>
  <PresentationFormat>On-screen Show (4:3)</PresentationFormat>
  <Paragraphs>151</Paragraphs>
  <Slides>13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Sharkfest '09 Presentation Template</vt:lpstr>
      <vt:lpstr>Slide 1</vt:lpstr>
      <vt:lpstr>Agenda</vt:lpstr>
      <vt:lpstr>What’s WinPcap?</vt:lpstr>
      <vt:lpstr>WinPcap architecture</vt:lpstr>
      <vt:lpstr>A small WinPcap application</vt:lpstr>
      <vt:lpstr>BPF filtering</vt:lpstr>
      <vt:lpstr>BPF filtering</vt:lpstr>
      <vt:lpstr>AirPcap</vt:lpstr>
      <vt:lpstr>AirPcap</vt:lpstr>
      <vt:lpstr>Channel selection</vt:lpstr>
      <vt:lpstr>Packet meta-information</vt:lpstr>
      <vt:lpstr>Questions?</vt:lpstr>
      <vt:lpstr>The WinPcap project</vt:lpstr>
    </vt:vector>
  </TitlesOfParts>
  <Company>CACE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your own application based on WinPcap and AirPcap</dc:title>
  <dc:creator>Gianluca Varenni</dc:creator>
  <cp:lastModifiedBy>Gianluca Varenni</cp:lastModifiedBy>
  <cp:revision>33</cp:revision>
  <dcterms:created xsi:type="dcterms:W3CDTF">2003-12-07T16:49:32Z</dcterms:created>
  <dcterms:modified xsi:type="dcterms:W3CDTF">2009-06-10T22:57:43Z</dcterms:modified>
</cp:coreProperties>
</file>