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howSpecialPlsOnTitleSld="0" saveSubsetFonts="1">
  <p:sldMasterIdLst>
    <p:sldMasterId id="2147483665" r:id="rId1"/>
  </p:sldMasterIdLst>
  <p:notesMasterIdLst>
    <p:notesMasterId r:id="rId2"/>
  </p:notesMasterIdLst>
  <p:handoutMasterIdLst>
    <p:handoutMasterId r:id="rId3"/>
  </p:handoutMasterIdLst>
  <p:sldIdLst>
    <p:sldId id="256" r:id="rId4"/>
    <p:sldId id="286" r:id="rId5"/>
    <p:sldId id="287" r:id="rId6"/>
    <p:sldId id="270" r:id="rId7"/>
    <p:sldId id="272" r:id="rId8"/>
    <p:sldId id="271" r:id="rId9"/>
    <p:sldId id="275" r:id="rId10"/>
    <p:sldId id="276" r:id="rId11"/>
    <p:sldId id="277" r:id="rId12"/>
    <p:sldId id="278" r:id="rId13"/>
    <p:sldId id="288" r:id="rId14"/>
    <p:sldId id="274" r:id="rId15"/>
    <p:sldId id="279" r:id="rId16"/>
    <p:sldId id="273" r:id="rId17"/>
    <p:sldId id="280" r:id="rId18"/>
    <p:sldId id="283" r:id="rId19"/>
    <p:sldId id="281" r:id="rId20"/>
    <p:sldId id="290" r:id="rId21"/>
    <p:sldId id="284" r:id="rId22"/>
    <p:sldId id="285" r:id="rId23"/>
    <p:sldId id="282" r:id="rId24"/>
    <p:sldId id="289" r:id="rId25"/>
  </p:sldIdLst>
  <p:sldSz cx="9144000" cy="6858000" type="screen4x3"/>
  <p:notesSz cx="6858000" cy="9296400"/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DBB9D"/>
    <a:srgbClr val="B9DCFF"/>
    <a:srgbClr val="B1E5B1"/>
    <a:srgbClr val="FF9999"/>
    <a:srgbClr val="FF6699"/>
    <a:srgbClr val="000066"/>
    <a:srgbClr val="660033"/>
    <a:srgbClr val="78C0B2"/>
  </p:clrMru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0" d="100"/>
          <a:sy n="0" d="100"/>
        </p:scale>
        <p:origin x="0" y="0"/>
      </p:cViewPr>
    </p:cSldViewPr>
  </p:notesViewPr>
  <p:gridSpacing cx="73736200" cy="7373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tags" Target="tags/tag18.xml" /><Relationship Id="rId27" Type="http://schemas.openxmlformats.org/officeDocument/2006/relationships/presProps" Target="presProps.xml" /><Relationship Id="rId28" Type="http://schemas.openxmlformats.org/officeDocument/2006/relationships/viewProps" Target="viewProps.xml" /><Relationship Id="rId29" Type="http://schemas.openxmlformats.org/officeDocument/2006/relationships/theme" Target="theme/theme1.xml" /><Relationship Id="rId3" Type="http://schemas.openxmlformats.org/officeDocument/2006/relationships/handoutMaster" Target="handoutMasters/handoutMaster1.xml" /><Relationship Id="rId30" Type="http://schemas.openxmlformats.org/officeDocument/2006/relationships/tableStyles" Target="tableStyles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</a:defRPr>
            </a:lvl1pPr>
          </a:lstStyle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</a:defRPr>
            </a:lvl1pPr>
          </a:lstStyle>
          <a:p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</a:defRPr>
            </a:lvl1pPr>
          </a:lstStyle>
          <a:p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</a:defRPr>
            </a:lvl1pPr>
          </a:lstStyle>
          <a:p>
            <a:fld id="{3A4401C5-8836-4889-AB2A-E0D699F68550}" type="slidenum">
              <a:rPr lang="en-US"/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</a:defRPr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</a:defRPr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</a:defRPr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</a:defRPr>
            </a:lvl1pPr>
          </a:lstStyle>
          <a:p>
            <a:fld id="{3C41CD00-583C-4543-B8DD-811B24C1C833}" type="slidenum">
              <a:rPr lang="en-US"/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47C1D0C6-1C92-47D1-89A6-128082D8B075}" type="slidenum">
              <a:rPr lang="en-US"/>
              <a:t>10</a:t>
            </a:fld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someone asks, do NOT expand the size of the user buffers. It is dangerous. The I/O manager gets upset when trying to map megabytes of VM to the System VA space.</a:t>
            </a:r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jpeg" /><Relationship Id="rId3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jpeg" /><Relationship Id="rId3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jpeg" /><Relationship Id="rId3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jpeg" /><Relationship Id="rId3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jpeg" /><Relationship Id="rId3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4" name="Group 14"/>
          <p:cNvGrpSpPr/>
          <p:nvPr/>
        </p:nvGrpSpPr>
        <p:grpSpPr>
          <a:xfrm>
            <a:off x="0" y="6172200"/>
            <a:ext cx="9144000" cy="685800"/>
            <a:chOff x="0" y="6172200"/>
            <a:chExt cx="9144000" cy="685800"/>
          </a:xfrm>
        </p:grpSpPr>
        <p:sp>
          <p:nvSpPr>
            <p:cNvPr id="16" name="Footer Placeholder 12"/>
            <p:cNvSpPr txBox="1"/>
            <p:nvPr userDrawn="1"/>
          </p:nvSpPr>
          <p:spPr>
            <a:xfrm>
              <a:off x="0" y="6172200"/>
              <a:ext cx="9144000" cy="685800"/>
            </a:xfrm>
            <a:prstGeom prst="rect">
              <a:avLst/>
            </a:prstGeom>
          </p:spPr>
          <p:txBody>
            <a:bodyPr vert="horz" lIns="91440" tIns="45720" rIns="91440" bIns="45720" rtlCol="0" anchor="b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1200" b="1" i="0" u="none" strike="noStrike" kern="1200" cap="none" spc="10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		SHARKFEST '09  |  Stanford University  |  June 15–18, 2009</a:t>
              </a:r>
              <a:endParaRPr kumimoji="0" lang="en-US" sz="1200" b="1" i="0" u="none" strike="noStrike" kern="1200" cap="none" spc="10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endParaRPr>
            </a:p>
          </p:txBody>
        </p:sp>
        <p:pic>
          <p:nvPicPr>
            <p:cNvPr id="17" name="Picture 16" descr="final logo cace.jpg"/>
            <p:cNvPicPr>
              <a:picLocks noChangeAspect="1"/>
            </p:cNvPicPr>
            <p:nvPr userDrawn="1"/>
          </p:nvPicPr>
          <p:blipFill>
            <a:blip r:embed="rId1"/>
            <a:stretch>
              <a:fillRect/>
            </a:stretch>
          </p:blipFill>
          <p:spPr>
            <a:xfrm>
              <a:off x="0" y="6217920"/>
              <a:ext cx="1036810" cy="640080"/>
            </a:xfrm>
            <a:prstGeom prst="rect">
              <a:avLst/>
            </a:prstGeom>
          </p:spPr>
        </p:pic>
        <p:pic>
          <p:nvPicPr>
            <p:cNvPr id="18" name="Picture 17" descr="wsu_small.jpg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7438915" y="6217920"/>
              <a:ext cx="1705085" cy="640080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0" y="0"/>
            <a:ext cx="9144000" cy="1280160"/>
          </a:xfrm>
          <a:prstGeom prst="rect">
            <a:avLst/>
          </a:prstGeom>
          <a:solidFill>
            <a:srgbClr val="1D62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12"/>
          <p:cNvGrpSpPr/>
          <p:nvPr/>
        </p:nvGrpSpPr>
        <p:grpSpPr>
          <a:xfrm>
            <a:off x="0" y="6172200"/>
            <a:ext cx="9144000" cy="685800"/>
            <a:chOff x="0" y="6172200"/>
            <a:chExt cx="9144000" cy="685800"/>
          </a:xfrm>
        </p:grpSpPr>
        <p:sp>
          <p:nvSpPr>
            <p:cNvPr id="14" name="Footer Placeholder 12"/>
            <p:cNvSpPr txBox="1"/>
            <p:nvPr userDrawn="1"/>
          </p:nvSpPr>
          <p:spPr>
            <a:xfrm>
              <a:off x="0" y="6172200"/>
              <a:ext cx="9144000" cy="685800"/>
            </a:xfrm>
            <a:prstGeom prst="rect">
              <a:avLst/>
            </a:prstGeom>
          </p:spPr>
          <p:txBody>
            <a:bodyPr vert="horz" lIns="91440" tIns="45720" rIns="91440" bIns="45720" rtlCol="0" anchor="b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1200" b="1" i="0" u="none" strike="noStrike" kern="1200" cap="none" spc="10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		SHARKFEST '09  |  Stanford University  |  June 15–18, 2009</a:t>
              </a:r>
              <a:endParaRPr kumimoji="0" lang="en-US" sz="1200" b="1" i="0" u="none" strike="noStrike" kern="1200" cap="none" spc="10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endParaRPr>
            </a:p>
          </p:txBody>
        </p:sp>
        <p:pic>
          <p:nvPicPr>
            <p:cNvPr id="15" name="Picture 14" descr="final logo cace.jpg"/>
            <p:cNvPicPr>
              <a:picLocks noChangeAspect="1"/>
            </p:cNvPicPr>
            <p:nvPr userDrawn="1"/>
          </p:nvPicPr>
          <p:blipFill>
            <a:blip r:embed="rId1"/>
            <a:stretch>
              <a:fillRect/>
            </a:stretch>
          </p:blipFill>
          <p:spPr>
            <a:xfrm>
              <a:off x="0" y="6217920"/>
              <a:ext cx="1036810" cy="640080"/>
            </a:xfrm>
            <a:prstGeom prst="rect">
              <a:avLst/>
            </a:prstGeom>
          </p:spPr>
        </p:pic>
        <p:pic>
          <p:nvPicPr>
            <p:cNvPr id="16" name="Picture 15" descr="wsu_small.jpg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7438915" y="6217920"/>
              <a:ext cx="1705085" cy="640080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5" name="Group 15"/>
          <p:cNvGrpSpPr/>
          <p:nvPr/>
        </p:nvGrpSpPr>
        <p:grpSpPr>
          <a:xfrm>
            <a:off x="0" y="6172200"/>
            <a:ext cx="9144000" cy="685800"/>
            <a:chOff x="0" y="6172200"/>
            <a:chExt cx="9144000" cy="685800"/>
          </a:xfrm>
        </p:grpSpPr>
        <p:sp>
          <p:nvSpPr>
            <p:cNvPr id="17" name="Footer Placeholder 12"/>
            <p:cNvSpPr txBox="1"/>
            <p:nvPr userDrawn="1"/>
          </p:nvSpPr>
          <p:spPr>
            <a:xfrm>
              <a:off x="0" y="6172200"/>
              <a:ext cx="9144000" cy="685800"/>
            </a:xfrm>
            <a:prstGeom prst="rect">
              <a:avLst/>
            </a:prstGeom>
          </p:spPr>
          <p:txBody>
            <a:bodyPr vert="horz" lIns="91440" tIns="45720" rIns="91440" bIns="45720" rtlCol="0" anchor="b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1200" b="1" i="0" u="none" strike="noStrike" kern="1200" cap="none" spc="10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		SHARKFEST '09  |  Stanford University  |  June 15–18, 2009</a:t>
              </a:r>
              <a:endParaRPr kumimoji="0" lang="en-US" sz="1200" b="1" i="0" u="none" strike="noStrike" kern="1200" cap="none" spc="10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endParaRPr>
            </a:p>
          </p:txBody>
        </p:sp>
        <p:pic>
          <p:nvPicPr>
            <p:cNvPr id="18" name="Picture 17" descr="final logo cace.jpg"/>
            <p:cNvPicPr>
              <a:picLocks noChangeAspect="1"/>
            </p:cNvPicPr>
            <p:nvPr userDrawn="1"/>
          </p:nvPicPr>
          <p:blipFill>
            <a:blip r:embed="rId1"/>
            <a:stretch>
              <a:fillRect/>
            </a:stretch>
          </p:blipFill>
          <p:spPr>
            <a:xfrm>
              <a:off x="0" y="6217920"/>
              <a:ext cx="1036810" cy="640080"/>
            </a:xfrm>
            <a:prstGeom prst="rect">
              <a:avLst/>
            </a:prstGeom>
          </p:spPr>
        </p:pic>
        <p:pic>
          <p:nvPicPr>
            <p:cNvPr id="19" name="Picture 18" descr="wsu_small.jpg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7438915" y="6217920"/>
              <a:ext cx="1705085" cy="640080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7" name="Group 17"/>
          <p:cNvGrpSpPr/>
          <p:nvPr/>
        </p:nvGrpSpPr>
        <p:grpSpPr>
          <a:xfrm>
            <a:off x="0" y="6172200"/>
            <a:ext cx="9144000" cy="685800"/>
            <a:chOff x="0" y="6172200"/>
            <a:chExt cx="9144000" cy="685800"/>
          </a:xfrm>
        </p:grpSpPr>
        <p:sp>
          <p:nvSpPr>
            <p:cNvPr id="15" name="Footer Placeholder 12"/>
            <p:cNvSpPr txBox="1"/>
            <p:nvPr userDrawn="1"/>
          </p:nvSpPr>
          <p:spPr>
            <a:xfrm>
              <a:off x="0" y="6172200"/>
              <a:ext cx="9144000" cy="685800"/>
            </a:xfrm>
            <a:prstGeom prst="rect">
              <a:avLst/>
            </a:prstGeom>
          </p:spPr>
          <p:txBody>
            <a:bodyPr vert="horz" lIns="91440" tIns="45720" rIns="91440" bIns="45720" rtlCol="0" anchor="b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1200" b="1" i="0" u="none" strike="noStrike" kern="1200" cap="none" spc="10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		SHARKFEST '09  |  Stanford University  |  June 15–18, 2009</a:t>
              </a:r>
              <a:endParaRPr kumimoji="0" lang="en-US" sz="1200" b="1" i="0" u="none" strike="noStrike" kern="1200" cap="none" spc="10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endParaRPr>
            </a:p>
          </p:txBody>
        </p:sp>
        <p:pic>
          <p:nvPicPr>
            <p:cNvPr id="16" name="Picture 15" descr="final logo cace.jpg"/>
            <p:cNvPicPr>
              <a:picLocks noChangeAspect="1"/>
            </p:cNvPicPr>
            <p:nvPr userDrawn="1"/>
          </p:nvPicPr>
          <p:blipFill>
            <a:blip r:embed="rId1"/>
            <a:stretch>
              <a:fillRect/>
            </a:stretch>
          </p:blipFill>
          <p:spPr>
            <a:xfrm>
              <a:off x="0" y="6217920"/>
              <a:ext cx="1036810" cy="640080"/>
            </a:xfrm>
            <a:prstGeom prst="rect">
              <a:avLst/>
            </a:prstGeom>
          </p:spPr>
        </p:pic>
        <p:pic>
          <p:nvPicPr>
            <p:cNvPr id="17" name="Picture 16" descr="wsu_small.jpg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7438915" y="6217920"/>
              <a:ext cx="1705085" cy="640080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5" name="Group 11"/>
          <p:cNvGrpSpPr/>
          <p:nvPr/>
        </p:nvGrpSpPr>
        <p:grpSpPr>
          <a:xfrm>
            <a:off x="0" y="6172200"/>
            <a:ext cx="9144000" cy="685800"/>
            <a:chOff x="0" y="6172200"/>
            <a:chExt cx="9144000" cy="685800"/>
          </a:xfrm>
        </p:grpSpPr>
        <p:sp>
          <p:nvSpPr>
            <p:cNvPr id="13" name="Footer Placeholder 12"/>
            <p:cNvSpPr txBox="1"/>
            <p:nvPr userDrawn="1"/>
          </p:nvSpPr>
          <p:spPr>
            <a:xfrm>
              <a:off x="0" y="6172200"/>
              <a:ext cx="9144000" cy="6858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1200" b="1" i="0" u="none" strike="noStrike" kern="1200" cap="none" spc="10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		SHARKFEST '09  |  Stanford University  |  June 15–18, 2009</a:t>
              </a:r>
              <a:endParaRPr kumimoji="0" lang="en-US" sz="1200" b="1" i="0" u="none" strike="noStrike" kern="1200" cap="none" spc="10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endParaRPr>
            </a:p>
          </p:txBody>
        </p:sp>
        <p:pic>
          <p:nvPicPr>
            <p:cNvPr id="14" name="Picture 13" descr="final logo cace.jpg"/>
            <p:cNvPicPr>
              <a:picLocks noChangeAspect="1"/>
            </p:cNvPicPr>
            <p:nvPr userDrawn="1"/>
          </p:nvPicPr>
          <p:blipFill>
            <a:blip r:embed="rId1"/>
            <a:stretch>
              <a:fillRect/>
            </a:stretch>
          </p:blipFill>
          <p:spPr>
            <a:xfrm>
              <a:off x="0" y="6217920"/>
              <a:ext cx="1036810" cy="640080"/>
            </a:xfrm>
            <a:prstGeom prst="rect">
              <a:avLst/>
            </a:prstGeom>
          </p:spPr>
        </p:pic>
        <p:pic>
          <p:nvPicPr>
            <p:cNvPr id="15" name="Picture 14" descr="wsu_small.jpg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7438915" y="6217920"/>
              <a:ext cx="1705085" cy="640080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  <p:timing/>
  <p:hf hdr="0" ftr="0" dt="0"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image" Target="../media/image3.jpeg" /><Relationship Id="rId11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Picture 8" descr="sharkf logo 09 transparent.tif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93131" y="1371600"/>
            <a:ext cx="4757738" cy="4757738"/>
          </a:xfrm>
          <a:prstGeom prst="rect">
            <a:avLst/>
          </a:prstGeom>
        </p:spPr>
      </p:pic>
      <p:sp>
        <p:nvSpPr>
          <p:cNvPr id="7" name="Rectangle 6"/>
          <p:cNvSpPr>
            <a:spLocks noChangeAspect="1"/>
          </p:cNvSpPr>
          <p:nvPr/>
        </p:nvSpPr>
        <p:spPr>
          <a:xfrm>
            <a:off x="0" y="0"/>
            <a:ext cx="9144000" cy="1280160"/>
          </a:xfrm>
          <a:prstGeom prst="rect">
            <a:avLst/>
          </a:prstGeom>
          <a:solidFill>
            <a:srgbClr val="1D62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</p:sldLayoutIdLst>
  <p:transition/>
  <p:timing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hyperlink" Target="mailto:gianluca.varenni@cacetech.com" TargetMode="Externa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Relationship Id="rId3" Type="http://schemas.openxmlformats.org/officeDocument/2006/relationships/tags" Target="../tags/tag7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8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9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0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1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2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3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4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5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6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7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3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4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5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6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Content Placeholder 6"/>
          <p:cNvSpPr txBox="1"/>
          <p:nvPr/>
        </p:nvSpPr>
        <p:spPr>
          <a:xfrm>
            <a:off x="457200" y="1600201"/>
            <a:ext cx="8229600" cy="452628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>
                <a:tab pos="723900"/>
                <a:tab pos="1447800"/>
                <a:tab pos="2171700"/>
                <a:tab pos="2895600"/>
                <a:tab pos="3619500"/>
                <a:tab pos="4343400"/>
                <a:tab pos="5067300"/>
                <a:tab pos="5791200"/>
                <a:tab pos="6515100"/>
              </a:tabLst>
              <a:defRPr/>
            </a:pPr>
            <a:r>
              <a:rPr kumimoji="0" lang="en-GB" sz="4800" b="1" i="0" u="none" strike="noStrike" kern="1200" cap="none" spc="0" normalizeH="0" baseline="0" noProof="0" err="1" smtClean="0">
                <a:ln>
                  <a:noFill/>
                </a:ln>
                <a:solidFill>
                  <a:srgbClr val="1D62A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WinPcap</a:t>
            </a:r>
            <a:r>
              <a:rPr kumimoji="0" lang="en-GB" sz="4800" b="1" i="0" u="none" strike="noStrike" kern="1200" cap="none" spc="0" normalizeH="0" noProof="0" smtClean="0">
                <a:ln>
                  <a:noFill/>
                </a:ln>
                <a:solidFill>
                  <a:srgbClr val="1D62A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Do’s and Don’ts</a:t>
            </a:r>
            <a:endParaRPr kumimoji="0" lang="en-GB" sz="4800" b="1" i="0" u="none" strike="noStrike" kern="1200" cap="none" spc="0" normalizeH="0" baseline="0" noProof="0" smtClean="0">
              <a:ln>
                <a:noFill/>
              </a:ln>
              <a:solidFill>
                <a:srgbClr val="1D62A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>
                <a:tab pos="723900"/>
                <a:tab pos="1447800"/>
                <a:tab pos="2171700"/>
                <a:tab pos="2895600"/>
                <a:tab pos="3619500"/>
                <a:tab pos="4343400"/>
                <a:tab pos="5067300"/>
                <a:tab pos="5791200"/>
                <a:tab pos="6515100"/>
              </a:tabLst>
              <a:defRPr/>
            </a:pPr>
            <a:r>
              <a:rPr kumimoji="0" lang="en-GB" sz="3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Wednesday, June 17</a:t>
            </a:r>
            <a:r>
              <a:rPr kumimoji="0" lang="en-GB" sz="32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GB" sz="3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2009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>
                <a:tab pos="723900"/>
                <a:tab pos="1447800"/>
                <a:tab pos="2171700"/>
                <a:tab pos="2895600"/>
                <a:tab pos="3619500"/>
                <a:tab pos="4343400"/>
                <a:tab pos="5067300"/>
                <a:tab pos="5791200"/>
                <a:tab pos="6515100"/>
              </a:tabLst>
              <a:defRPr/>
            </a:pPr>
            <a:endParaRPr kumimoji="0" lang="en-GB" sz="3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>
                <a:tab pos="723900"/>
                <a:tab pos="1447800"/>
                <a:tab pos="2171700"/>
                <a:tab pos="2895600"/>
                <a:tab pos="3619500"/>
                <a:tab pos="4343400"/>
                <a:tab pos="5067300"/>
                <a:tab pos="5791200"/>
                <a:tab pos="6515100"/>
              </a:tabLst>
              <a:defRPr/>
            </a:pPr>
            <a:endParaRPr kumimoji="0" lang="en-GB" sz="3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>
                <a:tab pos="723900"/>
                <a:tab pos="1447800"/>
                <a:tab pos="2171700"/>
                <a:tab pos="2895600"/>
                <a:tab pos="3619500"/>
                <a:tab pos="4343400"/>
                <a:tab pos="5067300"/>
                <a:tab pos="5791200"/>
                <a:tab pos="6515100"/>
              </a:tabLst>
              <a:defRPr/>
            </a:pPr>
            <a:r>
              <a:rPr kumimoji="0" lang="en-GB" sz="3600" b="1" i="0" u="none" strike="noStrike" kern="1200" cap="none" spc="0" normalizeH="0" baseline="0" noProof="0" err="1" smtClean="0">
                <a:ln>
                  <a:noFill/>
                </a:ln>
                <a:solidFill>
                  <a:srgbClr val="1D62A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Gianluca</a:t>
            </a:r>
            <a:r>
              <a:rPr kumimoji="0" lang="en-GB" sz="3600" b="1" i="0" u="none" strike="noStrike" kern="1200" cap="none" spc="0" normalizeH="0" baseline="0" noProof="0" smtClean="0">
                <a:ln>
                  <a:noFill/>
                </a:ln>
                <a:solidFill>
                  <a:srgbClr val="1D62A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600" b="1" i="0" u="none" strike="noStrike" kern="1200" cap="none" spc="0" normalizeH="0" baseline="0" noProof="0" err="1" smtClean="0">
                <a:ln>
                  <a:noFill/>
                </a:ln>
                <a:solidFill>
                  <a:srgbClr val="1D62A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Varenni</a:t>
            </a:r>
            <a:endParaRPr kumimoji="0" lang="en-GB" sz="3600" b="1" i="0" u="none" strike="noStrike" kern="1200" cap="none" spc="0" normalizeH="0" baseline="0" noProof="0" smtClean="0">
              <a:ln>
                <a:noFill/>
              </a:ln>
              <a:solidFill>
                <a:srgbClr val="1D62A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>
                <a:tab pos="723900"/>
                <a:tab pos="1447800"/>
                <a:tab pos="2171700"/>
                <a:tab pos="2895600"/>
                <a:tab pos="3619500"/>
                <a:tab pos="4343400"/>
                <a:tab pos="5067300"/>
                <a:tab pos="5791200"/>
                <a:tab pos="6515100"/>
              </a:tabLst>
              <a:defRPr/>
            </a:pPr>
            <a:r>
              <a:rPr kumimoji="0" lang="en-GB" sz="3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Senior </a:t>
            </a:r>
            <a:r>
              <a:rPr kumimoji="0" lang="en-GB" sz="3200" b="0" i="0" u="none" strike="noStrike" kern="1200" cap="none" spc="0" normalizeH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Software Engineer </a:t>
            </a:r>
            <a:r>
              <a:rPr kumimoji="0" lang="en-GB" sz="3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|  CACE Technologies, Inc.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>
                <a:tab pos="723900"/>
                <a:tab pos="1447800"/>
                <a:tab pos="2171700"/>
                <a:tab pos="2895600"/>
                <a:tab pos="3619500"/>
                <a:tab pos="4343400"/>
                <a:tab pos="5067300"/>
                <a:tab pos="5791200"/>
                <a:tab pos="6515100"/>
              </a:tabLst>
              <a:defRPr/>
            </a:pPr>
            <a:r>
              <a:rPr kumimoji="0" lang="en-GB" sz="3200" b="0" i="0" u="none" strike="noStrike" kern="1200" cap="none" spc="0" normalizeH="0" baseline="0" noProof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WinPcap</a:t>
            </a:r>
            <a:r>
              <a:rPr lang="en-GB" b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en-GB" b="0" smtClean="0">
                <a:solidFill>
                  <a:srgbClr val="000000"/>
                </a:solidFill>
                <a:effectLst/>
                <a:latin typeface="+mn-lt"/>
              </a:rPr>
              <a:t>Product Manager</a:t>
            </a:r>
            <a:endParaRPr kumimoji="0" lang="en-GB" sz="3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>
                <a:tab pos="723900"/>
                <a:tab pos="1447800"/>
                <a:tab pos="2171700"/>
                <a:tab pos="2895600"/>
                <a:tab pos="3619500"/>
                <a:tab pos="4343400"/>
                <a:tab pos="5067300"/>
                <a:tab pos="5791200"/>
                <a:tab pos="6515100"/>
              </a:tabLst>
              <a:defRPr/>
            </a:pPr>
            <a:r>
              <a:rPr lang="en-GB" b="0" smtClean="0">
                <a:solidFill>
                  <a:srgbClr val="000000"/>
                </a:solidFill>
                <a:effectLst/>
                <a:latin typeface="+mn-lt"/>
                <a:hlinkClick r:id="rId2"/>
              </a:rPr>
              <a:t>gianluca.varenni@cacetech.com</a:t>
            </a:r>
            <a:endParaRPr kumimoji="0" lang="en-GB" sz="3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>
                <a:tab pos="723900"/>
                <a:tab pos="1447800"/>
                <a:tab pos="2171700"/>
                <a:tab pos="2895600"/>
                <a:tab pos="3619500"/>
                <a:tab pos="4343400"/>
                <a:tab pos="5067300"/>
                <a:tab pos="5791200"/>
                <a:tab pos="6515100"/>
              </a:tabLst>
              <a:defRPr/>
            </a:pPr>
            <a:endParaRPr kumimoji="0" lang="en-GB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>
                <a:tab pos="723900"/>
                <a:tab pos="1447800"/>
                <a:tab pos="2171700"/>
                <a:tab pos="2895600"/>
                <a:tab pos="3619500"/>
                <a:tab pos="4343400"/>
                <a:tab pos="5067300"/>
                <a:tab pos="5791200"/>
                <a:tab pos="6515100"/>
              </a:tabLst>
              <a:defRPr/>
            </a:pPr>
            <a:endParaRPr kumimoji="0" lang="en-GB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>
                <a:tab pos="723900"/>
                <a:tab pos="1447800"/>
                <a:tab pos="2171700"/>
                <a:tab pos="2895600"/>
                <a:tab pos="3619500"/>
                <a:tab pos="4343400"/>
                <a:tab pos="5067300"/>
                <a:tab pos="5791200"/>
                <a:tab pos="6515100"/>
              </a:tabLst>
              <a:defRPr/>
            </a:pPr>
            <a:r>
              <a:rPr kumimoji="0" lang="en-GB" sz="2900" b="1" i="0" u="none" strike="noStrike" kern="1200" cap="none" spc="0" normalizeH="0" baseline="0" noProof="0" smtClean="0">
                <a:ln>
                  <a:noFill/>
                </a:ln>
                <a:solidFill>
                  <a:srgbClr val="1D62A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SHARK</a:t>
            </a:r>
            <a:r>
              <a:rPr kumimoji="0" lang="en-GB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FEST</a:t>
            </a:r>
            <a:r>
              <a:rPr kumimoji="0" lang="en-GB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900" b="1" i="0" u="none" strike="noStrike" kern="1200" cap="none" spc="0" normalizeH="0" baseline="0" noProof="0" smtClean="0">
                <a:ln>
                  <a:noFill/>
                </a:ln>
                <a:solidFill>
                  <a:srgbClr val="1D62A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'09</a:t>
            </a:r>
            <a:endParaRPr kumimoji="0" lang="en-GB" sz="3600" b="1" i="0" u="none" strike="noStrike" kern="1200" cap="none" spc="0" normalizeH="0" baseline="0" noProof="0" smtClean="0">
              <a:ln>
                <a:noFill/>
              </a:ln>
              <a:solidFill>
                <a:srgbClr val="1D62A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>
                <a:tab pos="723900"/>
                <a:tab pos="1447800"/>
                <a:tab pos="2171700"/>
                <a:tab pos="2895600"/>
                <a:tab pos="3619500"/>
                <a:tab pos="4343400"/>
                <a:tab pos="5067300"/>
                <a:tab pos="5791200"/>
                <a:tab pos="6515100"/>
              </a:tabLst>
              <a:defRPr/>
            </a:pPr>
            <a:r>
              <a:rPr kumimoji="0" lang="en-GB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Stanford University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>
                <a:tab pos="723900"/>
                <a:tab pos="1447800"/>
                <a:tab pos="2171700"/>
                <a:tab pos="2895600"/>
                <a:tab pos="3619500"/>
                <a:tab pos="4343400"/>
                <a:tab pos="5067300"/>
                <a:tab pos="5791200"/>
                <a:tab pos="6515100"/>
              </a:tabLst>
              <a:defRPr/>
            </a:pPr>
            <a:r>
              <a:rPr kumimoji="0" lang="en-GB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June 15-18, 2009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Kernel buffers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6050"/>
            <a:ext cx="8388350" cy="4714875"/>
          </a:xfrm>
        </p:spPr>
        <p:txBody>
          <a:bodyPr>
            <a:normAutofit/>
          </a:bodyPr>
          <a:lstStyle/>
          <a:p>
            <a:r>
              <a:rPr lang="en-US"/>
              <a:t>Do NOT use large kernel buffers.</a:t>
            </a:r>
          </a:p>
          <a:p>
            <a:pPr lvl="1"/>
            <a:r>
              <a:rPr lang="en-US" sz="2400"/>
              <a:t>It’s a cache for traffic spikes or app processing slowdowns.</a:t>
            </a:r>
          </a:p>
          <a:p>
            <a:pPr lvl="1"/>
            <a:r>
              <a:rPr lang="en-US" sz="2400"/>
              <a:t>Kernel memory is a precious resource.</a:t>
            </a:r>
          </a:p>
          <a:p>
            <a:endParaRPr lang="en-US"/>
          </a:p>
          <a:p>
            <a:r>
              <a:rPr lang="en-US"/>
              <a:t>4-8 MB is ok in most cases (even </a:t>
            </a:r>
            <a:r>
              <a:rPr lang="en-US" smtClean="0"/>
              <a:t>at 1Gbps).</a:t>
            </a:r>
            <a:endParaRPr lang="en-US"/>
          </a:p>
          <a:p>
            <a:endParaRPr lang="en-US"/>
          </a:p>
          <a:p>
            <a:r>
              <a:rPr lang="en-US"/>
              <a:t>Optimize your processing code!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C6223469-4DE5-4A2B-AF8C-CB3754A7A52C}" type="slidenum">
              <a:rPr lang="en-US"/>
              <a:t>10</a:t>
            </a:fld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39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Tips and tricks</a:t>
            </a:r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devices support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6050"/>
            <a:ext cx="8388350" cy="4843463"/>
          </a:xfrm>
        </p:spPr>
        <p:txBody>
          <a:bodyPr/>
          <a:lstStyle/>
          <a:p>
            <a:r>
              <a:rPr lang="en-US"/>
              <a:t>You can open the same device multiple times</a:t>
            </a:r>
          </a:p>
          <a:p>
            <a:pPr lvl="1"/>
            <a:r>
              <a:rPr lang="en-US" sz="2400"/>
              <a:t>Within the same process.</a:t>
            </a:r>
          </a:p>
          <a:p>
            <a:pPr lvl="1"/>
            <a:r>
              <a:rPr lang="en-US" sz="2400"/>
              <a:t>From the same or different threads.</a:t>
            </a:r>
          </a:p>
          <a:p>
            <a:pPr lvl="1"/>
            <a:r>
              <a:rPr lang="en-US" sz="2400"/>
              <a:t>Each instance uses its own capture buffer and filter.</a:t>
            </a:r>
          </a:p>
          <a:p>
            <a:pPr lvl="1"/>
            <a:r>
              <a:rPr lang="en-US" sz="2400"/>
              <a:t>Packets are replicated among instances.</a:t>
            </a:r>
          </a:p>
          <a:p>
            <a:endParaRPr lang="en-US" sz="2800"/>
          </a:p>
          <a:p>
            <a:r>
              <a:rPr lang="en-US"/>
              <a:t>Be careful with </a:t>
            </a:r>
            <a:r>
              <a:rPr lang="en-US" sz="2800" err="1">
                <a:latin typeface="Lucida Console" pitchFamily="49" charset="0"/>
              </a:rPr>
              <a:t>pcap_compile</a:t>
            </a:r>
            <a:r>
              <a:rPr lang="en-US"/>
              <a:t>. It’s not thread safe (as of WinPcap </a:t>
            </a:r>
            <a:r>
              <a:rPr lang="en-US" smtClean="0"/>
              <a:t>4.1beta5).</a:t>
            </a:r>
            <a:endParaRPr lang="en-US"/>
          </a:p>
          <a:p>
            <a:pPr lvl="1"/>
            <a:r>
              <a:rPr lang="en-US" sz="2400"/>
              <a:t>Future versions will fix the issue.</a:t>
            </a:r>
          </a:p>
          <a:p>
            <a:pPr lvl="1"/>
            <a:r>
              <a:rPr lang="en-US" sz="2400"/>
              <a:t>Use a critical section to protect the calls to </a:t>
            </a:r>
            <a:r>
              <a:rPr lang="en-US" sz="2000" err="1">
                <a:latin typeface="Lucida Console" pitchFamily="49" charset="0"/>
              </a:rPr>
              <a:t>pcap_compile</a:t>
            </a:r>
            <a:r>
              <a:rPr lang="en-US" sz="240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A65220A0-82FA-4BFD-ABC6-759692E301D1}" type="slidenum">
              <a:rPr lang="en-US"/>
              <a:t>12</a:t>
            </a:fld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Dumping to disk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6050"/>
            <a:ext cx="8388350" cy="5156200"/>
          </a:xfrm>
        </p:spPr>
        <p:txBody>
          <a:bodyPr/>
          <a:lstStyle/>
          <a:p>
            <a:r>
              <a:rPr lang="en-US"/>
              <a:t>Disks are generally slow.</a:t>
            </a:r>
          </a:p>
          <a:p>
            <a:r>
              <a:rPr lang="en-US"/>
              <a:t>Dumping all the packets to disk without losses is not trivial on high speed links.</a:t>
            </a:r>
          </a:p>
          <a:p>
            <a:endParaRPr lang="en-US"/>
          </a:p>
          <a:p>
            <a:r>
              <a:rPr lang="en-US"/>
              <a:t>Solutions</a:t>
            </a:r>
          </a:p>
          <a:p>
            <a:pPr lvl="1"/>
            <a:r>
              <a:rPr lang="en-US" sz="2400"/>
              <a:t>Dump just the first </a:t>
            </a:r>
            <a:r>
              <a:rPr lang="en-US" sz="2400" i="1"/>
              <a:t>n</a:t>
            </a:r>
            <a:r>
              <a:rPr lang="en-US" sz="2400"/>
              <a:t> bytes of a packet (snaplen).</a:t>
            </a:r>
          </a:p>
          <a:p>
            <a:pPr lvl="1"/>
            <a:r>
              <a:rPr lang="en-US" sz="2400"/>
              <a:t>Filter packets.</a:t>
            </a:r>
          </a:p>
          <a:p>
            <a:pPr lvl="1"/>
            <a:r>
              <a:rPr lang="en-US" sz="2400"/>
              <a:t>Dedicated disks (not partitions!).</a:t>
            </a:r>
          </a:p>
          <a:p>
            <a:pPr lvl="1"/>
            <a:r>
              <a:rPr lang="en-US" sz="2400"/>
              <a:t>RAID 0 (striping).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7571DD14-1AFC-4AB1-93C9-06F75DC46276}" type="slidenum">
              <a:rPr lang="en-US"/>
              <a:t>13</a:t>
            </a:fld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pcap_next_ex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6050"/>
            <a:ext cx="8388350" cy="4697413"/>
          </a:xfrm>
        </p:spPr>
        <p:txBody>
          <a:bodyPr>
            <a:normAutofit/>
          </a:bodyPr>
          <a:lstStyle/>
          <a:p>
            <a:r>
              <a:rPr lang="en-US"/>
              <a:t>Why? It’s much easier to use. Especially to stop capture.</a:t>
            </a:r>
          </a:p>
          <a:p>
            <a:endParaRPr lang="en-US"/>
          </a:p>
          <a:p>
            <a:r>
              <a:rPr lang="en-US"/>
              <a:t>Do </a:t>
            </a:r>
            <a:r>
              <a:rPr lang="en-US" smtClean="0"/>
              <a:t>not use </a:t>
            </a:r>
            <a:r>
              <a:rPr lang="en-US" sz="2300" err="1" smtClean="0">
                <a:latin typeface="Lucida Console" pitchFamily="49" charset="0"/>
              </a:rPr>
              <a:t>pcap_loop</a:t>
            </a:r>
            <a:r>
              <a:rPr lang="en-US" sz="2300" smtClean="0"/>
              <a:t>/</a:t>
            </a:r>
            <a:r>
              <a:rPr lang="en-US" sz="2300" err="1" smtClean="0">
                <a:latin typeface="Lucida Console" pitchFamily="49" charset="0"/>
              </a:rPr>
              <a:t>pcap_dispatch</a:t>
            </a:r>
            <a:r>
              <a:rPr lang="en-US" sz="2300" smtClean="0"/>
              <a:t>/</a:t>
            </a:r>
            <a:r>
              <a:rPr lang="en-US" sz="2300" err="1" smtClean="0">
                <a:latin typeface="Lucida Console" pitchFamily="49" charset="0"/>
              </a:rPr>
              <a:t>pcap_next</a:t>
            </a:r>
            <a:endParaRPr lang="en-US" sz="2300"/>
          </a:p>
          <a:p>
            <a:pPr lvl="1"/>
            <a:r>
              <a:rPr lang="en-US" sz="2400" smtClean="0"/>
              <a:t>They </a:t>
            </a:r>
            <a:r>
              <a:rPr lang="en-US" sz="2400"/>
              <a:t>are less immediate to use.</a:t>
            </a:r>
          </a:p>
          <a:p>
            <a:endParaRPr lang="en-US" sz="2800">
              <a:latin typeface="Lucida Console" pitchFamily="49" charset="0"/>
            </a:endParaRPr>
          </a:p>
          <a:p>
            <a:r>
              <a:rPr lang="en-US" sz="2800" err="1">
                <a:latin typeface="Lucida Console" pitchFamily="49" charset="0"/>
              </a:rPr>
              <a:t>pcap_next_ex</a:t>
            </a:r>
            <a:r>
              <a:rPr lang="en-US"/>
              <a:t> is blocking</a:t>
            </a:r>
          </a:p>
          <a:p>
            <a:pPr lvl="1"/>
            <a:r>
              <a:rPr lang="en-US" sz="2400"/>
              <a:t>It respects the timeout </a:t>
            </a:r>
            <a:r>
              <a:rPr lang="en-US" sz="2400" smtClean="0"/>
              <a:t>set </a:t>
            </a:r>
            <a:r>
              <a:rPr lang="en-US" sz="2400"/>
              <a:t>in </a:t>
            </a:r>
            <a:r>
              <a:rPr lang="en-US" sz="2000" err="1">
                <a:latin typeface="Lucida Console" pitchFamily="49" charset="0"/>
              </a:rPr>
              <a:t>pcap_open_live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A615E994-1DE9-48CA-A834-EE2A1DB42399}" type="slidenum">
              <a:rPr lang="en-US"/>
              <a:t>14</a:t>
            </a:fld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Timestamps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6050"/>
            <a:ext cx="8388350" cy="54356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/>
              <a:t>They are generated in software after</a:t>
            </a:r>
          </a:p>
          <a:p>
            <a:pPr marL="1106488" lvl="1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The packet has been received by the NIC</a:t>
            </a:r>
          </a:p>
          <a:p>
            <a:pPr marL="1106488" lvl="1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The NIC has notified the OS about available packets (interrupt coalescing)</a:t>
            </a:r>
          </a:p>
          <a:p>
            <a:pPr marL="1106488" lvl="1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The NIC driver has processed the packet and notified NDIS about the packet</a:t>
            </a:r>
          </a:p>
          <a:p>
            <a:pPr marL="1106488" lvl="1" indent="-533400">
              <a:lnSpc>
                <a:spcPct val="80000"/>
              </a:lnSpc>
            </a:pPr>
            <a:endParaRPr lang="en-US"/>
          </a:p>
          <a:p>
            <a:pPr marL="609600" indent="-609600">
              <a:lnSpc>
                <a:spcPct val="80000"/>
              </a:lnSpc>
            </a:pPr>
            <a:r>
              <a:rPr lang="en-US"/>
              <a:t>The precision is in the order of tens of microseconds in the best case.</a:t>
            </a:r>
          </a:p>
          <a:p>
            <a:pPr marL="609600" indent="-609600">
              <a:lnSpc>
                <a:spcPct val="80000"/>
              </a:lnSpc>
            </a:pPr>
            <a:endParaRPr lang="en-US"/>
          </a:p>
          <a:p>
            <a:pPr marL="609600" indent="-609600">
              <a:lnSpc>
                <a:spcPct val="80000"/>
              </a:lnSpc>
            </a:pPr>
            <a:r>
              <a:rPr lang="en-US"/>
              <a:t>Do not rely on timestamps for critical measurements.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0E61D676-5D16-4CB0-B28D-F823B96867CF}" type="slidenum">
              <a:rPr lang="en-US"/>
              <a:t>15</a:t>
            </a:fld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93113" cy="723900"/>
          </a:xfrm>
        </p:spPr>
        <p:txBody>
          <a:bodyPr>
            <a:normAutofit fontScale="90000"/>
          </a:bodyPr>
          <a:lstStyle/>
          <a:p>
            <a:r>
              <a:rPr lang="en-US" sz="4600"/>
              <a:t>Responsiveness vs. performance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6050"/>
            <a:ext cx="8388350" cy="4941908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Packets are received by the app when the timeout elapses or at least mintocopy bytes are in the kernel driver buffer (whatever comes first)</a:t>
            </a:r>
          </a:p>
          <a:p>
            <a:endParaRPr lang="en-US" smtClean="0"/>
          </a:p>
          <a:p>
            <a:r>
              <a:rPr lang="en-US" smtClean="0"/>
              <a:t>Small </a:t>
            </a:r>
            <a:r>
              <a:rPr lang="en-US"/>
              <a:t>read timeouts can affect performance</a:t>
            </a:r>
          </a:p>
          <a:p>
            <a:endParaRPr lang="en-US"/>
          </a:p>
          <a:p>
            <a:r>
              <a:rPr lang="en-US"/>
              <a:t>Small mintocopy values can affect performance</a:t>
            </a:r>
          </a:p>
          <a:p>
            <a:endParaRPr lang="en-US"/>
          </a:p>
          <a:p>
            <a:r>
              <a:rPr lang="en-US"/>
              <a:t>Do you really need to get the packets as soon as they arrive?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33095634-7A94-4D2E-BA3F-C7589D77AA56}" type="slidenum">
              <a:rPr lang="en-US"/>
              <a:t>16</a:t>
            </a:fld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Devpack samples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6050"/>
            <a:ext cx="8388350" cy="3478213"/>
          </a:xfrm>
        </p:spPr>
        <p:txBody>
          <a:bodyPr>
            <a:normAutofit/>
          </a:bodyPr>
          <a:lstStyle/>
          <a:p>
            <a:r>
              <a:rPr lang="en-US" smtClean="0"/>
              <a:t>Use </a:t>
            </a:r>
            <a:r>
              <a:rPr lang="en-US"/>
              <a:t>them as a reference</a:t>
            </a:r>
          </a:p>
          <a:p>
            <a:pPr lvl="1"/>
            <a:r>
              <a:rPr lang="en-US" sz="2400"/>
              <a:t>Header files to include (or not)</a:t>
            </a:r>
          </a:p>
          <a:p>
            <a:pPr lvl="1"/>
            <a:endParaRPr lang="en-US" sz="2400"/>
          </a:p>
          <a:p>
            <a:pPr lvl="1"/>
            <a:r>
              <a:rPr lang="en-US" sz="2400"/>
              <a:t>LIB files</a:t>
            </a:r>
          </a:p>
          <a:p>
            <a:pPr lvl="1"/>
            <a:endParaRPr lang="en-US" sz="2400"/>
          </a:p>
          <a:p>
            <a:pPr lvl="1"/>
            <a:r>
              <a:rPr lang="en-US" sz="2400"/>
              <a:t>How to open/close an adapter or capture packets from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79D34568-8632-4A11-9372-0BA461F7942D}" type="slidenum">
              <a:rPr lang="en-US"/>
              <a:t>17</a:t>
            </a:fld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GUI applications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6050"/>
            <a:ext cx="8388350" cy="4473575"/>
          </a:xfrm>
        </p:spPr>
        <p:txBody>
          <a:bodyPr/>
          <a:lstStyle/>
          <a:p>
            <a:r>
              <a:rPr lang="en-US"/>
              <a:t>The UI needs to be responsive while capturing.</a:t>
            </a:r>
          </a:p>
          <a:p>
            <a:r>
              <a:rPr lang="en-US"/>
              <a:t>Use a separate thread to capture (or inject) packets.</a:t>
            </a:r>
          </a:p>
          <a:p>
            <a:r>
              <a:rPr lang="en-US"/>
              <a:t>Use messages for inter-thread communication.</a:t>
            </a:r>
          </a:p>
          <a:p>
            <a:pPr lvl="1"/>
            <a:r>
              <a:rPr lang="en-US" sz="2000" err="1">
                <a:latin typeface="Lucida Console" pitchFamily="49" charset="0"/>
              </a:rPr>
              <a:t>SendMessage</a:t>
            </a:r>
            <a:endParaRPr lang="en-US" sz="2400"/>
          </a:p>
          <a:p>
            <a:pPr lvl="1"/>
            <a:r>
              <a:rPr lang="en-US" sz="2000" err="1">
                <a:latin typeface="Lucida Console" pitchFamily="49" charset="0"/>
              </a:rPr>
              <a:t>PostMessage</a:t>
            </a:r>
          </a:p>
          <a:p>
            <a:r>
              <a:rPr lang="en-US"/>
              <a:t>Do NOT touch the UI in the capture thread!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2ACD425B-18EA-459F-BC20-4C3C9D2A5602}" type="slidenum">
              <a:rPr lang="en-US"/>
              <a:t>18</a:t>
            </a:fld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Wireless capture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6050"/>
            <a:ext cx="8388350" cy="4938713"/>
          </a:xfrm>
        </p:spPr>
        <p:txBody>
          <a:bodyPr>
            <a:normAutofit/>
          </a:bodyPr>
          <a:lstStyle/>
          <a:p>
            <a:r>
              <a:rPr lang="en-US" sz="2800"/>
              <a:t>Most adapters (excluding AirPcap) do not support promiscuous/monitor mode</a:t>
            </a:r>
          </a:p>
          <a:p>
            <a:pPr lvl="1"/>
            <a:r>
              <a:rPr lang="en-US" sz="2000"/>
              <a:t>It’s a limit of the hardware/NIC driver</a:t>
            </a:r>
          </a:p>
          <a:p>
            <a:pPr lvl="1"/>
            <a:r>
              <a:rPr lang="en-US" sz="2000"/>
              <a:t>It’s not a limit of WinPcap</a:t>
            </a:r>
          </a:p>
          <a:p>
            <a:pPr lvl="1"/>
            <a:r>
              <a:rPr lang="en-US" sz="2000"/>
              <a:t>Bug in WinPcap: it doesn’t detect lack of promiscuous support. Fixed in 4.1 betas.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r>
              <a:rPr lang="en-US" sz="2800"/>
              <a:t>Ethernet “fake” frames. No management/control frames, no 802.11 headers.</a:t>
            </a:r>
          </a:p>
          <a:p>
            <a:endParaRPr lang="en-US" sz="2800"/>
          </a:p>
          <a:p>
            <a:r>
              <a:rPr lang="en-US" sz="2800"/>
              <a:t>Vista native Wi-Fi drivers? Not really.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9C034EDF-0444-491B-97C2-33B717602628}" type="slidenum">
              <a:rPr lang="en-US"/>
              <a:t>19</a:t>
            </a:fld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6050"/>
            <a:ext cx="8388350" cy="2867025"/>
          </a:xfrm>
        </p:spPr>
        <p:txBody>
          <a:bodyPr>
            <a:normAutofit lnSpcReduction="10000"/>
          </a:bodyPr>
          <a:lstStyle/>
          <a:p>
            <a:r>
              <a:rPr lang="en-US"/>
              <a:t>Do’s and Don’ts</a:t>
            </a:r>
          </a:p>
          <a:p>
            <a:endParaRPr lang="en-US"/>
          </a:p>
          <a:p>
            <a:r>
              <a:rPr lang="en-US"/>
              <a:t>Tips and tricks</a:t>
            </a:r>
          </a:p>
          <a:p>
            <a:endParaRPr lang="en-US"/>
          </a:p>
          <a:p>
            <a:r>
              <a:rPr lang="en-US"/>
              <a:t>Open discussion/questions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E241713D-7D28-44D1-81A2-709437CFF9D5}" type="slidenum">
              <a:rPr lang="en-US"/>
              <a:t>2</a:t>
            </a:fld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Privileges to run WinPcap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6050"/>
            <a:ext cx="8388350" cy="4799032"/>
          </a:xfrm>
        </p:spPr>
        <p:txBody>
          <a:bodyPr>
            <a:normAutofit fontScale="85000" lnSpcReduction="10000"/>
          </a:bodyPr>
          <a:lstStyle/>
          <a:p>
            <a:r>
              <a:rPr lang="en-US"/>
              <a:t>Pretty weak security model</a:t>
            </a:r>
          </a:p>
          <a:p>
            <a:endParaRPr lang="en-US"/>
          </a:p>
          <a:p>
            <a:r>
              <a:rPr lang="en-US" smtClean="0"/>
              <a:t>Admin </a:t>
            </a:r>
            <a:r>
              <a:rPr lang="en-US"/>
              <a:t>privileges are needed to</a:t>
            </a:r>
          </a:p>
          <a:p>
            <a:pPr lvl="1"/>
            <a:r>
              <a:rPr lang="en-US" sz="2400"/>
              <a:t>Install WinPcap</a:t>
            </a:r>
          </a:p>
          <a:p>
            <a:pPr lvl="1"/>
            <a:r>
              <a:rPr lang="en-US" sz="2400"/>
              <a:t>Start the driver </a:t>
            </a:r>
            <a:r>
              <a:rPr lang="en-US" sz="2400" b="1" i="1"/>
              <a:t>at each </a:t>
            </a:r>
            <a:r>
              <a:rPr lang="en-US" sz="2400" b="1" i="1" smtClean="0"/>
              <a:t>reboot</a:t>
            </a:r>
          </a:p>
          <a:p>
            <a:endParaRPr lang="en-US" b="1" i="1" smtClean="0"/>
          </a:p>
          <a:p>
            <a:r>
              <a:rPr lang="en-US" smtClean="0"/>
              <a:t>Change the driver start type to SERVICE_AUTO_START to have the driver started at boot time</a:t>
            </a:r>
            <a:endParaRPr lang="en-US" b="1" i="1"/>
          </a:p>
          <a:p>
            <a:endParaRPr lang="en-US"/>
          </a:p>
          <a:p>
            <a:r>
              <a:rPr lang="en-US"/>
              <a:t>Once the driver is running, a standard user can capture/inject packets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0A33810A-3A25-4BF6-BE1B-3F777FCD6FE5}" type="slidenum">
              <a:rPr lang="en-US"/>
              <a:t>20</a:t>
            </a:fld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WinPcap and .NET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6051"/>
            <a:ext cx="8388350" cy="487047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/>
              <a:t>You need to create your own wrapper, or use an existing one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No official wrappers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No support for 3</a:t>
            </a:r>
            <a:r>
              <a:rPr lang="en-US" sz="2400" baseline="30000"/>
              <a:t>rd</a:t>
            </a:r>
            <a:r>
              <a:rPr lang="en-US" sz="2400"/>
              <a:t> party ones</a:t>
            </a:r>
          </a:p>
          <a:p>
            <a:pPr lvl="1">
              <a:lnSpc>
                <a:spcPct val="80000"/>
              </a:lnSpc>
            </a:pPr>
            <a:endParaRPr lang="en-US"/>
          </a:p>
          <a:p>
            <a:pPr>
              <a:lnSpc>
                <a:spcPct val="80000"/>
              </a:lnSpc>
            </a:pPr>
            <a:r>
              <a:rPr lang="en-US"/>
              <a:t>Marshalling packet </a:t>
            </a:r>
            <a:r>
              <a:rPr lang="en-US" smtClean="0"/>
              <a:t>contents (without copies) </a:t>
            </a:r>
            <a:r>
              <a:rPr lang="en-US"/>
              <a:t>is not trivial</a:t>
            </a:r>
          </a:p>
          <a:p>
            <a:pPr>
              <a:lnSpc>
                <a:spcPct val="80000"/>
              </a:lnSpc>
            </a:pPr>
            <a:endParaRPr lang="en-US"/>
          </a:p>
          <a:p>
            <a:pPr>
              <a:lnSpc>
                <a:spcPct val="80000"/>
              </a:lnSpc>
            </a:pPr>
            <a:r>
              <a:rPr lang="en-US"/>
              <a:t>Some APIs (e.g. </a:t>
            </a:r>
            <a:r>
              <a:rPr lang="en-US" sz="2400" err="1">
                <a:latin typeface="Lucida Console" pitchFamily="49" charset="0"/>
              </a:rPr>
              <a:t>pcap_findalldevs</a:t>
            </a:r>
            <a:r>
              <a:rPr lang="en-US"/>
              <a:t>) are not .NET friendly</a:t>
            </a:r>
          </a:p>
          <a:p>
            <a:pPr>
              <a:lnSpc>
                <a:spcPct val="80000"/>
              </a:lnSpc>
            </a:pPr>
            <a:endParaRPr lang="en-US"/>
          </a:p>
          <a:p>
            <a:pPr>
              <a:lnSpc>
                <a:spcPct val="80000"/>
              </a:lnSpc>
            </a:pPr>
            <a:r>
              <a:rPr lang="en-US"/>
              <a:t>Use managed C++ to create your wrapper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168C7F3A-688C-4624-803D-24820F6754C4}" type="slidenum">
              <a:rPr lang="en-US"/>
              <a:t>21</a:t>
            </a:fld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60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5791" name="Rectangle 1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Do’s and Don’ts</a:t>
            </a:r>
          </a:p>
        </p:txBody>
      </p:sp>
      <p:sp>
        <p:nvSpPr>
          <p:cNvPr id="75792" name="Rectangle 1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Packet reception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6050"/>
            <a:ext cx="8388350" cy="5138738"/>
          </a:xfrm>
        </p:spPr>
        <p:txBody>
          <a:bodyPr/>
          <a:lstStyle/>
          <a:p>
            <a:r>
              <a:rPr lang="en-US"/>
              <a:t>Do NOT keep the packet pointers received from</a:t>
            </a:r>
          </a:p>
          <a:p>
            <a:pPr lvl="1"/>
            <a:r>
              <a:rPr lang="en-US" sz="2400" err="1">
                <a:latin typeface="Lucida Console" pitchFamily="49" charset="0"/>
              </a:rPr>
              <a:t>pcap_next_ex</a:t>
            </a:r>
          </a:p>
          <a:p>
            <a:pPr lvl="1"/>
            <a:r>
              <a:rPr lang="en-US" sz="2400" err="1">
                <a:latin typeface="Lucida Console" pitchFamily="49" charset="0"/>
              </a:rPr>
              <a:t>pcap_loop</a:t>
            </a:r>
          </a:p>
          <a:p>
            <a:pPr lvl="1"/>
            <a:r>
              <a:rPr lang="en-US" sz="2400" err="1">
                <a:latin typeface="Lucida Console" pitchFamily="49" charset="0"/>
              </a:rPr>
              <a:t>pcap_dispatch</a:t>
            </a:r>
          </a:p>
          <a:p>
            <a:pPr lvl="1"/>
            <a:r>
              <a:rPr lang="en-US" sz="2400" err="1">
                <a:latin typeface="Lucida Console" pitchFamily="49" charset="0"/>
              </a:rPr>
              <a:t>pcap_next</a:t>
            </a:r>
          </a:p>
          <a:p>
            <a:pPr lvl="1">
              <a:buFont typeface="Wingdings" pitchFamily="2" charset="2"/>
              <a:buNone/>
            </a:pPr>
            <a:r>
              <a:rPr lang="en-US" sz="3200"/>
              <a:t>in your own data structures.</a:t>
            </a:r>
          </a:p>
          <a:p>
            <a:r>
              <a:rPr lang="en-US"/>
              <a:t>They are valid only up to the next call to </a:t>
            </a:r>
            <a:r>
              <a:rPr lang="en-US" sz="2800" err="1">
                <a:latin typeface="Lucida Console" pitchFamily="49" charset="0"/>
              </a:rPr>
              <a:t>pcap_next_ex</a:t>
            </a:r>
            <a:r>
              <a:rPr lang="en-US"/>
              <a:t>. </a:t>
            </a:r>
          </a:p>
          <a:p>
            <a:r>
              <a:rPr lang="en-US"/>
              <a:t>Copy the packets if needed.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C5E80D88-4D55-4471-8D6B-156450FCFA5F}" type="slidenum">
              <a:rPr lang="en-US"/>
              <a:t>4</a:t>
            </a:fld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Packet dissection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6050"/>
            <a:ext cx="8388350" cy="53863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Packets can be truncated. 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Be savvy when dissecting packets, check boundaries.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If you receive a 30 bytes IP packet, the IP header is </a:t>
            </a:r>
            <a:r>
              <a:rPr lang="en-US" sz="2400" b="1"/>
              <a:t>truncated</a:t>
            </a:r>
            <a:r>
              <a:rPr lang="en-US" sz="2400"/>
              <a:t>!</a:t>
            </a:r>
          </a:p>
          <a:p>
            <a:pPr>
              <a:lnSpc>
                <a:spcPct val="80000"/>
              </a:lnSpc>
            </a:pPr>
            <a:endParaRPr lang="en-US" smtClean="0"/>
          </a:p>
          <a:p>
            <a:pPr>
              <a:lnSpc>
                <a:spcPct val="80000"/>
              </a:lnSpc>
            </a:pPr>
            <a:endParaRPr lang="en-US"/>
          </a:p>
          <a:p>
            <a:pPr>
              <a:lnSpc>
                <a:spcPct val="80000"/>
              </a:lnSpc>
            </a:pPr>
            <a:endParaRPr lang="en-US"/>
          </a:p>
          <a:p>
            <a:pPr>
              <a:lnSpc>
                <a:spcPct val="80000"/>
              </a:lnSpc>
            </a:pPr>
            <a:r>
              <a:rPr lang="en-US"/>
              <a:t>Do NOT assume that the headers have a fixed length!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The IP header is 20 bytes </a:t>
            </a:r>
            <a:r>
              <a:rPr lang="en-US" sz="2400" i="1"/>
              <a:t>when</a:t>
            </a:r>
            <a:r>
              <a:rPr lang="en-US" sz="2400"/>
              <a:t> there are no options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Compute the header length properly</a:t>
            </a:r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366C6ABE-2898-4352-80CA-819856F479D8}" type="slidenum">
              <a:rPr lang="en-US"/>
              <a:t>5</a:t>
            </a:fld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3203575" y="3214686"/>
            <a:ext cx="2232025" cy="360362"/>
          </a:xfrm>
          <a:prstGeom prst="rect">
            <a:avLst/>
          </a:prstGeom>
          <a:gradFill rotWithShape="1">
            <a:gsLst>
              <a:gs pos="0">
                <a:srgbClr val="FDBB9D"/>
              </a:gs>
              <a:gs pos="100000">
                <a:srgbClr val="FF9999"/>
              </a:gs>
            </a:gsLst>
            <a:lin ang="13500000" scaled="0"/>
          </a:gradFill>
          <a:ln w="12700">
            <a:solidFill>
              <a:srgbClr val="FF6699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1800">
                <a:effectLst/>
              </a:rPr>
              <a:t>IP header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971550" y="3214686"/>
            <a:ext cx="2232025" cy="360362"/>
          </a:xfrm>
          <a:prstGeom prst="rect">
            <a:avLst/>
          </a:prstGeom>
          <a:gradFill rotWithShape="1">
            <a:gsLst>
              <a:gs pos="0">
                <a:srgbClr val="B9DCFF"/>
              </a:gs>
              <a:gs pos="100000">
                <a:schemeClr val="accent1"/>
              </a:gs>
            </a:gsLst>
            <a:lin ang="13500000" scaled="0"/>
          </a:gra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1800">
                <a:effectLst/>
              </a:rPr>
              <a:t>Ethernet header</a:t>
            </a: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5435600" y="3214686"/>
            <a:ext cx="1152525" cy="360362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rgbClr val="B1E5B1"/>
              </a:gs>
            </a:gsLst>
            <a:lin ang="2700000" scaled="1"/>
          </a:gradFill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effectLst/>
              </a:rPr>
              <a:t>IP options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 flipH="1">
            <a:off x="971550" y="3575048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 flipH="1">
            <a:off x="3203575" y="3575048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 flipH="1">
            <a:off x="5435600" y="3575048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 flipH="1">
            <a:off x="6588125" y="3575048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>
            <a:off x="971550" y="3719511"/>
            <a:ext cx="2232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3203575" y="3719511"/>
            <a:ext cx="2232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>
            <a:off x="5435600" y="3719511"/>
            <a:ext cx="1152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1547813" y="3648073"/>
            <a:ext cx="99695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effectLst/>
              </a:rPr>
              <a:t>14 bytes</a:t>
            </a: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3779838" y="3648073"/>
            <a:ext cx="99695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effectLst/>
              </a:rPr>
              <a:t>20 bytes</a:t>
            </a:r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5491163" y="3648073"/>
            <a:ext cx="1168400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>
                <a:effectLst/>
              </a:rPr>
              <a:t>0 or more </a:t>
            </a:r>
            <a:br>
              <a:rPr lang="en-US" sz="1600">
                <a:effectLst/>
              </a:rPr>
            </a:br>
            <a:r>
              <a:rPr lang="en-US" sz="1600">
                <a:effectLst/>
              </a:rPr>
              <a:t>bytes</a:t>
            </a:r>
          </a:p>
        </p:txBody>
      </p:sp>
      <p:sp>
        <p:nvSpPr>
          <p:cNvPr id="55316" name="Rectangle 20"/>
          <p:cNvSpPr>
            <a:spLocks noChangeArrowheads="1"/>
          </p:cNvSpPr>
          <p:nvPr/>
        </p:nvSpPr>
        <p:spPr bwMode="auto">
          <a:xfrm>
            <a:off x="6588125" y="3214686"/>
            <a:ext cx="1800225" cy="360362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rgbClr val="FDBB9D"/>
              </a:gs>
            </a:gsLst>
            <a:lin ang="2700000" scaled="1"/>
          </a:gra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1800">
                <a:effectLst/>
              </a:rPr>
              <a:t>L4 protocol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1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2" nodeType="with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3" nodeType="with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4" nodeType="withEffect"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5" nodeType="with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6" nodeType="withEffect"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7" nodeType="withEffect"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8" nodeType="withEffect"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9" nodeType="withEffect"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10" nodeType="withEffect"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11" nodeType="withEffect"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12" nodeType="withEffect"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13" nodeType="withEffect"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14" nodeType="withEffect"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uiExpand="1" build="p"/>
      <p:bldP spid="55300" grpId="1"/>
      <p:bldP spid="55301" grpId="2"/>
      <p:bldP spid="55302" grpId="3"/>
      <p:bldP spid="55306" grpId="4"/>
      <p:bldP spid="55307" grpId="5"/>
      <p:bldP spid="55308" grpId="6"/>
      <p:bldP spid="55309" grpId="7"/>
      <p:bldP spid="55310" grpId="8"/>
      <p:bldP spid="55311" grpId="9"/>
      <p:bldP spid="55312" grpId="10"/>
      <p:bldP spid="55313" grpId="11"/>
      <p:bldP spid="55314" grpId="12"/>
      <p:bldP spid="55315" grpId="13"/>
      <p:bldP spid="55316" grpId="1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link types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6051"/>
            <a:ext cx="8388350" cy="5013346"/>
          </a:xfrm>
        </p:spPr>
        <p:txBody>
          <a:bodyPr>
            <a:normAutofit lnSpcReduction="10000"/>
          </a:bodyPr>
          <a:lstStyle/>
          <a:p>
            <a:r>
              <a:rPr lang="en-US"/>
              <a:t>Do NOT assume that the link type is Ethernet (</a:t>
            </a:r>
            <a:r>
              <a:rPr lang="en-US" sz="2800">
                <a:latin typeface="Lucida Console" pitchFamily="49" charset="0"/>
              </a:rPr>
              <a:t>DLT_EN10MB</a:t>
            </a:r>
            <a:r>
              <a:rPr lang="en-US"/>
              <a:t>).</a:t>
            </a:r>
          </a:p>
          <a:p>
            <a:endParaRPr lang="en-US"/>
          </a:p>
          <a:p>
            <a:r>
              <a:rPr lang="en-US"/>
              <a:t>Check the link type with </a:t>
            </a:r>
            <a:r>
              <a:rPr lang="en-US" sz="2800" err="1">
                <a:latin typeface="Lucida Console" pitchFamily="49" charset="0"/>
              </a:rPr>
              <a:t>pcap_datalink</a:t>
            </a:r>
          </a:p>
          <a:p>
            <a:endParaRPr lang="en-US"/>
          </a:p>
          <a:p>
            <a:r>
              <a:rPr lang="en-US"/>
              <a:t>In case of wireless (AirPcap), three possible encapsulations</a:t>
            </a:r>
          </a:p>
          <a:p>
            <a:pPr lvl="1"/>
            <a:r>
              <a:rPr lang="en-US" sz="2400"/>
              <a:t>Bare 802.11 (no meta-information)</a:t>
            </a:r>
          </a:p>
          <a:p>
            <a:pPr lvl="1"/>
            <a:r>
              <a:rPr lang="en-US" sz="2400"/>
              <a:t>Per-Packet Information (PPI)</a:t>
            </a:r>
          </a:p>
          <a:p>
            <a:pPr lvl="1"/>
            <a:r>
              <a:rPr lang="en-US" sz="2400" err="1"/>
              <a:t>Radiotap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B67B89BD-9BC5-4FA1-91B3-2D66BEC6A667}" type="slidenum">
              <a:rPr lang="en-US"/>
              <a:t>6</a:t>
            </a:fld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Packet API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6050"/>
            <a:ext cx="8388350" cy="5465763"/>
          </a:xfrm>
        </p:spPr>
        <p:txBody>
          <a:bodyPr/>
          <a:lstStyle/>
          <a:p>
            <a:r>
              <a:rPr lang="en-US" sz="3600"/>
              <a:t>Do NOT use it.</a:t>
            </a:r>
          </a:p>
          <a:p>
            <a:pPr lvl="1"/>
            <a:r>
              <a:rPr lang="en-US" sz="2400"/>
              <a:t>No longer documented (it was a mistake)</a:t>
            </a:r>
          </a:p>
          <a:p>
            <a:pPr lvl="1"/>
            <a:r>
              <a:rPr lang="en-US" sz="2400"/>
              <a:t>It can </a:t>
            </a:r>
            <a:r>
              <a:rPr lang="en-US"/>
              <a:t>change between releases</a:t>
            </a:r>
          </a:p>
          <a:p>
            <a:endParaRPr lang="en-US" sz="3600"/>
          </a:p>
          <a:p>
            <a:r>
              <a:rPr lang="en-US" sz="3600"/>
              <a:t>Do NOT access the npf.sys driver directly</a:t>
            </a:r>
          </a:p>
          <a:p>
            <a:pPr lvl="1"/>
            <a:r>
              <a:rPr lang="en-US" sz="2400"/>
              <a:t>IOCTLs</a:t>
            </a:r>
            <a:r>
              <a:rPr lang="en-US"/>
              <a:t> change over time</a:t>
            </a:r>
          </a:p>
          <a:p>
            <a:pPr lvl="1"/>
            <a:endParaRPr lang="en-US" sz="3200"/>
          </a:p>
          <a:p>
            <a:r>
              <a:rPr lang="en-US" sz="4000"/>
              <a:t>Use the pcap API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9B01020B-FF74-4CF3-A9CE-CBFB13BF1D21}" type="slidenum">
              <a:rPr lang="en-US"/>
              <a:t>7</a:t>
            </a:fld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WinPcap installation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6050"/>
            <a:ext cx="8388350" cy="5138738"/>
          </a:xfrm>
        </p:spPr>
        <p:txBody>
          <a:bodyPr/>
          <a:lstStyle/>
          <a:p>
            <a:r>
              <a:rPr lang="en-US"/>
              <a:t>Do NOT create your custom WinPcap installer.</a:t>
            </a:r>
          </a:p>
          <a:p>
            <a:pPr lvl="1"/>
            <a:r>
              <a:rPr lang="en-US" sz="2400"/>
              <a:t>It works most of the times on Windows XP x86.</a:t>
            </a:r>
          </a:p>
          <a:p>
            <a:pPr lvl="2"/>
            <a:r>
              <a:rPr lang="en-US" sz="2000"/>
              <a:t>What about Vista x64 or NT4?</a:t>
            </a:r>
          </a:p>
          <a:p>
            <a:pPr lvl="1"/>
            <a:r>
              <a:rPr lang="en-US" sz="2400"/>
              <a:t>It corrupts </a:t>
            </a:r>
            <a:r>
              <a:rPr lang="en-US" sz="2400" smtClean="0"/>
              <a:t>any </a:t>
            </a:r>
            <a:r>
              <a:rPr lang="en-US" sz="2400"/>
              <a:t>existing installation.</a:t>
            </a:r>
          </a:p>
          <a:p>
            <a:pPr lvl="1"/>
            <a:r>
              <a:rPr lang="en-US" sz="2400"/>
              <a:t>Debugging installation issues is a major pain.</a:t>
            </a:r>
          </a:p>
          <a:p>
            <a:endParaRPr lang="en-US"/>
          </a:p>
          <a:p>
            <a:r>
              <a:rPr lang="en-US"/>
              <a:t>Solutions</a:t>
            </a:r>
          </a:p>
          <a:p>
            <a:pPr lvl="1"/>
            <a:r>
              <a:rPr lang="en-US" sz="2400"/>
              <a:t>Official WinPcap installer.</a:t>
            </a:r>
          </a:p>
          <a:p>
            <a:pPr lvl="1"/>
            <a:r>
              <a:rPr lang="en-US" sz="2400" err="1"/>
              <a:t>WinPcap Professional.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1B09A501-F717-4BB3-86DD-AA3F975E3025}" type="slidenum">
              <a:rPr lang="en-US"/>
              <a:t>8</a:t>
            </a:fld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WinPcap and services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6050"/>
            <a:ext cx="8388350" cy="5216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You can use WinPcap in a service.</a:t>
            </a:r>
          </a:p>
          <a:p>
            <a:pPr>
              <a:lnSpc>
                <a:spcPct val="80000"/>
              </a:lnSpc>
            </a:pPr>
            <a:r>
              <a:rPr lang="en-US" sz="2800"/>
              <a:t>You MUST call any WinPcap function </a:t>
            </a:r>
            <a:r>
              <a:rPr lang="en-US" sz="2800" b="1" i="1"/>
              <a:t>after</a:t>
            </a:r>
            <a:r>
              <a:rPr lang="en-US" sz="2800"/>
              <a:t> you have notified the SCM that the service is started.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Alternatively, put “nm” and “npf” as service dependencies using </a:t>
            </a:r>
            <a:r>
              <a:rPr lang="en-US" sz="2400" err="1">
                <a:latin typeface="Lucida Console" pitchFamily="49" charset="0"/>
              </a:rPr>
              <a:t>ChangeServiceConfig </a:t>
            </a:r>
            <a:r>
              <a:rPr lang="en-US" sz="2800"/>
              <a:t>when installing the service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C670696E-8AF5-4872-83B1-5B8C981899F1}" type="slidenum">
              <a:rPr lang="en-US"/>
              <a:t>9</a:t>
            </a:fld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971550" y="2636839"/>
            <a:ext cx="6624638" cy="2435235"/>
          </a:xfrm>
          <a:prstGeom prst="rect">
            <a:avLst/>
          </a:prstGeom>
          <a:gradFill rotWithShape="1">
            <a:gsLst>
              <a:gs pos="0">
                <a:srgbClr val="78C0B2"/>
              </a:gs>
              <a:gs pos="100000">
                <a:srgbClr val="B9DCFF"/>
              </a:gs>
            </a:gsLst>
            <a:lin ang="2700000" scaled="1"/>
          </a:gradFill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1200">
                <a:solidFill>
                  <a:srgbClr val="000066"/>
                </a:solidFill>
                <a:effectLst/>
                <a:latin typeface="Lucida Console" pitchFamily="49" charset="0"/>
              </a:rPr>
              <a:t>VOID ServiceStart (DWORD dwArgc, LPTSTR *lpszArgv)</a:t>
            </a:r>
          </a:p>
          <a:p>
            <a:r>
              <a:rPr lang="en-US" sz="1200">
                <a:solidFill>
                  <a:srgbClr val="000066"/>
                </a:solidFill>
                <a:effectLst/>
                <a:latin typeface="Lucida Console" pitchFamily="49" charset="0"/>
              </a:rPr>
              <a:t>{</a:t>
            </a:r>
          </a:p>
          <a:p>
            <a:r>
              <a:rPr lang="en-US" sz="1200">
                <a:solidFill>
                  <a:srgbClr val="000066"/>
                </a:solidFill>
                <a:effectLst/>
                <a:latin typeface="Lucida Console" pitchFamily="49" charset="0"/>
              </a:rPr>
              <a:t>   //</a:t>
            </a:r>
          </a:p>
          <a:p>
            <a:r>
              <a:rPr lang="en-US" sz="1200">
                <a:solidFill>
                  <a:srgbClr val="000066"/>
                </a:solidFill>
                <a:effectLst/>
                <a:latin typeface="Lucida Console" pitchFamily="49" charset="0"/>
              </a:rPr>
              <a:t>   // perform any initialization here</a:t>
            </a:r>
          </a:p>
          <a:p>
            <a:r>
              <a:rPr lang="en-US" sz="1200">
                <a:solidFill>
                  <a:srgbClr val="000066"/>
                </a:solidFill>
                <a:effectLst/>
                <a:latin typeface="Lucida Console" pitchFamily="49" charset="0"/>
              </a:rPr>
              <a:t>   </a:t>
            </a:r>
            <a:r>
              <a:rPr lang="en-US" sz="1200" smtClean="0">
                <a:solidFill>
                  <a:srgbClr val="000066"/>
                </a:solidFill>
                <a:effectLst/>
                <a:latin typeface="Lucida Console" pitchFamily="49" charset="0"/>
              </a:rPr>
              <a:t>// </a:t>
            </a:r>
            <a:r>
              <a:rPr lang="en-US" sz="1200">
                <a:solidFill>
                  <a:srgbClr val="000066"/>
                </a:solidFill>
                <a:effectLst/>
                <a:latin typeface="Lucida Console" pitchFamily="49" charset="0"/>
              </a:rPr>
              <a:t>DO NOT CALL WINPCAP HERE</a:t>
            </a:r>
          </a:p>
          <a:p>
            <a:r>
              <a:rPr lang="en-US" sz="1200">
                <a:solidFill>
                  <a:srgbClr val="000066"/>
                </a:solidFill>
                <a:effectLst/>
                <a:latin typeface="Lucida Console" pitchFamily="49" charset="0"/>
              </a:rPr>
              <a:t>   // </a:t>
            </a:r>
          </a:p>
          <a:p>
            <a:r>
              <a:rPr lang="en-US" sz="1200">
                <a:solidFill>
                  <a:srgbClr val="000066"/>
                </a:solidFill>
                <a:effectLst/>
                <a:latin typeface="Lucida Console" pitchFamily="49" charset="0"/>
              </a:rPr>
              <a:t>   SetServiceStatus( ....SERVICE_RUNNING...);</a:t>
            </a:r>
          </a:p>
          <a:p>
            <a:endParaRPr lang="en-US" sz="1200">
              <a:solidFill>
                <a:srgbClr val="000066"/>
              </a:solidFill>
              <a:effectLst/>
              <a:latin typeface="Lucida Console" pitchFamily="49" charset="0"/>
            </a:endParaRPr>
          </a:p>
          <a:p>
            <a:r>
              <a:rPr lang="en-US" sz="1200">
                <a:solidFill>
                  <a:srgbClr val="000066"/>
                </a:solidFill>
                <a:effectLst/>
                <a:latin typeface="Lucida Console" pitchFamily="49" charset="0"/>
              </a:rPr>
              <a:t>   //</a:t>
            </a:r>
          </a:p>
          <a:p>
            <a:r>
              <a:rPr lang="en-US" sz="1200">
                <a:solidFill>
                  <a:srgbClr val="000066"/>
                </a:solidFill>
                <a:effectLst/>
                <a:latin typeface="Lucida Console" pitchFamily="49" charset="0"/>
              </a:rPr>
              <a:t>   // Service is now running, perform work until shutdown</a:t>
            </a:r>
          </a:p>
          <a:p>
            <a:r>
              <a:rPr lang="en-US" sz="1200">
                <a:solidFill>
                  <a:srgbClr val="000066"/>
                </a:solidFill>
                <a:effectLst/>
                <a:latin typeface="Lucida Console" pitchFamily="49" charset="0"/>
              </a:rPr>
              <a:t>   </a:t>
            </a:r>
            <a:r>
              <a:rPr lang="en-US" sz="1200" smtClean="0">
                <a:solidFill>
                  <a:srgbClr val="000066"/>
                </a:solidFill>
                <a:effectLst/>
                <a:latin typeface="Lucida Console" pitchFamily="49" charset="0"/>
              </a:rPr>
              <a:t>// </a:t>
            </a:r>
            <a:r>
              <a:rPr lang="en-US" sz="1200">
                <a:solidFill>
                  <a:srgbClr val="000066"/>
                </a:solidFill>
                <a:effectLst/>
                <a:latin typeface="Lucida Console" pitchFamily="49" charset="0"/>
              </a:rPr>
              <a:t>Start using WinPcap here</a:t>
            </a:r>
          </a:p>
          <a:p>
            <a:r>
              <a:rPr lang="en-US" sz="1200">
                <a:solidFill>
                  <a:srgbClr val="000066"/>
                </a:solidFill>
                <a:effectLst/>
                <a:latin typeface="Lucida Console" pitchFamily="49" charset="0"/>
              </a:rPr>
              <a:t>   //</a:t>
            </a:r>
          </a:p>
          <a:p>
            <a:r>
              <a:rPr lang="en-US" sz="1200">
                <a:solidFill>
                  <a:srgbClr val="000066"/>
                </a:solidFill>
                <a:effectLst/>
                <a:latin typeface="Lucida Console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1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uiExpand="1" build="p"/>
      <p:bldP spid="60421" grpId="1"/>
    </p:bldLst>
  </p:timing>
</p:sld>
</file>

<file path=ppt/tags/tag1.xml><?xml version="1.0" encoding="utf-8"?>
<p:tagLst xmlns:p="http://schemas.openxmlformats.org/presentationml/2006/main">
  <p:tag name="TIMING" val="|2.5|13.7|8.2"/>
</p:tagLst>
</file>

<file path=ppt/tags/tag10.xml><?xml version="1.0" encoding="utf-8"?>
<p:tagLst xmlns:p="http://schemas.openxmlformats.org/presentationml/2006/main">
  <p:tag name="TIMING" val="|12.6|69.5|83.1"/>
</p:tagLst>
</file>

<file path=ppt/tags/tag11.xml><?xml version="1.0" encoding="utf-8"?>
<p:tagLst xmlns:p="http://schemas.openxmlformats.org/presentationml/2006/main">
  <p:tag name="TIMING" val="|6|38.4|9|75.8|30.4|74.7"/>
</p:tagLst>
</file>

<file path=ppt/tags/tag12.xml><?xml version="1.0" encoding="utf-8"?>
<p:tagLst xmlns:p="http://schemas.openxmlformats.org/presentationml/2006/main">
  <p:tag name="TIMING" val="|9.2|15.6|12.5"/>
</p:tagLst>
</file>

<file path=ppt/tags/tag13.xml><?xml version="1.0" encoding="utf-8"?>
<p:tagLst xmlns:p="http://schemas.openxmlformats.org/presentationml/2006/main">
  <p:tag name="TIMING" val="|9.4"/>
</p:tagLst>
</file>

<file path=ppt/tags/tag14.xml><?xml version="1.0" encoding="utf-8"?>
<p:tagLst xmlns:p="http://schemas.openxmlformats.org/presentationml/2006/main">
  <p:tag name="TIMING" val="|4.4|52.7|31.4|39|19"/>
</p:tagLst>
</file>

<file path=ppt/tags/tag15.xml><?xml version="1.0" encoding="utf-8"?>
<p:tagLst xmlns:p="http://schemas.openxmlformats.org/presentationml/2006/main">
  <p:tag name="TIMING" val="|39.9|129.1|42.6"/>
</p:tagLst>
</file>

<file path=ppt/tags/tag16.xml><?xml version="1.0" encoding="utf-8"?>
<p:tagLst xmlns:p="http://schemas.openxmlformats.org/presentationml/2006/main">
  <p:tag name="TIMING" val="|4|10.7|36.4|53.6"/>
</p:tagLst>
</file>

<file path=ppt/tags/tag17.xml><?xml version="1.0" encoding="utf-8"?>
<p:tagLst xmlns:p="http://schemas.openxmlformats.org/presentationml/2006/main">
  <p:tag name="TIMING" val="|16.9|52|28.2|55.1|38.5"/>
</p:tagLst>
</file>

<file path=ppt/tags/tag18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ags/tag2.xml><?xml version="1.0" encoding="utf-8"?>
<p:tagLst xmlns:p="http://schemas.openxmlformats.org/presentationml/2006/main">
  <p:tag name="TIMING" val="|20.5|191.9|10.6"/>
</p:tagLst>
</file>

<file path=ppt/tags/tag3.xml><?xml version="1.0" encoding="utf-8"?>
<p:tagLst xmlns:p="http://schemas.openxmlformats.org/presentationml/2006/main">
  <p:tag name="TIMING" val="|13.6|65.1|45.7"/>
</p:tagLst>
</file>

<file path=ppt/tags/tag4.xml><?xml version="1.0" encoding="utf-8"?>
<p:tagLst xmlns:p="http://schemas.openxmlformats.org/presentationml/2006/main">
  <p:tag name="TIMING" val="|27.5|18.2|36.4"/>
</p:tagLst>
</file>

<file path=ppt/tags/tag5.xml><?xml version="1.0" encoding="utf-8"?>
<p:tagLst xmlns:p="http://schemas.openxmlformats.org/presentationml/2006/main">
  <p:tag name="TIMING" val="|12.7|103.9|64.2"/>
</p:tagLst>
</file>

<file path=ppt/tags/tag6.xml><?xml version="1.0" encoding="utf-8"?>
<p:tagLst xmlns:p="http://schemas.openxmlformats.org/presentationml/2006/main">
  <p:tag name="TIMING" val="|35.5|173"/>
</p:tagLst>
</file>

<file path=ppt/tags/tag7.xml><?xml version="1.0" encoding="utf-8"?>
<p:tagLst xmlns:p="http://schemas.openxmlformats.org/presentationml/2006/main">
  <p:tag name="TIMING" val="|68.4|182.3|65.9"/>
</p:tagLst>
</file>

<file path=ppt/tags/tag8.xml><?xml version="1.0" encoding="utf-8"?>
<p:tagLst xmlns:p="http://schemas.openxmlformats.org/presentationml/2006/main">
  <p:tag name="TIMING" val="|21.2|53.1"/>
</p:tagLst>
</file>

<file path=ppt/tags/tag9.xml><?xml version="1.0" encoding="utf-8"?>
<p:tagLst xmlns:p="http://schemas.openxmlformats.org/presentationml/2006/main">
  <p:tag name="TIMING" val="|30.7|35.8|17.8"/>
</p:tagLst>
</file>

<file path=ppt/theme/theme1.xml><?xml version="1.0" encoding="utf-8"?>
<a:theme xmlns:r="http://schemas.openxmlformats.org/officeDocument/2006/relationships" xmlns:a="http://schemas.openxmlformats.org/drawingml/2006/main" name="Sharkfest '09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D62AF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Template>Sharkfest '09 Presentation Template</Template>
  <Company>CACE Technologies</Company>
  <PresentationFormat>On-screen Show (4:3)</PresentationFormat>
  <Paragraphs>170</Paragraphs>
  <Slides>22</Slides>
  <Notes>1</Notes>
  <TotalTime>4013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baseType="lpstr" size="23">
      <vt:lpstr>Sharkfest '09 Presentation Template</vt:lpstr>
      <vt:lpstr>Slide 1</vt:lpstr>
      <vt:lpstr>Agenda</vt:lpstr>
      <vt:lpstr>Do’s and Don’ts</vt:lpstr>
      <vt:lpstr>Packet reception</vt:lpstr>
      <vt:lpstr>Packet dissection</vt:lpstr>
      <vt:lpstr>Data link types</vt:lpstr>
      <vt:lpstr>Packet API</vt:lpstr>
      <vt:lpstr>WinPcap installation</vt:lpstr>
      <vt:lpstr>WinPcap and services</vt:lpstr>
      <vt:lpstr>Kernel buffers</vt:lpstr>
      <vt:lpstr>Tips and tricks</vt:lpstr>
      <vt:lpstr>Multiple devices support</vt:lpstr>
      <vt:lpstr>Dumping to disk</vt:lpstr>
      <vt:lpstr>Use pcap_next_ex</vt:lpstr>
      <vt:lpstr>Timestamps</vt:lpstr>
      <vt:lpstr>Responsiveness vs. performance</vt:lpstr>
      <vt:lpstr>Devpack samples</vt:lpstr>
      <vt:lpstr>GUI applications</vt:lpstr>
      <vt:lpstr>Wireless capture </vt:lpstr>
      <vt:lpstr>Privileges to run WinPcap</vt:lpstr>
      <vt:lpstr>WinPcap and .NET</vt:lpstr>
      <vt:lpstr>Questions?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WinPcap Do’s and Don’ts</dc:title>
  <dc:creator>Gianluca Varenni</dc:creator>
  <cp:lastModifiedBy>Gianluca Varenni</cp:lastModifiedBy>
  <cp:revision>34</cp:revision>
  <dcterms:created xsi:type="dcterms:W3CDTF">2003-12-07T16:49:32Z</dcterms:created>
  <dcterms:modified xsi:type="dcterms:W3CDTF">2023-02-24T16:56:34Z</dcterms:modified>
</cp:coreProperties>
</file>