
<file path=[Content_Types].xml><?xml version="1.0" encoding="utf-8"?>
<Types xmlns="http://schemas.openxmlformats.org/package/2006/content-types">
  <Default Extension="rels" ContentType="application/vnd.openxmlformats-package.relationships+xml"/>
  <Default Extension="jpeg" ContentType="image/jpeg"/>
  <Default Extension="vml" ContentType="application/vnd.openxmlformats-officedocument.vmlDrawing"/>
  <Override PartName="/docProps/app.xml" ContentType="application/vnd.openxmlformats-officedocument.extended-properties+xml"/>
  <Override PartName="/docProps/core.xml" ContentType="application/vnd.openxmlformats-package.core-properties+xml"/>
  <Override PartName="/ppt/embeddings/oleObject1.bin" ContentType="application/vnd.openxmlformats-officedocument.oleObject"/>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printerSettings/printerSettings1.bin" ContentType="application/vnd.openxmlformats-officedocument.presentationml.printerSettings"/>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aveSubsetFonts="1">
  <p:sldMasterIdLst>
    <p:sldMasterId id="2147483666" r:id="rId1"/>
  </p:sldMasterIdLst>
  <p:notesMasterIdLst>
    <p:notesMasterId r:id="rId2"/>
  </p:notesMasterIdLst>
  <p:handoutMasterIdLst>
    <p:handoutMasterId r:id="rId3"/>
  </p:handoutMasterIdLst>
  <p:sldIdLst>
    <p:sldId id="324" r:id="rId4"/>
    <p:sldId id="325" r:id="rId5"/>
    <p:sldId id="338" r:id="rId6"/>
    <p:sldId id="339" r:id="rId7"/>
    <p:sldId id="326" r:id="rId8"/>
    <p:sldId id="327" r:id="rId9"/>
    <p:sldId id="328" r:id="rId10"/>
    <p:sldId id="329" r:id="rId11"/>
    <p:sldId id="330" r:id="rId12"/>
    <p:sldId id="331" r:id="rId13"/>
    <p:sldId id="332" r:id="rId14"/>
    <p:sldId id="341" r:id="rId15"/>
    <p:sldId id="342" r:id="rId16"/>
    <p:sldId id="343" r:id="rId17"/>
    <p:sldId id="337" r:id="rId18"/>
    <p:sldId id="344" r:id="rId19"/>
    <p:sldId id="261" r:id="rId20"/>
    <p:sldId id="340" r:id="rId21"/>
    <p:sldId id="267" r:id="rId22"/>
    <p:sldId id="260" r:id="rId23"/>
    <p:sldId id="273" r:id="rId24"/>
    <p:sldId id="274" r:id="rId25"/>
    <p:sldId id="276" r:id="rId26"/>
    <p:sldId id="279" r:id="rId27"/>
    <p:sldId id="280" r:id="rId28"/>
    <p:sldId id="283" r:id="rId29"/>
    <p:sldId id="348"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70" r:id="rId49"/>
    <p:sldId id="371" r:id="rId50"/>
    <p:sldId id="372" r:id="rId51"/>
    <p:sldId id="373" r:id="rId52"/>
    <p:sldId id="374" r:id="rId53"/>
    <p:sldId id="375" r:id="rId54"/>
    <p:sldId id="376" r:id="rId55"/>
    <p:sldId id="377" r:id="rId56"/>
    <p:sldId id="350" r:id="rId57"/>
    <p:sldId id="269" r:id="rId58"/>
    <p:sldId id="349" r:id="rId59"/>
  </p:sldIdLst>
  <p:sldSz cx="9144000" cy="6858000" type="screen4x3"/>
  <p:notesSz cx="7010400" cy="9296400"/>
  <p:custDataLst>
    <p:tags r:id="rId61"/>
  </p:custDataLst>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9DDC"/>
    <a:srgbClr val="807F83"/>
  </p:clrMru>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7" autoAdjust="0"/>
    <p:restoredTop sz="73597" autoAdjust="0"/>
  </p:normalViewPr>
  <p:slideViewPr>
    <p:cSldViewPr>
      <p:cViewPr>
        <p:scale>
          <a:sx n="150" d="100"/>
          <a:sy n="150" d="100"/>
        </p:scale>
        <p:origin x="-1264" y="-10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88"/>
    </p:cViewPr>
  </p:sorterViewPr>
  <p:notesViewPr>
    <p:cSldViewPr>
      <p:cViewPr>
        <p:scale>
          <a:sx n="0" d="100"/>
          <a:sy n="0"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printerSettings" Target="printerSettings/printerSettings1.bin" /><Relationship Id="rId61" Type="http://schemas.openxmlformats.org/officeDocument/2006/relationships/tags" Target="tags/tag1.xml" /><Relationship Id="rId62" Type="http://schemas.openxmlformats.org/officeDocument/2006/relationships/presProps" Target="presProps.xml" /><Relationship Id="rId63" Type="http://schemas.openxmlformats.org/officeDocument/2006/relationships/viewProps" Target="viewProps.xml" /><Relationship Id="rId64" Type="http://schemas.openxmlformats.org/officeDocument/2006/relationships/theme" Target="theme/theme1.xml" /><Relationship Id="rId65" Type="http://schemas.openxmlformats.org/officeDocument/2006/relationships/tableStyles" Target="tableStyles.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59.jpeg"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ct val="0"/>
              </a:spcBef>
              <a:spcAft>
                <a:spcPct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cs typeface="+mn-cs"/>
              </a:defRPr>
            </a:lvl1pPr>
          </a:lstStyle>
          <a:p>
            <a:pPr>
              <a:defRPr/>
            </a:pPr>
            <a:fld id="{C35DA83E-5B4C-4736-9F79-F6EDDDFBA657}" type="datetimeFigureOut">
              <a:rPr lang="en-US"/>
              <a:pPr>
                <a:defRPr/>
              </a:pPr>
              <a:t>6/9/10</a:t>
            </a:fld>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ct val="0"/>
              </a:spcBef>
              <a:spcAft>
                <a:spcPct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cs typeface="+mn-cs"/>
              </a:defRPr>
            </a:lvl1pPr>
          </a:lstStyle>
          <a:p>
            <a:pPr>
              <a:defRPr/>
            </a:pPr>
            <a:fld id="{6B9054BE-6E96-49C1-AC80-F07D586E9DB4}" type="slidenum">
              <a:rPr lang="en-US"/>
              <a:pPr>
                <a:defRPr/>
              </a:pPr>
              <a:t>‹#›</a:t>
            </a:fld>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ct val="0"/>
              </a:spcBef>
              <a:spcAft>
                <a:spcPct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ct val="0"/>
              </a:spcBef>
              <a:spcAft>
                <a:spcPct val="0"/>
              </a:spcAft>
              <a:defRPr sz="1200" smtClean="0">
                <a:latin typeface="+mn-lt"/>
                <a:ea typeface="+mn-ea"/>
                <a:cs typeface="+mn-cs"/>
              </a:defRPr>
            </a:lvl1pPr>
          </a:lstStyle>
          <a:p>
            <a:pPr>
              <a:defRPr/>
            </a:pPr>
            <a:fld id="{AA66940D-E09B-45C7-855F-289D2D9BF2B5}" type="datetimeFigureOut">
              <a:rPr lang="en-US"/>
              <a:pPr>
                <a:defRPr/>
              </a:pPr>
              <a:t>6/9/10</a:t>
            </a:fld>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ct val="0"/>
              </a:spcBef>
              <a:spcAft>
                <a:spcPct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ct val="0"/>
              </a:spcBef>
              <a:spcAft>
                <a:spcPct val="0"/>
              </a:spcAft>
              <a:defRPr sz="1200" smtClean="0">
                <a:latin typeface="+mn-lt"/>
                <a:ea typeface="+mn-ea"/>
                <a:cs typeface="+mn-cs"/>
              </a:defRPr>
            </a:lvl1pPr>
          </a:lstStyle>
          <a:p>
            <a:pPr>
              <a:defRPr/>
            </a:pPr>
            <a:fld id="{33CCA236-73F5-4255-9043-1985D4F30C87}" type="slidenum">
              <a:rPr lang="en-US"/>
              <a:pPr>
                <a:defRPr/>
              </a:pPr>
              <a:t>‹#›</a:t>
            </a:fld>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66914" name="Placeholder 2"/>
          <p:cNvSpPr>
            <a:spLocks noGrp="1" noRot="1" noChangeAspect="1"/>
          </p:cNvSpPr>
          <p:nvPr>
            <p:ph type="sldImg"/>
          </p:nvPr>
        </p:nvSpPr>
        <p:spPr bwMode="auto">
          <a:noFill/>
          <a:ln>
            <a:solidFill>
              <a:srgbClr val="000000"/>
            </a:solidFill>
            <a:miter lim="800000"/>
          </a:ln>
        </p:spPr>
      </p:sp>
      <p:sp>
        <p:nvSpPr>
          <p:cNvPr id="1669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3793" name="Rectangle 7"/>
          <p:cNvSpPr>
            <a:spLocks noGrp="1" noChangeArrowheads="1"/>
          </p:cNvSpPr>
          <p:nvPr>
            <p:ph type="sldNum" sz="quarter" idx="5"/>
          </p:nvPr>
        </p:nvSpPr>
        <p:spPr bwMode="auto">
          <a:noFill/>
          <a:ln>
            <a:miter lim="800000"/>
          </a:ln>
        </p:spPr>
        <p:txBody>
          <a:bodyPr wrap="square" numCol="1" anchorCtr="0" compatLnSpc="1">
            <a:prstTxWarp prst="textNoShape">
              <a:avLst/>
            </a:prstTxWarp>
          </a:bodyPr>
          <a:lstStyle/>
          <a:p>
            <a:pPr defTabSz="911225" fontAlgn="base">
              <a:spcBef>
                <a:spcPct val="0"/>
              </a:spcBef>
              <a:spcAft>
                <a:spcPct val="0"/>
              </a:spcAft>
            </a:pPr>
            <a:fld id="{7D0D1E4A-57A9-4E3B-9F92-21456EC6E3BB}" type="slidenum">
              <a:rPr lang="en-US">
                <a:ea typeface="ＭＳ Ｐゴシック" pitchFamily="-72" charset="-128"/>
                <a:cs typeface="ＭＳ Ｐゴシック" pitchFamily="-72" charset="-128"/>
              </a:rPr>
              <a:pPr defTabSz="911225" fontAlgn="base">
                <a:spcBef>
                  <a:spcPct val="0"/>
                </a:spcBef>
                <a:spcAft>
                  <a:spcPct val="0"/>
                </a:spcAft>
              </a:pPr>
              <a:t>10</a:t>
            </a:fld>
          </a:p>
        </p:txBody>
      </p:sp>
      <p:sp>
        <p:nvSpPr>
          <p:cNvPr id="33794" name="Rectangle 2"/>
          <p:cNvSpPr>
            <a:spLocks noGrp="1" noRot="1" noChangeAspect="1" noChangeArrowheads="1" noTextEdit="1"/>
          </p:cNvSpPr>
          <p:nvPr>
            <p:ph type="sldImg"/>
          </p:nvPr>
        </p:nvSpPr>
        <p:spPr bwMode="auto">
          <a:noFill/>
          <a:ln>
            <a:solidFill>
              <a:srgbClr val="000000"/>
            </a:solidFill>
            <a:miter lim="800000"/>
          </a:ln>
        </p:spPr>
      </p:sp>
      <p:sp>
        <p:nvSpPr>
          <p:cNvPr id="33795" name="Rectangle 3"/>
          <p:cNvSpPr>
            <a:spLocks noGrp="1" noChangeArrowheads="1"/>
          </p:cNvSpPr>
          <p:nvPr>
            <p:ph type="body" idx="1"/>
          </p:nvPr>
        </p:nvSpPr>
        <p:spPr bwMode="auto">
          <a:xfrm>
            <a:off x="936625" y="4416425"/>
            <a:ext cx="5137150" cy="418306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71010" name="Placeholder 2"/>
          <p:cNvSpPr>
            <a:spLocks noGrp="1" noRot="1" noChangeAspect="1"/>
          </p:cNvSpPr>
          <p:nvPr>
            <p:ph type="sldImg"/>
          </p:nvPr>
        </p:nvSpPr>
        <p:spPr bwMode="auto">
          <a:noFill/>
          <a:ln>
            <a:solidFill>
              <a:srgbClr val="000000"/>
            </a:solidFill>
            <a:miter lim="800000"/>
          </a:ln>
        </p:spPr>
      </p:sp>
      <p:sp>
        <p:nvSpPr>
          <p:cNvPr id="1710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6865" name="Slide Image Placeholder 1"/>
          <p:cNvSpPr>
            <a:spLocks noGrp="1" noRot="1" noChangeAspect="1"/>
          </p:cNvSpPr>
          <p:nvPr>
            <p:ph type="sldImg"/>
          </p:nvPr>
        </p:nvSpPr>
        <p:spPr bwMode="auto">
          <a:noFill/>
          <a:ln>
            <a:solidFill>
              <a:srgbClr val="000000"/>
            </a:solidFill>
            <a:miter lim="800000"/>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6867"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7EC10E23-59E5-4929-A0F6-3630A96EBC23}" type="slidenum">
              <a:rPr lang="en-US">
                <a:ea typeface="ＭＳ Ｐゴシック" pitchFamily="-72" charset="-128"/>
                <a:cs typeface="ＭＳ Ｐゴシック" pitchFamily="-72" charset="-128"/>
              </a:rPr>
              <a:pPr fontAlgn="base">
                <a:spcBef>
                  <a:spcPct val="0"/>
                </a:spcBef>
                <a:spcAft>
                  <a:spcPct val="0"/>
                </a:spcAft>
              </a:pPr>
              <a:t>12</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8913" name="Slide Image Placeholder 1"/>
          <p:cNvSpPr>
            <a:spLocks noGrp="1" noRot="1" noChangeAspect="1"/>
          </p:cNvSpPr>
          <p:nvPr>
            <p:ph type="sldImg"/>
          </p:nvPr>
        </p:nvSpPr>
        <p:spPr bwMode="auto">
          <a:noFill/>
          <a:ln>
            <a:solidFill>
              <a:srgbClr val="000000"/>
            </a:solidFill>
            <a:miter lim="800000"/>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8915"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C060F5DE-6DCB-4EA0-A532-07C5FAC8F96F}" type="slidenum">
              <a:rPr lang="en-US">
                <a:ea typeface="ＭＳ Ｐゴシック" pitchFamily="-72" charset="-128"/>
                <a:cs typeface="ＭＳ Ｐゴシック" pitchFamily="-72" charset="-128"/>
              </a:rPr>
              <a:pPr fontAlgn="base">
                <a:spcBef>
                  <a:spcPct val="0"/>
                </a:spcBef>
                <a:spcAft>
                  <a:spcPct val="0"/>
                </a:spcAft>
              </a:pPr>
              <a:t>13</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61" name="Slide Image Placeholder 1"/>
          <p:cNvSpPr>
            <a:spLocks noGrp="1" noRot="1" noChangeAspect="1"/>
          </p:cNvSpPr>
          <p:nvPr>
            <p:ph type="sldImg"/>
          </p:nvPr>
        </p:nvSpPr>
        <p:spPr bwMode="auto">
          <a:noFill/>
          <a:ln>
            <a:solidFill>
              <a:srgbClr val="000000"/>
            </a:solidFill>
            <a:miter lim="800000"/>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0963"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1CBD16D2-6C8A-4755-ADFE-AB406D46C950}" type="slidenum">
              <a:rPr lang="en-US">
                <a:ea typeface="ＭＳ Ｐゴシック" pitchFamily="-72" charset="-128"/>
                <a:cs typeface="ＭＳ Ｐゴシック" pitchFamily="-72" charset="-128"/>
              </a:rPr>
              <a:pPr fontAlgn="base">
                <a:spcBef>
                  <a:spcPct val="0"/>
                </a:spcBef>
                <a:spcAft>
                  <a:spcPct val="0"/>
                </a:spcAft>
              </a:pPr>
              <a:t>14</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3009" name="Rectangle 7"/>
          <p:cNvSpPr>
            <a:spLocks noGrp="1" noChangeArrowheads="1"/>
          </p:cNvSpPr>
          <p:nvPr>
            <p:ph type="sldNum" sz="quarter" idx="5"/>
          </p:nvPr>
        </p:nvSpPr>
        <p:spPr bwMode="auto">
          <a:noFill/>
          <a:ln>
            <a:miter lim="800000"/>
          </a:ln>
        </p:spPr>
        <p:txBody>
          <a:bodyPr wrap="square" numCol="1" anchorCtr="0" compatLnSpc="1">
            <a:prstTxWarp prst="textNoShape">
              <a:avLst/>
            </a:prstTxWarp>
          </a:bodyPr>
          <a:lstStyle/>
          <a:p>
            <a:pPr defTabSz="911225" fontAlgn="base">
              <a:spcBef>
                <a:spcPct val="0"/>
              </a:spcBef>
              <a:spcAft>
                <a:spcPct val="0"/>
              </a:spcAft>
            </a:pPr>
            <a:fld id="{B232DDDF-BF9E-4ADE-8C97-8E231C507274}" type="slidenum">
              <a:rPr lang="en-US">
                <a:ea typeface="ＭＳ Ｐゴシック" pitchFamily="-72" charset="-128"/>
                <a:cs typeface="ＭＳ Ｐゴシック" pitchFamily="-72" charset="-128"/>
              </a:rPr>
              <a:pPr defTabSz="911225" fontAlgn="base">
                <a:spcBef>
                  <a:spcPct val="0"/>
                </a:spcBef>
                <a:spcAft>
                  <a:spcPct val="0"/>
                </a:spcAft>
              </a:pPr>
              <a:t>15</a:t>
            </a:fld>
          </a:p>
        </p:txBody>
      </p:sp>
      <p:sp>
        <p:nvSpPr>
          <p:cNvPr id="43010" name="Rectangle 2"/>
          <p:cNvSpPr>
            <a:spLocks noGrp="1" noRot="1" noChangeAspect="1" noChangeArrowheads="1" noTextEdit="1"/>
          </p:cNvSpPr>
          <p:nvPr>
            <p:ph type="sldImg"/>
          </p:nvPr>
        </p:nvSpPr>
        <p:spPr bwMode="auto">
          <a:noFill/>
          <a:ln>
            <a:solidFill>
              <a:srgbClr val="000000"/>
            </a:solidFill>
            <a:miter lim="800000"/>
          </a:ln>
        </p:spPr>
      </p:sp>
      <p:sp>
        <p:nvSpPr>
          <p:cNvPr id="43011" name="Rectangle 3"/>
          <p:cNvSpPr>
            <a:spLocks noGrp="1" noChangeArrowheads="1"/>
          </p:cNvSpPr>
          <p:nvPr>
            <p:ph type="body" idx="1"/>
          </p:nvPr>
        </p:nvSpPr>
        <p:spPr bwMode="auto">
          <a:xfrm>
            <a:off x="936625" y="4414838"/>
            <a:ext cx="5137150" cy="418465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5057" name="Rectangle 7"/>
          <p:cNvSpPr>
            <a:spLocks noGrp="1" noChangeArrowheads="1"/>
          </p:cNvSpPr>
          <p:nvPr>
            <p:ph type="sldNum" sz="quarter" idx="5"/>
          </p:nvPr>
        </p:nvSpPr>
        <p:spPr bwMode="auto">
          <a:noFill/>
          <a:ln>
            <a:miter lim="800000"/>
          </a:ln>
        </p:spPr>
        <p:txBody>
          <a:bodyPr wrap="square" numCol="1" anchorCtr="0" compatLnSpc="1">
            <a:prstTxWarp prst="textNoShape">
              <a:avLst/>
            </a:prstTxWarp>
          </a:bodyPr>
          <a:lstStyle/>
          <a:p>
            <a:pPr defTabSz="912813" fontAlgn="base">
              <a:spcBef>
                <a:spcPct val="0"/>
              </a:spcBef>
              <a:spcAft>
                <a:spcPct val="0"/>
              </a:spcAft>
            </a:pPr>
            <a:fld id="{4B8C93AD-00F0-47C8-BE3E-7051828D707D}" type="slidenum">
              <a:rPr lang="en-US">
                <a:ea typeface="ＭＳ Ｐゴシック" pitchFamily="-72" charset="-128"/>
                <a:cs typeface="ＭＳ Ｐゴシック" pitchFamily="-72" charset="-128"/>
              </a:rPr>
              <a:pPr defTabSz="912813" fontAlgn="base">
                <a:spcBef>
                  <a:spcPct val="0"/>
                </a:spcBef>
                <a:spcAft>
                  <a:spcPct val="0"/>
                </a:spcAft>
              </a:pPr>
              <a:t>16</a:t>
            </a:fld>
          </a:p>
        </p:txBody>
      </p:sp>
      <p:sp>
        <p:nvSpPr>
          <p:cNvPr id="45058" name="Rectangle 7"/>
          <p:cNvSpPr txBox="1">
            <a:spLocks noGrp="1" noChangeArrowheads="1"/>
          </p:cNvSpPr>
          <p:nvPr/>
        </p:nvSpPr>
        <p:spPr bwMode="auto">
          <a:xfrm>
            <a:off x="3970338" y="8829675"/>
            <a:ext cx="3038475" cy="465138"/>
          </a:xfrm>
          <a:prstGeom prst="rect">
            <a:avLst/>
          </a:prstGeom>
          <a:noFill/>
          <a:ln w="9525">
            <a:noFill/>
            <a:miter lim="800000"/>
          </a:ln>
        </p:spPr>
        <p:txBody>
          <a:bodyPr lIns="91420" tIns="45710" rIns="91420" bIns="45710" anchor="b">
            <a:prstTxWarp prst="textNoShape">
              <a:avLst/>
            </a:prstTxWarp>
          </a:bodyPr>
          <a:lstStyle/>
          <a:p>
            <a:pPr algn="r" defTabSz="912813"/>
            <a:fld id="{8BA51F31-8F0A-4E9E-A759-76BEC0C35933}" type="slidenum">
              <a:rPr lang="en-US" sz="1100">
                <a:latin typeface="Calibri" pitchFamily="-72" charset="0"/>
              </a:rPr>
              <a:pPr algn="r" defTabSz="912813"/>
              <a:t>16</a:t>
            </a:fld>
          </a:p>
        </p:txBody>
      </p:sp>
      <p:sp>
        <p:nvSpPr>
          <p:cNvPr id="45059" name="Rectangle 2"/>
          <p:cNvSpPr>
            <a:spLocks noGrp="1" noRot="1" noChangeAspect="1" noChangeArrowheads="1" noTextEdit="1"/>
          </p:cNvSpPr>
          <p:nvPr>
            <p:ph type="sldImg"/>
          </p:nvPr>
        </p:nvSpPr>
        <p:spPr bwMode="auto">
          <a:noFill/>
          <a:ln>
            <a:solidFill>
              <a:srgbClr val="000000"/>
            </a:solidFill>
            <a:miter lim="800000"/>
          </a:ln>
        </p:spPr>
      </p:sp>
      <p:sp>
        <p:nvSpPr>
          <p:cNvPr id="45060" name="Rectangle 3"/>
          <p:cNvSpPr>
            <a:spLocks noGrp="1" noChangeArrowheads="1"/>
          </p:cNvSpPr>
          <p:nvPr>
            <p:ph type="body" idx="1"/>
          </p:nvPr>
        </p:nvSpPr>
        <p:spPr bwMode="auto">
          <a:xfrm>
            <a:off x="936625" y="4416425"/>
            <a:ext cx="5137150" cy="4183063"/>
          </a:xfrm>
          <a:noFill/>
        </p:spPr>
        <p:txBody>
          <a:bodyPr wrap="square" lIns="91420" tIns="45710" rIns="91420" bIns="4571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7105" name="Slide Image Placeholder 1"/>
          <p:cNvSpPr>
            <a:spLocks noGrp="1" noRot="1" noChangeAspect="1"/>
          </p:cNvSpPr>
          <p:nvPr>
            <p:ph type="sldImg"/>
          </p:nvPr>
        </p:nvSpPr>
        <p:spPr bwMode="auto">
          <a:noFill/>
          <a:ln>
            <a:solidFill>
              <a:srgbClr val="000000"/>
            </a:solidFill>
            <a:miter lim="800000"/>
          </a:ln>
        </p:spPr>
      </p:sp>
      <p:sp>
        <p:nvSpPr>
          <p:cNvPr id="3" name="Notes Placeholder 2"/>
          <p:cNvSpPr>
            <a:spLocks noGrp="1"/>
          </p:cNvSpPr>
          <p:nvPr>
            <p:ph type="body" idx="1"/>
          </p:nvPr>
        </p:nvSpPr>
        <p:spPr/>
        <p:txBody>
          <a:bodyPr/>
          <a:lstStyle/>
          <a:p>
            <a:pPr fontAlgn="auto">
              <a:spcBef>
                <a:spcPct val="0"/>
              </a:spcBef>
              <a:spcAft>
                <a:spcPct val="0"/>
              </a:spcAft>
              <a:defRPr/>
            </a:pPr>
            <a:r>
              <a:rPr lang="en-US" smtClean="0">
                <a:ea typeface="+mn-ea"/>
                <a:cs typeface="+mn-cs"/>
              </a:rPr>
              <a:t>NextGen Demo (minimum requirements):</a:t>
            </a:r>
          </a:p>
          <a:p>
            <a:pPr fontAlgn="auto">
              <a:spcBef>
                <a:spcPct val="0"/>
              </a:spcBef>
              <a:spcAft>
                <a:spcPct val="0"/>
              </a:spcAft>
              <a:defRPr/>
            </a:pPr>
            <a:endParaRPr lang="en-US" smtClean="0">
              <a:ea typeface="+mn-ea"/>
              <a:cs typeface="+mn-cs"/>
            </a:endParaRPr>
          </a:p>
          <a:p>
            <a:pPr marL="232943" indent="-232943" fontAlgn="auto">
              <a:spcBef>
                <a:spcPct val="0"/>
              </a:spcBef>
              <a:spcAft>
                <a:spcPct val="0"/>
              </a:spcAft>
              <a:buFontTx/>
              <a:buAutoNum type="arabicPeriod"/>
              <a:defRPr/>
            </a:pPr>
            <a:r>
              <a:rPr lang="en-US" smtClean="0">
                <a:ea typeface="+mn-ea"/>
                <a:cs typeface="+mn-cs"/>
              </a:rPr>
              <a:t>Port Agnostic examples</a:t>
            </a:r>
          </a:p>
          <a:p>
            <a:pPr marL="232943" indent="-232943" fontAlgn="auto">
              <a:spcBef>
                <a:spcPct val="0"/>
              </a:spcBef>
              <a:spcAft>
                <a:spcPct val="0"/>
              </a:spcAft>
              <a:buFontTx/>
              <a:buAutoNum type="arabicPeriod"/>
              <a:defRPr/>
            </a:pPr>
            <a:r>
              <a:rPr lang="en-US" smtClean="0">
                <a:ea typeface="+mn-ea"/>
                <a:cs typeface="+mn-cs"/>
              </a:rPr>
              <a:t>GeoIP Drilling</a:t>
            </a:r>
          </a:p>
          <a:p>
            <a:pPr marL="232943" indent="-232943" fontAlgn="auto">
              <a:spcBef>
                <a:spcPct val="0"/>
              </a:spcBef>
              <a:spcAft>
                <a:spcPct val="0"/>
              </a:spcAft>
              <a:buFontTx/>
              <a:buAutoNum type="arabicPeriod"/>
              <a:defRPr/>
            </a:pPr>
            <a:r>
              <a:rPr lang="en-US" smtClean="0">
                <a:ea typeface="+mn-ea"/>
                <a:cs typeface="+mn-cs"/>
              </a:rPr>
              <a:t>UDP Streaming (e.g., VoIP)</a:t>
            </a:r>
          </a:p>
          <a:p>
            <a:pPr marL="232943" indent="-232943" fontAlgn="auto">
              <a:spcBef>
                <a:spcPct val="0"/>
              </a:spcBef>
              <a:spcAft>
                <a:spcPct val="0"/>
              </a:spcAft>
              <a:buFontTx/>
              <a:buAutoNum type="arabicPeriod"/>
              <a:defRPr/>
            </a:pPr>
            <a:r>
              <a:rPr lang="en-US" smtClean="0">
                <a:ea typeface="+mn-ea"/>
                <a:cs typeface="+mn-cs"/>
              </a:rPr>
              <a:t>Constructs, including TDS SQL Constructs</a:t>
            </a:r>
          </a:p>
          <a:p>
            <a:pPr marL="232943" indent="-232943" fontAlgn="auto">
              <a:spcBef>
                <a:spcPct val="0"/>
              </a:spcBef>
              <a:spcAft>
                <a:spcPct val="0"/>
              </a:spcAft>
              <a:buFontTx/>
              <a:buAutoNum type="arabicPeriod"/>
              <a:defRPr/>
            </a:pPr>
            <a:r>
              <a:rPr lang="en-US" smtClean="0">
                <a:ea typeface="+mn-ea"/>
                <a:cs typeface="+mn-cs"/>
              </a:rPr>
              <a:t>Attachments</a:t>
            </a:r>
          </a:p>
          <a:p>
            <a:pPr marL="232943" indent="-232943" fontAlgn="auto">
              <a:spcBef>
                <a:spcPct val="0"/>
              </a:spcBef>
              <a:spcAft>
                <a:spcPct val="0"/>
              </a:spcAft>
              <a:buFontTx/>
              <a:buAutoNum type="arabicPeriod"/>
              <a:defRPr/>
            </a:pPr>
            <a:r>
              <a:rPr lang="en-US" smtClean="0">
                <a:ea typeface="+mn-ea"/>
                <a:cs typeface="+mn-cs"/>
              </a:rPr>
              <a:t>Content searching</a:t>
            </a:r>
          </a:p>
          <a:p>
            <a:pPr marL="232943" indent="-232943" fontAlgn="auto">
              <a:spcBef>
                <a:spcPct val="0"/>
              </a:spcBef>
              <a:spcAft>
                <a:spcPct val="0"/>
              </a:spcAft>
              <a:buFontTx/>
              <a:buAutoNum type="arabicPeriod"/>
              <a:defRPr/>
            </a:pPr>
            <a:r>
              <a:rPr lang="en-US" smtClean="0">
                <a:ea typeface="+mn-ea"/>
                <a:cs typeface="+mn-cs"/>
              </a:rPr>
              <a:t>SIEMLink</a:t>
            </a:r>
          </a:p>
          <a:p>
            <a:pPr marL="232943" indent="-232943" fontAlgn="auto">
              <a:spcBef>
                <a:spcPct val="0"/>
              </a:spcBef>
              <a:spcAft>
                <a:spcPct val="0"/>
              </a:spcAft>
              <a:buFontTx/>
              <a:buAutoNum type="arabicPeriod"/>
              <a:defRPr/>
            </a:pPr>
            <a:r>
              <a:rPr lang="en-US" smtClean="0">
                <a:ea typeface="+mn-ea"/>
                <a:cs typeface="+mn-cs"/>
              </a:rPr>
              <a:t>Live</a:t>
            </a:r>
          </a:p>
          <a:p>
            <a:pPr marL="232943" indent="-232943" fontAlgn="auto">
              <a:spcBef>
                <a:spcPct val="0"/>
              </a:spcBef>
              <a:spcAft>
                <a:spcPct val="0"/>
              </a:spcAft>
              <a:defRPr/>
            </a:pPr>
            <a:endParaRPr lang="en-US" smtClean="0">
              <a:ea typeface="+mn-ea"/>
              <a:cs typeface="+mn-cs"/>
            </a:endParaRPr>
          </a:p>
          <a:p>
            <a:pPr marL="232943" indent="-232943" fontAlgn="auto">
              <a:spcBef>
                <a:spcPct val="0"/>
              </a:spcBef>
              <a:spcAft>
                <a:spcPct val="0"/>
              </a:spcAft>
              <a:defRPr/>
            </a:pPr>
            <a:r>
              <a:rPr lang="en-US" smtClean="0">
                <a:ea typeface="+mn-ea"/>
                <a:cs typeface="+mn-cs"/>
              </a:rPr>
              <a:t>InSight Demo (minimum requirements):</a:t>
            </a:r>
          </a:p>
          <a:p>
            <a:pPr marL="232943" indent="-232943" fontAlgn="auto">
              <a:spcBef>
                <a:spcPct val="0"/>
              </a:spcBef>
              <a:spcAft>
                <a:spcPct val="0"/>
              </a:spcAft>
              <a:buFontTx/>
              <a:buAutoNum type="arabicPeriod"/>
              <a:defRPr/>
            </a:pPr>
            <a:r>
              <a:rPr lang="en-US" smtClean="0">
                <a:ea typeface="+mn-ea"/>
                <a:cs typeface="+mn-cs"/>
              </a:rPr>
              <a:t>Data discovery demonstration (impact of data loss)</a:t>
            </a:r>
          </a:p>
          <a:p>
            <a:pPr marL="232943" indent="-232943" fontAlgn="auto">
              <a:spcBef>
                <a:spcPct val="0"/>
              </a:spcBef>
              <a:spcAft>
                <a:spcPct val="0"/>
              </a:spcAft>
              <a:buFontTx/>
              <a:buAutoNum type="arabicPeriod"/>
              <a:defRPr/>
            </a:pPr>
            <a:r>
              <a:rPr lang="en-US" smtClean="0">
                <a:ea typeface="+mn-ea"/>
                <a:cs typeface="+mn-cs"/>
              </a:rPr>
              <a:t>Avenues of exploitation (likelihood of exploitation factor)</a:t>
            </a:r>
          </a:p>
          <a:p>
            <a:pPr marL="232943" indent="-232943" fontAlgn="auto">
              <a:spcBef>
                <a:spcPct val="0"/>
              </a:spcBef>
              <a:spcAft>
                <a:spcPct val="0"/>
              </a:spcAft>
              <a:buFontTx/>
              <a:buAutoNum type="arabicPeriod"/>
              <a:defRPr/>
            </a:pPr>
            <a:r>
              <a:rPr lang="en-US" smtClean="0">
                <a:ea typeface="+mn-ea"/>
                <a:cs typeface="+mn-cs"/>
              </a:rPr>
              <a:t>SCAP</a:t>
            </a:r>
          </a:p>
          <a:p>
            <a:pPr marL="232943" indent="-232943" fontAlgn="auto">
              <a:spcBef>
                <a:spcPct val="0"/>
              </a:spcBef>
              <a:spcAft>
                <a:spcPct val="0"/>
              </a:spcAft>
              <a:buFontTx/>
              <a:buAutoNum type="arabicPeriod"/>
              <a:defRPr/>
            </a:pPr>
            <a:r>
              <a:rPr lang="en-US" smtClean="0">
                <a:ea typeface="+mn-ea"/>
                <a:cs typeface="+mn-cs"/>
              </a:rPr>
              <a:t>Remediation options</a:t>
            </a:r>
          </a:p>
          <a:p>
            <a:pPr marL="232943" indent="-232943" fontAlgn="auto">
              <a:spcBef>
                <a:spcPct val="0"/>
              </a:spcBef>
              <a:spcAft>
                <a:spcPct val="0"/>
              </a:spcAft>
              <a:buFontTx/>
              <a:buAutoNum type="arabicPeriod"/>
              <a:defRPr/>
            </a:pPr>
            <a:r>
              <a:rPr lang="en-US" smtClean="0">
                <a:ea typeface="+mn-ea"/>
                <a:cs typeface="+mn-cs"/>
              </a:rPr>
              <a:t>Trending</a:t>
            </a:r>
          </a:p>
          <a:p>
            <a:pPr marL="232943" indent="-232943" fontAlgn="auto">
              <a:spcBef>
                <a:spcPct val="0"/>
              </a:spcBef>
              <a:spcAft>
                <a:spcPct val="0"/>
              </a:spcAft>
              <a:buFontTx/>
              <a:buAutoNum type="arabicPeriod"/>
              <a:defRPr/>
            </a:pPr>
            <a:r>
              <a:rPr lang="en-US" smtClean="0">
                <a:ea typeface="+mn-ea"/>
                <a:cs typeface="+mn-cs"/>
              </a:rPr>
              <a:t>(Scheduling)</a:t>
            </a:r>
          </a:p>
          <a:p>
            <a:pPr marL="232943" indent="-232943" fontAlgn="auto">
              <a:spcBef>
                <a:spcPct val="0"/>
              </a:spcBef>
              <a:spcAft>
                <a:spcPct val="0"/>
              </a:spcAft>
              <a:buFontTx/>
              <a:buAutoNum type="arabicPeriod"/>
              <a:defRPr/>
            </a:pPr>
            <a:r>
              <a:rPr lang="en-US" smtClean="0">
                <a:ea typeface="+mn-ea"/>
                <a:cs typeface="+mn-cs"/>
              </a:rPr>
              <a:t>(Reporting)</a:t>
            </a:r>
          </a:p>
          <a:p>
            <a:pPr marL="232943" indent="-232943" fontAlgn="auto">
              <a:spcBef>
                <a:spcPct val="0"/>
              </a:spcBef>
              <a:spcAft>
                <a:spcPct val="0"/>
              </a:spcAft>
              <a:buFontTx/>
              <a:buAutoNum type="arabicPeriod"/>
              <a:defRPr/>
            </a:pPr>
            <a:endParaRPr lang="en-US">
              <a:ea typeface="+mn-ea"/>
              <a:cs typeface="+mn-cs"/>
            </a:endParaRPr>
          </a:p>
        </p:txBody>
      </p:sp>
      <p:sp>
        <p:nvSpPr>
          <p:cNvPr id="47107"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38D2C184-D25E-47F3-B6DC-DC1014BCE189}" type="slidenum">
              <a:rPr lang="en-US">
                <a:ea typeface="ＭＳ Ｐゴシック" pitchFamily="-72" charset="-128"/>
                <a:cs typeface="ＭＳ Ｐゴシック" pitchFamily="-72" charset="-128"/>
              </a:rPr>
              <a:pPr fontAlgn="base">
                <a:spcBef>
                  <a:spcPct val="0"/>
                </a:spcBef>
                <a:spcAft>
                  <a:spcPct val="0"/>
                </a:spcAft>
              </a:pPr>
              <a:t>17</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9153" name="Rectangle 7"/>
          <p:cNvSpPr txBox="1">
            <a:spLocks noGrp="1" noChangeArrowheads="1"/>
          </p:cNvSpPr>
          <p:nvPr/>
        </p:nvSpPr>
        <p:spPr bwMode="auto">
          <a:xfrm>
            <a:off x="3970338" y="8829675"/>
            <a:ext cx="3038475" cy="465138"/>
          </a:xfrm>
          <a:prstGeom prst="rect">
            <a:avLst/>
          </a:prstGeom>
          <a:noFill/>
          <a:ln w="9525">
            <a:noFill/>
            <a:miter lim="800000"/>
          </a:ln>
        </p:spPr>
        <p:txBody>
          <a:bodyPr lIns="93171" tIns="46586" rIns="93171" bIns="46586" anchor="b">
            <a:prstTxWarp prst="textNoShape">
              <a:avLst/>
            </a:prstTxWarp>
          </a:bodyPr>
          <a:lstStyle/>
          <a:p>
            <a:pPr algn="r" defTabSz="931863"/>
            <a:fld id="{AC67C38C-6AFB-4AF9-8CC7-F091C766841F}" type="slidenum">
              <a:rPr lang="en-US" sz="1200">
                <a:latin typeface="Calibri" pitchFamily="-72" charset="0"/>
              </a:rPr>
              <a:pPr algn="r" defTabSz="931863"/>
              <a:t>18</a:t>
            </a:fld>
          </a:p>
        </p:txBody>
      </p:sp>
      <p:sp>
        <p:nvSpPr>
          <p:cNvPr id="49154" name="Rectangle 2"/>
          <p:cNvSpPr>
            <a:spLocks noGrp="1" noRot="1" noChangeAspect="1" noChangeArrowheads="1" noTextEdit="1"/>
          </p:cNvSpPr>
          <p:nvPr>
            <p:ph type="sldImg"/>
          </p:nvPr>
        </p:nvSpPr>
        <p:spPr bwMode="auto">
          <a:noFill/>
          <a:ln>
            <a:solidFill>
              <a:srgbClr val="000000"/>
            </a:solidFill>
            <a:miter lim="800000"/>
          </a:ln>
        </p:spPr>
      </p:sp>
      <p:sp>
        <p:nvSpPr>
          <p:cNvPr id="49155" name="Rectangle 3"/>
          <p:cNvSpPr>
            <a:spLocks noGrp="1" noChangeArrowheads="1"/>
          </p:cNvSpPr>
          <p:nvPr>
            <p:ph type="body" idx="1"/>
          </p:nvPr>
        </p:nvSpPr>
        <p:spPr bwMode="auto">
          <a:xfrm>
            <a:off x="935038" y="4414838"/>
            <a:ext cx="5140325" cy="4184650"/>
          </a:xfrm>
          <a:noFill/>
        </p:spPr>
        <p:txBody>
          <a:bodyPr wrap="square" numCol="1" anchor="t" anchorCtr="0" compatLnSpc="1">
            <a:prstTxWarp prst="textNoShape">
              <a:avLst/>
            </a:prstTxWarp>
          </a:bodyPr>
          <a:lstStyle/>
          <a:p>
            <a:pPr>
              <a:spcBef>
                <a:spcPct val="0"/>
              </a:spcBef>
            </a:pPr>
            <a:endParaRPr lang="en-US" smtClean="0">
              <a:latin typeface="Arial" pitchFamily="-72" charset="0"/>
            </a:endParaRPr>
          </a:p>
        </p:txBody>
      </p:sp>
      <p:sp>
        <p:nvSpPr>
          <p:cNvPr id="49156" name="Header Placeholder 4"/>
          <p:cNvSpPr txBox="1">
            <a:spLocks noGrp="1"/>
          </p:cNvSpPr>
          <p:nvPr/>
        </p:nvSpPr>
        <p:spPr bwMode="auto">
          <a:xfrm>
            <a:off x="0" y="0"/>
            <a:ext cx="3038475" cy="465138"/>
          </a:xfrm>
          <a:prstGeom prst="rect">
            <a:avLst/>
          </a:prstGeom>
          <a:noFill/>
          <a:ln w="9525">
            <a:noFill/>
            <a:miter lim="800000"/>
          </a:ln>
        </p:spPr>
        <p:txBody>
          <a:bodyPr lIns="93171" tIns="46586" rIns="93171" bIns="46586">
            <a:prstTxWarp prst="textNoShape">
              <a:avLst/>
            </a:prstTxWarp>
          </a:bodyPr>
          <a:lstStyle/>
          <a:p>
            <a:pPr defTabSz="931863"/>
            <a:endParaRPr lang="en-US" sz="1200">
              <a:latin typeface="Calibri" pitchFamily="-7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1201" name="Slide Image Placeholder 1"/>
          <p:cNvSpPr>
            <a:spLocks noGrp="1" noRot="1" noChangeAspect="1" noTextEdit="1"/>
          </p:cNvSpPr>
          <p:nvPr>
            <p:ph type="sldImg"/>
          </p:nvPr>
        </p:nvSpPr>
        <p:spPr bwMode="auto">
          <a:noFill/>
          <a:ln>
            <a:solidFill>
              <a:srgbClr val="000000"/>
            </a:solidFill>
            <a:miter lim="800000"/>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atin typeface="Arial" pitchFamily="-72" charset="0"/>
            </a:endParaRPr>
          </a:p>
        </p:txBody>
      </p:sp>
      <p:sp>
        <p:nvSpPr>
          <p:cNvPr id="51203" name="Slide Number Placeholder 3"/>
          <p:cNvSpPr txBox="1">
            <a:spLocks noGrp="1"/>
          </p:cNvSpPr>
          <p:nvPr/>
        </p:nvSpPr>
        <p:spPr bwMode="auto">
          <a:xfrm>
            <a:off x="3970338" y="8829675"/>
            <a:ext cx="3038475" cy="465138"/>
          </a:xfrm>
          <a:prstGeom prst="rect">
            <a:avLst/>
          </a:prstGeom>
          <a:noFill/>
          <a:ln w="9525">
            <a:noFill/>
            <a:miter lim="800000"/>
          </a:ln>
        </p:spPr>
        <p:txBody>
          <a:bodyPr lIns="93166" tIns="46584" rIns="93166" bIns="46584" anchor="b">
            <a:prstTxWarp prst="textNoShape">
              <a:avLst/>
            </a:prstTxWarp>
          </a:bodyPr>
          <a:lstStyle/>
          <a:p>
            <a:pPr algn="r" defTabSz="930275"/>
            <a:fld id="{541D1DBF-5FFF-4CCF-8B3C-EE24CEEB2A99}" type="slidenum">
              <a:rPr lang="en-US" sz="1300">
                <a:latin typeface="Calibri" pitchFamily="-72" charset="0"/>
              </a:rPr>
              <a:pPr algn="r" defTabSz="930275"/>
              <a:t>19</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0481" name="Rectangle 7"/>
          <p:cNvSpPr>
            <a:spLocks noGrp="1" noChangeArrowheads="1"/>
          </p:cNvSpPr>
          <p:nvPr>
            <p:ph type="sldNum" sz="quarter" idx="5"/>
          </p:nvPr>
        </p:nvSpPr>
        <p:spPr bwMode="auto">
          <a:noFill/>
          <a:ln>
            <a:miter lim="800000"/>
          </a:ln>
        </p:spPr>
        <p:txBody>
          <a:bodyPr wrap="square" numCol="1" anchorCtr="0" compatLnSpc="1">
            <a:prstTxWarp prst="textNoShape">
              <a:avLst/>
            </a:prstTxWarp>
          </a:bodyPr>
          <a:lstStyle/>
          <a:p>
            <a:pPr defTabSz="928688" fontAlgn="base">
              <a:spcBef>
                <a:spcPct val="0"/>
              </a:spcBef>
              <a:spcAft>
                <a:spcPct val="0"/>
              </a:spcAft>
            </a:pPr>
            <a:fld id="{D1E6CCF9-920F-4E6D-BFF3-840556957033}" type="slidenum">
              <a:rPr lang="en-US">
                <a:ea typeface="ＭＳ Ｐゴシック" pitchFamily="-72" charset="-128"/>
                <a:cs typeface="ＭＳ Ｐゴシック" pitchFamily="-72" charset="-128"/>
              </a:rPr>
              <a:pPr defTabSz="928688" fontAlgn="base">
                <a:spcBef>
                  <a:spcPct val="0"/>
                </a:spcBef>
                <a:spcAft>
                  <a:spcPct val="0"/>
                </a:spcAft>
              </a:pPr>
              <a:t>2</a:t>
            </a:fld>
          </a:p>
        </p:txBody>
      </p:sp>
      <p:sp>
        <p:nvSpPr>
          <p:cNvPr id="20482" name="Rectangle 2"/>
          <p:cNvSpPr>
            <a:spLocks noGrp="1" noRot="1" noChangeAspect="1" noChangeArrowheads="1" noTextEdit="1"/>
          </p:cNvSpPr>
          <p:nvPr>
            <p:ph type="sldImg"/>
          </p:nvPr>
        </p:nvSpPr>
        <p:spPr bwMode="auto">
          <a:noFill/>
          <a:ln>
            <a:solidFill>
              <a:srgbClr val="000000"/>
            </a:solidFill>
            <a:miter lim="800000"/>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3249" name="Slide Image Placeholder 1"/>
          <p:cNvSpPr>
            <a:spLocks noGrp="1" noRot="1" noChangeAspect="1"/>
          </p:cNvSpPr>
          <p:nvPr>
            <p:ph type="sldImg"/>
          </p:nvPr>
        </p:nvSpPr>
        <p:spPr bwMode="auto">
          <a:noFill/>
          <a:ln>
            <a:solidFill>
              <a:srgbClr val="000000"/>
            </a:solidFill>
            <a:miter lim="800000"/>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3251"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01D6C6E6-2BA7-401C-8A09-3D864CC688A0}" type="slidenum">
              <a:rPr lang="en-US">
                <a:ea typeface="ＭＳ Ｐゴシック" pitchFamily="-72" charset="-128"/>
                <a:cs typeface="ＭＳ Ｐゴシック" pitchFamily="-72" charset="-128"/>
              </a:rPr>
              <a:pPr fontAlgn="base">
                <a:spcBef>
                  <a:spcPct val="0"/>
                </a:spcBef>
                <a:spcAft>
                  <a:spcPct val="0"/>
                </a:spcAft>
              </a:pPr>
              <a:t>20</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5297" name="Rectangle 7"/>
          <p:cNvSpPr txBox="1">
            <a:spLocks noGrp="1" noChangeArrowheads="1"/>
          </p:cNvSpPr>
          <p:nvPr/>
        </p:nvSpPr>
        <p:spPr bwMode="auto">
          <a:xfrm>
            <a:off x="3970338" y="8829675"/>
            <a:ext cx="3038475" cy="465138"/>
          </a:xfrm>
          <a:prstGeom prst="rect">
            <a:avLst/>
          </a:prstGeom>
          <a:noFill/>
          <a:ln w="9525">
            <a:noFill/>
            <a:miter lim="800000"/>
          </a:ln>
        </p:spPr>
        <p:txBody>
          <a:bodyPr lIns="93337" tIns="46668" rIns="93337" bIns="46668" anchor="b">
            <a:prstTxWarp prst="textNoShape">
              <a:avLst/>
            </a:prstTxWarp>
          </a:bodyPr>
          <a:lstStyle/>
          <a:p>
            <a:pPr algn="r" defTabSz="931863"/>
            <a:fld id="{B00A928C-DF70-4318-8166-E2D424295549}" type="slidenum">
              <a:rPr lang="en-US" sz="1200">
                <a:latin typeface="Calibri" pitchFamily="-72" charset="0"/>
              </a:rPr>
              <a:pPr algn="r" defTabSz="931863"/>
              <a:t>21</a:t>
            </a:fld>
          </a:p>
        </p:txBody>
      </p:sp>
      <p:sp>
        <p:nvSpPr>
          <p:cNvPr id="55298" name="Rectangle 2"/>
          <p:cNvSpPr>
            <a:spLocks noGrp="1" noRot="1" noChangeAspect="1" noChangeArrowheads="1" noTextEdit="1"/>
          </p:cNvSpPr>
          <p:nvPr>
            <p:ph type="sldImg"/>
          </p:nvPr>
        </p:nvSpPr>
        <p:spPr bwMode="auto">
          <a:noFill/>
          <a:ln>
            <a:solidFill>
              <a:srgbClr val="000000"/>
            </a:solidFill>
            <a:miter lim="800000"/>
          </a:ln>
        </p:spPr>
      </p:sp>
      <p:sp>
        <p:nvSpPr>
          <p:cNvPr id="55299" name="Rectangle 3"/>
          <p:cNvSpPr>
            <a:spLocks noGrp="1" noChangeArrowheads="1"/>
          </p:cNvSpPr>
          <p:nvPr>
            <p:ph type="body" idx="1"/>
          </p:nvPr>
        </p:nvSpPr>
        <p:spPr bwMode="auto">
          <a:xfrm>
            <a:off x="933450" y="4416425"/>
            <a:ext cx="5143500" cy="4183063"/>
          </a:xfrm>
          <a:noFill/>
        </p:spPr>
        <p:txBody>
          <a:bodyPr wrap="square" lIns="93337" tIns="46668" rIns="93337" bIns="46668" numCol="1" anchor="t" anchorCtr="0" compatLnSpc="1">
            <a:prstTxWarp prst="textNoShape">
              <a:avLst/>
            </a:prstTxWarp>
          </a:bodyPr>
          <a:lstStyle/>
          <a:p>
            <a:pPr>
              <a:spcBef>
                <a:spcPct val="0"/>
              </a:spcBef>
            </a:pPr>
            <a:endParaRPr lang="en-US" smtClean="0">
              <a:latin typeface="Arial" pitchFamily="-7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7345" name="Slide Image Placeholder 1"/>
          <p:cNvSpPr>
            <a:spLocks noGrp="1" noRot="1" noChangeAspect="1"/>
          </p:cNvSpPr>
          <p:nvPr>
            <p:ph type="sldImg"/>
          </p:nvPr>
        </p:nvSpPr>
        <p:spPr bwMode="auto">
          <a:noFill/>
          <a:ln>
            <a:solidFill>
              <a:srgbClr val="000000"/>
            </a:solidFill>
            <a:miter lim="800000"/>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7347"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08B6B3D4-41EE-48CC-B432-8CB63D1CC586}" type="slidenum">
              <a:rPr lang="en-US">
                <a:ea typeface="ＭＳ Ｐゴシック" pitchFamily="-72" charset="-128"/>
                <a:cs typeface="ＭＳ Ｐゴシック" pitchFamily="-72" charset="-128"/>
              </a:rPr>
              <a:pPr fontAlgn="base">
                <a:spcBef>
                  <a:spcPct val="0"/>
                </a:spcBef>
                <a:spcAft>
                  <a:spcPct val="0"/>
                </a:spcAft>
              </a:pPr>
              <a:t>22</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9393" name="Slide Image Placeholder 1"/>
          <p:cNvSpPr>
            <a:spLocks noGrp="1" noRot="1" noChangeAspect="1"/>
          </p:cNvSpPr>
          <p:nvPr>
            <p:ph type="sldImg"/>
          </p:nvPr>
        </p:nvSpPr>
        <p:spPr bwMode="auto">
          <a:noFill/>
          <a:ln>
            <a:solidFill>
              <a:srgbClr val="000000"/>
            </a:solidFill>
            <a:miter lim="800000"/>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Peaks don’t line up exactly – investigator has minute intervals, informer has 5 minute intervals</a:t>
            </a:r>
          </a:p>
        </p:txBody>
      </p:sp>
      <p:sp>
        <p:nvSpPr>
          <p:cNvPr id="59395"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C0D684F9-050D-4264-AEDB-88B51A4DCD24}" type="slidenum">
              <a:rPr lang="en-US">
                <a:ea typeface="ＭＳ Ｐゴシック" pitchFamily="-72" charset="-128"/>
                <a:cs typeface="ＭＳ Ｐゴシック" pitchFamily="-72" charset="-128"/>
              </a:rPr>
              <a:pPr fontAlgn="base">
                <a:spcBef>
                  <a:spcPct val="0"/>
                </a:spcBef>
                <a:spcAft>
                  <a:spcPct val="0"/>
                </a:spcAft>
              </a:pPr>
              <a:t>23</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1441" name="Slide Image Placeholder 1"/>
          <p:cNvSpPr>
            <a:spLocks noGrp="1" noRot="1" noChangeAspect="1" noTextEdit="1"/>
          </p:cNvSpPr>
          <p:nvPr>
            <p:ph type="sldImg"/>
          </p:nvPr>
        </p:nvSpPr>
        <p:spPr bwMode="auto">
          <a:noFill/>
          <a:ln>
            <a:solidFill>
              <a:srgbClr val="000000"/>
            </a:solidFill>
            <a:miter lim="800000"/>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defTabSz="930275" fontAlgn="base">
              <a:spcBef>
                <a:spcPct val="0"/>
              </a:spcBef>
              <a:spcAft>
                <a:spcPct val="0"/>
              </a:spcAft>
            </a:pPr>
            <a:fld id="{1C3B4016-3D62-438C-91AF-9617834AAA82}" type="slidenum">
              <a:rPr lang="en-US">
                <a:ea typeface="ＭＳ Ｐゴシック" pitchFamily="-72" charset="-128"/>
                <a:cs typeface="ＭＳ Ｐゴシック" pitchFamily="-72" charset="-128"/>
              </a:rPr>
              <a:pPr defTabSz="930275" fontAlgn="base">
                <a:spcBef>
                  <a:spcPct val="0"/>
                </a:spcBef>
                <a:spcAft>
                  <a:spcPct val="0"/>
                </a:spcAft>
              </a:pPr>
              <a:t>24</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3489" name="Rectangle 7"/>
          <p:cNvSpPr txBox="1">
            <a:spLocks noGrp="1" noChangeArrowheads="1"/>
          </p:cNvSpPr>
          <p:nvPr/>
        </p:nvSpPr>
        <p:spPr bwMode="auto">
          <a:xfrm>
            <a:off x="3970338" y="8829675"/>
            <a:ext cx="3038475" cy="465138"/>
          </a:xfrm>
          <a:prstGeom prst="rect">
            <a:avLst/>
          </a:prstGeom>
          <a:noFill/>
          <a:ln w="9525">
            <a:noFill/>
            <a:miter lim="800000"/>
          </a:ln>
        </p:spPr>
        <p:txBody>
          <a:bodyPr lIns="93171" tIns="46586" rIns="93171" bIns="46586" anchor="b">
            <a:prstTxWarp prst="textNoShape">
              <a:avLst/>
            </a:prstTxWarp>
          </a:bodyPr>
          <a:lstStyle/>
          <a:p>
            <a:pPr algn="r" defTabSz="930275"/>
            <a:fld id="{4A1ED681-026B-4D94-8B00-BAB2FED96958}" type="slidenum">
              <a:rPr lang="en-US" sz="1200">
                <a:latin typeface="Calibri" pitchFamily="-72" charset="0"/>
              </a:rPr>
              <a:pPr algn="r" defTabSz="930275"/>
              <a:t>25</a:t>
            </a:fld>
          </a:p>
        </p:txBody>
      </p:sp>
      <p:sp>
        <p:nvSpPr>
          <p:cNvPr id="63490" name="Rectangle 2"/>
          <p:cNvSpPr>
            <a:spLocks noGrp="1" noRot="1" noChangeAspect="1" noChangeArrowheads="1" noTextEdit="1"/>
          </p:cNvSpPr>
          <p:nvPr>
            <p:ph type="sldImg"/>
          </p:nvPr>
        </p:nvSpPr>
        <p:spPr bwMode="auto">
          <a:noFill/>
          <a:ln>
            <a:solidFill>
              <a:srgbClr val="000000"/>
            </a:solidFill>
            <a:miter lim="800000"/>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5537" name="Rectangle 7"/>
          <p:cNvSpPr>
            <a:spLocks noGrp="1" noChangeArrowheads="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2F329A53-8860-4F45-9757-0D942D3F4A76}" type="slidenum">
              <a:rPr lang="en-US">
                <a:ea typeface="ＭＳ Ｐゴシック" pitchFamily="-72" charset="-128"/>
                <a:cs typeface="ＭＳ Ｐゴシック" pitchFamily="-72" charset="-128"/>
              </a:rPr>
              <a:pPr fontAlgn="base">
                <a:spcBef>
                  <a:spcPct val="0"/>
                </a:spcBef>
                <a:spcAft>
                  <a:spcPct val="0"/>
                </a:spcAft>
              </a:pPr>
              <a:t>26</a:t>
            </a:fld>
          </a:p>
        </p:txBody>
      </p:sp>
      <p:sp>
        <p:nvSpPr>
          <p:cNvPr id="65538" name="Rectangle 2"/>
          <p:cNvSpPr>
            <a:spLocks noGrp="1" noRot="1" noChangeAspect="1" noChangeArrowheads="1" noTextEdit="1"/>
          </p:cNvSpPr>
          <p:nvPr>
            <p:ph type="sldImg"/>
          </p:nvPr>
        </p:nvSpPr>
        <p:spPr bwMode="auto">
          <a:noFill/>
          <a:ln>
            <a:solidFill>
              <a:srgbClr val="000000"/>
            </a:solidFill>
            <a:miter lim="800000"/>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72034" name="Placeholder 2"/>
          <p:cNvSpPr>
            <a:spLocks noGrp="1" noRot="1" noChangeAspect="1"/>
          </p:cNvSpPr>
          <p:nvPr>
            <p:ph type="sldImg"/>
          </p:nvPr>
        </p:nvSpPr>
        <p:spPr bwMode="auto">
          <a:noFill/>
          <a:ln>
            <a:solidFill>
              <a:srgbClr val="000000"/>
            </a:solidFill>
            <a:miter lim="800000"/>
          </a:ln>
        </p:spPr>
      </p:sp>
      <p:sp>
        <p:nvSpPr>
          <p:cNvPr id="1720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74082" name="Placeholder 2"/>
          <p:cNvSpPr>
            <a:spLocks noGrp="1" noRot="1" noChangeAspect="1"/>
          </p:cNvSpPr>
          <p:nvPr>
            <p:ph type="sldImg"/>
          </p:nvPr>
        </p:nvSpPr>
        <p:spPr bwMode="auto">
          <a:noFill/>
          <a:ln>
            <a:solidFill>
              <a:srgbClr val="000000"/>
            </a:solidFill>
            <a:miter lim="800000"/>
          </a:ln>
        </p:spPr>
      </p:sp>
      <p:sp>
        <p:nvSpPr>
          <p:cNvPr id="1740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70657" name="Rectangle 2"/>
          <p:cNvSpPr>
            <a:spLocks noGrp="1" noRot="1" noChangeAspect="1" noTextEdit="1"/>
          </p:cNvSpPr>
          <p:nvPr>
            <p:ph type="sldImg"/>
          </p:nvPr>
        </p:nvSpPr>
        <p:spPr bwMode="auto">
          <a:noFill/>
          <a:ln>
            <a:solidFill>
              <a:srgbClr val="000000"/>
            </a:solidFill>
            <a:miter lim="800000"/>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 first screen we see high dns, smtp and mail server activity from a single computer.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2529" name="Rectangle 7"/>
          <p:cNvSpPr>
            <a:spLocks noGrp="1" noChangeArrowheads="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988E8ACC-C0D9-4BE3-88E5-3A7AE4B85ECB}" type="slidenum">
              <a:rPr lang="en-US">
                <a:ea typeface="ＭＳ Ｐゴシック" pitchFamily="-72" charset="-128"/>
                <a:cs typeface="ＭＳ Ｐゴシック" pitchFamily="-72" charset="-128"/>
              </a:rPr>
              <a:pPr fontAlgn="base">
                <a:spcBef>
                  <a:spcPct val="0"/>
                </a:spcBef>
                <a:spcAft>
                  <a:spcPct val="0"/>
                </a:spcAft>
              </a:pPr>
              <a:t>3</a:t>
            </a:fld>
          </a:p>
        </p:txBody>
      </p:sp>
      <p:sp>
        <p:nvSpPr>
          <p:cNvPr id="22530" name="Rectangle 2"/>
          <p:cNvSpPr>
            <a:spLocks noGrp="1" noRot="1" noChangeAspect="1" noChangeArrowheads="1" noTextEdit="1"/>
          </p:cNvSpPr>
          <p:nvPr>
            <p:ph type="sldImg"/>
          </p:nvPr>
        </p:nvSpPr>
        <p:spPr bwMode="auto">
          <a:noFill/>
          <a:ln>
            <a:solidFill>
              <a:srgbClr val="000000"/>
            </a:solidFill>
            <a:miter lim="800000"/>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400"/>
              <a:t>Elevator Pitch- 30 seconds</a:t>
            </a:r>
          </a:p>
          <a:p>
            <a:pPr>
              <a:spcBef>
                <a:spcPct val="0"/>
              </a:spcBef>
            </a:pPr>
            <a:endParaRPr lang="en-US" sz="1400"/>
          </a:p>
          <a:p>
            <a:pPr>
              <a:spcBef>
                <a:spcPct val="0"/>
              </a:spcBef>
            </a:pPr>
            <a:r>
              <a:rPr lang="en-US" sz="1400"/>
              <a:t>In two sentences describe at its core what your technology does and why its better/different.  This slide is your chance to capture the attention of the audience or not.  Our attendees are sophisticated and have been slide show’d to death.  If you can start by clearly, concisely and compellingly capturing the core competency and value proposition of your project, the engagement with the audience will improve dramatically. </a:t>
            </a:r>
          </a:p>
          <a:p>
            <a:pPr>
              <a:spcBef>
                <a:spcPct val="0"/>
              </a:spcBef>
            </a:pPr>
            <a:endParaRPr lang="en-US" sz="1400"/>
          </a:p>
          <a:p>
            <a:pPr>
              <a:spcBef>
                <a:spcPct val="0"/>
              </a:spcBef>
            </a:pPr>
            <a:r>
              <a:rPr lang="en-US" sz="1400"/>
              <a:t>What not to do:</a:t>
            </a:r>
          </a:p>
          <a:p>
            <a:pPr>
              <a:spcBef>
                <a:spcPct val="0"/>
              </a:spcBef>
              <a:buFontTx/>
              <a:buChar char="•"/>
            </a:pPr>
            <a:r>
              <a:rPr lang="en-US" sz="1400"/>
              <a:t>Use hyperbole to self proclaim your product/service as the greatest thing since sliced bread</a:t>
            </a:r>
          </a:p>
          <a:p>
            <a:pPr>
              <a:spcBef>
                <a:spcPct val="0"/>
              </a:spcBef>
              <a:buFontTx/>
              <a:buChar char="•"/>
            </a:pPr>
            <a:r>
              <a:rPr lang="en-US" sz="1400"/>
              <a:t>Fail to include the value to the customers/users</a:t>
            </a:r>
          </a:p>
          <a:p>
            <a:pPr>
              <a:spcBef>
                <a:spcPct val="0"/>
              </a:spcBef>
              <a:buFontTx/>
              <a:buChar char="•"/>
            </a:pPr>
            <a:r>
              <a:rPr lang="en-US" sz="1400"/>
              <a:t>Fill the screen with words.  The shorter the better</a:t>
            </a:r>
          </a:p>
          <a:p>
            <a:pPr>
              <a:spcBef>
                <a:spcPct val="0"/>
              </a:spcBef>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72705" name="Rectangle 2"/>
          <p:cNvSpPr>
            <a:spLocks noGrp="1" noRot="1" noChangeAspect="1" noTextEdit="1"/>
          </p:cNvSpPr>
          <p:nvPr>
            <p:ph type="sldImg"/>
          </p:nvPr>
        </p:nvSpPr>
        <p:spPr bwMode="auto">
          <a:noFill/>
          <a:ln>
            <a:solidFill>
              <a:srgbClr val="000000"/>
            </a:solidFill>
            <a:miter lim="800000"/>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Further we see 2300 email with a single subject line from a single computer.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75106" name="Placeholder 2"/>
          <p:cNvSpPr>
            <a:spLocks noGrp="1" noRot="1" noChangeAspect="1"/>
          </p:cNvSpPr>
          <p:nvPr>
            <p:ph type="sldImg"/>
          </p:nvPr>
        </p:nvSpPr>
        <p:spPr bwMode="auto">
          <a:noFill/>
          <a:ln>
            <a:solidFill>
              <a:srgbClr val="000000"/>
            </a:solidFill>
            <a:miter lim="800000"/>
          </a:ln>
        </p:spPr>
      </p:sp>
      <p:sp>
        <p:nvSpPr>
          <p:cNvPr id="1751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76130" name="Placeholder 2"/>
          <p:cNvSpPr>
            <a:spLocks noGrp="1" noRot="1" noChangeAspect="1"/>
          </p:cNvSpPr>
          <p:nvPr>
            <p:ph type="sldImg"/>
          </p:nvPr>
        </p:nvSpPr>
        <p:spPr bwMode="auto">
          <a:noFill/>
          <a:ln>
            <a:solidFill>
              <a:srgbClr val="000000"/>
            </a:solidFill>
            <a:miter lim="800000"/>
          </a:ln>
        </p:spPr>
      </p:sp>
      <p:sp>
        <p:nvSpPr>
          <p:cNvPr id="17613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77154" name="Placeholder 2"/>
          <p:cNvSpPr>
            <a:spLocks noGrp="1" noRot="1" noChangeAspect="1"/>
          </p:cNvSpPr>
          <p:nvPr>
            <p:ph type="sldImg"/>
          </p:nvPr>
        </p:nvSpPr>
        <p:spPr bwMode="auto">
          <a:noFill/>
          <a:ln>
            <a:solidFill>
              <a:srgbClr val="000000"/>
            </a:solidFill>
            <a:miter lim="800000"/>
          </a:ln>
        </p:spPr>
      </p:sp>
      <p:sp>
        <p:nvSpPr>
          <p:cNvPr id="1771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78178" name="Placeholder 2"/>
          <p:cNvSpPr>
            <a:spLocks noGrp="1" noRot="1" noChangeAspect="1"/>
          </p:cNvSpPr>
          <p:nvPr>
            <p:ph type="sldImg"/>
          </p:nvPr>
        </p:nvSpPr>
        <p:spPr bwMode="auto">
          <a:noFill/>
          <a:ln>
            <a:solidFill>
              <a:srgbClr val="000000"/>
            </a:solidFill>
            <a:miter lim="800000"/>
          </a:ln>
        </p:spPr>
      </p:sp>
      <p:sp>
        <p:nvSpPr>
          <p:cNvPr id="1781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79202" name="Placeholder 2"/>
          <p:cNvSpPr>
            <a:spLocks noGrp="1" noRot="1" noChangeAspect="1"/>
          </p:cNvSpPr>
          <p:nvPr>
            <p:ph type="sldImg"/>
          </p:nvPr>
        </p:nvSpPr>
        <p:spPr bwMode="auto">
          <a:noFill/>
          <a:ln>
            <a:solidFill>
              <a:srgbClr val="000000"/>
            </a:solidFill>
            <a:miter lim="800000"/>
          </a:ln>
        </p:spPr>
      </p:sp>
      <p:sp>
        <p:nvSpPr>
          <p:cNvPr id="1792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79873" name="Rectangle 7"/>
          <p:cNvSpPr txBox="1">
            <a:spLocks noGrp="1" noChangeArrowheads="1"/>
          </p:cNvSpPr>
          <p:nvPr/>
        </p:nvSpPr>
        <p:spPr bwMode="auto">
          <a:xfrm>
            <a:off x="3971925" y="8829675"/>
            <a:ext cx="3036888" cy="465138"/>
          </a:xfrm>
          <a:prstGeom prst="rect">
            <a:avLst/>
          </a:prstGeom>
          <a:noFill/>
          <a:ln w="9525">
            <a:noFill/>
            <a:miter lim="800000"/>
          </a:ln>
        </p:spPr>
        <p:txBody>
          <a:bodyPr lIns="92111" tIns="46056" rIns="92111" bIns="46056" anchor="b">
            <a:prstTxWarp prst="textNoShape">
              <a:avLst/>
            </a:prstTxWarp>
          </a:bodyPr>
          <a:lstStyle/>
          <a:p>
            <a:pPr algn="r" defTabSz="919163"/>
            <a:fld id="{557CD264-63BB-4D43-965C-17DB88E0082C}" type="slidenum">
              <a:rPr lang="en-US" sz="1200">
                <a:latin typeface="Calibri" pitchFamily="-72" charset="0"/>
              </a:rPr>
              <a:pPr algn="r" defTabSz="919163"/>
              <a:t>36</a:t>
            </a:fld>
          </a:p>
        </p:txBody>
      </p:sp>
      <p:sp>
        <p:nvSpPr>
          <p:cNvPr id="79874" name="Rectangle 2"/>
          <p:cNvSpPr>
            <a:spLocks noGrp="1" noRot="1" noChangeAspect="1" noChangeArrowheads="1" noTextEdit="1"/>
          </p:cNvSpPr>
          <p:nvPr>
            <p:ph type="sldImg"/>
          </p:nvPr>
        </p:nvSpPr>
        <p:spPr bwMode="auto">
          <a:noFill/>
          <a:ln>
            <a:solidFill>
              <a:srgbClr val="000000"/>
            </a:solidFill>
            <a:miter lim="800000"/>
          </a:ln>
        </p:spPr>
      </p:sp>
      <p:sp>
        <p:nvSpPr>
          <p:cNvPr id="29699" name="Rectangle 3"/>
          <p:cNvSpPr>
            <a:spLocks noGrp="1" noChangeArrowheads="1"/>
          </p:cNvSpPr>
          <p:nvPr>
            <p:ph type="body" idx="1"/>
          </p:nvPr>
        </p:nvSpPr>
        <p:spPr bwMode="auto"/>
        <p:txBody>
          <a:bodyPr wrap="square" lIns="92111" tIns="46056" rIns="92111" bIns="46056" numCol="1" anchor="t" anchorCtr="0" compatLnSpc="1">
            <a:prstTxWarp prst="textNoShape">
              <a:avLst/>
            </a:prstTxWarp>
            <a:normAutofit fontScale="77500" lnSpcReduction="20000"/>
          </a:bodyPr>
          <a:lstStyle/>
          <a:p>
            <a:pPr fontAlgn="auto">
              <a:spcBef>
                <a:spcPct val="0"/>
              </a:spcBef>
              <a:spcAft>
                <a:spcPct val="0"/>
              </a:spcAft>
              <a:buFontTx/>
              <a:buChar char="•"/>
              <a:defRPr/>
            </a:pPr>
            <a:r>
              <a:rPr lang="en-US" smtClean="0">
                <a:latin typeface="Times New Roman" pitchFamily="18" charset="0"/>
                <a:ea typeface="+mn-ea"/>
                <a:cs typeface="+mn-cs"/>
              </a:rPr>
              <a:t> Add caveat that some of the details are classified; what I am going to talk about has already been reported in the press, or is available in Congressional testimony transcripts</a:t>
            </a:r>
          </a:p>
          <a:p>
            <a:pPr fontAlgn="auto">
              <a:spcBef>
                <a:spcPct val="0"/>
              </a:spcBef>
              <a:spcAft>
                <a:spcPct val="0"/>
              </a:spcAft>
              <a:buFontTx/>
              <a:buChar char="•"/>
              <a:defRPr/>
            </a:pPr>
            <a:r>
              <a:rPr lang="en-US" smtClean="0">
                <a:latin typeface="Times New Roman" pitchFamily="18" charset="0"/>
                <a:ea typeface="+mn-ea"/>
                <a:cs typeface="+mn-cs"/>
              </a:rPr>
              <a:t> Extensive network supports 40,000 employees and contractors at over 100 domestic and 260 international locations</a:t>
            </a:r>
          </a:p>
          <a:p>
            <a:pPr fontAlgn="auto">
              <a:spcBef>
                <a:spcPct val="0"/>
              </a:spcBef>
              <a:spcAft>
                <a:spcPct val="0"/>
              </a:spcAft>
              <a:buFontTx/>
              <a:buChar char="•"/>
              <a:defRPr/>
            </a:pPr>
            <a:r>
              <a:rPr lang="en-US" smtClean="0">
                <a:latin typeface="Times New Roman" pitchFamily="18" charset="0"/>
                <a:ea typeface="+mn-ea"/>
                <a:cs typeface="+mn-cs"/>
              </a:rPr>
              <a:t> Sequence of events:</a:t>
            </a:r>
          </a:p>
          <a:p>
            <a:pPr lvl="1" fontAlgn="auto">
              <a:spcBef>
                <a:spcPct val="0"/>
              </a:spcBef>
              <a:spcAft>
                <a:spcPct val="0"/>
              </a:spcAft>
              <a:buFontTx/>
              <a:buChar char="•"/>
              <a:defRPr/>
            </a:pPr>
            <a:r>
              <a:rPr lang="en-US" smtClean="0">
                <a:latin typeface="Times New Roman" pitchFamily="18" charset="0"/>
                <a:ea typeface="+mn-ea"/>
              </a:rPr>
              <a:t> Attackers sent spear phishing emails to several Department of State employees</a:t>
            </a:r>
          </a:p>
          <a:p>
            <a:pPr lvl="1" fontAlgn="auto">
              <a:spcBef>
                <a:spcPct val="0"/>
              </a:spcBef>
              <a:spcAft>
                <a:spcPct val="0"/>
              </a:spcAft>
              <a:buFontTx/>
              <a:buChar char="•"/>
              <a:defRPr/>
            </a:pPr>
            <a:r>
              <a:rPr lang="en-US" smtClean="0">
                <a:latin typeface="Times New Roman" pitchFamily="18" charset="0"/>
                <a:ea typeface="+mn-ea"/>
              </a:rPr>
              <a:t> The senders were spoofed, and appeared to originate from persons that the targeted employees knew</a:t>
            </a:r>
          </a:p>
          <a:p>
            <a:pPr lvl="1" fontAlgn="auto">
              <a:spcBef>
                <a:spcPct val="0"/>
              </a:spcBef>
              <a:spcAft>
                <a:spcPct val="0"/>
              </a:spcAft>
              <a:buFontTx/>
              <a:buChar char="•"/>
              <a:defRPr/>
            </a:pPr>
            <a:r>
              <a:rPr lang="en-US" smtClean="0">
                <a:latin typeface="Times New Roman" pitchFamily="18" charset="0"/>
                <a:ea typeface="+mn-ea"/>
              </a:rPr>
              <a:t> The subjects and content of the emails were relevant to the targeted individuals’ work, and the topics of the emails were something the sender would have interest in also </a:t>
            </a:r>
          </a:p>
          <a:p>
            <a:pPr lvl="1" fontAlgn="auto">
              <a:spcBef>
                <a:spcPct val="0"/>
              </a:spcBef>
              <a:spcAft>
                <a:spcPct val="0"/>
              </a:spcAft>
              <a:buFontTx/>
              <a:buChar char="•"/>
              <a:defRPr/>
            </a:pPr>
            <a:r>
              <a:rPr lang="en-US" smtClean="0">
                <a:latin typeface="Times New Roman" pitchFamily="18" charset="0"/>
                <a:ea typeface="+mn-ea"/>
              </a:rPr>
              <a:t> One targeted individual read the email and then opened an attached Microsoft Word document that contained information relevant to that individual’s area of expertise</a:t>
            </a:r>
          </a:p>
          <a:p>
            <a:pPr lvl="1" fontAlgn="auto">
              <a:spcBef>
                <a:spcPct val="0"/>
              </a:spcBef>
              <a:spcAft>
                <a:spcPct val="0"/>
              </a:spcAft>
              <a:buFontTx/>
              <a:buChar char="•"/>
              <a:defRPr/>
            </a:pPr>
            <a:r>
              <a:rPr lang="en-US" smtClean="0">
                <a:latin typeface="Times New Roman" pitchFamily="18" charset="0"/>
                <a:ea typeface="+mn-ea"/>
              </a:rPr>
              <a:t> A small binary file was dropped on the victim’s machine and executed when the doc file was opened – no antivirus alerts or any other error messages were generated</a:t>
            </a:r>
          </a:p>
          <a:p>
            <a:pPr lvl="1" fontAlgn="auto">
              <a:spcBef>
                <a:spcPct val="0"/>
              </a:spcBef>
              <a:spcAft>
                <a:spcPct val="0"/>
              </a:spcAft>
              <a:buFontTx/>
              <a:buChar char="•"/>
              <a:defRPr/>
            </a:pPr>
            <a:r>
              <a:rPr lang="en-US" smtClean="0">
                <a:latin typeface="Times New Roman" pitchFamily="18" charset="0"/>
                <a:ea typeface="+mn-ea"/>
              </a:rPr>
              <a:t> On a regular basis, the victim’s machine attempted to connect to an outside dynamic DNS domain</a:t>
            </a:r>
          </a:p>
          <a:p>
            <a:pPr lvl="1" fontAlgn="auto">
              <a:spcBef>
                <a:spcPct val="0"/>
              </a:spcBef>
              <a:spcAft>
                <a:spcPct val="0"/>
              </a:spcAft>
              <a:buFontTx/>
              <a:buChar char="•"/>
              <a:defRPr/>
            </a:pPr>
            <a:r>
              <a:rPr lang="en-US" smtClean="0">
                <a:latin typeface="Times New Roman" pitchFamily="18" charset="0"/>
                <a:ea typeface="+mn-ea"/>
              </a:rPr>
              <a:t> The attacker established a reverse shell and obtained command-line access to the victim’s machine</a:t>
            </a:r>
          </a:p>
          <a:p>
            <a:pPr lvl="1" fontAlgn="auto">
              <a:spcBef>
                <a:spcPct val="0"/>
              </a:spcBef>
              <a:spcAft>
                <a:spcPct val="0"/>
              </a:spcAft>
              <a:buFontTx/>
              <a:buChar char="•"/>
              <a:defRPr/>
            </a:pPr>
            <a:r>
              <a:rPr lang="en-US" smtClean="0">
                <a:latin typeface="Times New Roman" pitchFamily="18" charset="0"/>
                <a:ea typeface="+mn-ea"/>
              </a:rPr>
              <a:t> Almost immediately, the attacker disabled AV, pulled down other exploitation tools (keystroke logger, scanners, etc.) and began laterally exploiting other machines in the domain</a:t>
            </a:r>
          </a:p>
          <a:p>
            <a:pPr lvl="1" fontAlgn="auto">
              <a:spcBef>
                <a:spcPct val="0"/>
              </a:spcBef>
              <a:spcAft>
                <a:spcPct val="0"/>
              </a:spcAft>
              <a:buFontTx/>
              <a:buChar char="•"/>
              <a:defRPr/>
            </a:pPr>
            <a:r>
              <a:rPr lang="en-US" smtClean="0">
                <a:latin typeface="Times New Roman" pitchFamily="18" charset="0"/>
                <a:ea typeface="+mn-ea"/>
              </a:rPr>
              <a:t> Keystroke loggers and other malicious software was installed on machines the attacker compromised </a:t>
            </a:r>
          </a:p>
          <a:p>
            <a:pPr lvl="1" fontAlgn="auto">
              <a:spcBef>
                <a:spcPct val="0"/>
              </a:spcBef>
              <a:spcAft>
                <a:spcPct val="0"/>
              </a:spcAft>
              <a:buFontTx/>
              <a:buChar char="•"/>
              <a:defRPr/>
            </a:pPr>
            <a:r>
              <a:rPr lang="en-US" smtClean="0">
                <a:latin typeface="Times New Roman" pitchFamily="18" charset="0"/>
                <a:ea typeface="+mn-ea"/>
              </a:rPr>
              <a:t> Attacker(s) obtain legitimate domain administrative privileges and begin to pull down other malicious binaries that beaconed to different dynamic DNS domains that were pre-registered about a month before the attack</a:t>
            </a:r>
          </a:p>
          <a:p>
            <a:pPr lvl="1" fontAlgn="auto">
              <a:spcBef>
                <a:spcPct val="0"/>
              </a:spcBef>
              <a:spcAft>
                <a:spcPct val="0"/>
              </a:spcAft>
              <a:buFontTx/>
              <a:buChar char="•"/>
              <a:defRPr/>
            </a:pPr>
            <a:r>
              <a:rPr lang="en-US" smtClean="0">
                <a:latin typeface="Times New Roman" pitchFamily="18" charset="0"/>
                <a:ea typeface="+mn-ea"/>
              </a:rPr>
              <a:t> When information was observed being exfiltrated via a non-HTTPS channel established over TCP 443, HTTPS access was shut down.  </a:t>
            </a:r>
          </a:p>
          <a:p>
            <a:pPr lvl="1" fontAlgn="auto">
              <a:spcBef>
                <a:spcPct val="0"/>
              </a:spcBef>
              <a:spcAft>
                <a:spcPct val="0"/>
              </a:spcAft>
              <a:buFontTx/>
              <a:buChar char="•"/>
              <a:defRPr/>
            </a:pPr>
            <a:r>
              <a:rPr lang="en-US" smtClean="0">
                <a:latin typeface="Times New Roman" pitchFamily="18" charset="0"/>
                <a:ea typeface="+mn-ea"/>
              </a:rPr>
              <a:t> Analysts and enterprise AV vendors worked closely together to deploy updated AV signatures generated from analyses of malicious binaries</a:t>
            </a:r>
          </a:p>
          <a:p>
            <a:pPr lvl="1" fontAlgn="auto">
              <a:spcBef>
                <a:spcPct val="0"/>
              </a:spcBef>
              <a:spcAft>
                <a:spcPct val="0"/>
              </a:spcAft>
              <a:buFontTx/>
              <a:buChar char="•"/>
              <a:defRPr/>
            </a:pPr>
            <a:r>
              <a:rPr lang="en-US" smtClean="0">
                <a:latin typeface="Times New Roman" pitchFamily="18" charset="0"/>
                <a:ea typeface="+mn-ea"/>
              </a:rPr>
              <a:t> Analysts worked with outside entities to develop a temporary patch to mitigate a zero-day vulnerability (MS06-040) that attackers were using to laterally compromise vulnerable systems</a:t>
            </a:r>
          </a:p>
          <a:p>
            <a:pPr lvl="1" fontAlgn="auto">
              <a:spcBef>
                <a:spcPct val="0"/>
              </a:spcBef>
              <a:spcAft>
                <a:spcPct val="0"/>
              </a:spcAft>
              <a:buFontTx/>
              <a:buChar char="•"/>
              <a:defRPr/>
            </a:pPr>
            <a:r>
              <a:rPr lang="en-US" smtClean="0">
                <a:latin typeface="Times New Roman" pitchFamily="18" charset="0"/>
                <a:ea typeface="+mn-ea"/>
              </a:rPr>
              <a:t> The entire incident took almost two weeks to fully resolve</a:t>
            </a:r>
          </a:p>
          <a:p>
            <a:pPr lvl="1" fontAlgn="auto">
              <a:spcBef>
                <a:spcPct val="0"/>
              </a:spcBef>
              <a:spcAft>
                <a:spcPct val="0"/>
              </a:spcAft>
              <a:buFontTx/>
              <a:buChar char="•"/>
              <a:defRPr/>
            </a:pPr>
            <a:r>
              <a:rPr lang="en-US" smtClean="0">
                <a:latin typeface="Times New Roman" pitchFamily="18" charset="0"/>
                <a:ea typeface="+mn-ea"/>
              </a:rPr>
              <a:t> After action reporting, forensics, patching and other mitigation and cleanup efforts continued for over two months after the resolution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0226" name="Placeholder 2"/>
          <p:cNvSpPr>
            <a:spLocks noGrp="1" noRot="1" noChangeAspect="1"/>
          </p:cNvSpPr>
          <p:nvPr>
            <p:ph type="sldImg"/>
          </p:nvPr>
        </p:nvSpPr>
        <p:spPr bwMode="auto">
          <a:noFill/>
          <a:ln>
            <a:solidFill>
              <a:srgbClr val="000000"/>
            </a:solidFill>
            <a:miter lim="800000"/>
          </a:ln>
        </p:spPr>
      </p:sp>
      <p:sp>
        <p:nvSpPr>
          <p:cNvPr id="1802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1250" name="Placeholder 2"/>
          <p:cNvSpPr>
            <a:spLocks noGrp="1" noRot="1" noChangeAspect="1"/>
          </p:cNvSpPr>
          <p:nvPr>
            <p:ph type="sldImg"/>
          </p:nvPr>
        </p:nvSpPr>
        <p:spPr bwMode="auto">
          <a:noFill/>
          <a:ln>
            <a:solidFill>
              <a:srgbClr val="000000"/>
            </a:solidFill>
            <a:miter lim="800000"/>
          </a:ln>
        </p:spPr>
      </p:sp>
      <p:sp>
        <p:nvSpPr>
          <p:cNvPr id="1812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2274" name="Placeholder 2"/>
          <p:cNvSpPr>
            <a:spLocks noGrp="1" noRot="1" noChangeAspect="1"/>
          </p:cNvSpPr>
          <p:nvPr>
            <p:ph type="sldImg"/>
          </p:nvPr>
        </p:nvSpPr>
        <p:spPr bwMode="auto">
          <a:noFill/>
          <a:ln>
            <a:solidFill>
              <a:srgbClr val="000000"/>
            </a:solidFill>
            <a:miter lim="800000"/>
          </a:ln>
        </p:spPr>
      </p:sp>
      <p:sp>
        <p:nvSpPr>
          <p:cNvPr id="1822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67938" name="Placeholder 2"/>
          <p:cNvSpPr>
            <a:spLocks noGrp="1" noRot="1" noChangeAspect="1"/>
          </p:cNvSpPr>
          <p:nvPr>
            <p:ph type="sldImg"/>
          </p:nvPr>
        </p:nvSpPr>
        <p:spPr bwMode="auto">
          <a:noFill/>
          <a:ln>
            <a:solidFill>
              <a:srgbClr val="000000"/>
            </a:solidFill>
            <a:miter lim="800000"/>
          </a:ln>
        </p:spPr>
      </p:sp>
      <p:sp>
        <p:nvSpPr>
          <p:cNvPr id="1679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3298" name="Placeholder 2"/>
          <p:cNvSpPr>
            <a:spLocks noGrp="1" noRot="1" noChangeAspect="1"/>
          </p:cNvSpPr>
          <p:nvPr>
            <p:ph type="sldImg"/>
          </p:nvPr>
        </p:nvSpPr>
        <p:spPr bwMode="auto">
          <a:noFill/>
          <a:ln>
            <a:solidFill>
              <a:srgbClr val="000000"/>
            </a:solidFill>
            <a:miter lim="800000"/>
          </a:ln>
        </p:spPr>
      </p:sp>
      <p:sp>
        <p:nvSpPr>
          <p:cNvPr id="1832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4322" name="Placeholder 2"/>
          <p:cNvSpPr>
            <a:spLocks noGrp="1" noRot="1" noChangeAspect="1"/>
          </p:cNvSpPr>
          <p:nvPr>
            <p:ph type="sldImg"/>
          </p:nvPr>
        </p:nvSpPr>
        <p:spPr bwMode="auto">
          <a:noFill/>
          <a:ln>
            <a:solidFill>
              <a:srgbClr val="000000"/>
            </a:solidFill>
            <a:miter lim="800000"/>
          </a:ln>
        </p:spPr>
      </p:sp>
      <p:sp>
        <p:nvSpPr>
          <p:cNvPr id="1843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87041" name="Slide Image Placeholder 1"/>
          <p:cNvSpPr>
            <a:spLocks noGrp="1" noRot="1" noChangeAspect="1"/>
          </p:cNvSpPr>
          <p:nvPr>
            <p:ph type="sldImg"/>
          </p:nvPr>
        </p:nvSpPr>
        <p:spPr bwMode="auto">
          <a:noFill/>
          <a:ln>
            <a:solidFill>
              <a:srgbClr val="000000"/>
            </a:solidFill>
            <a:miter lim="800000"/>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3"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2773DCE6-B4A7-48F5-A0D3-0BDC55C18084}" type="slidenum">
              <a:rPr lang="en-US">
                <a:ea typeface="ＭＳ Ｐゴシック" pitchFamily="-72" charset="-128"/>
                <a:cs typeface="ＭＳ Ｐゴシック" pitchFamily="-72" charset="-128"/>
              </a:rPr>
              <a:pPr fontAlgn="base">
                <a:spcBef>
                  <a:spcPct val="0"/>
                </a:spcBef>
                <a:spcAft>
                  <a:spcPct val="0"/>
                </a:spcAft>
              </a:pPr>
              <a:t>42</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89089" name="Slide Image Placeholder 1"/>
          <p:cNvSpPr>
            <a:spLocks noGrp="1" noRot="1" noChangeAspect="1"/>
          </p:cNvSpPr>
          <p:nvPr>
            <p:ph type="sldImg"/>
          </p:nvPr>
        </p:nvSpPr>
        <p:spPr bwMode="auto">
          <a:noFill/>
          <a:ln>
            <a:solidFill>
              <a:srgbClr val="000000"/>
            </a:solidFill>
            <a:miter lim="800000"/>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9091"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1897E853-A921-4BDE-8F36-287513679324}" type="slidenum">
              <a:rPr lang="en-US">
                <a:ea typeface="ＭＳ Ｐゴシック" pitchFamily="-72" charset="-128"/>
                <a:cs typeface="ＭＳ Ｐゴシック" pitchFamily="-72" charset="-128"/>
              </a:rPr>
              <a:pPr fontAlgn="base">
                <a:spcBef>
                  <a:spcPct val="0"/>
                </a:spcBef>
                <a:spcAft>
                  <a:spcPct val="0"/>
                </a:spcAft>
              </a:pPr>
              <a:t>43</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5346" name="Placeholder 2"/>
          <p:cNvSpPr>
            <a:spLocks noGrp="1" noRot="1" noChangeAspect="1"/>
          </p:cNvSpPr>
          <p:nvPr>
            <p:ph type="sldImg"/>
          </p:nvPr>
        </p:nvSpPr>
        <p:spPr bwMode="auto">
          <a:noFill/>
          <a:ln>
            <a:solidFill>
              <a:srgbClr val="000000"/>
            </a:solidFill>
            <a:miter lim="800000"/>
          </a:ln>
        </p:spPr>
      </p:sp>
      <p:sp>
        <p:nvSpPr>
          <p:cNvPr id="1853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6370" name="Placeholder 2"/>
          <p:cNvSpPr>
            <a:spLocks noGrp="1" noRot="1" noChangeAspect="1"/>
          </p:cNvSpPr>
          <p:nvPr>
            <p:ph type="sldImg"/>
          </p:nvPr>
        </p:nvSpPr>
        <p:spPr bwMode="auto">
          <a:noFill/>
          <a:ln>
            <a:solidFill>
              <a:srgbClr val="000000"/>
            </a:solidFill>
            <a:miter lim="800000"/>
          </a:ln>
        </p:spPr>
      </p:sp>
      <p:sp>
        <p:nvSpPr>
          <p:cNvPr id="1863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7394" name="Placeholder 2"/>
          <p:cNvSpPr>
            <a:spLocks noGrp="1" noRot="1" noChangeAspect="1"/>
          </p:cNvSpPr>
          <p:nvPr>
            <p:ph type="sldImg"/>
          </p:nvPr>
        </p:nvSpPr>
        <p:spPr bwMode="auto">
          <a:noFill/>
          <a:ln>
            <a:solidFill>
              <a:srgbClr val="000000"/>
            </a:solidFill>
            <a:miter lim="800000"/>
          </a:ln>
        </p:spPr>
      </p:sp>
      <p:sp>
        <p:nvSpPr>
          <p:cNvPr id="1873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4209" name="Slide Image Placeholder 1"/>
          <p:cNvSpPr>
            <a:spLocks noGrp="1" noRot="1" noChangeAspect="1"/>
          </p:cNvSpPr>
          <p:nvPr>
            <p:ph type="sldImg"/>
          </p:nvPr>
        </p:nvSpPr>
        <p:spPr bwMode="auto">
          <a:noFill/>
          <a:ln>
            <a:solidFill>
              <a:srgbClr val="000000"/>
            </a:solidFill>
            <a:miter lim="800000"/>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particular directory contains files harvested by the attackers from my bait PC that I set up and infected; each directory (top listing in graphic for “/”) is associated with one victim.</a:t>
            </a:r>
          </a:p>
        </p:txBody>
      </p:sp>
      <p:sp>
        <p:nvSpPr>
          <p:cNvPr id="94211"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DB095A91-5D50-4226-B016-FC16B480D35B}" type="slidenum">
              <a:rPr lang="en-US">
                <a:ea typeface="ＭＳ Ｐゴシック" pitchFamily="-72" charset="-128"/>
                <a:cs typeface="ＭＳ Ｐゴシック" pitchFamily="-72" charset="-128"/>
              </a:rPr>
              <a:pPr fontAlgn="base">
                <a:spcBef>
                  <a:spcPct val="0"/>
                </a:spcBef>
                <a:spcAft>
                  <a:spcPct val="0"/>
                </a:spcAft>
              </a:pPr>
              <a:t>47</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8418" name="Placeholder 2"/>
          <p:cNvSpPr>
            <a:spLocks noGrp="1" noRot="1" noChangeAspect="1"/>
          </p:cNvSpPr>
          <p:nvPr>
            <p:ph type="sldImg"/>
          </p:nvPr>
        </p:nvSpPr>
        <p:spPr bwMode="auto">
          <a:noFill/>
          <a:ln>
            <a:solidFill>
              <a:srgbClr val="000000"/>
            </a:solidFill>
            <a:miter lim="800000"/>
          </a:ln>
        </p:spPr>
      </p:sp>
      <p:sp>
        <p:nvSpPr>
          <p:cNvPr id="1884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89442" name="Placeholder 2"/>
          <p:cNvSpPr>
            <a:spLocks noGrp="1" noRot="1" noChangeAspect="1"/>
          </p:cNvSpPr>
          <p:nvPr>
            <p:ph type="sldImg"/>
          </p:nvPr>
        </p:nvSpPr>
        <p:spPr bwMode="auto">
          <a:noFill/>
          <a:ln>
            <a:solidFill>
              <a:srgbClr val="000000"/>
            </a:solidFill>
            <a:miter lim="800000"/>
          </a:ln>
        </p:spPr>
      </p:sp>
      <p:sp>
        <p:nvSpPr>
          <p:cNvPr id="1894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68962" name="Placeholder 2"/>
          <p:cNvSpPr>
            <a:spLocks noGrp="1" noRot="1" noChangeAspect="1"/>
          </p:cNvSpPr>
          <p:nvPr>
            <p:ph type="sldImg"/>
          </p:nvPr>
        </p:nvSpPr>
        <p:spPr bwMode="auto">
          <a:noFill/>
          <a:ln>
            <a:solidFill>
              <a:srgbClr val="000000"/>
            </a:solidFill>
            <a:miter lim="800000"/>
          </a:ln>
        </p:spPr>
      </p:sp>
      <p:sp>
        <p:nvSpPr>
          <p:cNvPr id="1689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8305" name="Slide Image Placeholder 1"/>
          <p:cNvSpPr>
            <a:spLocks noGrp="1" noRot="1" noChangeAspect="1"/>
          </p:cNvSpPr>
          <p:nvPr>
            <p:ph type="sldImg"/>
          </p:nvPr>
        </p:nvSpPr>
        <p:spPr bwMode="auto">
          <a:noFill/>
          <a:ln>
            <a:solidFill>
              <a:srgbClr val="000000"/>
            </a:solidFill>
            <a:miter lim="800000"/>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8307"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7BEA1559-3637-4A28-8B67-542E7A59642B}" type="slidenum">
              <a:rPr lang="en-US">
                <a:ea typeface="ＭＳ Ｐゴシック" pitchFamily="-72" charset="-128"/>
                <a:cs typeface="ＭＳ Ｐゴシック" pitchFamily="-72" charset="-128"/>
              </a:rPr>
              <a:pPr fontAlgn="base">
                <a:spcBef>
                  <a:spcPct val="0"/>
                </a:spcBef>
                <a:spcAft>
                  <a:spcPct val="0"/>
                </a:spcAft>
              </a:pPr>
              <a:t>50</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90466" name="Placeholder 2"/>
          <p:cNvSpPr>
            <a:spLocks noGrp="1" noRot="1" noChangeAspect="1"/>
          </p:cNvSpPr>
          <p:nvPr>
            <p:ph type="sldImg"/>
          </p:nvPr>
        </p:nvSpPr>
        <p:spPr bwMode="auto">
          <a:noFill/>
          <a:ln>
            <a:solidFill>
              <a:srgbClr val="000000"/>
            </a:solidFill>
            <a:miter lim="800000"/>
          </a:ln>
        </p:spPr>
      </p:sp>
      <p:sp>
        <p:nvSpPr>
          <p:cNvPr id="1904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01377" name="Slide Image Placeholder 1"/>
          <p:cNvSpPr>
            <a:spLocks noGrp="1" noRot="1" noChangeAspect="1"/>
          </p:cNvSpPr>
          <p:nvPr>
            <p:ph type="sldImg"/>
          </p:nvPr>
        </p:nvSpPr>
        <p:spPr bwMode="auto">
          <a:noFill/>
          <a:ln>
            <a:solidFill>
              <a:srgbClr val="000000"/>
            </a:solidFill>
            <a:miter lim="800000"/>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1379"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D11C5B3E-8879-4F4C-AFD9-24C51FAE49B0}" type="slidenum">
              <a:rPr lang="en-US">
                <a:ea typeface="ＭＳ Ｐゴシック" pitchFamily="-72" charset="-128"/>
                <a:cs typeface="ＭＳ Ｐゴシック" pitchFamily="-72" charset="-128"/>
              </a:rPr>
              <a:pPr fontAlgn="base">
                <a:spcBef>
                  <a:spcPct val="0"/>
                </a:spcBef>
                <a:spcAft>
                  <a:spcPct val="0"/>
                </a:spcAft>
              </a:pPr>
              <a:t>52</a:t>
            </a:fld>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91490" name="Placeholder 2"/>
          <p:cNvSpPr>
            <a:spLocks noGrp="1" noRot="1" noChangeAspect="1"/>
          </p:cNvSpPr>
          <p:nvPr>
            <p:ph type="sldImg"/>
          </p:nvPr>
        </p:nvSpPr>
        <p:spPr bwMode="auto">
          <a:noFill/>
          <a:ln>
            <a:solidFill>
              <a:srgbClr val="000000"/>
            </a:solidFill>
            <a:miter lim="800000"/>
          </a:ln>
        </p:spPr>
      </p:sp>
      <p:sp>
        <p:nvSpPr>
          <p:cNvPr id="1914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92514" name="Placeholder 2"/>
          <p:cNvSpPr>
            <a:spLocks noGrp="1" noRot="1" noChangeAspect="1"/>
          </p:cNvSpPr>
          <p:nvPr>
            <p:ph type="sldImg"/>
          </p:nvPr>
        </p:nvSpPr>
        <p:spPr bwMode="auto">
          <a:noFill/>
          <a:ln>
            <a:solidFill>
              <a:srgbClr val="000000"/>
            </a:solidFill>
            <a:miter lim="800000"/>
          </a:ln>
        </p:spPr>
      </p:sp>
      <p:sp>
        <p:nvSpPr>
          <p:cNvPr id="1925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05473" name="Rectangle 7"/>
          <p:cNvSpPr>
            <a:spLocks noGrp="1" noChangeArrowheads="1"/>
          </p:cNvSpPr>
          <p:nvPr>
            <p:ph type="sldNum" sz="quarter" idx="5"/>
          </p:nvPr>
        </p:nvSpPr>
        <p:spPr bwMode="auto">
          <a:noFill/>
          <a:ln>
            <a:miter lim="800000"/>
          </a:ln>
        </p:spPr>
        <p:txBody>
          <a:bodyPr wrap="square" numCol="1" anchorCtr="0" compatLnSpc="1">
            <a:prstTxWarp prst="textNoShape">
              <a:avLst/>
            </a:prstTxWarp>
          </a:bodyPr>
          <a:lstStyle/>
          <a:p>
            <a:pPr defTabSz="912813" fontAlgn="base">
              <a:spcBef>
                <a:spcPct val="0"/>
              </a:spcBef>
              <a:spcAft>
                <a:spcPct val="0"/>
              </a:spcAft>
            </a:pPr>
            <a:fld id="{82DF0059-41C8-4FC0-849D-2A527080C888}" type="slidenum">
              <a:rPr lang="en-US">
                <a:ea typeface="ＭＳ Ｐゴシック" pitchFamily="-72" charset="-128"/>
                <a:cs typeface="ＭＳ Ｐゴシック" pitchFamily="-72" charset="-128"/>
              </a:rPr>
              <a:pPr defTabSz="912813" fontAlgn="base">
                <a:spcBef>
                  <a:spcPct val="0"/>
                </a:spcBef>
                <a:spcAft>
                  <a:spcPct val="0"/>
                </a:spcAft>
              </a:pPr>
              <a:t>55</a:t>
            </a:fld>
          </a:p>
        </p:txBody>
      </p:sp>
      <p:sp>
        <p:nvSpPr>
          <p:cNvPr id="105474" name="Rectangle 2"/>
          <p:cNvSpPr>
            <a:spLocks noGrp="1" noRot="1" noChangeAspect="1" noChangeArrowheads="1" noTextEdit="1"/>
          </p:cNvSpPr>
          <p:nvPr>
            <p:ph type="sldImg"/>
          </p:nvPr>
        </p:nvSpPr>
        <p:spPr bwMode="auto">
          <a:noFill/>
          <a:ln>
            <a:solidFill>
              <a:srgbClr val="000000"/>
            </a:solidFill>
            <a:miter lim="800000"/>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93538" name="Placeholder 2"/>
          <p:cNvSpPr>
            <a:spLocks noGrp="1" noRot="1" noChangeAspect="1"/>
          </p:cNvSpPr>
          <p:nvPr>
            <p:ph type="sldImg"/>
          </p:nvPr>
        </p:nvSpPr>
        <p:spPr bwMode="auto">
          <a:noFill/>
          <a:ln>
            <a:solidFill>
              <a:srgbClr val="000000"/>
            </a:solidFill>
            <a:miter lim="800000"/>
          </a:ln>
        </p:spPr>
      </p:sp>
      <p:sp>
        <p:nvSpPr>
          <p:cNvPr id="1935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6625" name="Slide Image Placeholder 1"/>
          <p:cNvSpPr>
            <a:spLocks noGrp="1" noRot="1" noChangeAspect="1"/>
          </p:cNvSpPr>
          <p:nvPr>
            <p:ph type="sldImg"/>
          </p:nvPr>
        </p:nvSpPr>
        <p:spPr bwMode="auto">
          <a:noFill/>
          <a:ln>
            <a:solidFill>
              <a:srgbClr val="000000"/>
            </a:solidFill>
            <a:miter lim="800000"/>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6627"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250E2832-1B5B-42CF-8FFE-4456683213E1}" type="slidenum">
              <a:rPr lang="en-US">
                <a:ea typeface="ＭＳ Ｐゴシック" pitchFamily="-72" charset="-128"/>
                <a:cs typeface="ＭＳ Ｐゴシック" pitchFamily="-72" charset="-128"/>
              </a:rPr>
              <a:pPr fontAlgn="base">
                <a:spcBef>
                  <a:spcPct val="0"/>
                </a:spcBef>
                <a:spcAft>
                  <a:spcPct val="0"/>
                </a:spcAft>
              </a:pPr>
              <a:t>6</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8673" name="Shape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28674" name="Shap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hape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9FB4A020-530A-4C83-955B-FF86651B3372}" type="slidenum">
              <a:rPr lang="en-US">
                <a:ea typeface="ＭＳ Ｐゴシック" pitchFamily="-72" charset="-128"/>
                <a:cs typeface="ＭＳ Ｐゴシック" pitchFamily="-72" charset="-128"/>
              </a:rPr>
              <a:pPr fontAlgn="base">
                <a:spcBef>
                  <a:spcPct val="0"/>
                </a:spcBef>
                <a:spcAft>
                  <a:spcPct val="0"/>
                </a:spcAft>
              </a:pPr>
              <a:t>7</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0721" name="Slide Image Placeholder 1"/>
          <p:cNvSpPr>
            <a:spLocks noGrp="1" noRot="1" noChangeAspect="1"/>
          </p:cNvSpPr>
          <p:nvPr>
            <p:ph type="sldImg"/>
          </p:nvPr>
        </p:nvSpPr>
        <p:spPr bwMode="auto">
          <a:noFill/>
          <a:ln>
            <a:solidFill>
              <a:srgbClr val="000000"/>
            </a:solidFill>
            <a:miter lim="800000"/>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0723"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CDE1FF78-1712-4360-A521-7E27B3A480D4}" type="slidenum">
              <a:rPr lang="en-US">
                <a:ea typeface="ＭＳ Ｐゴシック" pitchFamily="-72" charset="-128"/>
                <a:cs typeface="ＭＳ Ｐゴシック" pitchFamily="-72" charset="-128"/>
              </a:rPr>
              <a:pPr fontAlgn="base">
                <a:spcBef>
                  <a:spcPct val="0"/>
                </a:spcBef>
                <a:spcAft>
                  <a:spcPct val="0"/>
                </a:spcAft>
              </a:pPr>
              <a:t>8</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69986" name="Placeholder 2"/>
          <p:cNvSpPr>
            <a:spLocks noGrp="1" noRot="1" noChangeAspect="1"/>
          </p:cNvSpPr>
          <p:nvPr>
            <p:ph type="sldImg"/>
          </p:nvPr>
        </p:nvSpPr>
        <p:spPr bwMode="auto">
          <a:noFill/>
          <a:ln>
            <a:solidFill>
              <a:srgbClr val="000000"/>
            </a:solidFill>
            <a:miter lim="800000"/>
          </a:ln>
        </p:spPr>
      </p:sp>
      <p:sp>
        <p:nvSpPr>
          <p:cNvPr id="1699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image" Target="../media/image3.jpeg" /><Relationship Id="rId4"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4.jpeg" /><Relationship Id="rId3" Type="http://schemas.openxmlformats.org/officeDocument/2006/relationships/image" Target="../media/image3.jpe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itle" preserve="1">
  <p:cSld name="Title Slide">
    <p:spTree>
      <p:nvGrpSpPr>
        <p:cNvPr id="1" name=""/>
        <p:cNvGrpSpPr/>
        <p:nvPr/>
      </p:nvGrpSpPr>
      <p:grpSpPr>
        <a:xfrm>
          <a:off x="0" y="0"/>
          <a:ext cx="0" cy="0"/>
        </a:xfrm>
      </p:grpSpPr>
      <p:pic>
        <p:nvPicPr>
          <p:cNvPr id="4" name="Picture 10" descr="NetWitness_PowerPoint_Slide.jpg"/>
          <p:cNvPicPr>
            <a:picLocks noChangeAspect="1"/>
          </p:cNvPicPr>
          <p:nvPr/>
        </p:nvPicPr>
        <p:blipFill>
          <a:blip r:embed="rId1"/>
          <a:stretch>
            <a:fillRect/>
          </a:stretch>
        </p:blipFill>
        <p:spPr bwMode="auto">
          <a:xfrm>
            <a:off x="-92075" y="0"/>
            <a:ext cx="9236075" cy="6926263"/>
          </a:xfrm>
          <a:prstGeom prst="rect">
            <a:avLst/>
          </a:prstGeom>
          <a:noFill/>
          <a:ln w="9525">
            <a:noFill/>
            <a:miter lim="800000"/>
          </a:ln>
        </p:spPr>
      </p:pic>
      <p:sp>
        <p:nvSpPr>
          <p:cNvPr id="5" name="TextBox 4"/>
          <p:cNvSpPr txBox="1"/>
          <p:nvPr userDrawn="1"/>
        </p:nvSpPr>
        <p:spPr>
          <a:xfrm>
            <a:off x="534988" y="6407150"/>
            <a:ext cx="4021137" cy="200025"/>
          </a:xfrm>
          <a:prstGeom prst="rect">
            <a:avLst/>
          </a:prstGeom>
          <a:noFill/>
        </p:spPr>
        <p:txBody>
          <a:bodyPr>
            <a:spAutoFit/>
          </a:bodyPr>
          <a:lstStyle/>
          <a:p>
            <a:pPr defTabSz="457200" fontAlgn="auto">
              <a:spcBef>
                <a:spcPct val="0"/>
              </a:spcBef>
              <a:spcAft>
                <a:spcPct val="0"/>
              </a:spcAft>
              <a:defRPr/>
            </a:pPr>
            <a:r>
              <a:rPr lang="en-US" sz="700">
                <a:solidFill>
                  <a:schemeClr val="bg2">
                    <a:lumMod val="75000"/>
                  </a:schemeClr>
                </a:solidFill>
                <a:latin typeface="Arial"/>
                <a:ea typeface="+mn-ea"/>
                <a:cs typeface="Arial"/>
              </a:rPr>
              <a:t>Copyright 2010 ©  All rights reserved. NetWitness Corporation | </a:t>
            </a:r>
            <a:r>
              <a:rPr lang="en-US" sz="700" b="1">
                <a:solidFill>
                  <a:schemeClr val="bg2">
                    <a:lumMod val="50000"/>
                  </a:schemeClr>
                </a:solidFill>
                <a:latin typeface="Arial"/>
                <a:ea typeface="+mn-ea"/>
                <a:cs typeface="Arial"/>
              </a:rPr>
              <a:t>Confidential and Proprietary</a:t>
            </a:r>
            <a:endParaRPr lang="en-US" sz="700">
              <a:solidFill>
                <a:schemeClr val="bg2">
                  <a:lumMod val="75000"/>
                </a:schemeClr>
              </a:solidFill>
              <a:latin typeface="Arial"/>
              <a:ea typeface="+mn-ea"/>
              <a:cs typeface="Arial"/>
            </a:endParaRPr>
          </a:p>
        </p:txBody>
      </p:sp>
      <p:sp>
        <p:nvSpPr>
          <p:cNvPr id="6" name="TextBox 5"/>
          <p:cNvSpPr txBox="1"/>
          <p:nvPr userDrawn="1"/>
        </p:nvSpPr>
        <p:spPr>
          <a:xfrm>
            <a:off x="230188" y="6421438"/>
            <a:ext cx="292100" cy="198437"/>
          </a:xfrm>
          <a:prstGeom prst="rect">
            <a:avLst/>
          </a:prstGeom>
          <a:noFill/>
        </p:spPr>
        <p:txBody>
          <a:bodyPr wrap="none">
            <a:prstTxWarp prst="textNoShape">
              <a:avLst/>
            </a:prstTxWarp>
            <a:spAutoFit/>
          </a:bodyPr>
          <a:lstStyle/>
          <a:p>
            <a:pPr algn="ctr"/>
            <a:fld id="{810DE98E-3928-475F-8D1F-73268655DFB5}" type="slidenum">
              <a:rPr lang="en-US" sz="700">
                <a:solidFill>
                  <a:schemeClr val="bg1"/>
                </a:solidFill>
                <a:ea typeface="Arial" pitchFamily="-72" charset="0"/>
                <a:cs typeface="Arial" pitchFamily="-72" charset="0"/>
              </a:rPr>
              <a:pPr algn="ctr"/>
              <a:t>1</a:t>
            </a:fld>
          </a:p>
        </p:txBody>
      </p:sp>
      <p:pic>
        <p:nvPicPr>
          <p:cNvPr id="7" name="Picture 6" descr="NetWitness_PowerPoint_Cover.jpg"/>
          <p:cNvPicPr>
            <a:picLocks noChangeAspect="1"/>
          </p:cNvPicPr>
          <p:nvPr userDrawn="1"/>
        </p:nvPicPr>
        <p:blipFill>
          <a:blip r:embed="rId2"/>
          <a:stretch>
            <a:fillRect/>
          </a:stretch>
        </p:blipFill>
        <p:spPr bwMode="auto">
          <a:xfrm>
            <a:off x="-93663" y="0"/>
            <a:ext cx="9236076" cy="6926263"/>
          </a:xfrm>
          <a:prstGeom prst="rect">
            <a:avLst/>
          </a:prstGeom>
          <a:noFill/>
          <a:ln w="9525">
            <a:noFill/>
            <a:miter lim="800000"/>
          </a:ln>
        </p:spPr>
      </p:pic>
      <p:pic>
        <p:nvPicPr>
          <p:cNvPr id="8" name="Picture 7" descr="nw_logo.png"/>
          <p:cNvPicPr>
            <a:picLocks noChangeAspect="1"/>
          </p:cNvPicPr>
          <p:nvPr/>
        </p:nvPicPr>
        <p:blipFill>
          <a:blip r:embed="rId3">
            <a:lum bright="100000" contrast="-100000"/>
          </a:blip>
          <a:stretch>
            <a:fillRect/>
          </a:stretch>
        </p:blipFill>
        <p:spPr bwMode="auto">
          <a:xfrm>
            <a:off x="457200" y="2057400"/>
            <a:ext cx="2822575" cy="481013"/>
          </a:xfrm>
          <a:prstGeom prst="rect">
            <a:avLst/>
          </a:prstGeom>
          <a:noFill/>
          <a:ln w="9525">
            <a:noFill/>
            <a:miter lim="800000"/>
          </a:ln>
        </p:spPr>
      </p:pic>
      <p:sp>
        <p:nvSpPr>
          <p:cNvPr id="2" name="Title 1"/>
          <p:cNvSpPr>
            <a:spLocks noGrp="1"/>
          </p:cNvSpPr>
          <p:nvPr>
            <p:ph type="ctrTitle"/>
          </p:nvPr>
        </p:nvSpPr>
        <p:spPr>
          <a:xfrm>
            <a:off x="457200" y="2689225"/>
            <a:ext cx="6172200" cy="1470025"/>
          </a:xfrm>
        </p:spPr>
        <p:txBody>
          <a:bodyPr>
            <a:normAutofit/>
          </a:bodyPr>
          <a:lstStyle>
            <a:lvl1pPr algn="l">
              <a:defRPr sz="3200">
                <a:solidFill>
                  <a:srgbClr val="FFFFFF"/>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457200" y="4191000"/>
            <a:ext cx="6172200" cy="9144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2"/>
                </a:solidFill>
              </a:defRPr>
            </a:lvl1pPr>
            <a:lvl2pPr>
              <a:defRPr>
                <a:solidFill>
                  <a:srgbClr val="9A9B9D"/>
                </a:solidFill>
              </a:defRPr>
            </a:lvl2pPr>
            <a:lvl3pPr>
              <a:defRPr>
                <a:solidFill>
                  <a:srgbClr val="9A9B9D"/>
                </a:solidFill>
              </a:defRPr>
            </a:lvl3pPr>
            <a:lvl4pPr>
              <a:defRPr>
                <a:solidFill>
                  <a:srgbClr val="9A9B9D"/>
                </a:solidFill>
              </a:defRPr>
            </a:lvl4pPr>
            <a:lvl5pPr>
              <a:defRPr>
                <a:solidFill>
                  <a:srgbClr val="9A9B9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Section Header">
    <p:spTree>
      <p:nvGrpSpPr>
        <p:cNvPr id="1" name=""/>
        <p:cNvGrpSpPr/>
        <p:nvPr/>
      </p:nvGrpSpPr>
      <p:grpSpPr>
        <a:xfrm>
          <a:off x="0" y="0"/>
          <a:ext cx="0" cy="0"/>
        </a:xfrm>
      </p:grpSpPr>
      <p:pic>
        <p:nvPicPr>
          <p:cNvPr id="4" name="Picture 10" descr="NetWitness_PowerPoint_Slide.jpg"/>
          <p:cNvPicPr>
            <a:picLocks noChangeAspect="1"/>
          </p:cNvPicPr>
          <p:nvPr/>
        </p:nvPicPr>
        <p:blipFill>
          <a:blip r:embed="rId1"/>
          <a:stretch>
            <a:fillRect/>
          </a:stretch>
        </p:blipFill>
        <p:spPr bwMode="auto">
          <a:xfrm>
            <a:off x="-92075" y="0"/>
            <a:ext cx="9236075" cy="6926263"/>
          </a:xfrm>
          <a:prstGeom prst="rect">
            <a:avLst/>
          </a:prstGeom>
          <a:noFill/>
          <a:ln w="9525">
            <a:noFill/>
            <a:miter lim="800000"/>
          </a:ln>
        </p:spPr>
      </p:pic>
      <p:sp>
        <p:nvSpPr>
          <p:cNvPr id="5" name="TextBox 4"/>
          <p:cNvSpPr txBox="1"/>
          <p:nvPr userDrawn="1"/>
        </p:nvSpPr>
        <p:spPr>
          <a:xfrm>
            <a:off x="534988" y="6407150"/>
            <a:ext cx="4021137" cy="200025"/>
          </a:xfrm>
          <a:prstGeom prst="rect">
            <a:avLst/>
          </a:prstGeom>
          <a:noFill/>
        </p:spPr>
        <p:txBody>
          <a:bodyPr>
            <a:spAutoFit/>
          </a:bodyPr>
          <a:lstStyle/>
          <a:p>
            <a:pPr defTabSz="457200" fontAlgn="auto">
              <a:spcBef>
                <a:spcPct val="0"/>
              </a:spcBef>
              <a:spcAft>
                <a:spcPct val="0"/>
              </a:spcAft>
              <a:defRPr/>
            </a:pPr>
            <a:r>
              <a:rPr lang="en-US" sz="700">
                <a:solidFill>
                  <a:schemeClr val="bg2">
                    <a:lumMod val="75000"/>
                  </a:schemeClr>
                </a:solidFill>
                <a:latin typeface="Arial"/>
                <a:ea typeface="+mn-ea"/>
                <a:cs typeface="Arial"/>
              </a:rPr>
              <a:t>Copyright 2010 ©  All rights reserved. NetWitness Corporation | </a:t>
            </a:r>
            <a:r>
              <a:rPr lang="en-US" sz="700" b="1">
                <a:solidFill>
                  <a:schemeClr val="bg2">
                    <a:lumMod val="50000"/>
                  </a:schemeClr>
                </a:solidFill>
                <a:latin typeface="Arial"/>
                <a:ea typeface="+mn-ea"/>
                <a:cs typeface="Arial"/>
              </a:rPr>
              <a:t>Confidential and Proprietary</a:t>
            </a:r>
            <a:endParaRPr lang="en-US" sz="700">
              <a:solidFill>
                <a:schemeClr val="bg2">
                  <a:lumMod val="75000"/>
                </a:schemeClr>
              </a:solidFill>
              <a:latin typeface="Arial"/>
              <a:ea typeface="+mn-ea"/>
              <a:cs typeface="Arial"/>
            </a:endParaRPr>
          </a:p>
        </p:txBody>
      </p:sp>
      <p:sp>
        <p:nvSpPr>
          <p:cNvPr id="6" name="TextBox 5"/>
          <p:cNvSpPr txBox="1"/>
          <p:nvPr userDrawn="1"/>
        </p:nvSpPr>
        <p:spPr>
          <a:xfrm>
            <a:off x="230188" y="6421438"/>
            <a:ext cx="292100" cy="198437"/>
          </a:xfrm>
          <a:prstGeom prst="rect">
            <a:avLst/>
          </a:prstGeom>
          <a:noFill/>
        </p:spPr>
        <p:txBody>
          <a:bodyPr wrap="none">
            <a:prstTxWarp prst="textNoShape">
              <a:avLst/>
            </a:prstTxWarp>
            <a:spAutoFit/>
          </a:bodyPr>
          <a:lstStyle/>
          <a:p>
            <a:pPr algn="ctr"/>
            <a:fld id="{0A12CCF6-0689-4AD2-8A33-C75D879D6DB1}" type="slidenum">
              <a:rPr lang="en-US" sz="700">
                <a:solidFill>
                  <a:schemeClr val="bg1"/>
                </a:solidFill>
                <a:ea typeface="Arial" pitchFamily="-72" charset="0"/>
                <a:cs typeface="Arial" pitchFamily="-72" charset="0"/>
              </a:rPr>
              <a:pPr algn="ctr"/>
              <a:t>‹#›</a:t>
            </a:fld>
          </a:p>
        </p:txBody>
      </p:sp>
      <p:pic>
        <p:nvPicPr>
          <p:cNvPr id="7" name="Picture 6" descr="NetWitness_PowerPoint_Cover.jpg"/>
          <p:cNvPicPr>
            <a:picLocks noChangeAspect="1"/>
          </p:cNvPicPr>
          <p:nvPr userDrawn="1"/>
        </p:nvPicPr>
        <p:blipFill>
          <a:blip r:embed="rId2"/>
          <a:stretch>
            <a:fillRect/>
          </a:stretch>
        </p:blipFill>
        <p:spPr bwMode="auto">
          <a:xfrm>
            <a:off x="-92075" y="0"/>
            <a:ext cx="9236075" cy="6926263"/>
          </a:xfrm>
          <a:prstGeom prst="rect">
            <a:avLst/>
          </a:prstGeom>
          <a:noFill/>
          <a:ln w="9525">
            <a:noFill/>
            <a:miter lim="800000"/>
          </a:ln>
        </p:spPr>
      </p:pic>
      <p:pic>
        <p:nvPicPr>
          <p:cNvPr id="8" name="Picture 7" descr="nw_logo.png"/>
          <p:cNvPicPr>
            <a:picLocks noChangeAspect="1"/>
          </p:cNvPicPr>
          <p:nvPr userDrawn="1"/>
        </p:nvPicPr>
        <p:blipFill>
          <a:blip r:embed="rId3"/>
          <a:stretch>
            <a:fillRect/>
          </a:stretch>
        </p:blipFill>
        <p:spPr bwMode="auto">
          <a:xfrm>
            <a:off x="457200" y="2057400"/>
            <a:ext cx="2822575" cy="481013"/>
          </a:xfrm>
          <a:prstGeom prst="rect">
            <a:avLst/>
          </a:prstGeom>
          <a:noFill/>
          <a:ln w="9525">
            <a:noFill/>
            <a:miter lim="800000"/>
          </a:ln>
        </p:spPr>
      </p:pic>
      <p:sp>
        <p:nvSpPr>
          <p:cNvPr id="3" name="Text Placeholder 2"/>
          <p:cNvSpPr>
            <a:spLocks noGrp="1"/>
          </p:cNvSpPr>
          <p:nvPr>
            <p:ph type="body" idx="1"/>
          </p:nvPr>
        </p:nvSpPr>
        <p:spPr>
          <a:xfrm>
            <a:off x="457201" y="4191000"/>
            <a:ext cx="6248399" cy="1524000"/>
          </a:xfrm>
        </p:spPr>
        <p:txBody>
          <a:bodyPr>
            <a:normAutofit/>
          </a:bodyPr>
          <a:lstStyle>
            <a:lvl1pPr marL="0" indent="0">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
          <p:cNvSpPr>
            <a:spLocks noGrp="1"/>
          </p:cNvSpPr>
          <p:nvPr>
            <p:ph type="title"/>
          </p:nvPr>
        </p:nvSpPr>
        <p:spPr>
          <a:xfrm>
            <a:off x="457200" y="2765425"/>
            <a:ext cx="6248400" cy="1362075"/>
          </a:xfrm>
        </p:spPr>
        <p:txBody>
          <a:bodyPr>
            <a:normAutofit/>
          </a:bodyPr>
          <a:lstStyle>
            <a:lvl1pPr algn="l">
              <a:defRPr sz="2800" b="0" cap="none">
                <a:solidFill>
                  <a:schemeClr val="tx1"/>
                </a:solidFill>
              </a:defRPr>
            </a:lvl1pPr>
          </a:lstStyle>
          <a:p>
            <a:r>
              <a:rPr lang="en-US" smtClean="0"/>
              <a:t>Click to edit Master title style</a:t>
            </a:r>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7"/>
            <a:ext cx="4038600" cy="4144963"/>
          </a:xfr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7"/>
            <a:ext cx="4038600" cy="4144963"/>
          </a:xfr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65238"/>
            <a:ext cx="4040188" cy="639762"/>
          </a:xfrm>
        </p:spPr>
        <p:txBody>
          <a:bodyPr anchor="b">
            <a:normAutofit/>
          </a:bodyPr>
          <a:lstStyle>
            <a:lvl1pPr marL="0" indent="0">
              <a:buNone/>
              <a:defRPr sz="1600" b="1" cap="none">
                <a:solidFill>
                  <a:srgbClr val="8DC6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3382963"/>
          </a:xfrm>
        </p:spPr>
        <p:txBody>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65238"/>
            <a:ext cx="4041775" cy="639762"/>
          </a:xfrm>
        </p:spPr>
        <p:txBody>
          <a:bodyPr anchor="b">
            <a:normAutofit/>
          </a:bodyPr>
          <a:lstStyle>
            <a:lvl1pPr marL="0" indent="0">
              <a:buNone/>
              <a:defRPr sz="1600" b="1" cap="none">
                <a:solidFill>
                  <a:srgbClr val="8DC6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3382964"/>
          </a:xfrm>
        </p:spPr>
        <p:txBody>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Blank">
    <p:spTree>
      <p:nvGrpSpPr>
        <p:cNvPr id="1" name=""/>
        <p:cNvGrpSpPr/>
        <p:nvPr/>
      </p:nvGrpSpPr>
      <p:grpSpPr>
        <a:xfrm>
          <a:off x="0" y="0"/>
          <a:ext cx="0" cy="0"/>
        </a:xfrm>
      </p:grpSpPr>
      <p:sp>
        <p:nvSpPr>
          <p:cNvPr id="3" name="Title 1"/>
          <p:cNvSpPr>
            <a:spLocks noGrp="1"/>
          </p:cNvSpPr>
          <p:nvPr>
            <p:ph type="title"/>
          </p:nvPr>
        </p:nvSpPr>
        <p:spPr>
          <a:xfrm>
            <a:off x="457200" y="228600"/>
            <a:ext cx="5943600" cy="762000"/>
          </a:xfrm>
        </p:spPr>
        <p:txBody>
          <a:bodyPr/>
          <a:lstStyle/>
          <a:p>
            <a:r>
              <a:rPr lang="en-US" smtClean="0"/>
              <a:t>Click to edit Master title style</a:t>
            </a:r>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Content with Caption">
    <p:spTree>
      <p:nvGrpSpPr>
        <p:cNvPr id="1" name=""/>
        <p:cNvGrpSpPr/>
        <p:nvPr/>
      </p:nvGrpSpPr>
      <p:grpSpPr>
        <a:xfrm>
          <a:off x="0" y="0"/>
          <a:ext cx="0" cy="0"/>
        </a:xfrm>
      </p:grpSpPr>
      <p:sp>
        <p:nvSpPr>
          <p:cNvPr id="3" name="Content Placeholder 2"/>
          <p:cNvSpPr>
            <a:spLocks noGrp="1"/>
          </p:cNvSpPr>
          <p:nvPr>
            <p:ph idx="1"/>
          </p:nvPr>
        </p:nvSpPr>
        <p:spPr>
          <a:xfrm>
            <a:off x="3575050" y="1219200"/>
            <a:ext cx="5111750" cy="406876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2192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457200" y="228600"/>
            <a:ext cx="5943600" cy="762000"/>
          </a:xfrm>
        </p:spPr>
        <p:txBody>
          <a:bodyPr/>
          <a:lstStyle/>
          <a:p>
            <a:r>
              <a:rPr lang="en-US" smtClean="0"/>
              <a:t>Click to edit Master title style</a:t>
            </a:r>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Picture with Caption">
    <p:spTree>
      <p:nvGrpSpPr>
        <p:cNvPr id="1" name=""/>
        <p:cNvGrpSpPr/>
        <p:nvPr/>
      </p:nvGrpSpPr>
      <p:grpSpPr>
        <a:xfrm>
          <a:off x="0" y="0"/>
          <a:ext cx="0" cy="0"/>
        </a:xfrm>
      </p:grpSpPr>
      <p:sp>
        <p:nvSpPr>
          <p:cNvPr id="4" name="Text Placeholder 3"/>
          <p:cNvSpPr>
            <a:spLocks noGrp="1"/>
          </p:cNvSpPr>
          <p:nvPr>
            <p:ph type="body" sz="half" idx="2"/>
          </p:nvPr>
        </p:nvSpPr>
        <p:spPr>
          <a:xfrm>
            <a:off x="1792288" y="466486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2289176" y="1295400"/>
            <a:ext cx="4492624" cy="336946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5" name="Title 1"/>
          <p:cNvSpPr>
            <a:spLocks noGrp="1"/>
          </p:cNvSpPr>
          <p:nvPr>
            <p:ph type="title"/>
          </p:nvPr>
        </p:nvSpPr>
        <p:spPr>
          <a:xfrm>
            <a:off x="457200" y="228600"/>
            <a:ext cx="5943600" cy="762000"/>
          </a:xfrm>
        </p:spPr>
        <p:txBody>
          <a:bodyPr/>
          <a:lstStyle/>
          <a:p>
            <a:r>
              <a:rPr lang="en-US" smtClean="0"/>
              <a:t>Click to edit Master title style</a:t>
            </a:r>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pic>
        <p:nvPicPr>
          <p:cNvPr id="1026" name="Picture 10" descr="NetWitness_PowerPoint_Slide.jpg"/>
          <p:cNvPicPr>
            <a:picLocks noChangeAspect="1"/>
          </p:cNvPicPr>
          <p:nvPr/>
        </p:nvPicPr>
        <p:blipFill>
          <a:blip r:embed="rId12"/>
          <a:stretch>
            <a:fillRect/>
          </a:stretch>
        </p:blipFill>
        <p:spPr bwMode="auto">
          <a:xfrm>
            <a:off x="-92075" y="0"/>
            <a:ext cx="9236075" cy="6926263"/>
          </a:xfrm>
          <a:prstGeom prst="rect">
            <a:avLst/>
          </a:prstGeom>
          <a:noFill/>
          <a:ln w="9525">
            <a:noFill/>
            <a:miter lim="800000"/>
          </a:ln>
        </p:spPr>
      </p:pic>
      <p:sp>
        <p:nvSpPr>
          <p:cNvPr id="1027" name="Title Placeholder 1"/>
          <p:cNvSpPr>
            <a:spLocks noGrp="1"/>
          </p:cNvSpPr>
          <p:nvPr>
            <p:ph type="title"/>
          </p:nvPr>
        </p:nvSpPr>
        <p:spPr bwMode="auto">
          <a:xfrm>
            <a:off x="457200" y="304800"/>
            <a:ext cx="5943600" cy="762000"/>
          </a:xfrm>
          <a:prstGeom prst="rect">
            <a:avLst/>
          </a:prstGeom>
          <a:noFill/>
          <a:ln w="9525">
            <a:noFill/>
            <a:miter lim="800000"/>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524000"/>
            <a:ext cx="8229600" cy="4572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p:cNvSpPr txBox="1"/>
          <p:nvPr userDrawn="1"/>
        </p:nvSpPr>
        <p:spPr>
          <a:xfrm>
            <a:off x="534988" y="6407150"/>
            <a:ext cx="4021137" cy="198438"/>
          </a:xfrm>
          <a:prstGeom prst="rect">
            <a:avLst/>
          </a:prstGeom>
          <a:noFill/>
        </p:spPr>
        <p:txBody>
          <a:bodyPr>
            <a:prstTxWarp prst="textNoShape">
              <a:avLst/>
            </a:prstTxWarp>
            <a:spAutoFit/>
          </a:bodyPr>
          <a:lstStyle/>
          <a:p>
            <a:pPr defTabSz="457200"/>
            <a:r>
              <a:rPr lang="en-US" sz="700">
                <a:solidFill>
                  <a:srgbClr val="ADADAD"/>
                </a:solidFill>
                <a:ea typeface="Arial" pitchFamily="-72" charset="0"/>
                <a:cs typeface="Arial" pitchFamily="-72" charset="0"/>
              </a:rPr>
              <a:t>Copyright 2010 ©  All rights reserved. NetWitness Corporation | </a:t>
            </a:r>
            <a:r>
              <a:rPr lang="en-US" sz="700" b="1">
                <a:solidFill>
                  <a:srgbClr val="737373"/>
                </a:solidFill>
                <a:ea typeface="Arial" pitchFamily="-72" charset="0"/>
                <a:cs typeface="Arial" pitchFamily="-72" charset="0"/>
              </a:rPr>
              <a:t>Proprietary</a:t>
            </a:r>
            <a:endParaRPr lang="en-US" sz="700">
              <a:solidFill>
                <a:srgbClr val="ADADAD"/>
              </a:solidFill>
              <a:ea typeface="Arial" pitchFamily="-72" charset="0"/>
              <a:cs typeface="Arial" pitchFamily="-72" charset="0"/>
            </a:endParaRPr>
          </a:p>
        </p:txBody>
      </p:sp>
      <p:sp>
        <p:nvSpPr>
          <p:cNvPr id="15" name="TextBox 14"/>
          <p:cNvSpPr txBox="1"/>
          <p:nvPr userDrawn="1"/>
        </p:nvSpPr>
        <p:spPr>
          <a:xfrm>
            <a:off x="230188" y="6421438"/>
            <a:ext cx="292100" cy="198437"/>
          </a:xfrm>
          <a:prstGeom prst="rect">
            <a:avLst/>
          </a:prstGeom>
          <a:noFill/>
        </p:spPr>
        <p:txBody>
          <a:bodyPr wrap="none">
            <a:prstTxWarp prst="textNoShape">
              <a:avLst/>
            </a:prstTxWarp>
            <a:spAutoFit/>
          </a:bodyPr>
          <a:lstStyle/>
          <a:p>
            <a:pPr algn="ctr"/>
            <a:fld id="{876ABB0F-7A78-4254-B5CF-B8EC3134B7FD}" type="slidenum">
              <a:rPr lang="en-US" sz="700">
                <a:solidFill>
                  <a:schemeClr val="bg1"/>
                </a:solidFill>
                <a:ea typeface="Arial" pitchFamily="-72" charset="0"/>
                <a:cs typeface="Arial" pitchFamily="-72" charset="0"/>
              </a:rPr>
              <a:pPr algn="ctr"/>
              <a:t>‹#›</a:t>
            </a:fld>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9"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Lst>
  <p:transition/>
  <p:timing/>
  <p:txStyles>
    <p:titleStyle>
      <a:lvl1pPr algn="l" defTabSz="457200" rtl="0" fontAlgn="base">
        <a:spcBef>
          <a:spcPct val="0"/>
        </a:spcBef>
        <a:spcAft>
          <a:spcPct val="0"/>
        </a:spcAft>
        <a:defRPr sz="2200" kern="1200">
          <a:solidFill>
            <a:schemeClr val="tx1"/>
          </a:solidFill>
          <a:latin typeface="+mj-lt"/>
          <a:ea typeface="ＭＳ Ｐゴシック" pitchFamily="-72" charset="-128"/>
          <a:cs typeface="ＭＳ Ｐゴシック" pitchFamily="-72" charset="-128"/>
        </a:defRPr>
      </a:lvl1pPr>
      <a:lvl2pPr algn="l" defTabSz="457200" rtl="0" fontAlgn="base">
        <a:spcBef>
          <a:spcPct val="0"/>
        </a:spcBef>
        <a:spcAft>
          <a:spcPct val="0"/>
        </a:spcAft>
        <a:defRPr sz="2200">
          <a:solidFill>
            <a:schemeClr val="tx1"/>
          </a:solidFill>
          <a:latin typeface="Calibri" pitchFamily="-72" charset="0"/>
          <a:ea typeface="ＭＳ Ｐゴシック" pitchFamily="-72" charset="-128"/>
          <a:cs typeface="ＭＳ Ｐゴシック" pitchFamily="-72" charset="-128"/>
        </a:defRPr>
      </a:lvl2pPr>
      <a:lvl3pPr algn="l" defTabSz="457200" rtl="0" fontAlgn="base">
        <a:spcBef>
          <a:spcPct val="0"/>
        </a:spcBef>
        <a:spcAft>
          <a:spcPct val="0"/>
        </a:spcAft>
        <a:defRPr sz="2200">
          <a:solidFill>
            <a:schemeClr val="tx1"/>
          </a:solidFill>
          <a:latin typeface="Calibri" pitchFamily="-72" charset="0"/>
          <a:ea typeface="ＭＳ Ｐゴシック" pitchFamily="-72" charset="-128"/>
          <a:cs typeface="ＭＳ Ｐゴシック" pitchFamily="-72" charset="-128"/>
        </a:defRPr>
      </a:lvl3pPr>
      <a:lvl4pPr algn="l" defTabSz="457200" rtl="0" fontAlgn="base">
        <a:spcBef>
          <a:spcPct val="0"/>
        </a:spcBef>
        <a:spcAft>
          <a:spcPct val="0"/>
        </a:spcAft>
        <a:defRPr sz="2200">
          <a:solidFill>
            <a:schemeClr val="tx1"/>
          </a:solidFill>
          <a:latin typeface="Calibri" pitchFamily="-72" charset="0"/>
          <a:ea typeface="ＭＳ Ｐゴシック" pitchFamily="-72" charset="-128"/>
          <a:cs typeface="ＭＳ Ｐゴシック" pitchFamily="-72" charset="-128"/>
        </a:defRPr>
      </a:lvl4pPr>
      <a:lvl5pPr algn="l" defTabSz="457200" rtl="0" fontAlgn="base">
        <a:spcBef>
          <a:spcPct val="0"/>
        </a:spcBef>
        <a:spcAft>
          <a:spcPct val="0"/>
        </a:spcAft>
        <a:defRPr sz="2200">
          <a:solidFill>
            <a:schemeClr val="tx1"/>
          </a:solidFill>
          <a:latin typeface="Calibri" pitchFamily="-72" charset="0"/>
          <a:ea typeface="ＭＳ Ｐゴシック" pitchFamily="-72" charset="-128"/>
          <a:cs typeface="ＭＳ Ｐゴシック" pitchFamily="-72" charset="-128"/>
        </a:defRPr>
      </a:lvl5pPr>
      <a:lvl6pPr marL="457200" algn="l" defTabSz="457200" rtl="0" fontAlgn="base">
        <a:spcBef>
          <a:spcPct val="0"/>
        </a:spcBef>
        <a:spcAft>
          <a:spcPct val="0"/>
        </a:spcAft>
        <a:defRPr sz="2200">
          <a:solidFill>
            <a:schemeClr val="tx1"/>
          </a:solidFill>
          <a:latin typeface="Calibri" pitchFamily="-72" charset="0"/>
          <a:ea typeface="ＭＳ Ｐゴシック" pitchFamily="-72" charset="-128"/>
          <a:cs typeface="ＭＳ Ｐゴシック" pitchFamily="-72" charset="-128"/>
        </a:defRPr>
      </a:lvl6pPr>
      <a:lvl7pPr marL="914400" algn="l" defTabSz="457200" rtl="0" fontAlgn="base">
        <a:spcBef>
          <a:spcPct val="0"/>
        </a:spcBef>
        <a:spcAft>
          <a:spcPct val="0"/>
        </a:spcAft>
        <a:defRPr sz="2200">
          <a:solidFill>
            <a:schemeClr val="tx1"/>
          </a:solidFill>
          <a:latin typeface="Calibri" pitchFamily="-72" charset="0"/>
          <a:ea typeface="ＭＳ Ｐゴシック" pitchFamily="-72" charset="-128"/>
          <a:cs typeface="ＭＳ Ｐゴシック" pitchFamily="-72" charset="-128"/>
        </a:defRPr>
      </a:lvl7pPr>
      <a:lvl8pPr marL="1371600" algn="l" defTabSz="457200" rtl="0" fontAlgn="base">
        <a:spcBef>
          <a:spcPct val="0"/>
        </a:spcBef>
        <a:spcAft>
          <a:spcPct val="0"/>
        </a:spcAft>
        <a:defRPr sz="2200">
          <a:solidFill>
            <a:schemeClr val="tx1"/>
          </a:solidFill>
          <a:latin typeface="Calibri" pitchFamily="-72" charset="0"/>
          <a:ea typeface="ＭＳ Ｐゴシック" pitchFamily="-72" charset="-128"/>
          <a:cs typeface="ＭＳ Ｐゴシック" pitchFamily="-72" charset="-128"/>
        </a:defRPr>
      </a:lvl8pPr>
      <a:lvl9pPr marL="1828800" algn="l" defTabSz="457200" rtl="0" fontAlgn="base">
        <a:spcBef>
          <a:spcPct val="0"/>
        </a:spcBef>
        <a:spcAft>
          <a:spcPct val="0"/>
        </a:spcAft>
        <a:defRPr sz="2200">
          <a:solidFill>
            <a:schemeClr val="tx1"/>
          </a:solidFill>
          <a:latin typeface="Calibri" pitchFamily="-72" charset="0"/>
          <a:ea typeface="ＭＳ Ｐゴシック" pitchFamily="-72" charset="-128"/>
          <a:cs typeface="ＭＳ Ｐゴシック" pitchFamily="-72" charset="-128"/>
        </a:defRPr>
      </a:lvl9pPr>
    </p:titleStyle>
    <p:bodyStyle>
      <a:lvl1pPr marL="163513" indent="-163513" algn="l" defTabSz="457200" rtl="0" fontAlgn="base">
        <a:lnSpc>
          <a:spcPts val="1800"/>
        </a:lnSpc>
        <a:spcBef>
          <a:spcPts val="400"/>
        </a:spcBef>
        <a:spcAft>
          <a:spcPts val="800"/>
        </a:spcAft>
        <a:buClr>
          <a:srgbClr val="FF6600"/>
        </a:buClr>
        <a:buSzPct val="125000"/>
        <a:buFont typeface="Lucida Grande" pitchFamily="-72" charset="0"/>
        <a:buChar char="»"/>
        <a:defRPr sz="1600" kern="1200">
          <a:solidFill>
            <a:schemeClr val="tx2"/>
          </a:solidFill>
          <a:latin typeface="+mj-lt"/>
          <a:ea typeface="ＭＳ Ｐゴシック" pitchFamily="-72" charset="-128"/>
          <a:cs typeface="ＭＳ Ｐゴシック" pitchFamily="-72" charset="-128"/>
        </a:defRPr>
      </a:lvl1pPr>
      <a:lvl2pPr marL="411163" indent="-182563" algn="l" defTabSz="457200" rtl="0" fontAlgn="base">
        <a:lnSpc>
          <a:spcPts val="1600"/>
        </a:lnSpc>
        <a:spcBef>
          <a:spcPct val="0"/>
        </a:spcBef>
        <a:spcAft>
          <a:spcPts val="800"/>
        </a:spcAft>
        <a:buClr>
          <a:srgbClr val="FF6600"/>
        </a:buClr>
        <a:buSzPct val="115000"/>
        <a:buFont typeface="Arial" pitchFamily="-72" charset="0"/>
        <a:buChar char="‣"/>
        <a:defRPr sz="1400" kern="1200">
          <a:solidFill>
            <a:srgbClr val="9A9B9D"/>
          </a:solidFill>
          <a:latin typeface="+mj-lt"/>
          <a:ea typeface="ＭＳ Ｐゴシック" pitchFamily="-72" charset="-128"/>
          <a:cs typeface="ＭＳ Ｐゴシック" pitchFamily="-72" charset="-128"/>
        </a:defRPr>
      </a:lvl2pPr>
      <a:lvl3pPr marL="547688" indent="-136525" algn="l" defTabSz="457200" rtl="0" fontAlgn="base">
        <a:lnSpc>
          <a:spcPts val="1300"/>
        </a:lnSpc>
        <a:spcBef>
          <a:spcPct val="0"/>
        </a:spcBef>
        <a:spcAft>
          <a:spcPts val="800"/>
        </a:spcAft>
        <a:buClr>
          <a:srgbClr val="FF6600"/>
        </a:buClr>
        <a:buSzPct val="140000"/>
        <a:buFont typeface="Arial" pitchFamily="-72" charset="0"/>
        <a:buChar char="•"/>
        <a:defRPr sz="1200" kern="1200">
          <a:solidFill>
            <a:srgbClr val="9A9B9D"/>
          </a:solidFill>
          <a:latin typeface="+mj-lt"/>
          <a:ea typeface="ＭＳ Ｐゴシック" pitchFamily="-72" charset="-128"/>
          <a:cs typeface="ＭＳ Ｐゴシック" pitchFamily="-72" charset="-128"/>
        </a:defRPr>
      </a:lvl3pPr>
      <a:lvl4pPr marL="776288" indent="-136525" algn="l" defTabSz="457200" rtl="0" fontAlgn="base">
        <a:lnSpc>
          <a:spcPts val="1100"/>
        </a:lnSpc>
        <a:spcBef>
          <a:spcPct val="0"/>
        </a:spcBef>
        <a:spcAft>
          <a:spcPts val="800"/>
        </a:spcAft>
        <a:buClr>
          <a:srgbClr val="FF6600"/>
        </a:buClr>
        <a:buFont typeface="Wingdings" pitchFamily="-72" charset="2"/>
        <a:buChar char="§"/>
        <a:defRPr sz="1000" kern="1200">
          <a:solidFill>
            <a:srgbClr val="9A9B9D"/>
          </a:solidFill>
          <a:latin typeface="+mj-lt"/>
          <a:ea typeface="ＭＳ Ｐゴシック" pitchFamily="-72" charset="-128"/>
          <a:cs typeface="ＭＳ Ｐゴシック" pitchFamily="-72" charset="-128"/>
        </a:defRPr>
      </a:lvl4pPr>
      <a:lvl5pPr marL="1004888" indent="-136525" algn="l" defTabSz="457200" rtl="0" fontAlgn="base">
        <a:lnSpc>
          <a:spcPts val="1100"/>
        </a:lnSpc>
        <a:spcBef>
          <a:spcPct val="0"/>
        </a:spcBef>
        <a:spcAft>
          <a:spcPts val="800"/>
        </a:spcAft>
        <a:buClr>
          <a:srgbClr val="FF6600"/>
        </a:buClr>
        <a:buSzPct val="120000"/>
        <a:buFont typeface="Arial" pitchFamily="-72" charset="0"/>
        <a:buChar char="­"/>
        <a:defRPr sz="1000" kern="1200">
          <a:solidFill>
            <a:srgbClr val="9A9B9D"/>
          </a:solidFill>
          <a:latin typeface="+mj-lt"/>
          <a:ea typeface="ＭＳ Ｐゴシック" pitchFamily="-72" charset="-128"/>
          <a:cs typeface="ＭＳ Ｐゴシック" pitchFamily="-7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image" Target="../media/image1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13.jpeg" /><Relationship Id="rId4" Type="http://schemas.openxmlformats.org/officeDocument/2006/relationships/image" Target="../media/image1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7.jpeg" /><Relationship Id="rId4" Type="http://schemas.openxmlformats.org/officeDocument/2006/relationships/image" Target="../media/image18.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 Id="rId3" Type="http://schemas.openxmlformats.org/officeDocument/2006/relationships/image" Target="../media/image1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 Id="rId3" Type="http://schemas.openxmlformats.org/officeDocument/2006/relationships/image" Target="../media/image20.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 Id="rId3"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1.xml" /><Relationship Id="rId3"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3.jpeg" /><Relationship Id="rId4" Type="http://schemas.openxmlformats.org/officeDocument/2006/relationships/image" Target="../media/image22.jpeg" /><Relationship Id="rId5" Type="http://schemas.openxmlformats.org/officeDocument/2006/relationships/image" Target="../media/image2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2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26.jpeg" /><Relationship Id="rId4" Type="http://schemas.openxmlformats.org/officeDocument/2006/relationships/image" Target="../media/image27.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image" Target="../media/image30.jpeg" /><Relationship Id="rId6" Type="http://schemas.openxmlformats.org/officeDocument/2006/relationships/image" Target="../media/image31.jpeg" /><Relationship Id="rId7" Type="http://schemas.openxmlformats.org/officeDocument/2006/relationships/image" Target="../media/image32.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3.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3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35.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36.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 Id="rId3" Type="http://schemas.openxmlformats.org/officeDocument/2006/relationships/image" Target="../media/image37.jpeg" /><Relationship Id="rId4" Type="http://schemas.openxmlformats.org/officeDocument/2006/relationships/image" Target="../media/image38.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 Id="rId3" Type="http://schemas.openxmlformats.org/officeDocument/2006/relationships/image" Target="../media/image39.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image" Target="../media/image40.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image" Target="../media/image41.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42.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8.xml" /><Relationship Id="rId3" Type="http://schemas.openxmlformats.org/officeDocument/2006/relationships/image" Target="../media/image43.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 Id="rId3" Type="http://schemas.openxmlformats.org/officeDocument/2006/relationships/hyperlink" Target="mailto:nic@dni.gov" TargetMode="External" /><Relationship Id="rId4" Type="http://schemas.openxmlformats.org/officeDocument/2006/relationships/hyperlink" Target="mailto:ODNI@dia.mil" TargetMode="External" /><Relationship Id="rId5" Type="http://schemas.openxmlformats.org/officeDocument/2006/relationships/hyperlink" Target="mailto:SSC@dia.mil" TargetMode="Externa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1.xml" /><Relationship Id="rId3" Type="http://schemas.openxmlformats.org/officeDocument/2006/relationships/image" Target="../media/image44.jpeg" /><Relationship Id="rId4" Type="http://schemas.openxmlformats.org/officeDocument/2006/relationships/image" Target="../media/image45.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2.xml" /><Relationship Id="rId3" Type="http://schemas.openxmlformats.org/officeDocument/2006/relationships/image" Target="../media/image46.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3.xml" /><Relationship Id="rId3" Type="http://schemas.openxmlformats.org/officeDocument/2006/relationships/image" Target="../media/image47.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4.xml" /><Relationship Id="rId3" Type="http://schemas.openxmlformats.org/officeDocument/2006/relationships/image" Target="../media/image48.jpeg" /><Relationship Id="rId4" Type="http://schemas.openxmlformats.org/officeDocument/2006/relationships/image" Target="../media/image49.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5.xml" /><Relationship Id="rId3" Type="http://schemas.openxmlformats.org/officeDocument/2006/relationships/image" Target="../media/image50.jpeg" /><Relationship Id="rId4" Type="http://schemas.openxmlformats.org/officeDocument/2006/relationships/image" Target="../media/image51.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6.xml" /><Relationship Id="rId3" Type="http://schemas.openxmlformats.org/officeDocument/2006/relationships/image" Target="../media/image52.jpeg" /><Relationship Id="rId4" Type="http://schemas.openxmlformats.org/officeDocument/2006/relationships/image" Target="../media/image53.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7.xml" /><Relationship Id="rId3" Type="http://schemas.openxmlformats.org/officeDocument/2006/relationships/image" Target="../media/image54.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8.xml" /><Relationship Id="rId3" Type="http://schemas.openxmlformats.org/officeDocument/2006/relationships/image" Target="../media/image55.jpeg" /><Relationship Id="rId4" Type="http://schemas.openxmlformats.org/officeDocument/2006/relationships/image" Target="../media/image56.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0.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1.xml" /><Relationship Id="rId3" Type="http://schemas.openxmlformats.org/officeDocument/2006/relationships/image" Target="../media/image57.jpeg" /><Relationship Id="rId4" Type="http://schemas.openxmlformats.org/officeDocument/2006/relationships/image" Target="../media/image58.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2.xml" /><Relationship Id="rId3" Type="http://schemas.openxmlformats.org/officeDocument/2006/relationships/oleObject" Target="../embeddings/oleObject1.bin" TargetMode="Internal" /><Relationship Id="rId4" Type="http://schemas.openxmlformats.org/officeDocument/2006/relationships/image" Target="../media/image59.jpeg" /><Relationship Id="rId5" Type="http://schemas.openxmlformats.org/officeDocument/2006/relationships/vmlDrawing" Target="../drawings/vmlDrawing1.v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4.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 Id="rId3"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7.xml" /><Relationship Id="rId3" Type="http://schemas.openxmlformats.org/officeDocument/2006/relationships/image" Target="../media/image1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3962400" y="2133600"/>
            <a:ext cx="4741863" cy="1470025"/>
          </a:xfrm>
        </p:spPr>
        <p:txBody>
          <a:bodyPr/>
          <a:lstStyle/>
          <a:p>
            <a:r>
              <a:rPr lang="en-US" sz="3300" smtClean="0">
                <a:solidFill>
                  <a:schemeClr val="bg1"/>
                </a:solidFill>
                <a:latin typeface="Calibri" pitchFamily="-72" charset="0"/>
                <a:cs typeface="ＭＳ Ｐゴシック" pitchFamily="-72" charset="-128"/>
              </a:rPr>
              <a:t>Advanced Threat Intelligence and Session Analysis</a:t>
            </a:r>
            <a:endParaRPr lang="en-US" sz="2200" smtClean="0">
              <a:solidFill>
                <a:schemeClr val="tx1"/>
              </a:solidFill>
              <a:latin typeface="Calibri" pitchFamily="-72" charset="0"/>
              <a:cs typeface="ＭＳ Ｐゴシック" pitchFamily="-72" charset="-128"/>
            </a:endParaRPr>
          </a:p>
        </p:txBody>
      </p:sp>
      <p:sp>
        <p:nvSpPr>
          <p:cNvPr id="18434" name="Subtitle 2"/>
          <p:cNvSpPr>
            <a:spLocks noGrp="1"/>
          </p:cNvSpPr>
          <p:nvPr>
            <p:ph type="subTitle" idx="1"/>
          </p:nvPr>
        </p:nvSpPr>
        <p:spPr>
          <a:xfrm>
            <a:off x="3886200" y="3733800"/>
            <a:ext cx="4741863" cy="1219200"/>
          </a:xfrm>
        </p:spPr>
        <p:txBody>
          <a:bodyPr/>
          <a:lstStyle/>
          <a:p>
            <a:r>
              <a:rPr lang="en-US" sz="1400" smtClean="0"/>
              <a:t>Tim Belcher, CTO</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2769" name="Rectangle 9"/>
          <p:cNvSpPr>
            <a:spLocks noGrp="1" noChangeArrowheads="1"/>
          </p:cNvSpPr>
          <p:nvPr>
            <p:ph type="title"/>
          </p:nvPr>
        </p:nvSpPr>
        <p:spPr/>
        <p:txBody>
          <a:bodyPr/>
          <a:lstStyle/>
          <a:p>
            <a:r>
              <a:rPr lang="en-US" smtClean="0"/>
              <a:t>Advanced Persistent Threats (APT)</a:t>
            </a:r>
          </a:p>
        </p:txBody>
      </p:sp>
      <p:sp>
        <p:nvSpPr>
          <p:cNvPr id="32770" name="Content Placeholder 6"/>
          <p:cNvSpPr>
            <a:spLocks noGrp="1"/>
          </p:cNvSpPr>
          <p:nvPr>
            <p:ph sz="half" idx="1"/>
          </p:nvPr>
        </p:nvSpPr>
        <p:spPr>
          <a:xfrm>
            <a:off x="4495800" y="1219200"/>
            <a:ext cx="3962400" cy="4876800"/>
          </a:xfrm>
        </p:spPr>
        <p:txBody>
          <a:bodyPr/>
          <a:lstStyle/>
          <a:p>
            <a:r>
              <a:rPr lang="en-US" sz="1800" b="1" smtClean="0"/>
              <a:t>Advanced </a:t>
            </a:r>
            <a:r>
              <a:rPr lang="en-US" sz="1800" smtClean="0"/>
              <a:t>- the adversary can operate in the full spectrum of computer intrusion</a:t>
            </a:r>
          </a:p>
          <a:p>
            <a:r>
              <a:rPr lang="en-US" sz="1800" b="1" smtClean="0"/>
              <a:t>Persistent </a:t>
            </a:r>
            <a:r>
              <a:rPr lang="en-US" sz="1800" smtClean="0"/>
              <a:t>- the adversary is driven to accomplish a mission</a:t>
            </a:r>
          </a:p>
          <a:p>
            <a:r>
              <a:rPr lang="en-US" sz="1800" b="1" smtClean="0"/>
              <a:t>Threat </a:t>
            </a:r>
            <a:r>
              <a:rPr lang="en-US" sz="1800" smtClean="0"/>
              <a:t>- the adversary is:</a:t>
            </a:r>
          </a:p>
          <a:p>
            <a:pPr lvl="1"/>
            <a:r>
              <a:rPr lang="en-US" sz="1600" smtClean="0"/>
              <a:t>Organized </a:t>
            </a:r>
          </a:p>
          <a:p>
            <a:pPr lvl="1"/>
            <a:r>
              <a:rPr lang="en-US" sz="1600" smtClean="0"/>
              <a:t>Funded </a:t>
            </a:r>
          </a:p>
          <a:p>
            <a:pPr lvl="1"/>
            <a:r>
              <a:rPr lang="en-US" sz="1600" smtClean="0"/>
              <a:t>Motivated</a:t>
            </a:r>
          </a:p>
        </p:txBody>
      </p:sp>
      <p:pic>
        <p:nvPicPr>
          <p:cNvPr id="32771" name="Picture 2" descr="T:\NetWitness\Graphics\iStock\iStock_000003736671Small.jpg"/>
          <p:cNvPicPr>
            <a:picLocks noChangeAspect="1" noChangeArrowheads="1"/>
          </p:cNvPicPr>
          <p:nvPr/>
        </p:nvPicPr>
        <p:blipFill>
          <a:blip r:embed="rId3"/>
          <a:stretch>
            <a:fillRect/>
          </a:stretch>
        </p:blipFill>
        <p:spPr bwMode="auto">
          <a:xfrm>
            <a:off x="234950" y="1363663"/>
            <a:ext cx="4227513" cy="3171825"/>
          </a:xfrm>
          <a:prstGeom prst="rect">
            <a:avLst/>
          </a:prstGeom>
          <a:noFill/>
          <a:ln w="9525">
            <a:noFill/>
            <a:miter lim="800000"/>
          </a:ln>
        </p:spPr>
      </p:pic>
      <p:cxnSp>
        <p:nvCxnSpPr>
          <p:cNvPr id="8" name="Straight Arrow Connector 7"/>
          <p:cNvCxnSpPr/>
          <p:nvPr/>
        </p:nvCxnSpPr>
        <p:spPr>
          <a:xfrm rot="16200000" flipV="1">
            <a:off x="816769" y="3505994"/>
            <a:ext cx="2293938" cy="1066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773" name="TextBox 10"/>
          <p:cNvSpPr txBox="1">
            <a:spLocks noChangeArrowheads="1"/>
          </p:cNvSpPr>
          <p:nvPr/>
        </p:nvSpPr>
        <p:spPr bwMode="auto">
          <a:xfrm>
            <a:off x="1163638" y="5186363"/>
            <a:ext cx="3127375" cy="400050"/>
          </a:xfrm>
          <a:prstGeom prst="rect">
            <a:avLst/>
          </a:prstGeom>
          <a:noFill/>
          <a:ln w="9525">
            <a:noFill/>
            <a:miter lim="800000"/>
          </a:ln>
        </p:spPr>
        <p:txBody>
          <a:bodyPr>
            <a:prstTxWarp prst="textNoShape">
              <a:avLst/>
            </a:prstTxWarp>
            <a:spAutoFit/>
          </a:bodyPr>
          <a:lstStyle/>
          <a:p>
            <a:r>
              <a:rPr lang="en-US" sz="2000">
                <a:latin typeface="Calibri" pitchFamily="-72" charset="0"/>
              </a:rPr>
              <a:t>There ARE specific targets…</a:t>
            </a:r>
          </a:p>
        </p:txBody>
      </p:sp>
      <p:sp>
        <p:nvSpPr>
          <p:cNvPr id="12" name="Oval 11"/>
          <p:cNvSpPr/>
          <p:nvPr/>
        </p:nvSpPr>
        <p:spPr>
          <a:xfrm>
            <a:off x="1296988" y="2736850"/>
            <a:ext cx="266700" cy="15557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4817" name="Title 1"/>
          <p:cNvSpPr>
            <a:spLocks noGrp="1"/>
          </p:cNvSpPr>
          <p:nvPr>
            <p:ph type="title"/>
          </p:nvPr>
        </p:nvSpPr>
        <p:spPr/>
        <p:txBody>
          <a:bodyPr/>
          <a:lstStyle/>
          <a:p>
            <a:r>
              <a:rPr lang="en-US" smtClean="0"/>
              <a:t>Why Are Security Teams Failing?</a:t>
            </a:r>
          </a:p>
        </p:txBody>
      </p:sp>
      <p:sp>
        <p:nvSpPr>
          <p:cNvPr id="34818" name="Content Placeholder 2"/>
          <p:cNvSpPr>
            <a:spLocks noGrp="1"/>
          </p:cNvSpPr>
          <p:nvPr>
            <p:ph sz="half" idx="1"/>
          </p:nvPr>
        </p:nvSpPr>
        <p:spPr>
          <a:xfrm>
            <a:off x="457200" y="1295400"/>
            <a:ext cx="3686175" cy="4548188"/>
          </a:xfrm>
        </p:spPr>
        <p:txBody>
          <a:bodyPr/>
          <a:lstStyle/>
          <a:p>
            <a:r>
              <a:rPr lang="en-US" sz="1800" smtClean="0"/>
              <a:t>People </a:t>
            </a:r>
          </a:p>
          <a:p>
            <a:pPr lvl="1"/>
            <a:r>
              <a:rPr lang="en-US" sz="1600" smtClean="0"/>
              <a:t>Underestimate the complexity and capability of the threat actors</a:t>
            </a:r>
          </a:p>
          <a:p>
            <a:pPr lvl="1"/>
            <a:r>
              <a:rPr lang="en-US" sz="1600" smtClean="0"/>
              <a:t>In many cases, security teams lack appropriate knowledge and experience</a:t>
            </a:r>
          </a:p>
          <a:p>
            <a:pPr lvl="1"/>
            <a:r>
              <a:rPr lang="en-US" sz="1600" smtClean="0"/>
              <a:t>In others, expertise does not equate to ANSWERS</a:t>
            </a:r>
          </a:p>
          <a:p>
            <a:r>
              <a:rPr lang="en-US" sz="1800" smtClean="0"/>
              <a:t>Process</a:t>
            </a:r>
          </a:p>
          <a:p>
            <a:pPr lvl="1"/>
            <a:r>
              <a:rPr lang="en-US" sz="1600" smtClean="0"/>
              <a:t>Organizations have misplaced IT measurements and program focus</a:t>
            </a:r>
          </a:p>
          <a:p>
            <a:r>
              <a:rPr lang="en-US" sz="1800" smtClean="0"/>
              <a:t>Technology</a:t>
            </a:r>
          </a:p>
          <a:p>
            <a:pPr lvl="1"/>
            <a:r>
              <a:rPr lang="en-US" sz="1600" smtClean="0"/>
              <a:t>Current infrastructure is not well suited to fight threat environment</a:t>
            </a:r>
          </a:p>
          <a:p>
            <a:pPr lvl="1"/>
            <a:r>
              <a:rPr lang="en-US" sz="1600" smtClean="0"/>
              <a:t>Holes in situational awareness</a:t>
            </a:r>
          </a:p>
        </p:txBody>
      </p:sp>
      <p:sp>
        <p:nvSpPr>
          <p:cNvPr id="34819" name="Content Placeholder 14"/>
          <p:cNvSpPr>
            <a:spLocks noGrp="1"/>
          </p:cNvSpPr>
          <p:nvPr>
            <p:ph sz="half" idx="2"/>
          </p:nvPr>
        </p:nvSpPr>
        <p:spPr>
          <a:xfrm>
            <a:off x="4648200" y="1493838"/>
            <a:ext cx="4038600" cy="4144962"/>
          </a:xfrm>
        </p:spPr>
        <p:txBody>
          <a:bodyPr/>
          <a:lstStyle/>
          <a:p>
            <a:endParaRPr lang="en-US"/>
          </a:p>
        </p:txBody>
      </p:sp>
      <p:grpSp>
        <p:nvGrpSpPr>
          <p:cNvPr id="34820" name="Group 5"/>
          <p:cNvGrpSpPr/>
          <p:nvPr/>
        </p:nvGrpSpPr>
        <p:grpSpPr>
          <a:xfrm>
            <a:off x="4303713" y="1295400"/>
            <a:ext cx="4583112" cy="4214813"/>
            <a:chOff x="4640672" y="1295400"/>
            <a:chExt cx="4390726" cy="3876030"/>
          </a:xfrm>
        </p:grpSpPr>
        <p:pic>
          <p:nvPicPr>
            <p:cNvPr id="34822" name="Picture 6"/>
            <p:cNvPicPr>
              <a:picLocks noChangeAspect="1"/>
            </p:cNvPicPr>
            <p:nvPr/>
          </p:nvPicPr>
          <p:blipFill>
            <a:blip r:embed="rId3"/>
            <a:stretch>
              <a:fillRect/>
            </a:stretch>
          </p:blipFill>
          <p:spPr bwMode="auto">
            <a:xfrm>
              <a:off x="4640672" y="1295400"/>
              <a:ext cx="4369337" cy="2865719"/>
            </a:xfrm>
            <a:prstGeom prst="rect">
              <a:avLst/>
            </a:prstGeom>
            <a:noFill/>
            <a:ln w="9525">
              <a:noFill/>
              <a:miter lim="800000"/>
            </a:ln>
          </p:spPr>
        </p:pic>
        <p:pic>
          <p:nvPicPr>
            <p:cNvPr id="34823" name="Picture 7"/>
            <p:cNvPicPr>
              <a:picLocks noChangeAspect="1"/>
            </p:cNvPicPr>
            <p:nvPr/>
          </p:nvPicPr>
          <p:blipFill>
            <a:blip r:embed="rId4"/>
            <a:srcRect t="38260" b="0"/>
            <a:stretch>
              <a:fillRect/>
            </a:stretch>
          </p:blipFill>
          <p:spPr bwMode="auto">
            <a:xfrm>
              <a:off x="4640672" y="3572933"/>
              <a:ext cx="4390726" cy="1598497"/>
            </a:xfrm>
            <a:prstGeom prst="rect">
              <a:avLst/>
            </a:prstGeom>
            <a:noFill/>
            <a:ln w="9525">
              <a:noFill/>
              <a:miter lim="800000"/>
            </a:ln>
          </p:spPr>
        </p:pic>
      </p:grpSp>
      <p:sp>
        <p:nvSpPr>
          <p:cNvPr id="9" name="Rectangle 8"/>
          <p:cNvSpPr/>
          <p:nvPr/>
        </p:nvSpPr>
        <p:spPr>
          <a:xfrm>
            <a:off x="7162800" y="2108200"/>
            <a:ext cx="1701800" cy="14541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 name="Picture 9" descr="65_firewall.jpg"/>
          <p:cNvPicPr>
            <a:picLocks noChangeAspect="1"/>
          </p:cNvPicPr>
          <p:nvPr/>
        </p:nvPicPr>
        <p:blipFill>
          <a:blip r:embed="rId3"/>
          <a:stretch>
            <a:fillRect/>
          </a:stretch>
        </p:blipFill>
        <p:spPr>
          <a:xfrm>
            <a:off x="4876800" y="1752600"/>
            <a:ext cx="3750733" cy="2413666"/>
          </a:xfrm>
          <a:prstGeom prst="rect">
            <a:avLst/>
          </a:prstGeom>
          <a:effectLst>
            <a:reflection stA="18000" endPos="23000" dist="12700" dir="5400000" sy="-100000" algn="bl" rotWithShape="0"/>
          </a:effectLst>
        </p:spPr>
      </p:pic>
      <p:sp>
        <p:nvSpPr>
          <p:cNvPr id="35842" name="Title 1"/>
          <p:cNvSpPr>
            <a:spLocks noGrp="1"/>
          </p:cNvSpPr>
          <p:nvPr>
            <p:ph type="title"/>
          </p:nvPr>
        </p:nvSpPr>
        <p:spPr/>
        <p:txBody>
          <a:bodyPr/>
          <a:lstStyle/>
          <a:p>
            <a:r>
              <a:rPr lang="en-US" smtClean="0"/>
              <a:t>The Gaps in Status Quo Security</a:t>
            </a:r>
          </a:p>
        </p:txBody>
      </p:sp>
      <p:sp>
        <p:nvSpPr>
          <p:cNvPr id="9" name="Content Placeholder 8"/>
          <p:cNvSpPr>
            <a:spLocks noGrp="1"/>
          </p:cNvSpPr>
          <p:nvPr>
            <p:ph idx="1"/>
          </p:nvPr>
        </p:nvSpPr>
        <p:spPr>
          <a:xfrm>
            <a:off x="457200" y="1524000"/>
            <a:ext cx="4114800" cy="4572000"/>
          </a:xfrm>
        </p:spPr>
        <p:txBody>
          <a:bodyPr rtlCol="0">
            <a:normAutofit/>
          </a:bodyPr>
          <a:lstStyle/>
          <a:p>
            <a:pPr marL="0" indent="0" fontAlgn="auto">
              <a:buFont typeface="Lucida Grande"/>
              <a:buNone/>
              <a:defRPr/>
            </a:pPr>
            <a:r>
              <a:rPr lang="en-US" b="1" smtClean="0">
                <a:solidFill>
                  <a:schemeClr val="accent2"/>
                </a:solidFill>
                <a:ea typeface="+mn-ea"/>
                <a:cs typeface="Arial"/>
              </a:rPr>
              <a:t>Intent </a:t>
            </a:r>
            <a:r>
              <a:rPr lang="en-US" smtClean="0">
                <a:ea typeface="+mn-ea"/>
                <a:cs typeface="Arial"/>
              </a:rPr>
              <a:t>– Prevent or limit unauthorized connections into and out of your network</a:t>
            </a:r>
          </a:p>
          <a:p>
            <a:pPr marL="0" indent="0" fontAlgn="auto">
              <a:buFont typeface="Lucida Grande"/>
              <a:buNone/>
              <a:defRPr/>
            </a:pPr>
            <a:r>
              <a:rPr lang="en-US" b="1" smtClean="0">
                <a:solidFill>
                  <a:srgbClr val="E86D1F"/>
                </a:solidFill>
                <a:ea typeface="+mn-ea"/>
                <a:cs typeface="Arial"/>
              </a:rPr>
              <a:t>Reality </a:t>
            </a:r>
            <a:r>
              <a:rPr lang="en-US" smtClean="0">
                <a:ea typeface="+mn-ea"/>
                <a:cs typeface="Arial"/>
              </a:rPr>
              <a:t>– Adversaries are designing malware to use “allowed paths” (DNS, HTTP, SMTP, etc) to provide reliable and hard to detect C&amp;C and data exfiltration channels from inside your internal network.  </a:t>
            </a:r>
          </a:p>
          <a:p>
            <a:pPr marL="0" indent="0" fontAlgn="auto">
              <a:buFont typeface="Lucida Grande"/>
              <a:buNone/>
              <a:defRPr/>
            </a:pPr>
            <a:r>
              <a:rPr lang="en-US" smtClean="0">
                <a:ea typeface="+mn-ea"/>
                <a:cs typeface="Arial"/>
              </a:rPr>
              <a:t>Even worse, they are using encrypted tunnels to provide “reverse-connect” for full remote control capabilities.</a:t>
            </a:r>
          </a:p>
          <a:p>
            <a:pPr marL="164592" indent="-164592" fontAlgn="auto">
              <a:buFont typeface="Lucida Grande"/>
              <a:buNone/>
              <a:defRPr/>
            </a:pPr>
            <a:endParaRPr lang="en-US" smtClean="0">
              <a:ea typeface="+mn-ea"/>
              <a:cs typeface="Arial"/>
            </a:endParaRP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a:ea typeface="+mn-ea"/>
              <a:cs typeface="Arial"/>
            </a:endParaRPr>
          </a:p>
        </p:txBody>
      </p:sp>
      <p:sp>
        <p:nvSpPr>
          <p:cNvPr id="35844" name="TextBox 11"/>
          <p:cNvSpPr txBox="1">
            <a:spLocks noChangeArrowheads="1"/>
          </p:cNvSpPr>
          <p:nvPr/>
        </p:nvSpPr>
        <p:spPr bwMode="auto">
          <a:xfrm>
            <a:off x="6324600" y="4419600"/>
            <a:ext cx="1028700" cy="366713"/>
          </a:xfrm>
          <a:prstGeom prst="rect">
            <a:avLst/>
          </a:prstGeom>
          <a:noFill/>
          <a:ln w="9525">
            <a:noFill/>
            <a:miter lim="800000"/>
          </a:ln>
        </p:spPr>
        <p:txBody>
          <a:bodyPr wrap="none">
            <a:prstTxWarp prst="textNoShape">
              <a:avLst/>
            </a:prstTxWarp>
            <a:spAutoFit/>
          </a:bodyPr>
          <a:lstStyle/>
          <a:p>
            <a:r>
              <a:rPr lang="en-US" b="1">
                <a:solidFill>
                  <a:schemeClr val="accent2"/>
                </a:solidFill>
                <a:latin typeface="Calibri" pitchFamily="-72" charset="0"/>
              </a:rPr>
              <a:t>Firewalls</a:t>
            </a: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7889" name="Picture 12" descr="9_satellite.png"/>
          <p:cNvPicPr>
            <a:picLocks noChangeAspect="1"/>
          </p:cNvPicPr>
          <p:nvPr/>
        </p:nvPicPr>
        <p:blipFill>
          <a:blip r:embed="rId3"/>
          <a:srcRect r="13857" b="36905"/>
          <a:stretch>
            <a:fillRect/>
          </a:stretch>
        </p:blipFill>
        <p:spPr bwMode="auto">
          <a:xfrm>
            <a:off x="4732338" y="2895600"/>
            <a:ext cx="4411662" cy="4038600"/>
          </a:xfrm>
          <a:prstGeom prst="rect">
            <a:avLst/>
          </a:prstGeom>
          <a:noFill/>
          <a:ln w="9525">
            <a:noFill/>
            <a:miter lim="800000"/>
          </a:ln>
        </p:spPr>
      </p:pic>
      <p:sp>
        <p:nvSpPr>
          <p:cNvPr id="9" name="Content Placeholder 8"/>
          <p:cNvSpPr>
            <a:spLocks noGrp="1"/>
          </p:cNvSpPr>
          <p:nvPr>
            <p:ph idx="1"/>
          </p:nvPr>
        </p:nvSpPr>
        <p:spPr>
          <a:xfrm>
            <a:off x="457200" y="1524000"/>
            <a:ext cx="4114800" cy="4572000"/>
          </a:xfrm>
        </p:spPr>
        <p:txBody>
          <a:bodyPr rtlCol="0">
            <a:normAutofit/>
          </a:bodyPr>
          <a:lstStyle/>
          <a:p>
            <a:pPr marL="0" indent="0" fontAlgn="auto">
              <a:buFont typeface="Lucida Grande"/>
              <a:buNone/>
              <a:defRPr/>
            </a:pPr>
            <a:r>
              <a:rPr lang="en-US" b="1" smtClean="0">
                <a:solidFill>
                  <a:schemeClr val="accent2"/>
                </a:solidFill>
                <a:ea typeface="+mn-ea"/>
                <a:cs typeface="Arial"/>
              </a:rPr>
              <a:t>Intent </a:t>
            </a:r>
            <a:r>
              <a:rPr lang="en-US" smtClean="0">
                <a:ea typeface="+mn-ea"/>
                <a:cs typeface="Arial"/>
              </a:rPr>
              <a:t>– Alert on or prevent known malicious network traffic </a:t>
            </a:r>
          </a:p>
          <a:p>
            <a:pPr marL="0" indent="0" fontAlgn="auto">
              <a:buFont typeface="Lucida Grande"/>
              <a:buNone/>
              <a:defRPr/>
            </a:pPr>
            <a:r>
              <a:rPr lang="en-US" b="1" smtClean="0">
                <a:solidFill>
                  <a:srgbClr val="E86D1F"/>
                </a:solidFill>
                <a:ea typeface="+mn-ea"/>
                <a:cs typeface="Arial"/>
              </a:rPr>
              <a:t>Reality </a:t>
            </a:r>
            <a:r>
              <a:rPr lang="en-US" smtClean="0">
                <a:ea typeface="+mn-ea"/>
                <a:cs typeface="Arial"/>
              </a:rPr>
              <a:t>– Adversaries are designing malware to use “allowed paths” (DNS, HTTP, SMTP, etc) to provide reliable and hard to detect C&amp;C and data exfiltration channels from inside your internal network.  </a:t>
            </a:r>
          </a:p>
          <a:p>
            <a:pPr marL="0" indent="0" fontAlgn="auto">
              <a:buFont typeface="Lucida Grande"/>
              <a:buNone/>
              <a:defRPr/>
            </a:pPr>
            <a:r>
              <a:rPr lang="en-US" smtClean="0">
                <a:ea typeface="+mn-ea"/>
                <a:cs typeface="Arial"/>
              </a:rPr>
              <a:t>Even worse, they are using encrypted tunnels to provide “reverse-connect” for full remote control capabilities.</a:t>
            </a:r>
          </a:p>
          <a:p>
            <a:pPr marL="164592" indent="-164592" fontAlgn="auto">
              <a:buFont typeface="Lucida Grande"/>
              <a:buNone/>
              <a:defRPr/>
            </a:pPr>
            <a:endParaRPr lang="en-US" smtClean="0">
              <a:ea typeface="+mn-ea"/>
              <a:cs typeface="Arial"/>
            </a:endParaRP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a:ea typeface="+mn-ea"/>
              <a:cs typeface="Arial"/>
            </a:endParaRPr>
          </a:p>
        </p:txBody>
      </p:sp>
      <p:sp>
        <p:nvSpPr>
          <p:cNvPr id="37891" name="Title 1"/>
          <p:cNvSpPr>
            <a:spLocks noGrp="1"/>
          </p:cNvSpPr>
          <p:nvPr>
            <p:ph type="title"/>
          </p:nvPr>
        </p:nvSpPr>
        <p:spPr/>
        <p:txBody>
          <a:bodyPr/>
          <a:lstStyle/>
          <a:p>
            <a:r>
              <a:rPr lang="en-US" smtClean="0"/>
              <a:t>The Gaps in Status Quo Security</a:t>
            </a:r>
          </a:p>
        </p:txBody>
      </p:sp>
      <p:sp>
        <p:nvSpPr>
          <p:cNvPr id="37892" name="TextBox 10"/>
          <p:cNvSpPr txBox="1">
            <a:spLocks noChangeArrowheads="1"/>
          </p:cNvSpPr>
          <p:nvPr/>
        </p:nvSpPr>
        <p:spPr bwMode="auto">
          <a:xfrm>
            <a:off x="4953000" y="2590800"/>
            <a:ext cx="3886200" cy="336550"/>
          </a:xfrm>
          <a:prstGeom prst="rect">
            <a:avLst/>
          </a:prstGeom>
          <a:noFill/>
          <a:ln w="9525">
            <a:noFill/>
            <a:miter lim="800000"/>
          </a:ln>
        </p:spPr>
        <p:txBody>
          <a:bodyPr>
            <a:prstTxWarp prst="textNoShape">
              <a:avLst/>
            </a:prstTxWarp>
            <a:spAutoFit/>
          </a:bodyPr>
          <a:lstStyle/>
          <a:p>
            <a:pPr algn="ctr"/>
            <a:r>
              <a:rPr lang="en-US" sz="1600" b="1">
                <a:solidFill>
                  <a:srgbClr val="E86D1F"/>
                </a:solidFill>
                <a:latin typeface="Calibri" pitchFamily="-72" charset="0"/>
              </a:rPr>
              <a:t> Intrusion Detection/ Prevention Systems</a:t>
            </a: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3" name="Picture 12" descr="10_hazard.png"/>
          <p:cNvPicPr>
            <a:picLocks noChangeAspect="1"/>
          </p:cNvPicPr>
          <p:nvPr/>
        </p:nvPicPr>
        <p:blipFill>
          <a:blip r:embed="rId3"/>
          <a:srcRect b="11150"/>
          <a:stretch>
            <a:fillRect/>
          </a:stretch>
        </p:blipFill>
        <p:spPr>
          <a:xfrm>
            <a:off x="838200" y="1447800"/>
            <a:ext cx="2920319" cy="2594699"/>
          </a:xfrm>
          <a:prstGeom prst="rect">
            <a:avLst/>
          </a:prstGeom>
          <a:effectLst>
            <a:reflection stA="23000" endPos="11000" dist="12700" dir="5400000" sy="-100000" algn="bl" rotWithShape="0"/>
          </a:effectLst>
        </p:spPr>
      </p:pic>
      <p:sp>
        <p:nvSpPr>
          <p:cNvPr id="39938" name="Title 1"/>
          <p:cNvSpPr>
            <a:spLocks noGrp="1"/>
          </p:cNvSpPr>
          <p:nvPr>
            <p:ph type="title"/>
          </p:nvPr>
        </p:nvSpPr>
        <p:spPr/>
        <p:txBody>
          <a:bodyPr/>
          <a:lstStyle/>
          <a:p>
            <a:r>
              <a:rPr lang="en-US" smtClean="0"/>
              <a:t>The Gaps in Status Quo Security</a:t>
            </a:r>
          </a:p>
        </p:txBody>
      </p:sp>
      <p:sp>
        <p:nvSpPr>
          <p:cNvPr id="39939" name="TextBox 11"/>
          <p:cNvSpPr txBox="1">
            <a:spLocks noChangeArrowheads="1"/>
          </p:cNvSpPr>
          <p:nvPr/>
        </p:nvSpPr>
        <p:spPr bwMode="auto">
          <a:xfrm>
            <a:off x="996950" y="4267200"/>
            <a:ext cx="2501900" cy="336550"/>
          </a:xfrm>
          <a:prstGeom prst="rect">
            <a:avLst/>
          </a:prstGeom>
          <a:noFill/>
          <a:ln w="9525">
            <a:noFill/>
            <a:miter lim="800000"/>
          </a:ln>
        </p:spPr>
        <p:txBody>
          <a:bodyPr wrap="none">
            <a:prstTxWarp prst="textNoShape">
              <a:avLst/>
            </a:prstTxWarp>
            <a:spAutoFit/>
          </a:bodyPr>
          <a:lstStyle/>
          <a:p>
            <a:pPr algn="ctr"/>
            <a:r>
              <a:rPr lang="en-US" sz="1600" b="1">
                <a:solidFill>
                  <a:srgbClr val="E86D1F"/>
                </a:solidFill>
                <a:latin typeface="Calibri" pitchFamily="-72" charset="0"/>
              </a:rPr>
              <a:t>Anti-Malware Technologies</a:t>
            </a:r>
          </a:p>
        </p:txBody>
      </p:sp>
      <p:sp>
        <p:nvSpPr>
          <p:cNvPr id="11" name="Content Placeholder 8"/>
          <p:cNvSpPr>
            <a:spLocks noGrp="1"/>
          </p:cNvSpPr>
          <p:nvPr>
            <p:ph idx="1"/>
          </p:nvPr>
        </p:nvSpPr>
        <p:spPr>
          <a:xfrm>
            <a:off x="4724400" y="1524000"/>
            <a:ext cx="4114800" cy="4572000"/>
          </a:xfrm>
        </p:spPr>
        <p:txBody>
          <a:bodyPr rtlCol="0">
            <a:normAutofit/>
          </a:bodyPr>
          <a:lstStyle/>
          <a:p>
            <a:pPr marL="0" indent="0" fontAlgn="auto">
              <a:buFont typeface="Lucida Grande"/>
              <a:buNone/>
              <a:defRPr/>
            </a:pPr>
            <a:r>
              <a:rPr lang="en-US" b="1" smtClean="0">
                <a:solidFill>
                  <a:schemeClr val="accent2"/>
                </a:solidFill>
                <a:ea typeface="+mn-ea"/>
                <a:cs typeface="Arial"/>
              </a:rPr>
              <a:t>Intent </a:t>
            </a:r>
            <a:r>
              <a:rPr lang="en-US" smtClean="0">
                <a:ea typeface="+mn-ea"/>
                <a:cs typeface="Arial"/>
              </a:rPr>
              <a:t>– Prevent malicious code from running on an endpoint, or from traversing your network</a:t>
            </a:r>
          </a:p>
          <a:p>
            <a:pPr marL="0" indent="0" fontAlgn="auto">
              <a:buFont typeface="Lucida Grande"/>
              <a:buNone/>
              <a:defRPr/>
            </a:pPr>
            <a:r>
              <a:rPr lang="en-US" b="1" smtClean="0">
                <a:solidFill>
                  <a:srgbClr val="E86D1F"/>
                </a:solidFill>
                <a:ea typeface="+mn-ea"/>
                <a:cs typeface="Arial"/>
              </a:rPr>
              <a:t>Reality </a:t>
            </a:r>
            <a:r>
              <a:rPr lang="en-US" smtClean="0">
                <a:ea typeface="+mn-ea"/>
                <a:cs typeface="Arial"/>
              </a:rPr>
              <a:t>– Most current anti-malware technologies are signature-based, requiring constant signature updates to remain effective.  Due to the current level of malware production, these signatures lag behind from days to weeks</a:t>
            </a:r>
            <a:br>
              <a:rPr lang="en-US" smtClean="0">
                <a:ea typeface="+mn-ea"/>
                <a:cs typeface="Arial"/>
              </a:rPr>
            </a:br>
            <a:br>
              <a:rPr lang="en-US" smtClean="0">
                <a:ea typeface="+mn-ea"/>
                <a:cs typeface="Arial"/>
              </a:rPr>
            </a:br>
            <a:r>
              <a:rPr lang="en-US" smtClean="0">
                <a:ea typeface="+mn-ea"/>
                <a:cs typeface="Arial"/>
              </a:rPr>
              <a:t>Even worse…adversaries create custom malware for high value targets.   If they don’t use widespread distribution, you are even less likely to have timely signatures.</a:t>
            </a:r>
          </a:p>
          <a:p>
            <a:pPr marL="164592" indent="-164592" fontAlgn="auto">
              <a:buFont typeface="Lucida Grande"/>
              <a:buNone/>
              <a:defRPr/>
            </a:pPr>
            <a:endParaRPr lang="en-US" smtClean="0">
              <a:ea typeface="+mn-ea"/>
              <a:cs typeface="Arial"/>
            </a:endParaRP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a:ea typeface="+mn-ea"/>
              <a:cs typeface="Arial"/>
            </a:endParaRPr>
          </a:p>
        </p:txBody>
      </p:sp>
      <p:pic>
        <p:nvPicPr>
          <p:cNvPr id="6" name="Picture 5"/>
          <p:cNvPicPr>
            <a:picLocks noChangeAspect="1"/>
          </p:cNvPicPr>
          <p:nvPr/>
        </p:nvPicPr>
        <p:blipFill>
          <a:blip r:embed="rId4"/>
          <a:srcRect r="7392"/>
          <a:stretch>
            <a:fillRect/>
          </a:stretch>
        </p:blipFill>
        <p:spPr>
          <a:xfrm>
            <a:off x="685800" y="5029200"/>
            <a:ext cx="6091238" cy="1335088"/>
          </a:xfrm>
          <a:prstGeom prst="rect">
            <a:avLst/>
          </a:prstGeom>
          <a:effectLst>
            <a:outerShdw blurRad="50800" dist="38100" dir="5400000">
              <a:srgbClr val="000000">
                <a:alpha val="43000"/>
              </a:srgbClr>
            </a:outerShdw>
          </a:effectLst>
        </p:spPr>
      </p:pic>
      <p:sp>
        <p:nvSpPr>
          <p:cNvPr id="39942" name="TextBox 6"/>
          <p:cNvSpPr txBox="1">
            <a:spLocks noChangeArrowheads="1"/>
          </p:cNvSpPr>
          <p:nvPr/>
        </p:nvSpPr>
        <p:spPr bwMode="auto">
          <a:xfrm>
            <a:off x="6781800" y="5410200"/>
            <a:ext cx="2055813" cy="581025"/>
          </a:xfrm>
          <a:prstGeom prst="rect">
            <a:avLst/>
          </a:prstGeom>
          <a:noFill/>
          <a:ln w="9525">
            <a:noFill/>
            <a:miter lim="800000"/>
          </a:ln>
        </p:spPr>
        <p:txBody>
          <a:bodyPr>
            <a:prstTxWarp prst="textNoShape">
              <a:avLst/>
            </a:prstTxWarp>
            <a:spAutoFit/>
          </a:bodyPr>
          <a:lstStyle/>
          <a:p>
            <a:pPr algn="ctr"/>
            <a:r>
              <a:rPr lang="en-US" sz="1600" b="1">
                <a:solidFill>
                  <a:srgbClr val="E86D1F"/>
                </a:solidFill>
                <a:latin typeface="Calibri" pitchFamily="-72" charset="0"/>
              </a:rPr>
              <a:t>From an AV Vendor Forum</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8434" name="Rectangle 6"/>
          <p:cNvSpPr>
            <a:spLocks noGrp="1" noChangeArrowheads="1"/>
          </p:cNvSpPr>
          <p:nvPr>
            <p:ph type="title"/>
          </p:nvPr>
        </p:nvSpPr>
        <p:spPr/>
        <p:txBody>
          <a:bodyPr rtlCol="0">
            <a:normAutofit fontScale="90000"/>
          </a:bodyPr>
          <a:lstStyle/>
          <a:p>
            <a:pPr fontAlgn="auto">
              <a:spcAft>
                <a:spcPct val="0"/>
              </a:spcAft>
              <a:defRPr/>
            </a:pPr>
            <a:r>
              <a:rPr lang="en-US" smtClean="0">
                <a:ea typeface="+mj-ea"/>
                <a:cs typeface="Arial Bold"/>
              </a:rPr>
              <a:t>Strengthening Cyber Defense in 2010 and Beyond – What is Required?</a:t>
            </a:r>
          </a:p>
        </p:txBody>
      </p:sp>
      <p:sp>
        <p:nvSpPr>
          <p:cNvPr id="41986" name="Rectangle 7"/>
          <p:cNvSpPr>
            <a:spLocks noGrp="1" noChangeArrowheads="1"/>
          </p:cNvSpPr>
          <p:nvPr>
            <p:ph sz="half" idx="1"/>
          </p:nvPr>
        </p:nvSpPr>
        <p:spPr>
          <a:xfrm>
            <a:off x="457200" y="1295400"/>
            <a:ext cx="4038600" cy="4448175"/>
          </a:xfrm>
        </p:spPr>
        <p:txBody>
          <a:bodyPr/>
          <a:lstStyle/>
          <a:p>
            <a:r>
              <a:rPr lang="en-US" smtClean="0"/>
              <a:t>Know everything happening across the network from layer 2 to layer 7</a:t>
            </a:r>
          </a:p>
          <a:p>
            <a:r>
              <a:rPr lang="en-US" smtClean="0"/>
              <a:t>Get definitive answers to any imaginable security question – no matter how complex</a:t>
            </a:r>
          </a:p>
          <a:p>
            <a:r>
              <a:rPr lang="en-US" smtClean="0"/>
              <a:t>Achieve 24 X 7 real-time situational awareness</a:t>
            </a:r>
          </a:p>
          <a:p>
            <a:r>
              <a:rPr lang="en-US" smtClean="0"/>
              <a:t>Obtain the accuracy and detail only available from AUTOMATED network forensics</a:t>
            </a:r>
          </a:p>
          <a:p>
            <a:r>
              <a:rPr lang="en-US" smtClean="0"/>
              <a:t>Integrate the intelligence of open and classified threat sources</a:t>
            </a:r>
          </a:p>
          <a:p>
            <a:r>
              <a:rPr lang="en-US" smtClean="0"/>
              <a:t>Deploy an agile solution that can address emerging threat trends</a:t>
            </a:r>
          </a:p>
        </p:txBody>
      </p:sp>
      <p:pic>
        <p:nvPicPr>
          <p:cNvPr id="41987" name="Picture 1" descr="T:\NetWitness\Graphics\iStock\iStock_000006021562Small.jpg"/>
          <p:cNvPicPr>
            <a:picLocks noChangeAspect="1" noChangeArrowheads="1"/>
          </p:cNvPicPr>
          <p:nvPr/>
        </p:nvPicPr>
        <p:blipFill>
          <a:blip r:embed="rId3"/>
          <a:stretch>
            <a:fillRect/>
          </a:stretch>
        </p:blipFill>
        <p:spPr bwMode="auto">
          <a:xfrm>
            <a:off x="4652963" y="1443038"/>
            <a:ext cx="4044950" cy="3938587"/>
          </a:xfrm>
          <a:prstGeom prst="rect">
            <a:avLst/>
          </a:prstGeom>
          <a:noFill/>
          <a:ln w="9525">
            <a:noFill/>
            <a:miter lim="800000"/>
          </a:ln>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4033" name="Picture 13" descr="68_guessing.jpg"/>
          <p:cNvPicPr>
            <a:picLocks noChangeAspect="1"/>
          </p:cNvPicPr>
          <p:nvPr/>
        </p:nvPicPr>
        <p:blipFill>
          <a:blip r:embed="rId3"/>
          <a:srcRect b="19031"/>
          <a:stretch>
            <a:fillRect/>
          </a:stretch>
        </p:blipFill>
        <p:spPr bwMode="auto">
          <a:xfrm>
            <a:off x="4724400" y="3048000"/>
            <a:ext cx="3505200" cy="3890963"/>
          </a:xfrm>
          <a:prstGeom prst="rect">
            <a:avLst/>
          </a:prstGeom>
          <a:noFill/>
          <a:ln w="9525">
            <a:noFill/>
            <a:miter lim="800000"/>
          </a:ln>
        </p:spPr>
      </p:pic>
      <p:sp>
        <p:nvSpPr>
          <p:cNvPr id="20482" name="Rectangle 4"/>
          <p:cNvSpPr>
            <a:spLocks noGrp="1" noChangeArrowheads="1"/>
          </p:cNvSpPr>
          <p:nvPr>
            <p:ph type="title"/>
          </p:nvPr>
        </p:nvSpPr>
        <p:spPr/>
        <p:txBody>
          <a:bodyPr rtlCol="0">
            <a:normAutofit fontScale="90000"/>
          </a:bodyPr>
          <a:lstStyle/>
          <a:p>
            <a:pPr fontAlgn="auto">
              <a:spcAft>
                <a:spcPct val="0"/>
              </a:spcAft>
              <a:defRPr/>
            </a:pPr>
            <a:r>
              <a:rPr lang="en-US" smtClean="0">
                <a:ea typeface="+mj-ea"/>
                <a:cs typeface="Arial Bold"/>
              </a:rPr>
              <a:t>NetWitness Lessens the Guesswork and Uncertainty</a:t>
            </a:r>
          </a:p>
        </p:txBody>
      </p:sp>
      <p:sp>
        <p:nvSpPr>
          <p:cNvPr id="44035" name="Rectangle 5"/>
          <p:cNvSpPr>
            <a:spLocks noGrp="1" noChangeArrowheads="1"/>
          </p:cNvSpPr>
          <p:nvPr>
            <p:ph sz="half" idx="1"/>
          </p:nvPr>
        </p:nvSpPr>
        <p:spPr>
          <a:xfrm>
            <a:off x="457200" y="1493838"/>
            <a:ext cx="4038600" cy="4525962"/>
          </a:xfrm>
        </p:spPr>
        <p:txBody>
          <a:bodyPr/>
          <a:lstStyle/>
          <a:p>
            <a:r>
              <a:rPr lang="en-US" smtClean="0"/>
              <a:t>Why do we have network traffic today with a foreign IP address and an unknown protocol?</a:t>
            </a:r>
          </a:p>
          <a:p>
            <a:r>
              <a:rPr lang="en-US" smtClean="0"/>
              <a:t>Could this binary be associated with some sort of Trojan or other malware?</a:t>
            </a:r>
          </a:p>
          <a:p>
            <a:r>
              <a:rPr lang="en-US" smtClean="0"/>
              <a:t>Who is using policy evasion technologies such as TOR, anonymizers, or PGP encryption?</a:t>
            </a:r>
          </a:p>
          <a:p>
            <a:r>
              <a:rPr lang="en-US" smtClean="0"/>
              <a:t>How can I be sure this IDS or SIEM event is a false positive?</a:t>
            </a:r>
          </a:p>
          <a:p>
            <a:r>
              <a:rPr lang="en-US" smtClean="0"/>
              <a:t>What is the organizational magnitude of this malware incident?</a:t>
            </a:r>
          </a:p>
          <a:p>
            <a:r>
              <a:rPr lang="en-US" smtClean="0"/>
              <a:t>What is this subject of interest doing on the network?</a:t>
            </a:r>
          </a:p>
          <a:p>
            <a:endParaRPr lang="en-US" smtClean="0"/>
          </a:p>
          <a:p>
            <a:endParaRPr lang="en-US" smtClean="0"/>
          </a:p>
          <a:p>
            <a:endParaRPr lang="en-US" smtClean="0"/>
          </a:p>
        </p:txBody>
      </p:sp>
      <p:sp>
        <p:nvSpPr>
          <p:cNvPr id="44036" name="Content Placeholder 8"/>
          <p:cNvSpPr>
            <a:spLocks noGrp="1"/>
          </p:cNvSpPr>
          <p:nvPr>
            <p:ph sz="half" idx="2"/>
          </p:nvPr>
        </p:nvSpPr>
        <p:spPr>
          <a:xfrm>
            <a:off x="4648200" y="1493838"/>
            <a:ext cx="4038600" cy="4144962"/>
          </a:xfrm>
        </p:spPr>
        <p:txBody>
          <a:bodyPr/>
          <a:lstStyle/>
          <a:p>
            <a:r>
              <a:rPr lang="en-US" smtClean="0"/>
              <a:t>What is the potential source of an attack or breach?</a:t>
            </a:r>
          </a:p>
          <a:p>
            <a:r>
              <a:rPr lang="en-US" smtClean="0"/>
              <a:t>How is data leaving our organization?</a:t>
            </a:r>
          </a:p>
          <a:p>
            <a:r>
              <a:rPr lang="en-US" smtClean="0"/>
              <a:t>Who is using Skype and other technologies to transfer files out of our network?</a:t>
            </a: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6081" name="Title 5"/>
          <p:cNvSpPr>
            <a:spLocks noGrp="1"/>
          </p:cNvSpPr>
          <p:nvPr>
            <p:ph type="title"/>
          </p:nvPr>
        </p:nvSpPr>
        <p:spPr/>
        <p:txBody>
          <a:bodyPr/>
          <a:lstStyle/>
          <a:p>
            <a:r>
              <a:rPr lang="en-US" smtClean="0"/>
              <a:t>NetWitness:  Technology Architecture and Overview</a:t>
            </a: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8129" name="Rectangle 33"/>
          <p:cNvSpPr>
            <a:spLocks noGrp="1" noChangeArrowheads="1"/>
          </p:cNvSpPr>
          <p:nvPr>
            <p:ph type="title"/>
          </p:nvPr>
        </p:nvSpPr>
        <p:spPr/>
        <p:txBody>
          <a:bodyPr/>
          <a:lstStyle/>
          <a:p>
            <a:r>
              <a:rPr lang="en-US" smtClean="0"/>
              <a:t>What is NetWitness NextGen?</a:t>
            </a:r>
          </a:p>
        </p:txBody>
      </p:sp>
      <p:sp>
        <p:nvSpPr>
          <p:cNvPr id="48130" name="Content Placeholder 16"/>
          <p:cNvSpPr>
            <a:spLocks noGrp="1"/>
          </p:cNvSpPr>
          <p:nvPr>
            <p:ph sz="half" idx="1"/>
          </p:nvPr>
        </p:nvSpPr>
        <p:spPr>
          <a:xfrm>
            <a:off x="457200" y="1493838"/>
            <a:ext cx="4038600" cy="4144962"/>
          </a:xfrm>
        </p:spPr>
        <p:txBody>
          <a:bodyPr/>
          <a:lstStyle/>
          <a:p>
            <a:r>
              <a:rPr lang="en-US" smtClean="0"/>
              <a:t>NetWitness is a network security solution providing real-time situational awareness and network forensics</a:t>
            </a:r>
          </a:p>
          <a:p>
            <a:r>
              <a:rPr lang="en-US" smtClean="0"/>
              <a:t>NextGen uses full packet capture, live network sessions, and a patented, rules-based analytical process that is unlike any other solution on the market today</a:t>
            </a:r>
          </a:p>
          <a:p>
            <a:r>
              <a:rPr lang="en-US" smtClean="0"/>
              <a:t>Unlike legacy security tools, NextGen is not limited by signatures, log files, and statistics </a:t>
            </a:r>
          </a:p>
          <a:p>
            <a:endParaRPr lang="en-US" smtClean="0"/>
          </a:p>
        </p:txBody>
      </p:sp>
      <p:sp>
        <p:nvSpPr>
          <p:cNvPr id="48131" name="Content Placeholder 3"/>
          <p:cNvSpPr>
            <a:spLocks noGrp="1"/>
          </p:cNvSpPr>
          <p:nvPr>
            <p:ph sz="half" idx="2"/>
          </p:nvPr>
        </p:nvSpPr>
        <p:spPr>
          <a:xfrm>
            <a:off x="4648200" y="1493838"/>
            <a:ext cx="4038600" cy="4144962"/>
          </a:xfrm>
        </p:spPr>
        <p:txBody>
          <a:bodyPr/>
          <a:lstStyle/>
          <a:p>
            <a:r>
              <a:rPr lang="en-US" smtClean="0"/>
              <a:t>NetWitness provides network visibility that organizations simply do not have into advanced threats</a:t>
            </a:r>
          </a:p>
          <a:p>
            <a:r>
              <a:rPr lang="en-US" smtClean="0"/>
              <a:t>NextGen provides an “obsolete-proof” and agile infrastructure for rules-based and interactive session analysis across the entire protocol stack – from the network to the application layer</a:t>
            </a:r>
          </a:p>
          <a:p>
            <a:r>
              <a:rPr lang="en-US" smtClean="0"/>
              <a:t>NextGen dramatically improves the process for problem detection, investigation and resolution, shortens the risk exposure gap, and lowers overall business impact</a:t>
            </a:r>
          </a:p>
          <a:p>
            <a:endParaRPr lang="en-US" smtClean="0"/>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8" name="Rounded Rectangle 7"/>
          <p:cNvSpPr/>
          <p:nvPr/>
        </p:nvSpPr>
        <p:spPr>
          <a:xfrm>
            <a:off x="6477000" y="1524000"/>
            <a:ext cx="2362200" cy="2514600"/>
          </a:xfrm>
          <a:prstGeom prst="roundRect">
            <a:avLst>
              <a:gd name="adj" fmla="val 5481"/>
            </a:avLst>
          </a:prstGeom>
          <a:gradFill flip="none" rotWithShape="1">
            <a:gsLst>
              <a:gs pos="1000">
                <a:schemeClr val="bg2">
                  <a:lumMod val="90000"/>
                </a:schemeClr>
              </a:gs>
              <a:gs pos="100000">
                <a:schemeClr val="bg1">
                  <a:lumMod val="95000"/>
                </a:schemeClr>
              </a:gs>
            </a:gsLst>
            <a:lin ang="16200000" scaled="0"/>
          </a:gradFill>
          <a:ln>
            <a:solidFill>
              <a:schemeClr val="tx2">
                <a:lumMod val="40000"/>
                <a:lumOff val="60000"/>
              </a:schemeClr>
            </a:solidFill>
          </a:ln>
          <a:effectLst>
            <a:reflection stA="50000" endPos="1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50178" name="Title 3"/>
          <p:cNvSpPr>
            <a:spLocks noGrp="1"/>
          </p:cNvSpPr>
          <p:nvPr>
            <p:ph type="title"/>
          </p:nvPr>
        </p:nvSpPr>
        <p:spPr/>
        <p:txBody>
          <a:bodyPr/>
          <a:lstStyle/>
          <a:p>
            <a:r>
              <a:rPr lang="en-US" smtClean="0"/>
              <a:t>Who Is the NetWitness Buyer?</a:t>
            </a:r>
          </a:p>
        </p:txBody>
      </p:sp>
      <p:sp>
        <p:nvSpPr>
          <p:cNvPr id="50179" name="Content Placeholder 4"/>
          <p:cNvSpPr>
            <a:spLocks noGrp="1"/>
          </p:cNvSpPr>
          <p:nvPr>
            <p:ph idx="1"/>
          </p:nvPr>
        </p:nvSpPr>
        <p:spPr>
          <a:xfrm>
            <a:off x="457200" y="1524000"/>
            <a:ext cx="5562600" cy="4572000"/>
          </a:xfrm>
        </p:spPr>
        <p:txBody>
          <a:bodyPr/>
          <a:lstStyle/>
          <a:p>
            <a:r>
              <a:rPr lang="en-US" smtClean="0"/>
              <a:t>Aware of Advanced Threat Landscape</a:t>
            </a:r>
          </a:p>
          <a:p>
            <a:pPr lvl="1"/>
            <a:r>
              <a:rPr lang="en-US" smtClean="0"/>
              <a:t>Daily Attacks, Many With Serious Compromises </a:t>
            </a:r>
          </a:p>
          <a:p>
            <a:pPr lvl="1"/>
            <a:r>
              <a:rPr lang="en-US" smtClean="0"/>
              <a:t>Prevention Is FAILING</a:t>
            </a:r>
          </a:p>
          <a:p>
            <a:pPr lvl="1"/>
            <a:r>
              <a:rPr lang="en-US" smtClean="0"/>
              <a:t>Recognition of Advanced Attacks Beyond Signature Based, Perimeter Defense Capabilities</a:t>
            </a:r>
          </a:p>
          <a:p>
            <a:r>
              <a:rPr lang="en-US" smtClean="0"/>
              <a:t>Concerned About the Loss of Highly Sensitive Data </a:t>
            </a:r>
            <a:br>
              <a:rPr lang="en-US" smtClean="0"/>
            </a:br>
            <a:r>
              <a:rPr lang="en-US" smtClean="0"/>
              <a:t>(Classified Data, R&amp;D, IP, etc.)</a:t>
            </a:r>
          </a:p>
          <a:p>
            <a:r>
              <a:rPr lang="en-US" smtClean="0"/>
              <a:t>Need to Exceed Requirements in Highly Regulated Industries (e.g., USG, Banking, Energy, others)</a:t>
            </a:r>
          </a:p>
          <a:p>
            <a:r>
              <a:rPr lang="en-US" smtClean="0"/>
              <a:t>Main Reason Why Our Customers Have Bought NetWitness: </a:t>
            </a:r>
          </a:p>
          <a:p>
            <a:pPr lvl="1"/>
            <a:r>
              <a:rPr lang="en-US" smtClean="0"/>
              <a:t>They Have Tested NetWitness and Seen It In Action</a:t>
            </a:r>
          </a:p>
          <a:p>
            <a:pPr lvl="1"/>
            <a:r>
              <a:rPr lang="en-US" smtClean="0"/>
              <a:t>NetWitness Produces Tangible RESULTS… 	 	</a:t>
            </a:r>
          </a:p>
        </p:txBody>
      </p:sp>
      <p:sp>
        <p:nvSpPr>
          <p:cNvPr id="50180" name="Slide Number Placeholder 2"/>
          <p:cNvSpPr txBox="1">
            <a:spLocks noGrp="1"/>
          </p:cNvSpPr>
          <p:nvPr/>
        </p:nvSpPr>
        <p:spPr bwMode="auto">
          <a:xfrm>
            <a:off x="6477000" y="6477000"/>
            <a:ext cx="2133600" cy="381000"/>
          </a:xfrm>
          <a:prstGeom prst="rect">
            <a:avLst/>
          </a:prstGeom>
          <a:noFill/>
          <a:ln w="9525">
            <a:noFill/>
            <a:miter lim="800000"/>
          </a:ln>
        </p:spPr>
        <p:txBody>
          <a:bodyPr>
            <a:prstTxWarp prst="textNoShape">
              <a:avLst/>
            </a:prstTxWarp>
          </a:bodyPr>
          <a:lstStyle/>
          <a:p>
            <a:pPr algn="r" eaLnBrk="0" hangingPunct="0"/>
            <a:fld id="{0331EC3E-CC76-4424-AF93-5A1771B9A223}" type="slidenum">
              <a:rPr lang="en-US" sz="1000">
                <a:latin typeface="Calibri" pitchFamily="-72" charset="0"/>
              </a:rPr>
              <a:pPr algn="r" eaLnBrk="0" hangingPunct="0"/>
              <a:t>19</a:t>
            </a:fld>
          </a:p>
        </p:txBody>
      </p:sp>
      <p:sp>
        <p:nvSpPr>
          <p:cNvPr id="50181" name="Rectangle 6"/>
          <p:cNvSpPr>
            <a:spLocks noChangeArrowheads="1"/>
          </p:cNvSpPr>
          <p:nvPr/>
        </p:nvSpPr>
        <p:spPr bwMode="auto">
          <a:xfrm>
            <a:off x="6629400" y="1676400"/>
            <a:ext cx="1981200" cy="2101850"/>
          </a:xfrm>
          <a:prstGeom prst="rect">
            <a:avLst/>
          </a:prstGeom>
          <a:noFill/>
          <a:ln w="9525">
            <a:noFill/>
            <a:miter lim="800000"/>
          </a:ln>
        </p:spPr>
        <p:txBody>
          <a:bodyPr>
            <a:prstTxWarp prst="textNoShape">
              <a:avLst/>
            </a:prstTxWarp>
            <a:spAutoFit/>
          </a:bodyPr>
          <a:lstStyle/>
          <a:p>
            <a:pPr marL="0" lvl="2"/>
            <a:r>
              <a:rPr lang="en-US" sz="1600" b="1">
                <a:solidFill>
                  <a:srgbClr val="E86D1F"/>
                </a:solidFill>
                <a:ea typeface="Arial" pitchFamily="-72" charset="0"/>
                <a:cs typeface="Arial" pitchFamily="-72" charset="0"/>
              </a:rPr>
              <a:t>Two types of enterprises today:</a:t>
            </a:r>
          </a:p>
          <a:p>
            <a:pPr marL="0" lvl="2"/>
            <a:endParaRPr lang="en-US" sz="1600">
              <a:solidFill>
                <a:srgbClr val="E86D1F"/>
              </a:solidFill>
              <a:ea typeface="Arial" pitchFamily="-72" charset="0"/>
              <a:cs typeface="Arial" pitchFamily="-72" charset="0"/>
            </a:endParaRPr>
          </a:p>
          <a:p>
            <a:pPr marL="0" lvl="2"/>
            <a:r>
              <a:rPr lang="en-US" sz="1400">
                <a:solidFill>
                  <a:schemeClr val="tx2"/>
                </a:solidFill>
                <a:ea typeface="Arial" pitchFamily="-72" charset="0"/>
                <a:cs typeface="Arial" pitchFamily="-72" charset="0"/>
              </a:rPr>
              <a:t>Those that KNOW they face advanced threats</a:t>
            </a:r>
          </a:p>
          <a:p>
            <a:pPr marL="0" lvl="2"/>
            <a:endParaRPr lang="en-US" sz="1400">
              <a:solidFill>
                <a:schemeClr val="tx2"/>
              </a:solidFill>
              <a:ea typeface="Arial" pitchFamily="-72" charset="0"/>
              <a:cs typeface="Arial" pitchFamily="-72" charset="0"/>
            </a:endParaRPr>
          </a:p>
          <a:p>
            <a:pPr marL="0" lvl="2"/>
            <a:r>
              <a:rPr lang="en-US" sz="1400">
                <a:solidFill>
                  <a:schemeClr val="tx2"/>
                </a:solidFill>
                <a:ea typeface="Arial" pitchFamily="-72" charset="0"/>
                <a:cs typeface="Arial" pitchFamily="-72" charset="0"/>
              </a:rPr>
              <a:t>Those that face them WITHOUT knowing it. </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9457" name="Rectangle 2"/>
          <p:cNvSpPr>
            <a:spLocks noGrp="1" noChangeArrowheads="1"/>
          </p:cNvSpPr>
          <p:nvPr>
            <p:ph type="title"/>
          </p:nvPr>
        </p:nvSpPr>
        <p:spPr/>
        <p:txBody>
          <a:bodyPr/>
          <a:lstStyle/>
          <a:p>
            <a:r>
              <a:rPr lang="en-US" smtClean="0"/>
              <a:t>Agenda</a:t>
            </a:r>
          </a:p>
        </p:txBody>
      </p:sp>
      <p:sp>
        <p:nvSpPr>
          <p:cNvPr id="19458" name="Rectangle 3"/>
          <p:cNvSpPr>
            <a:spLocks noGrp="1" noChangeArrowheads="1"/>
          </p:cNvSpPr>
          <p:nvPr>
            <p:ph sz="half" idx="1"/>
          </p:nvPr>
        </p:nvSpPr>
        <p:spPr>
          <a:xfrm>
            <a:off x="457200" y="1493838"/>
            <a:ext cx="4038600" cy="4144962"/>
          </a:xfrm>
        </p:spPr>
        <p:txBody>
          <a:bodyPr/>
          <a:lstStyle/>
          <a:p>
            <a:r>
              <a:rPr lang="en-US" smtClean="0"/>
              <a:t>NetWitness Company Overview</a:t>
            </a:r>
          </a:p>
          <a:p>
            <a:r>
              <a:rPr lang="en-US" smtClean="0"/>
              <a:t>A brief overview of the current cyber threat environment and what’s missing today in computer network defense</a:t>
            </a:r>
          </a:p>
          <a:p>
            <a:r>
              <a:rPr lang="en-US" smtClean="0"/>
              <a:t>NetWitness:  Better situational awareness, operational, automated network forensics, and knowing what’s really happening on your network</a:t>
            </a:r>
          </a:p>
          <a:p>
            <a:r>
              <a:rPr lang="en-US" smtClean="0"/>
              <a:t>Technology illustrations and specific use cases</a:t>
            </a:r>
          </a:p>
          <a:p>
            <a:r>
              <a:rPr lang="en-US" smtClean="0"/>
              <a:t>Final thoughts and open discussion</a:t>
            </a:r>
          </a:p>
        </p:txBody>
      </p:sp>
      <p:pic>
        <p:nvPicPr>
          <p:cNvPr id="19459" name="Picture 6" descr="T:\NetWitness\Graphics\iStock\iStock_000007135429Small.jpg"/>
          <p:cNvPicPr>
            <a:picLocks noChangeAspect="1" noChangeArrowheads="1"/>
          </p:cNvPicPr>
          <p:nvPr/>
        </p:nvPicPr>
        <p:blipFill>
          <a:blip r:embed="rId3"/>
          <a:srcRect r="9505"/>
          <a:stretch>
            <a:fillRect/>
          </a:stretch>
        </p:blipFill>
        <p:spPr bwMode="auto">
          <a:xfrm>
            <a:off x="4986338" y="1292225"/>
            <a:ext cx="3929062" cy="4494213"/>
          </a:xfrm>
          <a:prstGeom prst="rect">
            <a:avLst/>
          </a:prstGeom>
          <a:noFill/>
          <a:ln w="9525">
            <a:noFill/>
            <a:miter lim="800000"/>
          </a:ln>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2225" name="Rectangle 2"/>
          <p:cNvSpPr>
            <a:spLocks noGrp="1" noChangeArrowheads="1"/>
          </p:cNvSpPr>
          <p:nvPr>
            <p:ph type="title"/>
          </p:nvPr>
        </p:nvSpPr>
        <p:spPr/>
        <p:txBody>
          <a:bodyPr/>
          <a:lstStyle/>
          <a:p>
            <a:r>
              <a:rPr lang="en-US" smtClean="0"/>
              <a:t>Understanding the NetWitness Architecture</a:t>
            </a:r>
          </a:p>
        </p:txBody>
      </p:sp>
      <p:sp>
        <p:nvSpPr>
          <p:cNvPr id="9" name="TextBox 8"/>
          <p:cNvSpPr txBox="1"/>
          <p:nvPr/>
        </p:nvSpPr>
        <p:spPr>
          <a:xfrm>
            <a:off x="457200" y="1447800"/>
            <a:ext cx="1981200" cy="428625"/>
          </a:xfrm>
          <a:prstGeom prst="rect">
            <a:avLst/>
          </a:prstGeom>
          <a:noFill/>
        </p:spPr>
        <p:txBody>
          <a:bodyPr>
            <a:spAutoFit/>
          </a:bodyPr>
          <a:lstStyle/>
          <a:p>
            <a:pPr fontAlgn="auto">
              <a:spcBef>
                <a:spcPct val="0"/>
              </a:spcBef>
              <a:spcAft>
                <a:spcPct val="0"/>
              </a:spcAft>
              <a:defRPr/>
            </a:pPr>
            <a:r>
              <a:rPr lang="en-US" sz="1100">
                <a:solidFill>
                  <a:schemeClr val="accent6"/>
                </a:solidFill>
                <a:latin typeface="+mn-lt"/>
                <a:ea typeface="+mn-ea"/>
                <a:cs typeface="+mn-cs"/>
              </a:rPr>
              <a:t>Deploy NextGen at gateways and critical connection points </a:t>
            </a:r>
          </a:p>
        </p:txBody>
      </p:sp>
      <p:sp>
        <p:nvSpPr>
          <p:cNvPr id="10" name="TextBox 9"/>
          <p:cNvSpPr txBox="1"/>
          <p:nvPr/>
        </p:nvSpPr>
        <p:spPr>
          <a:xfrm>
            <a:off x="3200400" y="5267325"/>
            <a:ext cx="2743200" cy="596900"/>
          </a:xfrm>
          <a:prstGeom prst="rect">
            <a:avLst/>
          </a:prstGeom>
          <a:noFill/>
        </p:spPr>
        <p:txBody>
          <a:bodyPr>
            <a:spAutoFit/>
          </a:bodyPr>
          <a:lstStyle/>
          <a:p>
            <a:pPr fontAlgn="auto">
              <a:spcBef>
                <a:spcPct val="0"/>
              </a:spcBef>
              <a:spcAft>
                <a:spcPct val="0"/>
              </a:spcAft>
              <a:defRPr/>
            </a:pPr>
            <a:r>
              <a:rPr lang="en-US" sz="1100">
                <a:solidFill>
                  <a:schemeClr val="accent3"/>
                </a:solidFill>
                <a:latin typeface="+mn-lt"/>
                <a:ea typeface="+mn-ea"/>
                <a:cs typeface="+mn-cs"/>
              </a:rPr>
              <a:t>Fuse corporate network traffic with multi-source threat feeds to identify any and all sessions to known malicious locations </a:t>
            </a:r>
          </a:p>
        </p:txBody>
      </p:sp>
      <p:sp>
        <p:nvSpPr>
          <p:cNvPr id="52228" name="TextBox 10"/>
          <p:cNvSpPr txBox="1">
            <a:spLocks noChangeArrowheads="1"/>
          </p:cNvSpPr>
          <p:nvPr/>
        </p:nvSpPr>
        <p:spPr bwMode="auto">
          <a:xfrm>
            <a:off x="6172200" y="1828800"/>
            <a:ext cx="2743200" cy="428625"/>
          </a:xfrm>
          <a:prstGeom prst="rect">
            <a:avLst/>
          </a:prstGeom>
          <a:noFill/>
          <a:ln w="9525">
            <a:noFill/>
            <a:miter lim="800000"/>
          </a:ln>
        </p:spPr>
        <p:txBody>
          <a:bodyPr>
            <a:prstTxWarp prst="textNoShape">
              <a:avLst/>
            </a:prstTxWarp>
            <a:spAutoFit/>
          </a:bodyPr>
          <a:lstStyle/>
          <a:p>
            <a:r>
              <a:rPr lang="en-US" sz="1100">
                <a:solidFill>
                  <a:srgbClr val="009DDC"/>
                </a:solidFill>
                <a:latin typeface="Calibri" pitchFamily="-72" charset="0"/>
              </a:rPr>
              <a:t>Use Investigator and Informer to provide situational awareness and network forensics</a:t>
            </a:r>
          </a:p>
        </p:txBody>
      </p:sp>
      <p:sp>
        <p:nvSpPr>
          <p:cNvPr id="52229" name="TextBox 11"/>
          <p:cNvSpPr txBox="1">
            <a:spLocks noChangeArrowheads="1"/>
          </p:cNvSpPr>
          <p:nvPr/>
        </p:nvSpPr>
        <p:spPr bwMode="auto">
          <a:xfrm>
            <a:off x="7315200" y="2286000"/>
            <a:ext cx="1600200" cy="3340100"/>
          </a:xfrm>
          <a:prstGeom prst="rect">
            <a:avLst/>
          </a:prstGeom>
          <a:noFill/>
          <a:ln w="9525">
            <a:noFill/>
            <a:miter lim="800000"/>
          </a:ln>
        </p:spPr>
        <p:txBody>
          <a:bodyPr>
            <a:prstTxWarp prst="textNoShape">
              <a:avLst/>
            </a:prstTxWarp>
            <a:spAutoFit/>
          </a:bodyPr>
          <a:lstStyle/>
          <a:p>
            <a:pPr>
              <a:buFont typeface="Arial" pitchFamily="-72" charset="0"/>
              <a:buChar char="•"/>
            </a:pPr>
            <a:r>
              <a:rPr lang="en-US" sz="1000">
                <a:solidFill>
                  <a:srgbClr val="009DDC"/>
                </a:solidFill>
                <a:latin typeface="Calibri" pitchFamily="-72" charset="0"/>
              </a:rPr>
              <a:t> Spot new exploits at </a:t>
            </a:r>
            <a:br>
              <a:rPr lang="en-US" sz="1000">
                <a:solidFill>
                  <a:srgbClr val="009DDC"/>
                </a:solidFill>
                <a:latin typeface="Calibri" pitchFamily="-72" charset="0"/>
              </a:rPr>
            </a:br>
            <a:r>
              <a:rPr lang="en-US" sz="1000">
                <a:solidFill>
                  <a:srgbClr val="009DDC"/>
                </a:solidFill>
                <a:latin typeface="Calibri" pitchFamily="-72" charset="0"/>
              </a:rPr>
              <a:t>  zero-day </a:t>
            </a:r>
            <a:br>
              <a:rPr lang="en-US" sz="1000">
                <a:solidFill>
                  <a:srgbClr val="009DDC"/>
                </a:solidFill>
                <a:latin typeface="Calibri" pitchFamily="-72" charset="0"/>
              </a:rPr>
            </a:br>
          </a:p>
          <a:p>
            <a:pPr>
              <a:buFont typeface="Arial" pitchFamily="-72" charset="0"/>
              <a:buChar char="•"/>
            </a:pPr>
            <a:r>
              <a:rPr lang="en-US" sz="1000">
                <a:solidFill>
                  <a:srgbClr val="009DDC"/>
                </a:solidFill>
                <a:latin typeface="Calibri" pitchFamily="-72" charset="0"/>
              </a:rPr>
              <a:t> Analyze and model </a:t>
            </a:r>
            <a:br>
              <a:rPr lang="en-US" sz="1000">
                <a:solidFill>
                  <a:srgbClr val="009DDC"/>
                </a:solidFill>
                <a:latin typeface="Calibri" pitchFamily="-72" charset="0"/>
              </a:rPr>
            </a:br>
            <a:r>
              <a:rPr lang="en-US" sz="1000">
                <a:solidFill>
                  <a:srgbClr val="009DDC"/>
                </a:solidFill>
                <a:latin typeface="Calibri" pitchFamily="-72" charset="0"/>
              </a:rPr>
              <a:t>  their behavior </a:t>
            </a:r>
            <a:br>
              <a:rPr lang="en-US" sz="1000">
                <a:solidFill>
                  <a:srgbClr val="009DDC"/>
                </a:solidFill>
                <a:latin typeface="Calibri" pitchFamily="-72" charset="0"/>
              </a:rPr>
            </a:br>
          </a:p>
          <a:p>
            <a:pPr>
              <a:buFont typeface="Arial" pitchFamily="-72" charset="0"/>
              <a:buChar char="•"/>
            </a:pPr>
            <a:r>
              <a:rPr lang="en-US" sz="1000">
                <a:solidFill>
                  <a:srgbClr val="009DDC"/>
                </a:solidFill>
                <a:latin typeface="Calibri" pitchFamily="-72" charset="0"/>
              </a:rPr>
              <a:t> Conduct broad </a:t>
            </a:r>
            <a:br>
              <a:rPr lang="en-US" sz="1000">
                <a:solidFill>
                  <a:srgbClr val="009DDC"/>
                </a:solidFill>
                <a:latin typeface="Calibri" pitchFamily="-72" charset="0"/>
              </a:rPr>
            </a:br>
            <a:r>
              <a:rPr lang="en-US" sz="1000">
                <a:solidFill>
                  <a:srgbClr val="009DDC"/>
                </a:solidFill>
                <a:latin typeface="Calibri" pitchFamily="-72" charset="0"/>
              </a:rPr>
              <a:t>  analysis across the </a:t>
            </a:r>
            <a:br>
              <a:rPr lang="en-US" sz="1000">
                <a:solidFill>
                  <a:srgbClr val="009DDC"/>
                </a:solidFill>
                <a:latin typeface="Calibri" pitchFamily="-72" charset="0"/>
              </a:rPr>
            </a:br>
            <a:r>
              <a:rPr lang="en-US" sz="1000">
                <a:solidFill>
                  <a:srgbClr val="009DDC"/>
                </a:solidFill>
                <a:latin typeface="Calibri" pitchFamily="-72" charset="0"/>
              </a:rPr>
              <a:t>  infrastructure and set </a:t>
            </a:r>
            <a:br>
              <a:rPr lang="en-US" sz="1000">
                <a:solidFill>
                  <a:srgbClr val="009DDC"/>
                </a:solidFill>
                <a:latin typeface="Calibri" pitchFamily="-72" charset="0"/>
              </a:rPr>
            </a:br>
            <a:r>
              <a:rPr lang="en-US" sz="1000">
                <a:solidFill>
                  <a:srgbClr val="009DDC"/>
                </a:solidFill>
                <a:latin typeface="Calibri" pitchFamily="-72" charset="0"/>
              </a:rPr>
              <a:t>  alerts for future detection </a:t>
            </a:r>
            <a:br>
              <a:rPr lang="en-US" sz="1000">
                <a:solidFill>
                  <a:srgbClr val="009DDC"/>
                </a:solidFill>
                <a:latin typeface="Calibri" pitchFamily="-72" charset="0"/>
              </a:rPr>
            </a:br>
            <a:r>
              <a:rPr lang="en-US" sz="1000">
                <a:solidFill>
                  <a:srgbClr val="009DDC"/>
                </a:solidFill>
                <a:latin typeface="Calibri" pitchFamily="-72" charset="0"/>
              </a:rPr>
              <a:t> </a:t>
            </a:r>
          </a:p>
          <a:p>
            <a:pPr>
              <a:buFont typeface="Arial" pitchFamily="-72" charset="0"/>
              <a:buChar char="•"/>
            </a:pPr>
            <a:r>
              <a:rPr lang="en-US" sz="1000">
                <a:solidFill>
                  <a:srgbClr val="009DDC"/>
                </a:solidFill>
                <a:latin typeface="Calibri" pitchFamily="-72" charset="0"/>
              </a:rPr>
              <a:t> Conduct complete </a:t>
            </a:r>
            <a:br>
              <a:rPr lang="en-US" sz="1000">
                <a:solidFill>
                  <a:srgbClr val="009DDC"/>
                </a:solidFill>
                <a:latin typeface="Calibri" pitchFamily="-72" charset="0"/>
              </a:rPr>
            </a:br>
            <a:r>
              <a:rPr lang="en-US" sz="1000">
                <a:solidFill>
                  <a:srgbClr val="009DDC"/>
                </a:solidFill>
                <a:latin typeface="Calibri" pitchFamily="-72" charset="0"/>
              </a:rPr>
              <a:t>  investigations on </a:t>
            </a:r>
            <a:br>
              <a:rPr lang="en-US" sz="1000">
                <a:solidFill>
                  <a:srgbClr val="009DDC"/>
                </a:solidFill>
                <a:latin typeface="Calibri" pitchFamily="-72" charset="0"/>
              </a:rPr>
            </a:br>
            <a:r>
              <a:rPr lang="en-US" sz="1000">
                <a:solidFill>
                  <a:srgbClr val="009DDC"/>
                </a:solidFill>
                <a:latin typeface="Calibri" pitchFamily="-72" charset="0"/>
              </a:rPr>
              <a:t>  anything that does get </a:t>
            </a:r>
            <a:br>
              <a:rPr lang="en-US" sz="1000">
                <a:solidFill>
                  <a:srgbClr val="009DDC"/>
                </a:solidFill>
                <a:latin typeface="Calibri" pitchFamily="-72" charset="0"/>
              </a:rPr>
            </a:br>
            <a:r>
              <a:rPr lang="en-US" sz="1000">
                <a:solidFill>
                  <a:srgbClr val="009DDC"/>
                </a:solidFill>
                <a:latin typeface="Calibri" pitchFamily="-72" charset="0"/>
              </a:rPr>
              <a:t>  through </a:t>
            </a:r>
            <a:br>
              <a:rPr lang="en-US" sz="1000">
                <a:solidFill>
                  <a:srgbClr val="009DDC"/>
                </a:solidFill>
                <a:latin typeface="Calibri" pitchFamily="-72" charset="0"/>
              </a:rPr>
            </a:br>
          </a:p>
          <a:p>
            <a:pPr>
              <a:buFont typeface="Arial" pitchFamily="-72" charset="0"/>
              <a:buChar char="•"/>
            </a:pPr>
            <a:r>
              <a:rPr lang="en-US" sz="1000">
                <a:solidFill>
                  <a:srgbClr val="009DDC"/>
                </a:solidFill>
                <a:latin typeface="Calibri" pitchFamily="-72" charset="0"/>
              </a:rPr>
              <a:t> Robust Enterprise   </a:t>
            </a:r>
            <a:br>
              <a:rPr lang="en-US" sz="1000">
                <a:solidFill>
                  <a:srgbClr val="009DDC"/>
                </a:solidFill>
                <a:latin typeface="Calibri" pitchFamily="-72" charset="0"/>
              </a:rPr>
            </a:br>
            <a:r>
              <a:rPr lang="en-US" sz="1000">
                <a:solidFill>
                  <a:srgbClr val="009DDC"/>
                </a:solidFill>
                <a:latin typeface="Calibri" pitchFamily="-72" charset="0"/>
              </a:rPr>
              <a:t>  reporting </a:t>
            </a:r>
            <a:br>
              <a:rPr lang="en-US" sz="1100">
                <a:solidFill>
                  <a:srgbClr val="009DDC"/>
                </a:solidFill>
                <a:latin typeface="Calibri" pitchFamily="-72" charset="0"/>
              </a:rPr>
            </a:br>
            <a:br>
              <a:rPr lang="en-US" sz="1100">
                <a:solidFill>
                  <a:srgbClr val="009DDC"/>
                </a:solidFill>
                <a:latin typeface="Calibri" pitchFamily="-72" charset="0"/>
              </a:rPr>
            </a:br>
            <a:br>
              <a:rPr lang="en-US" sz="1100">
                <a:solidFill>
                  <a:srgbClr val="009DDC"/>
                </a:solidFill>
                <a:latin typeface="Calibri" pitchFamily="-72" charset="0"/>
              </a:rPr>
            </a:br>
          </a:p>
        </p:txBody>
      </p:sp>
      <p:sp>
        <p:nvSpPr>
          <p:cNvPr id="52230" name="TextBox 12"/>
          <p:cNvSpPr txBox="1">
            <a:spLocks noChangeArrowheads="1"/>
          </p:cNvSpPr>
          <p:nvPr/>
        </p:nvSpPr>
        <p:spPr bwMode="auto">
          <a:xfrm>
            <a:off x="6172200" y="5249863"/>
            <a:ext cx="2743200" cy="596900"/>
          </a:xfrm>
          <a:prstGeom prst="rect">
            <a:avLst/>
          </a:prstGeom>
          <a:noFill/>
          <a:ln w="9525">
            <a:noFill/>
            <a:miter lim="800000"/>
          </a:ln>
        </p:spPr>
        <p:txBody>
          <a:bodyPr>
            <a:prstTxWarp prst="textNoShape">
              <a:avLst/>
            </a:prstTxWarp>
            <a:spAutoFit/>
          </a:bodyPr>
          <a:lstStyle/>
          <a:p>
            <a:r>
              <a:rPr lang="en-US" sz="1100">
                <a:latin typeface="Calibri" pitchFamily="-72" charset="0"/>
              </a:rPr>
              <a:t>Use SIEMLink to integrate with other enterprise security solutions  - strengthening their power and closing the gaps </a:t>
            </a:r>
          </a:p>
        </p:txBody>
      </p:sp>
      <p:pic>
        <p:nvPicPr>
          <p:cNvPr id="52231" name="Picture 3" descr="C:\temp0\NetWitness_Architecture.png"/>
          <p:cNvPicPr>
            <a:picLocks noChangeAspect="1" noChangeArrowheads="1"/>
          </p:cNvPicPr>
          <p:nvPr/>
        </p:nvPicPr>
        <p:blipFill>
          <a:blip r:embed="rId3"/>
          <a:stretch>
            <a:fillRect/>
          </a:stretch>
        </p:blipFill>
        <p:spPr bwMode="auto">
          <a:xfrm>
            <a:off x="533400" y="1905000"/>
            <a:ext cx="6721475" cy="3581400"/>
          </a:xfrm>
          <a:prstGeom prst="rect">
            <a:avLst/>
          </a:prstGeom>
          <a:noFill/>
          <a:ln w="9525">
            <a:noFill/>
            <a:miter lim="800000"/>
          </a:ln>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4273" name="Rectangle 2"/>
          <p:cNvSpPr>
            <a:spLocks noGrp="1" noChangeArrowheads="1"/>
          </p:cNvSpPr>
          <p:nvPr>
            <p:ph type="title"/>
          </p:nvPr>
        </p:nvSpPr>
        <p:spPr/>
        <p:txBody>
          <a:bodyPr/>
          <a:lstStyle/>
          <a:p>
            <a:r>
              <a:rPr lang="en-US" smtClean="0"/>
              <a:t>NetWitness Investigator 9.0</a:t>
            </a:r>
          </a:p>
        </p:txBody>
      </p:sp>
      <p:sp>
        <p:nvSpPr>
          <p:cNvPr id="54274" name="Rectangle 3"/>
          <p:cNvSpPr>
            <a:spLocks noGrp="1" noChangeArrowheads="1"/>
          </p:cNvSpPr>
          <p:nvPr>
            <p:ph sz="half" idx="1"/>
          </p:nvPr>
        </p:nvSpPr>
        <p:spPr>
          <a:xfrm>
            <a:off x="457200" y="1493838"/>
            <a:ext cx="4038600" cy="4144962"/>
          </a:xfrm>
        </p:spPr>
        <p:txBody>
          <a:bodyPr/>
          <a:lstStyle/>
          <a:p>
            <a:r>
              <a:rPr lang="en-US" smtClean="0"/>
              <a:t>Layer 2-7 Analytics</a:t>
            </a:r>
          </a:p>
          <a:p>
            <a:pPr lvl="1"/>
            <a:r>
              <a:rPr lang="en-US" smtClean="0"/>
              <a:t>Patented  port agnostic session analysis</a:t>
            </a:r>
          </a:p>
          <a:p>
            <a:pPr lvl="1"/>
            <a:r>
              <a:rPr lang="en-US" smtClean="0"/>
              <a:t>Infinite freeform analysis paths and content /context starting points</a:t>
            </a:r>
          </a:p>
          <a:p>
            <a:pPr lvl="1"/>
            <a:r>
              <a:rPr lang="en-US" smtClean="0"/>
              <a:t>Specialized metadata paths, such as Threat Feeds, GeoIP, PII, IPv6, Crypto</a:t>
            </a:r>
          </a:p>
          <a:p>
            <a:pPr lvl="1"/>
            <a:r>
              <a:rPr lang="en-US" smtClean="0"/>
              <a:t>Supports WLAN 802.11</a:t>
            </a:r>
          </a:p>
          <a:p>
            <a:r>
              <a:rPr lang="en-US" smtClean="0"/>
              <a:t>Full Context</a:t>
            </a:r>
          </a:p>
          <a:p>
            <a:pPr lvl="1"/>
            <a:r>
              <a:rPr lang="en-US" smtClean="0"/>
              <a:t>Pure session data stored as it occurred</a:t>
            </a:r>
          </a:p>
          <a:p>
            <a:pPr lvl="1"/>
            <a:r>
              <a:rPr lang="en-US" smtClean="0"/>
              <a:t>Data presented as the user experienced (Web, Voice, Files, Emails, Chats, etc.)</a:t>
            </a:r>
          </a:p>
          <a:p>
            <a:pPr lvl="1"/>
            <a:r>
              <a:rPr lang="en-US" smtClean="0"/>
              <a:t>Integration with NetWitness Live</a:t>
            </a:r>
          </a:p>
        </p:txBody>
      </p:sp>
      <p:sp>
        <p:nvSpPr>
          <p:cNvPr id="54275" name="Content Placeholder 7"/>
          <p:cNvSpPr>
            <a:spLocks noGrp="1"/>
          </p:cNvSpPr>
          <p:nvPr>
            <p:ph sz="half" idx="2"/>
          </p:nvPr>
        </p:nvSpPr>
        <p:spPr>
          <a:xfrm>
            <a:off x="4648200" y="1493838"/>
            <a:ext cx="4038600" cy="4144962"/>
          </a:xfrm>
        </p:spPr>
        <p:txBody>
          <a:bodyPr/>
          <a:lstStyle/>
          <a:p>
            <a:r>
              <a:rPr lang="en-US" smtClean="0"/>
              <a:t>Supports massive data-sets</a:t>
            </a:r>
          </a:p>
          <a:p>
            <a:pPr lvl="1"/>
            <a:r>
              <a:rPr lang="en-US" smtClean="0"/>
              <a:t>Instantly navigate terabytes of data</a:t>
            </a:r>
          </a:p>
          <a:p>
            <a:r>
              <a:rPr lang="en-US" smtClean="0"/>
              <a:t>Fast analytics</a:t>
            </a:r>
          </a:p>
          <a:p>
            <a:pPr lvl="1"/>
            <a:r>
              <a:rPr lang="en-US" smtClean="0"/>
              <a:t>Analysis that once took days, now takes minutes</a:t>
            </a:r>
          </a:p>
          <a:p>
            <a:r>
              <a:rPr lang="en-US" smtClean="0"/>
              <a:t>Freeware Version</a:t>
            </a:r>
          </a:p>
          <a:p>
            <a:endParaRPr lang="en-US" smtClean="0"/>
          </a:p>
        </p:txBody>
      </p:sp>
      <p:pic>
        <p:nvPicPr>
          <p:cNvPr id="54276" name="Picture 4" descr="18_investigator.png"/>
          <p:cNvPicPr>
            <a:picLocks noChangeAspect="1"/>
          </p:cNvPicPr>
          <p:nvPr/>
        </p:nvPicPr>
        <p:blipFill>
          <a:blip r:embed="rId3"/>
          <a:stretch>
            <a:fillRect/>
          </a:stretch>
        </p:blipFill>
        <p:spPr bwMode="auto">
          <a:xfrm>
            <a:off x="4343400" y="2895600"/>
            <a:ext cx="4397375" cy="4397375"/>
          </a:xfrm>
          <a:prstGeom prst="rect">
            <a:avLst/>
          </a:prstGeom>
          <a:noFill/>
          <a:ln w="9525">
            <a:noFill/>
            <a:miter lim="800000"/>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6321" name="Title 23"/>
          <p:cNvSpPr>
            <a:spLocks noGrp="1"/>
          </p:cNvSpPr>
          <p:nvPr>
            <p:ph type="title"/>
          </p:nvPr>
        </p:nvSpPr>
        <p:spPr/>
        <p:txBody>
          <a:bodyPr/>
          <a:lstStyle/>
          <a:p>
            <a:r>
              <a:rPr lang="en-US" smtClean="0"/>
              <a:t>NetWitness Informer Appliance / Software</a:t>
            </a:r>
          </a:p>
        </p:txBody>
      </p:sp>
      <p:sp>
        <p:nvSpPr>
          <p:cNvPr id="56322" name="Content Placeholder 24"/>
          <p:cNvSpPr>
            <a:spLocks noGrp="1"/>
          </p:cNvSpPr>
          <p:nvPr>
            <p:ph idx="1"/>
          </p:nvPr>
        </p:nvSpPr>
        <p:spPr>
          <a:xfrm>
            <a:off x="457200" y="1524000"/>
            <a:ext cx="4572000" cy="4572000"/>
          </a:xfrm>
        </p:spPr>
        <p:txBody>
          <a:bodyPr/>
          <a:lstStyle/>
          <a:p>
            <a:r>
              <a:rPr lang="en-US" smtClean="0"/>
              <a:t>Product Features:</a:t>
            </a:r>
          </a:p>
          <a:p>
            <a:pPr lvl="1"/>
            <a:r>
              <a:rPr lang="en-US" smtClean="0"/>
              <a:t>Flexible, WYSIWYG live charting, drag-and-drop report builder &amp; scheduling engine </a:t>
            </a:r>
          </a:p>
          <a:p>
            <a:pPr lvl="1"/>
            <a:r>
              <a:rPr lang="en-US" smtClean="0"/>
              <a:t>Fully customizable, XML-based rules and report library for infinite report and alert combinations </a:t>
            </a:r>
          </a:p>
          <a:p>
            <a:pPr lvl="1"/>
            <a:r>
              <a:rPr lang="en-US" smtClean="0"/>
              <a:t>RBAC</a:t>
            </a:r>
          </a:p>
          <a:p>
            <a:pPr lvl="1"/>
            <a:r>
              <a:rPr lang="en-US" smtClean="0"/>
              <a:t>HTML and PDF report formats included </a:t>
            </a:r>
          </a:p>
          <a:p>
            <a:pPr lvl="1"/>
            <a:r>
              <a:rPr lang="en-US" smtClean="0"/>
              <a:t>Supports SNMP, syslog, SMTP data push </a:t>
            </a:r>
          </a:p>
          <a:p>
            <a:pPr lvl="1"/>
            <a:r>
              <a:rPr lang="en-US" smtClean="0"/>
              <a:t>Pre-loaded with hundreds of report rules </a:t>
            </a:r>
          </a:p>
          <a:p>
            <a:pPr lvl="1"/>
            <a:r>
              <a:rPr lang="en-US" smtClean="0"/>
              <a:t>Supports 3rd party data sources (e.g., botnet, reputation services) to enrich report context </a:t>
            </a:r>
          </a:p>
          <a:p>
            <a:pPr lvl="1"/>
            <a:r>
              <a:rPr lang="en-US" smtClean="0"/>
              <a:t>Offered as Windows® software –or– integrated 1U/2TB appliance for total flexibility </a:t>
            </a:r>
          </a:p>
        </p:txBody>
      </p:sp>
      <p:pic>
        <p:nvPicPr>
          <p:cNvPr id="56323" name="Picture 4" descr="20_informer_monitor.png"/>
          <p:cNvPicPr>
            <a:picLocks noChangeAspect="1"/>
          </p:cNvPicPr>
          <p:nvPr/>
        </p:nvPicPr>
        <p:blipFill>
          <a:blip r:embed="rId3"/>
          <a:stretch>
            <a:fillRect/>
          </a:stretch>
        </p:blipFill>
        <p:spPr bwMode="auto">
          <a:xfrm>
            <a:off x="4724400" y="1752600"/>
            <a:ext cx="4221163" cy="4221163"/>
          </a:xfrm>
          <a:prstGeom prst="rect">
            <a:avLst/>
          </a:prstGeom>
          <a:noFill/>
          <a:ln w="9525">
            <a:noFill/>
            <a:miter lim="800000"/>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8369" name="Rectangle 1"/>
          <p:cNvSpPr>
            <a:spLocks noGrp="1" noChangeArrowheads="1"/>
          </p:cNvSpPr>
          <p:nvPr>
            <p:ph type="title"/>
          </p:nvPr>
        </p:nvSpPr>
        <p:spPr/>
        <p:txBody>
          <a:bodyPr/>
          <a:lstStyle/>
          <a:p>
            <a:r>
              <a:rPr lang="en-US" smtClean="0">
                <a:sym typeface="Gotham Medium" charset="0"/>
              </a:rPr>
              <a:t>Informer vs. Investigator:  The Differences</a:t>
            </a:r>
          </a:p>
        </p:txBody>
      </p:sp>
      <p:sp>
        <p:nvSpPr>
          <p:cNvPr id="58370" name="Rectangle 2"/>
          <p:cNvSpPr>
            <a:spLocks noGrp="1" noChangeArrowheads="1"/>
          </p:cNvSpPr>
          <p:nvPr>
            <p:ph idx="1"/>
          </p:nvPr>
        </p:nvSpPr>
        <p:spPr/>
        <p:txBody>
          <a:bodyPr/>
          <a:lstStyle/>
          <a:p>
            <a:r>
              <a:rPr lang="en-US" smtClean="0">
                <a:latin typeface="Gotham Book" charset="0"/>
                <a:sym typeface="Gotham Book" charset="0"/>
              </a:rPr>
              <a:t>Informer is an </a:t>
            </a:r>
            <a:r>
              <a:rPr lang="en-US" u="sng" smtClean="0">
                <a:latin typeface="Gotham Book" charset="0"/>
                <a:sym typeface="Gotham Book" charset="0"/>
              </a:rPr>
              <a:t>automated analyst </a:t>
            </a:r>
            <a:r>
              <a:rPr lang="en-US" smtClean="0">
                <a:latin typeface="Gotham Book" charset="0"/>
                <a:sym typeface="Gotham Book" charset="0"/>
              </a:rPr>
              <a:t>with additional display capabilities</a:t>
            </a:r>
          </a:p>
          <a:p>
            <a:r>
              <a:rPr lang="en-US" smtClean="0">
                <a:latin typeface="Gotham Book" charset="0"/>
                <a:sym typeface="Gotham Book" charset="0"/>
              </a:rPr>
              <a:t>Same data, different presentation types</a:t>
            </a:r>
          </a:p>
          <a:p>
            <a:endParaRPr lang="en-US" smtClean="0">
              <a:latin typeface="Gotham Book" charset="0"/>
              <a:sym typeface="Gotham Book" charset="0"/>
            </a:endParaRPr>
          </a:p>
        </p:txBody>
      </p:sp>
      <p:pic>
        <p:nvPicPr>
          <p:cNvPr id="58371" name="Picture 8" descr="20_informer_monitor.png"/>
          <p:cNvPicPr>
            <a:picLocks noChangeAspect="1"/>
          </p:cNvPicPr>
          <p:nvPr/>
        </p:nvPicPr>
        <p:blipFill>
          <a:blip r:embed="rId3"/>
          <a:stretch>
            <a:fillRect/>
          </a:stretch>
        </p:blipFill>
        <p:spPr bwMode="auto">
          <a:xfrm>
            <a:off x="4724400" y="2286000"/>
            <a:ext cx="3505200" cy="3505200"/>
          </a:xfrm>
          <a:prstGeom prst="rect">
            <a:avLst/>
          </a:prstGeom>
          <a:noFill/>
          <a:ln w="9525">
            <a:noFill/>
            <a:miter lim="800000"/>
          </a:ln>
        </p:spPr>
      </p:pic>
      <p:pic>
        <p:nvPicPr>
          <p:cNvPr id="58372" name="Picture 9" descr="18_investigator.png"/>
          <p:cNvPicPr>
            <a:picLocks noChangeAspect="1"/>
          </p:cNvPicPr>
          <p:nvPr/>
        </p:nvPicPr>
        <p:blipFill>
          <a:blip r:embed="rId4"/>
          <a:stretch>
            <a:fillRect/>
          </a:stretch>
        </p:blipFill>
        <p:spPr bwMode="auto">
          <a:xfrm>
            <a:off x="627063" y="2286000"/>
            <a:ext cx="3505200" cy="3505200"/>
          </a:xfrm>
          <a:prstGeom prst="rect">
            <a:avLst/>
          </a:prstGeom>
          <a:noFill/>
          <a:ln w="9525">
            <a:noFill/>
            <a:miter lim="800000"/>
          </a:ln>
        </p:spPr>
      </p:pic>
      <p:pic>
        <p:nvPicPr>
          <p:cNvPr id="11" name="Picture 10" descr="software_icons.png"/>
          <p:cNvPicPr>
            <a:picLocks noChangeAspect="1"/>
          </p:cNvPicPr>
          <p:nvPr/>
        </p:nvPicPr>
        <p:blipFill>
          <a:blip r:embed="rId5"/>
          <a:srcRect r="86458"/>
          <a:stretch>
            <a:fillRect/>
          </a:stretch>
        </p:blipFill>
        <p:spPr>
          <a:xfrm>
            <a:off x="1327484" y="5383497"/>
            <a:ext cx="469232" cy="330200"/>
          </a:xfrm>
          <a:prstGeom prst="rect">
            <a:avLst/>
          </a:prstGeom>
          <a:effectLst>
            <a:reflection stA="21000" endPos="75000" dir="5400000" sy="-100000" algn="bl" rotWithShape="0"/>
          </a:effectLst>
        </p:spPr>
      </p:pic>
      <p:pic>
        <p:nvPicPr>
          <p:cNvPr id="13" name="Picture 12" descr="software_icons.png"/>
          <p:cNvPicPr>
            <a:picLocks noChangeAspect="1"/>
          </p:cNvPicPr>
          <p:nvPr/>
        </p:nvPicPr>
        <p:blipFill>
          <a:blip r:embed="rId5"/>
          <a:srcRect l="15046" r="72916"/>
          <a:stretch>
            <a:fillRect/>
          </a:stretch>
        </p:blipFill>
        <p:spPr>
          <a:xfrm>
            <a:off x="5791200" y="5383497"/>
            <a:ext cx="417094" cy="330200"/>
          </a:xfrm>
          <a:prstGeom prst="rect">
            <a:avLst/>
          </a:prstGeom>
          <a:effectLst>
            <a:reflection stA="21000" endPos="75000" dir="5400000" sy="-100000" algn="bl" rotWithShape="0"/>
          </a:effectLst>
        </p:spPr>
      </p:pic>
      <p:sp>
        <p:nvSpPr>
          <p:cNvPr id="14" name="TextBox 13"/>
          <p:cNvSpPr txBox="1"/>
          <p:nvPr/>
        </p:nvSpPr>
        <p:spPr>
          <a:xfrm>
            <a:off x="1733712" y="5353539"/>
            <a:ext cx="1283487" cy="369332"/>
          </a:xfrm>
          <a:prstGeom prst="rect">
            <a:avLst/>
          </a:prstGeom>
          <a:noFill/>
          <a:effectLst>
            <a:reflection stA="21000" endPos="75000" dir="5400000" sy="-100000" algn="bl" rotWithShape="0"/>
          </a:effectLst>
        </p:spPr>
        <p:txBody>
          <a:bodyPr wrap="none">
            <a:spAutoFit/>
          </a:bodyPr>
          <a:lstStyle/>
          <a:p>
            <a:pPr fontAlgn="auto">
              <a:spcBef>
                <a:spcPct val="0"/>
              </a:spcBef>
              <a:spcAft>
                <a:spcPct val="0"/>
              </a:spcAft>
              <a:defRPr/>
            </a:pPr>
            <a:r>
              <a:rPr lang="en-US">
                <a:solidFill>
                  <a:schemeClr val="tx2"/>
                </a:solidFill>
                <a:latin typeface="+mn-lt"/>
                <a:ea typeface="+mn-ea"/>
                <a:cs typeface="+mn-cs"/>
              </a:rPr>
              <a:t>Investigator</a:t>
            </a:r>
          </a:p>
        </p:txBody>
      </p:sp>
      <p:sp>
        <p:nvSpPr>
          <p:cNvPr id="15" name="TextBox 14"/>
          <p:cNvSpPr txBox="1"/>
          <p:nvPr/>
        </p:nvSpPr>
        <p:spPr>
          <a:xfrm>
            <a:off x="6172200" y="5353539"/>
            <a:ext cx="1010275" cy="369332"/>
          </a:xfrm>
          <a:prstGeom prst="rect">
            <a:avLst/>
          </a:prstGeom>
          <a:noFill/>
          <a:effectLst>
            <a:reflection stA="21000" endPos="75000" dir="5400000" sy="-100000" algn="bl" rotWithShape="0"/>
          </a:effectLst>
        </p:spPr>
        <p:txBody>
          <a:bodyPr wrap="none">
            <a:spAutoFit/>
          </a:bodyPr>
          <a:lstStyle/>
          <a:p>
            <a:pPr fontAlgn="auto">
              <a:spcBef>
                <a:spcPct val="0"/>
              </a:spcBef>
              <a:spcAft>
                <a:spcPct val="0"/>
              </a:spcAft>
              <a:defRPr/>
            </a:pPr>
            <a:r>
              <a:rPr lang="en-US">
                <a:solidFill>
                  <a:schemeClr val="tx2"/>
                </a:solidFill>
                <a:latin typeface="+mn-lt"/>
                <a:ea typeface="+mn-ea"/>
                <a:cs typeface="+mn-cs"/>
              </a:rPr>
              <a:t>Informer</a:t>
            </a: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1201" name="Title 3"/>
          <p:cNvSpPr>
            <a:spLocks noGrp="1"/>
          </p:cNvSpPr>
          <p:nvPr>
            <p:ph type="title"/>
          </p:nvPr>
        </p:nvSpPr>
        <p:spPr/>
        <p:txBody>
          <a:bodyPr rtlCol="0">
            <a:normAutofit fontScale="90000"/>
          </a:bodyPr>
          <a:lstStyle/>
          <a:p>
            <a:pPr fontAlgn="auto">
              <a:spcAft>
                <a:spcPct val="0"/>
              </a:spcAft>
              <a:defRPr/>
            </a:pPr>
            <a:r>
              <a:rPr lang="en-US" smtClean="0">
                <a:ea typeface="+mj-ea"/>
                <a:cs typeface="Arial Bold"/>
              </a:rPr>
              <a:t>NetWitness Live – Fusing the Intelligence of the World</a:t>
            </a:r>
          </a:p>
        </p:txBody>
      </p:sp>
      <p:sp>
        <p:nvSpPr>
          <p:cNvPr id="60418" name="Content Placeholder 4"/>
          <p:cNvSpPr>
            <a:spLocks noGrp="1"/>
          </p:cNvSpPr>
          <p:nvPr>
            <p:ph idx="1"/>
          </p:nvPr>
        </p:nvSpPr>
        <p:spPr/>
        <p:txBody>
          <a:bodyPr/>
          <a:lstStyle/>
          <a:p>
            <a:r>
              <a:rPr lang="en-US" smtClean="0"/>
              <a:t>24x7 Intelligence Service for NetWitness Products</a:t>
            </a:r>
          </a:p>
          <a:p>
            <a:pPr lvl="1"/>
            <a:r>
              <a:rPr lang="en-US" smtClean="0"/>
              <a:t>Know when your network is/has communicated with clear and present threats to your data?</a:t>
            </a:r>
          </a:p>
          <a:p>
            <a:pPr lvl="1"/>
            <a:r>
              <a:rPr lang="en-US" smtClean="0"/>
              <a:t>Access to timely intelligence to expose zero day and pre-zero day threats (botnets, malware, etc.)</a:t>
            </a:r>
          </a:p>
          <a:p>
            <a:pPr lvl="1"/>
            <a:r>
              <a:rPr lang="en-US" smtClean="0"/>
              <a:t>Improve the efficiency and accuracy of incident detection and response processes.</a:t>
            </a:r>
          </a:p>
          <a:p>
            <a:r>
              <a:rPr lang="en-US" smtClean="0"/>
              <a:t>Situational Awareness</a:t>
            </a:r>
          </a:p>
          <a:p>
            <a:pPr lvl="1"/>
            <a:r>
              <a:rPr lang="en-US" smtClean="0"/>
              <a:t>Multisource, globally distributed threat feed sources</a:t>
            </a:r>
          </a:p>
          <a:p>
            <a:pPr lvl="1"/>
            <a:r>
              <a:rPr lang="en-US" smtClean="0"/>
              <a:t>Real-time, full content navigation of threat intelligence</a:t>
            </a:r>
          </a:p>
          <a:p>
            <a:pPr lvl="1"/>
            <a:r>
              <a:rPr lang="en-US" smtClean="0"/>
              <a:t>Integration of Microsoft Active Directory</a:t>
            </a:r>
          </a:p>
          <a:p>
            <a:pPr lvl="2"/>
            <a:endParaRPr lang="en-US" smtClean="0"/>
          </a:p>
        </p:txBody>
      </p:sp>
      <p:pic>
        <p:nvPicPr>
          <p:cNvPr id="60419" name="Picture 12" descr="24_intelligance_logos.png"/>
          <p:cNvPicPr>
            <a:picLocks noChangeAspect="1"/>
          </p:cNvPicPr>
          <p:nvPr/>
        </p:nvPicPr>
        <p:blipFill>
          <a:blip r:embed="rId3"/>
          <a:stretch>
            <a:fillRect/>
          </a:stretch>
        </p:blipFill>
        <p:spPr bwMode="auto">
          <a:xfrm>
            <a:off x="-76200" y="4267200"/>
            <a:ext cx="9144000" cy="1949450"/>
          </a:xfrm>
          <a:prstGeom prst="rect">
            <a:avLst/>
          </a:prstGeom>
          <a:noFill/>
          <a:ln w="9525">
            <a:noFill/>
            <a:miter lim="800000"/>
          </a:ln>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2305" name="Picture 17"/>
          <p:cNvPicPr>
            <a:picLocks noChangeAspect="1" noChangeArrowheads="1"/>
          </p:cNvPicPr>
          <p:nvPr/>
        </p:nvPicPr>
        <p:blipFill>
          <a:blip r:embed="rId3"/>
          <a:srcRect t="1854" b="2682"/>
          <a:stretch>
            <a:fillRect/>
          </a:stretch>
        </p:blipFill>
        <p:spPr bwMode="auto">
          <a:xfrm>
            <a:off x="5181600" y="1676400"/>
            <a:ext cx="3702538" cy="3846482"/>
          </a:xfrm>
          <a:prstGeom prst="rect">
            <a:avLst/>
          </a:prstGeom>
          <a:noFill/>
          <a:ln w="9525">
            <a:noFill/>
            <a:miter lim="800000"/>
          </a:ln>
          <a:effectLst>
            <a:reflection stA="37000" endPos="18000" dist="12700" dir="5400000" sy="-100000" algn="bl" rotWithShape="0"/>
          </a:effectLst>
        </p:spPr>
      </p:pic>
      <p:sp>
        <p:nvSpPr>
          <p:cNvPr id="62466" name="Rectangle 12"/>
          <p:cNvSpPr>
            <a:spLocks noGrp="1" noChangeArrowheads="1"/>
          </p:cNvSpPr>
          <p:nvPr>
            <p:ph type="title"/>
          </p:nvPr>
        </p:nvSpPr>
        <p:spPr/>
        <p:txBody>
          <a:bodyPr/>
          <a:lstStyle/>
          <a:p>
            <a:r>
              <a:rPr lang="en-US" smtClean="0"/>
              <a:t>NetWitness Live – Benefits</a:t>
            </a:r>
          </a:p>
        </p:txBody>
      </p:sp>
      <p:sp>
        <p:nvSpPr>
          <p:cNvPr id="62467" name="Rectangle 13"/>
          <p:cNvSpPr>
            <a:spLocks noGrp="1" noChangeArrowheads="1"/>
          </p:cNvSpPr>
          <p:nvPr>
            <p:ph idx="1"/>
          </p:nvPr>
        </p:nvSpPr>
        <p:spPr>
          <a:xfrm>
            <a:off x="457200" y="1524000"/>
            <a:ext cx="4343400" cy="4572000"/>
          </a:xfrm>
        </p:spPr>
        <p:txBody>
          <a:bodyPr/>
          <a:lstStyle/>
          <a:p>
            <a:r>
              <a:rPr lang="en-US" altLang="ja-JP" smtClean="0"/>
              <a:t>Real-time, reliable and credible multi-source threat intelligence</a:t>
            </a:r>
          </a:p>
          <a:p>
            <a:r>
              <a:rPr lang="en-US" altLang="ja-JP" smtClean="0"/>
              <a:t>Definitively classify computers associated with illegal third party exploits, open proxies, worms/viruses, spam engines, botnets and other current and zero-day exploits</a:t>
            </a:r>
          </a:p>
          <a:p>
            <a:r>
              <a:rPr lang="en-US" altLang="ja-JP" smtClean="0"/>
              <a:t>Proactively optimize and automate insight into advanced threats</a:t>
            </a:r>
          </a:p>
          <a:p>
            <a:r>
              <a:rPr lang="en-US" altLang="ja-JP" smtClean="0"/>
              <a:t>Provides real-time, full content navigation of network threat intelligence</a:t>
            </a:r>
          </a:p>
          <a:p>
            <a:r>
              <a:rPr lang="en-US" altLang="ja-JP" smtClean="0"/>
              <a:t>Synchronize with NetWitness content derived from best of breed data feeds or with your own content</a:t>
            </a:r>
          </a:p>
          <a:p>
            <a:pPr lvl="2"/>
            <a:endParaRPr lang="en-US" smtClean="0"/>
          </a:p>
        </p:txBody>
      </p:sp>
      <p:sp>
        <p:nvSpPr>
          <p:cNvPr id="62468" name="Footer Placeholder 3"/>
          <p:cNvSpPr txBox="1">
            <a:spLocks noGrp="1"/>
          </p:cNvSpPr>
          <p:nvPr/>
        </p:nvSpPr>
        <p:spPr bwMode="auto">
          <a:xfrm>
            <a:off x="3124200" y="6619875"/>
            <a:ext cx="3276600" cy="476250"/>
          </a:xfrm>
          <a:prstGeom prst="rect">
            <a:avLst/>
          </a:prstGeom>
          <a:noFill/>
          <a:ln w="9525">
            <a:noFill/>
            <a:miter lim="800000"/>
          </a:ln>
        </p:spPr>
        <p:txBody>
          <a:bodyPr>
            <a:prstTxWarp prst="textNoShape">
              <a:avLst/>
            </a:prstTxWarp>
          </a:bodyPr>
          <a:lstStyle/>
          <a:p>
            <a:r>
              <a:rPr lang="en-US" sz="1000">
                <a:solidFill>
                  <a:schemeClr val="bg1"/>
                </a:solidFill>
                <a:latin typeface="Calibri" pitchFamily="-72" charset="0"/>
              </a:rPr>
              <a:t>Copyright 2007 NetWitness Corporation</a:t>
            </a:r>
          </a:p>
        </p:txBody>
      </p:sp>
      <p:sp>
        <p:nvSpPr>
          <p:cNvPr id="11" name="Pentagon 10"/>
          <p:cNvSpPr/>
          <p:nvPr/>
        </p:nvSpPr>
        <p:spPr>
          <a:xfrm rot="10800000">
            <a:off x="6324600" y="4572000"/>
            <a:ext cx="2362200" cy="990600"/>
          </a:xfrm>
          <a:prstGeom prst="homePlate">
            <a:avLst>
              <a:gd name="adj" fmla="val 31695"/>
            </a:avLst>
          </a:prstGeom>
          <a:gradFill>
            <a:gsLst>
              <a:gs pos="61000">
                <a:schemeClr val="accent3"/>
              </a:gs>
              <a:gs pos="100000">
                <a:schemeClr val="accent3">
                  <a:lumMod val="60000"/>
                  <a:lumOff val="40000"/>
                </a:schemeClr>
              </a:gs>
            </a:gsLst>
            <a:lin ang="5400000" scaled="0"/>
          </a:gra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pic>
        <p:nvPicPr>
          <p:cNvPr id="62470" name="Picture 18"/>
          <p:cNvPicPr>
            <a:picLocks noChangeAspect="1" noChangeArrowheads="1"/>
          </p:cNvPicPr>
          <p:nvPr/>
        </p:nvPicPr>
        <p:blipFill>
          <a:blip r:embed="rId4">
            <a:clrChange>
              <a:clrFrom>
                <a:srgbClr val="FFFFFF"/>
              </a:clrFrom>
              <a:clrTo>
                <a:srgbClr val="FFFFFF">
                  <a:alpha val="0"/>
                </a:srgbClr>
              </a:clrTo>
            </a:clrChange>
          </a:blip>
          <a:srcRect r="44186"/>
          <a:stretch>
            <a:fillRect/>
          </a:stretch>
        </p:blipFill>
        <p:spPr bwMode="auto">
          <a:xfrm>
            <a:off x="6629400" y="4648200"/>
            <a:ext cx="1828800" cy="838200"/>
          </a:xfrm>
          <a:prstGeom prst="rect">
            <a:avLst/>
          </a:prstGeom>
          <a:noFill/>
          <a:ln w="9525">
            <a:noFill/>
            <a:miter lim="800000"/>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4513" name="Rectangle 4"/>
          <p:cNvSpPr>
            <a:spLocks noGrp="1" noChangeArrowheads="1"/>
          </p:cNvSpPr>
          <p:nvPr>
            <p:ph type="title"/>
          </p:nvPr>
        </p:nvSpPr>
        <p:spPr/>
        <p:txBody>
          <a:bodyPr/>
          <a:lstStyle/>
          <a:p>
            <a:r>
              <a:rPr lang="en-US" smtClean="0"/>
              <a:t>NetWitness SIEMLink™</a:t>
            </a:r>
          </a:p>
        </p:txBody>
      </p:sp>
      <p:sp>
        <p:nvSpPr>
          <p:cNvPr id="64514" name="Rectangle 5"/>
          <p:cNvSpPr>
            <a:spLocks noGrp="1" noChangeArrowheads="1"/>
          </p:cNvSpPr>
          <p:nvPr>
            <p:ph type="body" idx="1"/>
          </p:nvPr>
        </p:nvSpPr>
        <p:spPr/>
        <p:txBody>
          <a:bodyPr/>
          <a:lstStyle/>
          <a:p>
            <a:r>
              <a:rPr lang="en-US" smtClean="0"/>
              <a:t>NetWitness SIEMLink™ - Light-weight windows utility that generically enables network event interrogation by NetWitness from ANY existing system </a:t>
            </a:r>
          </a:p>
          <a:p>
            <a:pPr lvl="1"/>
            <a:r>
              <a:rPr lang="en-US" smtClean="0"/>
              <a:t>Compatible with any existing SIEM, intrusion or log console or enterprise network management system </a:t>
            </a:r>
          </a:p>
          <a:p>
            <a:pPr lvl="1"/>
            <a:r>
              <a:rPr lang="en-US" smtClean="0"/>
              <a:t>Highlight-right-click functionality from any browser-based console</a:t>
            </a:r>
          </a:p>
          <a:p>
            <a:pPr lvl="1"/>
            <a:r>
              <a:rPr lang="en-US" smtClean="0"/>
              <a:t>Augment and empower interactive contextual analysis around every event your enterprise creates</a:t>
            </a:r>
          </a:p>
          <a:p>
            <a:pPr lvl="1"/>
            <a:endParaRPr lang="en-US" smtClean="0"/>
          </a:p>
        </p:txBody>
      </p:sp>
      <p:sp>
        <p:nvSpPr>
          <p:cNvPr id="1034" name="Rectangle 13"/>
          <p:cNvSpPr>
            <a:spLocks noChangeArrowheads="1"/>
          </p:cNvSpPr>
          <p:nvPr/>
        </p:nvSpPr>
        <p:spPr bwMode="auto">
          <a:xfrm>
            <a:off x="3505200" y="3886200"/>
            <a:ext cx="2057400" cy="457200"/>
          </a:xfrm>
          <a:prstGeom prst="rect">
            <a:avLst/>
          </a:prstGeom>
          <a:noFill/>
          <a:ln w="9525">
            <a:noFill/>
            <a:miter lim="800000"/>
          </a:ln>
        </p:spPr>
        <p:txBody>
          <a:bodyPr>
            <a:prstTxWarp prst="textNoShape">
              <a:avLst/>
            </a:prstTxWarp>
            <a:spAutoFit/>
          </a:bodyPr>
          <a:lstStyle/>
          <a:p>
            <a:pPr algn="ctr" fontAlgn="auto">
              <a:spcBef>
                <a:spcPct val="0"/>
              </a:spcBef>
              <a:spcAft>
                <a:spcPct val="0"/>
              </a:spcAft>
              <a:defRPr/>
            </a:pPr>
            <a:r>
              <a:rPr lang="en-US" sz="1200">
                <a:solidFill>
                  <a:schemeClr val="accent3"/>
                </a:solidFill>
                <a:latin typeface="+mn-lt"/>
                <a:ea typeface="+mn-ea"/>
                <a:cs typeface="+mn-cs"/>
              </a:rPr>
              <a:t>Event: Buffer Overflow</a:t>
            </a:r>
          </a:p>
          <a:p>
            <a:pPr algn="ctr" fontAlgn="auto">
              <a:spcBef>
                <a:spcPct val="0"/>
              </a:spcBef>
              <a:spcAft>
                <a:spcPct val="0"/>
              </a:spcAft>
              <a:defRPr/>
            </a:pPr>
            <a:r>
              <a:rPr lang="en-US" sz="1200">
                <a:solidFill>
                  <a:schemeClr val="accent3"/>
                </a:solidFill>
                <a:latin typeface="+mn-lt"/>
                <a:ea typeface="+mn-ea"/>
                <a:cs typeface="+mn-cs"/>
              </a:rPr>
              <a:t>IP: 212.2.3.2 @ 11:32PM</a:t>
            </a:r>
          </a:p>
        </p:txBody>
      </p:sp>
      <p:pic>
        <p:nvPicPr>
          <p:cNvPr id="1035" name="Picture 14"/>
          <p:cNvPicPr>
            <a:picLocks noChangeAspect="1" noChangeArrowheads="1"/>
          </p:cNvPicPr>
          <p:nvPr/>
        </p:nvPicPr>
        <p:blipFill>
          <a:blip r:embed="rId3"/>
          <a:stretch>
            <a:fillRect/>
          </a:stretch>
        </p:blipFill>
        <p:spPr bwMode="auto">
          <a:xfrm>
            <a:off x="5562600" y="3733800"/>
            <a:ext cx="2286000" cy="1498600"/>
          </a:xfrm>
          <a:prstGeom prst="rect">
            <a:avLst/>
          </a:prstGeom>
          <a:noFill/>
          <a:ln w="9525">
            <a:noFill/>
            <a:miter lim="800000"/>
          </a:ln>
          <a:effectLst>
            <a:outerShdw blurRad="50800" dir="16200000" algn="tl" rotWithShape="0">
              <a:srgbClr val="000000">
                <a:alpha val="43137"/>
              </a:srgbClr>
            </a:outerShdw>
            <a:reflection stA="37000" endPos="21000" dist="12700" dir="5400000" sy="-100000" algn="bl" rotWithShape="0"/>
          </a:effectLst>
        </p:spPr>
      </p:pic>
      <p:sp>
        <p:nvSpPr>
          <p:cNvPr id="64517" name="Text Box 15"/>
          <p:cNvSpPr txBox="1">
            <a:spLocks noChangeArrowheads="1"/>
          </p:cNvSpPr>
          <p:nvPr/>
        </p:nvSpPr>
        <p:spPr bwMode="auto">
          <a:xfrm>
            <a:off x="1381125" y="3167063"/>
            <a:ext cx="1208088" cy="304800"/>
          </a:xfrm>
          <a:prstGeom prst="rect">
            <a:avLst/>
          </a:prstGeom>
          <a:noFill/>
          <a:ln w="9525">
            <a:noFill/>
            <a:miter lim="800000"/>
          </a:ln>
        </p:spPr>
        <p:txBody>
          <a:bodyPr wrap="none">
            <a:prstTxWarp prst="textNoShape">
              <a:avLst/>
            </a:prstTxWarp>
            <a:spAutoFit/>
          </a:bodyPr>
          <a:lstStyle/>
          <a:p>
            <a:pPr algn="ctr"/>
            <a:r>
              <a:rPr lang="en-US" sz="1400">
                <a:latin typeface="Calibri" pitchFamily="-72" charset="0"/>
              </a:rPr>
              <a:t>Event Console</a:t>
            </a:r>
          </a:p>
        </p:txBody>
      </p:sp>
      <p:sp>
        <p:nvSpPr>
          <p:cNvPr id="64518" name="Rectangle 16"/>
          <p:cNvSpPr>
            <a:spLocks noChangeArrowheads="1"/>
          </p:cNvSpPr>
          <p:nvPr/>
        </p:nvSpPr>
        <p:spPr bwMode="auto">
          <a:xfrm>
            <a:off x="5105400" y="3057525"/>
            <a:ext cx="3425825" cy="517525"/>
          </a:xfrm>
          <a:prstGeom prst="rect">
            <a:avLst/>
          </a:prstGeom>
          <a:noFill/>
          <a:ln w="9525">
            <a:noFill/>
            <a:miter lim="800000"/>
          </a:ln>
        </p:spPr>
        <p:txBody>
          <a:bodyPr>
            <a:prstTxWarp prst="textNoShape">
              <a:avLst/>
            </a:prstTxWarp>
            <a:spAutoFit/>
          </a:bodyPr>
          <a:lstStyle/>
          <a:p>
            <a:pPr algn="ctr"/>
            <a:r>
              <a:rPr lang="en-US" sz="1400">
                <a:latin typeface="Calibri" pitchFamily="-72" charset="0"/>
              </a:rPr>
              <a:t>Get Instant Context via NetWitness Investigator and the NextGen Infrastructure</a:t>
            </a:r>
          </a:p>
        </p:txBody>
      </p:sp>
      <p:pic>
        <p:nvPicPr>
          <p:cNvPr id="1039" name="Picture 25"/>
          <p:cNvPicPr>
            <a:picLocks noChangeAspect="1" noChangeArrowheads="1"/>
          </p:cNvPicPr>
          <p:nvPr/>
        </p:nvPicPr>
        <p:blipFill>
          <a:blip r:embed="rId4"/>
          <a:stretch>
            <a:fillRect/>
          </a:stretch>
        </p:blipFill>
        <p:spPr bwMode="auto">
          <a:xfrm>
            <a:off x="6477000" y="4267200"/>
            <a:ext cx="1847850" cy="1211263"/>
          </a:xfrm>
          <a:prstGeom prst="rect">
            <a:avLst/>
          </a:prstGeom>
          <a:noFill/>
          <a:ln w="9525">
            <a:noFill/>
            <a:miter lim="800000"/>
          </a:ln>
          <a:effectLst>
            <a:outerShdw blurRad="50800" dir="16200000" algn="tl" rotWithShape="0">
              <a:srgbClr val="000000">
                <a:alpha val="43137"/>
              </a:srgbClr>
            </a:outerShdw>
            <a:reflection stA="37000" endPos="21000" dist="12700" dir="5400000" sy="-100000" algn="bl" rotWithShape="0"/>
          </a:effectLst>
        </p:spPr>
      </p:pic>
      <p:sp>
        <p:nvSpPr>
          <p:cNvPr id="1033" name="AutoShape 11"/>
          <p:cNvSpPr>
            <a:spLocks noChangeArrowheads="1"/>
          </p:cNvSpPr>
          <p:nvPr/>
        </p:nvSpPr>
        <p:spPr bwMode="auto">
          <a:xfrm>
            <a:off x="3200400" y="4343400"/>
            <a:ext cx="2438400" cy="457200"/>
          </a:xfrm>
          <a:prstGeom prst="rightArrow">
            <a:avLst>
              <a:gd name="adj1" fmla="val 50000"/>
              <a:gd name="adj2" fmla="val 58138"/>
            </a:avLst>
          </a:prstGeom>
          <a:gradFill flip="none" rotWithShape="1">
            <a:gsLst>
              <a:gs pos="52000">
                <a:schemeClr val="accent3"/>
              </a:gs>
              <a:gs pos="100000">
                <a:schemeClr val="accent3">
                  <a:lumMod val="20000"/>
                  <a:lumOff val="80000"/>
                </a:schemeClr>
              </a:gs>
            </a:gsLst>
            <a:lin ang="16200000" scaled="0"/>
          </a:gradFill>
          <a:ln w="9525">
            <a:solidFill>
              <a:schemeClr val="accent3"/>
            </a:solidFill>
            <a:miter lim="800000"/>
          </a:ln>
        </p:spPr>
        <p:txBody>
          <a:bodyPr wrap="none" anchor="ctr">
            <a:prstTxWarp prst="textNoShape">
              <a:avLst/>
            </a:prstTxWarp>
          </a:bodyPr>
          <a:lstStyle/>
          <a:p>
            <a:pPr fontAlgn="auto">
              <a:spcBef>
                <a:spcPct val="0"/>
              </a:spcBef>
              <a:spcAft>
                <a:spcPct val="0"/>
              </a:spcAft>
              <a:defRPr/>
            </a:pPr>
            <a:endParaRPr lang="en-US">
              <a:latin typeface="+mn-lt"/>
              <a:ea typeface="+mn-ea"/>
              <a:cs typeface="+mn-cs"/>
            </a:endParaRPr>
          </a:p>
        </p:txBody>
      </p:sp>
      <p:pic>
        <p:nvPicPr>
          <p:cNvPr id="1031" name="Picture 9"/>
          <p:cNvPicPr>
            <a:picLocks noChangeAspect="1" noChangeArrowheads="1"/>
          </p:cNvPicPr>
          <p:nvPr/>
        </p:nvPicPr>
        <p:blipFill>
          <a:blip r:embed="rId5"/>
          <a:stretch>
            <a:fillRect/>
          </a:stretch>
        </p:blipFill>
        <p:spPr bwMode="auto">
          <a:xfrm>
            <a:off x="586154" y="3886200"/>
            <a:ext cx="2016889" cy="1260556"/>
          </a:xfrm>
          <a:prstGeom prst="rect">
            <a:avLst/>
          </a:prstGeom>
          <a:noFill/>
          <a:ln w="9525">
            <a:noFill/>
            <a:miter lim="800000"/>
          </a:ln>
          <a:effectLst>
            <a:outerShdw blurRad="50800" dir="16200000" algn="tl" rotWithShape="0">
              <a:srgbClr val="000000">
                <a:alpha val="43137"/>
              </a:srgbClr>
            </a:outerShdw>
            <a:reflection stA="37000" endPos="21000" dist="12700" dir="5400000" sy="-100000" algn="bl" rotWithShape="0"/>
          </a:effectLst>
        </p:spPr>
      </p:pic>
      <p:pic>
        <p:nvPicPr>
          <p:cNvPr id="1032" name="Picture 8"/>
          <p:cNvPicPr>
            <a:picLocks noChangeAspect="1" noChangeArrowheads="1"/>
          </p:cNvPicPr>
          <p:nvPr/>
        </p:nvPicPr>
        <p:blipFill>
          <a:blip r:embed="rId6"/>
          <a:srcRect r="2548" b="1676"/>
          <a:stretch>
            <a:fillRect/>
          </a:stretch>
        </p:blipFill>
        <p:spPr bwMode="auto">
          <a:xfrm>
            <a:off x="2033954" y="3733800"/>
            <a:ext cx="1471246" cy="1676400"/>
          </a:xfrm>
          <a:prstGeom prst="rect">
            <a:avLst/>
          </a:prstGeom>
          <a:noFill/>
          <a:ln w="9525">
            <a:noFill/>
            <a:miter lim="800000"/>
          </a:ln>
          <a:effectLst>
            <a:reflection stA="37000" endPos="21000" dist="12700" dir="5400000" sy="-100000" algn="bl" rotWithShape="0"/>
          </a:effectLst>
        </p:spPr>
      </p:pic>
      <p:pic>
        <p:nvPicPr>
          <p:cNvPr id="1040" name="Picture 26"/>
          <p:cNvPicPr>
            <a:picLocks noChangeAspect="1" noChangeArrowheads="1"/>
          </p:cNvPicPr>
          <p:nvPr/>
        </p:nvPicPr>
        <p:blipFill>
          <a:blip r:embed="rId7"/>
          <a:srcRect t="26269" b="0"/>
          <a:stretch>
            <a:fillRect/>
          </a:stretch>
        </p:blipFill>
        <p:spPr bwMode="auto">
          <a:xfrm>
            <a:off x="3352800" y="5744308"/>
            <a:ext cx="2762250" cy="296130"/>
          </a:xfrm>
          <a:prstGeom prst="rect">
            <a:avLst/>
          </a:prstGeom>
          <a:noFill/>
          <a:ln w="9525">
            <a:noFill/>
            <a:miter lim="800000"/>
          </a:ln>
          <a:effectLst>
            <a:reflection stA="25000" endPos="50000" dir="5400000" sy="-100000" algn="bl" rotWithShape="0"/>
          </a:effectLst>
        </p:spPr>
      </p:pic>
      <p:sp>
        <p:nvSpPr>
          <p:cNvPr id="64524" name="Oval 28"/>
          <p:cNvSpPr>
            <a:spLocks noChangeArrowheads="1"/>
          </p:cNvSpPr>
          <p:nvPr/>
        </p:nvSpPr>
        <p:spPr bwMode="auto">
          <a:xfrm>
            <a:off x="5105400" y="5791200"/>
            <a:ext cx="304800" cy="228600"/>
          </a:xfrm>
          <a:prstGeom prst="ellipse">
            <a:avLst/>
          </a:prstGeom>
          <a:noFill/>
          <a:ln w="25400">
            <a:solidFill>
              <a:schemeClr val="accent2"/>
            </a:solidFill>
            <a:round/>
          </a:ln>
        </p:spPr>
        <p:txBody>
          <a:bodyPr wrap="none" anchor="ctr">
            <a:prstTxWarp prst="textNoShape">
              <a:avLst/>
            </a:prstTxWarp>
          </a:bodyPr>
          <a:lstStyle/>
          <a:p>
            <a:endParaRPr lang="en-US">
              <a:latin typeface="Calibri" pitchFamily="-72" charset="0"/>
            </a:endParaRPr>
          </a:p>
        </p:txBody>
      </p:sp>
      <p:sp>
        <p:nvSpPr>
          <p:cNvPr id="64525" name="Text Box 30"/>
          <p:cNvSpPr txBox="1">
            <a:spLocks noChangeArrowheads="1"/>
          </p:cNvSpPr>
          <p:nvPr/>
        </p:nvSpPr>
        <p:spPr bwMode="auto">
          <a:xfrm>
            <a:off x="4876800" y="6019800"/>
            <a:ext cx="768350" cy="244475"/>
          </a:xfrm>
          <a:prstGeom prst="rect">
            <a:avLst/>
          </a:prstGeom>
          <a:noFill/>
          <a:ln w="9525">
            <a:noFill/>
            <a:miter lim="800000"/>
          </a:ln>
        </p:spPr>
        <p:txBody>
          <a:bodyPr wrap="none">
            <a:prstTxWarp prst="textNoShape">
              <a:avLst/>
            </a:prstTxWarp>
            <a:spAutoFit/>
          </a:bodyPr>
          <a:lstStyle/>
          <a:p>
            <a:r>
              <a:rPr lang="en-US" sz="1000" b="1">
                <a:solidFill>
                  <a:schemeClr val="accent2"/>
                </a:solidFill>
                <a:latin typeface="Calibri" pitchFamily="-72" charset="0"/>
              </a:rPr>
              <a:t>Tray Utility</a:t>
            </a: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6561" name="Title 2"/>
          <p:cNvSpPr>
            <a:spLocks noGrp="1"/>
          </p:cNvSpPr>
          <p:nvPr>
            <p:ph type="title"/>
          </p:nvPr>
        </p:nvSpPr>
        <p:spPr/>
        <p:txBody>
          <a:bodyPr/>
          <a:lstStyle/>
          <a:p>
            <a:r>
              <a:rPr lang="en-US" smtClean="0"/>
              <a:t>NetWitness = Agility</a:t>
            </a:r>
          </a:p>
        </p:txBody>
      </p:sp>
      <p:pic>
        <p:nvPicPr>
          <p:cNvPr id="66562" name="Picture 3" descr="30_Extendibility.png"/>
          <p:cNvPicPr>
            <a:picLocks noChangeAspect="1"/>
          </p:cNvPicPr>
          <p:nvPr/>
        </p:nvPicPr>
        <p:blipFill>
          <a:blip r:embed="rId3"/>
          <a:stretch>
            <a:fillRect/>
          </a:stretch>
        </p:blipFill>
        <p:spPr bwMode="auto">
          <a:xfrm>
            <a:off x="2667000" y="1295400"/>
            <a:ext cx="3863975" cy="4997450"/>
          </a:xfrm>
          <a:prstGeom prst="rect">
            <a:avLst/>
          </a:prstGeom>
          <a:noFill/>
          <a:ln w="9525">
            <a:noFill/>
            <a:miter lim="800000"/>
          </a:ln>
        </p:spPr>
      </p:pic>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8609" name="Title 1"/>
          <p:cNvSpPr>
            <a:spLocks noGrp="1"/>
          </p:cNvSpPr>
          <p:nvPr>
            <p:ph type="ctrTitle"/>
          </p:nvPr>
        </p:nvSpPr>
        <p:spPr/>
        <p:txBody>
          <a:bodyPr/>
          <a:lstStyle/>
          <a:p>
            <a:r>
              <a:rPr lang="en-US" smtClean="0">
                <a:latin typeface="Arial" pitchFamily="-72" charset="0"/>
                <a:ea typeface="Arial" pitchFamily="-72" charset="0"/>
                <a:cs typeface="Arial" pitchFamily="-72" charset="0"/>
              </a:rPr>
              <a:t>Examining Advanced Threats</a:t>
            </a: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9633" name="Rectangle 2"/>
          <p:cNvSpPr>
            <a:spLocks noGrp="1" noChangeArrowheads="1"/>
          </p:cNvSpPr>
          <p:nvPr>
            <p:ph type="title"/>
          </p:nvPr>
        </p:nvSpPr>
        <p:spPr/>
        <p:txBody>
          <a:bodyPr/>
          <a:lstStyle/>
          <a:p>
            <a:r>
              <a:rPr lang="en-US" smtClean="0"/>
              <a:t>Initial Glance</a:t>
            </a:r>
          </a:p>
        </p:txBody>
      </p:sp>
      <p:pic>
        <p:nvPicPr>
          <p:cNvPr id="69634" name="Picture 4"/>
          <p:cNvPicPr>
            <a:picLocks noChangeAspect="1" noChangeArrowheads="1"/>
          </p:cNvPicPr>
          <p:nvPr/>
        </p:nvPicPr>
        <p:blipFill>
          <a:blip r:embed="rId3"/>
          <a:stretch>
            <a:fillRect/>
          </a:stretch>
        </p:blipFill>
        <p:spPr bwMode="auto">
          <a:xfrm>
            <a:off x="747713" y="1077913"/>
            <a:ext cx="8051800" cy="5400675"/>
          </a:xfrm>
          <a:prstGeom prst="rect">
            <a:avLst/>
          </a:prstGeom>
          <a:noFill/>
          <a:ln w="9525">
            <a:noFill/>
            <a:miter lim="800000"/>
          </a:ln>
        </p:spPr>
      </p:pic>
      <p:sp>
        <p:nvSpPr>
          <p:cNvPr id="69635" name="Oval 18"/>
          <p:cNvSpPr>
            <a:spLocks noChangeArrowheads="1"/>
          </p:cNvSpPr>
          <p:nvPr/>
        </p:nvSpPr>
        <p:spPr bwMode="auto">
          <a:xfrm>
            <a:off x="1106488" y="2974975"/>
            <a:ext cx="798512" cy="358775"/>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69636" name="Oval 18"/>
          <p:cNvSpPr>
            <a:spLocks noChangeArrowheads="1"/>
          </p:cNvSpPr>
          <p:nvPr/>
        </p:nvSpPr>
        <p:spPr bwMode="auto">
          <a:xfrm>
            <a:off x="781050" y="3444875"/>
            <a:ext cx="7905750" cy="574675"/>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69637" name="Line 7"/>
          <p:cNvSpPr>
            <a:spLocks noChangeShapeType="1"/>
          </p:cNvSpPr>
          <p:nvPr/>
        </p:nvSpPr>
        <p:spPr bwMode="auto">
          <a:xfrm flipH="1">
            <a:off x="1960563" y="2670175"/>
            <a:ext cx="1087437" cy="358775"/>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69638" name="Text Box 8"/>
          <p:cNvSpPr txBox="1">
            <a:spLocks noChangeArrowheads="1"/>
          </p:cNvSpPr>
          <p:nvPr/>
        </p:nvSpPr>
        <p:spPr bwMode="auto">
          <a:xfrm>
            <a:off x="2444750" y="2362200"/>
            <a:ext cx="1646238" cy="336550"/>
          </a:xfrm>
          <a:prstGeom prst="rect">
            <a:avLst/>
          </a:prstGeom>
          <a:noFill/>
          <a:ln w="9525">
            <a:noFill/>
            <a:miter lim="800000"/>
          </a:ln>
        </p:spPr>
        <p:txBody>
          <a:bodyPr>
            <a:prstTxWarp prst="textNoShape">
              <a:avLst/>
            </a:prstTxWarp>
            <a:spAutoFit/>
          </a:bodyPr>
          <a:lstStyle/>
          <a:p>
            <a:r>
              <a:rPr lang="en-US" sz="1600" b="1">
                <a:latin typeface="Calibri" pitchFamily="-72" charset="0"/>
              </a:rPr>
              <a:t>High DNS count</a:t>
            </a:r>
          </a:p>
        </p:txBody>
      </p:sp>
      <p:sp>
        <p:nvSpPr>
          <p:cNvPr id="69639" name="Text Box 9"/>
          <p:cNvSpPr txBox="1">
            <a:spLocks noChangeArrowheads="1"/>
          </p:cNvSpPr>
          <p:nvPr/>
        </p:nvSpPr>
        <p:spPr bwMode="auto">
          <a:xfrm>
            <a:off x="6191250" y="2667000"/>
            <a:ext cx="1897063" cy="336550"/>
          </a:xfrm>
          <a:prstGeom prst="rect">
            <a:avLst/>
          </a:prstGeom>
          <a:noFill/>
          <a:ln w="9525">
            <a:noFill/>
            <a:miter lim="800000"/>
          </a:ln>
        </p:spPr>
        <p:txBody>
          <a:bodyPr>
            <a:prstTxWarp prst="textNoShape">
              <a:avLst/>
            </a:prstTxWarp>
            <a:spAutoFit/>
          </a:bodyPr>
          <a:lstStyle/>
          <a:p>
            <a:r>
              <a:rPr lang="en-US" sz="1600" b="1">
                <a:latin typeface="Calibri" pitchFamily="-72" charset="0"/>
              </a:rPr>
              <a:t>Mostly MX Servers</a:t>
            </a:r>
          </a:p>
        </p:txBody>
      </p:sp>
      <p:sp>
        <p:nvSpPr>
          <p:cNvPr id="69640" name="Line 10"/>
          <p:cNvSpPr>
            <a:spLocks noChangeShapeType="1"/>
          </p:cNvSpPr>
          <p:nvPr/>
        </p:nvSpPr>
        <p:spPr bwMode="auto">
          <a:xfrm flipH="1">
            <a:off x="5461000" y="3051175"/>
            <a:ext cx="1016000" cy="358775"/>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69641" name="Oval 18"/>
          <p:cNvSpPr>
            <a:spLocks noChangeArrowheads="1"/>
          </p:cNvSpPr>
          <p:nvPr/>
        </p:nvSpPr>
        <p:spPr bwMode="auto">
          <a:xfrm>
            <a:off x="2249488" y="2974975"/>
            <a:ext cx="798512" cy="358775"/>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69642" name="Line 7"/>
          <p:cNvSpPr>
            <a:spLocks noChangeShapeType="1"/>
          </p:cNvSpPr>
          <p:nvPr/>
        </p:nvSpPr>
        <p:spPr bwMode="auto">
          <a:xfrm flipH="1">
            <a:off x="3100388" y="2843213"/>
            <a:ext cx="1052512" cy="185737"/>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69643" name="Text Box 8"/>
          <p:cNvSpPr txBox="1">
            <a:spLocks noChangeArrowheads="1"/>
          </p:cNvSpPr>
          <p:nvPr/>
        </p:nvSpPr>
        <p:spPr bwMode="auto">
          <a:xfrm>
            <a:off x="4127500" y="2590800"/>
            <a:ext cx="1776413" cy="336550"/>
          </a:xfrm>
          <a:prstGeom prst="rect">
            <a:avLst/>
          </a:prstGeom>
          <a:noFill/>
          <a:ln w="9525">
            <a:noFill/>
            <a:miter lim="800000"/>
          </a:ln>
        </p:spPr>
        <p:txBody>
          <a:bodyPr>
            <a:prstTxWarp prst="textNoShape">
              <a:avLst/>
            </a:prstTxWarp>
            <a:spAutoFit/>
          </a:bodyPr>
          <a:lstStyle/>
          <a:p>
            <a:r>
              <a:rPr lang="en-US" sz="1600" b="1">
                <a:latin typeface="Calibri" pitchFamily="-72" charset="0"/>
              </a:rPr>
              <a:t>High SMTP count</a:t>
            </a: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1505" name="Title 7"/>
          <p:cNvSpPr>
            <a:spLocks noGrp="1"/>
          </p:cNvSpPr>
          <p:nvPr>
            <p:ph type="title"/>
          </p:nvPr>
        </p:nvSpPr>
        <p:spPr/>
        <p:txBody>
          <a:bodyPr/>
          <a:lstStyle/>
          <a:p>
            <a:r>
              <a:rPr lang="en-US" smtClean="0"/>
              <a:t>NetWitness Company Overview</a:t>
            </a:r>
          </a:p>
        </p:txBody>
      </p:sp>
      <p:sp>
        <p:nvSpPr>
          <p:cNvPr id="44035" name="Rectangle 3"/>
          <p:cNvSpPr>
            <a:spLocks noGrp="1" noChangeArrowheads="1"/>
          </p:cNvSpPr>
          <p:nvPr>
            <p:ph sz="half" idx="1"/>
          </p:nvPr>
        </p:nvSpPr>
        <p:spPr>
          <a:xfrm>
            <a:off x="457200" y="1493838"/>
            <a:ext cx="4038600" cy="4144962"/>
          </a:xfrm>
        </p:spPr>
        <p:txBody>
          <a:bodyPr rtlCol="0">
            <a:normAutofit fontScale="85000" lnSpcReduction="10000"/>
          </a:bodyPr>
          <a:lstStyle/>
          <a:p>
            <a:pPr marL="164592" indent="-164592" fontAlgn="auto">
              <a:buFont typeface="Lucida Grande"/>
              <a:buChar char="»"/>
              <a:defRPr/>
            </a:pPr>
            <a:r>
              <a:rPr lang="en-US" smtClean="0">
                <a:ea typeface="+mn-ea"/>
                <a:cs typeface="Arial"/>
              </a:rPr>
              <a:t>Founded in 2006, HQ in Herndon VA</a:t>
            </a:r>
          </a:p>
          <a:p>
            <a:pPr marL="164592" indent="-164592" fontAlgn="auto">
              <a:buFont typeface="Lucida Grande"/>
              <a:buChar char="»"/>
              <a:defRPr/>
            </a:pPr>
            <a:r>
              <a:rPr lang="en-US" smtClean="0">
                <a:ea typeface="+mn-ea"/>
                <a:cs typeface="Arial"/>
              </a:rPr>
              <a:t>NetWitness provides an enterprise-class, distributed, full-packet capture infrastructure performing the most advanced, real-time network forensics and analytics available today</a:t>
            </a:r>
          </a:p>
          <a:p>
            <a:pPr marL="164592" indent="-164592" fontAlgn="auto">
              <a:buFont typeface="Lucida Grande"/>
              <a:buChar char="»"/>
              <a:defRPr/>
            </a:pPr>
            <a:r>
              <a:rPr lang="en-US" smtClean="0">
                <a:ea typeface="+mn-ea"/>
                <a:cs typeface="Arial"/>
              </a:rPr>
              <a:t>NetWitness gives security experts situational awareness and definitive answers to the most complex network security questions</a:t>
            </a:r>
          </a:p>
          <a:p>
            <a:pPr marL="164592" indent="-164592" fontAlgn="auto">
              <a:buFont typeface="Lucida Grande"/>
              <a:buChar char="»"/>
              <a:defRPr/>
            </a:pPr>
            <a:r>
              <a:rPr lang="en-US" smtClean="0">
                <a:ea typeface="+mn-ea"/>
                <a:cs typeface="Arial"/>
              </a:rPr>
              <a:t>NetWitness has the agility to adapt to the changing threat landscape and rapidly integrates with existing third party, network centric security management technologies</a:t>
            </a:r>
          </a:p>
          <a:p>
            <a:pPr marL="164592" indent="-164592" fontAlgn="auto">
              <a:buFont typeface="Lucida Grande"/>
              <a:buChar char="»"/>
              <a:defRPr/>
            </a:pPr>
            <a:r>
              <a:rPr lang="en-US" smtClean="0">
                <a:ea typeface="+mn-ea"/>
                <a:cs typeface="Arial"/>
              </a:rPr>
              <a:t>NetWitness is trusted by over 30,000 security experts in 5,000 organizations in 128 countries</a:t>
            </a: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smtClean="0">
              <a:ea typeface="+mn-ea"/>
              <a:cs typeface="Arial"/>
            </a:endParaRPr>
          </a:p>
          <a:p>
            <a:pPr marL="164592" indent="-164592" fontAlgn="auto">
              <a:buFont typeface="Lucida Grande"/>
              <a:buChar char="»"/>
              <a:defRPr/>
            </a:pPr>
            <a:endParaRPr lang="en-US">
              <a:ea typeface="+mn-ea"/>
              <a:cs typeface="Arial"/>
            </a:endParaRPr>
          </a:p>
        </p:txBody>
      </p:sp>
      <p:sp>
        <p:nvSpPr>
          <p:cNvPr id="9" name="Content Placeholder 8"/>
          <p:cNvSpPr>
            <a:spLocks noGrp="1"/>
          </p:cNvSpPr>
          <p:nvPr>
            <p:ph sz="half" idx="2"/>
          </p:nvPr>
        </p:nvSpPr>
        <p:spPr>
          <a:xfrm>
            <a:off x="4648200" y="1493838"/>
            <a:ext cx="4038600" cy="4144962"/>
          </a:xfrm>
        </p:spPr>
        <p:txBody>
          <a:bodyPr>
            <a:normAutofit/>
          </a:bodyPr>
          <a:lstStyle/>
          <a:p>
            <a:r>
              <a:rPr lang="en-US" sz="1400" smtClean="0"/>
              <a:t>95 employees; Small business status</a:t>
            </a:r>
          </a:p>
          <a:p>
            <a:r>
              <a:rPr lang="en-US" sz="1400" smtClean="0"/>
              <a:t>Cleared Personnel, All developers are U.S. Citizens</a:t>
            </a:r>
          </a:p>
          <a:p>
            <a:r>
              <a:rPr lang="en-US" sz="1400" smtClean="0"/>
              <a:t>All code developed in the U.S.</a:t>
            </a:r>
          </a:p>
          <a:p>
            <a:r>
              <a:rPr lang="en-US" sz="1400" smtClean="0"/>
              <a:t>Privately held, 7 straight quarters of profitability</a:t>
            </a:r>
          </a:p>
          <a:p>
            <a:r>
              <a:rPr lang="en-US" sz="1400" smtClean="0"/>
              <a:t>Two U.S. patents, with others pending</a:t>
            </a:r>
          </a:p>
          <a:p>
            <a:r>
              <a:rPr lang="en-US" sz="1400" smtClean="0"/>
              <a:t>Executive Leadership Team with strong security DNA and start-up experience</a:t>
            </a:r>
          </a:p>
          <a:p>
            <a:pPr lvl="1"/>
            <a:r>
              <a:rPr lang="en-US" sz="1200" smtClean="0"/>
              <a:t>Amit Yoran-CEO</a:t>
            </a:r>
          </a:p>
          <a:p>
            <a:pPr lvl="1"/>
            <a:r>
              <a:rPr lang="en-US" sz="1200" smtClean="0"/>
              <a:t>Tim Belcher-CTO</a:t>
            </a:r>
          </a:p>
          <a:p>
            <a:pPr lvl="1"/>
            <a:r>
              <a:rPr lang="en-US" sz="1200" smtClean="0"/>
              <a:t>Eddie Schwartz-CSO</a:t>
            </a: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1681" name="Picture 11"/>
          <p:cNvPicPr>
            <a:picLocks noChangeAspect="1" noChangeArrowheads="1"/>
          </p:cNvPicPr>
          <p:nvPr/>
        </p:nvPicPr>
        <p:blipFill>
          <a:blip r:embed="rId3"/>
          <a:stretch>
            <a:fillRect/>
          </a:stretch>
        </p:blipFill>
        <p:spPr bwMode="auto">
          <a:xfrm>
            <a:off x="990600" y="1066800"/>
            <a:ext cx="7239000" cy="5313363"/>
          </a:xfrm>
          <a:prstGeom prst="rect">
            <a:avLst/>
          </a:prstGeom>
          <a:noFill/>
          <a:ln w="9525">
            <a:noFill/>
            <a:miter lim="800000"/>
          </a:ln>
        </p:spPr>
      </p:pic>
      <p:sp>
        <p:nvSpPr>
          <p:cNvPr id="71682" name="Rectangle 2"/>
          <p:cNvSpPr>
            <a:spLocks noGrp="1" noChangeArrowheads="1"/>
          </p:cNvSpPr>
          <p:nvPr>
            <p:ph type="title"/>
          </p:nvPr>
        </p:nvSpPr>
        <p:spPr/>
        <p:txBody>
          <a:bodyPr/>
          <a:lstStyle/>
          <a:p>
            <a:r>
              <a:rPr lang="en-US" smtClean="0"/>
              <a:t>Initial Glance</a:t>
            </a:r>
          </a:p>
        </p:txBody>
      </p:sp>
      <p:sp>
        <p:nvSpPr>
          <p:cNvPr id="71683" name="Oval 18"/>
          <p:cNvSpPr>
            <a:spLocks noChangeArrowheads="1"/>
          </p:cNvSpPr>
          <p:nvPr/>
        </p:nvSpPr>
        <p:spPr bwMode="auto">
          <a:xfrm>
            <a:off x="990600" y="1828800"/>
            <a:ext cx="2514600" cy="6096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1684" name="Text Box 9"/>
          <p:cNvSpPr txBox="1">
            <a:spLocks noChangeArrowheads="1"/>
          </p:cNvSpPr>
          <p:nvPr/>
        </p:nvSpPr>
        <p:spPr bwMode="auto">
          <a:xfrm>
            <a:off x="4572000" y="2438400"/>
            <a:ext cx="2095500"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2300+ email addresses</a:t>
            </a:r>
          </a:p>
        </p:txBody>
      </p:sp>
      <p:sp>
        <p:nvSpPr>
          <p:cNvPr id="71685" name="Line 10"/>
          <p:cNvSpPr>
            <a:spLocks noChangeShapeType="1"/>
          </p:cNvSpPr>
          <p:nvPr/>
        </p:nvSpPr>
        <p:spPr bwMode="auto">
          <a:xfrm flipH="1" flipV="1">
            <a:off x="3581400" y="2438400"/>
            <a:ext cx="990600" cy="152400"/>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71686" name="Oval 18"/>
          <p:cNvSpPr>
            <a:spLocks noChangeArrowheads="1"/>
          </p:cNvSpPr>
          <p:nvPr/>
        </p:nvSpPr>
        <p:spPr bwMode="auto">
          <a:xfrm>
            <a:off x="838200" y="5791200"/>
            <a:ext cx="1524000" cy="5334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1687" name="Text Box 9"/>
          <p:cNvSpPr txBox="1">
            <a:spLocks noChangeArrowheads="1"/>
          </p:cNvSpPr>
          <p:nvPr/>
        </p:nvSpPr>
        <p:spPr bwMode="auto">
          <a:xfrm>
            <a:off x="2133600" y="4921250"/>
            <a:ext cx="1855788"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Single email subject</a:t>
            </a:r>
          </a:p>
        </p:txBody>
      </p:sp>
      <p:sp>
        <p:nvSpPr>
          <p:cNvPr id="71688" name="Line 10"/>
          <p:cNvSpPr>
            <a:spLocks noChangeShapeType="1"/>
          </p:cNvSpPr>
          <p:nvPr/>
        </p:nvSpPr>
        <p:spPr bwMode="auto">
          <a:xfrm flipH="1">
            <a:off x="2133600" y="5257800"/>
            <a:ext cx="304800" cy="609600"/>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71689" name="Oval 18"/>
          <p:cNvSpPr>
            <a:spLocks noChangeArrowheads="1"/>
          </p:cNvSpPr>
          <p:nvPr/>
        </p:nvSpPr>
        <p:spPr bwMode="auto">
          <a:xfrm>
            <a:off x="3048000" y="5562600"/>
            <a:ext cx="5562600" cy="6096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1690" name="Text Box 9"/>
          <p:cNvSpPr txBox="1">
            <a:spLocks noChangeArrowheads="1"/>
          </p:cNvSpPr>
          <p:nvPr/>
        </p:nvSpPr>
        <p:spPr bwMode="auto">
          <a:xfrm>
            <a:off x="5334000" y="4953000"/>
            <a:ext cx="2816225"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Randomly generated filenames</a:t>
            </a:r>
          </a:p>
        </p:txBody>
      </p:sp>
      <p:sp>
        <p:nvSpPr>
          <p:cNvPr id="71691" name="Line 10"/>
          <p:cNvSpPr>
            <a:spLocks noChangeShapeType="1"/>
          </p:cNvSpPr>
          <p:nvPr/>
        </p:nvSpPr>
        <p:spPr bwMode="auto">
          <a:xfrm flipH="1">
            <a:off x="5181600" y="5257800"/>
            <a:ext cx="228600" cy="304800"/>
          </a:xfrm>
          <a:prstGeom prst="line">
            <a:avLst/>
          </a:prstGeom>
          <a:noFill/>
          <a:ln w="28575">
            <a:solidFill>
              <a:srgbClr val="FF0000"/>
            </a:solidFill>
            <a:round/>
            <a:tailEnd type="triangle" w="med" len="med"/>
          </a:ln>
        </p:spPr>
        <p:txBody>
          <a:bodyPr>
            <a:prstTxWarp prst="textNoShape">
              <a:avLst/>
            </a:prstTxWarp>
          </a:bodyPr>
          <a:lstStyle/>
          <a:p>
            <a:endParaRPr lang="en-US"/>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3729" name="Rectangle 2"/>
          <p:cNvSpPr>
            <a:spLocks noGrp="1" noChangeArrowheads="1"/>
          </p:cNvSpPr>
          <p:nvPr>
            <p:ph type="title"/>
          </p:nvPr>
        </p:nvSpPr>
        <p:spPr/>
        <p:txBody>
          <a:bodyPr/>
          <a:lstStyle/>
          <a:p>
            <a:r>
              <a:rPr lang="en-US" smtClean="0"/>
              <a:t>Email Content Review</a:t>
            </a:r>
          </a:p>
        </p:txBody>
      </p:sp>
      <p:sp>
        <p:nvSpPr>
          <p:cNvPr id="23554" name="Rectangle 3"/>
          <p:cNvSpPr>
            <a:spLocks noGrp="1" noChangeArrowheads="1"/>
          </p:cNvSpPr>
          <p:nvPr>
            <p:ph idx="1"/>
          </p:nvPr>
        </p:nvSpPr>
        <p:spPr/>
        <p:txBody>
          <a:bodyPr rtlCol="0">
            <a:normAutofit fontScale="92500" lnSpcReduction="10000"/>
          </a:bodyPr>
          <a:lstStyle/>
          <a:p>
            <a:pPr marL="164592" indent="-164592" fontAlgn="auto">
              <a:lnSpc>
                <a:spcPct val="90000"/>
              </a:lnSpc>
              <a:buFont typeface="Lucida Grande"/>
              <a:buChar char="»"/>
              <a:defRPr/>
            </a:pPr>
            <a:r>
              <a:rPr lang="en-US" smtClean="0">
                <a:ea typeface="+mn-ea"/>
                <a:cs typeface="Arial"/>
              </a:rPr>
              <a:t>Indicators show malware is spamming: White Supremacy Forum</a:t>
            </a: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endParaRPr lang="en-US" smtClean="0">
              <a:ea typeface="+mn-ea"/>
              <a:cs typeface="Arial"/>
            </a:endParaRPr>
          </a:p>
          <a:p>
            <a:pPr marL="164592" indent="-164592" fontAlgn="auto">
              <a:lnSpc>
                <a:spcPct val="90000"/>
              </a:lnSpc>
              <a:buFont typeface="Lucida Grande"/>
              <a:buChar char="»"/>
              <a:defRPr/>
            </a:pPr>
            <a:r>
              <a:rPr lang="en-US" smtClean="0">
                <a:ea typeface="+mn-ea"/>
                <a:cs typeface="Arial"/>
              </a:rPr>
              <a:t>But what about the random filenames?</a:t>
            </a:r>
          </a:p>
        </p:txBody>
      </p:sp>
      <p:pic>
        <p:nvPicPr>
          <p:cNvPr id="73731" name="Picture 11" descr="body.png"/>
          <p:cNvPicPr>
            <a:picLocks noChangeAspect="1" noChangeArrowheads="1"/>
          </p:cNvPicPr>
          <p:nvPr/>
        </p:nvPicPr>
        <p:blipFill>
          <a:blip r:embed="rId3"/>
          <a:stretch>
            <a:fillRect/>
          </a:stretch>
        </p:blipFill>
        <p:spPr bwMode="auto">
          <a:xfrm>
            <a:off x="2438400" y="1828800"/>
            <a:ext cx="4857750" cy="3071813"/>
          </a:xfrm>
          <a:prstGeom prst="rect">
            <a:avLst/>
          </a:prstGeom>
          <a:noFill/>
          <a:ln w="9525">
            <a:noFill/>
            <a:miter lim="800000"/>
          </a:ln>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4753" name="Rectangle 2"/>
          <p:cNvSpPr>
            <a:spLocks noGrp="1" noChangeArrowheads="1"/>
          </p:cNvSpPr>
          <p:nvPr>
            <p:ph type="title"/>
          </p:nvPr>
        </p:nvSpPr>
        <p:spPr/>
        <p:txBody>
          <a:bodyPr/>
          <a:lstStyle/>
          <a:p>
            <a:r>
              <a:rPr lang="en-US" smtClean="0"/>
              <a:t>Random Filename Analysis</a:t>
            </a:r>
          </a:p>
        </p:txBody>
      </p:sp>
      <p:pic>
        <p:nvPicPr>
          <p:cNvPr id="74754" name="Picture 4"/>
          <p:cNvPicPr>
            <a:picLocks noChangeAspect="1" noChangeArrowheads="1"/>
          </p:cNvPicPr>
          <p:nvPr/>
        </p:nvPicPr>
        <p:blipFill>
          <a:blip r:embed="rId3"/>
          <a:stretch>
            <a:fillRect/>
          </a:stretch>
        </p:blipFill>
        <p:spPr bwMode="auto">
          <a:xfrm>
            <a:off x="1044575" y="1116013"/>
            <a:ext cx="7512050" cy="5513387"/>
          </a:xfrm>
          <a:prstGeom prst="rect">
            <a:avLst/>
          </a:prstGeom>
          <a:noFill/>
          <a:ln w="9525">
            <a:noFill/>
            <a:miter lim="800000"/>
          </a:ln>
        </p:spPr>
      </p:pic>
      <p:sp>
        <p:nvSpPr>
          <p:cNvPr id="74755" name="Oval 18"/>
          <p:cNvSpPr>
            <a:spLocks noChangeArrowheads="1"/>
          </p:cNvSpPr>
          <p:nvPr/>
        </p:nvSpPr>
        <p:spPr bwMode="auto">
          <a:xfrm>
            <a:off x="1143000" y="1981200"/>
            <a:ext cx="1828800" cy="6096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4756" name="Text Box 9"/>
          <p:cNvSpPr txBox="1">
            <a:spLocks noChangeArrowheads="1"/>
          </p:cNvSpPr>
          <p:nvPr/>
        </p:nvSpPr>
        <p:spPr bwMode="auto">
          <a:xfrm>
            <a:off x="3810000" y="1981200"/>
            <a:ext cx="1524000" cy="581025"/>
          </a:xfrm>
          <a:prstGeom prst="rect">
            <a:avLst/>
          </a:prstGeom>
          <a:noFill/>
          <a:ln w="9525">
            <a:noFill/>
            <a:miter lim="800000"/>
          </a:ln>
        </p:spPr>
        <p:txBody>
          <a:bodyPr>
            <a:prstTxWarp prst="textNoShape">
              <a:avLst/>
            </a:prstTxWarp>
            <a:spAutoFit/>
          </a:bodyPr>
          <a:lstStyle/>
          <a:p>
            <a:r>
              <a:rPr lang="en-US" sz="1600" b="1">
                <a:latin typeface="Calibri" pitchFamily="-72" charset="0"/>
              </a:rPr>
              <a:t>Consider this combination</a:t>
            </a:r>
          </a:p>
        </p:txBody>
      </p:sp>
      <p:sp>
        <p:nvSpPr>
          <p:cNvPr id="74757" name="Line 10"/>
          <p:cNvSpPr>
            <a:spLocks noChangeShapeType="1"/>
          </p:cNvSpPr>
          <p:nvPr/>
        </p:nvSpPr>
        <p:spPr bwMode="auto">
          <a:xfrm flipH="1">
            <a:off x="3200400" y="2133600"/>
            <a:ext cx="609600" cy="0"/>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74758" name="Oval 18"/>
          <p:cNvSpPr>
            <a:spLocks noChangeArrowheads="1"/>
          </p:cNvSpPr>
          <p:nvPr/>
        </p:nvSpPr>
        <p:spPr bwMode="auto">
          <a:xfrm>
            <a:off x="3106738" y="1323975"/>
            <a:ext cx="676275" cy="2667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pic>
        <p:nvPicPr>
          <p:cNvPr id="74759" name="Picture 13" descr="filenames.png"/>
          <p:cNvPicPr>
            <a:picLocks noChangeAspect="1" noChangeArrowheads="1"/>
          </p:cNvPicPr>
          <p:nvPr/>
        </p:nvPicPr>
        <p:blipFill>
          <a:blip r:embed="rId4"/>
          <a:stretch>
            <a:fillRect/>
          </a:stretch>
        </p:blipFill>
        <p:spPr bwMode="auto">
          <a:xfrm>
            <a:off x="5005388" y="5886450"/>
            <a:ext cx="3565525" cy="742950"/>
          </a:xfrm>
          <a:prstGeom prst="rect">
            <a:avLst/>
          </a:prstGeom>
          <a:noFill/>
          <a:ln w="38100">
            <a:solidFill>
              <a:schemeClr val="tx1"/>
            </a:solidFill>
            <a:miter lim="800000"/>
          </a:ln>
        </p:spPr>
      </p:pic>
      <p:sp>
        <p:nvSpPr>
          <p:cNvPr id="74760" name="Text Box 9"/>
          <p:cNvSpPr txBox="1">
            <a:spLocks noChangeArrowheads="1"/>
          </p:cNvSpPr>
          <p:nvPr/>
        </p:nvSpPr>
        <p:spPr bwMode="auto">
          <a:xfrm>
            <a:off x="4800600" y="947738"/>
            <a:ext cx="1223963" cy="336550"/>
          </a:xfrm>
          <a:prstGeom prst="rect">
            <a:avLst/>
          </a:prstGeom>
          <a:noFill/>
          <a:ln w="9525">
            <a:noFill/>
            <a:miter lim="800000"/>
          </a:ln>
        </p:spPr>
        <p:txBody>
          <a:bodyPr>
            <a:prstTxWarp prst="textNoShape">
              <a:avLst/>
            </a:prstTxWarp>
            <a:spAutoFit/>
          </a:bodyPr>
          <a:lstStyle/>
          <a:p>
            <a:r>
              <a:rPr lang="en-US" sz="1600" b="1">
                <a:latin typeface="Calibri" pitchFamily="-72" charset="0"/>
              </a:rPr>
              <a:t>Breadcrumb</a:t>
            </a:r>
          </a:p>
        </p:txBody>
      </p:sp>
      <p:sp>
        <p:nvSpPr>
          <p:cNvPr id="74761" name="Line 10"/>
          <p:cNvSpPr>
            <a:spLocks noChangeShapeType="1"/>
          </p:cNvSpPr>
          <p:nvPr/>
        </p:nvSpPr>
        <p:spPr bwMode="auto">
          <a:xfrm flipH="1">
            <a:off x="3783013" y="1116013"/>
            <a:ext cx="1017587" cy="212725"/>
          </a:xfrm>
          <a:prstGeom prst="line">
            <a:avLst/>
          </a:prstGeom>
          <a:noFill/>
          <a:ln w="28575">
            <a:solidFill>
              <a:srgbClr val="FF0000"/>
            </a:solidFill>
            <a:round/>
            <a:tailEnd type="triangle" w="med" len="med"/>
          </a:ln>
        </p:spPr>
        <p:txBody>
          <a:bodyPr>
            <a:prstTxWarp prst="textNoShape">
              <a:avLst/>
            </a:prstTxWarp>
          </a:bodyPr>
          <a:lstStyle/>
          <a:p>
            <a:endParaRPr lang="en-US"/>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5777" name="Rectangle 2"/>
          <p:cNvSpPr>
            <a:spLocks noGrp="1" noChangeArrowheads="1"/>
          </p:cNvSpPr>
          <p:nvPr>
            <p:ph type="title"/>
          </p:nvPr>
        </p:nvSpPr>
        <p:spPr/>
        <p:txBody>
          <a:bodyPr/>
          <a:lstStyle/>
          <a:p>
            <a:r>
              <a:rPr lang="en-US" smtClean="0"/>
              <a:t>Session detail for HTTP</a:t>
            </a:r>
          </a:p>
        </p:txBody>
      </p:sp>
      <p:pic>
        <p:nvPicPr>
          <p:cNvPr id="75778" name="Picture 4"/>
          <p:cNvPicPr>
            <a:picLocks noChangeAspect="1" noChangeArrowheads="1"/>
          </p:cNvPicPr>
          <p:nvPr/>
        </p:nvPicPr>
        <p:blipFill>
          <a:blip r:embed="rId3"/>
          <a:stretch>
            <a:fillRect/>
          </a:stretch>
        </p:blipFill>
        <p:spPr bwMode="auto">
          <a:xfrm>
            <a:off x="1066800" y="1219200"/>
            <a:ext cx="7138988" cy="5238750"/>
          </a:xfrm>
          <a:prstGeom prst="rect">
            <a:avLst/>
          </a:prstGeom>
          <a:noFill/>
          <a:ln w="9525">
            <a:noFill/>
            <a:miter lim="800000"/>
          </a:ln>
        </p:spPr>
      </p:pic>
      <p:sp>
        <p:nvSpPr>
          <p:cNvPr id="75779" name="Oval 18"/>
          <p:cNvSpPr>
            <a:spLocks noChangeArrowheads="1"/>
          </p:cNvSpPr>
          <p:nvPr/>
        </p:nvSpPr>
        <p:spPr bwMode="auto">
          <a:xfrm>
            <a:off x="2286000" y="3594100"/>
            <a:ext cx="5943600" cy="4572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5780" name="Text Box 9"/>
          <p:cNvSpPr txBox="1">
            <a:spLocks noChangeArrowheads="1"/>
          </p:cNvSpPr>
          <p:nvPr/>
        </p:nvSpPr>
        <p:spPr bwMode="auto">
          <a:xfrm>
            <a:off x="4495800" y="2362200"/>
            <a:ext cx="2960688"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HTTP-PUT random named PNGs?</a:t>
            </a:r>
          </a:p>
        </p:txBody>
      </p:sp>
      <p:sp>
        <p:nvSpPr>
          <p:cNvPr id="75781" name="Line 10"/>
          <p:cNvSpPr>
            <a:spLocks noChangeShapeType="1"/>
          </p:cNvSpPr>
          <p:nvPr/>
        </p:nvSpPr>
        <p:spPr bwMode="auto">
          <a:xfrm flipH="1">
            <a:off x="3581400" y="2667000"/>
            <a:ext cx="838200" cy="533400"/>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75782" name="Oval 18"/>
          <p:cNvSpPr>
            <a:spLocks noChangeArrowheads="1"/>
          </p:cNvSpPr>
          <p:nvPr/>
        </p:nvSpPr>
        <p:spPr bwMode="auto">
          <a:xfrm>
            <a:off x="2514600" y="4038600"/>
            <a:ext cx="990600" cy="3048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5783" name="Line 10"/>
          <p:cNvSpPr>
            <a:spLocks noChangeShapeType="1"/>
          </p:cNvSpPr>
          <p:nvPr/>
        </p:nvSpPr>
        <p:spPr bwMode="auto">
          <a:xfrm flipH="1">
            <a:off x="5257800" y="3048000"/>
            <a:ext cx="304800" cy="533400"/>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75784" name="Oval 18"/>
          <p:cNvSpPr>
            <a:spLocks noChangeArrowheads="1"/>
          </p:cNvSpPr>
          <p:nvPr/>
        </p:nvSpPr>
        <p:spPr bwMode="auto">
          <a:xfrm>
            <a:off x="2590800" y="2971800"/>
            <a:ext cx="990600" cy="4572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5785" name="Text Box 9"/>
          <p:cNvSpPr txBox="1">
            <a:spLocks noChangeArrowheads="1"/>
          </p:cNvSpPr>
          <p:nvPr/>
        </p:nvSpPr>
        <p:spPr bwMode="auto">
          <a:xfrm>
            <a:off x="5486400" y="2743200"/>
            <a:ext cx="2124075"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Suspicious query string</a:t>
            </a:r>
          </a:p>
        </p:txBody>
      </p:sp>
      <p:sp>
        <p:nvSpPr>
          <p:cNvPr id="75786" name="Text Box 9"/>
          <p:cNvSpPr txBox="1">
            <a:spLocks noChangeArrowheads="1"/>
          </p:cNvSpPr>
          <p:nvPr/>
        </p:nvSpPr>
        <p:spPr bwMode="auto">
          <a:xfrm>
            <a:off x="4419600" y="4343400"/>
            <a:ext cx="2292350"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International destination</a:t>
            </a:r>
          </a:p>
        </p:txBody>
      </p:sp>
      <p:sp>
        <p:nvSpPr>
          <p:cNvPr id="75787" name="Line 10"/>
          <p:cNvSpPr>
            <a:spLocks noChangeShapeType="1"/>
          </p:cNvSpPr>
          <p:nvPr/>
        </p:nvSpPr>
        <p:spPr bwMode="auto">
          <a:xfrm flipH="1" flipV="1">
            <a:off x="3505200" y="4191000"/>
            <a:ext cx="838200" cy="304800"/>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75788" name="Text Box 9"/>
          <p:cNvSpPr txBox="1">
            <a:spLocks noChangeArrowheads="1"/>
          </p:cNvSpPr>
          <p:nvPr/>
        </p:nvSpPr>
        <p:spPr bwMode="auto">
          <a:xfrm>
            <a:off x="3733800" y="5105400"/>
            <a:ext cx="3346450"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 807 more of these HTTP Sessions….</a:t>
            </a:r>
          </a:p>
        </p:txBody>
      </p:sp>
      <p:sp>
        <p:nvSpPr>
          <p:cNvPr id="75789" name="Oval 18"/>
          <p:cNvSpPr>
            <a:spLocks noChangeArrowheads="1"/>
          </p:cNvSpPr>
          <p:nvPr/>
        </p:nvSpPr>
        <p:spPr bwMode="auto">
          <a:xfrm>
            <a:off x="3429000" y="1371600"/>
            <a:ext cx="990600" cy="3048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5790" name="Text Box 9"/>
          <p:cNvSpPr txBox="1">
            <a:spLocks noChangeArrowheads="1"/>
          </p:cNvSpPr>
          <p:nvPr/>
        </p:nvSpPr>
        <p:spPr bwMode="auto">
          <a:xfrm>
            <a:off x="5562600" y="685800"/>
            <a:ext cx="1222375"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Breadcrumb</a:t>
            </a:r>
          </a:p>
        </p:txBody>
      </p:sp>
      <p:sp>
        <p:nvSpPr>
          <p:cNvPr id="75791" name="Line 10"/>
          <p:cNvSpPr>
            <a:spLocks noChangeShapeType="1"/>
          </p:cNvSpPr>
          <p:nvPr/>
        </p:nvSpPr>
        <p:spPr bwMode="auto">
          <a:xfrm flipH="1">
            <a:off x="4419600" y="1022350"/>
            <a:ext cx="1193800" cy="425450"/>
          </a:xfrm>
          <a:prstGeom prst="line">
            <a:avLst/>
          </a:prstGeom>
          <a:noFill/>
          <a:ln w="28575">
            <a:solidFill>
              <a:srgbClr val="FF0000"/>
            </a:solidFill>
            <a:round/>
            <a:tailEnd type="triangle" w="med" len="med"/>
          </a:ln>
        </p:spPr>
        <p:txBody>
          <a:bodyPr>
            <a:prstTxWarp prst="textNoShape">
              <a:avLst/>
            </a:prstTxWarp>
          </a:bodyPr>
          <a:lstStyle/>
          <a:p>
            <a:endParaRPr lang="en-US"/>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6801" name="Rectangle 2"/>
          <p:cNvSpPr>
            <a:spLocks noGrp="1" noChangeArrowheads="1"/>
          </p:cNvSpPr>
          <p:nvPr>
            <p:ph type="title"/>
          </p:nvPr>
        </p:nvSpPr>
        <p:spPr/>
        <p:txBody>
          <a:bodyPr/>
          <a:lstStyle/>
          <a:p>
            <a:r>
              <a:rPr lang="en-US" smtClean="0"/>
              <a:t>Content Analysis</a:t>
            </a:r>
          </a:p>
        </p:txBody>
      </p:sp>
      <p:pic>
        <p:nvPicPr>
          <p:cNvPr id="76802" name="Picture 5"/>
          <p:cNvPicPr>
            <a:picLocks noChangeAspect="1" noChangeArrowheads="1"/>
          </p:cNvPicPr>
          <p:nvPr/>
        </p:nvPicPr>
        <p:blipFill>
          <a:blip r:embed="rId3"/>
          <a:stretch>
            <a:fillRect/>
          </a:stretch>
        </p:blipFill>
        <p:spPr bwMode="auto">
          <a:xfrm>
            <a:off x="1143000" y="1143000"/>
            <a:ext cx="7138988" cy="5221288"/>
          </a:xfrm>
          <a:prstGeom prst="rect">
            <a:avLst/>
          </a:prstGeom>
          <a:noFill/>
          <a:ln w="9525">
            <a:noFill/>
            <a:miter lim="800000"/>
          </a:ln>
        </p:spPr>
      </p:pic>
      <p:sp>
        <p:nvSpPr>
          <p:cNvPr id="76803" name="Oval 18"/>
          <p:cNvSpPr>
            <a:spLocks noChangeArrowheads="1"/>
          </p:cNvSpPr>
          <p:nvPr/>
        </p:nvSpPr>
        <p:spPr bwMode="auto">
          <a:xfrm>
            <a:off x="2362200" y="2819400"/>
            <a:ext cx="990600" cy="3048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6804" name="Text Box 9"/>
          <p:cNvSpPr txBox="1">
            <a:spLocks noChangeArrowheads="1"/>
          </p:cNvSpPr>
          <p:nvPr/>
        </p:nvSpPr>
        <p:spPr bwMode="auto">
          <a:xfrm>
            <a:off x="4267200" y="2438400"/>
            <a:ext cx="955675" cy="336550"/>
          </a:xfrm>
          <a:prstGeom prst="rect">
            <a:avLst/>
          </a:prstGeom>
          <a:noFill/>
          <a:ln w="9525">
            <a:noFill/>
            <a:miter lim="800000"/>
          </a:ln>
        </p:spPr>
        <p:txBody>
          <a:bodyPr wrap="none">
            <a:prstTxWarp prst="textNoShape">
              <a:avLst/>
            </a:prstTxWarp>
            <a:spAutoFit/>
          </a:bodyPr>
          <a:lstStyle/>
          <a:p>
            <a:r>
              <a:rPr lang="en-US" sz="1600" b="1">
                <a:solidFill>
                  <a:schemeClr val="bg1"/>
                </a:solidFill>
                <a:latin typeface="Calibri" pitchFamily="-72" charset="0"/>
              </a:rPr>
              <a:t>HTTP Put</a:t>
            </a:r>
          </a:p>
        </p:txBody>
      </p:sp>
      <p:sp>
        <p:nvSpPr>
          <p:cNvPr id="76805" name="Line 10"/>
          <p:cNvSpPr>
            <a:spLocks noChangeShapeType="1"/>
          </p:cNvSpPr>
          <p:nvPr/>
        </p:nvSpPr>
        <p:spPr bwMode="auto">
          <a:xfrm flipH="1">
            <a:off x="3352800" y="2667000"/>
            <a:ext cx="838200" cy="228600"/>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76806" name="Line 10"/>
          <p:cNvSpPr>
            <a:spLocks noChangeShapeType="1"/>
          </p:cNvSpPr>
          <p:nvPr/>
        </p:nvSpPr>
        <p:spPr bwMode="auto">
          <a:xfrm flipH="1">
            <a:off x="3048000" y="4114800"/>
            <a:ext cx="685800" cy="838200"/>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76807" name="Text Box 9"/>
          <p:cNvSpPr txBox="1">
            <a:spLocks noChangeArrowheads="1"/>
          </p:cNvSpPr>
          <p:nvPr/>
        </p:nvSpPr>
        <p:spPr bwMode="auto">
          <a:xfrm>
            <a:off x="3733800" y="3733800"/>
            <a:ext cx="2547938"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Encoded/Encrypted content</a:t>
            </a:r>
          </a:p>
        </p:txBody>
      </p:sp>
      <p:sp>
        <p:nvSpPr>
          <p:cNvPr id="76808" name="Text Box 9"/>
          <p:cNvSpPr txBox="1">
            <a:spLocks noChangeArrowheads="1"/>
          </p:cNvSpPr>
          <p:nvPr/>
        </p:nvSpPr>
        <p:spPr bwMode="auto">
          <a:xfrm>
            <a:off x="5562600" y="762000"/>
            <a:ext cx="1222375" cy="336550"/>
          </a:xfrm>
          <a:prstGeom prst="rect">
            <a:avLst/>
          </a:prstGeom>
          <a:noFill/>
          <a:ln w="9525">
            <a:noFill/>
            <a:miter lim="800000"/>
          </a:ln>
        </p:spPr>
        <p:txBody>
          <a:bodyPr wrap="none">
            <a:prstTxWarp prst="textNoShape">
              <a:avLst/>
            </a:prstTxWarp>
            <a:spAutoFit/>
          </a:bodyPr>
          <a:lstStyle/>
          <a:p>
            <a:r>
              <a:rPr lang="en-US" sz="1600" b="1">
                <a:latin typeface="Calibri" pitchFamily="-72" charset="0"/>
              </a:rPr>
              <a:t>Breadcrumb</a:t>
            </a:r>
          </a:p>
        </p:txBody>
      </p:sp>
      <p:sp>
        <p:nvSpPr>
          <p:cNvPr id="76809" name="Line 10"/>
          <p:cNvSpPr>
            <a:spLocks noChangeShapeType="1"/>
          </p:cNvSpPr>
          <p:nvPr/>
        </p:nvSpPr>
        <p:spPr bwMode="auto">
          <a:xfrm flipH="1">
            <a:off x="4572000" y="946150"/>
            <a:ext cx="1041400" cy="501650"/>
          </a:xfrm>
          <a:prstGeom prst="line">
            <a:avLst/>
          </a:prstGeom>
          <a:noFill/>
          <a:ln w="28575">
            <a:solidFill>
              <a:srgbClr val="FF0000"/>
            </a:solidFill>
            <a:round/>
            <a:tailEnd type="triangle" w="med" len="med"/>
          </a:ln>
        </p:spPr>
        <p:txBody>
          <a:bodyPr>
            <a:prstTxWarp prst="textNoShape">
              <a:avLst/>
            </a:prstTxWarp>
          </a:bodyPr>
          <a:lstStyle/>
          <a:p>
            <a:endParaRPr lang="en-US"/>
          </a:p>
        </p:txBody>
      </p:sp>
      <p:sp>
        <p:nvSpPr>
          <p:cNvPr id="76810" name="Oval 18"/>
          <p:cNvSpPr>
            <a:spLocks noChangeArrowheads="1"/>
          </p:cNvSpPr>
          <p:nvPr/>
        </p:nvSpPr>
        <p:spPr bwMode="auto">
          <a:xfrm>
            <a:off x="3048000" y="1295400"/>
            <a:ext cx="1524000" cy="3810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
        <p:nvSpPr>
          <p:cNvPr id="76811" name="Oval 18"/>
          <p:cNvSpPr>
            <a:spLocks noChangeArrowheads="1"/>
          </p:cNvSpPr>
          <p:nvPr/>
        </p:nvSpPr>
        <p:spPr bwMode="auto">
          <a:xfrm>
            <a:off x="1446213" y="4953000"/>
            <a:ext cx="6678612" cy="1125538"/>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7825" name="Rectangle 2"/>
          <p:cNvSpPr>
            <a:spLocks noGrp="1" noChangeArrowheads="1"/>
          </p:cNvSpPr>
          <p:nvPr>
            <p:ph type="title"/>
          </p:nvPr>
        </p:nvSpPr>
        <p:spPr/>
        <p:txBody>
          <a:bodyPr/>
          <a:lstStyle/>
          <a:p>
            <a:r>
              <a:rPr lang="en-US" smtClean="0"/>
              <a:t>Geographic Activity Map </a:t>
            </a:r>
          </a:p>
        </p:txBody>
      </p:sp>
      <p:pic>
        <p:nvPicPr>
          <p:cNvPr id="77826" name="Picture 4"/>
          <p:cNvPicPr>
            <a:picLocks noChangeAspect="1" noChangeArrowheads="1"/>
          </p:cNvPicPr>
          <p:nvPr/>
        </p:nvPicPr>
        <p:blipFill>
          <a:blip r:embed="rId3"/>
          <a:stretch>
            <a:fillRect/>
          </a:stretch>
        </p:blipFill>
        <p:spPr bwMode="auto">
          <a:xfrm>
            <a:off x="1270000" y="1154113"/>
            <a:ext cx="7216775" cy="4406900"/>
          </a:xfrm>
          <a:prstGeom prst="rect">
            <a:avLst/>
          </a:prstGeom>
          <a:noFill/>
          <a:ln w="9525">
            <a:noFill/>
            <a:miter lim="800000"/>
          </a:ln>
        </p:spPr>
      </p:pic>
    </p:spTree>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8849" name="Rectangle 2"/>
          <p:cNvSpPr>
            <a:spLocks noGrp="1" noChangeArrowheads="1"/>
          </p:cNvSpPr>
          <p:nvPr>
            <p:ph type="title"/>
          </p:nvPr>
        </p:nvSpPr>
        <p:spPr/>
        <p:txBody>
          <a:bodyPr/>
          <a:lstStyle/>
          <a:p>
            <a:r>
              <a:rPr lang="en-US" smtClean="0"/>
              <a:t>BOT Examination Summary</a:t>
            </a:r>
          </a:p>
        </p:txBody>
      </p:sp>
      <p:sp>
        <p:nvSpPr>
          <p:cNvPr id="78850" name="Rectangle 3"/>
          <p:cNvSpPr>
            <a:spLocks noGrp="1" noChangeArrowheads="1"/>
          </p:cNvSpPr>
          <p:nvPr>
            <p:ph idx="1"/>
          </p:nvPr>
        </p:nvSpPr>
        <p:spPr/>
        <p:txBody>
          <a:bodyPr/>
          <a:lstStyle/>
          <a:p>
            <a:pPr lvl="1"/>
            <a:r>
              <a:rPr lang="en-US" sz="1800" smtClean="0"/>
              <a:t>Clearly using host to SPAM</a:t>
            </a:r>
          </a:p>
          <a:p>
            <a:pPr lvl="1"/>
            <a:r>
              <a:rPr lang="en-US" sz="1800" smtClean="0"/>
              <a:t>Using HTTP for Command and Control</a:t>
            </a:r>
          </a:p>
          <a:p>
            <a:pPr lvl="2"/>
            <a:r>
              <a:rPr lang="en-US" sz="1600" smtClean="0"/>
              <a:t>.png PUT</a:t>
            </a:r>
          </a:p>
          <a:p>
            <a:pPr lvl="1"/>
            <a:r>
              <a:rPr lang="en-US" sz="1800" smtClean="0"/>
              <a:t>Global BOT</a:t>
            </a:r>
          </a:p>
          <a:p>
            <a:pPr lvl="1"/>
            <a:r>
              <a:rPr lang="en-US" sz="1800" smtClean="0"/>
              <a:t>Top domain name in HTTP C&amp;C traffic is “adoresong.com”.</a:t>
            </a:r>
          </a:p>
          <a:p>
            <a:pPr lvl="2"/>
            <a:r>
              <a:rPr lang="en-US" sz="1600" smtClean="0"/>
              <a:t>Adoresong.com was one of the domains that was used during the social engineering spam that Waledac used</a:t>
            </a:r>
          </a:p>
          <a:p>
            <a:pPr lvl="1"/>
            <a:r>
              <a:rPr lang="en-US" sz="1800" smtClean="0"/>
              <a:t>Spam is a cover for other data exfiltration activity</a:t>
            </a:r>
          </a:p>
          <a:p>
            <a:pPr lvl="2"/>
            <a:endParaRPr lang="en-US" sz="1600" smtClean="0"/>
          </a:p>
        </p:txBody>
      </p:sp>
      <p:pic>
        <p:nvPicPr>
          <p:cNvPr id="78851" name="Picture 4"/>
          <p:cNvPicPr>
            <a:picLocks noChangeAspect="1" noChangeArrowheads="1"/>
          </p:cNvPicPr>
          <p:nvPr/>
        </p:nvPicPr>
        <p:blipFill>
          <a:blip r:embed="rId3"/>
          <a:stretch>
            <a:fillRect/>
          </a:stretch>
        </p:blipFill>
        <p:spPr bwMode="auto">
          <a:xfrm>
            <a:off x="827088" y="4335463"/>
            <a:ext cx="6792912" cy="1762125"/>
          </a:xfrm>
          <a:prstGeom prst="rect">
            <a:avLst/>
          </a:prstGeom>
          <a:noFill/>
          <a:ln w="9525">
            <a:noFill/>
            <a:miter lim="800000"/>
          </a:ln>
        </p:spPr>
      </p:pic>
      <p:sp>
        <p:nvSpPr>
          <p:cNvPr id="78852" name="Oval 18"/>
          <p:cNvSpPr>
            <a:spLocks noChangeArrowheads="1"/>
          </p:cNvSpPr>
          <p:nvPr/>
        </p:nvSpPr>
        <p:spPr bwMode="auto">
          <a:xfrm>
            <a:off x="1208088" y="5173663"/>
            <a:ext cx="1219200" cy="457200"/>
          </a:xfrm>
          <a:prstGeom prst="ellipse">
            <a:avLst/>
          </a:prstGeom>
          <a:noFill/>
          <a:ln w="31750">
            <a:solidFill>
              <a:srgbClr val="FF0000"/>
            </a:solidFill>
            <a:round/>
          </a:ln>
        </p:spPr>
        <p:txBody>
          <a:bodyPr>
            <a:prstTxWarp prst="textNoShape">
              <a:avLst/>
            </a:prstTxWarp>
          </a:bodyPr>
          <a:lstStyle/>
          <a:p>
            <a:endParaRPr lang="en-US">
              <a:latin typeface="Calibri" pitchFamily="-72" charset="0"/>
            </a:endParaRP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80897" name="Title 1"/>
          <p:cNvSpPr>
            <a:spLocks noGrp="1"/>
          </p:cNvSpPr>
          <p:nvPr>
            <p:ph type="ctrTitle"/>
          </p:nvPr>
        </p:nvSpPr>
        <p:spPr/>
        <p:txBody>
          <a:bodyPr/>
          <a:lstStyle/>
          <a:p>
            <a:r>
              <a:rPr lang="en-US" smtClean="0">
                <a:latin typeface="Arial" pitchFamily="-72" charset="0"/>
                <a:ea typeface="Arial" pitchFamily="-72" charset="0"/>
                <a:cs typeface="Arial" pitchFamily="-72" charset="0"/>
              </a:rPr>
              <a:t>Case Study</a:t>
            </a:r>
          </a:p>
        </p:txBody>
      </p:sp>
      <p:sp>
        <p:nvSpPr>
          <p:cNvPr id="80898" name="Subtitle 2"/>
          <p:cNvSpPr>
            <a:spLocks noGrp="1"/>
          </p:cNvSpPr>
          <p:nvPr>
            <p:ph type="subTitle" idx="1"/>
          </p:nvPr>
        </p:nvSpPr>
        <p:spPr/>
        <p:txBody>
          <a:bodyPr/>
          <a:lstStyle/>
          <a:p>
            <a:r>
              <a:rPr lang="en-US" smtClean="0"/>
              <a:t>Understanding a Custom ZeuS-based APT Spear Phishing Attack</a:t>
            </a:r>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rtlCol="0">
            <a:normAutofit fontScale="90000"/>
          </a:bodyPr>
          <a:lstStyle/>
          <a:p>
            <a:pPr fontAlgn="auto">
              <a:spcAft>
                <a:spcPct val="0"/>
              </a:spcAft>
              <a:defRPr/>
            </a:pPr>
            <a:r>
              <a:rPr lang="en-US" smtClean="0">
                <a:ea typeface="+mj-ea"/>
                <a:cs typeface="Arial Bold"/>
              </a:rPr>
              <a:t>Advanced Threats Are More Prevalent Than You Think</a:t>
            </a:r>
            <a:endParaRPr lang="en-US">
              <a:ea typeface="+mj-ea"/>
              <a:cs typeface="Arial Bold"/>
            </a:endParaRPr>
          </a:p>
        </p:txBody>
      </p:sp>
      <p:sp>
        <p:nvSpPr>
          <p:cNvPr id="81922" name="Content Placeholder 2"/>
          <p:cNvSpPr>
            <a:spLocks noGrp="1"/>
          </p:cNvSpPr>
          <p:nvPr>
            <p:ph sz="half" idx="1"/>
          </p:nvPr>
        </p:nvSpPr>
        <p:spPr>
          <a:xfrm>
            <a:off x="304800" y="1600200"/>
            <a:ext cx="3371850" cy="4800600"/>
          </a:xfrm>
        </p:spPr>
        <p:txBody>
          <a:bodyPr/>
          <a:lstStyle/>
          <a:p>
            <a:r>
              <a:rPr lang="en-US" smtClean="0"/>
              <a:t>There are many commercial and non-commercial variants of Trojans such as ZeuS that have been developed by eCrime groups for specific targets of interest:</a:t>
            </a:r>
          </a:p>
          <a:p>
            <a:pPr lvl="1"/>
            <a:r>
              <a:rPr lang="en-US" smtClean="0"/>
              <a:t>Banks, DIB, specific government agencies in U.S. and Europe</a:t>
            </a:r>
          </a:p>
          <a:p>
            <a:r>
              <a:rPr lang="en-US" smtClean="0"/>
              <a:t>Numerous signs of collaboration among malware writers, including “best practices” for improving techniques for detection avoidance and resilience (e.g. ZeuS and Waledac collaboration noted in NetWitness “Kneber” report)</a:t>
            </a:r>
          </a:p>
        </p:txBody>
      </p:sp>
      <p:sp>
        <p:nvSpPr>
          <p:cNvPr id="81923" name="Content Placeholder 3"/>
          <p:cNvSpPr>
            <a:spLocks noGrp="1"/>
          </p:cNvSpPr>
          <p:nvPr>
            <p:ph sz="half" idx="2"/>
          </p:nvPr>
        </p:nvSpPr>
        <p:spPr>
          <a:xfrm>
            <a:off x="4686300" y="4510088"/>
            <a:ext cx="4229100" cy="1890712"/>
          </a:xfrm>
        </p:spPr>
        <p:txBody>
          <a:bodyPr/>
          <a:lstStyle/>
          <a:p>
            <a:r>
              <a:rPr lang="en-US" smtClean="0"/>
              <a:t>New features, such as the inclusion of robust Backconnect reverse proxy capabilities</a:t>
            </a:r>
          </a:p>
          <a:p>
            <a:r>
              <a:rPr lang="en-US" smtClean="0"/>
              <a:t>Many of these non-commercial variants are invisible to typical security tools</a:t>
            </a:r>
          </a:p>
          <a:p>
            <a:endParaRPr lang="en-US" smtClean="0"/>
          </a:p>
        </p:txBody>
      </p:sp>
      <p:pic>
        <p:nvPicPr>
          <p:cNvPr id="81924" name="Picture 4"/>
          <p:cNvPicPr>
            <a:picLocks noChangeAspect="1"/>
          </p:cNvPicPr>
          <p:nvPr/>
        </p:nvPicPr>
        <p:blipFill>
          <a:blip r:embed="rId3"/>
          <a:stretch>
            <a:fillRect/>
          </a:stretch>
        </p:blipFill>
        <p:spPr bwMode="auto">
          <a:xfrm>
            <a:off x="3676650" y="1295400"/>
            <a:ext cx="5448300" cy="2936875"/>
          </a:xfrm>
          <a:prstGeom prst="rect">
            <a:avLst/>
          </a:prstGeom>
          <a:noFill/>
          <a:ln w="9525">
            <a:noFill/>
            <a:miter lim="800000"/>
          </a:ln>
        </p:spPr>
      </p:pic>
      <p:sp>
        <p:nvSpPr>
          <p:cNvPr id="81925" name="TextBox 5"/>
          <p:cNvSpPr txBox="1">
            <a:spLocks noChangeArrowheads="1"/>
          </p:cNvSpPr>
          <p:nvPr/>
        </p:nvSpPr>
        <p:spPr bwMode="auto">
          <a:xfrm>
            <a:off x="3676650" y="4278313"/>
            <a:ext cx="2463800" cy="228600"/>
          </a:xfrm>
          <a:prstGeom prst="rect">
            <a:avLst/>
          </a:prstGeom>
          <a:noFill/>
          <a:ln w="9525">
            <a:noFill/>
            <a:miter lim="800000"/>
          </a:ln>
        </p:spPr>
        <p:txBody>
          <a:bodyPr>
            <a:prstTxWarp prst="textNoShape">
              <a:avLst/>
            </a:prstTxWarp>
            <a:spAutoFit/>
          </a:bodyPr>
          <a:lstStyle/>
          <a:p>
            <a:r>
              <a:rPr lang="en-US" sz="900">
                <a:latin typeface="Calibri" pitchFamily="-72" charset="0"/>
              </a:rPr>
              <a:t>Source:  iSightpartners</a:t>
            </a:r>
          </a:p>
        </p:txBody>
      </p:sp>
    </p:spTree>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82945" name="Title 1"/>
          <p:cNvSpPr>
            <a:spLocks noGrp="1"/>
          </p:cNvSpPr>
          <p:nvPr>
            <p:ph type="title"/>
          </p:nvPr>
        </p:nvSpPr>
        <p:spPr/>
        <p:txBody>
          <a:bodyPr/>
          <a:lstStyle/>
          <a:p>
            <a:r>
              <a:rPr lang="en-US" smtClean="0"/>
              <a:t>Continued Targeted Attacks Against USG Assets</a:t>
            </a:r>
          </a:p>
        </p:txBody>
      </p:sp>
      <p:sp>
        <p:nvSpPr>
          <p:cNvPr id="82946" name="Content Placeholder 2"/>
          <p:cNvSpPr>
            <a:spLocks noGrp="1"/>
          </p:cNvSpPr>
          <p:nvPr>
            <p:ph idx="1"/>
          </p:nvPr>
        </p:nvSpPr>
        <p:spPr>
          <a:xfrm>
            <a:off x="304800" y="1600200"/>
            <a:ext cx="8610600" cy="2209800"/>
          </a:xfrm>
        </p:spPr>
        <p:txBody>
          <a:bodyPr/>
          <a:lstStyle/>
          <a:p>
            <a:r>
              <a:rPr lang="en-US" smtClean="0"/>
              <a:t>During the last year+ there has been an ongoing campaign associated with forged emails containing targeted ZeuS infections</a:t>
            </a:r>
          </a:p>
          <a:p>
            <a:r>
              <a:rPr lang="en-US" smtClean="0"/>
              <a:t>Typical scenario is email from some “reliable” email address containing spear phishing text of interest and link to custom ZeuS site</a:t>
            </a:r>
          </a:p>
          <a:p>
            <a:r>
              <a:rPr lang="en-US" smtClean="0"/>
              <a:t>Parallels:  this approach directly imitates non-USG mass eCrime ZeuS approaches</a:t>
            </a:r>
          </a:p>
        </p:txBody>
      </p:sp>
      <p:sp>
        <p:nvSpPr>
          <p:cNvPr id="4" name="TextBox 3"/>
          <p:cNvSpPr txBox="1"/>
          <p:nvPr/>
        </p:nvSpPr>
        <p:spPr>
          <a:xfrm>
            <a:off x="1079500" y="3810000"/>
            <a:ext cx="7607300" cy="2235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ct val="0"/>
              </a:spcBef>
              <a:spcAft>
                <a:spcPct val="0"/>
              </a:spcAft>
              <a:defRPr/>
            </a:pPr>
            <a:r>
              <a:rPr lang="en-US" sz="1000"/>
              <a:t>Subject: DEFINING AND DETERRING CYBER WAR</a:t>
            </a:r>
          </a:p>
          <a:p>
            <a:pPr fontAlgn="auto">
              <a:spcBef>
                <a:spcPct val="0"/>
              </a:spcBef>
              <a:spcAft>
                <a:spcPct val="0"/>
              </a:spcAft>
              <a:defRPr/>
            </a:pPr>
            <a:r>
              <a:rPr lang="en-US" sz="1000"/>
              <a:t>From: ctd@nsa.gov</a:t>
            </a:r>
          </a:p>
          <a:p>
            <a:pPr fontAlgn="auto">
              <a:spcBef>
                <a:spcPct val="0"/>
              </a:spcBef>
              <a:spcAft>
                <a:spcPct val="0"/>
              </a:spcAft>
              <a:defRPr/>
            </a:pPr>
            <a:r>
              <a:rPr lang="en-US" sz="1000"/>
              <a:t>U.S. Army War College, Carlisle Barracks, PA 17013‐5050</a:t>
            </a:r>
          </a:p>
          <a:p>
            <a:pPr fontAlgn="auto">
              <a:spcBef>
                <a:spcPct val="0"/>
              </a:spcBef>
              <a:spcAft>
                <a:spcPct val="0"/>
              </a:spcAft>
              <a:defRPr/>
            </a:pPr>
            <a:r>
              <a:rPr lang="en-US" sz="1000"/>
              <a:t>December 2009</a:t>
            </a:r>
          </a:p>
          <a:p>
            <a:pPr fontAlgn="auto">
              <a:spcBef>
                <a:spcPct val="0"/>
              </a:spcBef>
              <a:spcAft>
                <a:spcPct val="0"/>
              </a:spcAft>
              <a:defRPr/>
            </a:pPr>
            <a:r>
              <a:rPr lang="en-US" sz="1000"/>
              <a:t>DEFINING AND DETERRING CYBER WAR</a:t>
            </a:r>
          </a:p>
          <a:p>
            <a:pPr fontAlgn="auto">
              <a:spcBef>
                <a:spcPct val="0"/>
              </a:spcBef>
              <a:spcAft>
                <a:spcPct val="0"/>
              </a:spcAft>
              <a:defRPr/>
            </a:pPr>
            <a:r>
              <a:rPr lang="en-US" sz="1000"/>
              <a:t>Since the advent of the Internet in the 1990s, not all users have acted in cyberspace for peaceful purposes. In fact, the threat and impact of attack in and through cyberspace has continuously grown to the extent that cyberspace has emerged as a setting for war on par with land, sea, air, and space, with increasing potential to damage the national security of states, as illustrated by attacks on Estonia and Georgia. Roughly a decade after the advent of the Internet, the international community still has no codified, sanctioned body of norms to govern state action in cyberspace. Such a body of norms, or regime, must be established to deter aggression in cyberspace. This project explores the potential for cyber attack to cause exceptionally grave damage to a state’s national security, and examines cyber attack as an act of war. The paper examines</a:t>
            </a:r>
          </a:p>
          <a:p>
            <a:pPr fontAlgn="auto">
              <a:spcBef>
                <a:spcPct val="0"/>
              </a:spcBef>
              <a:spcAft>
                <a:spcPct val="0"/>
              </a:spcAft>
              <a:defRPr/>
            </a:pPr>
            <a:r>
              <a:rPr lang="en-US" sz="1000"/>
              <a:t>efforts to apply existing international norms to cyberspace and also assesses how traditional concepts of deterrence apply in cyberspace. The project concludes that cyber attack, under certain conditions, must be treated as an act of war, that deterrence works to dissuade cyber aggression, and provides recommendations to protect American national interests.</a:t>
            </a:r>
          </a:p>
        </p:txBody>
      </p:sp>
      <p:sp>
        <p:nvSpPr>
          <p:cNvPr id="82948" name="TextBox 4"/>
          <p:cNvSpPr txBox="1">
            <a:spLocks noChangeArrowheads="1"/>
          </p:cNvSpPr>
          <p:nvPr/>
        </p:nvSpPr>
        <p:spPr bwMode="auto">
          <a:xfrm>
            <a:off x="3430588" y="6216650"/>
            <a:ext cx="2463800" cy="228600"/>
          </a:xfrm>
          <a:prstGeom prst="rect">
            <a:avLst/>
          </a:prstGeom>
          <a:noFill/>
          <a:ln w="9525">
            <a:noFill/>
            <a:miter lim="800000"/>
          </a:ln>
        </p:spPr>
        <p:txBody>
          <a:bodyPr>
            <a:prstTxWarp prst="textNoShape">
              <a:avLst/>
            </a:prstTxWarp>
            <a:spAutoFit/>
          </a:bodyPr>
          <a:lstStyle/>
          <a:p>
            <a:r>
              <a:rPr lang="en-US" sz="900">
                <a:latin typeface="Calibri" pitchFamily="-72" charset="0"/>
              </a:rPr>
              <a:t>Source:  iSightpartners</a:t>
            </a: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3553" name="Title 1"/>
          <p:cNvSpPr>
            <a:spLocks noGrp="1"/>
          </p:cNvSpPr>
          <p:nvPr>
            <p:ph type="ctrTitle"/>
          </p:nvPr>
        </p:nvSpPr>
        <p:spPr/>
        <p:txBody>
          <a:bodyPr/>
          <a:lstStyle/>
          <a:p>
            <a:r>
              <a:rPr lang="en-US" smtClean="0">
                <a:latin typeface="Arial" pitchFamily="-72" charset="0"/>
                <a:ea typeface="Arial" pitchFamily="-72" charset="0"/>
                <a:cs typeface="Arial" pitchFamily="-72" charset="0"/>
              </a:rPr>
              <a:t>The Threat Landscape</a:t>
            </a:r>
          </a:p>
        </p:txBody>
      </p:sp>
      <p:sp>
        <p:nvSpPr>
          <p:cNvPr id="23554" name="Subtitle 2"/>
          <p:cNvSpPr>
            <a:spLocks noGrp="1"/>
          </p:cNvSpPr>
          <p:nvPr>
            <p:ph type="subTitle" idx="1"/>
          </p:nvPr>
        </p:nvSpPr>
        <p:spPr/>
        <p:txBody>
          <a:bodyPr/>
          <a:lstStyle/>
          <a:p>
            <a:r>
              <a:rPr lang="en-US" smtClean="0"/>
              <a:t>Time to Change the Way We Do Things</a:t>
            </a:r>
          </a:p>
        </p:txBody>
      </p:sp>
    </p:spTree>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rtlCol="0">
            <a:normAutofit fontScale="90000"/>
          </a:bodyPr>
          <a:lstStyle/>
          <a:p>
            <a:pPr fontAlgn="auto">
              <a:spcAft>
                <a:spcPct val="0"/>
              </a:spcAft>
              <a:defRPr/>
            </a:pPr>
            <a:r>
              <a:rPr lang="en-US" smtClean="0">
                <a:ea typeface="+mj-ea"/>
                <a:cs typeface="Arial Bold"/>
              </a:rPr>
              <a:t>“DPRK has carried out nuclear missile attack on Japan”</a:t>
            </a:r>
            <a:endParaRPr lang="en-US">
              <a:ea typeface="+mj-ea"/>
              <a:cs typeface="Arial Bold"/>
            </a:endParaRPr>
          </a:p>
        </p:txBody>
      </p:sp>
      <p:sp>
        <p:nvSpPr>
          <p:cNvPr id="83970" name="Content Placeholder 2"/>
          <p:cNvSpPr>
            <a:spLocks noGrp="1"/>
          </p:cNvSpPr>
          <p:nvPr>
            <p:ph idx="1"/>
          </p:nvPr>
        </p:nvSpPr>
        <p:spPr/>
        <p:txBody>
          <a:bodyPr/>
          <a:lstStyle/>
          <a:p>
            <a:r>
              <a:rPr lang="en-US" smtClean="0"/>
              <a:t>Email with bogus message about a missile attack on Japan by the DPRK received by member of the intelligence community</a:t>
            </a:r>
          </a:p>
          <a:p>
            <a:r>
              <a:rPr lang="en-US" smtClean="0"/>
              <a:t>The sender’s email from this example is forged – </a:t>
            </a:r>
            <a:r>
              <a:rPr lang="en-US" smtClean="0">
                <a:hlinkClick r:id="rId3"/>
              </a:rPr>
              <a:t>nic@dni.gov</a:t>
            </a:r>
            <a:endParaRPr lang="en-US" smtClean="0"/>
          </a:p>
          <a:p>
            <a:pPr lvl="1"/>
            <a:r>
              <a:rPr lang="en-US" smtClean="0"/>
              <a:t>Other forged senders used in same phish – e.g., </a:t>
            </a:r>
            <a:r>
              <a:rPr lang="en-US" smtClean="0">
                <a:hlinkClick r:id="rId4"/>
              </a:rPr>
              <a:t>ODNI@dia.mil</a:t>
            </a:r>
            <a:r>
              <a:rPr lang="en-US" smtClean="0"/>
              <a:t>, </a:t>
            </a:r>
            <a:r>
              <a:rPr lang="en-US" smtClean="0">
                <a:hlinkClick r:id="rId5"/>
              </a:rPr>
              <a:t>SSC@dia.mil</a:t>
            </a:r>
            <a:r>
              <a:rPr lang="en-US" smtClean="0"/>
              <a:t> </a:t>
            </a:r>
          </a:p>
          <a:p>
            <a:r>
              <a:rPr lang="en-US" smtClean="0"/>
              <a:t>The email contained “tear lines” and fake classification markings (i.e. “U//FOUO”) in an attempt to look legitimate</a:t>
            </a:r>
          </a:p>
          <a:p>
            <a:r>
              <a:rPr lang="en-US" smtClean="0"/>
              <a:t>The sophistication level is fairly low; there is one obvious grammatical error, the far-fetched claims in the email can be quickly disproved, and the phish requires user action (open linked file) to successfully install the malware</a:t>
            </a:r>
          </a:p>
          <a:p>
            <a:r>
              <a:rPr lang="en-US" smtClean="0"/>
              <a:t>Despite the low sophistication level of the spear phish, it reeled in numerous victims before the command &amp; control server was deactivated – it was good enough</a:t>
            </a:r>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84993" name="Picture 4"/>
          <p:cNvPicPr>
            <a:picLocks noChangeAspect="1"/>
          </p:cNvPicPr>
          <p:nvPr/>
        </p:nvPicPr>
        <p:blipFill>
          <a:blip r:embed="rId3"/>
          <a:stretch>
            <a:fillRect/>
          </a:stretch>
        </p:blipFill>
        <p:spPr bwMode="auto">
          <a:xfrm>
            <a:off x="173038" y="293688"/>
            <a:ext cx="4381500" cy="5964237"/>
          </a:xfrm>
          <a:prstGeom prst="rect">
            <a:avLst/>
          </a:prstGeom>
          <a:noFill/>
          <a:ln w="9525">
            <a:noFill/>
            <a:miter lim="800000"/>
          </a:ln>
        </p:spPr>
      </p:pic>
      <p:pic>
        <p:nvPicPr>
          <p:cNvPr id="84994" name="Picture 5"/>
          <p:cNvPicPr>
            <a:picLocks noChangeAspect="1"/>
          </p:cNvPicPr>
          <p:nvPr/>
        </p:nvPicPr>
        <p:blipFill>
          <a:blip r:embed="rId4"/>
          <a:stretch>
            <a:fillRect/>
          </a:stretch>
        </p:blipFill>
        <p:spPr bwMode="auto">
          <a:xfrm>
            <a:off x="4843463" y="342900"/>
            <a:ext cx="3729037" cy="5915025"/>
          </a:xfrm>
          <a:prstGeom prst="rect">
            <a:avLst/>
          </a:prstGeom>
          <a:noFill/>
          <a:ln w="9525">
            <a:noFill/>
            <a:miter lim="800000"/>
          </a:ln>
        </p:spPr>
      </p:pic>
      <p:sp>
        <p:nvSpPr>
          <p:cNvPr id="4" name="Oval 3"/>
          <p:cNvSpPr/>
          <p:nvPr/>
        </p:nvSpPr>
        <p:spPr>
          <a:xfrm>
            <a:off x="4554538" y="5464175"/>
            <a:ext cx="2422525" cy="5810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rtlCol="0">
            <a:normAutofit fontScale="90000"/>
          </a:bodyPr>
          <a:lstStyle/>
          <a:p>
            <a:pPr fontAlgn="auto">
              <a:spcAft>
                <a:spcPct val="0"/>
              </a:spcAft>
              <a:defRPr/>
            </a:pPr>
            <a:r>
              <a:rPr lang="en-US" smtClean="0">
                <a:ea typeface="+mj-ea"/>
                <a:cs typeface="Arial Bold"/>
              </a:rPr>
              <a:t>“DPRK has carried out nuclear missile attack on Japan”</a:t>
            </a:r>
            <a:endParaRPr lang="en-US">
              <a:ea typeface="+mj-ea"/>
              <a:cs typeface="Arial Bold"/>
            </a:endParaRPr>
          </a:p>
        </p:txBody>
      </p:sp>
      <p:sp>
        <p:nvSpPr>
          <p:cNvPr id="86018" name="Content Placeholder 3"/>
          <p:cNvSpPr>
            <a:spLocks noGrp="1"/>
          </p:cNvSpPr>
          <p:nvPr>
            <p:ph idx="1"/>
          </p:nvPr>
        </p:nvSpPr>
        <p:spPr>
          <a:xfrm>
            <a:off x="457200" y="1868488"/>
            <a:ext cx="3336925" cy="3906837"/>
          </a:xfrm>
        </p:spPr>
        <p:txBody>
          <a:bodyPr/>
          <a:lstStyle/>
          <a:p>
            <a:r>
              <a:rPr lang="en-US" smtClean="0"/>
              <a:t>Only 1 of 42 AV vendors indentified the file as malicious on 03.05.2010</a:t>
            </a:r>
          </a:p>
        </p:txBody>
      </p:sp>
      <p:grpSp>
        <p:nvGrpSpPr>
          <p:cNvPr id="86019" name="Group 6"/>
          <p:cNvGrpSpPr/>
          <p:nvPr/>
        </p:nvGrpSpPr>
        <p:grpSpPr>
          <a:xfrm>
            <a:off x="3933825" y="1112838"/>
            <a:ext cx="3686175" cy="5459412"/>
            <a:chOff x="4359179" y="714856"/>
            <a:chExt cx="3800435" cy="5845271"/>
          </a:xfrm>
        </p:grpSpPr>
        <p:pic>
          <p:nvPicPr>
            <p:cNvPr id="86020" name="Picture 4"/>
            <p:cNvPicPr>
              <a:picLocks noChangeAspect="1"/>
            </p:cNvPicPr>
            <p:nvPr/>
          </p:nvPicPr>
          <p:blipFill>
            <a:blip r:embed="rId3"/>
            <a:stretch>
              <a:fillRect/>
            </a:stretch>
          </p:blipFill>
          <p:spPr bwMode="auto">
            <a:xfrm>
              <a:off x="4359179" y="714856"/>
              <a:ext cx="3800435" cy="5845271"/>
            </a:xfrm>
            <a:prstGeom prst="rect">
              <a:avLst/>
            </a:prstGeom>
            <a:noFill/>
            <a:ln w="9525">
              <a:noFill/>
              <a:miter lim="800000"/>
            </a:ln>
          </p:spPr>
        </p:pic>
        <p:sp>
          <p:nvSpPr>
            <p:cNvPr id="6" name="Oval 5"/>
            <p:cNvSpPr/>
            <p:nvPr/>
          </p:nvSpPr>
          <p:spPr>
            <a:xfrm>
              <a:off x="4688158" y="714856"/>
              <a:ext cx="3101560" cy="58129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p:txBody>
        </p:sp>
      </p:grpSp>
    </p:spTree>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88065" name="Picture 6"/>
          <p:cNvPicPr>
            <a:picLocks noChangeAspect="1"/>
          </p:cNvPicPr>
          <p:nvPr/>
        </p:nvPicPr>
        <p:blipFill>
          <a:blip r:embed="rId3"/>
          <a:stretch>
            <a:fillRect/>
          </a:stretch>
        </p:blipFill>
        <p:spPr bwMode="auto">
          <a:xfrm>
            <a:off x="4371975" y="1295400"/>
            <a:ext cx="4057650" cy="5699125"/>
          </a:xfrm>
          <a:prstGeom prst="rect">
            <a:avLst/>
          </a:prstGeom>
          <a:noFill/>
          <a:ln w="9525">
            <a:noFill/>
            <a:miter lim="800000"/>
          </a:ln>
        </p:spPr>
      </p:pic>
      <p:sp>
        <p:nvSpPr>
          <p:cNvPr id="2" name="Title 1"/>
          <p:cNvSpPr>
            <a:spLocks noGrp="1"/>
          </p:cNvSpPr>
          <p:nvPr>
            <p:ph type="title"/>
          </p:nvPr>
        </p:nvSpPr>
        <p:spPr/>
        <p:txBody>
          <a:bodyPr rtlCol="0">
            <a:normAutofit fontScale="90000"/>
          </a:bodyPr>
          <a:lstStyle/>
          <a:p>
            <a:pPr fontAlgn="auto">
              <a:spcAft>
                <a:spcPct val="0"/>
              </a:spcAft>
              <a:defRPr/>
            </a:pPr>
            <a:r>
              <a:rPr lang="en-US" smtClean="0">
                <a:ea typeface="+mj-ea"/>
                <a:cs typeface="Arial Bold"/>
              </a:rPr>
              <a:t>“DPRK has carried out nuclear missile attack on Japan”</a:t>
            </a:r>
            <a:endParaRPr lang="en-US">
              <a:ea typeface="+mj-ea"/>
              <a:cs typeface="Arial Bold"/>
            </a:endParaRPr>
          </a:p>
        </p:txBody>
      </p:sp>
      <p:sp>
        <p:nvSpPr>
          <p:cNvPr id="88067" name="Content Placeholder 3"/>
          <p:cNvSpPr>
            <a:spLocks noGrp="1"/>
          </p:cNvSpPr>
          <p:nvPr>
            <p:ph sz="half" idx="1"/>
          </p:nvPr>
        </p:nvSpPr>
        <p:spPr>
          <a:xfrm>
            <a:off x="457200" y="1295400"/>
            <a:ext cx="3376613" cy="4586288"/>
          </a:xfrm>
        </p:spPr>
        <p:txBody>
          <a:bodyPr/>
          <a:lstStyle/>
          <a:p>
            <a:r>
              <a:rPr lang="en-US" smtClean="0"/>
              <a:t>AV effectively “neutered” by overwriting the OS hosts file</a:t>
            </a:r>
          </a:p>
          <a:p>
            <a:r>
              <a:rPr lang="en-US" smtClean="0"/>
              <a:t>Attempts to retrieve updates from vendor update server hosts routed to 127.0.0.1</a:t>
            </a:r>
          </a:p>
          <a:p>
            <a:r>
              <a:rPr lang="en-US" smtClean="0"/>
              <a:t>Result: if AV didn’t pick up the malware initially, it never will now</a:t>
            </a:r>
          </a:p>
        </p:txBody>
      </p:sp>
      <p:sp>
        <p:nvSpPr>
          <p:cNvPr id="6" name="Oval 5"/>
          <p:cNvSpPr/>
          <p:nvPr/>
        </p:nvSpPr>
        <p:spPr>
          <a:xfrm>
            <a:off x="4175125" y="2863850"/>
            <a:ext cx="2790825" cy="5810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90113" name="Picture 4"/>
          <p:cNvPicPr>
            <a:picLocks noChangeAspect="1"/>
          </p:cNvPicPr>
          <p:nvPr/>
        </p:nvPicPr>
        <p:blipFill>
          <a:blip r:embed="rId3"/>
          <a:stretch>
            <a:fillRect/>
          </a:stretch>
        </p:blipFill>
        <p:spPr bwMode="auto">
          <a:xfrm>
            <a:off x="407988" y="3200400"/>
            <a:ext cx="3844925" cy="3297238"/>
          </a:xfrm>
          <a:prstGeom prst="rect">
            <a:avLst/>
          </a:prstGeom>
          <a:noFill/>
          <a:ln w="9525">
            <a:noFill/>
            <a:miter lim="800000"/>
          </a:ln>
        </p:spPr>
      </p:pic>
      <p:sp>
        <p:nvSpPr>
          <p:cNvPr id="90114" name="Title 9"/>
          <p:cNvSpPr>
            <a:spLocks noGrp="1"/>
          </p:cNvSpPr>
          <p:nvPr>
            <p:ph type="title"/>
          </p:nvPr>
        </p:nvSpPr>
        <p:spPr/>
        <p:txBody>
          <a:bodyPr/>
          <a:lstStyle/>
          <a:p>
            <a:r>
              <a:rPr lang="en-US" smtClean="0"/>
              <a:t>Infection Progression – Nothing Unusual</a:t>
            </a:r>
          </a:p>
        </p:txBody>
      </p:sp>
      <p:sp>
        <p:nvSpPr>
          <p:cNvPr id="90115" name="Content Placeholder 7"/>
          <p:cNvSpPr>
            <a:spLocks noGrp="1"/>
          </p:cNvSpPr>
          <p:nvPr>
            <p:ph idx="1"/>
          </p:nvPr>
        </p:nvSpPr>
        <p:spPr>
          <a:xfrm>
            <a:off x="457200" y="1293813"/>
            <a:ext cx="8229600" cy="1722437"/>
          </a:xfrm>
        </p:spPr>
        <p:txBody>
          <a:bodyPr/>
          <a:lstStyle/>
          <a:p>
            <a:r>
              <a:rPr lang="en-US" smtClean="0"/>
              <a:t>After a user clicks on the link, the file “report.zip” is downloaded from dnicenter.com</a:t>
            </a:r>
          </a:p>
          <a:p>
            <a:r>
              <a:rPr lang="en-US" smtClean="0"/>
              <a:t>If user opens the file, the malware is installed</a:t>
            </a:r>
          </a:p>
          <a:p>
            <a:r>
              <a:rPr lang="en-US" smtClean="0"/>
              <a:t>Malware is actually a Zeus variant; author used techniques to hamper reverse-engineering / analysis of the binary </a:t>
            </a:r>
          </a:p>
          <a:p>
            <a:endParaRPr lang="en-US" smtClean="0"/>
          </a:p>
        </p:txBody>
      </p:sp>
      <p:pic>
        <p:nvPicPr>
          <p:cNvPr id="90116" name="Picture 10"/>
          <p:cNvPicPr>
            <a:picLocks noChangeAspect="1"/>
          </p:cNvPicPr>
          <p:nvPr/>
        </p:nvPicPr>
        <p:blipFill>
          <a:blip r:embed="rId4"/>
          <a:stretch>
            <a:fillRect/>
          </a:stretch>
        </p:blipFill>
        <p:spPr bwMode="auto">
          <a:xfrm>
            <a:off x="4252913" y="3016250"/>
            <a:ext cx="4891087" cy="3806825"/>
          </a:xfrm>
          <a:prstGeom prst="rect">
            <a:avLst/>
          </a:prstGeom>
          <a:noFill/>
          <a:ln w="9525">
            <a:noFill/>
            <a:miter lim="800000"/>
          </a:ln>
        </p:spPr>
      </p:pic>
      <p:sp>
        <p:nvSpPr>
          <p:cNvPr id="6" name="Oval 5"/>
          <p:cNvSpPr/>
          <p:nvPr/>
        </p:nvSpPr>
        <p:spPr>
          <a:xfrm>
            <a:off x="5248275" y="5141913"/>
            <a:ext cx="2790825" cy="57943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91137" name="Title 1"/>
          <p:cNvSpPr>
            <a:spLocks noGrp="1"/>
          </p:cNvSpPr>
          <p:nvPr>
            <p:ph type="title"/>
          </p:nvPr>
        </p:nvSpPr>
        <p:spPr/>
        <p:txBody>
          <a:bodyPr/>
          <a:lstStyle/>
          <a:p>
            <a:r>
              <a:rPr lang="en-US" smtClean="0"/>
              <a:t>Further Network Forensics Evidence…</a:t>
            </a:r>
          </a:p>
        </p:txBody>
      </p:sp>
      <p:pic>
        <p:nvPicPr>
          <p:cNvPr id="91138" name="Picture 2"/>
          <p:cNvPicPr>
            <a:picLocks noChangeAspect="1"/>
          </p:cNvPicPr>
          <p:nvPr/>
        </p:nvPicPr>
        <p:blipFill>
          <a:blip r:embed="rId3"/>
          <a:stretch>
            <a:fillRect/>
          </a:stretch>
        </p:blipFill>
        <p:spPr bwMode="auto">
          <a:xfrm>
            <a:off x="457200" y="1350963"/>
            <a:ext cx="5861050" cy="4089400"/>
          </a:xfrm>
          <a:prstGeom prst="rect">
            <a:avLst/>
          </a:prstGeom>
          <a:noFill/>
          <a:ln w="9525">
            <a:noFill/>
            <a:miter lim="800000"/>
          </a:ln>
        </p:spPr>
      </p:pic>
      <p:sp>
        <p:nvSpPr>
          <p:cNvPr id="5" name="TextBox 4"/>
          <p:cNvSpPr txBox="1"/>
          <p:nvPr/>
        </p:nvSpPr>
        <p:spPr>
          <a:xfrm>
            <a:off x="6819900" y="2616200"/>
            <a:ext cx="2166938" cy="2292350"/>
          </a:xfrm>
          <a:prstGeom prst="rect">
            <a:avLst/>
          </a:prstGeo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342900" indent="-342900" fontAlgn="auto">
              <a:spcBef>
                <a:spcPct val="20000"/>
              </a:spcBef>
              <a:spcAft>
                <a:spcPts val="200"/>
              </a:spcAft>
              <a:buClr>
                <a:srgbClr val="FF6600"/>
              </a:buClr>
              <a:buSzPct val="125000"/>
              <a:buFont typeface="Lucida Grande"/>
              <a:buChar char="»"/>
              <a:defRPr/>
            </a:pPr>
            <a:r>
              <a:rPr lang="en-US" sz="2000" err="1">
                <a:solidFill>
                  <a:schemeClr val="tx2"/>
                </a:solidFill>
              </a:rPr>
              <a:t>ZeuS configuration file download</a:t>
            </a:r>
          </a:p>
          <a:p>
            <a:pPr marL="342900" indent="-342900" fontAlgn="auto">
              <a:spcBef>
                <a:spcPct val="20000"/>
              </a:spcBef>
              <a:spcAft>
                <a:spcPts val="200"/>
              </a:spcAft>
              <a:buClr>
                <a:srgbClr val="FF6600"/>
              </a:buClr>
              <a:buSzPct val="125000"/>
              <a:buFont typeface="Lucida Grande"/>
              <a:buChar char="»"/>
              <a:defRPr/>
            </a:pPr>
            <a:r>
              <a:rPr lang="en-US" sz="2000">
                <a:solidFill>
                  <a:schemeClr val="tx2"/>
                </a:solidFill>
              </a:rPr>
              <a:t>This type of problem recognition can be automated</a:t>
            </a:r>
          </a:p>
        </p:txBody>
      </p:sp>
      <p:cxnSp>
        <p:nvCxnSpPr>
          <p:cNvPr id="6" name="Straight Arrow Connector 5"/>
          <p:cNvCxnSpPr>
            <a:stCxn id="5" idx="1"/>
          </p:cNvCxnSpPr>
          <p:nvPr/>
        </p:nvCxnSpPr>
        <p:spPr>
          <a:xfrm rot="10800000" flipV="1">
            <a:off x="5133975" y="3762375"/>
            <a:ext cx="1685925" cy="142875"/>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1141" name="Picture 6"/>
          <p:cNvPicPr>
            <a:picLocks noChangeAspect="1"/>
          </p:cNvPicPr>
          <p:nvPr/>
        </p:nvPicPr>
        <p:blipFill>
          <a:blip r:embed="rId4"/>
          <a:stretch>
            <a:fillRect/>
          </a:stretch>
        </p:blipFill>
        <p:spPr bwMode="auto">
          <a:xfrm>
            <a:off x="2101850" y="5440363"/>
            <a:ext cx="6884988" cy="1219200"/>
          </a:xfrm>
          <a:prstGeom prst="rect">
            <a:avLst/>
          </a:prstGeom>
          <a:noFill/>
          <a:ln w="9525">
            <a:noFill/>
            <a:miter lim="800000"/>
          </a:ln>
        </p:spPr>
      </p:pic>
      <p:sp>
        <p:nvSpPr>
          <p:cNvPr id="9" name="Oval 8"/>
          <p:cNvSpPr/>
          <p:nvPr/>
        </p:nvSpPr>
        <p:spPr>
          <a:xfrm>
            <a:off x="3711575" y="3614738"/>
            <a:ext cx="1422400" cy="5810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p:txBody>
      </p:sp>
      <p:sp>
        <p:nvSpPr>
          <p:cNvPr id="10" name="Oval 9"/>
          <p:cNvSpPr/>
          <p:nvPr/>
        </p:nvSpPr>
        <p:spPr>
          <a:xfrm>
            <a:off x="3395663" y="5649913"/>
            <a:ext cx="1422400" cy="5810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p:txBody>
      </p:sp>
    </p:spTree>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92161" name="Picture 3"/>
          <p:cNvPicPr>
            <a:picLocks noChangeAspect="1"/>
          </p:cNvPicPr>
          <p:nvPr/>
        </p:nvPicPr>
        <p:blipFill>
          <a:blip r:embed="rId3"/>
          <a:stretch>
            <a:fillRect/>
          </a:stretch>
        </p:blipFill>
        <p:spPr bwMode="auto">
          <a:xfrm>
            <a:off x="0" y="206375"/>
            <a:ext cx="6692900" cy="6132513"/>
          </a:xfrm>
          <a:prstGeom prst="rect">
            <a:avLst/>
          </a:prstGeom>
          <a:noFill/>
          <a:ln w="9525">
            <a:noFill/>
            <a:miter lim="800000"/>
          </a:ln>
        </p:spPr>
      </p:pic>
      <p:sp>
        <p:nvSpPr>
          <p:cNvPr id="8" name="Content Placeholder 7"/>
          <p:cNvSpPr>
            <a:spLocks noGrp="1"/>
          </p:cNvSpPr>
          <p:nvPr>
            <p:ph idx="1"/>
          </p:nvPr>
        </p:nvSpPr>
        <p:spPr>
          <a:xfrm>
            <a:off x="6315075" y="938213"/>
            <a:ext cx="2828925" cy="3227387"/>
          </a:xfrm>
        </p:spPr>
        <p:style>
          <a:lnRef idx="1">
            <a:schemeClr val="accent1"/>
          </a:lnRef>
          <a:fillRef idx="2">
            <a:schemeClr val="accent1"/>
          </a:fillRef>
          <a:effectRef idx="1">
            <a:schemeClr val="accent1"/>
          </a:effectRef>
          <a:fontRef idx="minor">
            <a:schemeClr val="dk1"/>
          </a:fontRef>
        </p:style>
        <p:txBody>
          <a:bodyPr rtlCol="0">
            <a:normAutofit/>
          </a:bodyPr>
          <a:lstStyle/>
          <a:p>
            <a:pPr marL="164592" indent="-164592" fontAlgn="auto">
              <a:buFont typeface="Lucida Grande"/>
              <a:buChar char="»"/>
              <a:defRPr/>
            </a:pPr>
            <a:r>
              <a:rPr lang="en-US" smtClean="0"/>
              <a:t>Malware stealing files of interest to the drop server in Minsk</a:t>
            </a:r>
          </a:p>
          <a:p>
            <a:pPr marL="164592" indent="-164592" fontAlgn="auto">
              <a:buFont typeface="Lucida Grande"/>
              <a:buChar char="»"/>
              <a:defRPr/>
            </a:pPr>
            <a:r>
              <a:rPr lang="en-US" smtClean="0"/>
              <a:t>FTP drop server still is resolving to same address</a:t>
            </a:r>
          </a:p>
          <a:p>
            <a:pPr marL="164592" indent="-164592" fontAlgn="auto">
              <a:buFont typeface="Lucida Grande"/>
              <a:buChar char="»"/>
              <a:defRPr/>
            </a:pPr>
            <a:r>
              <a:rPr lang="en-US" smtClean="0"/>
              <a:t>Early on March 8, 2010, server cleaned out and account disabled</a:t>
            </a:r>
          </a:p>
          <a:p>
            <a:pPr marL="164592" indent="-164592" fontAlgn="auto">
              <a:buFont typeface="Lucida Grande"/>
              <a:buChar char="»"/>
              <a:defRPr/>
            </a:pPr>
            <a:r>
              <a:rPr lang="en-US" smtClean="0"/>
              <a:t>username: mao2  password: [captured]</a:t>
            </a:r>
          </a:p>
          <a:p>
            <a:pPr marL="164592" indent="-164592" fontAlgn="auto">
              <a:buFont typeface="Lucida Grande"/>
              <a:buChar char="»"/>
              <a:defRPr/>
            </a:pPr>
            <a:endParaRPr lang="en-US" smtClean="0"/>
          </a:p>
          <a:p>
            <a:pPr marL="164592" indent="-164592" fontAlgn="auto">
              <a:buFont typeface="Lucida Grande"/>
              <a:buChar char="»"/>
              <a:defRPr/>
            </a:pPr>
            <a:endParaRPr lang="en-US"/>
          </a:p>
        </p:txBody>
      </p:sp>
      <p:sp>
        <p:nvSpPr>
          <p:cNvPr id="5" name="Oval 4"/>
          <p:cNvSpPr/>
          <p:nvPr/>
        </p:nvSpPr>
        <p:spPr>
          <a:xfrm>
            <a:off x="0" y="2452688"/>
            <a:ext cx="1422400" cy="5810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p:txBody>
      </p:sp>
      <p:sp>
        <p:nvSpPr>
          <p:cNvPr id="6" name="Oval 5"/>
          <p:cNvSpPr/>
          <p:nvPr/>
        </p:nvSpPr>
        <p:spPr>
          <a:xfrm>
            <a:off x="0" y="3452813"/>
            <a:ext cx="6692900" cy="152876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p:txBody>
      </p:sp>
      <p:pic>
        <p:nvPicPr>
          <p:cNvPr id="92165" name="Picture 6"/>
          <p:cNvPicPr>
            <a:picLocks noChangeAspect="1"/>
          </p:cNvPicPr>
          <p:nvPr/>
        </p:nvPicPr>
        <p:blipFill>
          <a:blip r:embed="rId4"/>
          <a:stretch>
            <a:fillRect/>
          </a:stretch>
        </p:blipFill>
        <p:spPr bwMode="auto">
          <a:xfrm>
            <a:off x="6315075" y="3894138"/>
            <a:ext cx="2930525" cy="2963862"/>
          </a:xfrm>
          <a:prstGeom prst="rect">
            <a:avLst/>
          </a:prstGeom>
          <a:noFill/>
          <a:ln w="9525">
            <a:noFill/>
            <a:miter lim="800000"/>
          </a:ln>
        </p:spPr>
      </p:pic>
    </p:spTree>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93185" name="Picture 5"/>
          <p:cNvPicPr>
            <a:picLocks noChangeAspect="1"/>
          </p:cNvPicPr>
          <p:nvPr/>
        </p:nvPicPr>
        <p:blipFill>
          <a:blip r:embed="rId3"/>
          <a:stretch>
            <a:fillRect/>
          </a:stretch>
        </p:blipFill>
        <p:spPr bwMode="auto">
          <a:xfrm>
            <a:off x="1422400" y="1073150"/>
            <a:ext cx="4802188" cy="5378450"/>
          </a:xfrm>
          <a:prstGeom prst="rect">
            <a:avLst/>
          </a:prstGeom>
          <a:noFill/>
          <a:ln w="9525">
            <a:noFill/>
            <a:miter lim="800000"/>
          </a:ln>
        </p:spPr>
      </p:pic>
      <p:sp>
        <p:nvSpPr>
          <p:cNvPr id="7" name="Title 6"/>
          <p:cNvSpPr>
            <a:spLocks noGrp="1"/>
          </p:cNvSpPr>
          <p:nvPr>
            <p:ph type="title"/>
          </p:nvPr>
        </p:nvSpPr>
        <p:spPr/>
        <p:txBody>
          <a:bodyPr rtlCol="0">
            <a:normAutofit fontScale="90000"/>
          </a:bodyPr>
          <a:lstStyle/>
          <a:p>
            <a:pPr fontAlgn="auto">
              <a:spcAft>
                <a:spcPct val="0"/>
              </a:spcAft>
              <a:defRPr/>
            </a:pPr>
            <a:r>
              <a:rPr lang="en-US" smtClean="0">
                <a:ea typeface="+mj-ea"/>
                <a:cs typeface="Arial Bold"/>
              </a:rPr>
              <a:t>Files harvested from victim machines in drop server (located in Minsk, Belarus)</a:t>
            </a:r>
            <a:endParaRPr lang="en-US">
              <a:ea typeface="+mj-ea"/>
              <a:cs typeface="Arial Bold"/>
            </a:endParaRPr>
          </a:p>
        </p:txBody>
      </p:sp>
      <p:sp>
        <p:nvSpPr>
          <p:cNvPr id="4" name="TextBox 3"/>
          <p:cNvSpPr txBox="1"/>
          <p:nvPr/>
        </p:nvSpPr>
        <p:spPr>
          <a:xfrm>
            <a:off x="6819900" y="2616200"/>
            <a:ext cx="2166938" cy="229235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a:bodyPr>
          <a:lstStyle/>
          <a:p>
            <a:pPr marL="342900" indent="-342900" fontAlgn="auto">
              <a:spcBef>
                <a:spcPct val="20000"/>
              </a:spcBef>
              <a:spcAft>
                <a:spcPts val="200"/>
              </a:spcAft>
              <a:buClr>
                <a:srgbClr val="FF6600"/>
              </a:buClr>
              <a:buSzPct val="125000"/>
              <a:buFont typeface="Lucida Grande"/>
              <a:buChar char="»"/>
              <a:defRPr/>
            </a:pPr>
            <a:r>
              <a:rPr lang="en-US" sz="2000">
                <a:solidFill>
                  <a:schemeClr val="tx2"/>
                </a:solidFill>
              </a:rPr>
              <a:t>FTP drop hosted in Minsk, with directory listing of 14 compromised hosts containing exfiltrated data</a:t>
            </a:r>
          </a:p>
        </p:txBody>
      </p:sp>
      <p:cxnSp>
        <p:nvCxnSpPr>
          <p:cNvPr id="8" name="Straight Arrow Connector 7"/>
          <p:cNvCxnSpPr>
            <a:stCxn id="4" idx="1"/>
          </p:cNvCxnSpPr>
          <p:nvPr/>
        </p:nvCxnSpPr>
        <p:spPr>
          <a:xfrm rot="10800000">
            <a:off x="5133975" y="3136900"/>
            <a:ext cx="1685925" cy="625475"/>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95233" name="Picture 3"/>
          <p:cNvPicPr>
            <a:picLocks noChangeAspect="1"/>
          </p:cNvPicPr>
          <p:nvPr/>
        </p:nvPicPr>
        <p:blipFill>
          <a:blip r:embed="rId3"/>
          <a:stretch>
            <a:fillRect/>
          </a:stretch>
        </p:blipFill>
        <p:spPr bwMode="auto">
          <a:xfrm>
            <a:off x="0" y="0"/>
            <a:ext cx="8672513" cy="6858000"/>
          </a:xfrm>
          <a:prstGeom prst="rect">
            <a:avLst/>
          </a:prstGeom>
          <a:noFill/>
          <a:ln w="9525">
            <a:noFill/>
            <a:miter lim="800000"/>
          </a:ln>
        </p:spPr>
      </p:pic>
      <p:pic>
        <p:nvPicPr>
          <p:cNvPr id="95234" name="Picture 2"/>
          <p:cNvPicPr>
            <a:picLocks noChangeAspect="1"/>
          </p:cNvPicPr>
          <p:nvPr/>
        </p:nvPicPr>
        <p:blipFill>
          <a:blip r:embed="rId4"/>
          <a:stretch>
            <a:fillRect/>
          </a:stretch>
        </p:blipFill>
        <p:spPr bwMode="auto">
          <a:xfrm>
            <a:off x="4402138" y="2722563"/>
            <a:ext cx="4741862" cy="4135437"/>
          </a:xfrm>
          <a:prstGeom prst="rect">
            <a:avLst/>
          </a:prstGeom>
          <a:noFill/>
          <a:ln w="9525">
            <a:noFill/>
            <a:miter lim="800000"/>
          </a:ln>
        </p:spPr>
      </p:pic>
      <p:sp>
        <p:nvSpPr>
          <p:cNvPr id="6" name="TextBox 5"/>
          <p:cNvSpPr txBox="1"/>
          <p:nvPr/>
        </p:nvSpPr>
        <p:spPr>
          <a:xfrm>
            <a:off x="5584825" y="0"/>
            <a:ext cx="3328988" cy="887413"/>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pPr marL="342900" indent="-342900" fontAlgn="auto">
              <a:spcBef>
                <a:spcPct val="20000"/>
              </a:spcBef>
              <a:spcAft>
                <a:spcPts val="200"/>
              </a:spcAft>
              <a:buClr>
                <a:srgbClr val="FF6600"/>
              </a:buClr>
              <a:buSzPct val="125000"/>
              <a:buFont typeface="Lucida Grande"/>
              <a:buChar char="»"/>
              <a:defRPr/>
            </a:pPr>
            <a:r>
              <a:rPr lang="en-US" sz="1400">
                <a:solidFill>
                  <a:schemeClr val="tx2"/>
                </a:solidFill>
              </a:rPr>
              <a:t>Time graph of beaconing activity and metadata showing comms to C&amp;C server – all via “allowed pathways”</a:t>
            </a:r>
          </a:p>
        </p:txBody>
      </p:sp>
      <p:cxnSp>
        <p:nvCxnSpPr>
          <p:cNvPr id="7" name="Straight Arrow Connector 6"/>
          <p:cNvCxnSpPr/>
          <p:nvPr/>
        </p:nvCxnSpPr>
        <p:spPr>
          <a:xfrm rot="10800000" flipV="1">
            <a:off x="4402138" y="520700"/>
            <a:ext cx="1035050" cy="1020763"/>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5359400" y="2814638"/>
            <a:ext cx="3567113" cy="1587"/>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96257" name="Title 1"/>
          <p:cNvSpPr>
            <a:spLocks noGrp="1"/>
          </p:cNvSpPr>
          <p:nvPr>
            <p:ph type="ctrTitle"/>
          </p:nvPr>
        </p:nvSpPr>
        <p:spPr/>
        <p:txBody>
          <a:bodyPr/>
          <a:lstStyle/>
          <a:p>
            <a:r>
              <a:rPr lang="en-US" smtClean="0">
                <a:latin typeface="Arial" pitchFamily="-72" charset="0"/>
                <a:ea typeface="Arial" pitchFamily="-72" charset="0"/>
                <a:cs typeface="Arial" pitchFamily="-72" charset="0"/>
              </a:rPr>
              <a:t>Case Study</a:t>
            </a:r>
          </a:p>
        </p:txBody>
      </p:sp>
      <p:sp>
        <p:nvSpPr>
          <p:cNvPr id="96258" name="Subtitle 2"/>
          <p:cNvSpPr>
            <a:spLocks noGrp="1"/>
          </p:cNvSpPr>
          <p:nvPr>
            <p:ph type="subTitle" idx="1"/>
          </p:nvPr>
        </p:nvSpPr>
        <p:spPr/>
        <p:txBody>
          <a:bodyPr/>
          <a:lstStyle/>
          <a:p>
            <a:r>
              <a:rPr lang="en-US" smtClean="0"/>
              <a:t>The “Kneber” BotNet</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4577" name="Title 1"/>
          <p:cNvSpPr>
            <a:spLocks noGrp="1"/>
          </p:cNvSpPr>
          <p:nvPr>
            <p:ph type="title"/>
          </p:nvPr>
        </p:nvSpPr>
        <p:spPr/>
        <p:txBody>
          <a:bodyPr/>
          <a:lstStyle/>
          <a:p>
            <a:endParaRPr lang="en-US"/>
          </a:p>
        </p:txBody>
      </p:sp>
      <p:pic>
        <p:nvPicPr>
          <p:cNvPr id="24578" name="Picture 2"/>
          <p:cNvPicPr>
            <a:picLocks noChangeAspect="1"/>
          </p:cNvPicPr>
          <p:nvPr/>
        </p:nvPicPr>
        <p:blipFill>
          <a:blip r:embed="rId3"/>
          <a:stretch>
            <a:fillRect/>
          </a:stretch>
        </p:blipFill>
        <p:spPr bwMode="auto">
          <a:xfrm>
            <a:off x="0" y="0"/>
            <a:ext cx="5384800" cy="5038725"/>
          </a:xfrm>
          <a:prstGeom prst="rect">
            <a:avLst/>
          </a:prstGeom>
          <a:noFill/>
          <a:ln w="9525">
            <a:noFill/>
            <a:miter lim="800000"/>
          </a:ln>
        </p:spPr>
      </p:pic>
      <p:pic>
        <p:nvPicPr>
          <p:cNvPr id="24579" name="Picture 4"/>
          <p:cNvPicPr>
            <a:picLocks noChangeAspect="1"/>
          </p:cNvPicPr>
          <p:nvPr/>
        </p:nvPicPr>
        <p:blipFill>
          <a:blip r:embed="rId4"/>
          <a:stretch>
            <a:fillRect/>
          </a:stretch>
        </p:blipFill>
        <p:spPr bwMode="auto">
          <a:xfrm>
            <a:off x="0" y="2667000"/>
            <a:ext cx="5867400" cy="6083300"/>
          </a:xfrm>
          <a:prstGeom prst="rect">
            <a:avLst/>
          </a:prstGeom>
          <a:noFill/>
          <a:ln w="9525">
            <a:noFill/>
            <a:miter lim="800000"/>
          </a:ln>
        </p:spPr>
      </p:pic>
      <p:pic>
        <p:nvPicPr>
          <p:cNvPr id="24580" name="Picture 3"/>
          <p:cNvPicPr>
            <a:picLocks noChangeAspect="1"/>
          </p:cNvPicPr>
          <p:nvPr/>
        </p:nvPicPr>
        <p:blipFill>
          <a:blip r:embed="rId5"/>
          <a:stretch>
            <a:fillRect/>
          </a:stretch>
        </p:blipFill>
        <p:spPr bwMode="auto">
          <a:xfrm>
            <a:off x="3581400" y="1600200"/>
            <a:ext cx="5562600" cy="5562600"/>
          </a:xfrm>
          <a:prstGeom prst="rect">
            <a:avLst/>
          </a:prstGeom>
          <a:noFill/>
          <a:ln w="9525">
            <a:noFill/>
            <a:miter lim="800000"/>
          </a:ln>
        </p:spPr>
      </p:pic>
      <p:sp>
        <p:nvSpPr>
          <p:cNvPr id="6" name="TextBox 5"/>
          <p:cNvSpPr txBox="1"/>
          <p:nvPr/>
        </p:nvSpPr>
        <p:spPr>
          <a:xfrm>
            <a:off x="5384800" y="0"/>
            <a:ext cx="3759200" cy="1600200"/>
          </a:xfrm>
          <a:prstGeom prst="rect">
            <a:avLst/>
          </a:prstGeom>
          <a:gradFill flip="none" rotWithShape="1">
            <a:gsLst>
              <a:gs pos="1000">
                <a:schemeClr val="bg2">
                  <a:lumMod val="90000"/>
                </a:schemeClr>
              </a:gs>
              <a:gs pos="100000">
                <a:schemeClr val="bg1">
                  <a:lumMod val="95000"/>
                </a:schemeClr>
              </a:gs>
            </a:gsLst>
            <a:lin ang="16200000" scaled="0"/>
          </a:gradFill>
          <a:ln>
            <a:solidFill>
              <a:schemeClr val="tx2">
                <a:lumMod val="40000"/>
                <a:lumOff val="60000"/>
              </a:schemeClr>
            </a:solidFill>
          </a:ln>
          <a:effectLst>
            <a:reflection stA="50000" endPos="1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r>
              <a:rPr lang="en-US" sz="3200">
                <a:solidFill>
                  <a:schemeClr val="tx2">
                    <a:lumMod val="75000"/>
                  </a:schemeClr>
                </a:solidFill>
              </a:rPr>
              <a:t>Which Security Teams Do Not Have Problems?</a:t>
            </a:r>
          </a:p>
        </p:txBody>
      </p:sp>
    </p:spTree>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97281" name="Title 3"/>
          <p:cNvSpPr>
            <a:spLocks noGrp="1"/>
          </p:cNvSpPr>
          <p:nvPr>
            <p:ph type="title"/>
          </p:nvPr>
        </p:nvSpPr>
        <p:spPr/>
        <p:txBody>
          <a:bodyPr/>
          <a:lstStyle/>
          <a:p>
            <a:r>
              <a:rPr lang="en-US" smtClean="0"/>
              <a:t>Kneber ZeuS Botnet Statistics</a:t>
            </a:r>
          </a:p>
        </p:txBody>
      </p:sp>
      <p:sp>
        <p:nvSpPr>
          <p:cNvPr id="97282" name="Content Placeholder 4"/>
          <p:cNvSpPr>
            <a:spLocks noGrp="1"/>
          </p:cNvSpPr>
          <p:nvPr>
            <p:ph idx="1"/>
          </p:nvPr>
        </p:nvSpPr>
        <p:spPr/>
        <p:txBody>
          <a:bodyPr/>
          <a:lstStyle/>
          <a:p>
            <a:r>
              <a:rPr lang="en-US" smtClean="0"/>
              <a:t>75,000 systems compromised with ZeuS Trojan</a:t>
            </a:r>
          </a:p>
          <a:p>
            <a:r>
              <a:rPr lang="en-US" smtClean="0"/>
              <a:t>Over half of the compromised systems also infected with Waledac</a:t>
            </a:r>
          </a:p>
          <a:p>
            <a:r>
              <a:rPr lang="en-US" smtClean="0"/>
              <a:t>68,000 stolen credentials</a:t>
            </a:r>
          </a:p>
          <a:p>
            <a:r>
              <a:rPr lang="en-US" smtClean="0"/>
              <a:t>2,000 stolen SSL certificate files</a:t>
            </a:r>
          </a:p>
          <a:p>
            <a:r>
              <a:rPr lang="en-US" smtClean="0"/>
              <a:t>Data cache includes complete credentials and dossier-level data sets including dumps of entire IE protected storage of individual machines</a:t>
            </a:r>
          </a:p>
          <a:p>
            <a:r>
              <a:rPr lang="en-US" smtClean="0"/>
              <a:t>Victim organizations include 2,500 public (federal, state, local) and commercial sector entities (400 U.S.-based)</a:t>
            </a:r>
          </a:p>
          <a:p>
            <a:r>
              <a:rPr lang="en-US" smtClean="0"/>
              <a:t>Commercial sectors represented:  Telecommunications, Financial Services, Online and Conventional Retail, Technology, Healthcare, Energy, Oil and Gas, Aerospace, Entertainment, Education</a:t>
            </a:r>
          </a:p>
          <a:p>
            <a:r>
              <a:rPr lang="en-US" smtClean="0"/>
              <a:t>196 countries</a:t>
            </a:r>
          </a:p>
          <a:p>
            <a:r>
              <a:rPr lang="en-US" smtClean="0"/>
              <a:t>Only one month of captured data (roughly 80Gb of data analyzed)</a:t>
            </a:r>
          </a:p>
        </p:txBody>
      </p:sp>
    </p:spTree>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99329" name="Title 1"/>
          <p:cNvSpPr>
            <a:spLocks noGrp="1"/>
          </p:cNvSpPr>
          <p:nvPr>
            <p:ph type="title"/>
          </p:nvPr>
        </p:nvSpPr>
        <p:spPr/>
        <p:txBody>
          <a:bodyPr/>
          <a:lstStyle/>
          <a:p>
            <a:r>
              <a:rPr lang="en-US" smtClean="0"/>
              <a:t>Many Amateur (?) Criminal Opportunities</a:t>
            </a:r>
          </a:p>
        </p:txBody>
      </p:sp>
      <p:pic>
        <p:nvPicPr>
          <p:cNvPr id="99330" name="Picture 2"/>
          <p:cNvPicPr>
            <a:picLocks noChangeAspect="1"/>
          </p:cNvPicPr>
          <p:nvPr/>
        </p:nvPicPr>
        <p:blipFill>
          <a:blip r:embed="rId3"/>
          <a:stretch>
            <a:fillRect/>
          </a:stretch>
        </p:blipFill>
        <p:spPr bwMode="auto">
          <a:xfrm>
            <a:off x="0" y="1347788"/>
            <a:ext cx="7373938" cy="4794250"/>
          </a:xfrm>
          <a:prstGeom prst="rect">
            <a:avLst/>
          </a:prstGeom>
          <a:noFill/>
          <a:ln w="9525">
            <a:noFill/>
            <a:miter lim="800000"/>
          </a:ln>
        </p:spPr>
      </p:pic>
      <p:pic>
        <p:nvPicPr>
          <p:cNvPr id="99331" name="Picture 3"/>
          <p:cNvPicPr>
            <a:picLocks noChangeAspect="1"/>
          </p:cNvPicPr>
          <p:nvPr/>
        </p:nvPicPr>
        <p:blipFill>
          <a:blip r:embed="rId4"/>
          <a:srcRect r="6468" b="57274"/>
          <a:stretch>
            <a:fillRect/>
          </a:stretch>
        </p:blipFill>
        <p:spPr bwMode="auto">
          <a:xfrm>
            <a:off x="3044825" y="4195763"/>
            <a:ext cx="6099175" cy="2568575"/>
          </a:xfrm>
          <a:prstGeom prst="rect">
            <a:avLst/>
          </a:prstGeom>
          <a:noFill/>
          <a:ln w="9525">
            <a:noFill/>
            <a:miter lim="800000"/>
          </a:ln>
        </p:spPr>
      </p:pic>
    </p:spTree>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0353" name="Title 1"/>
          <p:cNvSpPr>
            <a:spLocks noGrp="1"/>
          </p:cNvSpPr>
          <p:nvPr>
            <p:ph type="title"/>
          </p:nvPr>
        </p:nvSpPr>
        <p:spPr/>
        <p:txBody>
          <a:bodyPr/>
          <a:lstStyle/>
          <a:p>
            <a:r>
              <a:rPr lang="en-US" smtClean="0"/>
              <a:t>Compromised Credentials – Top 5</a:t>
            </a:r>
          </a:p>
        </p:txBody>
      </p:sp>
      <p:graphicFrame>
        <p:nvGraphicFramePr>
          <p:cNvPr id="100354" name="Content Placeholder 4"/>
          <p:cNvGraphicFramePr>
            <a:graphicFrameLocks noGrp="1"/>
          </p:cNvGraphicFramePr>
          <p:nvPr>
            <p:ph idx="1"/>
          </p:nvPr>
        </p:nvGraphicFramePr>
        <p:xfrm>
          <a:off x="457200" y="1295400"/>
          <a:ext cx="8229600" cy="4373563"/>
        </p:xfrm>
        <a:graphic>
          <a:graphicData uri="http://schemas.openxmlformats.org/presentationml/2006/ole">
            <mc:AlternateContent xmlns:mc="http://schemas.openxmlformats.org/markup-compatibility/2006">
              <mc:Choice xmlns:v="urn:schemas-microsoft-com:vml" Requires="v">
                <p:oleObj spid="_x0000_s1038" r:id="rId3" progId="">
                  <p:embed/>
                </p:oleObj>
              </mc:Choice>
              <mc:Fallback>
                <p:oleObj r:id="rId3" progId="">
                  <p:embed/>
                  <p:pic>
                    <p:nvPicPr>
                      <p:cNvPr id="0" name="OLE substitute image"/>
                      <p:cNvPicPr/>
                      <p:nvPr/>
                    </p:nvPicPr>
                    <p:blipFill>
                      <a:blip r:embed="rId4"/>
                      <a:stretch>
                        <a:fillRect/>
                      </a:stretch>
                    </p:blipFill>
                    <p:spPr>
                      <a:xfrm>
                        <a:off x="457200" y="1295400"/>
                        <a:ext cx="8229600" cy="4373563"/>
                      </a:xfrm>
                      <a:prstGeom prst="rect">
                        <a:avLst/>
                      </a:prstGeom>
                      <a:noFill/>
                    </p:spPr>
                  </p:pic>
                </p:oleObj>
              </mc:Fallback>
            </mc:AlternateContent>
          </a:graphicData>
        </a:graphic>
      </p:graphicFrame>
    </p:spTree>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2401" name="Title 1"/>
          <p:cNvSpPr>
            <a:spLocks noGrp="1"/>
          </p:cNvSpPr>
          <p:nvPr>
            <p:ph type="title"/>
          </p:nvPr>
        </p:nvSpPr>
        <p:spPr/>
        <p:txBody>
          <a:bodyPr/>
          <a:lstStyle/>
          <a:p>
            <a:r>
              <a:rPr lang="en-US" smtClean="0"/>
              <a:t>Significance of Kneber</a:t>
            </a:r>
          </a:p>
        </p:txBody>
      </p:sp>
      <p:sp>
        <p:nvSpPr>
          <p:cNvPr id="102402" name="Content Placeholder 2"/>
          <p:cNvSpPr>
            <a:spLocks noGrp="1"/>
          </p:cNvSpPr>
          <p:nvPr>
            <p:ph idx="1"/>
          </p:nvPr>
        </p:nvSpPr>
        <p:spPr/>
        <p:txBody>
          <a:bodyPr/>
          <a:lstStyle/>
          <a:p>
            <a:r>
              <a:rPr lang="en-US" smtClean="0"/>
              <a:t>NetWitness found evidence that the Kneber crew has multiple data gathering goals and has been operating across the globe in a coordinated manner for over a year</a:t>
            </a:r>
          </a:p>
          <a:p>
            <a:r>
              <a:rPr lang="en-US" smtClean="0"/>
              <a:t>The focus in this data cache on user credentials suggests the ultimate consumer of data could be groups other than organized crime, e.g.:  nation-sponsored or terrorist groups</a:t>
            </a:r>
          </a:p>
          <a:p>
            <a:r>
              <a:rPr lang="en-US" smtClean="0"/>
              <a:t>Both the malicious Trojans resident on the infected systems themselves and the data harvested by Kneber could be used to conduct information operations against a target with material impact:</a:t>
            </a:r>
          </a:p>
          <a:p>
            <a:pPr lvl="1"/>
            <a:r>
              <a:rPr lang="en-US" smtClean="0"/>
              <a:t>Using Facebook identities and other information to steal government secrets or contractor designs for weapons</a:t>
            </a:r>
          </a:p>
          <a:p>
            <a:pPr lvl="1"/>
            <a:r>
              <a:rPr lang="en-US" smtClean="0"/>
              <a:t>Using email social networking or email accounts as a vehicle for spear phishing attacks for advanced persistent threats (APT)</a:t>
            </a:r>
          </a:p>
          <a:p>
            <a:r>
              <a:rPr lang="en-US" smtClean="0"/>
              <a:t>The coexistence of ZeuS and Waledac suggests the goals of resilience and survivability and potential deeper cross-crew collaboration in the criminal underground</a:t>
            </a:r>
          </a:p>
          <a:p>
            <a:pPr>
              <a:buFont typeface="Lucida Grande" pitchFamily="-72" charset="0"/>
              <a:buNone/>
            </a:pPr>
            <a:endParaRPr lang="en-US" smtClean="0"/>
          </a:p>
        </p:txBody>
      </p:sp>
    </p:spTree>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3425" name="Title 1"/>
          <p:cNvSpPr>
            <a:spLocks noGrp="1"/>
          </p:cNvSpPr>
          <p:nvPr>
            <p:ph type="ctrTitle"/>
          </p:nvPr>
        </p:nvSpPr>
        <p:spPr/>
        <p:txBody>
          <a:bodyPr/>
          <a:lstStyle/>
          <a:p>
            <a:r>
              <a:rPr lang="en-US" smtClean="0">
                <a:latin typeface="Arial" pitchFamily="-72" charset="0"/>
                <a:ea typeface="Arial" pitchFamily="-72" charset="0"/>
                <a:cs typeface="Arial" pitchFamily="-72" charset="0"/>
              </a:rPr>
              <a:t>Conclusions / Wrap-Up</a:t>
            </a:r>
          </a:p>
        </p:txBody>
      </p:sp>
      <p:sp>
        <p:nvSpPr>
          <p:cNvPr id="103426" name="Subtitle 2"/>
          <p:cNvSpPr>
            <a:spLocks noGrp="1"/>
          </p:cNvSpPr>
          <p:nvPr>
            <p:ph type="subTitle" idx="1"/>
          </p:nvPr>
        </p:nvSpPr>
        <p:spPr/>
        <p:txBody>
          <a:bodyPr/>
          <a:lstStyle/>
          <a:p>
            <a:endParaRPr lang="en-US"/>
          </a:p>
        </p:txBody>
      </p:sp>
    </p:spTree>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7" name="Rectangle 36"/>
          <p:cNvSpPr/>
          <p:nvPr/>
        </p:nvSpPr>
        <p:spPr>
          <a:xfrm>
            <a:off x="838200" y="4114800"/>
            <a:ext cx="8077200" cy="987425"/>
          </a:xfrm>
          <a:prstGeom prst="rect">
            <a:avLst/>
          </a:prstGeom>
          <a:gradFill flip="none" rotWithShape="1">
            <a:gsLst>
              <a:gs pos="0">
                <a:schemeClr val="bg1">
                  <a:lumMod val="85000"/>
                </a:schemeClr>
              </a:gs>
              <a:gs pos="99000">
                <a:schemeClr val="bg1">
                  <a:lumMod val="9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6" name="Rectangle 35"/>
          <p:cNvSpPr/>
          <p:nvPr/>
        </p:nvSpPr>
        <p:spPr>
          <a:xfrm>
            <a:off x="838200" y="2590800"/>
            <a:ext cx="8077200" cy="752475"/>
          </a:xfrm>
          <a:prstGeom prst="rect">
            <a:avLst/>
          </a:prstGeom>
          <a:gradFill flip="none" rotWithShape="1">
            <a:gsLst>
              <a:gs pos="0">
                <a:schemeClr val="bg1">
                  <a:lumMod val="85000"/>
                </a:schemeClr>
              </a:gs>
              <a:gs pos="99000">
                <a:schemeClr val="bg1">
                  <a:lumMod val="9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4" name="Round Same Side Corner Rectangle 33"/>
          <p:cNvSpPr/>
          <p:nvPr/>
        </p:nvSpPr>
        <p:spPr>
          <a:xfrm>
            <a:off x="838200" y="1447800"/>
            <a:ext cx="8077200" cy="457200"/>
          </a:xfrm>
          <a:prstGeom prst="round2SameRect">
            <a:avLst/>
          </a:prstGeom>
          <a:gradFill>
            <a:gsLst>
              <a:gs pos="58000">
                <a:schemeClr val="accent3">
                  <a:lumMod val="75000"/>
                </a:schemeClr>
              </a:gs>
              <a:gs pos="100000">
                <a:schemeClr val="accent3">
                  <a:lumMod val="60000"/>
                  <a:lumOff val="40000"/>
                </a:schemeClr>
              </a:gs>
            </a:gsLs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104452" name="TextBox 3"/>
          <p:cNvSpPr txBox="1">
            <a:spLocks noChangeArrowheads="1"/>
          </p:cNvSpPr>
          <p:nvPr/>
        </p:nvSpPr>
        <p:spPr bwMode="auto">
          <a:xfrm rot="-5400000">
            <a:off x="-1853406" y="3377406"/>
            <a:ext cx="4654550" cy="338138"/>
          </a:xfrm>
          <a:prstGeom prst="rect">
            <a:avLst/>
          </a:prstGeom>
          <a:noFill/>
          <a:ln w="9525">
            <a:noFill/>
            <a:miter lim="800000"/>
          </a:ln>
        </p:spPr>
        <p:txBody>
          <a:bodyPr>
            <a:prstTxWarp prst="textNoShape">
              <a:avLst/>
            </a:prstTxWarp>
            <a:spAutoFit/>
          </a:bodyPr>
          <a:lstStyle/>
          <a:p>
            <a:r>
              <a:rPr lang="en-US" sz="1600">
                <a:latin typeface="Calibri" pitchFamily="-72" charset="0"/>
              </a:rPr>
              <a:t>Highest Value		      Lowest  Value</a:t>
            </a:r>
          </a:p>
        </p:txBody>
      </p:sp>
      <p:cxnSp>
        <p:nvCxnSpPr>
          <p:cNvPr id="104453" name="Straight Arrow Connector 5"/>
          <p:cNvCxnSpPr>
            <a:cxnSpLocks noChangeShapeType="1"/>
          </p:cNvCxnSpPr>
          <p:nvPr/>
        </p:nvCxnSpPr>
        <p:spPr bwMode="auto">
          <a:xfrm rot="5400000">
            <a:off x="-114300" y="3695700"/>
            <a:ext cx="1296988" cy="1588"/>
          </a:xfrm>
          <a:prstGeom prst="straightConnector1">
            <a:avLst/>
          </a:prstGeom>
          <a:noFill/>
          <a:ln w="31750">
            <a:solidFill>
              <a:schemeClr val="tx1"/>
            </a:solidFill>
            <a:round/>
            <a:headEnd type="arrow" w="med" len="med"/>
            <a:tailEnd type="arrow" w="med" len="med"/>
          </a:ln>
        </p:spPr>
      </p:cxnSp>
      <p:sp>
        <p:nvSpPr>
          <p:cNvPr id="104454" name="Rectangle 2"/>
          <p:cNvSpPr>
            <a:spLocks noGrp="1" noChangeArrowheads="1"/>
          </p:cNvSpPr>
          <p:nvPr>
            <p:ph type="title"/>
          </p:nvPr>
        </p:nvSpPr>
        <p:spPr/>
        <p:txBody>
          <a:bodyPr/>
          <a:lstStyle/>
          <a:p>
            <a:r>
              <a:rPr lang="en-US" smtClean="0"/>
              <a:t>Putting NetWitness in the Right Context</a:t>
            </a:r>
          </a:p>
        </p:txBody>
      </p:sp>
      <p:sp>
        <p:nvSpPr>
          <p:cNvPr id="8" name="Rectangle 7"/>
          <p:cNvSpPr/>
          <p:nvPr/>
        </p:nvSpPr>
        <p:spPr>
          <a:xfrm>
            <a:off x="914400" y="1524000"/>
            <a:ext cx="1217613" cy="304800"/>
          </a:xfrm>
          <a:prstGeom prst="rect">
            <a:avLst/>
          </a:prstGeom>
        </p:spPr>
        <p:txBody>
          <a:bodyPr wrap="none">
            <a:spAutoFit/>
          </a:bodyPr>
          <a:lstStyle/>
          <a:p>
            <a:pPr eaLnBrk="0" hangingPunct="0">
              <a:spcBef>
                <a:spcPct val="20000"/>
              </a:spcBef>
              <a:defRPr/>
            </a:pPr>
            <a:r>
              <a:rPr lang="en-US" sz="1400" cap="all">
                <a:solidFill>
                  <a:srgbClr val="FFFFFF"/>
                </a:solidFill>
                <a:latin typeface="+mn-lt"/>
                <a:ea typeface="+mn-ea"/>
                <a:cs typeface="+mn-cs"/>
              </a:rPr>
              <a:t>Data Source</a:t>
            </a:r>
          </a:p>
        </p:txBody>
      </p:sp>
      <p:sp>
        <p:nvSpPr>
          <p:cNvPr id="9" name="Rectangle 8"/>
          <p:cNvSpPr/>
          <p:nvPr/>
        </p:nvSpPr>
        <p:spPr>
          <a:xfrm>
            <a:off x="2819400" y="1524000"/>
            <a:ext cx="1154113" cy="304800"/>
          </a:xfrm>
          <a:prstGeom prst="rect">
            <a:avLst/>
          </a:prstGeom>
        </p:spPr>
        <p:txBody>
          <a:bodyPr wrap="none">
            <a:spAutoFit/>
          </a:bodyPr>
          <a:lstStyle/>
          <a:p>
            <a:pPr eaLnBrk="0" hangingPunct="0">
              <a:spcBef>
                <a:spcPct val="20000"/>
              </a:spcBef>
              <a:defRPr/>
            </a:pPr>
            <a:r>
              <a:rPr lang="en-US" sz="1400" cap="all">
                <a:solidFill>
                  <a:schemeClr val="bg1"/>
                </a:solidFill>
                <a:latin typeface="+mn-lt"/>
                <a:ea typeface="+mn-ea"/>
                <a:cs typeface="+mn-cs"/>
              </a:rPr>
              <a:t>Description</a:t>
            </a:r>
          </a:p>
        </p:txBody>
      </p:sp>
      <p:sp>
        <p:nvSpPr>
          <p:cNvPr id="104457" name="Rectangle 9"/>
          <p:cNvSpPr>
            <a:spLocks noChangeArrowheads="1"/>
          </p:cNvSpPr>
          <p:nvPr/>
        </p:nvSpPr>
        <p:spPr bwMode="auto">
          <a:xfrm>
            <a:off x="914400" y="1981200"/>
            <a:ext cx="1371600" cy="457200"/>
          </a:xfrm>
          <a:prstGeom prst="rect">
            <a:avLst/>
          </a:prstGeom>
          <a:noFill/>
          <a:ln w="9525">
            <a:noFill/>
            <a:miter lim="800000"/>
          </a:ln>
        </p:spPr>
        <p:txBody>
          <a:bodyPr>
            <a:prstTxWarp prst="textNoShape">
              <a:avLst/>
            </a:prstTxWarp>
            <a:spAutoFit/>
          </a:bodyPr>
          <a:lstStyle/>
          <a:p>
            <a:pPr eaLnBrk="0" hangingPunct="0">
              <a:spcBef>
                <a:spcPct val="20000"/>
              </a:spcBef>
            </a:pPr>
            <a:r>
              <a:rPr lang="en-US" sz="1200" b="1">
                <a:latin typeface="Calibri" pitchFamily="-72" charset="0"/>
              </a:rPr>
              <a:t>Firewalls, Gateways, etc.</a:t>
            </a:r>
          </a:p>
        </p:txBody>
      </p:sp>
      <p:sp>
        <p:nvSpPr>
          <p:cNvPr id="104458" name="Rectangle 10"/>
          <p:cNvSpPr>
            <a:spLocks noChangeArrowheads="1"/>
          </p:cNvSpPr>
          <p:nvPr/>
        </p:nvSpPr>
        <p:spPr bwMode="auto">
          <a:xfrm>
            <a:off x="914400" y="2743200"/>
            <a:ext cx="998538" cy="274638"/>
          </a:xfrm>
          <a:prstGeom prst="rect">
            <a:avLst/>
          </a:prstGeom>
          <a:noFill/>
          <a:ln w="9525">
            <a:noFill/>
            <a:miter lim="800000"/>
          </a:ln>
        </p:spPr>
        <p:txBody>
          <a:bodyPr wrap="none">
            <a:prstTxWarp prst="textNoShape">
              <a:avLst/>
            </a:prstTxWarp>
            <a:spAutoFit/>
          </a:bodyPr>
          <a:lstStyle/>
          <a:p>
            <a:pPr eaLnBrk="0" hangingPunct="0">
              <a:spcBef>
                <a:spcPct val="20000"/>
              </a:spcBef>
            </a:pPr>
            <a:r>
              <a:rPr lang="en-US" sz="1200" b="1">
                <a:latin typeface="Calibri" pitchFamily="-72" charset="0"/>
              </a:rPr>
              <a:t>IDS Software</a:t>
            </a:r>
          </a:p>
        </p:txBody>
      </p:sp>
      <p:sp>
        <p:nvSpPr>
          <p:cNvPr id="104459" name="Rectangle 11"/>
          <p:cNvSpPr>
            <a:spLocks noChangeArrowheads="1"/>
          </p:cNvSpPr>
          <p:nvPr/>
        </p:nvSpPr>
        <p:spPr bwMode="auto">
          <a:xfrm>
            <a:off x="914400" y="3465513"/>
            <a:ext cx="1600200" cy="274637"/>
          </a:xfrm>
          <a:prstGeom prst="rect">
            <a:avLst/>
          </a:prstGeom>
          <a:noFill/>
          <a:ln w="9525">
            <a:noFill/>
            <a:miter lim="800000"/>
          </a:ln>
        </p:spPr>
        <p:txBody>
          <a:bodyPr>
            <a:prstTxWarp prst="textNoShape">
              <a:avLst/>
            </a:prstTxWarp>
            <a:spAutoFit/>
          </a:bodyPr>
          <a:lstStyle/>
          <a:p>
            <a:pPr eaLnBrk="0" hangingPunct="0">
              <a:spcBef>
                <a:spcPct val="20000"/>
              </a:spcBef>
            </a:pPr>
            <a:r>
              <a:rPr lang="en-US" sz="1200" b="1">
                <a:latin typeface="Calibri" pitchFamily="-72" charset="0"/>
              </a:rPr>
              <a:t>NetFlow Monitoring</a:t>
            </a:r>
          </a:p>
        </p:txBody>
      </p:sp>
      <p:sp>
        <p:nvSpPr>
          <p:cNvPr id="104460" name="Rectangle 12"/>
          <p:cNvSpPr>
            <a:spLocks noChangeArrowheads="1"/>
          </p:cNvSpPr>
          <p:nvPr/>
        </p:nvSpPr>
        <p:spPr bwMode="auto">
          <a:xfrm>
            <a:off x="914400" y="4267200"/>
            <a:ext cx="1447800" cy="274638"/>
          </a:xfrm>
          <a:prstGeom prst="rect">
            <a:avLst/>
          </a:prstGeom>
          <a:noFill/>
          <a:ln w="9525">
            <a:noFill/>
            <a:miter lim="800000"/>
          </a:ln>
        </p:spPr>
        <p:txBody>
          <a:bodyPr>
            <a:prstTxWarp prst="textNoShape">
              <a:avLst/>
            </a:prstTxWarp>
            <a:spAutoFit/>
          </a:bodyPr>
          <a:lstStyle/>
          <a:p>
            <a:pPr eaLnBrk="0" hangingPunct="0">
              <a:spcBef>
                <a:spcPct val="20000"/>
              </a:spcBef>
            </a:pPr>
            <a:r>
              <a:rPr lang="en-US" sz="1200" b="1">
                <a:latin typeface="Calibri" pitchFamily="-72" charset="0"/>
              </a:rPr>
              <a:t>SEIM Software</a:t>
            </a:r>
          </a:p>
        </p:txBody>
      </p:sp>
      <p:sp>
        <p:nvSpPr>
          <p:cNvPr id="104461" name="Rectangle 13"/>
          <p:cNvSpPr>
            <a:spLocks noChangeArrowheads="1"/>
          </p:cNvSpPr>
          <p:nvPr/>
        </p:nvSpPr>
        <p:spPr bwMode="auto">
          <a:xfrm>
            <a:off x="914400" y="5218113"/>
            <a:ext cx="1676400" cy="457200"/>
          </a:xfrm>
          <a:prstGeom prst="rect">
            <a:avLst/>
          </a:prstGeom>
          <a:noFill/>
          <a:ln w="9525">
            <a:noFill/>
            <a:miter lim="800000"/>
          </a:ln>
        </p:spPr>
        <p:txBody>
          <a:bodyPr>
            <a:prstTxWarp prst="textNoShape">
              <a:avLst/>
            </a:prstTxWarp>
            <a:spAutoFit/>
          </a:bodyPr>
          <a:lstStyle/>
          <a:p>
            <a:pPr eaLnBrk="0" hangingPunct="0">
              <a:spcBef>
                <a:spcPct val="20000"/>
              </a:spcBef>
            </a:pPr>
            <a:r>
              <a:rPr lang="en-US" sz="1200" b="1">
                <a:latin typeface="Calibri" pitchFamily="-72" charset="0"/>
              </a:rPr>
              <a:t>Real-time Network Forensics (NetWitness)</a:t>
            </a:r>
          </a:p>
        </p:txBody>
      </p:sp>
      <p:sp>
        <p:nvSpPr>
          <p:cNvPr id="104462" name="Rectangle 14"/>
          <p:cNvSpPr>
            <a:spLocks noChangeArrowheads="1"/>
          </p:cNvSpPr>
          <p:nvPr/>
        </p:nvSpPr>
        <p:spPr bwMode="auto">
          <a:xfrm>
            <a:off x="2819400" y="1981200"/>
            <a:ext cx="6096000" cy="457200"/>
          </a:xfrm>
          <a:prstGeom prst="rect">
            <a:avLst/>
          </a:prstGeom>
          <a:noFill/>
          <a:ln w="9525">
            <a:noFill/>
            <a:miter lim="800000"/>
          </a:ln>
        </p:spPr>
        <p:txBody>
          <a:bodyPr>
            <a:prstTxWarp prst="textNoShape">
              <a:avLst/>
            </a:prstTxWarp>
            <a:spAutoFit/>
          </a:bodyPr>
          <a:lstStyle/>
          <a:p>
            <a:pPr eaLnBrk="0" hangingPunct="0">
              <a:spcBef>
                <a:spcPct val="20000"/>
              </a:spcBef>
            </a:pPr>
            <a:r>
              <a:rPr lang="en-US" sz="1200">
                <a:solidFill>
                  <a:schemeClr val="tx2"/>
                </a:solidFill>
                <a:latin typeface="Calibri" pitchFamily="-72" charset="0"/>
              </a:rPr>
              <a:t>Overwhelming amounts of data with little context, but can be valuable when used within a SEIM and in conjunction with network forensics.</a:t>
            </a:r>
          </a:p>
        </p:txBody>
      </p:sp>
      <p:sp>
        <p:nvSpPr>
          <p:cNvPr id="104463" name="Rectangle 15"/>
          <p:cNvSpPr>
            <a:spLocks noChangeArrowheads="1"/>
          </p:cNvSpPr>
          <p:nvPr/>
        </p:nvSpPr>
        <p:spPr bwMode="auto">
          <a:xfrm>
            <a:off x="2819400" y="2743200"/>
            <a:ext cx="6019800" cy="457200"/>
          </a:xfrm>
          <a:prstGeom prst="rect">
            <a:avLst/>
          </a:prstGeom>
          <a:noFill/>
          <a:ln w="9525">
            <a:noFill/>
            <a:miter lim="800000"/>
          </a:ln>
        </p:spPr>
        <p:txBody>
          <a:bodyPr>
            <a:prstTxWarp prst="textNoShape">
              <a:avLst/>
            </a:prstTxWarp>
            <a:spAutoFit/>
          </a:bodyPr>
          <a:lstStyle/>
          <a:p>
            <a:pPr eaLnBrk="0" hangingPunct="0">
              <a:spcBef>
                <a:spcPct val="20000"/>
              </a:spcBef>
            </a:pPr>
            <a:r>
              <a:rPr lang="en-US" sz="1200">
                <a:solidFill>
                  <a:schemeClr val="tx2"/>
                </a:solidFill>
                <a:latin typeface="Calibri" pitchFamily="-72" charset="0"/>
              </a:rPr>
              <a:t>For many organizations, the only indicator of a problem, only for known exploits. Can produce false positives and limited by signature libraries.  </a:t>
            </a:r>
          </a:p>
        </p:txBody>
      </p:sp>
      <p:sp>
        <p:nvSpPr>
          <p:cNvPr id="104464" name="Rectangle 16"/>
          <p:cNvSpPr>
            <a:spLocks noChangeArrowheads="1"/>
          </p:cNvSpPr>
          <p:nvPr/>
        </p:nvSpPr>
        <p:spPr bwMode="auto">
          <a:xfrm>
            <a:off x="2819400" y="3465513"/>
            <a:ext cx="6096000" cy="639762"/>
          </a:xfrm>
          <a:prstGeom prst="rect">
            <a:avLst/>
          </a:prstGeom>
          <a:noFill/>
          <a:ln w="9525">
            <a:noFill/>
            <a:miter lim="800000"/>
          </a:ln>
        </p:spPr>
        <p:txBody>
          <a:bodyPr>
            <a:prstTxWarp prst="textNoShape">
              <a:avLst/>
            </a:prstTxWarp>
            <a:spAutoFit/>
          </a:bodyPr>
          <a:lstStyle/>
          <a:p>
            <a:pPr eaLnBrk="0" hangingPunct="0">
              <a:spcBef>
                <a:spcPct val="20000"/>
              </a:spcBef>
            </a:pPr>
            <a:r>
              <a:rPr lang="en-US" sz="1200">
                <a:solidFill>
                  <a:schemeClr val="tx2"/>
                </a:solidFill>
                <a:latin typeface="Calibri" pitchFamily="-72" charset="0"/>
              </a:rPr>
              <a:t>Network performance management and network behavioral anomaly detection (NBAD) tools. Indicators of changes in traffic flows within a given period, for example, DDOS.  Limited by lack of context and content.</a:t>
            </a:r>
          </a:p>
        </p:txBody>
      </p:sp>
      <p:sp>
        <p:nvSpPr>
          <p:cNvPr id="104465" name="Rectangle 17"/>
          <p:cNvSpPr>
            <a:spLocks noChangeArrowheads="1"/>
          </p:cNvSpPr>
          <p:nvPr/>
        </p:nvSpPr>
        <p:spPr bwMode="auto">
          <a:xfrm>
            <a:off x="2819400" y="4267200"/>
            <a:ext cx="6019800" cy="639763"/>
          </a:xfrm>
          <a:prstGeom prst="rect">
            <a:avLst/>
          </a:prstGeom>
          <a:noFill/>
          <a:ln w="9525">
            <a:noFill/>
            <a:miter lim="800000"/>
          </a:ln>
        </p:spPr>
        <p:txBody>
          <a:bodyPr>
            <a:prstTxWarp prst="textNoShape">
              <a:avLst/>
            </a:prstTxWarp>
            <a:spAutoFit/>
          </a:bodyPr>
          <a:lstStyle/>
          <a:p>
            <a:pPr eaLnBrk="0" hangingPunct="0">
              <a:spcBef>
                <a:spcPct val="20000"/>
              </a:spcBef>
            </a:pPr>
            <a:r>
              <a:rPr lang="en-US" sz="1200">
                <a:solidFill>
                  <a:schemeClr val="tx2"/>
                </a:solidFill>
                <a:latin typeface="Calibri" pitchFamily="-72" charset="0"/>
              </a:rPr>
              <a:t>Correlates IDS and other network and security event data and improves signal to noise ratio.  Is valuable to the extent that data sources have useful information and are properly integrated, but lacks event context that can be provides by network forensics.</a:t>
            </a:r>
          </a:p>
        </p:txBody>
      </p:sp>
      <p:sp>
        <p:nvSpPr>
          <p:cNvPr id="104466" name="Rectangle 18"/>
          <p:cNvSpPr>
            <a:spLocks noChangeArrowheads="1"/>
          </p:cNvSpPr>
          <p:nvPr/>
        </p:nvSpPr>
        <p:spPr bwMode="auto">
          <a:xfrm>
            <a:off x="2819400" y="5218113"/>
            <a:ext cx="6019800" cy="639762"/>
          </a:xfrm>
          <a:prstGeom prst="rect">
            <a:avLst/>
          </a:prstGeom>
          <a:noFill/>
          <a:ln w="9525">
            <a:noFill/>
            <a:miter lim="800000"/>
          </a:ln>
        </p:spPr>
        <p:txBody>
          <a:bodyPr>
            <a:prstTxWarp prst="textNoShape">
              <a:avLst/>
            </a:prstTxWarp>
            <a:spAutoFit/>
          </a:bodyPr>
          <a:lstStyle/>
          <a:p>
            <a:pPr eaLnBrk="0" hangingPunct="0">
              <a:spcBef>
                <a:spcPct val="20000"/>
              </a:spcBef>
            </a:pPr>
            <a:r>
              <a:rPr lang="en-US" sz="1200">
                <a:solidFill>
                  <a:schemeClr val="tx2"/>
                </a:solidFill>
                <a:latin typeface="Calibri" pitchFamily="-72" charset="0"/>
              </a:rPr>
              <a:t>Collects the richest network data. Provides a deeper level of advanced threat identification and situational awareness.  Provides context and content to all other data sources and acts as a force multiplier.</a:t>
            </a:r>
          </a:p>
        </p:txBody>
      </p:sp>
      <p:cxnSp>
        <p:nvCxnSpPr>
          <p:cNvPr id="20" name="Straight Connector 19"/>
          <p:cNvCxnSpPr/>
          <p:nvPr/>
        </p:nvCxnSpPr>
        <p:spPr>
          <a:xfrm rot="5400000">
            <a:off x="458788" y="3657600"/>
            <a:ext cx="4418012" cy="1588"/>
          </a:xfrm>
          <a:prstGeom prst="line">
            <a:avLst/>
          </a:prstGeom>
          <a:ln w="19050" cap="rnd">
            <a:solidFill>
              <a:schemeClr val="tx2">
                <a:lumMod val="40000"/>
                <a:lumOff val="60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38200" y="2590800"/>
            <a:ext cx="8077200" cy="1588"/>
          </a:xfrm>
          <a:prstGeom prst="line">
            <a:avLst/>
          </a:prstGeom>
          <a:ln w="19050" cap="rnd">
            <a:solidFill>
              <a:schemeClr val="tx2">
                <a:lumMod val="40000"/>
                <a:lumOff val="60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38200" y="3352800"/>
            <a:ext cx="8077200" cy="1588"/>
          </a:xfrm>
          <a:prstGeom prst="line">
            <a:avLst/>
          </a:prstGeom>
          <a:ln w="19050" cap="rnd">
            <a:solidFill>
              <a:schemeClr val="tx2">
                <a:lumMod val="40000"/>
                <a:lumOff val="60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38200" y="4114800"/>
            <a:ext cx="8077200" cy="1588"/>
          </a:xfrm>
          <a:prstGeom prst="line">
            <a:avLst/>
          </a:prstGeom>
          <a:ln w="19050" cap="rnd">
            <a:solidFill>
              <a:schemeClr val="tx2">
                <a:lumMod val="40000"/>
                <a:lumOff val="60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38200" y="5103813"/>
            <a:ext cx="8077200" cy="1587"/>
          </a:xfrm>
          <a:prstGeom prst="line">
            <a:avLst/>
          </a:prstGeom>
          <a:ln w="19050" cap="rnd">
            <a:solidFill>
              <a:schemeClr val="tx2">
                <a:lumMod val="40000"/>
                <a:lumOff val="60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38200" y="5865813"/>
            <a:ext cx="8077200" cy="1587"/>
          </a:xfrm>
          <a:prstGeom prst="line">
            <a:avLst/>
          </a:prstGeom>
          <a:ln w="19050" cap="rnd">
            <a:solidFill>
              <a:schemeClr val="tx2">
                <a:lumMod val="40000"/>
                <a:lumOff val="60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flipH="1">
            <a:off x="-1143000" y="3886200"/>
            <a:ext cx="3962400" cy="0"/>
          </a:xfrm>
          <a:prstGeom prst="line">
            <a:avLst/>
          </a:prstGeom>
          <a:ln w="19050" cap="rnd">
            <a:solidFill>
              <a:schemeClr val="tx2">
                <a:lumMod val="40000"/>
                <a:lumOff val="60000"/>
              </a:schemeClr>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H="1">
            <a:off x="6934200" y="3886200"/>
            <a:ext cx="3962400" cy="0"/>
          </a:xfrm>
          <a:prstGeom prst="line">
            <a:avLst/>
          </a:prstGeom>
          <a:ln w="19050" cap="rnd">
            <a:solidFill>
              <a:schemeClr val="tx2">
                <a:lumMod val="40000"/>
                <a:lumOff val="60000"/>
              </a:schemeClr>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6497" name="Title 1"/>
          <p:cNvSpPr>
            <a:spLocks noGrp="1"/>
          </p:cNvSpPr>
          <p:nvPr>
            <p:ph type="ctrTitle"/>
          </p:nvPr>
        </p:nvSpPr>
        <p:spPr/>
        <p:txBody>
          <a:bodyPr/>
          <a:lstStyle/>
          <a:p>
            <a:r>
              <a:rPr lang="en-US" smtClean="0">
                <a:latin typeface="Arial" pitchFamily="-72" charset="0"/>
                <a:ea typeface="Arial" pitchFamily="-72" charset="0"/>
                <a:cs typeface="Arial" pitchFamily="-72" charset="0"/>
              </a:rPr>
              <a:t>Open Discussion</a:t>
            </a:r>
          </a:p>
        </p:txBody>
      </p:sp>
      <p:sp>
        <p:nvSpPr>
          <p:cNvPr id="106498" name="Subtitle 2"/>
          <p:cNvSpPr>
            <a:spLocks noGrp="1"/>
          </p:cNvSpPr>
          <p:nvPr>
            <p:ph type="subTitle" idx="1"/>
          </p:nvPr>
        </p:nvSpPr>
        <p:spPr>
          <a:xfrm>
            <a:off x="4572000" y="2286000"/>
            <a:ext cx="4114800" cy="2514600"/>
          </a:xfrm>
        </p:spPr>
        <p:txBody>
          <a:bodyPr/>
          <a:lstStyle/>
          <a:p>
            <a:r>
              <a:rPr lang="en-US" smtClean="0"/>
              <a:t>Freeware Download:</a:t>
            </a:r>
          </a:p>
          <a:p>
            <a:r>
              <a:rPr lang="en-US" smtClean="0"/>
              <a:t>	http://www.netwitness.com</a:t>
            </a:r>
          </a:p>
          <a:p>
            <a:r>
              <a:rPr lang="en-US" smtClean="0"/>
              <a:t>Contacts:</a:t>
            </a:r>
          </a:p>
          <a:p>
            <a:r>
              <a:rPr lang="en-US" smtClean="0"/>
              <a:t>	tim@netwitness.com</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5601" name="Title 1"/>
          <p:cNvSpPr>
            <a:spLocks noGrp="1"/>
          </p:cNvSpPr>
          <p:nvPr>
            <p:ph type="title"/>
          </p:nvPr>
        </p:nvSpPr>
        <p:spPr/>
        <p:txBody>
          <a:bodyPr/>
          <a:lstStyle/>
          <a:p>
            <a:r>
              <a:rPr lang="en-US" smtClean="0"/>
              <a:t>The Top Threats Are Not Preventable</a:t>
            </a:r>
          </a:p>
        </p:txBody>
      </p:sp>
      <p:sp>
        <p:nvSpPr>
          <p:cNvPr id="25602" name="Content Placeholder 2"/>
          <p:cNvSpPr>
            <a:spLocks noGrp="1"/>
          </p:cNvSpPr>
          <p:nvPr>
            <p:ph sz="half" idx="1"/>
          </p:nvPr>
        </p:nvSpPr>
        <p:spPr>
          <a:xfrm>
            <a:off x="457200" y="1493838"/>
            <a:ext cx="4038600" cy="4144962"/>
          </a:xfrm>
        </p:spPr>
        <p:txBody>
          <a:bodyPr/>
          <a:lstStyle/>
          <a:p>
            <a:r>
              <a:rPr lang="en-US" smtClean="0"/>
              <a:t>Spear phishing attacks</a:t>
            </a:r>
          </a:p>
          <a:p>
            <a:r>
              <a:rPr lang="en-US" smtClean="0"/>
              <a:t>Poisoned websites and DNS – “Drive-by” attacks</a:t>
            </a:r>
          </a:p>
          <a:p>
            <a:r>
              <a:rPr lang="en-US" smtClean="0"/>
              <a:t>Pervasive botnet infection (e.g., ZeuS / Gumblar / Storm 2.0)</a:t>
            </a:r>
          </a:p>
          <a:p>
            <a:r>
              <a:rPr lang="en-US" smtClean="0"/>
              <a:t>Malware….</a:t>
            </a:r>
          </a:p>
          <a:p>
            <a:r>
              <a:rPr lang="en-US" smtClean="0"/>
              <a:t>Social Networking / Mobility / Web 2.0</a:t>
            </a:r>
          </a:p>
          <a:p>
            <a:r>
              <a:rPr lang="en-US" smtClean="0"/>
              <a:t>Cloud Computing</a:t>
            </a:r>
          </a:p>
          <a:p>
            <a:r>
              <a:rPr lang="en-US" smtClean="0"/>
              <a:t>Undetected data exfiltration</a:t>
            </a:r>
          </a:p>
          <a:p>
            <a:r>
              <a:rPr lang="en-US" smtClean="0"/>
              <a:t>Product Vulnerabilities (e.g.  Adobe, Microsoft, Oracle )</a:t>
            </a:r>
          </a:p>
        </p:txBody>
      </p:sp>
      <p:pic>
        <p:nvPicPr>
          <p:cNvPr id="25603" name="Picture 2" descr="T:\NetWitness\Graphics\iStock\iStock_000006750511Small.jpg"/>
          <p:cNvPicPr>
            <a:picLocks noChangeAspect="1" noChangeArrowheads="1"/>
          </p:cNvPicPr>
          <p:nvPr/>
        </p:nvPicPr>
        <p:blipFill>
          <a:blip r:embed="rId3"/>
          <a:srcRect l="13409" r="17415"/>
          <a:stretch>
            <a:fillRect/>
          </a:stretch>
        </p:blipFill>
        <p:spPr bwMode="auto">
          <a:xfrm>
            <a:off x="5668963" y="1219200"/>
            <a:ext cx="2414587" cy="3490913"/>
          </a:xfrm>
          <a:prstGeom prst="rect">
            <a:avLst/>
          </a:prstGeom>
          <a:noFill/>
          <a:ln w="9525">
            <a:noFill/>
            <a:miter lim="800000"/>
          </a:ln>
        </p:spPr>
      </p:pic>
      <p:grpSp>
        <p:nvGrpSpPr>
          <p:cNvPr id="25604" name="Group 6"/>
          <p:cNvGrpSpPr/>
          <p:nvPr/>
        </p:nvGrpSpPr>
        <p:grpSpPr>
          <a:xfrm>
            <a:off x="5553075" y="4559300"/>
            <a:ext cx="2762250" cy="3700463"/>
            <a:chOff x="6086856" y="1588008"/>
            <a:chExt cx="2761488" cy="3700272"/>
          </a:xfrm>
        </p:grpSpPr>
        <p:sp>
          <p:nvSpPr>
            <p:cNvPr id="9" name="Rounded Rectangle 8"/>
            <p:cNvSpPr/>
            <p:nvPr/>
          </p:nvSpPr>
          <p:spPr>
            <a:xfrm>
              <a:off x="6096000" y="1600200"/>
              <a:ext cx="2743200" cy="1828800"/>
            </a:xfrm>
            <a:prstGeom prst="roundRect">
              <a:avLst>
                <a:gd name="adj" fmla="val 5481"/>
              </a:avLst>
            </a:prstGeom>
            <a:gradFill flip="none" rotWithShape="1">
              <a:gsLst>
                <a:gs pos="1000">
                  <a:schemeClr val="bg2">
                    <a:lumMod val="90000"/>
                  </a:schemeClr>
                </a:gs>
                <a:gs pos="100000">
                  <a:schemeClr val="bg1">
                    <a:lumMod val="95000"/>
                  </a:schemeClr>
                </a:gs>
              </a:gsLst>
              <a:lin ang="16200000" scaled="0"/>
            </a:gradFill>
            <a:ln>
              <a:solidFill>
                <a:schemeClr val="tx2">
                  <a:lumMod val="40000"/>
                  <a:lumOff val="60000"/>
                </a:schemeClr>
              </a:solidFill>
            </a:ln>
            <a:effectLst>
              <a:reflection stA="50000" endPos="10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25606" name="Rectangle 9"/>
            <p:cNvSpPr>
              <a:spLocks noChangeArrowheads="1"/>
            </p:cNvSpPr>
            <p:nvPr/>
          </p:nvSpPr>
          <p:spPr bwMode="auto">
            <a:xfrm>
              <a:off x="6324600" y="1828800"/>
              <a:ext cx="2286000" cy="1492250"/>
            </a:xfrm>
            <a:prstGeom prst="rect">
              <a:avLst/>
            </a:prstGeom>
            <a:noFill/>
            <a:ln w="9525">
              <a:noFill/>
              <a:miter lim="800000"/>
            </a:ln>
          </p:spPr>
          <p:txBody>
            <a:bodyPr>
              <a:prstTxWarp prst="textNoShape">
                <a:avLst/>
              </a:prstTxWarp>
              <a:spAutoFit/>
            </a:bodyPr>
            <a:lstStyle/>
            <a:p>
              <a:pPr marL="0" lvl="2">
                <a:spcAft>
                  <a:spcPts val="800"/>
                </a:spcAft>
              </a:pPr>
              <a:r>
                <a:rPr lang="en-US" sz="1600" b="1">
                  <a:solidFill>
                    <a:srgbClr val="E86D1F"/>
                  </a:solidFill>
                  <a:ea typeface="Arial" pitchFamily="-72" charset="0"/>
                  <a:cs typeface="Arial" pitchFamily="-72" charset="0"/>
                </a:rPr>
                <a:t>The Bottom Line</a:t>
              </a:r>
            </a:p>
            <a:p>
              <a:pPr marL="0" lvl="2">
                <a:spcAft>
                  <a:spcPts val="800"/>
                </a:spcAft>
              </a:pPr>
              <a:r>
                <a:rPr lang="en-US" sz="1400">
                  <a:solidFill>
                    <a:schemeClr val="tx2"/>
                  </a:solidFill>
                  <a:ea typeface="Arial" pitchFamily="-72" charset="0"/>
                  <a:cs typeface="Arial" pitchFamily="-72" charset="0"/>
                </a:rPr>
                <a:t>Threats are already on the inside</a:t>
              </a:r>
            </a:p>
            <a:p>
              <a:pPr marL="0" lvl="2">
                <a:spcAft>
                  <a:spcPts val="800"/>
                </a:spcAft>
              </a:pPr>
              <a:r>
                <a:rPr lang="en-US" sz="1400">
                  <a:solidFill>
                    <a:schemeClr val="tx2"/>
                  </a:solidFill>
                  <a:ea typeface="Arial" pitchFamily="-72" charset="0"/>
                  <a:cs typeface="Arial" pitchFamily="-72" charset="0"/>
                </a:rPr>
                <a:t>Exploits that matter have already happened</a:t>
              </a:r>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649" name="Shape 161793"/>
          <p:cNvSpPr>
            <a:spLocks noGrp="1" noChangeArrowheads="1"/>
          </p:cNvSpPr>
          <p:nvPr>
            <p:ph type="title"/>
          </p:nvPr>
        </p:nvSpPr>
        <p:spPr/>
        <p:txBody>
          <a:bodyPr/>
          <a:lstStyle/>
          <a:p>
            <a:r>
              <a:rPr lang="en-US" smtClean="0"/>
              <a:t>The Global Threat Landscape</a:t>
            </a:r>
          </a:p>
        </p:txBody>
      </p:sp>
      <p:sp>
        <p:nvSpPr>
          <p:cNvPr id="20483" name="Shape 161794"/>
          <p:cNvSpPr>
            <a:spLocks noGrp="1" noChangeArrowheads="1"/>
          </p:cNvSpPr>
          <p:nvPr>
            <p:ph sz="half" idx="1"/>
          </p:nvPr>
        </p:nvSpPr>
        <p:spPr>
          <a:xfrm>
            <a:off x="457200" y="1493838"/>
            <a:ext cx="4038600" cy="4144962"/>
          </a:xfrm>
        </p:spPr>
        <p:txBody>
          <a:bodyPr rtlCol="0">
            <a:normAutofit fontScale="92500"/>
          </a:bodyPr>
          <a:lstStyle/>
          <a:p>
            <a:pPr marL="164592" indent="-164592" fontAlgn="auto">
              <a:buFont typeface="Lucida Grande"/>
              <a:buChar char="»"/>
              <a:defRPr/>
            </a:pPr>
            <a:r>
              <a:rPr lang="en-US" smtClean="0">
                <a:ea typeface="+mn-ea"/>
                <a:cs typeface="Arial"/>
              </a:rPr>
              <a:t>Electronic Criminal Groups:  Established Underground Industry  (continued examples of successful large scale operations)</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Organization:  Low to High  </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Capability:    Medium to High  </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Intent:  High for financial gain, but intent is complex</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“Kneber” ZeuS BotNet – information sold to </a:t>
            </a:r>
            <a:r>
              <a:rPr lang="en-US" u="sng" smtClean="0">
                <a:solidFill>
                  <a:schemeClr val="tx2">
                    <a:lumMod val="60000"/>
                    <a:lumOff val="40000"/>
                  </a:schemeClr>
                </a:solidFill>
                <a:ea typeface="+mn-ea"/>
                <a:cs typeface="Arial"/>
              </a:rPr>
              <a:t>anybody</a:t>
            </a:r>
          </a:p>
          <a:p>
            <a:pPr marL="164592" indent="-164592" fontAlgn="auto">
              <a:buFont typeface="Lucida Grande"/>
              <a:buChar char="»"/>
              <a:defRPr/>
            </a:pPr>
            <a:r>
              <a:rPr lang="en-US" smtClean="0">
                <a:ea typeface="+mn-ea"/>
                <a:cs typeface="Arial"/>
              </a:rPr>
              <a:t>Nation-Sponsored Activities: From Intelligence Gathering to Network-Centric Warfare</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Organization: High   </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Capability: High   </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Intent: Connected to national policy</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Aurora, Titan Rain, etc.</a:t>
            </a:r>
          </a:p>
        </p:txBody>
      </p:sp>
      <p:sp>
        <p:nvSpPr>
          <p:cNvPr id="6" name="Content Placeholder 5"/>
          <p:cNvSpPr>
            <a:spLocks noGrp="1"/>
          </p:cNvSpPr>
          <p:nvPr>
            <p:ph sz="half" idx="2"/>
          </p:nvPr>
        </p:nvSpPr>
        <p:spPr>
          <a:xfrm>
            <a:off x="4686300" y="4672013"/>
            <a:ext cx="4229100" cy="1728787"/>
          </a:xfrm>
        </p:spPr>
        <p:txBody>
          <a:bodyPr rtlCol="0">
            <a:normAutofit fontScale="92500"/>
          </a:bodyPr>
          <a:lstStyle/>
          <a:p>
            <a:pPr marL="164592" indent="-164592" fontAlgn="auto">
              <a:buFont typeface="Lucida Grande"/>
              <a:buChar char="»"/>
              <a:defRPr/>
            </a:pPr>
            <a:r>
              <a:rPr lang="en-US" smtClean="0">
                <a:ea typeface="+mn-ea"/>
                <a:cs typeface="Arial"/>
              </a:rPr>
              <a:t>Non-State Actors</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Increasing interest from radical / extremist groups in cyberterror</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“Hacking as a service”</a:t>
            </a:r>
          </a:p>
        </p:txBody>
      </p:sp>
      <p:sp>
        <p:nvSpPr>
          <p:cNvPr id="27652" name="TextBox 161795"/>
          <p:cNvSpPr txBox="1">
            <a:spLocks noChangeArrowheads="1"/>
          </p:cNvSpPr>
          <p:nvPr/>
        </p:nvSpPr>
        <p:spPr bwMode="auto">
          <a:xfrm>
            <a:off x="1524000" y="3733800"/>
            <a:ext cx="6019800" cy="366713"/>
          </a:xfrm>
          <a:prstGeom prst="rect">
            <a:avLst/>
          </a:prstGeom>
          <a:noFill/>
          <a:ln w="9525">
            <a:noFill/>
            <a:miter lim="800000"/>
          </a:ln>
        </p:spPr>
        <p:txBody>
          <a:bodyPr>
            <a:prstTxWarp prst="textNoShape">
              <a:avLst/>
            </a:prstTxWarp>
            <a:spAutoFit/>
          </a:bodyPr>
          <a:lstStyle/>
          <a:p>
            <a:pPr algn="ctr">
              <a:spcBef>
                <a:spcPct val="50000"/>
              </a:spcBef>
            </a:pPr>
            <a:endParaRPr lang="en-US" b="1">
              <a:solidFill>
                <a:schemeClr val="tx2"/>
              </a:solidFill>
              <a:latin typeface="Calibri" pitchFamily="-72" charset="0"/>
            </a:endParaRPr>
          </a:p>
        </p:txBody>
      </p:sp>
      <p:pic>
        <p:nvPicPr>
          <p:cNvPr id="27653" name="Picture 2" descr="T:\NetWitness\Graphics\iStock\iStock_000002802931Small.jpg"/>
          <p:cNvPicPr>
            <a:picLocks noChangeAspect="1" noChangeArrowheads="1"/>
          </p:cNvPicPr>
          <p:nvPr/>
        </p:nvPicPr>
        <p:blipFill>
          <a:blip r:embed="rId3"/>
          <a:srcRect l="22830" r="0"/>
          <a:stretch>
            <a:fillRect/>
          </a:stretch>
        </p:blipFill>
        <p:spPr bwMode="auto">
          <a:xfrm>
            <a:off x="4724400" y="1295400"/>
            <a:ext cx="3930650" cy="3389313"/>
          </a:xfrm>
          <a:prstGeom prst="rect">
            <a:avLst/>
          </a:prstGeom>
          <a:noFill/>
          <a:ln w="9525">
            <a:noFill/>
            <a:miter lim="800000"/>
          </a:ln>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9697" name="Title 3"/>
          <p:cNvSpPr>
            <a:spLocks noGrp="1"/>
          </p:cNvSpPr>
          <p:nvPr>
            <p:ph type="title"/>
          </p:nvPr>
        </p:nvSpPr>
        <p:spPr/>
        <p:txBody>
          <a:bodyPr/>
          <a:lstStyle/>
          <a:p>
            <a:r>
              <a:rPr lang="en-US" smtClean="0"/>
              <a:t>What Do Our Clients and Prospects See?</a:t>
            </a:r>
          </a:p>
        </p:txBody>
      </p:sp>
      <p:sp>
        <p:nvSpPr>
          <p:cNvPr id="5" name="Content Placeholder 4"/>
          <p:cNvSpPr>
            <a:spLocks noGrp="1"/>
          </p:cNvSpPr>
          <p:nvPr>
            <p:ph sz="half" idx="1"/>
          </p:nvPr>
        </p:nvSpPr>
        <p:spPr>
          <a:xfrm>
            <a:off x="457200" y="1493838"/>
            <a:ext cx="4038600" cy="4144962"/>
          </a:xfrm>
        </p:spPr>
        <p:txBody>
          <a:bodyPr rtlCol="0">
            <a:normAutofit fontScale="85000" lnSpcReduction="10000"/>
          </a:bodyPr>
          <a:lstStyle/>
          <a:p>
            <a:pPr marL="164592" indent="-164592" fontAlgn="auto">
              <a:buFont typeface="Lucida Grande"/>
              <a:buChar char="»"/>
              <a:defRPr/>
            </a:pPr>
            <a:r>
              <a:rPr lang="en-US" smtClean="0">
                <a:ea typeface="+mn-ea"/>
                <a:cs typeface="Arial"/>
              </a:rPr>
              <a:t>Nation-sponsored attacks on anything (critical infrastructure, defense industry base, etc.)</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Designer malware directed at end users through spear phishing attacks</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Covert network channels and obfuscated network traffic</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Low and slow data exfiltration</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Rogue encryption</a:t>
            </a:r>
          </a:p>
          <a:p>
            <a:pPr marL="164592" indent="-164592" fontAlgn="auto">
              <a:buFont typeface="Lucida Grande"/>
              <a:buChar char="»"/>
              <a:defRPr/>
            </a:pPr>
            <a:r>
              <a:rPr lang="en-US" smtClean="0">
                <a:ea typeface="+mn-ea"/>
                <a:cs typeface="Arial"/>
              </a:rPr>
              <a:t>Organized criminal group attacks</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Insertion of rogue code into retail POS, wire transfer, and ATM systems</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Infiltration of transaction processing systems in critical infrastructure sectors</a:t>
            </a:r>
          </a:p>
          <a:p>
            <a:pPr marL="411480" lvl="1" indent="-182880" fontAlgn="auto">
              <a:spcBef>
                <a:spcPct val="0"/>
              </a:spcBef>
              <a:buFont typeface="Arial"/>
              <a:buChar char="‣"/>
              <a:defRPr/>
            </a:pPr>
            <a:r>
              <a:rPr lang="en-US" smtClean="0">
                <a:solidFill>
                  <a:schemeClr val="tx2">
                    <a:lumMod val="60000"/>
                    <a:lumOff val="40000"/>
                  </a:schemeClr>
                </a:solidFill>
                <a:ea typeface="+mn-ea"/>
                <a:cs typeface="Arial"/>
              </a:rPr>
              <a:t>Theft of data at the application, database, and middleware layers with deep “personal information” and other “key” attributes</a:t>
            </a:r>
          </a:p>
        </p:txBody>
      </p:sp>
      <p:sp>
        <p:nvSpPr>
          <p:cNvPr id="10" name="Content Placeholder 9"/>
          <p:cNvSpPr>
            <a:spLocks noGrp="1"/>
          </p:cNvSpPr>
          <p:nvPr>
            <p:ph sz="half" idx="2"/>
          </p:nvPr>
        </p:nvSpPr>
        <p:spPr>
          <a:xfrm>
            <a:off x="4648200" y="1493838"/>
            <a:ext cx="4038600" cy="4144962"/>
          </a:xfrm>
        </p:spPr>
        <p:txBody>
          <a:bodyPr rtlCol="0">
            <a:normAutofit fontScale="85000" lnSpcReduction="10000"/>
          </a:bodyPr>
          <a:lstStyle/>
          <a:p>
            <a:pPr marL="164592" indent="-164592" fontAlgn="auto">
              <a:buFont typeface="Lucida Grande"/>
              <a:buChar char="»"/>
              <a:defRPr/>
            </a:pPr>
            <a:endParaRPr lang="en-US">
              <a:ea typeface="+mn-ea"/>
              <a:cs typeface="Arial"/>
            </a:endParaRPr>
          </a:p>
        </p:txBody>
      </p:sp>
      <p:pic>
        <p:nvPicPr>
          <p:cNvPr id="29700" name="Picture 6" descr="mafia_hands.jpg"/>
          <p:cNvPicPr>
            <a:picLocks noChangeAspect="1"/>
          </p:cNvPicPr>
          <p:nvPr/>
        </p:nvPicPr>
        <p:blipFill>
          <a:blip r:embed="rId3"/>
          <a:srcRect t="8179" b="6174"/>
          <a:stretch>
            <a:fillRect/>
          </a:stretch>
        </p:blipFill>
        <p:spPr bwMode="auto">
          <a:xfrm>
            <a:off x="4419600" y="1295400"/>
            <a:ext cx="4259263" cy="4691063"/>
          </a:xfrm>
          <a:prstGeom prst="rect">
            <a:avLst/>
          </a:prstGeom>
          <a:noFill/>
          <a:ln w="9525">
            <a:noFill/>
            <a:miter lim="800000"/>
          </a:ln>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1745" name="Title 1"/>
          <p:cNvSpPr>
            <a:spLocks noGrp="1"/>
          </p:cNvSpPr>
          <p:nvPr>
            <p:ph type="title"/>
          </p:nvPr>
        </p:nvSpPr>
        <p:spPr/>
        <p:txBody>
          <a:bodyPr/>
          <a:lstStyle/>
          <a:p>
            <a:r>
              <a:rPr lang="en-US" smtClean="0"/>
              <a:t>The New Underground IT Organization</a:t>
            </a:r>
          </a:p>
        </p:txBody>
      </p:sp>
      <p:grpSp>
        <p:nvGrpSpPr>
          <p:cNvPr id="31746" name="Group 78"/>
          <p:cNvGrpSpPr/>
          <p:nvPr/>
        </p:nvGrpSpPr>
        <p:grpSpPr>
          <a:xfrm>
            <a:off x="457200" y="1611313"/>
            <a:ext cx="8269288" cy="4113212"/>
            <a:chOff x="399528" y="1467584"/>
            <a:chExt cx="8131435" cy="3904397"/>
          </a:xfrm>
        </p:grpSpPr>
        <p:sp>
          <p:nvSpPr>
            <p:cNvPr id="71" name="Up Arrow 70"/>
            <p:cNvSpPr/>
            <p:nvPr/>
          </p:nvSpPr>
          <p:spPr>
            <a:xfrm>
              <a:off x="4071084" y="2989561"/>
              <a:ext cx="310647" cy="699205"/>
            </a:xfrm>
            <a:prstGeom prst="upArrow">
              <a:avLst>
                <a:gd name="adj1" fmla="val 44562"/>
                <a:gd name="adj2" fmla="val 50000"/>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80" name="Up Arrow 79"/>
            <p:cNvSpPr/>
            <p:nvPr/>
          </p:nvSpPr>
          <p:spPr>
            <a:xfrm>
              <a:off x="1599965" y="2980519"/>
              <a:ext cx="312207" cy="697698"/>
            </a:xfrm>
            <a:prstGeom prst="upArrow">
              <a:avLst>
                <a:gd name="adj1" fmla="val 44562"/>
                <a:gd name="adj2" fmla="val 50000"/>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78" name="Up Arrow 77"/>
            <p:cNvSpPr/>
            <p:nvPr/>
          </p:nvSpPr>
          <p:spPr>
            <a:xfrm>
              <a:off x="7814447" y="1844311"/>
              <a:ext cx="312207" cy="2183509"/>
            </a:xfrm>
            <a:prstGeom prst="upArrow">
              <a:avLst>
                <a:gd name="adj1" fmla="val 44562"/>
                <a:gd name="adj2" fmla="val 50000"/>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76" name="Up Arrow 75"/>
            <p:cNvSpPr/>
            <p:nvPr/>
          </p:nvSpPr>
          <p:spPr>
            <a:xfrm>
              <a:off x="5308985" y="1779513"/>
              <a:ext cx="312207" cy="2183510"/>
            </a:xfrm>
            <a:prstGeom prst="upArrow">
              <a:avLst>
                <a:gd name="adj1" fmla="val 44562"/>
                <a:gd name="adj2" fmla="val 50000"/>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77" name="Up Arrow 76"/>
            <p:cNvSpPr/>
            <p:nvPr/>
          </p:nvSpPr>
          <p:spPr>
            <a:xfrm>
              <a:off x="6550008" y="1779513"/>
              <a:ext cx="310647" cy="2183510"/>
            </a:xfrm>
            <a:prstGeom prst="upArrow">
              <a:avLst>
                <a:gd name="adj1" fmla="val 44562"/>
                <a:gd name="adj2" fmla="val 50000"/>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52" name="Snip Same Side Corner Rectangle 51"/>
            <p:cNvSpPr/>
            <p:nvPr/>
          </p:nvSpPr>
          <p:spPr>
            <a:xfrm>
              <a:off x="1237778" y="3540318"/>
              <a:ext cx="1037104" cy="760858"/>
            </a:xfrm>
            <a:prstGeom prst="snip2SameRect">
              <a:avLst/>
            </a:prstGeom>
            <a:gradFill>
              <a:gsLst>
                <a:gs pos="68000">
                  <a:schemeClr val="accent2"/>
                </a:gs>
                <a:gs pos="99000">
                  <a:schemeClr val="accent2">
                    <a:lumMod val="20000"/>
                    <a:lumOff val="80000"/>
                  </a:schemeClr>
                </a:gs>
              </a:gsLst>
            </a:gradFill>
            <a:ln>
              <a:gradFill flip="none" rotWithShape="1">
                <a:gsLst>
                  <a:gs pos="69000">
                    <a:schemeClr val="accent2"/>
                  </a:gs>
                  <a:gs pos="100000">
                    <a:schemeClr val="accent2">
                      <a:lumMod val="40000"/>
                      <a:lumOff val="60000"/>
                    </a:schemeClr>
                  </a:gs>
                </a:gsLst>
                <a:lin ang="0" scaled="1"/>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53" name="Snip Same Side Corner Rectangle 52"/>
            <p:cNvSpPr/>
            <p:nvPr/>
          </p:nvSpPr>
          <p:spPr>
            <a:xfrm>
              <a:off x="2465932" y="3540318"/>
              <a:ext cx="1037104" cy="760858"/>
            </a:xfrm>
            <a:prstGeom prst="snip2SameRect">
              <a:avLst/>
            </a:prstGeom>
            <a:gradFill>
              <a:gsLst>
                <a:gs pos="68000">
                  <a:schemeClr val="accent2"/>
                </a:gs>
                <a:gs pos="99000">
                  <a:schemeClr val="accent2">
                    <a:lumMod val="20000"/>
                    <a:lumOff val="80000"/>
                  </a:schemeClr>
                </a:gs>
              </a:gsLst>
            </a:gradFill>
            <a:ln>
              <a:gradFill flip="none" rotWithShape="1">
                <a:gsLst>
                  <a:gs pos="69000">
                    <a:schemeClr val="accent2"/>
                  </a:gs>
                  <a:gs pos="100000">
                    <a:schemeClr val="accent2">
                      <a:lumMod val="40000"/>
                      <a:lumOff val="60000"/>
                    </a:schemeClr>
                  </a:gs>
                </a:gsLst>
                <a:lin ang="0" scaled="1"/>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54" name="Snip Same Side Corner Rectangle 53"/>
            <p:cNvSpPr/>
            <p:nvPr/>
          </p:nvSpPr>
          <p:spPr>
            <a:xfrm>
              <a:off x="3707651" y="3540318"/>
              <a:ext cx="1037104" cy="760858"/>
            </a:xfrm>
            <a:prstGeom prst="snip2SameRect">
              <a:avLst/>
            </a:prstGeom>
            <a:gradFill>
              <a:gsLst>
                <a:gs pos="68000">
                  <a:schemeClr val="accent2"/>
                </a:gs>
                <a:gs pos="99000">
                  <a:schemeClr val="accent2">
                    <a:lumMod val="20000"/>
                    <a:lumOff val="80000"/>
                  </a:schemeClr>
                </a:gs>
              </a:gsLst>
            </a:gradFill>
            <a:ln>
              <a:gradFill flip="none" rotWithShape="1">
                <a:gsLst>
                  <a:gs pos="69000">
                    <a:schemeClr val="accent2"/>
                  </a:gs>
                  <a:gs pos="100000">
                    <a:schemeClr val="accent2">
                      <a:lumMod val="40000"/>
                      <a:lumOff val="60000"/>
                    </a:schemeClr>
                  </a:gs>
                </a:gsLst>
                <a:lin ang="0" scaled="1"/>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55" name="Snip Same Side Corner Rectangle 54"/>
            <p:cNvSpPr/>
            <p:nvPr/>
          </p:nvSpPr>
          <p:spPr>
            <a:xfrm>
              <a:off x="3707651" y="2410418"/>
              <a:ext cx="1037104" cy="760858"/>
            </a:xfrm>
            <a:prstGeom prst="snip2SameRect">
              <a:avLst/>
            </a:prstGeom>
            <a:gradFill>
              <a:gsLst>
                <a:gs pos="68000">
                  <a:schemeClr val="accent2"/>
                </a:gs>
                <a:gs pos="99000">
                  <a:schemeClr val="accent2">
                    <a:lumMod val="20000"/>
                    <a:lumOff val="80000"/>
                  </a:schemeClr>
                </a:gs>
              </a:gsLst>
            </a:gradFill>
            <a:ln>
              <a:gradFill flip="none" rotWithShape="1">
                <a:gsLst>
                  <a:gs pos="69000">
                    <a:schemeClr val="accent2"/>
                  </a:gs>
                  <a:gs pos="100000">
                    <a:schemeClr val="accent2">
                      <a:lumMod val="40000"/>
                      <a:lumOff val="60000"/>
                    </a:schemeClr>
                  </a:gs>
                </a:gsLst>
                <a:lin ang="0" scaled="1"/>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56" name="Snip Same Side Corner Rectangle 55"/>
            <p:cNvSpPr/>
            <p:nvPr/>
          </p:nvSpPr>
          <p:spPr>
            <a:xfrm>
              <a:off x="4946422" y="3540318"/>
              <a:ext cx="1037104" cy="760858"/>
            </a:xfrm>
            <a:prstGeom prst="snip2SameRect">
              <a:avLst/>
            </a:prstGeom>
            <a:gradFill>
              <a:gsLst>
                <a:gs pos="68000">
                  <a:schemeClr val="accent2"/>
                </a:gs>
                <a:gs pos="99000">
                  <a:schemeClr val="accent2">
                    <a:lumMod val="20000"/>
                    <a:lumOff val="80000"/>
                  </a:schemeClr>
                </a:gs>
              </a:gsLst>
            </a:gradFill>
            <a:ln>
              <a:gradFill flip="none" rotWithShape="1">
                <a:gsLst>
                  <a:gs pos="69000">
                    <a:schemeClr val="accent2"/>
                  </a:gs>
                  <a:gs pos="100000">
                    <a:schemeClr val="accent2">
                      <a:lumMod val="40000"/>
                      <a:lumOff val="60000"/>
                    </a:schemeClr>
                  </a:gs>
                </a:gsLst>
                <a:lin ang="0" scaled="1"/>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57" name="Snip Same Side Corner Rectangle 56"/>
            <p:cNvSpPr/>
            <p:nvPr/>
          </p:nvSpPr>
          <p:spPr>
            <a:xfrm>
              <a:off x="6186588" y="3540318"/>
              <a:ext cx="1037104" cy="760858"/>
            </a:xfrm>
            <a:prstGeom prst="snip2SameRect">
              <a:avLst/>
            </a:prstGeom>
            <a:gradFill>
              <a:gsLst>
                <a:gs pos="68000">
                  <a:schemeClr val="accent2"/>
                </a:gs>
                <a:gs pos="99000">
                  <a:schemeClr val="accent2">
                    <a:lumMod val="20000"/>
                    <a:lumOff val="80000"/>
                  </a:schemeClr>
                </a:gs>
              </a:gsLst>
            </a:gradFill>
            <a:ln>
              <a:gradFill flip="none" rotWithShape="1">
                <a:gsLst>
                  <a:gs pos="69000">
                    <a:schemeClr val="accent2"/>
                  </a:gs>
                  <a:gs pos="100000">
                    <a:schemeClr val="accent2">
                      <a:lumMod val="40000"/>
                      <a:lumOff val="60000"/>
                    </a:schemeClr>
                  </a:gs>
                </a:gsLst>
                <a:lin ang="0" scaled="1"/>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58" name="Snip Same Side Corner Rectangle 57"/>
            <p:cNvSpPr/>
            <p:nvPr/>
          </p:nvSpPr>
          <p:spPr>
            <a:xfrm>
              <a:off x="7451728" y="3540318"/>
              <a:ext cx="1037104" cy="760858"/>
            </a:xfrm>
            <a:prstGeom prst="snip2SameRect">
              <a:avLst/>
            </a:prstGeom>
            <a:gradFill>
              <a:gsLst>
                <a:gs pos="68000">
                  <a:schemeClr val="accent2"/>
                </a:gs>
                <a:gs pos="99000">
                  <a:schemeClr val="accent2">
                    <a:lumMod val="20000"/>
                    <a:lumOff val="80000"/>
                  </a:schemeClr>
                </a:gs>
              </a:gsLst>
            </a:gradFill>
            <a:ln>
              <a:gradFill flip="none" rotWithShape="1">
                <a:gsLst>
                  <a:gs pos="69000">
                    <a:schemeClr val="accent2"/>
                  </a:gs>
                  <a:gs pos="100000">
                    <a:schemeClr val="accent2">
                      <a:lumMod val="40000"/>
                      <a:lumOff val="60000"/>
                    </a:schemeClr>
                  </a:gs>
                </a:gsLst>
                <a:lin ang="0" scaled="1"/>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59" name="Snip Same Side Corner Rectangle 58"/>
            <p:cNvSpPr/>
            <p:nvPr/>
          </p:nvSpPr>
          <p:spPr>
            <a:xfrm>
              <a:off x="1237778" y="2418885"/>
              <a:ext cx="1037104" cy="760858"/>
            </a:xfrm>
            <a:prstGeom prst="snip2SameRect">
              <a:avLst/>
            </a:prstGeom>
            <a:gradFill>
              <a:gsLst>
                <a:gs pos="68000">
                  <a:schemeClr val="accent2"/>
                </a:gs>
                <a:gs pos="99000">
                  <a:schemeClr val="accent2">
                    <a:lumMod val="20000"/>
                    <a:lumOff val="80000"/>
                  </a:schemeClr>
                </a:gs>
              </a:gsLst>
            </a:gradFill>
            <a:ln>
              <a:gradFill flip="none" rotWithShape="1">
                <a:gsLst>
                  <a:gs pos="69000">
                    <a:schemeClr val="accent2"/>
                  </a:gs>
                  <a:gs pos="100000">
                    <a:schemeClr val="accent2">
                      <a:lumMod val="40000"/>
                      <a:lumOff val="60000"/>
                    </a:schemeClr>
                  </a:gs>
                </a:gsLst>
                <a:lin ang="0" scaled="1"/>
              </a:gra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48" name="Trapezoid 47"/>
            <p:cNvSpPr/>
            <p:nvPr/>
          </p:nvSpPr>
          <p:spPr>
            <a:xfrm>
              <a:off x="1195656" y="4725518"/>
              <a:ext cx="1120824" cy="646463"/>
            </a:xfrm>
            <a:prstGeom prst="trapezoid">
              <a:avLst/>
            </a:prstGeom>
            <a:gradFill>
              <a:gsLst>
                <a:gs pos="54000">
                  <a:schemeClr val="accent1">
                    <a:lumMod val="60000"/>
                    <a:lumOff val="40000"/>
                  </a:schemeClr>
                </a:gs>
                <a:gs pos="98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chemeClr val="tx1"/>
                </a:solidFill>
              </a:endParaRPr>
            </a:p>
          </p:txBody>
        </p:sp>
        <p:sp>
          <p:nvSpPr>
            <p:cNvPr id="49" name="Trapezoid 48"/>
            <p:cNvSpPr/>
            <p:nvPr/>
          </p:nvSpPr>
          <p:spPr>
            <a:xfrm>
              <a:off x="3665215" y="4725518"/>
              <a:ext cx="1122385" cy="646463"/>
            </a:xfrm>
            <a:prstGeom prst="trapezoid">
              <a:avLst/>
            </a:prstGeom>
            <a:gradFill>
              <a:gsLst>
                <a:gs pos="54000">
                  <a:schemeClr val="accent1">
                    <a:lumMod val="60000"/>
                    <a:lumOff val="40000"/>
                  </a:schemeClr>
                </a:gs>
                <a:gs pos="98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chemeClr val="tx1"/>
                </a:solidFill>
              </a:endParaRPr>
            </a:p>
          </p:txBody>
        </p:sp>
        <p:sp>
          <p:nvSpPr>
            <p:cNvPr id="50" name="Trapezoid 49"/>
            <p:cNvSpPr/>
            <p:nvPr/>
          </p:nvSpPr>
          <p:spPr>
            <a:xfrm>
              <a:off x="6144139" y="4725518"/>
              <a:ext cx="1122385" cy="646463"/>
            </a:xfrm>
            <a:prstGeom prst="trapezoid">
              <a:avLst/>
            </a:prstGeom>
            <a:gradFill>
              <a:gsLst>
                <a:gs pos="54000">
                  <a:schemeClr val="accent1">
                    <a:lumMod val="60000"/>
                    <a:lumOff val="40000"/>
                  </a:schemeClr>
                </a:gs>
                <a:gs pos="98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chemeClr val="tx1"/>
                </a:solidFill>
              </a:endParaRPr>
            </a:p>
          </p:txBody>
        </p:sp>
        <p:sp>
          <p:nvSpPr>
            <p:cNvPr id="51" name="Trapezoid 50"/>
            <p:cNvSpPr/>
            <p:nvPr/>
          </p:nvSpPr>
          <p:spPr>
            <a:xfrm>
              <a:off x="7410139" y="4725518"/>
              <a:ext cx="1120824" cy="646463"/>
            </a:xfrm>
            <a:prstGeom prst="trapezoid">
              <a:avLst/>
            </a:prstGeom>
            <a:gradFill>
              <a:gsLst>
                <a:gs pos="54000">
                  <a:schemeClr val="accent1">
                    <a:lumMod val="60000"/>
                    <a:lumOff val="40000"/>
                  </a:schemeClr>
                </a:gs>
                <a:gs pos="98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chemeClr val="tx1"/>
                </a:solidFill>
              </a:endParaRPr>
            </a:p>
          </p:txBody>
        </p:sp>
        <p:sp>
          <p:nvSpPr>
            <p:cNvPr id="46" name="Trapezoid 45"/>
            <p:cNvSpPr/>
            <p:nvPr/>
          </p:nvSpPr>
          <p:spPr>
            <a:xfrm>
              <a:off x="2338334" y="2673110"/>
              <a:ext cx="777396" cy="388782"/>
            </a:xfrm>
            <a:prstGeom prst="trapezoid">
              <a:avLst/>
            </a:prstGeom>
            <a:gradFill>
              <a:gsLst>
                <a:gs pos="54000">
                  <a:schemeClr val="accent1">
                    <a:lumMod val="60000"/>
                    <a:lumOff val="40000"/>
                  </a:schemeClr>
                </a:gs>
                <a:gs pos="98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47" name="Trapezoid 46"/>
            <p:cNvSpPr/>
            <p:nvPr/>
          </p:nvSpPr>
          <p:spPr>
            <a:xfrm>
              <a:off x="399528" y="2673110"/>
              <a:ext cx="777396" cy="388782"/>
            </a:xfrm>
            <a:prstGeom prst="trapezoid">
              <a:avLst/>
            </a:prstGeom>
            <a:gradFill>
              <a:gsLst>
                <a:gs pos="54000">
                  <a:schemeClr val="accent1">
                    <a:lumMod val="60000"/>
                    <a:lumOff val="40000"/>
                  </a:schemeClr>
                </a:gs>
                <a:gs pos="98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rgbClr val="000000"/>
                </a:solidFill>
              </a:endParaRPr>
            </a:p>
          </p:txBody>
        </p:sp>
        <p:sp>
          <p:nvSpPr>
            <p:cNvPr id="43" name="Rounded Rectangle 42"/>
            <p:cNvSpPr/>
            <p:nvPr/>
          </p:nvSpPr>
          <p:spPr>
            <a:xfrm>
              <a:off x="5004583" y="1720744"/>
              <a:ext cx="921011" cy="405358"/>
            </a:xfrm>
            <a:prstGeom prst="roundRect">
              <a:avLst>
                <a:gd name="adj" fmla="val 9979"/>
              </a:avLst>
            </a:prstGeom>
            <a:gradFill>
              <a:gsLst>
                <a:gs pos="60000">
                  <a:schemeClr val="accent6"/>
                </a:gs>
                <a:gs pos="100000">
                  <a:schemeClr val="accent6">
                    <a:lumMod val="40000"/>
                    <a:lumOff val="60000"/>
                  </a:schemeClr>
                </a:gs>
              </a:gsLst>
            </a:gra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44" name="Rounded Rectangle 43"/>
            <p:cNvSpPr/>
            <p:nvPr/>
          </p:nvSpPr>
          <p:spPr>
            <a:xfrm>
              <a:off x="5004583" y="2334055"/>
              <a:ext cx="921011" cy="405359"/>
            </a:xfrm>
            <a:prstGeom prst="roundRect">
              <a:avLst>
                <a:gd name="adj" fmla="val 9979"/>
              </a:avLst>
            </a:prstGeom>
            <a:gradFill>
              <a:gsLst>
                <a:gs pos="60000">
                  <a:schemeClr val="accent6"/>
                </a:gs>
                <a:gs pos="100000">
                  <a:schemeClr val="accent6">
                    <a:lumMod val="40000"/>
                    <a:lumOff val="60000"/>
                  </a:schemeClr>
                </a:gs>
              </a:gsLst>
            </a:gra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45" name="Rounded Rectangle 44"/>
            <p:cNvSpPr/>
            <p:nvPr/>
          </p:nvSpPr>
          <p:spPr>
            <a:xfrm>
              <a:off x="5004583" y="2947367"/>
              <a:ext cx="921011" cy="405358"/>
            </a:xfrm>
            <a:prstGeom prst="roundRect">
              <a:avLst>
                <a:gd name="adj" fmla="val 9979"/>
              </a:avLst>
            </a:prstGeom>
            <a:gradFill>
              <a:gsLst>
                <a:gs pos="60000">
                  <a:schemeClr val="accent6"/>
                </a:gs>
                <a:gs pos="100000">
                  <a:schemeClr val="accent6">
                    <a:lumMod val="40000"/>
                    <a:lumOff val="60000"/>
                  </a:schemeClr>
                </a:gs>
              </a:gsLst>
            </a:gra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6" name="Rounded Rectangle 35"/>
            <p:cNvSpPr/>
            <p:nvPr/>
          </p:nvSpPr>
          <p:spPr>
            <a:xfrm>
              <a:off x="3749510" y="1576081"/>
              <a:ext cx="953793" cy="506321"/>
            </a:xfrm>
            <a:prstGeom prst="roundRect">
              <a:avLst>
                <a:gd name="adj" fmla="val 9979"/>
              </a:avLst>
            </a:prstGeom>
            <a:gradFill>
              <a:gsLst>
                <a:gs pos="59000">
                  <a:schemeClr val="tx2"/>
                </a:gs>
                <a:gs pos="100000">
                  <a:schemeClr val="tx2">
                    <a:lumMod val="40000"/>
                    <a:lumOff val="60000"/>
                  </a:schemeClr>
                </a:gs>
              </a:gsLs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7" name="Rounded Rectangle 36"/>
            <p:cNvSpPr/>
            <p:nvPr/>
          </p:nvSpPr>
          <p:spPr>
            <a:xfrm>
              <a:off x="6244045" y="1720744"/>
              <a:ext cx="921011" cy="405358"/>
            </a:xfrm>
            <a:prstGeom prst="roundRect">
              <a:avLst>
                <a:gd name="adj" fmla="val 9979"/>
              </a:avLst>
            </a:prstGeom>
            <a:gradFill>
              <a:gsLst>
                <a:gs pos="59000">
                  <a:schemeClr val="tx2"/>
                </a:gs>
                <a:gs pos="100000">
                  <a:schemeClr val="tx2">
                    <a:lumMod val="40000"/>
                    <a:lumOff val="60000"/>
                  </a:schemeClr>
                </a:gs>
              </a:gsLs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8" name="Rounded Rectangle 37"/>
            <p:cNvSpPr/>
            <p:nvPr/>
          </p:nvSpPr>
          <p:spPr>
            <a:xfrm>
              <a:off x="6244045" y="2334055"/>
              <a:ext cx="921011" cy="405359"/>
            </a:xfrm>
            <a:prstGeom prst="roundRect">
              <a:avLst>
                <a:gd name="adj" fmla="val 9979"/>
              </a:avLst>
            </a:prstGeom>
            <a:gradFill>
              <a:gsLst>
                <a:gs pos="59000">
                  <a:schemeClr val="tx2"/>
                </a:gs>
                <a:gs pos="100000">
                  <a:schemeClr val="tx2">
                    <a:lumMod val="40000"/>
                    <a:lumOff val="60000"/>
                  </a:schemeClr>
                </a:gs>
              </a:gsLs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9" name="Rounded Rectangle 38"/>
            <p:cNvSpPr/>
            <p:nvPr/>
          </p:nvSpPr>
          <p:spPr>
            <a:xfrm>
              <a:off x="6244045" y="2947367"/>
              <a:ext cx="921011" cy="405358"/>
            </a:xfrm>
            <a:prstGeom prst="roundRect">
              <a:avLst>
                <a:gd name="adj" fmla="val 9979"/>
              </a:avLst>
            </a:prstGeom>
            <a:gradFill>
              <a:gsLst>
                <a:gs pos="59000">
                  <a:schemeClr val="tx2"/>
                </a:gs>
                <a:gs pos="100000">
                  <a:schemeClr val="tx2">
                    <a:lumMod val="40000"/>
                    <a:lumOff val="60000"/>
                  </a:schemeClr>
                </a:gs>
              </a:gsLs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40" name="Rounded Rectangle 39"/>
            <p:cNvSpPr/>
            <p:nvPr/>
          </p:nvSpPr>
          <p:spPr>
            <a:xfrm>
              <a:off x="7510046" y="1720744"/>
              <a:ext cx="921011" cy="405358"/>
            </a:xfrm>
            <a:prstGeom prst="roundRect">
              <a:avLst>
                <a:gd name="adj" fmla="val 9979"/>
              </a:avLst>
            </a:prstGeom>
            <a:gradFill>
              <a:gsLst>
                <a:gs pos="59000">
                  <a:schemeClr val="tx2"/>
                </a:gs>
                <a:gs pos="100000">
                  <a:schemeClr val="tx2">
                    <a:lumMod val="40000"/>
                    <a:lumOff val="60000"/>
                  </a:schemeClr>
                </a:gs>
              </a:gsLs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41" name="Rounded Rectangle 40"/>
            <p:cNvSpPr/>
            <p:nvPr/>
          </p:nvSpPr>
          <p:spPr>
            <a:xfrm>
              <a:off x="7510046" y="2334055"/>
              <a:ext cx="921011" cy="405359"/>
            </a:xfrm>
            <a:prstGeom prst="roundRect">
              <a:avLst>
                <a:gd name="adj" fmla="val 9979"/>
              </a:avLst>
            </a:prstGeom>
            <a:gradFill>
              <a:gsLst>
                <a:gs pos="59000">
                  <a:schemeClr val="accent2"/>
                </a:gs>
                <a:gs pos="99000">
                  <a:schemeClr val="accent2">
                    <a:lumMod val="40000"/>
                    <a:lumOff val="60000"/>
                  </a:schemeClr>
                </a:gs>
              </a:gsLst>
            </a:gra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42" name="Rounded Rectangle 41"/>
            <p:cNvSpPr/>
            <p:nvPr/>
          </p:nvSpPr>
          <p:spPr>
            <a:xfrm>
              <a:off x="7510046" y="2947367"/>
              <a:ext cx="921011" cy="405358"/>
            </a:xfrm>
            <a:prstGeom prst="roundRect">
              <a:avLst>
                <a:gd name="adj" fmla="val 9979"/>
              </a:avLst>
            </a:prstGeom>
            <a:gradFill>
              <a:gsLst>
                <a:gs pos="59000">
                  <a:schemeClr val="accent2"/>
                </a:gs>
                <a:gs pos="99000">
                  <a:schemeClr val="accent2">
                    <a:lumMod val="40000"/>
                    <a:lumOff val="60000"/>
                  </a:schemeClr>
                </a:gs>
              </a:gsLst>
            </a:gra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1" name="Rounded Rectangle 30"/>
            <p:cNvSpPr/>
            <p:nvPr/>
          </p:nvSpPr>
          <p:spPr>
            <a:xfrm>
              <a:off x="1326783" y="1467584"/>
              <a:ext cx="860131" cy="299874"/>
            </a:xfrm>
            <a:prstGeom prst="roundRect">
              <a:avLst/>
            </a:prstGeom>
            <a:gradFill>
              <a:gsLst>
                <a:gs pos="59000">
                  <a:schemeClr val="accent6"/>
                </a:gs>
                <a:gs pos="100000">
                  <a:schemeClr val="accent6">
                    <a:lumMod val="40000"/>
                    <a:lumOff val="60000"/>
                  </a:schemeClr>
                </a:gs>
              </a:gsLst>
            </a:gra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2" name="Rounded Rectangle 31"/>
            <p:cNvSpPr/>
            <p:nvPr/>
          </p:nvSpPr>
          <p:spPr>
            <a:xfrm>
              <a:off x="747639" y="1957328"/>
              <a:ext cx="860130" cy="298368"/>
            </a:xfrm>
            <a:prstGeom prst="roundRect">
              <a:avLst/>
            </a:prstGeom>
            <a:gradFill>
              <a:gsLst>
                <a:gs pos="59000">
                  <a:schemeClr val="accent6"/>
                </a:gs>
                <a:gs pos="100000">
                  <a:schemeClr val="accent6">
                    <a:lumMod val="40000"/>
                    <a:lumOff val="60000"/>
                  </a:schemeClr>
                </a:gs>
              </a:gsLst>
            </a:gra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3" name="Rounded Rectangle 32"/>
            <p:cNvSpPr/>
            <p:nvPr/>
          </p:nvSpPr>
          <p:spPr>
            <a:xfrm>
              <a:off x="1971491" y="1957328"/>
              <a:ext cx="861692" cy="298368"/>
            </a:xfrm>
            <a:prstGeom prst="roundRect">
              <a:avLst/>
            </a:prstGeom>
            <a:gradFill>
              <a:gsLst>
                <a:gs pos="59000">
                  <a:schemeClr val="accent6"/>
                </a:gs>
                <a:gs pos="100000">
                  <a:schemeClr val="accent6">
                    <a:lumMod val="40000"/>
                    <a:lumOff val="60000"/>
                  </a:schemeClr>
                </a:gs>
              </a:gsLst>
            </a:gra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1795" name="TextBox 3"/>
            <p:cNvSpPr txBox="1">
              <a:spLocks noChangeArrowheads="1"/>
            </p:cNvSpPr>
            <p:nvPr/>
          </p:nvSpPr>
          <p:spPr bwMode="auto">
            <a:xfrm>
              <a:off x="1364655" y="1492985"/>
              <a:ext cx="783350" cy="233760"/>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Drop Sites</a:t>
              </a:r>
            </a:p>
          </p:txBody>
        </p:sp>
        <p:sp>
          <p:nvSpPr>
            <p:cNvPr id="31796" name="TextBox 4"/>
            <p:cNvSpPr txBox="1">
              <a:spLocks noChangeArrowheads="1"/>
            </p:cNvSpPr>
            <p:nvPr/>
          </p:nvSpPr>
          <p:spPr bwMode="auto">
            <a:xfrm>
              <a:off x="822949" y="1957051"/>
              <a:ext cx="676587" cy="233760"/>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Phishing</a:t>
              </a:r>
            </a:p>
          </p:txBody>
        </p:sp>
        <p:sp>
          <p:nvSpPr>
            <p:cNvPr id="31797" name="TextBox 5"/>
            <p:cNvSpPr txBox="1">
              <a:spLocks noChangeArrowheads="1"/>
            </p:cNvSpPr>
            <p:nvPr/>
          </p:nvSpPr>
          <p:spPr bwMode="auto">
            <a:xfrm>
              <a:off x="2006318" y="1957051"/>
              <a:ext cx="826243" cy="233760"/>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Keyloggers</a:t>
              </a:r>
            </a:p>
          </p:txBody>
        </p:sp>
        <p:sp>
          <p:nvSpPr>
            <p:cNvPr id="31798" name="TextBox 6"/>
            <p:cNvSpPr txBox="1">
              <a:spLocks noChangeArrowheads="1"/>
            </p:cNvSpPr>
            <p:nvPr/>
          </p:nvSpPr>
          <p:spPr bwMode="auto">
            <a:xfrm>
              <a:off x="474682" y="2662016"/>
              <a:ext cx="626494" cy="379861"/>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Botnet</a:t>
              </a:r>
            </a:p>
            <a:p>
              <a:pPr algn="ctr"/>
              <a:r>
                <a:rPr lang="en-US" sz="1000">
                  <a:solidFill>
                    <a:srgbClr val="FFFFFF"/>
                  </a:solidFill>
                  <a:latin typeface="Calibri" pitchFamily="-72" charset="0"/>
                </a:rPr>
                <a:t>Owners</a:t>
              </a:r>
            </a:p>
          </p:txBody>
        </p:sp>
        <p:sp>
          <p:nvSpPr>
            <p:cNvPr id="31799" name="TextBox 7"/>
            <p:cNvSpPr txBox="1">
              <a:spLocks noChangeArrowheads="1"/>
            </p:cNvSpPr>
            <p:nvPr/>
          </p:nvSpPr>
          <p:spPr bwMode="auto">
            <a:xfrm>
              <a:off x="2324262" y="2708183"/>
              <a:ext cx="804640" cy="233760"/>
            </a:xfrm>
            <a:prstGeom prst="rect">
              <a:avLst/>
            </a:prstGeom>
            <a:noFill/>
            <a:ln w="9525">
              <a:noFill/>
              <a:miter lim="800000"/>
            </a:ln>
          </p:spPr>
          <p:txBody>
            <a:bodyPr>
              <a:prstTxWarp prst="textNoShape">
                <a:avLst/>
              </a:prstTxWarp>
              <a:spAutoFit/>
            </a:bodyPr>
            <a:lstStyle/>
            <a:p>
              <a:pPr algn="ctr"/>
              <a:r>
                <a:rPr lang="en-US" sz="1000">
                  <a:solidFill>
                    <a:srgbClr val="000000"/>
                  </a:solidFill>
                  <a:latin typeface="Calibri" pitchFamily="-72" charset="0"/>
                </a:rPr>
                <a:t>Spammers</a:t>
              </a:r>
            </a:p>
          </p:txBody>
        </p:sp>
        <p:sp>
          <p:nvSpPr>
            <p:cNvPr id="31800" name="TextBox 8"/>
            <p:cNvSpPr txBox="1">
              <a:spLocks noChangeArrowheads="1"/>
            </p:cNvSpPr>
            <p:nvPr/>
          </p:nvSpPr>
          <p:spPr bwMode="auto">
            <a:xfrm>
              <a:off x="1368957" y="2575060"/>
              <a:ext cx="774746" cy="438301"/>
            </a:xfrm>
            <a:prstGeom prst="rect">
              <a:avLst/>
            </a:prstGeom>
            <a:noFill/>
            <a:ln w="9525">
              <a:noFill/>
              <a:miter lim="800000"/>
            </a:ln>
          </p:spPr>
          <p:txBody>
            <a:bodyPr>
              <a:prstTxWarp prst="textNoShape">
                <a:avLst/>
              </a:prstTxWarp>
              <a:spAutoFit/>
            </a:bodyPr>
            <a:lstStyle/>
            <a:p>
              <a:pPr algn="ctr"/>
              <a:r>
                <a:rPr lang="en-US" sz="1200">
                  <a:solidFill>
                    <a:srgbClr val="FFFFFF"/>
                  </a:solidFill>
                  <a:latin typeface="Calibri" pitchFamily="-72" charset="0"/>
                </a:rPr>
                <a:t>Botnet</a:t>
              </a:r>
            </a:p>
            <a:p>
              <a:pPr algn="ctr"/>
              <a:r>
                <a:rPr lang="en-US" sz="1200">
                  <a:solidFill>
                    <a:srgbClr val="FFFFFF"/>
                  </a:solidFill>
                  <a:latin typeface="Calibri" pitchFamily="-72" charset="0"/>
                </a:rPr>
                <a:t>Services</a:t>
              </a:r>
            </a:p>
          </p:txBody>
        </p:sp>
        <p:sp>
          <p:nvSpPr>
            <p:cNvPr id="31801" name="TextBox 9"/>
            <p:cNvSpPr txBox="1">
              <a:spLocks noChangeArrowheads="1"/>
            </p:cNvSpPr>
            <p:nvPr/>
          </p:nvSpPr>
          <p:spPr bwMode="auto">
            <a:xfrm>
              <a:off x="1279126" y="3604043"/>
              <a:ext cx="954408" cy="613621"/>
            </a:xfrm>
            <a:prstGeom prst="rect">
              <a:avLst/>
            </a:prstGeom>
            <a:noFill/>
            <a:ln w="9525">
              <a:noFill/>
              <a:miter lim="800000"/>
            </a:ln>
          </p:spPr>
          <p:txBody>
            <a:bodyPr>
              <a:prstTxWarp prst="textNoShape">
                <a:avLst/>
              </a:prstTxWarp>
              <a:spAutoFit/>
            </a:bodyPr>
            <a:lstStyle/>
            <a:p>
              <a:pPr algn="ctr"/>
              <a:r>
                <a:rPr lang="en-US" sz="1200">
                  <a:solidFill>
                    <a:srgbClr val="FFFFFF"/>
                  </a:solidFill>
                  <a:latin typeface="Calibri" pitchFamily="-72" charset="0"/>
                </a:rPr>
                <a:t>Malware</a:t>
              </a:r>
            </a:p>
            <a:p>
              <a:pPr algn="ctr"/>
              <a:r>
                <a:rPr lang="en-US" sz="1200">
                  <a:solidFill>
                    <a:srgbClr val="FFFFFF"/>
                  </a:solidFill>
                  <a:latin typeface="Calibri" pitchFamily="-72" charset="0"/>
                </a:rPr>
                <a:t>Distribution</a:t>
              </a:r>
            </a:p>
            <a:p>
              <a:pPr algn="ctr"/>
              <a:r>
                <a:rPr lang="en-US" sz="1200">
                  <a:solidFill>
                    <a:srgbClr val="FFFFFF"/>
                  </a:solidFill>
                  <a:latin typeface="Calibri" pitchFamily="-72" charset="0"/>
                </a:rPr>
                <a:t>Service</a:t>
              </a:r>
            </a:p>
          </p:txBody>
        </p:sp>
        <p:sp>
          <p:nvSpPr>
            <p:cNvPr id="31802" name="TextBox 10"/>
            <p:cNvSpPr txBox="1">
              <a:spLocks noChangeArrowheads="1"/>
            </p:cNvSpPr>
            <p:nvPr/>
          </p:nvSpPr>
          <p:spPr bwMode="auto">
            <a:xfrm>
              <a:off x="2513642" y="3604043"/>
              <a:ext cx="941684" cy="613621"/>
            </a:xfrm>
            <a:prstGeom prst="rect">
              <a:avLst/>
            </a:prstGeom>
            <a:noFill/>
            <a:ln w="9525">
              <a:noFill/>
              <a:miter lim="800000"/>
            </a:ln>
          </p:spPr>
          <p:txBody>
            <a:bodyPr>
              <a:prstTxWarp prst="textNoShape">
                <a:avLst/>
              </a:prstTxWarp>
              <a:spAutoFit/>
            </a:bodyPr>
            <a:lstStyle/>
            <a:p>
              <a:pPr algn="ctr"/>
              <a:r>
                <a:rPr lang="en-US" sz="1200">
                  <a:solidFill>
                    <a:srgbClr val="FFFFFF"/>
                  </a:solidFill>
                  <a:latin typeface="Calibri" pitchFamily="-72" charset="0"/>
                </a:rPr>
                <a:t>Data</a:t>
              </a:r>
            </a:p>
            <a:p>
              <a:pPr algn="ctr"/>
              <a:r>
                <a:rPr lang="en-US" sz="1200">
                  <a:solidFill>
                    <a:srgbClr val="FFFFFF"/>
                  </a:solidFill>
                  <a:latin typeface="Calibri" pitchFamily="-72" charset="0"/>
                </a:rPr>
                <a:t>Acquisition</a:t>
              </a:r>
            </a:p>
            <a:p>
              <a:pPr algn="ctr"/>
              <a:r>
                <a:rPr lang="en-US" sz="1200">
                  <a:solidFill>
                    <a:srgbClr val="FFFFFF"/>
                  </a:solidFill>
                  <a:latin typeface="Calibri" pitchFamily="-72" charset="0"/>
                </a:rPr>
                <a:t>Service</a:t>
              </a:r>
            </a:p>
          </p:txBody>
        </p:sp>
        <p:sp>
          <p:nvSpPr>
            <p:cNvPr id="31803" name="TextBox 11"/>
            <p:cNvSpPr txBox="1">
              <a:spLocks noChangeArrowheads="1"/>
            </p:cNvSpPr>
            <p:nvPr/>
          </p:nvSpPr>
          <p:spPr bwMode="auto">
            <a:xfrm>
              <a:off x="3744716" y="3604043"/>
              <a:ext cx="962974" cy="613621"/>
            </a:xfrm>
            <a:prstGeom prst="rect">
              <a:avLst/>
            </a:prstGeom>
            <a:noFill/>
            <a:ln w="9525">
              <a:noFill/>
              <a:miter lim="800000"/>
            </a:ln>
          </p:spPr>
          <p:txBody>
            <a:bodyPr>
              <a:prstTxWarp prst="textNoShape">
                <a:avLst/>
              </a:prstTxWarp>
              <a:spAutoFit/>
            </a:bodyPr>
            <a:lstStyle/>
            <a:p>
              <a:pPr algn="ctr"/>
              <a:r>
                <a:rPr lang="en-US" sz="1200">
                  <a:solidFill>
                    <a:srgbClr val="FFFFFF"/>
                  </a:solidFill>
                  <a:latin typeface="Calibri" pitchFamily="-72" charset="0"/>
                </a:rPr>
                <a:t>Data</a:t>
              </a:r>
            </a:p>
            <a:p>
              <a:pPr algn="ctr"/>
              <a:r>
                <a:rPr lang="en-US" sz="1200">
                  <a:solidFill>
                    <a:srgbClr val="FFFFFF"/>
                  </a:solidFill>
                  <a:latin typeface="Calibri" pitchFamily="-72" charset="0"/>
                </a:rPr>
                <a:t>Mining &amp;</a:t>
              </a:r>
            </a:p>
            <a:p>
              <a:pPr algn="ctr"/>
              <a:r>
                <a:rPr lang="en-US" sz="1200">
                  <a:solidFill>
                    <a:srgbClr val="FFFFFF"/>
                  </a:solidFill>
                  <a:latin typeface="Calibri" pitchFamily="-72" charset="0"/>
                </a:rPr>
                <a:t>Enrichment</a:t>
              </a:r>
            </a:p>
          </p:txBody>
        </p:sp>
        <p:sp>
          <p:nvSpPr>
            <p:cNvPr id="31804" name="TextBox 12"/>
            <p:cNvSpPr txBox="1">
              <a:spLocks noChangeArrowheads="1"/>
            </p:cNvSpPr>
            <p:nvPr/>
          </p:nvSpPr>
          <p:spPr bwMode="auto">
            <a:xfrm>
              <a:off x="5180168" y="3696376"/>
              <a:ext cx="569612" cy="438301"/>
            </a:xfrm>
            <a:prstGeom prst="rect">
              <a:avLst/>
            </a:prstGeom>
            <a:noFill/>
            <a:ln w="9525">
              <a:noFill/>
              <a:miter lim="800000"/>
            </a:ln>
          </p:spPr>
          <p:txBody>
            <a:bodyPr>
              <a:prstTxWarp prst="textNoShape">
                <a:avLst/>
              </a:prstTxWarp>
              <a:spAutoFit/>
            </a:bodyPr>
            <a:lstStyle/>
            <a:p>
              <a:pPr algn="ctr"/>
              <a:r>
                <a:rPr lang="en-US" sz="1200">
                  <a:solidFill>
                    <a:srgbClr val="FFFFFF"/>
                  </a:solidFill>
                  <a:latin typeface="Calibri" pitchFamily="-72" charset="0"/>
                </a:rPr>
                <a:t>Data</a:t>
              </a:r>
            </a:p>
            <a:p>
              <a:pPr algn="ctr"/>
              <a:r>
                <a:rPr lang="en-US" sz="1200">
                  <a:solidFill>
                    <a:srgbClr val="FFFFFF"/>
                  </a:solidFill>
                  <a:latin typeface="Calibri" pitchFamily="-72" charset="0"/>
                </a:rPr>
                <a:t>Sales</a:t>
              </a:r>
            </a:p>
          </p:txBody>
        </p:sp>
        <p:sp>
          <p:nvSpPr>
            <p:cNvPr id="31805" name="TextBox 13"/>
            <p:cNvSpPr txBox="1">
              <a:spLocks noChangeArrowheads="1"/>
            </p:cNvSpPr>
            <p:nvPr/>
          </p:nvSpPr>
          <p:spPr bwMode="auto">
            <a:xfrm>
              <a:off x="6330503" y="3788709"/>
              <a:ext cx="749274" cy="262981"/>
            </a:xfrm>
            <a:prstGeom prst="rect">
              <a:avLst/>
            </a:prstGeom>
            <a:noFill/>
            <a:ln w="9525">
              <a:noFill/>
              <a:miter lim="800000"/>
            </a:ln>
          </p:spPr>
          <p:txBody>
            <a:bodyPr>
              <a:prstTxWarp prst="textNoShape">
                <a:avLst/>
              </a:prstTxWarp>
              <a:spAutoFit/>
            </a:bodyPr>
            <a:lstStyle/>
            <a:p>
              <a:pPr algn="ctr"/>
              <a:r>
                <a:rPr lang="en-US" sz="1200">
                  <a:solidFill>
                    <a:srgbClr val="FFFFFF"/>
                  </a:solidFill>
                  <a:latin typeface="Calibri" pitchFamily="-72" charset="0"/>
                </a:rPr>
                <a:t>Cashing</a:t>
              </a:r>
            </a:p>
          </p:txBody>
        </p:sp>
        <p:sp>
          <p:nvSpPr>
            <p:cNvPr id="31806" name="TextBox 14"/>
            <p:cNvSpPr txBox="1">
              <a:spLocks noChangeArrowheads="1"/>
            </p:cNvSpPr>
            <p:nvPr/>
          </p:nvSpPr>
          <p:spPr bwMode="auto">
            <a:xfrm>
              <a:off x="7749569" y="3788709"/>
              <a:ext cx="441422" cy="262981"/>
            </a:xfrm>
            <a:prstGeom prst="rect">
              <a:avLst/>
            </a:prstGeom>
            <a:noFill/>
            <a:ln w="9525">
              <a:noFill/>
              <a:miter lim="800000"/>
            </a:ln>
          </p:spPr>
          <p:txBody>
            <a:bodyPr>
              <a:prstTxWarp prst="textNoShape">
                <a:avLst/>
              </a:prstTxWarp>
              <a:spAutoFit/>
            </a:bodyPr>
            <a:lstStyle/>
            <a:p>
              <a:pPr algn="ctr"/>
              <a:r>
                <a:rPr lang="en-US" sz="1200">
                  <a:solidFill>
                    <a:srgbClr val="FFFFFF"/>
                  </a:solidFill>
                  <a:latin typeface="Calibri" pitchFamily="-72" charset="0"/>
                </a:rPr>
                <a:t>$$$</a:t>
              </a:r>
            </a:p>
          </p:txBody>
        </p:sp>
        <p:sp>
          <p:nvSpPr>
            <p:cNvPr id="31807" name="TextBox 15"/>
            <p:cNvSpPr txBox="1">
              <a:spLocks noChangeArrowheads="1"/>
            </p:cNvSpPr>
            <p:nvPr/>
          </p:nvSpPr>
          <p:spPr bwMode="auto">
            <a:xfrm>
              <a:off x="1388280" y="4817983"/>
              <a:ext cx="736099" cy="438301"/>
            </a:xfrm>
            <a:prstGeom prst="rect">
              <a:avLst/>
            </a:prstGeom>
            <a:noFill/>
            <a:ln w="9525">
              <a:noFill/>
              <a:miter lim="800000"/>
            </a:ln>
          </p:spPr>
          <p:txBody>
            <a:bodyPr>
              <a:prstTxWarp prst="textNoShape">
                <a:avLst/>
              </a:prstTxWarp>
              <a:spAutoFit/>
            </a:bodyPr>
            <a:lstStyle/>
            <a:p>
              <a:pPr algn="ctr"/>
              <a:r>
                <a:rPr lang="en-US" sz="1200">
                  <a:solidFill>
                    <a:schemeClr val="accent1"/>
                  </a:solidFill>
                  <a:latin typeface="Calibri" pitchFamily="-72" charset="0"/>
                </a:rPr>
                <a:t>Malware</a:t>
              </a:r>
            </a:p>
            <a:p>
              <a:pPr algn="ctr"/>
              <a:r>
                <a:rPr lang="en-US" sz="1200">
                  <a:solidFill>
                    <a:schemeClr val="accent1"/>
                  </a:solidFill>
                  <a:latin typeface="Calibri" pitchFamily="-72" charset="0"/>
                </a:rPr>
                <a:t>Writers</a:t>
              </a:r>
            </a:p>
          </p:txBody>
        </p:sp>
        <p:sp>
          <p:nvSpPr>
            <p:cNvPr id="31808" name="TextBox 16"/>
            <p:cNvSpPr txBox="1">
              <a:spLocks noChangeArrowheads="1"/>
            </p:cNvSpPr>
            <p:nvPr/>
          </p:nvSpPr>
          <p:spPr bwMode="auto">
            <a:xfrm>
              <a:off x="3824929" y="4817983"/>
              <a:ext cx="802548" cy="438301"/>
            </a:xfrm>
            <a:prstGeom prst="rect">
              <a:avLst/>
            </a:prstGeom>
            <a:noFill/>
            <a:ln w="9525">
              <a:noFill/>
              <a:miter lim="800000"/>
            </a:ln>
          </p:spPr>
          <p:txBody>
            <a:bodyPr>
              <a:prstTxWarp prst="textNoShape">
                <a:avLst/>
              </a:prstTxWarp>
              <a:spAutoFit/>
            </a:bodyPr>
            <a:lstStyle/>
            <a:p>
              <a:pPr algn="ctr"/>
              <a:r>
                <a:rPr lang="en-US" sz="1200">
                  <a:solidFill>
                    <a:schemeClr val="accent1"/>
                  </a:solidFill>
                  <a:latin typeface="Calibri" pitchFamily="-72" charset="0"/>
                </a:rPr>
                <a:t>Identity</a:t>
              </a:r>
            </a:p>
            <a:p>
              <a:pPr algn="ctr"/>
              <a:r>
                <a:rPr lang="en-US" sz="1200">
                  <a:solidFill>
                    <a:schemeClr val="accent1"/>
                  </a:solidFill>
                  <a:latin typeface="Calibri" pitchFamily="-72" charset="0"/>
                </a:rPr>
                <a:t>Collectors</a:t>
              </a:r>
            </a:p>
          </p:txBody>
        </p:sp>
        <p:sp>
          <p:nvSpPr>
            <p:cNvPr id="31809" name="TextBox 17"/>
            <p:cNvSpPr txBox="1">
              <a:spLocks noChangeArrowheads="1"/>
            </p:cNvSpPr>
            <p:nvPr/>
          </p:nvSpPr>
          <p:spPr bwMode="auto">
            <a:xfrm>
              <a:off x="6272971" y="4817983"/>
              <a:ext cx="864339" cy="438301"/>
            </a:xfrm>
            <a:prstGeom prst="rect">
              <a:avLst/>
            </a:prstGeom>
            <a:noFill/>
            <a:ln w="9525">
              <a:noFill/>
              <a:miter lim="800000"/>
            </a:ln>
          </p:spPr>
          <p:txBody>
            <a:bodyPr>
              <a:prstTxWarp prst="textNoShape">
                <a:avLst/>
              </a:prstTxWarp>
              <a:spAutoFit/>
            </a:bodyPr>
            <a:lstStyle/>
            <a:p>
              <a:pPr algn="ctr"/>
              <a:r>
                <a:rPr lang="en-US" sz="1200">
                  <a:solidFill>
                    <a:schemeClr val="accent1"/>
                  </a:solidFill>
                  <a:latin typeface="Calibri" pitchFamily="-72" charset="0"/>
                </a:rPr>
                <a:t>Credit</a:t>
              </a:r>
            </a:p>
            <a:p>
              <a:pPr algn="ctr"/>
              <a:r>
                <a:rPr lang="en-US" sz="1200">
                  <a:solidFill>
                    <a:schemeClr val="accent1"/>
                  </a:solidFill>
                  <a:latin typeface="Calibri" pitchFamily="-72" charset="0"/>
                </a:rPr>
                <a:t>Card Users</a:t>
              </a:r>
            </a:p>
          </p:txBody>
        </p:sp>
        <p:sp>
          <p:nvSpPr>
            <p:cNvPr id="31810" name="TextBox 18"/>
            <p:cNvSpPr txBox="1">
              <a:spLocks noChangeArrowheads="1"/>
            </p:cNvSpPr>
            <p:nvPr/>
          </p:nvSpPr>
          <p:spPr bwMode="auto">
            <a:xfrm>
              <a:off x="7588280" y="4817983"/>
              <a:ext cx="764001" cy="438301"/>
            </a:xfrm>
            <a:prstGeom prst="rect">
              <a:avLst/>
            </a:prstGeom>
            <a:noFill/>
            <a:ln w="9525">
              <a:noFill/>
              <a:miter lim="800000"/>
            </a:ln>
          </p:spPr>
          <p:txBody>
            <a:bodyPr>
              <a:prstTxWarp prst="textNoShape">
                <a:avLst/>
              </a:prstTxWarp>
              <a:spAutoFit/>
            </a:bodyPr>
            <a:lstStyle/>
            <a:p>
              <a:pPr algn="ctr"/>
              <a:r>
                <a:rPr lang="en-US" sz="1200">
                  <a:solidFill>
                    <a:schemeClr val="accent1"/>
                  </a:solidFill>
                  <a:latin typeface="Calibri" pitchFamily="-72" charset="0"/>
                </a:rPr>
                <a:t>Master</a:t>
              </a:r>
            </a:p>
            <a:p>
              <a:pPr algn="ctr"/>
              <a:r>
                <a:rPr lang="en-US" sz="1200">
                  <a:solidFill>
                    <a:schemeClr val="accent1"/>
                  </a:solidFill>
                  <a:latin typeface="Calibri" pitchFamily="-72" charset="0"/>
                </a:rPr>
                <a:t>Criminals</a:t>
              </a:r>
            </a:p>
          </p:txBody>
        </p:sp>
        <p:sp>
          <p:nvSpPr>
            <p:cNvPr id="31811" name="TextBox 19"/>
            <p:cNvSpPr txBox="1">
              <a:spLocks noChangeArrowheads="1"/>
            </p:cNvSpPr>
            <p:nvPr/>
          </p:nvSpPr>
          <p:spPr bwMode="auto">
            <a:xfrm>
              <a:off x="3710584" y="2466597"/>
              <a:ext cx="1031239" cy="569791"/>
            </a:xfrm>
            <a:prstGeom prst="rect">
              <a:avLst/>
            </a:prstGeom>
            <a:noFill/>
            <a:ln w="9525">
              <a:noFill/>
              <a:miter lim="800000"/>
            </a:ln>
          </p:spPr>
          <p:txBody>
            <a:bodyPr>
              <a:prstTxWarp prst="textNoShape">
                <a:avLst/>
              </a:prstTxWarp>
              <a:spAutoFit/>
            </a:bodyPr>
            <a:lstStyle/>
            <a:p>
              <a:pPr algn="ctr"/>
              <a:r>
                <a:rPr lang="en-US" sz="1200">
                  <a:solidFill>
                    <a:srgbClr val="FFFFFF"/>
                  </a:solidFill>
                  <a:latin typeface="Calibri" pitchFamily="-72" charset="0"/>
                </a:rPr>
                <a:t>Validation</a:t>
              </a:r>
            </a:p>
            <a:p>
              <a:pPr algn="ctr"/>
              <a:r>
                <a:rPr lang="en-US" sz="1200">
                  <a:solidFill>
                    <a:srgbClr val="FFFFFF"/>
                  </a:solidFill>
                  <a:latin typeface="Calibri" pitchFamily="-72" charset="0"/>
                </a:rPr>
                <a:t>Service</a:t>
              </a:r>
            </a:p>
            <a:p>
              <a:pPr algn="ctr"/>
              <a:r>
                <a:rPr lang="en-US" sz="900">
                  <a:solidFill>
                    <a:srgbClr val="FFFFFF"/>
                  </a:solidFill>
                  <a:latin typeface="Calibri" pitchFamily="-72" charset="0"/>
                </a:rPr>
                <a:t>(Card Checkers)</a:t>
              </a:r>
            </a:p>
          </p:txBody>
        </p:sp>
        <p:sp>
          <p:nvSpPr>
            <p:cNvPr id="31812" name="TextBox 20"/>
            <p:cNvSpPr txBox="1">
              <a:spLocks noChangeArrowheads="1"/>
            </p:cNvSpPr>
            <p:nvPr/>
          </p:nvSpPr>
          <p:spPr bwMode="auto">
            <a:xfrm>
              <a:off x="5155328" y="2935924"/>
              <a:ext cx="619293" cy="379861"/>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Card</a:t>
              </a:r>
            </a:p>
            <a:p>
              <a:pPr algn="ctr"/>
              <a:r>
                <a:rPr lang="en-US" sz="1000">
                  <a:solidFill>
                    <a:srgbClr val="FFFFFF"/>
                  </a:solidFill>
                  <a:latin typeface="Calibri" pitchFamily="-72" charset="0"/>
                </a:rPr>
                <a:t>Forums</a:t>
              </a:r>
            </a:p>
          </p:txBody>
        </p:sp>
        <p:sp>
          <p:nvSpPr>
            <p:cNvPr id="31813" name="TextBox 21"/>
            <p:cNvSpPr txBox="1">
              <a:spLocks noChangeArrowheads="1"/>
            </p:cNvSpPr>
            <p:nvPr/>
          </p:nvSpPr>
          <p:spPr bwMode="auto">
            <a:xfrm>
              <a:off x="5258646" y="2418885"/>
              <a:ext cx="412656" cy="233760"/>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ICQ</a:t>
              </a:r>
            </a:p>
          </p:txBody>
        </p:sp>
        <p:sp>
          <p:nvSpPr>
            <p:cNvPr id="31814" name="TextBox 22"/>
            <p:cNvSpPr txBox="1">
              <a:spLocks noChangeArrowheads="1"/>
            </p:cNvSpPr>
            <p:nvPr/>
          </p:nvSpPr>
          <p:spPr bwMode="auto">
            <a:xfrm>
              <a:off x="5023456" y="1707687"/>
              <a:ext cx="883037" cy="379861"/>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eCommerce</a:t>
              </a:r>
            </a:p>
            <a:p>
              <a:pPr algn="ctr"/>
              <a:r>
                <a:rPr lang="en-US" sz="1000">
                  <a:solidFill>
                    <a:srgbClr val="FFFFFF"/>
                  </a:solidFill>
                  <a:latin typeface="Calibri" pitchFamily="-72" charset="0"/>
                </a:rPr>
                <a:t>Site</a:t>
              </a:r>
            </a:p>
          </p:txBody>
        </p:sp>
        <p:sp>
          <p:nvSpPr>
            <p:cNvPr id="31815" name="TextBox 23"/>
            <p:cNvSpPr txBox="1">
              <a:spLocks noChangeArrowheads="1"/>
            </p:cNvSpPr>
            <p:nvPr/>
          </p:nvSpPr>
          <p:spPr bwMode="auto">
            <a:xfrm>
              <a:off x="6359802" y="3005205"/>
              <a:ext cx="690676" cy="233760"/>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Retailers</a:t>
              </a:r>
            </a:p>
          </p:txBody>
        </p:sp>
        <p:sp>
          <p:nvSpPr>
            <p:cNvPr id="31816" name="TextBox 24"/>
            <p:cNvSpPr txBox="1">
              <a:spLocks noChangeArrowheads="1"/>
            </p:cNvSpPr>
            <p:nvPr/>
          </p:nvSpPr>
          <p:spPr bwMode="auto">
            <a:xfrm>
              <a:off x="6434598" y="2410418"/>
              <a:ext cx="541084" cy="233760"/>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Banks</a:t>
              </a:r>
            </a:p>
          </p:txBody>
        </p:sp>
        <p:sp>
          <p:nvSpPr>
            <p:cNvPr id="31817" name="TextBox 25"/>
            <p:cNvSpPr txBox="1">
              <a:spLocks noChangeArrowheads="1"/>
            </p:cNvSpPr>
            <p:nvPr/>
          </p:nvSpPr>
          <p:spPr bwMode="auto">
            <a:xfrm>
              <a:off x="6317034" y="1769984"/>
              <a:ext cx="776212" cy="233760"/>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eCurrency</a:t>
              </a:r>
            </a:p>
          </p:txBody>
        </p:sp>
        <p:sp>
          <p:nvSpPr>
            <p:cNvPr id="31818" name="TextBox 26"/>
            <p:cNvSpPr txBox="1">
              <a:spLocks noChangeArrowheads="1"/>
            </p:cNvSpPr>
            <p:nvPr/>
          </p:nvSpPr>
          <p:spPr bwMode="auto">
            <a:xfrm>
              <a:off x="7664141" y="2954403"/>
              <a:ext cx="612279" cy="379861"/>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Drop</a:t>
              </a:r>
            </a:p>
            <a:p>
              <a:pPr algn="ctr"/>
              <a:r>
                <a:rPr lang="en-US" sz="1000">
                  <a:solidFill>
                    <a:srgbClr val="FFFFFF"/>
                  </a:solidFill>
                  <a:latin typeface="Calibri" pitchFamily="-72" charset="0"/>
                </a:rPr>
                <a:t>Service</a:t>
              </a:r>
            </a:p>
          </p:txBody>
        </p:sp>
        <p:sp>
          <p:nvSpPr>
            <p:cNvPr id="31819" name="TextBox 27"/>
            <p:cNvSpPr txBox="1">
              <a:spLocks noChangeArrowheads="1"/>
            </p:cNvSpPr>
            <p:nvPr/>
          </p:nvSpPr>
          <p:spPr bwMode="auto">
            <a:xfrm>
              <a:off x="7640703" y="2342682"/>
              <a:ext cx="659155" cy="379861"/>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Wire</a:t>
              </a:r>
            </a:p>
            <a:p>
              <a:pPr algn="ctr"/>
              <a:r>
                <a:rPr lang="en-US" sz="1000">
                  <a:solidFill>
                    <a:srgbClr val="FFFFFF"/>
                  </a:solidFill>
                  <a:latin typeface="Calibri" pitchFamily="-72" charset="0"/>
                </a:rPr>
                <a:t>Transfer</a:t>
              </a:r>
            </a:p>
          </p:txBody>
        </p:sp>
        <p:sp>
          <p:nvSpPr>
            <p:cNvPr id="31820" name="TextBox 28"/>
            <p:cNvSpPr txBox="1">
              <a:spLocks noChangeArrowheads="1"/>
            </p:cNvSpPr>
            <p:nvPr/>
          </p:nvSpPr>
          <p:spPr bwMode="auto">
            <a:xfrm>
              <a:off x="7603527" y="1769984"/>
              <a:ext cx="733507" cy="233760"/>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Gambling</a:t>
              </a:r>
            </a:p>
          </p:txBody>
        </p:sp>
        <p:sp>
          <p:nvSpPr>
            <p:cNvPr id="31821" name="TextBox 29"/>
            <p:cNvSpPr txBox="1">
              <a:spLocks noChangeArrowheads="1"/>
            </p:cNvSpPr>
            <p:nvPr/>
          </p:nvSpPr>
          <p:spPr bwMode="auto">
            <a:xfrm>
              <a:off x="3848774" y="1623017"/>
              <a:ext cx="754859" cy="379861"/>
            </a:xfrm>
            <a:prstGeom prst="rect">
              <a:avLst/>
            </a:prstGeom>
            <a:noFill/>
            <a:ln w="9525">
              <a:noFill/>
              <a:miter lim="800000"/>
            </a:ln>
          </p:spPr>
          <p:txBody>
            <a:bodyPr>
              <a:prstTxWarp prst="textNoShape">
                <a:avLst/>
              </a:prstTxWarp>
              <a:spAutoFit/>
            </a:bodyPr>
            <a:lstStyle/>
            <a:p>
              <a:pPr algn="ctr"/>
              <a:r>
                <a:rPr lang="en-US" sz="1000">
                  <a:solidFill>
                    <a:srgbClr val="FFFFFF"/>
                  </a:solidFill>
                  <a:latin typeface="Calibri" pitchFamily="-72" charset="0"/>
                </a:rPr>
                <a:t>Payment</a:t>
              </a:r>
            </a:p>
            <a:p>
              <a:pPr algn="ctr"/>
              <a:r>
                <a:rPr lang="en-US" sz="1000">
                  <a:solidFill>
                    <a:srgbClr val="FFFFFF"/>
                  </a:solidFill>
                  <a:latin typeface="Calibri" pitchFamily="-72" charset="0"/>
                </a:rPr>
                <a:t>Gateways</a:t>
              </a:r>
            </a:p>
          </p:txBody>
        </p:sp>
        <p:sp>
          <p:nvSpPr>
            <p:cNvPr id="60" name="Up Arrow 59"/>
            <p:cNvSpPr/>
            <p:nvPr/>
          </p:nvSpPr>
          <p:spPr>
            <a:xfrm>
              <a:off x="1272147" y="2190900"/>
              <a:ext cx="310646" cy="449058"/>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61" name="Up Arrow 60"/>
            <p:cNvSpPr/>
            <p:nvPr/>
          </p:nvSpPr>
          <p:spPr>
            <a:xfrm>
              <a:off x="1921538" y="2190900"/>
              <a:ext cx="312207" cy="449058"/>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62" name="Up Arrow 61"/>
            <p:cNvSpPr/>
            <p:nvPr/>
          </p:nvSpPr>
          <p:spPr>
            <a:xfrm>
              <a:off x="1599965" y="1696634"/>
              <a:ext cx="312207" cy="1027711"/>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63" name="Up Arrow 62"/>
            <p:cNvSpPr/>
            <p:nvPr/>
          </p:nvSpPr>
          <p:spPr>
            <a:xfrm>
              <a:off x="1599965" y="4226731"/>
              <a:ext cx="312207" cy="818251"/>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64" name="Up Arrow 63"/>
            <p:cNvSpPr/>
            <p:nvPr/>
          </p:nvSpPr>
          <p:spPr>
            <a:xfrm>
              <a:off x="4071084" y="4226731"/>
              <a:ext cx="310647" cy="818251"/>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65" name="Up Arrow 64"/>
            <p:cNvSpPr/>
            <p:nvPr/>
          </p:nvSpPr>
          <p:spPr>
            <a:xfrm>
              <a:off x="6550008" y="4226731"/>
              <a:ext cx="310647" cy="818251"/>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66" name="Up Arrow 65"/>
            <p:cNvSpPr/>
            <p:nvPr/>
          </p:nvSpPr>
          <p:spPr>
            <a:xfrm rot="10800000">
              <a:off x="7814447" y="4023299"/>
              <a:ext cx="312207" cy="818250"/>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67" name="Up Arrow 66"/>
            <p:cNvSpPr/>
            <p:nvPr/>
          </p:nvSpPr>
          <p:spPr>
            <a:xfrm>
              <a:off x="4071084" y="2007057"/>
              <a:ext cx="310647" cy="699205"/>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68" name="Up Arrow 67"/>
            <p:cNvSpPr/>
            <p:nvPr/>
          </p:nvSpPr>
          <p:spPr>
            <a:xfrm rot="5400000">
              <a:off x="7051212" y="1566190"/>
              <a:ext cx="310423" cy="700905"/>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69" name="Up Arrow 68"/>
            <p:cNvSpPr/>
            <p:nvPr/>
          </p:nvSpPr>
          <p:spPr>
            <a:xfrm rot="5400000">
              <a:off x="7051212" y="2188543"/>
              <a:ext cx="310423" cy="700905"/>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70" name="Up Arrow 69"/>
            <p:cNvSpPr/>
            <p:nvPr/>
          </p:nvSpPr>
          <p:spPr>
            <a:xfrm rot="5400000">
              <a:off x="7051212" y="2800347"/>
              <a:ext cx="310423" cy="700905"/>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72" name="Up Arrow 71"/>
            <p:cNvSpPr/>
            <p:nvPr/>
          </p:nvSpPr>
          <p:spPr>
            <a:xfrm rot="5400000">
              <a:off x="3378904" y="3746545"/>
              <a:ext cx="311929" cy="491726"/>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73" name="Up Arrow 72"/>
            <p:cNvSpPr/>
            <p:nvPr/>
          </p:nvSpPr>
          <p:spPr>
            <a:xfrm rot="5400000">
              <a:off x="4630853" y="3681748"/>
              <a:ext cx="311930" cy="491726"/>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74" name="Up Arrow 73"/>
            <p:cNvSpPr/>
            <p:nvPr/>
          </p:nvSpPr>
          <p:spPr>
            <a:xfrm rot="5400000">
              <a:off x="5839095" y="3681748"/>
              <a:ext cx="311930" cy="491726"/>
            </a:xfrm>
            <a:prstGeom prst="upArrow">
              <a:avLst>
                <a:gd name="adj1" fmla="val 44562"/>
                <a:gd name="adj2" fmla="val 50000"/>
              </a:avLst>
            </a:prstGeom>
            <a:gradFill>
              <a:gsLst>
                <a:gs pos="19000">
                  <a:schemeClr val="accent3">
                    <a:lumMod val="20000"/>
                    <a:lumOff val="80000"/>
                    <a:alpha val="0"/>
                  </a:schemeClr>
                </a:gs>
                <a:gs pos="48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75" name="Bent Arrow 74"/>
            <p:cNvSpPr/>
            <p:nvPr/>
          </p:nvSpPr>
          <p:spPr>
            <a:xfrm rot="5400000">
              <a:off x="1740526" y="1930747"/>
              <a:ext cx="2046380" cy="1315953"/>
            </a:xfrm>
            <a:prstGeom prst="bentArrow">
              <a:avLst>
                <a:gd name="adj1" fmla="val 8330"/>
                <a:gd name="adj2" fmla="val 10908"/>
                <a:gd name="adj3" fmla="val 12063"/>
                <a:gd name="adj4" fmla="val 20335"/>
              </a:avLst>
            </a:prstGeom>
            <a:gradFill>
              <a:gsLst>
                <a:gs pos="0">
                  <a:schemeClr val="accent3">
                    <a:lumMod val="20000"/>
                    <a:lumOff val="80000"/>
                    <a:alpha val="0"/>
                  </a:schemeClr>
                </a:gs>
                <a:gs pos="26000">
                  <a:schemeClr val="accent3">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chemeClr val="tx1"/>
                </a:solidFill>
              </a:endParaRPr>
            </a:p>
          </p:txBody>
        </p: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NW Corp Jan 2010">
  <a:themeElements>
    <a:clrScheme name="NetWitness 1">
      <a:dk1>
        <a:srgbClr val="009DDC"/>
      </a:dk1>
      <a:lt1>
        <a:sysClr val="window" lastClr="FFFFFF"/>
      </a:lt1>
      <a:dk2>
        <a:srgbClr val="58595B"/>
      </a:dk2>
      <a:lt2>
        <a:srgbClr val="E6E6E6"/>
      </a:lt2>
      <a:accent1>
        <a:srgbClr val="005984"/>
      </a:accent1>
      <a:accent2>
        <a:srgbClr val="E86D1F"/>
      </a:accent2>
      <a:accent3>
        <a:srgbClr val="8DC63F"/>
      </a:accent3>
      <a:accent4>
        <a:srgbClr val="4FB3CF"/>
      </a:accent4>
      <a:accent5>
        <a:srgbClr val="F6A01A"/>
      </a:accent5>
      <a:accent6>
        <a:srgbClr val="B5121B"/>
      </a:accent6>
      <a:hlink>
        <a:srgbClr val="009DDC"/>
      </a:hlink>
      <a:folHlink>
        <a:srgbClr val="01C5DC"/>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Template>NW Corp Jan 2010.potx</Template>
  <Company/>
  <PresentationFormat>On-screen Show (4:3)</PresentationFormat>
  <Paragraphs>372</Paragraphs>
  <Slides>56</Slides>
  <Notes>56</Notes>
  <TotalTime>10851</TotalTime>
  <HiddenSlides>0</HiddenSlides>
  <MMClips>0</MMClips>
  <ScaleCrop>0</ScaleCrop>
  <HeadingPairs>
    <vt:vector baseType="variant" size="4">
      <vt:variant>
        <vt:lpstr>Theme</vt:lpstr>
      </vt:variant>
      <vt:variant>
        <vt:i4>1</vt:i4>
      </vt:variant>
      <vt:variant>
        <vt:lpstr>Slide Titles</vt:lpstr>
      </vt:variant>
      <vt:variant>
        <vt:i4>56</vt:i4>
      </vt:variant>
    </vt:vector>
  </HeadingPairs>
  <TitlesOfParts>
    <vt:vector baseType="lpstr" size="57">
      <vt:lpstr>NW Corp Jan 2010</vt:lpstr>
      <vt:lpstr>Advanced Threat Intelligence and Session Analysis</vt:lpstr>
      <vt:lpstr>Agenda</vt:lpstr>
      <vt:lpstr>NetWitness Company Overview</vt:lpstr>
      <vt:lpstr>The Threat Landscape</vt:lpstr>
      <vt:lpstr>Slide 5</vt:lpstr>
      <vt:lpstr>The Top Threats Are Not Preventable</vt:lpstr>
      <vt:lpstr>The Global Threat Landscape</vt:lpstr>
      <vt:lpstr>What Do Our Clients and Prospects See?</vt:lpstr>
      <vt:lpstr>The New Underground IT Organization</vt:lpstr>
      <vt:lpstr>Advanced Persistent Threats (APT)</vt:lpstr>
      <vt:lpstr>Why Are Security Teams Failing?</vt:lpstr>
      <vt:lpstr>The Gaps in Status Quo Security</vt:lpstr>
      <vt:lpstr>The Gaps in Status Quo Security</vt:lpstr>
      <vt:lpstr>The Gaps in Status Quo Security</vt:lpstr>
      <vt:lpstr>Strengthening Cyber Defense in 2010 and Beyond – What is Required?</vt:lpstr>
      <vt:lpstr>NetWitness Lessens the Guesswork and Uncertainty</vt:lpstr>
      <vt:lpstr>NetWitness:  Technology Architecture and Overview</vt:lpstr>
      <vt:lpstr>What is NetWitness NextGen?</vt:lpstr>
      <vt:lpstr>Who Is the NetWitness Buyer?</vt:lpstr>
      <vt:lpstr>Understanding the NetWitness Architecture</vt:lpstr>
      <vt:lpstr>NetWitness Investigator 9.0</vt:lpstr>
      <vt:lpstr>NetWitness Informer Appliance / Software</vt:lpstr>
      <vt:lpstr>Informer vs. Investigator:  The Differences</vt:lpstr>
      <vt:lpstr>NetWitness Live – Fusing the Intelligence of the World</vt:lpstr>
      <vt:lpstr>NetWitness Live – Benefits</vt:lpstr>
      <vt:lpstr>NetWitness SIEMLink™</vt:lpstr>
      <vt:lpstr>NetWitness = Agility</vt:lpstr>
      <vt:lpstr>Examining Advanced Threats</vt:lpstr>
      <vt:lpstr>Initial Glance</vt:lpstr>
      <vt:lpstr>Initial Glance</vt:lpstr>
      <vt:lpstr>Email Content Review</vt:lpstr>
      <vt:lpstr>Random Filename Analysis</vt:lpstr>
      <vt:lpstr>Session detail for HTTP</vt:lpstr>
      <vt:lpstr>Content Analysis</vt:lpstr>
      <vt:lpstr>Geographic Activity Map </vt:lpstr>
      <vt:lpstr>BOT Examination Summary</vt:lpstr>
      <vt:lpstr>Case Study</vt:lpstr>
      <vt:lpstr>Advanced Threats Are More Prevalent Than You Think</vt:lpstr>
      <vt:lpstr>Continued Targeted Attacks Against USG Assets</vt:lpstr>
      <vt:lpstr>“DPRK has carried out nuclear missile attack on Japan”</vt:lpstr>
      <vt:lpstr>Slide 41</vt:lpstr>
      <vt:lpstr>“DPRK has carried out nuclear missile attack on Japan”</vt:lpstr>
      <vt:lpstr>“DPRK has carried out nuclear missile attack on Japan”</vt:lpstr>
      <vt:lpstr>Infection Progression – Nothing Unusual</vt:lpstr>
      <vt:lpstr>Further Network Forensics Evidence…</vt:lpstr>
      <vt:lpstr>Slide 46</vt:lpstr>
      <vt:lpstr>Files harvested from victim machines in drop server (located in Minsk, Belarus)</vt:lpstr>
      <vt:lpstr>Slide 48</vt:lpstr>
      <vt:lpstr>Case Study</vt:lpstr>
      <vt:lpstr>Kneber ZeuS Botnet Statistics</vt:lpstr>
      <vt:lpstr>Many Amateur (?) Criminal Opportunities</vt:lpstr>
      <vt:lpstr>Compromised Credentials – Top 5</vt:lpstr>
      <vt:lpstr>Significance of Kneber</vt:lpstr>
      <vt:lpstr>Conclusions / Wrap-Up</vt:lpstr>
      <vt:lpstr>Putting NetWitness in the Right Context</vt:lpstr>
      <vt:lpstr>Open Discussion</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NetWitness</dc:title>
  <dc:creator>Edward Schwartz</dc:creator>
  <cp:lastModifiedBy>Tim Belcher</cp:lastModifiedBy>
  <cp:revision>222</cp:revision>
  <dcterms:created xsi:type="dcterms:W3CDTF">2010-06-03T02:32:27Z</dcterms:created>
  <dcterms:modified xsi:type="dcterms:W3CDTF">2023-02-24T06:57:18Z</dcterms:modified>
</cp:coreProperties>
</file>